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97" r:id="rId2"/>
    <p:sldId id="299" r:id="rId3"/>
    <p:sldId id="300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4152" y="2948742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3543719" y="2950764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803286" y="2952786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6062853" y="2954808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Four Pillars of Object-Oriented Programming</a:t>
            </a:r>
            <a:endParaRPr lang="en-US" sz="3200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26685" y="2600545"/>
            <a:ext cx="6355786" cy="400141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360000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650984" y="5625564"/>
            <a:ext cx="6107189" cy="223651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360000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20282" y="5806359"/>
            <a:ext cx="6359552" cy="391053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6000000" scaled="0"/>
            </a:gradFill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34350" y="3693535"/>
            <a:ext cx="1129656" cy="1152129"/>
            <a:chOff x="2234350" y="3693535"/>
            <a:chExt cx="1129656" cy="1152129"/>
          </a:xfrm>
        </p:grpSpPr>
        <p:grpSp>
          <p:nvGrpSpPr>
            <p:cNvPr id="4" name="Group 3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34350" y="4169447"/>
              <a:ext cx="11296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Abstraction</a:t>
              </a:r>
              <a:endParaRPr lang="en-US" sz="1200" dirty="0" smtClean="0"/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1259632" y="1196752"/>
            <a:ext cx="6921530" cy="1403793"/>
          </a:xfrm>
          <a:custGeom>
            <a:avLst/>
            <a:gdLst/>
            <a:ahLst/>
            <a:cxnLst>
              <a:cxn ang="0">
                <a:pos x="2297" y="0"/>
              </a:cxn>
              <a:cxn ang="0">
                <a:pos x="3444" y="574"/>
              </a:cxn>
              <a:cxn ang="0">
                <a:pos x="4594" y="1147"/>
              </a:cxn>
              <a:cxn ang="0">
                <a:pos x="0" y="1147"/>
              </a:cxn>
              <a:cxn ang="0">
                <a:pos x="1147" y="574"/>
              </a:cxn>
              <a:cxn ang="0">
                <a:pos x="2297" y="0"/>
              </a:cxn>
            </a:cxnLst>
            <a:rect l="0" t="0" r="r" b="b"/>
            <a:pathLst>
              <a:path w="4594" h="1147">
                <a:moveTo>
                  <a:pt x="2297" y="0"/>
                </a:moveTo>
                <a:lnTo>
                  <a:pt x="3444" y="574"/>
                </a:lnTo>
                <a:lnTo>
                  <a:pt x="4594" y="1147"/>
                </a:lnTo>
                <a:lnTo>
                  <a:pt x="0" y="1147"/>
                </a:lnTo>
                <a:lnTo>
                  <a:pt x="1147" y="574"/>
                </a:lnTo>
                <a:lnTo>
                  <a:pt x="2297" y="0"/>
                </a:lnTo>
                <a:close/>
              </a:path>
            </a:pathLst>
          </a:custGeom>
          <a:gradFill flip="none" rotWithShape="1">
            <a:gsLst>
              <a:gs pos="52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6000000" scaled="0"/>
            </a:gradFill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55571" y="2589545"/>
            <a:ext cx="38998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A. P .I. E.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737115" y="5837310"/>
            <a:ext cx="38998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Object-Oriented Programming</a:t>
            </a:r>
            <a:endParaRPr lang="en-US" sz="16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3492853" y="3695983"/>
            <a:ext cx="1129656" cy="1152129"/>
            <a:chOff x="2234350" y="3693535"/>
            <a:chExt cx="1129656" cy="1152129"/>
          </a:xfrm>
        </p:grpSpPr>
        <p:grpSp>
          <p:nvGrpSpPr>
            <p:cNvPr id="38" name="Group 37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234350" y="4169446"/>
              <a:ext cx="11296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Polymorphism</a:t>
              </a:r>
              <a:endParaRPr lang="en-US" sz="1200" dirty="0" smtClean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59823" y="3698431"/>
            <a:ext cx="1129656" cy="1152129"/>
            <a:chOff x="2234350" y="3693535"/>
            <a:chExt cx="1129656" cy="1152129"/>
          </a:xfrm>
        </p:grpSpPr>
        <p:grpSp>
          <p:nvGrpSpPr>
            <p:cNvPr id="43" name="Group 42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34350" y="4169446"/>
              <a:ext cx="11296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Inheritance</a:t>
              </a:r>
              <a:endParaRPr lang="en-US" sz="1200" dirty="0" smtClean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18326" y="3700879"/>
            <a:ext cx="1129656" cy="1152129"/>
            <a:chOff x="2234350" y="3693535"/>
            <a:chExt cx="1129656" cy="1152129"/>
          </a:xfrm>
        </p:grpSpPr>
        <p:grpSp>
          <p:nvGrpSpPr>
            <p:cNvPr id="48" name="Group 47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234350" y="4169446"/>
              <a:ext cx="11296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Encapsulation</a:t>
              </a:r>
              <a:endParaRPr lang="en-US" sz="1200" dirty="0" smtClean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217415" y="528523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58276" y="5259024"/>
            <a:ext cx="1129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Pillar 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89569" y="529421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70190" y="530319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91546" y="5295242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7843" y="5259024"/>
            <a:ext cx="1129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Pillar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7410" y="5259024"/>
            <a:ext cx="1129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Pillar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36977" y="5259024"/>
            <a:ext cx="1129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Pillar 4</a:t>
            </a:r>
          </a:p>
        </p:txBody>
      </p:sp>
    </p:spTree>
    <p:extLst>
      <p:ext uri="{BB962C8B-B14F-4D97-AF65-F5344CB8AC3E}">
        <p14:creationId xmlns:p14="http://schemas.microsoft.com/office/powerpoint/2010/main" val="26501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229600" cy="5719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Abstraction is the process of showing only essential/necessary features of an entity/object to the outside world and hide the other irrelevant information</a:t>
            </a:r>
            <a:r>
              <a:rPr lang="en-US" sz="2400" i="1" dirty="0" smtClean="0"/>
              <a:t>.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algn="just"/>
            <a:r>
              <a:rPr lang="en-US" sz="2000" dirty="0"/>
              <a:t>As we are dealing with a representation of a real </a:t>
            </a:r>
            <a:r>
              <a:rPr lang="en-US" sz="2000" dirty="0" smtClean="0"/>
              <a:t>object, we </a:t>
            </a:r>
            <a:r>
              <a:rPr lang="en-US" sz="2000" dirty="0"/>
              <a:t>have to imagine what that object will perform within our system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There are three points that should be taken into consideration in this </a:t>
            </a:r>
            <a:r>
              <a:rPr lang="en-US" sz="2000" dirty="0" smtClean="0"/>
              <a:t>abstraction:</a:t>
            </a:r>
          </a:p>
          <a:p>
            <a:pPr lvl="1" algn="just"/>
            <a:r>
              <a:rPr lang="en-US" sz="1800" dirty="0"/>
              <a:t>The first point is to give an </a:t>
            </a:r>
            <a:r>
              <a:rPr lang="en-US" sz="1800" b="1" dirty="0"/>
              <a:t>identity</a:t>
            </a:r>
            <a:r>
              <a:rPr lang="en-US" sz="1800" dirty="0"/>
              <a:t> to the object that we create. This identity must be unique within the system so there is no conflict. </a:t>
            </a:r>
            <a:endParaRPr lang="en-US" sz="1800" dirty="0" smtClean="0"/>
          </a:p>
          <a:p>
            <a:pPr lvl="1" algn="just"/>
            <a:r>
              <a:rPr lang="en-US" sz="1800" dirty="0"/>
              <a:t>The second part concerns the object's characteristics. </a:t>
            </a:r>
            <a:r>
              <a:rPr lang="en-US" sz="1800" dirty="0"/>
              <a:t>these characteristic properties are named. For example, the properties of an object </a:t>
            </a:r>
            <a:r>
              <a:rPr lang="en-US" sz="1800" dirty="0" smtClean="0"/>
              <a:t>“Car" </a:t>
            </a:r>
            <a:r>
              <a:rPr lang="en-US" sz="1800" dirty="0"/>
              <a:t>could be </a:t>
            </a:r>
            <a:r>
              <a:rPr lang="en-US" sz="1800" dirty="0" smtClean="0"/>
              <a:t>“Model",  “Color“ etc.</a:t>
            </a:r>
          </a:p>
          <a:p>
            <a:pPr lvl="1" algn="just"/>
            <a:r>
              <a:rPr lang="en-US" sz="1800" dirty="0"/>
              <a:t>Finally, the third part is define the actions that the object will perform. These actions, or events, are called </a:t>
            </a:r>
            <a:r>
              <a:rPr lang="en-US" sz="1800" dirty="0" smtClean="0"/>
              <a:t>methods. </a:t>
            </a:r>
            <a:r>
              <a:rPr lang="en-US" sz="1800" dirty="0"/>
              <a:t>For example, </a:t>
            </a:r>
            <a:r>
              <a:rPr lang="en-US" sz="1800" dirty="0" smtClean="0"/>
              <a:t>for a “Car“ the </a:t>
            </a:r>
            <a:r>
              <a:rPr lang="en-US" sz="1800" dirty="0"/>
              <a:t>actions </a:t>
            </a:r>
            <a:r>
              <a:rPr lang="en-US" sz="1800" dirty="0" smtClean="0"/>
              <a:t>could </a:t>
            </a:r>
            <a:r>
              <a:rPr lang="en-US" sz="1800" dirty="0"/>
              <a:t>be </a:t>
            </a:r>
            <a:r>
              <a:rPr lang="en-US" sz="1800" dirty="0" smtClean="0"/>
              <a:t>“Move",  “Stop“, “Accelerate” </a:t>
            </a:r>
            <a:r>
              <a:rPr lang="en-US" sz="1800" dirty="0"/>
              <a:t>etc.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9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229600" cy="5719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Encapsulation is a process of binding data members (variables, properties) and member functions (methods) </a:t>
            </a:r>
            <a:r>
              <a:rPr lang="en-US" sz="2400" i="1" dirty="0" smtClean="0"/>
              <a:t>together.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algn="just"/>
            <a:r>
              <a:rPr lang="en-US" sz="2000" dirty="0"/>
              <a:t>The real life example of encapsulation will be the Capsule. Capsule binds all chemical contents required for curing specific disease </a:t>
            </a:r>
            <a:r>
              <a:rPr lang="en-US" sz="2000" dirty="0" smtClean="0"/>
              <a:t>together, </a:t>
            </a:r>
            <a:r>
              <a:rPr lang="en-US" sz="2000" dirty="0"/>
              <a:t>just like the class which binds data members and member functions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are three points that should be taken into consideration in this </a:t>
            </a:r>
            <a:r>
              <a:rPr lang="en-US" sz="2000" dirty="0" smtClean="0"/>
              <a:t>abstraction:</a:t>
            </a:r>
          </a:p>
          <a:p>
            <a:pPr lvl="1" algn="just"/>
            <a:r>
              <a:rPr lang="en-US" sz="1800" dirty="0"/>
              <a:t>The first point is to give an </a:t>
            </a:r>
            <a:r>
              <a:rPr lang="en-US" sz="1800" b="1" dirty="0"/>
              <a:t>identity</a:t>
            </a:r>
            <a:r>
              <a:rPr lang="en-US" sz="1800" dirty="0"/>
              <a:t> to the object that we create. This identity must be unique within the system so there is no conflict. </a:t>
            </a:r>
            <a:endParaRPr lang="en-US" sz="1800" dirty="0" smtClean="0"/>
          </a:p>
          <a:p>
            <a:pPr lvl="1" algn="just"/>
            <a:r>
              <a:rPr lang="en-US" sz="1800" dirty="0"/>
              <a:t>The second part concerns the object's characteristics. </a:t>
            </a:r>
            <a:r>
              <a:rPr lang="en-US" sz="1800" dirty="0"/>
              <a:t>these characteristic properties are named. For example, the properties of an object </a:t>
            </a:r>
            <a:r>
              <a:rPr lang="en-US" sz="1800" dirty="0" smtClean="0"/>
              <a:t>“Car" </a:t>
            </a:r>
            <a:r>
              <a:rPr lang="en-US" sz="1800" dirty="0"/>
              <a:t>could be </a:t>
            </a:r>
            <a:r>
              <a:rPr lang="en-US" sz="1800" dirty="0" smtClean="0"/>
              <a:t>“Model",  “Color“ etc.</a:t>
            </a:r>
          </a:p>
          <a:p>
            <a:pPr lvl="1" algn="just"/>
            <a:r>
              <a:rPr lang="en-US" sz="1800" dirty="0"/>
              <a:t>Finally, the third part is define the actions that the object will perform. These actions, or events, are called </a:t>
            </a:r>
            <a:r>
              <a:rPr lang="en-US" sz="1800" dirty="0" smtClean="0"/>
              <a:t>methods. </a:t>
            </a:r>
            <a:r>
              <a:rPr lang="en-US" sz="1800" dirty="0"/>
              <a:t>For example, </a:t>
            </a:r>
            <a:r>
              <a:rPr lang="en-US" sz="1800" dirty="0" smtClean="0"/>
              <a:t>for a “Car“ the </a:t>
            </a:r>
            <a:r>
              <a:rPr lang="en-US" sz="1800" dirty="0"/>
              <a:t>actions </a:t>
            </a:r>
            <a:r>
              <a:rPr lang="en-US" sz="1800" dirty="0" smtClean="0"/>
              <a:t>could </a:t>
            </a:r>
            <a:r>
              <a:rPr lang="en-US" sz="1800" dirty="0"/>
              <a:t>be </a:t>
            </a:r>
            <a:r>
              <a:rPr lang="en-US" sz="1800" dirty="0" smtClean="0"/>
              <a:t>“Move",  “Stop“, “Accelerate” </a:t>
            </a:r>
            <a:r>
              <a:rPr lang="en-US" sz="1800" dirty="0"/>
              <a:t>etc.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7100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Four Pillars of Object-Oriented Programming</vt:lpstr>
      <vt:lpstr>Abstraction</vt:lpstr>
      <vt:lpstr>Encapsulation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2019-04-11T04:45:18Z</dcterms:modified>
</cp:coreProperties>
</file>