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73" r:id="rId8"/>
    <p:sldId id="274" r:id="rId9"/>
    <p:sldId id="260" r:id="rId10"/>
    <p:sldId id="289" r:id="rId11"/>
    <p:sldId id="275" r:id="rId12"/>
    <p:sldId id="277" r:id="rId13"/>
    <p:sldId id="278" r:id="rId14"/>
    <p:sldId id="288" r:id="rId15"/>
    <p:sldId id="279" r:id="rId16"/>
    <p:sldId id="280" r:id="rId17"/>
    <p:sldId id="281" r:id="rId18"/>
    <p:sldId id="262" r:id="rId19"/>
    <p:sldId id="283" r:id="rId20"/>
    <p:sldId id="282" r:id="rId2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saima%20naz%20hussain\IEC\current%20assignment\Dashboard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saima%20naz%20hussain\IEC\current%20assignment\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[Dashboard.xlsx]Q1!PivotTable2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sz="2400"/>
              <a:t>Comparison Of Sales Goal And Quantity Sold</a:t>
            </a:r>
            <a:endParaRPr sz="2400"/>
          </a:p>
        </c:rich>
      </c:tx>
      <c:layout>
        <c:manualLayout>
          <c:xMode val="edge"/>
          <c:yMode val="edge"/>
          <c:x val="0.118158969525605"/>
          <c:y val="0.00284117814186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'[Dashboard.xlsx]Q1'!$D$6</c:f>
              <c:strCache>
                <c:ptCount val="1"/>
                <c:pt idx="0">
                  <c:v>Sum of total_goal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'[Dashboard.xlsx]Q1'!$C$7:$C$10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8</c:v>
                </c:pt>
              </c:numCache>
            </c:numRef>
          </c:cat>
          <c:val>
            <c:numRef>
              <c:f>'[Dashboard.xlsx]Q1'!$D$7:$D$10</c:f>
              <c:numCache>
                <c:formatCode>General</c:formatCode>
                <c:ptCount val="3"/>
                <c:pt idx="0">
                  <c:v>18000</c:v>
                </c:pt>
                <c:pt idx="1">
                  <c:v>25000</c:v>
                </c:pt>
                <c:pt idx="2">
                  <c:v>22500</c:v>
                </c:pt>
              </c:numCache>
            </c:numRef>
          </c:val>
        </c:ser>
        <c:ser>
          <c:idx val="1"/>
          <c:order val="1"/>
          <c:tx>
            <c:strRef>
              <c:f>'[Dashboard.xlsx]Q1'!$E$6</c:f>
              <c:strCache>
                <c:ptCount val="1"/>
                <c:pt idx="0">
                  <c:v>Sum of quantity_sold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'[Dashboard.xlsx]Q1'!$C$7:$C$10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8</c:v>
                </c:pt>
              </c:numCache>
            </c:numRef>
          </c:cat>
          <c:val>
            <c:numRef>
              <c:f>'[Dashboard.xlsx]Q1'!$E$7:$E$10</c:f>
              <c:numCache>
                <c:formatCode>General</c:formatCode>
                <c:ptCount val="3"/>
                <c:pt idx="0">
                  <c:v>23620</c:v>
                </c:pt>
                <c:pt idx="1">
                  <c:v>24029</c:v>
                </c:pt>
                <c:pt idx="2">
                  <c:v>24109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223755"/>
        <c:axId val="800671507"/>
      </c:barChart>
      <c:catAx>
        <c:axId val="8822375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outlet_id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00671507"/>
        <c:crosses val="autoZero"/>
        <c:auto val="1"/>
        <c:lblAlgn val="ctr"/>
        <c:lblOffset val="100"/>
        <c:noMultiLvlLbl val="0"/>
      </c:catAx>
      <c:valAx>
        <c:axId val="80067150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Quantity </a:t>
                </a:r>
                <a:endParaRPr sz="2000"/>
              </a:p>
            </c:rich>
          </c:tx>
          <c:layout>
            <c:manualLayout>
              <c:xMode val="edge"/>
              <c:yMode val="edge"/>
              <c:x val="0.0112318047747017"/>
              <c:y val="0.3718426948518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82237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sz="2800">
                <a:solidFill>
                  <a:srgbClr val="002060"/>
                </a:solidFill>
              </a:rPr>
              <a:t>Avg Repeat customer In Each generation</a:t>
            </a:r>
            <a:r>
              <a:rPr>
                <a:solidFill>
                  <a:srgbClr val="002060"/>
                </a:solidFill>
              </a:rPr>
              <a:t> (after removing effect of unequal class intervel)</a:t>
            </a:r>
            <a:endParaRPr>
              <a:solidFill>
                <a:srgbClr val="00206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[Dashboard.xlsx]seven!$E$1</c:f>
              <c:strCache>
                <c:ptCount val="1"/>
                <c:pt idx="0">
                  <c:v>avg_repeat_customer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[Dashboard.xlsx]seven!$C$2:$C$6</c:f>
              <c:strCache>
                <c:ptCount val="5"/>
                <c:pt idx="0">
                  <c:v>Baby Boomers</c:v>
                </c:pt>
                <c:pt idx="1">
                  <c:v>Gen X</c:v>
                </c:pt>
                <c:pt idx="2">
                  <c:v>Older Millennials</c:v>
                </c:pt>
                <c:pt idx="3">
                  <c:v>Younger Millennials</c:v>
                </c:pt>
                <c:pt idx="4">
                  <c:v>Gen Z</c:v>
                </c:pt>
              </c:strCache>
            </c:strRef>
          </c:cat>
          <c:val>
            <c:numRef>
              <c:f>[Dashboard.xlsx]seven!$E$2:$E$6</c:f>
              <c:numCache>
                <c:formatCode>General</c:formatCode>
                <c:ptCount val="5"/>
                <c:pt idx="0">
                  <c:v>35.27</c:v>
                </c:pt>
                <c:pt idx="1">
                  <c:v>34.73</c:v>
                </c:pt>
                <c:pt idx="2">
                  <c:v>51.5</c:v>
                </c:pt>
                <c:pt idx="3">
                  <c:v>59.6</c:v>
                </c:pt>
                <c:pt idx="4">
                  <c:v>54.57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8719298"/>
        <c:axId val="317476335"/>
      </c:barChart>
      <c:catAx>
        <c:axId val="56871929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>
                    <a:solidFill>
                      <a:srgbClr val="002060"/>
                    </a:solidFill>
                  </a:rPr>
                  <a:t>Generation category </a:t>
                </a:r>
                <a:endParaRPr sz="200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  <a:ea typeface="+mn-ea"/>
                <a:cs typeface="+mn-cs"/>
              </a:defRPr>
            </a:pPr>
          </a:p>
        </c:txPr>
        <c:crossAx val="317476335"/>
        <c:crosses val="autoZero"/>
        <c:auto val="1"/>
        <c:lblAlgn val="ctr"/>
        <c:lblOffset val="100"/>
        <c:noMultiLvlLbl val="0"/>
      </c:catAx>
      <c:valAx>
        <c:axId val="317476335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>
                    <a:solidFill>
                      <a:srgbClr val="002060"/>
                    </a:solidFill>
                  </a:rPr>
                  <a:t>Average repeat customer</a:t>
                </a:r>
                <a:endParaRPr sz="200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</a:p>
        </c:txPr>
        <c:crossAx val="5687192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[Dashboard.xlsx]Q2!PivotTable3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sz="2400"/>
              <a:t> Comparison of Sales Goal And Quantity Sold by product Group </a:t>
            </a:r>
            <a:endParaRPr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'[Dashboard.xlsx]Q2'!$G$14</c:f>
              <c:strCache>
                <c:ptCount val="1"/>
                <c:pt idx="0">
                  <c:v>Sum of quantity_sold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'[Dashboard.xlsx]Q2'!$E$15:$F$31</c:f>
              <c:multiLvlStrCache>
                <c:ptCount val="12"/>
                <c:lvl>
                  <c:pt idx="0">
                    <c:v>3</c:v>
                  </c:pt>
                  <c:pt idx="1">
                    <c:v>5</c:v>
                  </c:pt>
                  <c:pt idx="2">
                    <c:v>8</c:v>
                  </c:pt>
                  <c:pt idx="3">
                    <c:v>3</c:v>
                  </c:pt>
                  <c:pt idx="4">
                    <c:v>5</c:v>
                  </c:pt>
                  <c:pt idx="5">
                    <c:v>8</c:v>
                  </c:pt>
                  <c:pt idx="6">
                    <c:v>3</c:v>
                  </c:pt>
                  <c:pt idx="7">
                    <c:v>5</c:v>
                  </c:pt>
                  <c:pt idx="8">
                    <c:v>8</c:v>
                  </c:pt>
                  <c:pt idx="9">
                    <c:v>3</c:v>
                  </c:pt>
                  <c:pt idx="10">
                    <c:v>5</c:v>
                  </c:pt>
                  <c:pt idx="11">
                    <c:v>8</c:v>
                  </c:pt>
                </c:lvl>
                <c:lvl>
                  <c:pt idx="0">
                    <c:v>beans goal</c:v>
                  </c:pt>
                  <c:pt idx="3">
                    <c:v>beverage goal</c:v>
                  </c:pt>
                  <c:pt idx="6">
                    <c:v>food goal</c:v>
                  </c:pt>
                  <c:pt idx="9">
                    <c:v>merchandise goal</c:v>
                  </c:pt>
                </c:lvl>
              </c:multiLvlStrCache>
            </c:multiLvlStrRef>
          </c:cat>
          <c:val>
            <c:numRef>
              <c:f>'[Dashboard.xlsx]Q2'!$G$15:$G$31</c:f>
              <c:numCache>
                <c:formatCode>General</c:formatCode>
                <c:ptCount val="12"/>
                <c:pt idx="0">
                  <c:v>313</c:v>
                </c:pt>
                <c:pt idx="1">
                  <c:v>362</c:v>
                </c:pt>
                <c:pt idx="2">
                  <c:v>493</c:v>
                </c:pt>
                <c:pt idx="3">
                  <c:v>20001</c:v>
                </c:pt>
                <c:pt idx="4">
                  <c:v>19282</c:v>
                </c:pt>
                <c:pt idx="5">
                  <c:v>19822</c:v>
                </c:pt>
                <c:pt idx="6">
                  <c:v>2489</c:v>
                </c:pt>
                <c:pt idx="7">
                  <c:v>2694</c:v>
                </c:pt>
                <c:pt idx="8">
                  <c:v>2581</c:v>
                </c:pt>
                <c:pt idx="9">
                  <c:v>94</c:v>
                </c:pt>
                <c:pt idx="10">
                  <c:v>125</c:v>
                </c:pt>
                <c:pt idx="11">
                  <c:v>36</c:v>
                </c:pt>
              </c:numCache>
            </c:numRef>
          </c:val>
        </c:ser>
        <c:ser>
          <c:idx val="1"/>
          <c:order val="1"/>
          <c:tx>
            <c:strRef>
              <c:f>'[Dashboard.xlsx]Q2'!$H$14</c:f>
              <c:strCache>
                <c:ptCount val="1"/>
                <c:pt idx="0">
                  <c:v>Sum of goal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'[Dashboard.xlsx]Q2'!$E$15:$F$31</c:f>
              <c:multiLvlStrCache>
                <c:ptCount val="12"/>
                <c:lvl>
                  <c:pt idx="0">
                    <c:v>3</c:v>
                  </c:pt>
                  <c:pt idx="1">
                    <c:v>5</c:v>
                  </c:pt>
                  <c:pt idx="2">
                    <c:v>8</c:v>
                  </c:pt>
                  <c:pt idx="3">
                    <c:v>3</c:v>
                  </c:pt>
                  <c:pt idx="4">
                    <c:v>5</c:v>
                  </c:pt>
                  <c:pt idx="5">
                    <c:v>8</c:v>
                  </c:pt>
                  <c:pt idx="6">
                    <c:v>3</c:v>
                  </c:pt>
                  <c:pt idx="7">
                    <c:v>5</c:v>
                  </c:pt>
                  <c:pt idx="8">
                    <c:v>8</c:v>
                  </c:pt>
                  <c:pt idx="9">
                    <c:v>3</c:v>
                  </c:pt>
                  <c:pt idx="10">
                    <c:v>5</c:v>
                  </c:pt>
                  <c:pt idx="11">
                    <c:v>8</c:v>
                  </c:pt>
                </c:lvl>
                <c:lvl>
                  <c:pt idx="0">
                    <c:v>beans goal</c:v>
                  </c:pt>
                  <c:pt idx="3">
                    <c:v>beverage goal</c:v>
                  </c:pt>
                  <c:pt idx="6">
                    <c:v>food goal</c:v>
                  </c:pt>
                  <c:pt idx="9">
                    <c:v>merchandise goal</c:v>
                  </c:pt>
                </c:lvl>
              </c:multiLvlStrCache>
            </c:multiLvlStrRef>
          </c:cat>
          <c:val>
            <c:numRef>
              <c:f>'[Dashboard.xlsx]Q2'!$H$15:$H$31</c:f>
              <c:numCache>
                <c:formatCode>General</c:formatCode>
                <c:ptCount val="12"/>
                <c:pt idx="0">
                  <c:v>720</c:v>
                </c:pt>
                <c:pt idx="1">
                  <c:v>1000</c:v>
                </c:pt>
                <c:pt idx="2">
                  <c:v>900</c:v>
                </c:pt>
                <c:pt idx="3">
                  <c:v>13500</c:v>
                </c:pt>
                <c:pt idx="4">
                  <c:v>18750</c:v>
                </c:pt>
                <c:pt idx="5">
                  <c:v>16875</c:v>
                </c:pt>
                <c:pt idx="6">
                  <c:v>3420</c:v>
                </c:pt>
                <c:pt idx="7">
                  <c:v>4750</c:v>
                </c:pt>
                <c:pt idx="8">
                  <c:v>4275</c:v>
                </c:pt>
                <c:pt idx="9">
                  <c:v>360</c:v>
                </c:pt>
                <c:pt idx="10">
                  <c:v>500</c:v>
                </c:pt>
                <c:pt idx="11">
                  <c:v>450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0561948"/>
        <c:axId val="820642763"/>
      </c:barChart>
      <c:catAx>
        <c:axId val="55056194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Product group with each sales outlet id</a:t>
                </a:r>
                <a:endParaRPr sz="2000"/>
              </a:p>
            </c:rich>
          </c:tx>
          <c:layout>
            <c:manualLayout>
              <c:xMode val="edge"/>
              <c:yMode val="edge"/>
              <c:x val="0.321691225481827"/>
              <c:y val="0.97039443993140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20642763"/>
        <c:crosses val="autoZero"/>
        <c:auto val="1"/>
        <c:lblAlgn val="ctr"/>
        <c:lblOffset val="100"/>
        <c:noMultiLvlLbl val="0"/>
      </c:catAx>
      <c:valAx>
        <c:axId val="820642763"/>
        <c:scaling>
          <c:orientation val="minMax"/>
          <c:max val="2000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Quantity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505619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t>Count of product purchased by repeated customer in each product group</a:t>
            </a:r>
          </a:p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[Dashboard.xlsx]four!$B$1</c:f>
              <c:strCache>
                <c:ptCount val="1"/>
                <c:pt idx="0">
                  <c:v>repeated_product_count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[Dashboard.xlsx]four!$A$2:$A$6</c:f>
              <c:strCache>
                <c:ptCount val="5"/>
                <c:pt idx="0">
                  <c:v>Beverages</c:v>
                </c:pt>
                <c:pt idx="1">
                  <c:v>Whole Bean/Teas</c:v>
                </c:pt>
                <c:pt idx="2">
                  <c:v>Food</c:v>
                </c:pt>
                <c:pt idx="3">
                  <c:v>Add-ons</c:v>
                </c:pt>
                <c:pt idx="4">
                  <c:v>Merchandise</c:v>
                </c:pt>
              </c:strCache>
            </c:strRef>
          </c:cat>
          <c:val>
            <c:numRef>
              <c:f>[Dashboard.xlsx]four!$B$2:$B$6</c:f>
              <c:numCache>
                <c:formatCode>General</c:formatCode>
                <c:ptCount val="5"/>
                <c:pt idx="0">
                  <c:v>41</c:v>
                </c:pt>
                <c:pt idx="1">
                  <c:v>21</c:v>
                </c:pt>
                <c:pt idx="2">
                  <c:v>11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0"/>
        <c:axId val="594999033"/>
        <c:axId val="807825212"/>
      </c:barChart>
      <c:catAx>
        <c:axId val="59499903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product group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07825212"/>
        <c:crosses val="autoZero"/>
        <c:auto val="1"/>
        <c:lblAlgn val="ctr"/>
        <c:lblOffset val="100"/>
        <c:noMultiLvlLbl val="0"/>
      </c:catAx>
      <c:valAx>
        <c:axId val="8078252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Count of product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9499903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sz="2400"/>
              <a:t>Repeat customer product count by group</a:t>
            </a:r>
            <a:endParaRPr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0"/>
        <c:axId val="594999033"/>
        <c:axId val="807825212"/>
      </c:barChart>
      <c:catAx>
        <c:axId val="59499903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product group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07825212"/>
        <c:crosses val="autoZero"/>
        <c:auto val="1"/>
        <c:lblAlgn val="ctr"/>
        <c:lblOffset val="100"/>
        <c:noMultiLvlLbl val="0"/>
      </c:catAx>
      <c:valAx>
        <c:axId val="8078252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Count of product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9499903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sz="2400"/>
              <a:t>Total product vs Count of product purchase by repeated customer</a:t>
            </a:r>
            <a:endParaRPr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[Dashboard.xlsx]five!$B$1</c:f>
              <c:strCache>
                <c:ptCount val="1"/>
                <c:pt idx="0">
                  <c:v>total_product_in_group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[Dashboard.xlsx]five!$A$2:$A$6</c:f>
              <c:strCache>
                <c:ptCount val="5"/>
                <c:pt idx="0">
                  <c:v>Whole Bean/Teas</c:v>
                </c:pt>
                <c:pt idx="1">
                  <c:v>Beverages</c:v>
                </c:pt>
                <c:pt idx="2">
                  <c:v>Add-ons</c:v>
                </c:pt>
                <c:pt idx="3">
                  <c:v>Food</c:v>
                </c:pt>
                <c:pt idx="4">
                  <c:v>Merchandise</c:v>
                </c:pt>
              </c:strCache>
            </c:strRef>
          </c:cat>
          <c:val>
            <c:numRef>
              <c:f>[Dashboard.xlsx]five!$B$2:$B$6</c:f>
              <c:numCache>
                <c:formatCode>General</c:formatCode>
                <c:ptCount val="5"/>
                <c:pt idx="0">
                  <c:v>21</c:v>
                </c:pt>
                <c:pt idx="1">
                  <c:v>47</c:v>
                </c:pt>
                <c:pt idx="2">
                  <c:v>4</c:v>
                </c:pt>
                <c:pt idx="3">
                  <c:v>12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[Dashboard.xlsx]five!$C$1</c:f>
              <c:strCache>
                <c:ptCount val="1"/>
                <c:pt idx="0">
                  <c:v>repeated_product_count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[Dashboard.xlsx]five!$A$2:$A$6</c:f>
              <c:strCache>
                <c:ptCount val="5"/>
                <c:pt idx="0">
                  <c:v>Whole Bean/Teas</c:v>
                </c:pt>
                <c:pt idx="1">
                  <c:v>Beverages</c:v>
                </c:pt>
                <c:pt idx="2">
                  <c:v>Add-ons</c:v>
                </c:pt>
                <c:pt idx="3">
                  <c:v>Food</c:v>
                </c:pt>
                <c:pt idx="4">
                  <c:v>Merchandise</c:v>
                </c:pt>
              </c:strCache>
            </c:strRef>
          </c:cat>
          <c:val>
            <c:numRef>
              <c:f>[Dashboard.xlsx]five!$C$2:$C$6</c:f>
              <c:numCache>
                <c:formatCode>General</c:formatCode>
                <c:ptCount val="5"/>
                <c:pt idx="0">
                  <c:v>21</c:v>
                </c:pt>
                <c:pt idx="1">
                  <c:v>41</c:v>
                </c:pt>
                <c:pt idx="2">
                  <c:v>4</c:v>
                </c:pt>
                <c:pt idx="3">
                  <c:v>11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913246"/>
        <c:axId val="609978928"/>
      </c:barChart>
      <c:catAx>
        <c:axId val="1019132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609978928"/>
        <c:crosses val="autoZero"/>
        <c:auto val="1"/>
        <c:lblAlgn val="ctr"/>
        <c:lblOffset val="100"/>
        <c:noMultiLvlLbl val="0"/>
      </c:catAx>
      <c:valAx>
        <c:axId val="60997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19132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sz="2400"/>
              <a:t>Repeat customer product count by group</a:t>
            </a:r>
            <a:endParaRPr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0"/>
        <c:axId val="594999033"/>
        <c:axId val="807825212"/>
      </c:barChart>
      <c:catAx>
        <c:axId val="59499903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product group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07825212"/>
        <c:crosses val="autoZero"/>
        <c:auto val="1"/>
        <c:lblAlgn val="ctr"/>
        <c:lblOffset val="100"/>
        <c:noMultiLvlLbl val="0"/>
      </c:catAx>
      <c:valAx>
        <c:axId val="8078252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Count of product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9499903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[Dashboard.xlsx]Sheet3!$L$9</c:f>
              <c:strCache>
                <c:ptCount val="1"/>
                <c:pt idx="0">
                  <c:v>count of products purchased by new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[Dashboard.xlsx]Sheet3!$K$10:$K$14</c:f>
              <c:strCache>
                <c:ptCount val="5"/>
                <c:pt idx="0">
                  <c:v>Whole Bean/Teas</c:v>
                </c:pt>
                <c:pt idx="1">
                  <c:v>Beverages</c:v>
                </c:pt>
                <c:pt idx="2">
                  <c:v>Add-ons</c:v>
                </c:pt>
                <c:pt idx="3">
                  <c:v>Food</c:v>
                </c:pt>
                <c:pt idx="4">
                  <c:v>Merchandise</c:v>
                </c:pt>
              </c:strCache>
            </c:strRef>
          </c:cat>
          <c:val>
            <c:numRef>
              <c:f>[Dashboard.xlsx]Sheet3!$L$10:$L$14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975245"/>
        <c:axId val="84836619"/>
      </c:barChart>
      <c:catAx>
        <c:axId val="55197524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Product group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36619"/>
        <c:crosses val="autoZero"/>
        <c:auto val="1"/>
        <c:lblAlgn val="ctr"/>
        <c:lblOffset val="100"/>
        <c:noMultiLvlLbl val="0"/>
      </c:catAx>
      <c:valAx>
        <c:axId val="8483661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Count of product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197524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2000" b="1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0" i="0" u="none" strike="noStrike" kern="1200" cap="none" spc="0" normalizeH="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pPr>
            <a:r>
              <a:t>count of purchases In Each Generation</a:t>
            </a:r>
          </a:p>
        </c:rich>
      </c:tx>
      <c:layout>
        <c:manualLayout>
          <c:xMode val="edge"/>
          <c:yMode val="edge"/>
          <c:x val="0.341968587697891"/>
          <c:y val="0.0026922731759849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512170702709"/>
          <c:y val="0.0244099434622633"/>
          <c:w val="0.86095988986922"/>
          <c:h val="0.699273086242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[Dashboard.xlsx]six!$C$1</c:f>
              <c:strCache>
                <c:ptCount val="1"/>
                <c:pt idx="0">
                  <c:v>no_of_customer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[Dashboard.xlsx]six!$A$2:$B$6</c:f>
              <c:multiLvlStrCache>
                <c:ptCount val="5"/>
                <c:lvl>
                  <c:pt idx="0">
                    <c:v>Baby Boomers</c:v>
                  </c:pt>
                  <c:pt idx="1">
                    <c:v>Gen X</c:v>
                  </c:pt>
                  <c:pt idx="2">
                    <c:v>Older Millennials</c:v>
                  </c:pt>
                  <c:pt idx="3">
                    <c:v>Younger Millennials</c:v>
                  </c:pt>
                  <c:pt idx="4">
                    <c:v>Gen Z</c:v>
                  </c:pt>
                </c:lvl>
                <c:lvl>
                  <c:pt idx="0">
                    <c:v>1950-1964</c:v>
                  </c:pt>
                  <c:pt idx="1">
                    <c:v>1965-1979</c:v>
                  </c:pt>
                  <c:pt idx="2">
                    <c:v>1980-1989</c:v>
                  </c:pt>
                  <c:pt idx="3">
                    <c:v>1990-1994</c:v>
                  </c:pt>
                  <c:pt idx="4">
                    <c:v>1995-2001</c:v>
                  </c:pt>
                </c:lvl>
              </c:multiLvlStrCache>
            </c:multiLvlStrRef>
          </c:cat>
          <c:val>
            <c:numRef>
              <c:f>[Dashboard.xlsx]six!$C$2:$C$6</c:f>
              <c:numCache>
                <c:formatCode>General</c:formatCode>
                <c:ptCount val="5"/>
                <c:pt idx="0">
                  <c:v>6019</c:v>
                </c:pt>
                <c:pt idx="1">
                  <c:v>5691</c:v>
                </c:pt>
                <c:pt idx="2">
                  <c:v>5474</c:v>
                </c:pt>
                <c:pt idx="3">
                  <c:v>3379</c:v>
                </c:pt>
                <c:pt idx="4">
                  <c:v>4289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overlap val="0"/>
        <c:axId val="658181365"/>
        <c:axId val="135481242"/>
      </c:barChart>
      <c:catAx>
        <c:axId val="6581813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cap="all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>
                    <a:solidFill>
                      <a:schemeClr val="accent5">
                        <a:lumMod val="50000"/>
                      </a:schemeClr>
                    </a:solidFill>
                  </a:rPr>
                  <a:t>generation category and unequal class interval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252444644514403"/>
              <c:y val="0.95164984307405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cap="none" spc="0" normalizeH="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</a:p>
        </c:txPr>
        <c:crossAx val="135481242"/>
        <c:crosses val="autoZero"/>
        <c:auto val="1"/>
        <c:lblAlgn val="ctr"/>
        <c:lblOffset val="100"/>
        <c:noMultiLvlLbl val="0"/>
      </c:catAx>
      <c:valAx>
        <c:axId val="135481242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cap="all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>
                    <a:solidFill>
                      <a:srgbClr val="0070C0"/>
                    </a:solidFill>
                  </a:rPr>
                  <a:t>count of purchases</a:t>
                </a:r>
                <a:endParaRPr sz="2000">
                  <a:solidFill>
                    <a:srgbClr val="0070C0"/>
                  </a:solidFill>
                </a:endParaRPr>
              </a:p>
            </c:rich>
          </c:tx>
          <c:layout>
            <c:manualLayout>
              <c:xMode val="edge"/>
              <c:yMode val="edge"/>
              <c:x val="0.00193980351667605"/>
              <c:y val="0.26411199856412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</a:p>
        </c:txPr>
        <c:crossAx val="658181365"/>
        <c:crosses val="autoZero"/>
        <c:crossBetween val="between"/>
        <c:majorUnit val="1000"/>
        <c:min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>
          <a:solidFill>
            <a:srgbClr val="0070C0"/>
          </a:solidFill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92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sz="2400">
                <a:solidFill>
                  <a:schemeClr val="tx1"/>
                </a:solidFill>
              </a:rPr>
              <a:t>Average purchases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In Each Generation (after removing effect of unequal class intervel)</a:t>
            </a:r>
            <a:endParaRPr sz="2400">
              <a:solidFill>
                <a:schemeClr val="tx1"/>
              </a:solidFill>
            </a:endParaRPr>
          </a:p>
          <a:p>
            <a:pPr defTabSz="914400">
              <a:defRPr lang="en-US" sz="192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sz="192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[Dashboard.xlsx]eight!$E$1</c:f>
              <c:strCache>
                <c:ptCount val="1"/>
                <c:pt idx="0">
                  <c:v>average_customer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[Dashboard.xlsx]eight!$C$2:$C$6</c:f>
              <c:strCache>
                <c:ptCount val="5"/>
                <c:pt idx="0">
                  <c:v>Baby Boomers</c:v>
                </c:pt>
                <c:pt idx="1">
                  <c:v>Gen X</c:v>
                </c:pt>
                <c:pt idx="2">
                  <c:v>Older Millennials</c:v>
                </c:pt>
                <c:pt idx="3">
                  <c:v>Younger Millennials</c:v>
                </c:pt>
                <c:pt idx="4">
                  <c:v>Gen Z</c:v>
                </c:pt>
              </c:strCache>
            </c:strRef>
          </c:cat>
          <c:val>
            <c:numRef>
              <c:f>[Dashboard.xlsx]eight!$E$2:$E$6</c:f>
              <c:numCache>
                <c:formatCode>General</c:formatCode>
                <c:ptCount val="5"/>
                <c:pt idx="0">
                  <c:v>401.2667</c:v>
                </c:pt>
                <c:pt idx="1">
                  <c:v>379.4</c:v>
                </c:pt>
                <c:pt idx="2">
                  <c:v>547.4</c:v>
                </c:pt>
                <c:pt idx="3">
                  <c:v>675.8</c:v>
                </c:pt>
                <c:pt idx="4">
                  <c:v>612.7143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0"/>
        <c:axId val="211519185"/>
        <c:axId val="308572730"/>
      </c:barChart>
      <c:catAx>
        <c:axId val="2115191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Generation category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8572730"/>
        <c:crosses val="autoZero"/>
        <c:auto val="1"/>
        <c:lblAlgn val="ctr"/>
        <c:lblOffset val="100"/>
        <c:noMultiLvlLbl val="0"/>
      </c:catAx>
      <c:valAx>
        <c:axId val="308572730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2000"/>
                  <a:t>Average purchases</a:t>
                </a:r>
                <a:endParaRPr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1151918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B4444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B4444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B4444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046" y="1002459"/>
            <a:ext cx="255590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B4444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251724"/>
            <a:ext cx="16256000" cy="235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slide" Target="slide1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slide" Target="slide1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.xml"/><Relationship Id="rId1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.xml"/><Relationship Id="rId1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704965" cy="7433309"/>
            <a:chOff x="0" y="0"/>
            <a:chExt cx="6704965" cy="743330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704748" cy="74329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01545" y="5641807"/>
              <a:ext cx="4441825" cy="810895"/>
            </a:xfrm>
            <a:custGeom>
              <a:avLst/>
              <a:gdLst/>
              <a:ahLst/>
              <a:cxnLst/>
              <a:rect l="l" t="t" r="r" b="b"/>
              <a:pathLst>
                <a:path w="4441825" h="810895">
                  <a:moveTo>
                    <a:pt x="4441602" y="810619"/>
                  </a:moveTo>
                  <a:lnTo>
                    <a:pt x="0" y="810619"/>
                  </a:lnTo>
                  <a:lnTo>
                    <a:pt x="0" y="0"/>
                  </a:lnTo>
                  <a:lnTo>
                    <a:pt x="4441602" y="0"/>
                  </a:lnTo>
                  <a:lnTo>
                    <a:pt x="4441602" y="810619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312275" y="1208405"/>
            <a:ext cx="442341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0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Institute Of Emerging Careers</a:t>
            </a:r>
            <a:endParaRPr lang="en-US" b="1" spc="10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8243720"/>
            <a:ext cx="5691505" cy="2043430"/>
          </a:xfrm>
          <a:custGeom>
            <a:avLst/>
            <a:gdLst/>
            <a:ahLst/>
            <a:cxnLst/>
            <a:rect l="l" t="t" r="r" b="b"/>
            <a:pathLst>
              <a:path w="5691505" h="2043429">
                <a:moveTo>
                  <a:pt x="0" y="2043279"/>
                </a:moveTo>
                <a:lnTo>
                  <a:pt x="5691228" y="2043279"/>
                </a:lnTo>
                <a:lnTo>
                  <a:pt x="4512076" y="0"/>
                </a:lnTo>
                <a:lnTo>
                  <a:pt x="143718" y="0"/>
                </a:lnTo>
                <a:lnTo>
                  <a:pt x="95606" y="520"/>
                </a:lnTo>
                <a:lnTo>
                  <a:pt x="47736" y="2074"/>
                </a:lnTo>
                <a:lnTo>
                  <a:pt x="0" y="4662"/>
                </a:lnTo>
                <a:lnTo>
                  <a:pt x="0" y="204327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01545" y="5641807"/>
            <a:ext cx="4441825" cy="5873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pc="8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https://iec.org.pk/.</a:t>
            </a:r>
            <a:endParaRPr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5175" y="587808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532" y="333290"/>
                </a:moveTo>
                <a:lnTo>
                  <a:pt x="122242" y="327335"/>
                </a:lnTo>
                <a:lnTo>
                  <a:pt x="82457" y="310573"/>
                </a:lnTo>
                <a:lnTo>
                  <a:pt x="48751" y="284555"/>
                </a:lnTo>
                <a:lnTo>
                  <a:pt x="22715" y="250842"/>
                </a:lnTo>
                <a:lnTo>
                  <a:pt x="5936" y="210991"/>
                </a:lnTo>
                <a:lnTo>
                  <a:pt x="0" y="166560"/>
                </a:lnTo>
                <a:lnTo>
                  <a:pt x="5984" y="122095"/>
                </a:lnTo>
                <a:lnTo>
                  <a:pt x="22827" y="82265"/>
                </a:lnTo>
                <a:lnTo>
                  <a:pt x="48928" y="48596"/>
                </a:lnTo>
                <a:lnTo>
                  <a:pt x="82675" y="22635"/>
                </a:lnTo>
                <a:lnTo>
                  <a:pt x="122459" y="5922"/>
                </a:lnTo>
                <a:lnTo>
                  <a:pt x="166673" y="0"/>
                </a:lnTo>
                <a:lnTo>
                  <a:pt x="210953" y="5946"/>
                </a:lnTo>
                <a:lnTo>
                  <a:pt x="250750" y="22751"/>
                </a:lnTo>
                <a:lnTo>
                  <a:pt x="274675" y="41244"/>
                </a:lnTo>
                <a:lnTo>
                  <a:pt x="166645" y="41244"/>
                </a:lnTo>
                <a:lnTo>
                  <a:pt x="154612" y="43652"/>
                </a:lnTo>
                <a:lnTo>
                  <a:pt x="144832" y="50235"/>
                </a:lnTo>
                <a:lnTo>
                  <a:pt x="138268" y="60027"/>
                </a:lnTo>
                <a:lnTo>
                  <a:pt x="135881" y="72065"/>
                </a:lnTo>
                <a:lnTo>
                  <a:pt x="138320" y="84001"/>
                </a:lnTo>
                <a:lnTo>
                  <a:pt x="144931" y="93764"/>
                </a:lnTo>
                <a:lnTo>
                  <a:pt x="154741" y="100359"/>
                </a:lnTo>
                <a:lnTo>
                  <a:pt x="166673" y="102772"/>
                </a:lnTo>
                <a:lnTo>
                  <a:pt x="319067" y="102772"/>
                </a:lnTo>
                <a:lnTo>
                  <a:pt x="323972" y="114392"/>
                </a:lnTo>
                <a:lnTo>
                  <a:pt x="164464" y="114392"/>
                </a:lnTo>
                <a:lnTo>
                  <a:pt x="156164" y="116304"/>
                </a:lnTo>
                <a:lnTo>
                  <a:pt x="148817" y="120307"/>
                </a:lnTo>
                <a:lnTo>
                  <a:pt x="143151" y="126272"/>
                </a:lnTo>
                <a:lnTo>
                  <a:pt x="139515" y="133716"/>
                </a:lnTo>
                <a:lnTo>
                  <a:pt x="138254" y="142152"/>
                </a:lnTo>
                <a:lnTo>
                  <a:pt x="138366" y="172831"/>
                </a:lnTo>
                <a:lnTo>
                  <a:pt x="138310" y="264869"/>
                </a:lnTo>
                <a:lnTo>
                  <a:pt x="141552" y="278837"/>
                </a:lnTo>
                <a:lnTo>
                  <a:pt x="149395" y="287034"/>
                </a:lnTo>
                <a:lnTo>
                  <a:pt x="159011" y="290894"/>
                </a:lnTo>
                <a:lnTo>
                  <a:pt x="167577" y="291847"/>
                </a:lnTo>
                <a:lnTo>
                  <a:pt x="274984" y="291847"/>
                </a:lnTo>
                <a:lnTo>
                  <a:pt x="250916" y="310494"/>
                </a:lnTo>
                <a:lnTo>
                  <a:pt x="211030" y="327337"/>
                </a:lnTo>
                <a:lnTo>
                  <a:pt x="166532" y="333290"/>
                </a:lnTo>
                <a:close/>
              </a:path>
              <a:path w="333375" h="333375">
                <a:moveTo>
                  <a:pt x="319067" y="102772"/>
                </a:moveTo>
                <a:lnTo>
                  <a:pt x="166673" y="102772"/>
                </a:lnTo>
                <a:lnTo>
                  <a:pt x="178677" y="100354"/>
                </a:lnTo>
                <a:lnTo>
                  <a:pt x="188425" y="93764"/>
                </a:lnTo>
                <a:lnTo>
                  <a:pt x="194982" y="83954"/>
                </a:lnTo>
                <a:lnTo>
                  <a:pt x="197380" y="71895"/>
                </a:lnTo>
                <a:lnTo>
                  <a:pt x="194969" y="59907"/>
                </a:lnTo>
                <a:lnTo>
                  <a:pt x="188411" y="50171"/>
                </a:lnTo>
                <a:lnTo>
                  <a:pt x="178653" y="43634"/>
                </a:lnTo>
                <a:lnTo>
                  <a:pt x="166645" y="41244"/>
                </a:lnTo>
                <a:lnTo>
                  <a:pt x="274675" y="41244"/>
                </a:lnTo>
                <a:lnTo>
                  <a:pt x="284474" y="48819"/>
                </a:lnTo>
                <a:lnTo>
                  <a:pt x="310533" y="82554"/>
                </a:lnTo>
                <a:lnTo>
                  <a:pt x="319067" y="102772"/>
                </a:lnTo>
                <a:close/>
              </a:path>
              <a:path w="333375" h="333375">
                <a:moveTo>
                  <a:pt x="274984" y="291847"/>
                </a:moveTo>
                <a:lnTo>
                  <a:pt x="167577" y="291847"/>
                </a:lnTo>
                <a:lnTo>
                  <a:pt x="177989" y="289765"/>
                </a:lnTo>
                <a:lnTo>
                  <a:pt x="186991" y="284005"/>
                </a:lnTo>
                <a:lnTo>
                  <a:pt x="193272" y="275166"/>
                </a:lnTo>
                <a:lnTo>
                  <a:pt x="195516" y="263852"/>
                </a:lnTo>
                <a:lnTo>
                  <a:pt x="195456" y="133716"/>
                </a:lnTo>
                <a:lnTo>
                  <a:pt x="164464" y="114392"/>
                </a:lnTo>
                <a:lnTo>
                  <a:pt x="323972" y="114392"/>
                </a:lnTo>
                <a:lnTo>
                  <a:pt x="327335" y="122361"/>
                </a:lnTo>
                <a:lnTo>
                  <a:pt x="333290" y="166645"/>
                </a:lnTo>
                <a:lnTo>
                  <a:pt x="327341" y="210842"/>
                </a:lnTo>
                <a:lnTo>
                  <a:pt x="310603" y="250629"/>
                </a:lnTo>
                <a:lnTo>
                  <a:pt x="284615" y="284386"/>
                </a:lnTo>
                <a:lnTo>
                  <a:pt x="274984" y="29184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82501" y="2861731"/>
            <a:ext cx="8750935" cy="37172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800" b="1" kern="1200" spc="185" dirty="0">
                <a:solidFill>
                  <a:schemeClr val="bg1"/>
                </a:solidFill>
                <a:ea typeface="+mn-ea"/>
              </a:rPr>
              <a:t>PORTFOLIO PROJECT</a:t>
            </a:r>
            <a:br>
              <a:rPr sz="8800" b="1" kern="1200" spc="185" dirty="0">
                <a:solidFill>
                  <a:schemeClr val="bg1"/>
                </a:solidFill>
                <a:ea typeface="+mn-ea"/>
              </a:rPr>
            </a:br>
            <a:endParaRPr sz="8800" b="1" kern="1200" spc="185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2635" y="6859270"/>
            <a:ext cx="67818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325" dirty="0">
                <a:solidFill>
                  <a:srgbClr val="FDA615"/>
                </a:solidFill>
                <a:latin typeface="Tahoma" panose="020B0604030504040204"/>
                <a:cs typeface="Tahoma" panose="020B0604030504040204"/>
              </a:rPr>
              <a:t>Confectionery sales Data</a:t>
            </a:r>
            <a:endParaRPr lang="en-US" sz="3600" spc="325" dirty="0">
              <a:solidFill>
                <a:srgbClr val="FDA615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0" y="7658100"/>
            <a:ext cx="3834130" cy="28238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300" b="1" spc="-25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b="1" spc="-125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b="1" spc="-4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b="1" spc="-195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300" b="1" spc="-4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b="1" spc="-9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b="1" spc="-19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300" b="1" spc="-4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b="1" spc="-1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b="1" spc="-155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b="1" spc="-10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b="1" spc="-175" dirty="0">
                <a:solidFill>
                  <a:srgbClr val="FDA615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US" sz="2500" spc="17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Saima naz hussain</a:t>
            </a:r>
            <a:endParaRPr lang="en-US" sz="2500" spc="17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r>
              <a:rPr lang="en-US" sz="2500" spc="17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sym typeface="+mn-ea"/>
              </a:rPr>
              <a:t>Palwasha khalid </a:t>
            </a:r>
            <a:endParaRPr lang="en-US" sz="2500" spc="17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r>
              <a:rPr lang="en-US" sz="2500" spc="17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sym typeface="+mn-ea"/>
              </a:rPr>
              <a:t>Tayyaba </a:t>
            </a:r>
            <a:endParaRPr lang="en-US" sz="2500" spc="17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endParaRPr lang="en-US" sz="2500" spc="17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endParaRPr lang="en-US" sz="2500" spc="17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3" name="Content Placeholder 22" descr="download-removebg-preview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6445" y="906145"/>
            <a:ext cx="925830" cy="9258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09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06600" y="1002665"/>
            <a:ext cx="1242631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Tahoma" panose="020B0604030504040204"/>
                <a:cs typeface="Tahoma" panose="020B0604030504040204"/>
              </a:rPr>
              <a:t>3- </a:t>
            </a:r>
            <a:r>
              <a:rPr sz="3200" b="1">
                <a:latin typeface="Tahoma" panose="020B0604030504040204"/>
                <a:cs typeface="Tahoma" panose="020B0604030504040204"/>
              </a:rPr>
              <a:t>Count of Products Purchased by Repeat Customers, Segmented by Product Groups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Content Placeholder 2"/>
          <p:cNvGraphicFramePr/>
          <p:nvPr>
            <p:ph sz="half" idx="3"/>
          </p:nvPr>
        </p:nvGraphicFramePr>
        <p:xfrm>
          <a:off x="6934200" y="2514600"/>
          <a:ext cx="10439400" cy="664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13547946" y="3309201"/>
            <a:ext cx="3648710" cy="4806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p>
            <a:pPr marL="251460" marR="5080" indent="-239395">
              <a:lnSpc>
                <a:spcPts val="3300"/>
              </a:lnSpc>
              <a:spcBef>
                <a:spcPts val="460"/>
              </a:spcBef>
            </a:pP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9385" y="2926080"/>
            <a:ext cx="299021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The number of products in each product group that were purchased by repeat customers indicates the potential for these products to encourage people to return for more purchases. </a:t>
            </a:r>
            <a:endParaRPr lang="en-US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1447800" y="4076700"/>
          <a:ext cx="4851400" cy="3169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25700"/>
                <a:gridCol w="2425700"/>
              </a:tblGrid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product_group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Count of product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Beverages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41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Whole Bean/Teas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Food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Add-ons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Merchandise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3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10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24000" y="571500"/>
            <a:ext cx="1365186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Tahoma" panose="020B0604030504040204"/>
                <a:cs typeface="Tahoma" panose="020B0604030504040204"/>
              </a:rPr>
              <a:t>4- </a:t>
            </a:r>
            <a:r>
              <a:rPr sz="3200" b="1">
                <a:latin typeface="Tahoma" panose="020B0604030504040204"/>
                <a:cs typeface="Tahoma" panose="020B0604030504040204"/>
              </a:rPr>
              <a:t>Count of Products Purchased by Repeat Customers, Segmented by Product Groups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914400" y="2150110"/>
          <a:ext cx="4816475" cy="700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Content Placeholder 1"/>
          <p:cNvGraphicFramePr/>
          <p:nvPr>
            <p:ph sz="half" idx="3"/>
          </p:nvPr>
        </p:nvGraphicFramePr>
        <p:xfrm>
          <a:off x="7362190" y="2348865"/>
          <a:ext cx="10011410" cy="680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219200" y="3390900"/>
          <a:ext cx="5254625" cy="3874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89100"/>
                <a:gridCol w="1728470"/>
                <a:gridCol w="1837055"/>
              </a:tblGrid>
              <a:tr h="2052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product </a:t>
                      </a:r>
                      <a:endParaRPr lang="en-US" sz="2400"/>
                    </a:p>
                    <a:p>
                      <a:pPr indent="0" algn="ctr">
                        <a:buNone/>
                      </a:pPr>
                      <a:r>
                        <a:rPr lang="en-US" sz="2400"/>
                        <a:t>group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total </a:t>
                      </a:r>
                      <a:endParaRPr lang="en-US" sz="2400"/>
                    </a:p>
                    <a:p>
                      <a:pPr indent="0" algn="ctr">
                        <a:buNone/>
                      </a:pPr>
                      <a:r>
                        <a:rPr lang="en-US" sz="2400"/>
                        <a:t>product </a:t>
                      </a:r>
                      <a:endParaRPr lang="en-US" sz="2400"/>
                    </a:p>
                    <a:p>
                      <a:pPr indent="0" algn="ctr">
                        <a:buNone/>
                      </a:pPr>
                      <a:r>
                        <a:rPr lang="en-US" sz="2400"/>
                        <a:t>in group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>
                          <a:sym typeface="+mn-ea"/>
                        </a:rPr>
                        <a:t>count of products purchased by repeated customers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666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Whole Bean/Teas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21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21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79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Beverages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47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41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79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Add-ons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34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Food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12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11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535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Merchandise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3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3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11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27275" y="419100"/>
            <a:ext cx="1299845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Tahoma" panose="020B0604030504040204"/>
                <a:cs typeface="Tahoma" panose="020B0604030504040204"/>
              </a:rPr>
              <a:t>5- </a:t>
            </a:r>
            <a:r>
              <a:rPr sz="3200" b="1">
                <a:latin typeface="Tahoma" panose="020B0604030504040204"/>
                <a:cs typeface="Tahoma" panose="020B0604030504040204"/>
              </a:rPr>
              <a:t>Count of Products Purchased by </a:t>
            </a:r>
            <a:r>
              <a:rPr lang="en-US" sz="3200" b="1">
                <a:latin typeface="Tahoma" panose="020B0604030504040204"/>
                <a:cs typeface="Tahoma" panose="020B0604030504040204"/>
              </a:rPr>
              <a:t>new</a:t>
            </a:r>
            <a:r>
              <a:rPr sz="3200" b="1">
                <a:latin typeface="Tahoma" panose="020B0604030504040204"/>
                <a:cs typeface="Tahoma" panose="020B0604030504040204"/>
              </a:rPr>
              <a:t> Customers, Segmented by Product Groups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914400" y="2319655"/>
          <a:ext cx="5757545" cy="683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20470" y="2857500"/>
            <a:ext cx="352488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spc="22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Almost all of the available products were purchased by repeat customers. However, in the beverage group, only 6 products lacked repeat customers, and in the merchandise and food groups, there was 1 product each without repeat customers.</a:t>
            </a:r>
            <a:endParaRPr lang="en-US" sz="2400" spc="22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p/>
        </p:txBody>
      </p:sp>
      <p:graphicFrame>
        <p:nvGraphicFramePr>
          <p:cNvPr id="11" name="Content Placeholder 10"/>
          <p:cNvGraphicFramePr/>
          <p:nvPr>
            <p:ph sz="half" idx="3"/>
          </p:nvPr>
        </p:nvGraphicFramePr>
        <p:xfrm>
          <a:off x="1905000" y="3390900"/>
          <a:ext cx="4767580" cy="363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90"/>
                <a:gridCol w="2383790"/>
              </a:tblGrid>
              <a:tr h="1155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product_group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count of products purchased by new customers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7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Whole Bean/Teas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5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Beverages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6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Add-ons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5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Food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6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Merchandise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2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7964170" y="2090420"/>
          <a:ext cx="8765540" cy="677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12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66365" y="723900"/>
            <a:ext cx="1261999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sym typeface="+mn-ea"/>
              </a:rPr>
              <a:t>6- </a:t>
            </a:r>
            <a:r>
              <a:rPr sz="3200" b="1">
                <a:sym typeface="+mn-ea"/>
              </a:rPr>
              <a:t>Distribution of C</a:t>
            </a:r>
            <a:r>
              <a:rPr lang="en-US" sz="3200" b="1">
                <a:sym typeface="+mn-ea"/>
              </a:rPr>
              <a:t>ustomer purchases</a:t>
            </a:r>
            <a:r>
              <a:rPr sz="3200" b="1">
                <a:sym typeface="+mn-ea"/>
              </a:rPr>
              <a:t> Across Different Generation Categories in April 2019 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6" name="Content Placeholder 5"/>
          <p:cNvGraphicFramePr/>
          <p:nvPr>
            <p:ph sz="half" idx="3"/>
          </p:nvPr>
        </p:nvGraphicFramePr>
        <p:xfrm>
          <a:off x="7225665" y="2272665"/>
          <a:ext cx="10147935" cy="707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20470" y="2857500"/>
            <a:ext cx="352488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spc="22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Almost all of the available products were purchased by repeat customers. However, in the beverage group, only 6 products lacked repeat customers, and in the merchandise and food groups, there was 1 product each without repeat customers.</a:t>
            </a:r>
            <a:endParaRPr lang="en-US" sz="2400" spc="22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371600" y="2933700"/>
          <a:ext cx="5461635" cy="23393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20545"/>
                <a:gridCol w="1820545"/>
                <a:gridCol w="1820545"/>
              </a:tblGrid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year_range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generation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count of purchases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1950-1964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Baby Boomers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6019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1965-1979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Gen X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5691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1980-1989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Older Millennials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5474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1990-1994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Younger Millennials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3379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3898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1995-2001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Gen Z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4289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09395" y="1002665"/>
            <a:ext cx="156000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sym typeface="+mn-ea"/>
              </a:rPr>
              <a:t>7- C</a:t>
            </a:r>
            <a:r>
              <a:rPr sz="3200" b="1">
                <a:sym typeface="+mn-ea"/>
              </a:rPr>
              <a:t>ount of avg </a:t>
            </a:r>
            <a:r>
              <a:rPr lang="en-US" sz="3200" b="1">
                <a:sym typeface="+mn-ea"/>
              </a:rPr>
              <a:t>purchases by</a:t>
            </a:r>
            <a:r>
              <a:rPr sz="3200" b="1">
                <a:sym typeface="+mn-ea"/>
              </a:rPr>
              <a:t> customers within each generation category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8" name="Content Placeholder 7"/>
          <p:cNvGraphicFramePr/>
          <p:nvPr>
            <p:ph sz="half" idx="3"/>
          </p:nvPr>
        </p:nvGraphicFramePr>
        <p:xfrm>
          <a:off x="7941310" y="2738755"/>
          <a:ext cx="9432290" cy="641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066800" y="3695700"/>
          <a:ext cx="6334125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/>
                <a:gridCol w="1266825"/>
                <a:gridCol w="1266825"/>
                <a:gridCol w="1266825"/>
                <a:gridCol w="1266825"/>
              </a:tblGrid>
              <a:tr h="668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year range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span years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generation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Count of purchase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average purchases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6802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1950-1964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Baby Boomers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6019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401.2667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6421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1965-1979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Gen X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5691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379.4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6802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1980-1989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Older Millennials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5474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547.4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6802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1990-1994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Younger Millennials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3379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675.8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6421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1995-2001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Gen Z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4289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612.7143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p/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13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/>
          <p:cNvSpPr/>
          <p:nvPr>
            <p:ph type="title"/>
          </p:nvPr>
        </p:nvSpPr>
        <p:spPr>
          <a:xfrm>
            <a:off x="1357630" y="1002665"/>
            <a:ext cx="12708890" cy="984885"/>
          </a:xfrm>
        </p:spPr>
        <p:txBody>
          <a:bodyPr wrap="square"/>
          <a:p>
            <a:pPr algn="ctr"/>
            <a:r>
              <a:rPr lang="en-US" sz="3200" b="1"/>
              <a:t>8- </a:t>
            </a:r>
            <a:r>
              <a:rPr sz="3200" b="1"/>
              <a:t>Avg Repeat customer In Each generation (after removing effect of unequal class intervel)</a:t>
            </a:r>
            <a:endParaRPr sz="3200" b="1"/>
          </a:p>
        </p:txBody>
      </p:sp>
      <p:graphicFrame>
        <p:nvGraphicFramePr>
          <p:cNvPr id="99" name="Content Placeholder 98"/>
          <p:cNvGraphicFramePr/>
          <p:nvPr>
            <p:ph sz="half" idx="3"/>
          </p:nvPr>
        </p:nvGraphicFramePr>
        <p:xfrm>
          <a:off x="8001000" y="2705100"/>
          <a:ext cx="9462770" cy="677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0" name="Table 99"/>
          <p:cNvGraphicFramePr/>
          <p:nvPr/>
        </p:nvGraphicFramePr>
        <p:xfrm>
          <a:off x="914400" y="2857500"/>
          <a:ext cx="6175375" cy="41529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075"/>
                <a:gridCol w="1021715"/>
                <a:gridCol w="1448435"/>
                <a:gridCol w="1235075"/>
                <a:gridCol w="1235075"/>
              </a:tblGrid>
              <a:tr h="987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year</a:t>
                      </a:r>
                      <a:endParaRPr lang="en-US" sz="2000"/>
                    </a:p>
                    <a:p>
                      <a:pPr indent="0" algn="ctr">
                        <a:buNone/>
                      </a:pPr>
                      <a:r>
                        <a:rPr lang="en-US" sz="2000"/>
                        <a:t>range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span </a:t>
                      </a:r>
                      <a:endParaRPr lang="en-US" sz="2000"/>
                    </a:p>
                    <a:p>
                      <a:pPr indent="0" algn="ctr">
                        <a:buNone/>
                      </a:pPr>
                      <a:r>
                        <a:rPr lang="en-US" sz="2000"/>
                        <a:t>years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generation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no of </a:t>
                      </a:r>
                      <a:endParaRPr lang="en-US" sz="2000"/>
                    </a:p>
                    <a:p>
                      <a:pPr indent="0" algn="ctr">
                        <a:buNone/>
                      </a:pPr>
                      <a:r>
                        <a:rPr lang="en-US" sz="2000"/>
                        <a:t>customer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avg</a:t>
                      </a:r>
                      <a:endParaRPr lang="en-US" sz="2000"/>
                    </a:p>
                    <a:p>
                      <a:pPr indent="0" algn="ctr">
                        <a:buNone/>
                      </a:pPr>
                      <a:r>
                        <a:rPr lang="en-US" sz="2000"/>
                        <a:t>no of</a:t>
                      </a:r>
                      <a:endParaRPr lang="en-US" sz="2000"/>
                    </a:p>
                    <a:p>
                      <a:pPr indent="0" algn="ctr">
                        <a:buNone/>
                      </a:pPr>
                      <a:r>
                        <a:rPr lang="en-US" sz="2000"/>
                        <a:t>customer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6781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1950-1964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15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Baby Boomers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529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35.27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6578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1965-1979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15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Gen X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521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34.73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6781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1980-1989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10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Older Millennials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515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51.5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6781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1990-1994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Younger Millennials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298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59.6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  <a:tr h="56515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1995-2001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7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Gen Z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382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/>
                        <a:t>54.57</a:t>
                      </a:r>
                      <a:endParaRPr lang="en-US" sz="20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p/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14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654300"/>
          </a:xfrm>
          <a:custGeom>
            <a:avLst/>
            <a:gdLst/>
            <a:ahLst/>
            <a:cxnLst/>
            <a:rect l="l" t="t" r="r" b="b"/>
            <a:pathLst>
              <a:path w="18288000" h="3439795">
                <a:moveTo>
                  <a:pt x="18287998" y="3439417"/>
                </a:moveTo>
                <a:lnTo>
                  <a:pt x="0" y="3439417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43941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09682"/>
            <a:ext cx="761238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US"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ECOMENDATION</a:t>
            </a:r>
            <a:endParaRPr lang="en-US" sz="5500" b="1" spc="12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25059" y="9236394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5"/>
                </a:moveTo>
                <a:lnTo>
                  <a:pt x="0" y="1050605"/>
                </a:lnTo>
                <a:lnTo>
                  <a:pt x="606291" y="0"/>
                </a:lnTo>
                <a:lnTo>
                  <a:pt x="3362939" y="0"/>
                </a:lnTo>
                <a:lnTo>
                  <a:pt x="336293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966773" y="9609361"/>
            <a:ext cx="30543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15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47800" y="2933700"/>
            <a:ext cx="1152906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/>
              <a:t>Sales Outlets Goal Achievement Analysis:</a:t>
            </a:r>
            <a:endParaRPr lang="en-US" sz="2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Outlet 3 and 8 achieved their goals, while 8 didn't.</a:t>
            </a:r>
            <a:endParaRPr 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/>
              <a:t>Further analysis uncovers a key insight.</a:t>
            </a:r>
            <a:endParaRPr lang="en-US" sz="2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Success traced back to exceptional beverage group performance.</a:t>
            </a:r>
            <a:endParaRPr 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This success overshadowed weaker performance in other product groups.</a:t>
            </a:r>
            <a:endParaRPr 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lnSpc>
                <a:spcPct val="150000"/>
              </a:lnSpc>
            </a:pPr>
            <a:r>
              <a:rPr lang="en-US" sz="2400" b="1"/>
              <a:t>Strategic Steps for Improvement:</a:t>
            </a:r>
            <a:endParaRPr lang="en-US" sz="24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Suggest more ambitious targets for the beverage group due to its success.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Emphasize the need to explore underperformance reasons in other product groups.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Uncover insights to address weaknesses and achieve balanced growth.</a:t>
            </a:r>
            <a:endParaRPr lang="en-US" sz="2400"/>
          </a:p>
          <a:p>
            <a:pPr marL="342900" indent="-342900"/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090420"/>
          </a:xfrm>
          <a:custGeom>
            <a:avLst/>
            <a:gdLst/>
            <a:ahLst/>
            <a:cxnLst/>
            <a:rect l="l" t="t" r="r" b="b"/>
            <a:pathLst>
              <a:path w="18288000" h="3439795">
                <a:moveTo>
                  <a:pt x="18287998" y="3439417"/>
                </a:moveTo>
                <a:lnTo>
                  <a:pt x="0" y="3439417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43941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434372"/>
            <a:ext cx="761238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US"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ECOMENDATION</a:t>
            </a:r>
            <a:endParaRPr lang="en-US" sz="5500" b="1" spc="12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25059" y="9236394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5"/>
                </a:moveTo>
                <a:lnTo>
                  <a:pt x="0" y="1050605"/>
                </a:lnTo>
                <a:lnTo>
                  <a:pt x="606291" y="0"/>
                </a:lnTo>
                <a:lnTo>
                  <a:pt x="3362939" y="0"/>
                </a:lnTo>
                <a:lnTo>
                  <a:pt x="336293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966773" y="9609361"/>
            <a:ext cx="30543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16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219200" y="2247900"/>
            <a:ext cx="11529060" cy="732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400" b="1"/>
              <a:t>Generation Category Distribution Analysis:</a:t>
            </a:r>
            <a:endParaRPr lang="en-US" sz="2400" b="1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Currently most customers belong to the Baby Boomer generation.</a:t>
            </a:r>
            <a:endParaRPr lang="en-US" sz="24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Attributed to the class interval of Baby Boomer category.</a:t>
            </a:r>
            <a:endParaRPr lang="en-US" sz="2400"/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400" b="1"/>
              <a:t>Equalized class intervals reveal customer distribution.</a:t>
            </a:r>
            <a:endParaRPr lang="en-US" sz="2400" b="1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Young Millennials and Gen Z show significant customer numbers.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Strong probability of Gen Z market size growth in the future.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Anticipate a decline in the Baby Boomer market.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140000"/>
              </a:lnSpc>
            </a:pPr>
            <a:r>
              <a:rPr lang="en-US" sz="2400" b="1"/>
              <a:t>Strategic Steps for Improvement:</a:t>
            </a:r>
            <a:endParaRPr lang="en-US" sz="2400" b="1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Focus on future growth potential.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Highlight 'Gen Z' as a key market.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Emphasize their growing market size and purchasing power.</a:t>
            </a:r>
            <a:endParaRPr lang="en-US" sz="240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Suggest fostering brand loyalty through effective promotions.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090420"/>
          </a:xfrm>
          <a:custGeom>
            <a:avLst/>
            <a:gdLst/>
            <a:ahLst/>
            <a:cxnLst/>
            <a:rect l="l" t="t" r="r" b="b"/>
            <a:pathLst>
              <a:path w="18288000" h="3439795">
                <a:moveTo>
                  <a:pt x="18287998" y="3439417"/>
                </a:moveTo>
                <a:lnTo>
                  <a:pt x="0" y="3439417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43941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434372"/>
            <a:ext cx="761238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US" sz="5500" b="1" spc="12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ECOMENDATION</a:t>
            </a:r>
            <a:endParaRPr lang="en-US" sz="5500" b="1" spc="12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25059" y="9236394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5"/>
                </a:moveTo>
                <a:lnTo>
                  <a:pt x="0" y="1050605"/>
                </a:lnTo>
                <a:lnTo>
                  <a:pt x="606291" y="0"/>
                </a:lnTo>
                <a:lnTo>
                  <a:pt x="3362939" y="0"/>
                </a:lnTo>
                <a:lnTo>
                  <a:pt x="336293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966773" y="9609361"/>
            <a:ext cx="30543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17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371600" y="2247900"/>
            <a:ext cx="115290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Recommend student-friendly deals and product trials.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Stress the importance of strategic decisions aligned with company goals</a:t>
            </a:r>
            <a:endParaRPr 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6396"/>
            <a:ext cx="15728315" cy="1050925"/>
          </a:xfrm>
          <a:custGeom>
            <a:avLst/>
            <a:gdLst/>
            <a:ahLst/>
            <a:cxnLst/>
            <a:rect l="l" t="t" r="r" b="b"/>
            <a:pathLst>
              <a:path w="15728315" h="1050925">
                <a:moveTo>
                  <a:pt x="15728029" y="1050606"/>
                </a:moveTo>
                <a:lnTo>
                  <a:pt x="0" y="1050606"/>
                </a:lnTo>
                <a:lnTo>
                  <a:pt x="0" y="0"/>
                </a:lnTo>
                <a:lnTo>
                  <a:pt x="15728029" y="0"/>
                </a:lnTo>
                <a:lnTo>
                  <a:pt x="15728029" y="1050606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25059" y="9236396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7" y="1050602"/>
                </a:moveTo>
                <a:lnTo>
                  <a:pt x="0" y="1050602"/>
                </a:lnTo>
                <a:lnTo>
                  <a:pt x="606290" y="0"/>
                </a:lnTo>
                <a:lnTo>
                  <a:pt x="3362937" y="0"/>
                </a:lnTo>
                <a:lnTo>
                  <a:pt x="3362937" y="105060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pic>
        <p:nvPicPr>
          <p:cNvPr id="4" name="object 4" descr="C:\saima naz hussain\IEC\current assignment\bakery.pngbakery"/>
          <p:cNvPicPr/>
          <p:nvPr/>
        </p:nvPicPr>
        <p:blipFill>
          <a:blip r:embed="rId1">
            <a:clrChange>
              <a:clrFrom>
                <a:srgbClr val="F6944B">
                  <a:alpha val="100000"/>
                </a:srgbClr>
              </a:clrFrom>
              <a:clrTo>
                <a:srgbClr val="F6944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287000" y="1794510"/>
            <a:ext cx="8000365" cy="532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object 5"/>
          <p:cNvSpPr/>
          <p:nvPr/>
        </p:nvSpPr>
        <p:spPr>
          <a:xfrm>
            <a:off x="0" y="1"/>
            <a:ext cx="5972810" cy="1675130"/>
          </a:xfrm>
          <a:custGeom>
            <a:avLst/>
            <a:gdLst/>
            <a:ahLst/>
            <a:cxnLst/>
            <a:rect l="l" t="t" r="r" b="b"/>
            <a:pathLst>
              <a:path w="5972810" h="1675130">
                <a:moveTo>
                  <a:pt x="5020713" y="1647169"/>
                </a:moveTo>
                <a:lnTo>
                  <a:pt x="4988265" y="1647169"/>
                </a:lnTo>
                <a:lnTo>
                  <a:pt x="5939916" y="0"/>
                </a:lnTo>
                <a:lnTo>
                  <a:pt x="5972414" y="0"/>
                </a:lnTo>
                <a:lnTo>
                  <a:pt x="5020713" y="1647169"/>
                </a:lnTo>
                <a:close/>
              </a:path>
              <a:path w="5972810" h="1675130">
                <a:moveTo>
                  <a:pt x="5004800" y="1674711"/>
                </a:moveTo>
                <a:lnTo>
                  <a:pt x="1183805" y="1674711"/>
                </a:lnTo>
                <a:lnTo>
                  <a:pt x="1135779" y="1674120"/>
                </a:lnTo>
                <a:lnTo>
                  <a:pt x="1088041" y="1672358"/>
                </a:lnTo>
                <a:lnTo>
                  <a:pt x="1040603" y="1669438"/>
                </a:lnTo>
                <a:lnTo>
                  <a:pt x="993480" y="1665374"/>
                </a:lnTo>
                <a:lnTo>
                  <a:pt x="946685" y="1660180"/>
                </a:lnTo>
                <a:lnTo>
                  <a:pt x="900234" y="1653869"/>
                </a:lnTo>
                <a:lnTo>
                  <a:pt x="854138" y="1646456"/>
                </a:lnTo>
                <a:lnTo>
                  <a:pt x="808413" y="1637953"/>
                </a:lnTo>
                <a:lnTo>
                  <a:pt x="763071" y="1628376"/>
                </a:lnTo>
                <a:lnTo>
                  <a:pt x="718127" y="1617738"/>
                </a:lnTo>
                <a:lnTo>
                  <a:pt x="673595" y="1606053"/>
                </a:lnTo>
                <a:lnTo>
                  <a:pt x="629489" y="1593334"/>
                </a:lnTo>
                <a:lnTo>
                  <a:pt x="585822" y="1579596"/>
                </a:lnTo>
                <a:lnTo>
                  <a:pt x="542607" y="1564851"/>
                </a:lnTo>
                <a:lnTo>
                  <a:pt x="499860" y="1549115"/>
                </a:lnTo>
                <a:lnTo>
                  <a:pt x="457594" y="1532400"/>
                </a:lnTo>
                <a:lnTo>
                  <a:pt x="415822" y="1514722"/>
                </a:lnTo>
                <a:lnTo>
                  <a:pt x="374559" y="1496092"/>
                </a:lnTo>
                <a:lnTo>
                  <a:pt x="333818" y="1476526"/>
                </a:lnTo>
                <a:lnTo>
                  <a:pt x="293613" y="1456037"/>
                </a:lnTo>
                <a:lnTo>
                  <a:pt x="253958" y="1434639"/>
                </a:lnTo>
                <a:lnTo>
                  <a:pt x="214867" y="1412346"/>
                </a:lnTo>
                <a:lnTo>
                  <a:pt x="176353" y="1389171"/>
                </a:lnTo>
                <a:lnTo>
                  <a:pt x="138431" y="1365129"/>
                </a:lnTo>
                <a:lnTo>
                  <a:pt x="101114" y="1340233"/>
                </a:lnTo>
                <a:lnTo>
                  <a:pt x="64416" y="1314498"/>
                </a:lnTo>
                <a:lnTo>
                  <a:pt x="28352" y="1287936"/>
                </a:lnTo>
                <a:lnTo>
                  <a:pt x="0" y="1266023"/>
                </a:lnTo>
                <a:lnTo>
                  <a:pt x="0" y="1230924"/>
                </a:lnTo>
                <a:lnTo>
                  <a:pt x="30331" y="1254845"/>
                </a:lnTo>
                <a:lnTo>
                  <a:pt x="66162" y="1281761"/>
                </a:lnTo>
                <a:lnTo>
                  <a:pt x="102643" y="1307843"/>
                </a:lnTo>
                <a:lnTo>
                  <a:pt x="139758" y="1333077"/>
                </a:lnTo>
                <a:lnTo>
                  <a:pt x="177494" y="1357449"/>
                </a:lnTo>
                <a:lnTo>
                  <a:pt x="215835" y="1380944"/>
                </a:lnTo>
                <a:lnTo>
                  <a:pt x="254769" y="1403548"/>
                </a:lnTo>
                <a:lnTo>
                  <a:pt x="294280" y="1425247"/>
                </a:lnTo>
                <a:lnTo>
                  <a:pt x="334354" y="1446026"/>
                </a:lnTo>
                <a:lnTo>
                  <a:pt x="374977" y="1465872"/>
                </a:lnTo>
                <a:lnTo>
                  <a:pt x="416135" y="1484769"/>
                </a:lnTo>
                <a:lnTo>
                  <a:pt x="457813" y="1502705"/>
                </a:lnTo>
                <a:lnTo>
                  <a:pt x="499998" y="1519663"/>
                </a:lnTo>
                <a:lnTo>
                  <a:pt x="542674" y="1535632"/>
                </a:lnTo>
                <a:lnTo>
                  <a:pt x="585829" y="1550595"/>
                </a:lnTo>
                <a:lnTo>
                  <a:pt x="629446" y="1564538"/>
                </a:lnTo>
                <a:lnTo>
                  <a:pt x="673513" y="1577449"/>
                </a:lnTo>
                <a:lnTo>
                  <a:pt x="718014" y="1589311"/>
                </a:lnTo>
                <a:lnTo>
                  <a:pt x="762936" y="1600112"/>
                </a:lnTo>
                <a:lnTo>
                  <a:pt x="808264" y="1609836"/>
                </a:lnTo>
                <a:lnTo>
                  <a:pt x="853985" y="1618469"/>
                </a:lnTo>
                <a:lnTo>
                  <a:pt x="900083" y="1625998"/>
                </a:lnTo>
                <a:lnTo>
                  <a:pt x="946544" y="1632407"/>
                </a:lnTo>
                <a:lnTo>
                  <a:pt x="993355" y="1637683"/>
                </a:lnTo>
                <a:lnTo>
                  <a:pt x="1040501" y="1641812"/>
                </a:lnTo>
                <a:lnTo>
                  <a:pt x="1087967" y="1644778"/>
                </a:lnTo>
                <a:lnTo>
                  <a:pt x="1135740" y="1646569"/>
                </a:lnTo>
                <a:lnTo>
                  <a:pt x="1183805" y="1647169"/>
                </a:lnTo>
                <a:lnTo>
                  <a:pt x="5020713" y="1647169"/>
                </a:lnTo>
                <a:lnTo>
                  <a:pt x="5004800" y="1674711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4400" y="2515235"/>
            <a:ext cx="8291830" cy="12547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sz="6600" b="1" spc="225" dirty="0"/>
              <a:t>Business overview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295400" y="4610100"/>
            <a:ext cx="8152765" cy="2345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3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Operating in New York State</a:t>
            </a:r>
            <a:endParaRPr sz="2400" spc="135" dirty="0">
              <a:solidFill>
                <a:srgbClr val="1B4444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3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8 Retail Outlets, 1 Warehouse,  1 Centralized HQ</a:t>
            </a:r>
            <a:endParaRPr sz="2400" spc="135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77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400" spc="13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Organized into 5 distinctive Product Groups</a:t>
            </a:r>
            <a:endParaRPr sz="2400" spc="135" dirty="0">
              <a:solidFill>
                <a:srgbClr val="1B4444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3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Monthly sales targets for each product group</a:t>
            </a:r>
            <a:endParaRPr lang="en-US" sz="2400"/>
          </a:p>
        </p:txBody>
      </p:sp>
      <p:sp>
        <p:nvSpPr>
          <p:cNvPr id="14" name="object 14"/>
          <p:cNvSpPr txBox="1"/>
          <p:nvPr/>
        </p:nvSpPr>
        <p:spPr>
          <a:xfrm>
            <a:off x="16958588" y="9609359"/>
            <a:ext cx="31369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10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01</a:t>
            </a:r>
            <a:endParaRPr lang="en-US" sz="1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25059" y="9236395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8" y="1050604"/>
                  </a:moveTo>
                  <a:lnTo>
                    <a:pt x="0" y="1050604"/>
                  </a:lnTo>
                  <a:lnTo>
                    <a:pt x="606290" y="0"/>
                  </a:lnTo>
                  <a:lnTo>
                    <a:pt x="3362938" y="0"/>
                  </a:lnTo>
                  <a:lnTo>
                    <a:pt x="336293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95205" y="2933451"/>
            <a:ext cx="3750945" cy="108648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89865" algn="ctr">
              <a:lnSpc>
                <a:spcPct val="100000"/>
              </a:lnSpc>
            </a:pPr>
            <a:r>
              <a:rPr sz="2200" b="1" spc="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Scope</a:t>
            </a:r>
            <a:r>
              <a:rPr sz="2200" b="1" spc="-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1" spc="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200" b="1" spc="-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1" spc="4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b="1" spc="-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1" spc="4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study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2705100"/>
            <a:ext cx="1020318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Explore performance of specific outlets: Outlet 3, Outlet 5, and Outlet 8. In Month of April 2019.</a:t>
            </a:r>
            <a:endParaRPr sz="2400" spc="150" dirty="0">
              <a:solidFill>
                <a:srgbClr val="1B4444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Understand sales performance.</a:t>
            </a:r>
            <a:endParaRPr sz="2400" spc="15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Analyze client distribution across generations.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205" y="5905638"/>
            <a:ext cx="3750945" cy="107442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89865" algn="ctr">
              <a:lnSpc>
                <a:spcPct val="100000"/>
              </a:lnSpc>
            </a:pPr>
            <a:r>
              <a:rPr sz="2200" b="1" spc="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lang="en-US" sz="2200" b="1" spc="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takeholders</a:t>
            </a:r>
            <a:endParaRPr lang="en-US" sz="2200" b="1" u="sng" cap="all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89865">
              <a:lnSpc>
                <a:spcPct val="100000"/>
              </a:lnSpc>
            </a:pP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54366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Text Box 17"/>
          <p:cNvSpPr txBox="1"/>
          <p:nvPr/>
        </p:nvSpPr>
        <p:spPr>
          <a:xfrm>
            <a:off x="5638800" y="6286500"/>
            <a:ext cx="8751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Project stakeholders: Sales &amp; marketing teams</a:t>
            </a:r>
            <a:endParaRPr lang="en-US" sz="240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58588" y="9609359"/>
            <a:ext cx="31369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02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1714500"/>
            <a:ext cx="9430385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500" b="1" spc="95" dirty="0">
                <a:solidFill>
                  <a:srgbClr val="E4E4E4"/>
                </a:solidFill>
                <a:sym typeface="+mn-ea"/>
              </a:rPr>
              <a:t> OBJECTIVE</a:t>
            </a:r>
            <a:endParaRPr lang="en-US" sz="5500" b="1" spc="95" dirty="0">
              <a:solidFill>
                <a:srgbClr val="E4E4E4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200" y="3162300"/>
            <a:ext cx="11590655" cy="413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6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Determine success of sales goals for outlets 3, 5, and 8.</a:t>
            </a: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6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Identify reasons for both success and non-success.</a:t>
            </a: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6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Uncover factors behind achievements and shortcomings.</a:t>
            </a: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6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Study different client generations.</a:t>
            </a: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6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</a:rPr>
              <a:t>Gain insights for future sales strategies.</a:t>
            </a: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endParaRPr sz="2400" spc="165" dirty="0">
              <a:solidFill>
                <a:srgbClr val="E4E4E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8069133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15399" y="8069133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25057" y="9236392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6"/>
                </a:moveTo>
                <a:lnTo>
                  <a:pt x="0" y="1050606"/>
                </a:lnTo>
                <a:lnTo>
                  <a:pt x="606292" y="0"/>
                </a:lnTo>
                <a:lnTo>
                  <a:pt x="3362939" y="0"/>
                </a:lnTo>
                <a:lnTo>
                  <a:pt x="3362939" y="1050606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958588" y="9609359"/>
            <a:ext cx="31369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10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03</a:t>
            </a:r>
            <a:endParaRPr lang="en-US" sz="1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25059" y="9236395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8" y="1050604"/>
                  </a:moveTo>
                  <a:lnTo>
                    <a:pt x="0" y="1050604"/>
                  </a:lnTo>
                  <a:lnTo>
                    <a:pt x="606290" y="0"/>
                  </a:lnTo>
                  <a:lnTo>
                    <a:pt x="3362938" y="0"/>
                  </a:lnTo>
                  <a:lnTo>
                    <a:pt x="336293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6958290" y="9609359"/>
            <a:ext cx="31432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04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1009683"/>
            <a:ext cx="81216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10" dirty="0">
                <a:latin typeface="Tahoma" panose="020B0604030504040204"/>
                <a:cs typeface="Tahoma" panose="020B0604030504040204"/>
              </a:rPr>
              <a:t>PROBLEM</a:t>
            </a:r>
            <a:r>
              <a:rPr sz="5500" b="1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500" b="1" spc="140" dirty="0">
                <a:latin typeface="Tahoma" panose="020B0604030504040204"/>
                <a:cs typeface="Tahoma" panose="020B0604030504040204"/>
              </a:rPr>
              <a:t>STATEMENT</a:t>
            </a:r>
            <a:endParaRPr sz="5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54366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Text Box 11"/>
          <p:cNvSpPr txBox="1"/>
          <p:nvPr/>
        </p:nvSpPr>
        <p:spPr>
          <a:xfrm>
            <a:off x="1090295" y="2476500"/>
            <a:ext cx="16107410" cy="6162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sz="2800" b="1" kern="0" spc="140" dirty="0">
                <a:solidFill>
                  <a:srgbClr val="1B4444"/>
                </a:solidFill>
                <a:latin typeface="Tahoma" panose="020B0604030504040204"/>
                <a:ea typeface="+mj-ea"/>
                <a:cs typeface="Tahoma" panose="020B0604030504040204"/>
                <a:sym typeface="+mn-ea"/>
              </a:rPr>
              <a:t>Sales Performance Analysis / Sales Target:</a:t>
            </a:r>
            <a:endParaRPr sz="2800" b="1" kern="0" spc="140" dirty="0">
              <a:solidFill>
                <a:srgbClr val="1B4444"/>
              </a:solidFill>
              <a:latin typeface="Tahoma" panose="020B0604030504040204"/>
              <a:ea typeface="+mj-ea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Which sales outlets achieved their April quantity goals?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How did each sales outlet perform in meeting monthly sales goals across product </a:t>
            </a:r>
            <a:r>
              <a:rPr lang="en-US"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group</a:t>
            </a: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What are the top 10 products consistently purchased by repeat customers?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How can repeat-purchased products be categorized, and to which groups do they belong?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Which frequently repurchased items exist in each product group, and what's their group's total product count?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sz="2800" b="1" kern="0" spc="140" dirty="0">
                <a:solidFill>
                  <a:srgbClr val="1B4444"/>
                </a:solidFill>
                <a:latin typeface="Tahoma" panose="020B0604030504040204"/>
                <a:ea typeface="+mj-ea"/>
                <a:cs typeface="Tahoma" panose="020B0604030504040204"/>
                <a:sym typeface="+mn-ea"/>
              </a:rPr>
              <a:t>Client Generation Distribution:</a:t>
            </a:r>
            <a:endParaRPr sz="2800" b="1" kern="0" spc="140" dirty="0">
              <a:solidFill>
                <a:srgbClr val="1B4444"/>
              </a:solidFill>
              <a:latin typeface="Tahoma" panose="020B0604030504040204"/>
              <a:ea typeface="+mj-ea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How were clients distributed across different generation categories in April 2019?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What are the spans of each generation category and their average yearly customer count?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sz="2300" spc="220" dirty="0">
                <a:solidFill>
                  <a:srgbClr val="1B4444"/>
                </a:solidFill>
                <a:latin typeface="Tahoma" panose="020B0604030504040204"/>
                <a:cs typeface="Tahoma" panose="020B0604030504040204"/>
                <a:sym typeface="+mn-ea"/>
              </a:rPr>
              <a:t>What's the average count of repeat customers per generation category?</a:t>
            </a:r>
            <a:endParaRPr sz="2300" spc="220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pPr>
              <a:lnSpc>
                <a:spcPct val="100000"/>
              </a:lnSpc>
              <a:spcBef>
                <a:spcPts val="100"/>
              </a:spcBef>
            </a:p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54501" y="3390694"/>
            <a:ext cx="2555907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800" b="1" spc="95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sym typeface="+mn-ea"/>
              </a:rPr>
              <a:t>ERD</a:t>
            </a:r>
            <a:endParaRPr lang="en-US" sz="8800" b="1" spc="95" dirty="0">
              <a:solidFill>
                <a:srgbClr val="E4E4E4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8069133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25057" y="9236392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6"/>
                </a:moveTo>
                <a:lnTo>
                  <a:pt x="0" y="1050606"/>
                </a:lnTo>
                <a:lnTo>
                  <a:pt x="606292" y="0"/>
                </a:lnTo>
                <a:lnTo>
                  <a:pt x="3362939" y="0"/>
                </a:lnTo>
                <a:lnTo>
                  <a:pt x="3362939" y="1050606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4" name="object 14"/>
          <p:cNvSpPr txBox="1"/>
          <p:nvPr/>
        </p:nvSpPr>
        <p:spPr>
          <a:xfrm>
            <a:off x="16958588" y="9609359"/>
            <a:ext cx="31369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0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lang="en-US" sz="1700" b="1" spc="10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5</a:t>
            </a:r>
            <a:endParaRPr lang="en-US" sz="1700" b="1" spc="105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Content Placeholder 6" descr="er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90500"/>
            <a:ext cx="12618720" cy="9710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68800" y="9639300"/>
            <a:ext cx="47244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105" dirty="0">
                <a:solidFill>
                  <a:srgbClr val="1B4444"/>
                </a:solidFill>
                <a:latin typeface="Tahoma" panose="020B0604030504040204"/>
                <a:cs typeface="Tahoma" panose="020B0604030504040204"/>
              </a:rPr>
              <a:t>06</a:t>
            </a:r>
            <a:endParaRPr lang="en-US" sz="1700" b="1" spc="105" dirty="0">
              <a:solidFill>
                <a:srgbClr val="1B4444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65555" y="1002665"/>
            <a:ext cx="131673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Tahoma" panose="020B0604030504040204"/>
                <a:cs typeface="Tahoma" panose="020B0604030504040204"/>
              </a:rPr>
              <a:t>1- </a:t>
            </a:r>
            <a:r>
              <a:rPr sz="3200" b="1">
                <a:latin typeface="Tahoma" panose="020B0604030504040204"/>
                <a:cs typeface="Tahoma" panose="020B0604030504040204"/>
              </a:rPr>
              <a:t>April Quantity Goal</a:t>
            </a:r>
            <a:r>
              <a:rPr lang="en-US" sz="3200" b="1">
                <a:latin typeface="Tahoma" panose="020B0604030504040204"/>
                <a:cs typeface="Tahoma" panose="020B0604030504040204"/>
              </a:rPr>
              <a:t> Status</a:t>
            </a:r>
            <a:r>
              <a:rPr sz="3200" b="1">
                <a:latin typeface="Tahoma" panose="020B0604030504040204"/>
                <a:cs typeface="Tahoma" panose="020B0604030504040204"/>
              </a:rPr>
              <a:t> Across Sales Outlets</a:t>
            </a:r>
            <a:endParaRPr sz="32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Content Placeholder 23"/>
          <p:cNvGraphicFramePr/>
          <p:nvPr>
            <p:ph sz="half" idx="3"/>
          </p:nvPr>
        </p:nvGraphicFramePr>
        <p:xfrm>
          <a:off x="7696200" y="2781300"/>
          <a:ext cx="10106025" cy="670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9" name="Text Box 28"/>
          <p:cNvSpPr txBox="1"/>
          <p:nvPr/>
        </p:nvSpPr>
        <p:spPr>
          <a:xfrm>
            <a:off x="1371600" y="6896100"/>
            <a:ext cx="46177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spc="220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Outlet 3 and Outlet 8 successfully achieved their quantity goals, while Outlet 5 did not meet its goal.</a:t>
            </a:r>
            <a:endParaRPr sz="2000" spc="220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242060" y="2933700"/>
          <a:ext cx="5364480" cy="335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1341120"/>
                <a:gridCol w="1341120"/>
                <a:gridCol w="1341120"/>
              </a:tblGrid>
              <a:tr h="837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sales outlet id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total goal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quantity sold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status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8375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18000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23620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achieved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8375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25000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24029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not-achieved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8375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22500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24109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achieved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1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1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07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65555" y="1002665"/>
            <a:ext cx="1316736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>
                <a:latin typeface="Tahoma" panose="020B0604030504040204"/>
                <a:cs typeface="Tahoma" panose="020B0604030504040204"/>
              </a:rPr>
              <a:t>2- </a:t>
            </a:r>
            <a:r>
              <a:rPr sz="2800" b="1">
                <a:latin typeface="Tahoma" panose="020B0604030504040204"/>
                <a:cs typeface="Tahoma" panose="020B0604030504040204"/>
              </a:rPr>
              <a:t>April Quantity Goal</a:t>
            </a:r>
            <a:r>
              <a:rPr lang="en-US" sz="2800" b="1">
                <a:latin typeface="Tahoma" panose="020B0604030504040204"/>
                <a:cs typeface="Tahoma" panose="020B0604030504040204"/>
              </a:rPr>
              <a:t> Status</a:t>
            </a:r>
            <a:r>
              <a:rPr sz="2800" b="1">
                <a:latin typeface="Tahoma" panose="020B0604030504040204"/>
                <a:cs typeface="Tahoma" panose="020B0604030504040204"/>
              </a:rPr>
              <a:t> Across Sales Outlets</a:t>
            </a:r>
            <a:r>
              <a:rPr lang="en-US" sz="2800" b="1">
                <a:latin typeface="Tahoma" panose="020B0604030504040204"/>
                <a:cs typeface="Tahoma" panose="020B0604030504040204"/>
              </a:rPr>
              <a:t> For Each Product Group</a:t>
            </a:r>
            <a:endParaRPr lang="en-US" sz="28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Text Box 28"/>
          <p:cNvSpPr txBox="1"/>
          <p:nvPr/>
        </p:nvSpPr>
        <p:spPr>
          <a:xfrm>
            <a:off x="1016000" y="2933700"/>
            <a:ext cx="3757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/>
            <a:endParaRPr lang="en-US" sz="3600" dirty="0"/>
          </a:p>
          <a:p>
            <a:endParaRPr sz="3600" spc="220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667000" y="2552700"/>
          <a:ext cx="12909550" cy="5481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81910"/>
                <a:gridCol w="2581910"/>
                <a:gridCol w="2581910"/>
                <a:gridCol w="2581910"/>
                <a:gridCol w="2581910"/>
              </a:tblGrid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sales_outlet_id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product group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quantity_sold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status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beans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720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313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beverage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13500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20001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food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3420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2489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merchandise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360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94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beans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1000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362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beverage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18750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19282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food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4750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2694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merchandise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500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125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8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beans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900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493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8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beverage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16875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19822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8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food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4275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2581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  <a:tr h="4216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8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merchandise goal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450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36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400"/>
                        <a:t>not-achieved</a:t>
                      </a:r>
                      <a:endParaRPr lang="en-US" sz="2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pSp>
        <p:nvGrpSpPr>
          <p:cNvPr id="3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4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4"/>
            <p:cNvSpPr/>
            <p:nvPr/>
          </p:nvSpPr>
          <p:spPr>
            <a:xfrm>
              <a:off x="14925059" y="9236395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8" y="1050604"/>
                  </a:moveTo>
                  <a:lnTo>
                    <a:pt x="0" y="1050604"/>
                  </a:lnTo>
                  <a:lnTo>
                    <a:pt x="606290" y="0"/>
                  </a:lnTo>
                  <a:lnTo>
                    <a:pt x="3362938" y="0"/>
                  </a:lnTo>
                  <a:lnTo>
                    <a:pt x="336293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p>
              <a:r>
                <a:rPr b="1" spc="105" dirty="0">
                  <a:solidFill>
                    <a:srgbClr val="1B4444"/>
                  </a:solidFill>
                  <a:latin typeface="Tahoma" panose="020B0604030504040204"/>
                  <a:cs typeface="Tahoma" panose="020B0604030504040204"/>
                  <a:sym typeface="+mn-ea"/>
                </a:rPr>
                <a:t>0</a:t>
              </a:r>
              <a:r>
                <a:rPr lang="en-US" b="1" spc="105" dirty="0">
                  <a:solidFill>
                    <a:srgbClr val="1B4444"/>
                  </a:solidFill>
                  <a:latin typeface="Tahoma" panose="020B0604030504040204"/>
                  <a:cs typeface="Tahoma" panose="020B0604030504040204"/>
                  <a:sym typeface="+mn-ea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6000" y="9609362"/>
            <a:ext cx="17297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15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Back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25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to</a:t>
            </a:r>
            <a:r>
              <a:rPr sz="1700" u="heavy" spc="-13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A</a:t>
            </a:r>
            <a:r>
              <a:rPr sz="1700" spc="160" dirty="0">
                <a:solidFill>
                  <a:srgbClr val="E4E4E4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g</a:t>
            </a:r>
            <a:r>
              <a:rPr sz="1700" u="heavy" spc="16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 panose="020B0604030504040204"/>
                <a:cs typeface="Tahoma" panose="020B0604030504040204"/>
                <a:hlinkClick r:id="rId2" action="ppaction://hlinksldjump"/>
              </a:rPr>
              <a:t>enda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6476" y="9609362"/>
            <a:ext cx="30607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>
                <a:latin typeface="Tahoma" panose="020B0604030504040204"/>
                <a:cs typeface="Tahoma" panose="020B0604030504040204"/>
              </a:rPr>
              <a:t>08</a:t>
            </a:r>
            <a:endParaRPr lang="en-US" sz="17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65555" y="1002665"/>
            <a:ext cx="1316736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>
                <a:latin typeface="Tahoma" panose="020B0604030504040204"/>
                <a:cs typeface="Tahoma" panose="020B0604030504040204"/>
              </a:rPr>
              <a:t>2-</a:t>
            </a:r>
            <a:r>
              <a:rPr sz="2800" b="1">
                <a:latin typeface="Tahoma" panose="020B0604030504040204"/>
                <a:cs typeface="Tahoma" panose="020B0604030504040204"/>
              </a:rPr>
              <a:t>April Quantity Goal</a:t>
            </a:r>
            <a:r>
              <a:rPr lang="en-US" sz="2800" b="1">
                <a:latin typeface="Tahoma" panose="020B0604030504040204"/>
                <a:cs typeface="Tahoma" panose="020B0604030504040204"/>
              </a:rPr>
              <a:t> Status</a:t>
            </a:r>
            <a:r>
              <a:rPr sz="2800" b="1">
                <a:latin typeface="Tahoma" panose="020B0604030504040204"/>
                <a:cs typeface="Tahoma" panose="020B0604030504040204"/>
              </a:rPr>
              <a:t> Across Sales Outlets</a:t>
            </a:r>
            <a:r>
              <a:rPr lang="en-US" sz="2800" b="1">
                <a:latin typeface="Tahoma" panose="020B0604030504040204"/>
                <a:cs typeface="Tahoma" panose="020B0604030504040204"/>
              </a:rPr>
              <a:t> For Each Product Group</a:t>
            </a:r>
            <a:endParaRPr lang="en-US" sz="2800"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Text Box 28"/>
          <p:cNvSpPr txBox="1"/>
          <p:nvPr/>
        </p:nvSpPr>
        <p:spPr>
          <a:xfrm>
            <a:off x="1016000" y="2933700"/>
            <a:ext cx="375793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Beverage product group is the solo achiever of its quantity sold across all sales outlets.</a:t>
            </a:r>
            <a:endParaRPr 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other product group have fallen short of their targets.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/>
            <a:endParaRPr lang="en-US" sz="3600" dirty="0"/>
          </a:p>
          <a:p>
            <a:endParaRPr sz="3600" spc="220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Content Placeholder 3"/>
          <p:cNvGraphicFramePr/>
          <p:nvPr>
            <p:ph sz="half" idx="3"/>
          </p:nvPr>
        </p:nvGraphicFramePr>
        <p:xfrm>
          <a:off x="6477000" y="2171700"/>
          <a:ext cx="11552555" cy="727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4E4E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6034</Words>
  <Application>WPS Presentation</Application>
  <PresentationFormat>On-screen Show (4:3)</PresentationFormat>
  <Paragraphs>591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Tahoma</vt:lpstr>
      <vt:lpstr>Times New Roman</vt:lpstr>
      <vt:lpstr>Verdana</vt:lpstr>
      <vt:lpstr>Times New Roman</vt:lpstr>
      <vt:lpstr>Tahoma</vt:lpstr>
      <vt:lpstr>Calibri</vt:lpstr>
      <vt:lpstr>Calibri</vt:lpstr>
      <vt:lpstr>Microsoft YaHei</vt:lpstr>
      <vt:lpstr>Arial Unicode MS</vt:lpstr>
      <vt:lpstr>Office Theme</vt:lpstr>
      <vt:lpstr>PORTFOLIO PROJECT </vt:lpstr>
      <vt:lpstr>Business overview</vt:lpstr>
      <vt:lpstr>PowerPoint 演示文稿</vt:lpstr>
      <vt:lpstr> OBJECTIVE</vt:lpstr>
      <vt:lpstr>PROBLEM STATEMENT</vt:lpstr>
      <vt:lpstr>ERD</vt:lpstr>
      <vt:lpstr>April Quantity Goal Status Across Sales Outlets</vt:lpstr>
      <vt:lpstr>April Quantity Goal Status Across Sales Outlets For Each Product Group</vt:lpstr>
      <vt:lpstr>April Quantity Goal Status Across Sales Outlets For Each Product Group</vt:lpstr>
      <vt:lpstr>Count of Products Purchased by Repeat Customers, Segmented by Product Groups</vt:lpstr>
      <vt:lpstr>Count of Products Purchased by Repeat Customers, Segmented by Product Groups</vt:lpstr>
      <vt:lpstr>Count of Products Purchased by new Customers, Segmented by Product Groups</vt:lpstr>
      <vt:lpstr>Distribution of Clients purchase Across Different Generation Categories in April 2019 </vt:lpstr>
      <vt:lpstr>Count of avg purchases by customers within each generation category</vt:lpstr>
      <vt:lpstr>Avg Repeat customer In Each generation (after removing effect of unequal class intervel)</vt:lpstr>
      <vt:lpstr>RECOMENDATION</vt:lpstr>
      <vt:lpstr>RECOMENDATION</vt:lpstr>
      <vt:lpstr>RECOMENDATION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 </dc:title>
  <dc:creator>saimanaz6777</dc:creator>
  <cp:keywords>DAFsp5rPsjI,BAD_ifu_1jU</cp:keywords>
  <cp:lastModifiedBy>USER</cp:lastModifiedBy>
  <cp:revision>5</cp:revision>
  <dcterms:created xsi:type="dcterms:W3CDTF">2023-08-26T16:38:00Z</dcterms:created>
  <dcterms:modified xsi:type="dcterms:W3CDTF">2023-08-28T15:42:39Z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2023-08-25T03:00:00Z</vt:filetime>
  </property>
  <property fmtid="{D5CDD505-2E9C-101B-9397-08002B2CF9AE}" pid="3" name="Creator">
    <vt:lpwstr>Canva</vt:lpwstr>
  </property>
  <property fmtid="{D5CDD505-2E9C-101B-9397-08002B2CF9AE}" pid="4" name="LastSaved">
    <vt:filetime>2023-08-25T03:00:00Z</vt:filetime>
  </property>
  <property fmtid="{D5CDD505-2E9C-101B-9397-08002B2CF9AE}" pid="5" name="ICV">
    <vt:lpwstr>2DA8D407918D45908B2A5745BB009DD1</vt:lpwstr>
  </property>
  <property fmtid="{D5CDD505-2E9C-101B-9397-08002B2CF9AE}" pid="6" name="KSOProductBuildVer">
    <vt:lpwstr>1033-12.2.0.13193</vt:lpwstr>
  </property>
</Properties>
</file>