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7" r:id="rId3"/>
    <p:sldId id="268" r:id="rId4"/>
    <p:sldId id="323" r:id="rId5"/>
    <p:sldId id="270" r:id="rId6"/>
    <p:sldId id="269" r:id="rId7"/>
    <p:sldId id="285" r:id="rId8"/>
    <p:sldId id="286" r:id="rId9"/>
    <p:sldId id="302" r:id="rId10"/>
    <p:sldId id="301" r:id="rId11"/>
    <p:sldId id="282" r:id="rId12"/>
    <p:sldId id="303" r:id="rId13"/>
    <p:sldId id="305" r:id="rId14"/>
    <p:sldId id="306" r:id="rId15"/>
    <p:sldId id="307" r:id="rId16"/>
    <p:sldId id="308" r:id="rId17"/>
    <p:sldId id="284" r:id="rId18"/>
    <p:sldId id="324" r:id="rId19"/>
    <p:sldId id="339" r:id="rId21"/>
    <p:sldId id="275" r:id="rId22"/>
  </p:sldIdLst>
  <p:sldSz cx="12192000" cy="6858000"/>
  <p:notesSz cx="6858000" cy="9144000"/>
  <p:embeddedFontLst>
    <p:embeddedFont>
      <p:font typeface="Calibri" panose="020F0502020204030204" charset="0"/>
      <p:regular r:id="rId26"/>
      <p:bold r:id="rId27"/>
      <p:italic r:id="rId28"/>
      <p:boldItalic r:id="rId29"/>
    </p:embeddedFont>
    <p:embeddedFont>
      <p:font typeface="OPPOSans R" panose="00020600040101010101" charset="-122"/>
      <p:regular r:id="rId30"/>
    </p:embeddedFont>
    <p:embeddedFont>
      <p:font typeface="OPPOSans B" panose="00020600040101010101" charset="-122"/>
      <p:regular r:id="rId31"/>
    </p:embeddedFont>
  </p:embeddedFontLst>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44" userDrawn="1">
          <p15:clr>
            <a:srgbClr val="A4A3A4"/>
          </p15:clr>
        </p15:guide>
        <p15:guide id="2" pos="3889" userDrawn="1">
          <p15:clr>
            <a:srgbClr val="A4A3A4"/>
          </p15:clr>
        </p15:guide>
        <p15:guide id="3" pos="369" userDrawn="1">
          <p15:clr>
            <a:srgbClr val="A4A3A4"/>
          </p15:clr>
        </p15:guide>
        <p15:guide id="4" pos="732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showGuides="1">
      <p:cViewPr varScale="1">
        <p:scale>
          <a:sx n="104" d="100"/>
          <a:sy n="104" d="100"/>
        </p:scale>
        <p:origin x="72" y="114"/>
      </p:cViewPr>
      <p:guideLst>
        <p:guide orient="horz" pos="544"/>
        <p:guide pos="3889"/>
        <p:guide pos="369"/>
        <p:guide pos="732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gs" Target="tags/tag1.xml"/><Relationship Id="rId31" Type="http://schemas.openxmlformats.org/officeDocument/2006/relationships/font" Target="fonts/font6.fntdata"/><Relationship Id="rId30" Type="http://schemas.openxmlformats.org/officeDocument/2006/relationships/font" Target="fonts/font5.fntdata"/><Relationship Id="rId3" Type="http://schemas.openxmlformats.org/officeDocument/2006/relationships/slide" Target="slides/slide1.xml"/><Relationship Id="rId29" Type="http://schemas.openxmlformats.org/officeDocument/2006/relationships/font" Target="fonts/font4.fntdata"/><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saima%20naz%20hussain\IEC\current%20assignment\E%20Commerce%20App%20Data(Customer%20Churn%20Analysis)%20-%20Copy.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saima%20naz%20hussain\IEC\current%20assignment\E%20Commerce%20App%20Data(Customer%20Churn%20Analysis)%20-%20Copy.xlsx" TargetMode="Externa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saima%20naz%20hussain\IEC\current%20assignment\E%20Commerce%20App%20Data(Customer%20Churn%20Analysis)%20-%20Copy.xlsx" TargetMode="External"/></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saima%20naz%20hussain\IEC\current%20assignment\E%20Commerce%20App%20Data(Customer%20Churn%20Analysis)%20-%20Copy.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1" i="0" u="none" strike="noStrike" kern="1200" spc="0" baseline="0">
                <a:solidFill>
                  <a:schemeClr val="tx1">
                    <a:lumMod val="65000"/>
                    <a:lumOff val="35000"/>
                  </a:schemeClr>
                </a:solidFill>
                <a:latin typeface="+mn-lt"/>
                <a:ea typeface="+mn-ea"/>
                <a:cs typeface="+mn-cs"/>
              </a:defRPr>
            </a:pPr>
            <a:r>
              <a:rPr b="1"/>
              <a:t>Average Tenure In Months </a:t>
            </a:r>
            <a:endParaRPr b="1"/>
          </a:p>
        </c:rich>
      </c:tx>
      <c:layout/>
      <c:overlay val="0"/>
      <c:spPr>
        <a:noFill/>
        <a:ln>
          <a:noFill/>
        </a:ln>
        <a:effectLst/>
      </c:spPr>
    </c:title>
    <c:autoTitleDeleted val="0"/>
    <c:plotArea>
      <c:layout/>
      <c:barChart>
        <c:barDir val="bar"/>
        <c:grouping val="clustered"/>
        <c:varyColors val="0"/>
        <c:ser>
          <c:idx val="0"/>
          <c:order val="0"/>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100" b="1"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 Commerce App Data(Customer Churn Analysis) - Copy.xlsx]Analysis'!$B$10:$B$11</c:f>
              <c:strCache>
                <c:ptCount val="2"/>
                <c:pt idx="0">
                  <c:v>Churn Customer</c:v>
                </c:pt>
                <c:pt idx="1">
                  <c:v>Retained Customer</c:v>
                </c:pt>
              </c:strCache>
            </c:strRef>
          </c:cat>
          <c:val>
            <c:numRef>
              <c:f>'[E Commerce App Data(Customer Churn Analysis) - Copy.xlsx]Analysis'!$C$10:$C$11</c:f>
              <c:numCache>
                <c:formatCode>0.00_);[Red]\(0.00\)</c:formatCode>
                <c:ptCount val="2"/>
                <c:pt idx="0">
                  <c:v>3.09071729957806</c:v>
                </c:pt>
                <c:pt idx="1">
                  <c:v>11.0527552328065</c:v>
                </c:pt>
              </c:numCache>
            </c:numRef>
          </c:val>
        </c:ser>
        <c:dLbls>
          <c:showLegendKey val="0"/>
          <c:showVal val="1"/>
          <c:showCatName val="0"/>
          <c:showSerName val="0"/>
          <c:showPercent val="0"/>
          <c:showBubbleSize val="0"/>
        </c:dLbls>
        <c:gapWidth val="150"/>
        <c:overlap val="-25"/>
        <c:axId val="434081343"/>
        <c:axId val="389490518"/>
      </c:barChart>
      <c:catAx>
        <c:axId val="434081343"/>
        <c:scaling>
          <c:orientation val="minMax"/>
        </c:scaling>
        <c:delete val="0"/>
        <c:axPos val="l"/>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1200" b="1" i="0" u="none" strike="noStrike" kern="1200" baseline="0">
                <a:solidFill>
                  <a:schemeClr val="tx1">
                    <a:lumMod val="65000"/>
                    <a:lumOff val="35000"/>
                  </a:schemeClr>
                </a:solidFill>
                <a:latin typeface="+mn-lt"/>
                <a:ea typeface="+mn-ea"/>
                <a:cs typeface="+mn-cs"/>
              </a:defRPr>
            </a:pPr>
          </a:p>
        </c:txPr>
        <c:crossAx val="389490518"/>
        <c:crosses val="autoZero"/>
        <c:auto val="1"/>
        <c:lblAlgn val="ctr"/>
        <c:lblOffset val="100"/>
        <c:noMultiLvlLbl val="0"/>
      </c:catAx>
      <c:valAx>
        <c:axId val="389490518"/>
        <c:scaling>
          <c:orientation val="minMax"/>
        </c:scaling>
        <c:delete val="1"/>
        <c:axPos val="b"/>
        <c:numFmt formatCode="0.00_);[Red]\(0.00\)" sourceLinked="1"/>
        <c:majorTickMark val="none"/>
        <c:minorTickMark val="none"/>
        <c:tickLblPos val="nextTo"/>
        <c:txPr>
          <a:bodyPr rot="-60000000" spcFirstLastPara="0"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p>
        </c:txPr>
        <c:crossAx val="434081343"/>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rot="180000" anchor="t" anchorCtr="0"/>
    <a:lstStyle/>
    <a:p>
      <a:pPr>
        <a:defRPr lang="en-US" b="1"/>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1" i="0" u="none" strike="noStrike" kern="1200" spc="0" baseline="0">
                <a:solidFill>
                  <a:schemeClr val="tx1">
                    <a:lumMod val="65000"/>
                    <a:lumOff val="35000"/>
                  </a:schemeClr>
                </a:solidFill>
                <a:latin typeface="+mn-lt"/>
                <a:ea typeface="+mn-ea"/>
                <a:cs typeface="+mn-cs"/>
              </a:defRPr>
            </a:pPr>
            <a:r>
              <a:rPr b="1"/>
              <a:t>Average Satisfiction Score</a:t>
            </a:r>
            <a:endParaRPr b="1"/>
          </a:p>
        </c:rich>
      </c:tx>
      <c:layout/>
      <c:overlay val="0"/>
      <c:spPr>
        <a:noFill/>
        <a:ln>
          <a:noFill/>
        </a:ln>
        <a:effectLst/>
      </c:spPr>
    </c:title>
    <c:autoTitleDeleted val="0"/>
    <c:plotArea>
      <c:layout/>
      <c:barChart>
        <c:barDir val="bar"/>
        <c:grouping val="clustered"/>
        <c:varyColors val="0"/>
        <c:ser>
          <c:idx val="0"/>
          <c:order val="0"/>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200" b="1"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 Commerce App Data(Customer Churn Analysis) - Copy.xlsx]Analysis'!$B$13:$B$14</c:f>
              <c:strCache>
                <c:ptCount val="2"/>
                <c:pt idx="0">
                  <c:v>Churn Customer</c:v>
                </c:pt>
                <c:pt idx="1">
                  <c:v>Retained Customer</c:v>
                </c:pt>
              </c:strCache>
            </c:strRef>
          </c:cat>
          <c:val>
            <c:numRef>
              <c:f>'[E Commerce App Data(Customer Churn Analysis) - Copy.xlsx]Analysis'!$C$13:$C$14</c:f>
              <c:numCache>
                <c:formatCode>0.00_);[Red]\(0.00\)</c:formatCode>
                <c:ptCount val="2"/>
                <c:pt idx="0">
                  <c:v>3.39029535864979</c:v>
                </c:pt>
                <c:pt idx="1">
                  <c:v>3.00128150363093</c:v>
                </c:pt>
              </c:numCache>
            </c:numRef>
          </c:val>
        </c:ser>
        <c:dLbls>
          <c:showLegendKey val="0"/>
          <c:showVal val="1"/>
          <c:showCatName val="0"/>
          <c:showSerName val="0"/>
          <c:showPercent val="0"/>
          <c:showBubbleSize val="0"/>
        </c:dLbls>
        <c:gapWidth val="150"/>
        <c:overlap val="-25"/>
        <c:axId val="843268747"/>
        <c:axId val="292308963"/>
      </c:barChart>
      <c:catAx>
        <c:axId val="843268747"/>
        <c:scaling>
          <c:orientation val="minMax"/>
        </c:scaling>
        <c:delete val="0"/>
        <c:axPos val="l"/>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1200" b="1" i="0" u="none" strike="noStrike" kern="1200" baseline="0">
                <a:solidFill>
                  <a:schemeClr val="tx1">
                    <a:lumMod val="65000"/>
                    <a:lumOff val="35000"/>
                  </a:schemeClr>
                </a:solidFill>
                <a:latin typeface="+mn-lt"/>
                <a:ea typeface="+mn-ea"/>
                <a:cs typeface="+mn-cs"/>
              </a:defRPr>
            </a:pPr>
          </a:p>
        </c:txPr>
        <c:crossAx val="292308963"/>
        <c:crosses val="autoZero"/>
        <c:auto val="1"/>
        <c:lblAlgn val="ctr"/>
        <c:lblOffset val="100"/>
        <c:noMultiLvlLbl val="0"/>
      </c:catAx>
      <c:valAx>
        <c:axId val="292308963"/>
        <c:scaling>
          <c:orientation val="minMax"/>
        </c:scaling>
        <c:delete val="1"/>
        <c:axPos val="b"/>
        <c:numFmt formatCode="0.00_);[Red]\(0.00\)" sourceLinked="1"/>
        <c:majorTickMark val="none"/>
        <c:minorTickMark val="none"/>
        <c:tickLblPos val="nextTo"/>
        <c:txPr>
          <a:bodyPr rot="-60000000" spcFirstLastPara="0"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p>
        </c:txPr>
        <c:crossAx val="843268747"/>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lang="en-US" b="1"/>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1" i="0" u="none" strike="noStrike" kern="1200" spc="0" baseline="0">
                <a:solidFill>
                  <a:schemeClr val="tx1">
                    <a:lumMod val="65000"/>
                    <a:lumOff val="35000"/>
                  </a:schemeClr>
                </a:solidFill>
                <a:latin typeface="+mn-lt"/>
                <a:ea typeface="+mn-ea"/>
                <a:cs typeface="+mn-cs"/>
              </a:defRPr>
            </a:pPr>
            <a:r>
              <a:rPr b="1"/>
              <a:t>Average Satisfiction Score</a:t>
            </a:r>
            <a:endParaRPr b="1"/>
          </a:p>
        </c:rich>
      </c:tx>
      <c:layout/>
      <c:overlay val="0"/>
      <c:spPr>
        <a:noFill/>
        <a:ln>
          <a:noFill/>
        </a:ln>
        <a:effectLst/>
      </c:spPr>
    </c:title>
    <c:autoTitleDeleted val="0"/>
    <c:plotArea>
      <c:layout/>
      <c:barChart>
        <c:barDir val="bar"/>
        <c:grouping val="clustered"/>
        <c:varyColors val="0"/>
        <c:ser>
          <c:idx val="0"/>
          <c:order val="0"/>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200" b="1"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 Commerce App Data(Customer Churn Analysis) - Copy.xlsx]Analysis'!$B$13:$B$14</c:f>
              <c:strCache>
                <c:ptCount val="2"/>
                <c:pt idx="0">
                  <c:v>Churn Customer</c:v>
                </c:pt>
                <c:pt idx="1">
                  <c:v>Retained Customer</c:v>
                </c:pt>
              </c:strCache>
            </c:strRef>
          </c:cat>
          <c:val>
            <c:numRef>
              <c:f>'[E Commerce App Data(Customer Churn Analysis) - Copy.xlsx]Analysis'!$C$13:$C$14</c:f>
              <c:numCache>
                <c:formatCode>0.00_);[Red]\(0.00\)</c:formatCode>
                <c:ptCount val="2"/>
                <c:pt idx="0">
                  <c:v>3.39029535864979</c:v>
                </c:pt>
                <c:pt idx="1">
                  <c:v>3.00128150363093</c:v>
                </c:pt>
              </c:numCache>
            </c:numRef>
          </c:val>
        </c:ser>
        <c:dLbls>
          <c:showLegendKey val="0"/>
          <c:showVal val="1"/>
          <c:showCatName val="0"/>
          <c:showSerName val="0"/>
          <c:showPercent val="0"/>
          <c:showBubbleSize val="0"/>
        </c:dLbls>
        <c:gapWidth val="150"/>
        <c:overlap val="-25"/>
        <c:axId val="843268747"/>
        <c:axId val="292308963"/>
      </c:barChart>
      <c:catAx>
        <c:axId val="843268747"/>
        <c:scaling>
          <c:orientation val="minMax"/>
        </c:scaling>
        <c:delete val="0"/>
        <c:axPos val="l"/>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1200" b="1" i="0" u="none" strike="noStrike" kern="1200" baseline="0">
                <a:solidFill>
                  <a:schemeClr val="tx1">
                    <a:lumMod val="65000"/>
                    <a:lumOff val="35000"/>
                  </a:schemeClr>
                </a:solidFill>
                <a:latin typeface="+mn-lt"/>
                <a:ea typeface="+mn-ea"/>
                <a:cs typeface="+mn-cs"/>
              </a:defRPr>
            </a:pPr>
          </a:p>
        </c:txPr>
        <c:crossAx val="292308963"/>
        <c:crosses val="autoZero"/>
        <c:auto val="1"/>
        <c:lblAlgn val="ctr"/>
        <c:lblOffset val="100"/>
        <c:noMultiLvlLbl val="0"/>
      </c:catAx>
      <c:valAx>
        <c:axId val="292308963"/>
        <c:scaling>
          <c:orientation val="minMax"/>
        </c:scaling>
        <c:delete val="1"/>
        <c:axPos val="b"/>
        <c:numFmt formatCode="0.00_);[Red]\(0.00\)" sourceLinked="1"/>
        <c:majorTickMark val="none"/>
        <c:minorTickMark val="none"/>
        <c:tickLblPos val="nextTo"/>
        <c:txPr>
          <a:bodyPr rot="-60000000" spcFirstLastPara="0"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p>
        </c:txPr>
        <c:crossAx val="843268747"/>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lang="en-US" b="1"/>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0" vertOverflow="ellipsis" vert="horz" wrap="square" anchor="ctr" anchorCtr="1"/>
          <a:lstStyle/>
          <a:p>
            <a:pPr defTabSz="914400">
              <a:defRPr lang="en-US" sz="1440" b="1" i="0" u="none" strike="noStrike" kern="1200" spc="0" baseline="0">
                <a:solidFill>
                  <a:sysClr val="windowText" lastClr="000000"/>
                </a:solidFill>
                <a:latin typeface="+mn-lt"/>
                <a:ea typeface="+mn-ea"/>
                <a:cs typeface="+mn-cs"/>
              </a:defRPr>
            </a:pPr>
            <a:r>
              <a:rPr sz="1440" b="1">
                <a:solidFill>
                  <a:sysClr val="windowText" lastClr="000000"/>
                </a:solidFill>
              </a:rPr>
              <a:t>Preferred Payment Mode And Chur Rate</a:t>
            </a:r>
            <a:endParaRPr sz="1440" b="1">
              <a:solidFill>
                <a:sysClr val="windowText" lastClr="000000"/>
              </a:solidFill>
            </a:endParaRPr>
          </a:p>
        </c:rich>
      </c:tx>
      <c:layout/>
      <c:overlay val="0"/>
      <c:spPr>
        <a:noFill/>
        <a:ln>
          <a:noFill/>
        </a:ln>
        <a:effectLst/>
      </c:spPr>
    </c:title>
    <c:autoTitleDeleted val="0"/>
    <c:plotArea>
      <c:layout>
        <c:manualLayout>
          <c:layoutTarget val="inner"/>
          <c:xMode val="edge"/>
          <c:yMode val="edge"/>
          <c:x val="0.230514096185738"/>
          <c:y val="0.202022693635915"/>
          <c:w val="0.739082365948038"/>
          <c:h val="0.634188455846078"/>
        </c:manualLayout>
      </c:layout>
      <c:barChart>
        <c:barDir val="bar"/>
        <c:grouping val="clustered"/>
        <c:varyColors val="0"/>
        <c:ser>
          <c:idx val="0"/>
          <c:order val="0"/>
          <c:spPr>
            <a:solidFill>
              <a:schemeClr val="accent1"/>
            </a:solidFill>
            <a:ln w="19050">
              <a:solidFill>
                <a:schemeClr val="lt1"/>
              </a:solidFill>
            </a:ln>
            <a:effectLst/>
          </c:spPr>
          <c:invertIfNegative val="0"/>
          <c:dPt>
            <c:idx val="0"/>
            <c:invertIfNegative val="0"/>
            <c:bubble3D val="0"/>
            <c:spPr>
              <a:solidFill>
                <a:schemeClr val="accent1">
                  <a:shade val="53333"/>
                </a:schemeClr>
              </a:solidFill>
              <a:ln w="19050">
                <a:solidFill>
                  <a:schemeClr val="lt1"/>
                </a:solidFill>
              </a:ln>
              <a:effectLst/>
            </c:spPr>
          </c:dPt>
          <c:dPt>
            <c:idx val="1"/>
            <c:invertIfNegative val="0"/>
            <c:bubble3D val="0"/>
            <c:spPr>
              <a:solidFill>
                <a:schemeClr val="accent1">
                  <a:shade val="76667"/>
                </a:schemeClr>
              </a:solidFill>
              <a:ln w="19050">
                <a:solidFill>
                  <a:schemeClr val="lt1"/>
                </a:solidFill>
              </a:ln>
              <a:effectLst/>
            </c:spPr>
          </c:dPt>
          <c:dPt>
            <c:idx val="2"/>
            <c:invertIfNegative val="0"/>
            <c:bubble3D val="0"/>
            <c:spPr>
              <a:solidFill>
                <a:schemeClr val="accent1"/>
              </a:solidFill>
              <a:ln w="19050">
                <a:solidFill>
                  <a:schemeClr val="lt1"/>
                </a:solidFill>
              </a:ln>
              <a:effectLst/>
            </c:spPr>
          </c:dPt>
          <c:dPt>
            <c:idx val="3"/>
            <c:invertIfNegative val="0"/>
            <c:bubble3D val="0"/>
            <c:spPr>
              <a:solidFill>
                <a:schemeClr val="accent1">
                  <a:tint val="76667"/>
                </a:schemeClr>
              </a:solidFill>
              <a:ln w="19050">
                <a:solidFill>
                  <a:schemeClr val="lt1"/>
                </a:solidFill>
              </a:ln>
              <a:effectLst/>
            </c:spPr>
          </c:dPt>
          <c:dPt>
            <c:idx val="4"/>
            <c:invertIfNegative val="0"/>
            <c:bubble3D val="0"/>
            <c:spPr>
              <a:solidFill>
                <a:schemeClr val="accent1">
                  <a:tint val="53333"/>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1200" b="1" i="0" u="none" strike="noStrike" kern="1200" baseline="0">
                    <a:solidFill>
                      <a:sysClr val="windowText" lastClr="000000"/>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 Commerce App Data(Customer Churn Analysis) - Copy.xlsx]Analysis'!$B$19:$B$23</c:f>
              <c:strCache>
                <c:ptCount val="5"/>
                <c:pt idx="0">
                  <c:v>Credit Card</c:v>
                </c:pt>
                <c:pt idx="1">
                  <c:v>Debit Card</c:v>
                </c:pt>
                <c:pt idx="2">
                  <c:v>Cash on Delivery</c:v>
                </c:pt>
                <c:pt idx="3">
                  <c:v>E wallet</c:v>
                </c:pt>
                <c:pt idx="4">
                  <c:v>UPI</c:v>
                </c:pt>
              </c:strCache>
            </c:strRef>
          </c:cat>
          <c:val>
            <c:numRef>
              <c:f>'[E Commerce App Data(Customer Churn Analysis) - Copy.xlsx]Analysis'!$C$19:$C$23</c:f>
              <c:numCache>
                <c:formatCode>0.00_);[Red]\(0.00\)</c:formatCode>
                <c:ptCount val="5"/>
                <c:pt idx="0">
                  <c:v>0.142051860202931</c:v>
                </c:pt>
                <c:pt idx="1">
                  <c:v>0.153846153846154</c:v>
                </c:pt>
                <c:pt idx="2">
                  <c:v>0.249027237354086</c:v>
                </c:pt>
                <c:pt idx="3">
                  <c:v>0.228013029315961</c:v>
                </c:pt>
                <c:pt idx="4">
                  <c:v>0.173913043478261</c:v>
                </c:pt>
              </c:numCache>
            </c:numRef>
          </c:val>
        </c:ser>
        <c:dLbls>
          <c:showLegendKey val="0"/>
          <c:showVal val="1"/>
          <c:showCatName val="0"/>
          <c:showSerName val="0"/>
          <c:showPercent val="0"/>
          <c:showBubbleSize val="0"/>
        </c:dLbls>
        <c:gapWidth val="150"/>
        <c:overlap val="-25"/>
        <c:axId val="562741002"/>
        <c:axId val="661120728"/>
      </c:barChart>
      <c:catAx>
        <c:axId val="562741002"/>
        <c:scaling>
          <c:orientation val="minMax"/>
        </c:scaling>
        <c:delete val="0"/>
        <c:axPos val="l"/>
        <c:majorTickMark val="out"/>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1000" b="1" i="0" u="none" strike="noStrike" kern="1200" baseline="0">
                <a:solidFill>
                  <a:sysClr val="windowText" lastClr="000000"/>
                </a:solidFill>
                <a:latin typeface="+mn-lt"/>
                <a:ea typeface="+mn-ea"/>
                <a:cs typeface="+mn-cs"/>
              </a:defRPr>
            </a:pPr>
          </a:p>
        </c:txPr>
        <c:crossAx val="661120728"/>
        <c:crosses val="autoZero"/>
        <c:auto val="1"/>
        <c:lblAlgn val="ctr"/>
        <c:lblOffset val="100"/>
        <c:noMultiLvlLbl val="0"/>
      </c:catAx>
      <c:valAx>
        <c:axId val="661120728"/>
        <c:scaling>
          <c:orientation val="minMax"/>
        </c:scaling>
        <c:delete val="1"/>
        <c:axPos val="b"/>
        <c:numFmt formatCode="0.00_);[Red]\(0.00\)" sourceLinked="1"/>
        <c:majorTickMark val="out"/>
        <c:minorTickMark val="none"/>
        <c:tickLblPos val="nextTo"/>
        <c:txPr>
          <a:bodyPr rot="-60000000" spcFirstLastPara="0" vertOverflow="ellipsis" vert="horz" wrap="square" anchor="ctr" anchorCtr="1"/>
          <a:lstStyle/>
          <a:p>
            <a:pPr>
              <a:defRPr lang="en-US" sz="1200" b="1" i="0" u="none" strike="noStrike" kern="1200" baseline="0">
                <a:solidFill>
                  <a:sysClr val="windowText" lastClr="000000"/>
                </a:solidFill>
                <a:latin typeface="+mn-lt"/>
                <a:ea typeface="+mn-ea"/>
                <a:cs typeface="+mn-cs"/>
              </a:defRPr>
            </a:pPr>
          </a:p>
        </c:txPr>
        <c:crossAx val="562741002"/>
        <c:crosses val="autoZero"/>
        <c:crossBetween val="between"/>
      </c:valAx>
      <c:spPr>
        <a:noFill/>
        <a:ln>
          <a:noFill/>
        </a:ln>
        <a:effectLst/>
      </c:spPr>
    </c:plotArea>
    <c:legend>
      <c:legendPos val="t"/>
      <c:legendEntry>
        <c:idx val="0"/>
        <c:txPr>
          <a:bodyPr rot="0" spcFirstLastPara="0" vertOverflow="ellipsis" vert="horz" wrap="square" anchor="ctr" anchorCtr="1"/>
          <a:lstStyle/>
          <a:p>
            <a:pPr>
              <a:defRPr lang="en-US" sz="1000" b="1" i="0" u="none" strike="noStrike" kern="1200" baseline="0">
                <a:solidFill>
                  <a:sysClr val="windowText" lastClr="000000"/>
                </a:solidFill>
                <a:latin typeface="+mn-lt"/>
                <a:ea typeface="+mn-ea"/>
                <a:cs typeface="+mn-cs"/>
              </a:defRPr>
            </a:pPr>
          </a:p>
        </c:txPr>
      </c:legendEntry>
      <c:legendEntry>
        <c:idx val="1"/>
        <c:txPr>
          <a:bodyPr rot="0" spcFirstLastPara="0" vertOverflow="ellipsis" vert="horz" wrap="square" anchor="ctr" anchorCtr="1"/>
          <a:lstStyle/>
          <a:p>
            <a:pPr>
              <a:defRPr lang="en-US" sz="1000" b="1" i="0" u="none" strike="noStrike" kern="1200" baseline="0">
                <a:solidFill>
                  <a:sysClr val="windowText" lastClr="000000"/>
                </a:solidFill>
                <a:latin typeface="+mn-lt"/>
                <a:ea typeface="+mn-ea"/>
                <a:cs typeface="+mn-cs"/>
              </a:defRPr>
            </a:pPr>
          </a:p>
        </c:txPr>
      </c:legendEntry>
      <c:legendEntry>
        <c:idx val="2"/>
        <c:txPr>
          <a:bodyPr rot="0" spcFirstLastPara="0" vertOverflow="ellipsis" vert="horz" wrap="square" anchor="ctr" anchorCtr="1"/>
          <a:lstStyle/>
          <a:p>
            <a:pPr>
              <a:defRPr lang="en-US" sz="1000" b="1" i="0" u="none" strike="noStrike" kern="1200" baseline="0">
                <a:solidFill>
                  <a:sysClr val="windowText" lastClr="000000"/>
                </a:solidFill>
                <a:latin typeface="+mn-lt"/>
                <a:ea typeface="+mn-ea"/>
                <a:cs typeface="+mn-cs"/>
              </a:defRPr>
            </a:pPr>
          </a:p>
        </c:txPr>
      </c:legendEntry>
      <c:legendEntry>
        <c:idx val="3"/>
        <c:txPr>
          <a:bodyPr rot="0" spcFirstLastPara="0" vertOverflow="ellipsis" vert="horz" wrap="square" anchor="ctr" anchorCtr="1"/>
          <a:lstStyle/>
          <a:p>
            <a:pPr>
              <a:defRPr lang="en-US" sz="1000" b="1" i="0" u="none" strike="noStrike" kern="1200" baseline="0">
                <a:solidFill>
                  <a:sysClr val="windowText" lastClr="000000"/>
                </a:solidFill>
                <a:latin typeface="+mn-lt"/>
                <a:ea typeface="+mn-ea"/>
                <a:cs typeface="+mn-cs"/>
              </a:defRPr>
            </a:pPr>
          </a:p>
        </c:txPr>
      </c:legendEntry>
      <c:legendEntry>
        <c:idx val="4"/>
        <c:txPr>
          <a:bodyPr rot="0" spcFirstLastPara="0" vertOverflow="ellipsis" vert="horz" wrap="square" anchor="ctr" anchorCtr="1"/>
          <a:lstStyle/>
          <a:p>
            <a:pPr>
              <a:defRPr lang="en-US" sz="1000" b="1" i="0" u="none" strike="noStrike" kern="1200" baseline="0">
                <a:solidFill>
                  <a:sysClr val="windowText" lastClr="000000"/>
                </a:solidFill>
                <a:latin typeface="+mn-lt"/>
                <a:ea typeface="+mn-ea"/>
                <a:cs typeface="+mn-cs"/>
              </a:defRPr>
            </a:pPr>
          </a:p>
        </c:txPr>
      </c:legendEntry>
      <c:layout>
        <c:manualLayout>
          <c:xMode val="edge"/>
          <c:yMode val="edge"/>
          <c:x val="0.121890547263682"/>
          <c:y val="0.900592007893439"/>
        </c:manualLayout>
      </c:layout>
      <c:overlay val="0"/>
      <c:spPr>
        <a:noFill/>
        <a:ln>
          <a:noFill/>
        </a:ln>
        <a:effectLst/>
      </c:spPr>
      <c:txPr>
        <a:bodyPr rot="0" spcFirstLastPara="0" vertOverflow="ellipsis" vert="horz" wrap="square" anchor="ctr" anchorCtr="1"/>
        <a:lstStyle/>
        <a:p>
          <a:pPr>
            <a:defRPr lang="en-US" sz="1000" b="1" i="0" u="none" strike="noStrike" kern="1200" baseline="0">
              <a:solidFill>
                <a:sysClr val="windowText" lastClr="000000"/>
              </a:solidFill>
              <a:latin typeface="+mn-lt"/>
              <a:ea typeface="+mn-ea"/>
              <a:cs typeface="+mn-cs"/>
            </a:defRPr>
          </a:pPr>
        </a:p>
      </c:txPr>
    </c:legend>
    <c:plotVisOnly val="1"/>
    <c:dispBlanksAs val="gap"/>
    <c:showDLblsOverMax val="0"/>
  </c:chart>
  <c:spPr>
    <a:solidFill>
      <a:schemeClr val="bg1"/>
    </a:solidFill>
    <a:ln w="9525" cap="flat" cmpd="sng" algn="ctr">
      <a:noFill/>
      <a:round/>
    </a:ln>
    <a:effectLst/>
  </c:spPr>
  <c:txPr>
    <a:bodyPr anchor="t" anchorCtr="0"/>
    <a:lstStyle/>
    <a:p>
      <a:pPr>
        <a:defRPr lang="en-US" sz="1200" b="1">
          <a:solidFill>
            <a:sysClr val="windowText" lastClr="000000"/>
          </a:solidFill>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jpeg"/><Relationship Id="rId1" Type="http://schemas.openxmlformats.org/officeDocument/2006/relationships/chart" Target="../charts/char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jpeg"/><Relationship Id="rId1" Type="http://schemas.openxmlformats.org/officeDocument/2006/relationships/chart" Target="../charts/char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jpeg"/><Relationship Id="rId1" Type="http://schemas.openxmlformats.org/officeDocument/2006/relationships/chart" Target="../charts/chart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jpeg"/><Relationship Id="rId1" Type="http://schemas.openxmlformats.org/officeDocument/2006/relationships/chart" Target="../charts/chart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jpeg"/><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descr="房子前有草地和建筑&#10;&#10;描述已自动生成"/>
          <p:cNvPicPr>
            <a:picLocks noChangeAspect="1"/>
          </p:cNvPicPr>
          <p:nvPr/>
        </p:nvPicPr>
        <p:blipFill rotWithShape="1">
          <a:blip r:embed="rId1">
            <a:alphaModFix amt="35000"/>
            <a:extLst>
              <a:ext uri="{28A0092B-C50C-407E-A947-70E740481C1C}">
                <a14:useLocalDpi xmlns:a14="http://schemas.microsoft.com/office/drawing/2010/main" val="0"/>
              </a:ext>
            </a:extLst>
          </a:blip>
          <a:srcRect t="19690" b="8568"/>
          <a:stretch>
            <a:fillRect/>
          </a:stretch>
        </p:blipFill>
        <p:spPr>
          <a:xfrm>
            <a:off x="20" y="0"/>
            <a:ext cx="12191980" cy="5838500"/>
          </a:xfrm>
          <a:custGeom>
            <a:avLst/>
            <a:gdLst>
              <a:gd name="connsiteX0" fmla="*/ 0 w 12191980"/>
              <a:gd name="connsiteY0" fmla="*/ 0 h 5838500"/>
              <a:gd name="connsiteX1" fmla="*/ 12191980 w 12191980"/>
              <a:gd name="connsiteY1" fmla="*/ 0 h 5838500"/>
              <a:gd name="connsiteX2" fmla="*/ 12191980 w 12191980"/>
              <a:gd name="connsiteY2" fmla="*/ 5838500 h 5838500"/>
              <a:gd name="connsiteX3" fmla="*/ 0 w 12191980"/>
              <a:gd name="connsiteY3" fmla="*/ 5838500 h 5838500"/>
            </a:gdLst>
            <a:ahLst/>
            <a:cxnLst>
              <a:cxn ang="0">
                <a:pos x="connsiteX0" y="connsiteY0"/>
              </a:cxn>
              <a:cxn ang="0">
                <a:pos x="connsiteX1" y="connsiteY1"/>
              </a:cxn>
              <a:cxn ang="0">
                <a:pos x="connsiteX2" y="connsiteY2"/>
              </a:cxn>
              <a:cxn ang="0">
                <a:pos x="connsiteX3" y="connsiteY3"/>
              </a:cxn>
            </a:cxnLst>
            <a:rect l="l" t="t" r="r" b="b"/>
            <a:pathLst>
              <a:path w="12191980" h="5838500">
                <a:moveTo>
                  <a:pt x="0" y="0"/>
                </a:moveTo>
                <a:lnTo>
                  <a:pt x="12191980" y="0"/>
                </a:lnTo>
                <a:lnTo>
                  <a:pt x="12191980" y="5838500"/>
                </a:lnTo>
                <a:lnTo>
                  <a:pt x="0" y="5838500"/>
                </a:lnTo>
                <a:close/>
              </a:path>
            </a:pathLst>
          </a:custGeom>
        </p:spPr>
      </p:pic>
      <p:sp>
        <p:nvSpPr>
          <p:cNvPr id="10" name="矩形 9"/>
          <p:cNvSpPr/>
          <p:nvPr/>
        </p:nvSpPr>
        <p:spPr>
          <a:xfrm>
            <a:off x="0" y="0"/>
            <a:ext cx="12192000" cy="6857999"/>
          </a:xfrm>
          <a:prstGeom prst="rect">
            <a:avLst/>
          </a:prstGeom>
          <a:gradFill flip="none" rotWithShape="1">
            <a:gsLst>
              <a:gs pos="0">
                <a:srgbClr val="3188FE">
                  <a:alpha val="56000"/>
                </a:srgbClr>
              </a:gs>
              <a:gs pos="36000">
                <a:srgbClr val="0055CA">
                  <a:alpha val="72000"/>
                </a:srgbClr>
              </a:gs>
              <a:gs pos="78000">
                <a:srgbClr val="002FA7"/>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任意多边形: 形状 15"/>
          <p:cNvSpPr/>
          <p:nvPr/>
        </p:nvSpPr>
        <p:spPr>
          <a:xfrm>
            <a:off x="0" y="4442393"/>
            <a:ext cx="12192000" cy="2415607"/>
          </a:xfrm>
          <a:custGeom>
            <a:avLst/>
            <a:gdLst>
              <a:gd name="connsiteX0" fmla="*/ 0 w 12192000"/>
              <a:gd name="connsiteY0" fmla="*/ 0 h 2415607"/>
              <a:gd name="connsiteX1" fmla="*/ 1870334 w 12192000"/>
              <a:gd name="connsiteY1" fmla="*/ 0 h 2415607"/>
              <a:gd name="connsiteX2" fmla="*/ 3016685 w 12192000"/>
              <a:gd name="connsiteY2" fmla="*/ 609510 h 2415607"/>
              <a:gd name="connsiteX3" fmla="*/ 3049416 w 12192000"/>
              <a:gd name="connsiteY3" fmla="*/ 663386 h 2415607"/>
              <a:gd name="connsiteX4" fmla="*/ 3083324 w 12192000"/>
              <a:gd name="connsiteY4" fmla="*/ 607572 h 2415607"/>
              <a:gd name="connsiteX5" fmla="*/ 4226029 w 12192000"/>
              <a:gd name="connsiteY5" fmla="*/ 1 h 2415607"/>
              <a:gd name="connsiteX6" fmla="*/ 12192000 w 12192000"/>
              <a:gd name="connsiteY6" fmla="*/ 1 h 2415607"/>
              <a:gd name="connsiteX7" fmla="*/ 12192000 w 12192000"/>
              <a:gd name="connsiteY7" fmla="*/ 2415607 h 2415607"/>
              <a:gd name="connsiteX8" fmla="*/ 0 w 12192000"/>
              <a:gd name="connsiteY8" fmla="*/ 2415607 h 241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415607">
                <a:moveTo>
                  <a:pt x="0" y="0"/>
                </a:moveTo>
                <a:lnTo>
                  <a:pt x="1870334" y="0"/>
                </a:lnTo>
                <a:cubicBezTo>
                  <a:pt x="2347526" y="0"/>
                  <a:pt x="2768249" y="241776"/>
                  <a:pt x="3016685" y="609510"/>
                </a:cubicBezTo>
                <a:lnTo>
                  <a:pt x="3049416" y="663386"/>
                </a:lnTo>
                <a:lnTo>
                  <a:pt x="3083324" y="607572"/>
                </a:lnTo>
                <a:cubicBezTo>
                  <a:pt x="3330970" y="241008"/>
                  <a:pt x="3750354" y="1"/>
                  <a:pt x="4226029" y="1"/>
                </a:cubicBezTo>
                <a:lnTo>
                  <a:pt x="12192000" y="1"/>
                </a:lnTo>
                <a:lnTo>
                  <a:pt x="12192000" y="2415607"/>
                </a:lnTo>
                <a:lnTo>
                  <a:pt x="0" y="2415607"/>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任意多边形: 形状 3"/>
          <p:cNvSpPr/>
          <p:nvPr/>
        </p:nvSpPr>
        <p:spPr>
          <a:xfrm rot="2162132">
            <a:off x="6967117" y="892461"/>
            <a:ext cx="5364039" cy="2724737"/>
          </a:xfrm>
          <a:custGeom>
            <a:avLst/>
            <a:gdLst>
              <a:gd name="connsiteX0" fmla="*/ 0 w 5364039"/>
              <a:gd name="connsiteY0" fmla="*/ 525134 h 2724737"/>
              <a:gd name="connsiteX1" fmla="*/ 585362 w 5364039"/>
              <a:gd name="connsiteY1" fmla="*/ 99288 h 2724737"/>
              <a:gd name="connsiteX2" fmla="*/ 589233 w 5364039"/>
              <a:gd name="connsiteY2" fmla="*/ 175953 h 2724737"/>
              <a:gd name="connsiteX3" fmla="*/ 2707914 w 5364039"/>
              <a:gd name="connsiteY3" fmla="*/ 2087882 h 2724737"/>
              <a:gd name="connsiteX4" fmla="*/ 4826594 w 5364039"/>
              <a:gd name="connsiteY4" fmla="*/ 175953 h 2724737"/>
              <a:gd name="connsiteX5" fmla="*/ 4835479 w 5364039"/>
              <a:gd name="connsiteY5" fmla="*/ 0 h 2724737"/>
              <a:gd name="connsiteX6" fmla="*/ 5364039 w 5364039"/>
              <a:gd name="connsiteY6" fmla="*/ 726551 h 2724737"/>
              <a:gd name="connsiteX7" fmla="*/ 5350068 w 5364039"/>
              <a:gd name="connsiteY7" fmla="*/ 780887 h 2724737"/>
              <a:gd name="connsiteX8" fmla="*/ 2707914 w 5364039"/>
              <a:gd name="connsiteY8" fmla="*/ 2724737 h 2724737"/>
              <a:gd name="connsiteX9" fmla="*/ 65761 w 5364039"/>
              <a:gd name="connsiteY9" fmla="*/ 780888 h 2724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4039" h="2724737">
                <a:moveTo>
                  <a:pt x="0" y="525134"/>
                </a:moveTo>
                <a:lnTo>
                  <a:pt x="585362" y="99288"/>
                </a:lnTo>
                <a:lnTo>
                  <a:pt x="589233" y="175953"/>
                </a:lnTo>
                <a:cubicBezTo>
                  <a:pt x="698294" y="1249856"/>
                  <a:pt x="1605238" y="2087882"/>
                  <a:pt x="2707914" y="2087882"/>
                </a:cubicBezTo>
                <a:cubicBezTo>
                  <a:pt x="3810591" y="2087881"/>
                  <a:pt x="4717534" y="1249856"/>
                  <a:pt x="4826594" y="175953"/>
                </a:cubicBezTo>
                <a:lnTo>
                  <a:pt x="4835479" y="0"/>
                </a:lnTo>
                <a:lnTo>
                  <a:pt x="5364039" y="726551"/>
                </a:lnTo>
                <a:lnTo>
                  <a:pt x="5350068" y="780887"/>
                </a:lnTo>
                <a:cubicBezTo>
                  <a:pt x="4999793" y="1907055"/>
                  <a:pt x="3949343" y="2724737"/>
                  <a:pt x="2707914" y="2724737"/>
                </a:cubicBezTo>
                <a:cubicBezTo>
                  <a:pt x="1466485" y="2724737"/>
                  <a:pt x="416035" y="1907056"/>
                  <a:pt x="65761" y="780888"/>
                </a:cubicBezTo>
                <a:close/>
              </a:path>
            </a:pathLst>
          </a:custGeom>
          <a:gradFill>
            <a:gsLst>
              <a:gs pos="42000">
                <a:schemeClr val="bg1">
                  <a:alpha val="20000"/>
                </a:schemeClr>
              </a:gs>
              <a:gs pos="100000">
                <a:schemeClr val="bg1">
                  <a:alpha val="64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tx1"/>
              </a:solidFill>
            </a:endParaRPr>
          </a:p>
        </p:txBody>
      </p:sp>
      <p:sp>
        <p:nvSpPr>
          <p:cNvPr id="26" name="文本框 25"/>
          <p:cNvSpPr txBox="1"/>
          <p:nvPr/>
        </p:nvSpPr>
        <p:spPr>
          <a:xfrm>
            <a:off x="705853" y="5445877"/>
            <a:ext cx="5730918" cy="423545"/>
          </a:xfrm>
          <a:prstGeom prst="rect">
            <a:avLst/>
          </a:prstGeom>
          <a:noFill/>
        </p:spPr>
        <p:txBody>
          <a:bodyPr wrap="square" rtlCol="0">
            <a:spAutoFit/>
          </a:bodyPr>
          <a:lstStyle/>
          <a:p>
            <a:pPr>
              <a:lnSpc>
                <a:spcPct val="120000"/>
              </a:lnSpc>
            </a:pPr>
            <a:r>
              <a:rPr lang="en-US" altLang="zh-CN" dirty="0">
                <a:solidFill>
                  <a:schemeClr val="accent1"/>
                </a:solidFill>
              </a:rPr>
              <a:t>Institute of Emerging Careers</a:t>
            </a:r>
            <a:endParaRPr lang="en-US" altLang="zh-CN" dirty="0">
              <a:solidFill>
                <a:schemeClr val="accent1"/>
              </a:solidFill>
            </a:endParaRPr>
          </a:p>
        </p:txBody>
      </p:sp>
      <p:sp>
        <p:nvSpPr>
          <p:cNvPr id="27" name="文本框 26"/>
          <p:cNvSpPr txBox="1"/>
          <p:nvPr/>
        </p:nvSpPr>
        <p:spPr>
          <a:xfrm>
            <a:off x="542290" y="640080"/>
            <a:ext cx="9810750" cy="2693035"/>
          </a:xfrm>
          <a:prstGeom prst="rect">
            <a:avLst/>
          </a:prstGeom>
          <a:noFill/>
        </p:spPr>
        <p:txBody>
          <a:bodyPr wrap="square" rtlCol="0">
            <a:noAutofit/>
          </a:bodyPr>
          <a:lstStyle/>
          <a:p>
            <a:pPr>
              <a:lnSpc>
                <a:spcPct val="120000"/>
              </a:lnSpc>
            </a:pPr>
            <a:r>
              <a:rPr lang="zh-CN" altLang="en-US" sz="8000" dirty="0">
                <a:solidFill>
                  <a:schemeClr val="bg1"/>
                </a:solidFill>
                <a:latin typeface="+mj-lt"/>
              </a:rPr>
              <a:t>Customer Churn Analysis</a:t>
            </a:r>
            <a:endParaRPr lang="zh-CN" altLang="en-US" sz="8000" dirty="0">
              <a:solidFill>
                <a:schemeClr val="bg1"/>
              </a:solidFill>
              <a:latin typeface="+mj-lt"/>
            </a:endParaRPr>
          </a:p>
        </p:txBody>
      </p:sp>
      <p:cxnSp>
        <p:nvCxnSpPr>
          <p:cNvPr id="29" name="直接箭头连接符 28"/>
          <p:cNvCxnSpPr/>
          <p:nvPr/>
        </p:nvCxnSpPr>
        <p:spPr>
          <a:xfrm>
            <a:off x="5241852" y="5677786"/>
            <a:ext cx="8541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 name="Picture 4" descr="download-removebg-preview"/>
          <p:cNvPicPr>
            <a:picLocks noChangeAspect="1"/>
          </p:cNvPicPr>
          <p:nvPr/>
        </p:nvPicPr>
        <p:blipFill>
          <a:blip r:embed="rId2"/>
          <a:stretch>
            <a:fillRect/>
          </a:stretch>
        </p:blipFill>
        <p:spPr>
          <a:xfrm>
            <a:off x="9699625" y="4605655"/>
            <a:ext cx="2143125" cy="2143125"/>
          </a:xfrm>
          <a:prstGeom prst="rect">
            <a:avLst/>
          </a:prstGeom>
        </p:spPr>
      </p:pic>
      <p:sp>
        <p:nvSpPr>
          <p:cNvPr id="7" name="Text Box 6"/>
          <p:cNvSpPr txBox="1"/>
          <p:nvPr/>
        </p:nvSpPr>
        <p:spPr>
          <a:xfrm>
            <a:off x="783590" y="3703955"/>
            <a:ext cx="5008245" cy="398780"/>
          </a:xfrm>
          <a:prstGeom prst="rect">
            <a:avLst/>
          </a:prstGeom>
          <a:noFill/>
          <a:ln>
            <a:noFill/>
          </a:ln>
        </p:spPr>
        <p:txBody>
          <a:bodyPr wrap="square" rtlCol="0">
            <a:spAutoFit/>
          </a:bodyPr>
          <a:p>
            <a:r>
              <a:rPr lang="en-US" sz="2000">
                <a:solidFill>
                  <a:schemeClr val="bg1"/>
                </a:solidFill>
              </a:rPr>
              <a:t>Prepared By: Saima naz Hussain</a:t>
            </a:r>
            <a:endParaRPr lang="en-US" sz="200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图片 2" descr="房间的摆设布局&#10;&#10;中度可信度描述已自动生成"/>
          <p:cNvPicPr>
            <a:picLocks noChangeAspect="1"/>
          </p:cNvPicPr>
          <p:nvPr/>
        </p:nvPicPr>
        <p:blipFill rotWithShape="1">
          <a:blip r:embed="rId1">
            <a:alphaModFix amt="50000"/>
            <a:extLst>
              <a:ext uri="{28A0092B-C50C-407E-A947-70E740481C1C}">
                <a14:useLocalDpi xmlns:a14="http://schemas.microsoft.com/office/drawing/2010/main" val="0"/>
              </a:ext>
            </a:extLst>
          </a:blip>
          <a:srcRect t="10126" b="5621"/>
          <a:stretch>
            <a:fillRect/>
          </a:stretch>
        </p:blipFill>
        <p:spPr>
          <a:xfrm>
            <a:off x="20" y="1282"/>
            <a:ext cx="12191980" cy="6856718"/>
          </a:xfrm>
          <a:prstGeom prst="rect">
            <a:avLst/>
          </a:prstGeom>
        </p:spPr>
      </p:pic>
      <p:sp>
        <p:nvSpPr>
          <p:cNvPr id="4" name="矩形 3"/>
          <p:cNvSpPr/>
          <p:nvPr/>
        </p:nvSpPr>
        <p:spPr>
          <a:xfrm>
            <a:off x="0" y="0"/>
            <a:ext cx="12192000" cy="6857999"/>
          </a:xfrm>
          <a:prstGeom prst="rect">
            <a:avLst/>
          </a:prstGeom>
          <a:gradFill flip="none" rotWithShape="1">
            <a:gsLst>
              <a:gs pos="0">
                <a:srgbClr val="3188FE">
                  <a:alpha val="56000"/>
                </a:srgbClr>
              </a:gs>
              <a:gs pos="36000">
                <a:srgbClr val="0055CA">
                  <a:alpha val="72000"/>
                </a:srgbClr>
              </a:gs>
              <a:gs pos="78000">
                <a:srgbClr val="002FA7"/>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任意多边形: 形状 39"/>
          <p:cNvSpPr/>
          <p:nvPr/>
        </p:nvSpPr>
        <p:spPr>
          <a:xfrm>
            <a:off x="0" y="2538796"/>
            <a:ext cx="12192000" cy="4319204"/>
          </a:xfrm>
          <a:custGeom>
            <a:avLst/>
            <a:gdLst>
              <a:gd name="connsiteX0" fmla="*/ 211617 w 12192000"/>
              <a:gd name="connsiteY0" fmla="*/ 0 h 4319204"/>
              <a:gd name="connsiteX1" fmla="*/ 11980383 w 12192000"/>
              <a:gd name="connsiteY1" fmla="*/ 0 h 4319204"/>
              <a:gd name="connsiteX2" fmla="*/ 12192000 w 12192000"/>
              <a:gd name="connsiteY2" fmla="*/ 211617 h 4319204"/>
              <a:gd name="connsiteX3" fmla="*/ 12192000 w 12192000"/>
              <a:gd name="connsiteY3" fmla="*/ 4319204 h 4319204"/>
              <a:gd name="connsiteX4" fmla="*/ 0 w 12192000"/>
              <a:gd name="connsiteY4" fmla="*/ 4319204 h 4319204"/>
              <a:gd name="connsiteX5" fmla="*/ 0 w 12192000"/>
              <a:gd name="connsiteY5" fmla="*/ 211617 h 4319204"/>
              <a:gd name="connsiteX6" fmla="*/ 211617 w 12192000"/>
              <a:gd name="connsiteY6" fmla="*/ 0 h 4319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9204">
                <a:moveTo>
                  <a:pt x="211617" y="0"/>
                </a:moveTo>
                <a:lnTo>
                  <a:pt x="11980383" y="0"/>
                </a:lnTo>
                <a:cubicBezTo>
                  <a:pt x="12097256" y="0"/>
                  <a:pt x="12192000" y="94744"/>
                  <a:pt x="12192000" y="211617"/>
                </a:cubicBezTo>
                <a:lnTo>
                  <a:pt x="12192000" y="4319204"/>
                </a:lnTo>
                <a:lnTo>
                  <a:pt x="0" y="4319204"/>
                </a:lnTo>
                <a:lnTo>
                  <a:pt x="0" y="211617"/>
                </a:lnTo>
                <a:cubicBezTo>
                  <a:pt x="0" y="94744"/>
                  <a:pt x="94744" y="0"/>
                  <a:pt x="211617" y="0"/>
                </a:cubicBez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2" name="组合 1"/>
          <p:cNvGrpSpPr/>
          <p:nvPr/>
        </p:nvGrpSpPr>
        <p:grpSpPr>
          <a:xfrm>
            <a:off x="937158" y="1213551"/>
            <a:ext cx="3692679" cy="2241100"/>
            <a:chOff x="3939218" y="2632933"/>
            <a:chExt cx="4317276" cy="2695285"/>
          </a:xfrm>
        </p:grpSpPr>
        <p:sp>
          <p:nvSpPr>
            <p:cNvPr id="5" name="任意多边形: 形状 4"/>
            <p:cNvSpPr/>
            <p:nvPr/>
          </p:nvSpPr>
          <p:spPr>
            <a:xfrm flipH="1">
              <a:off x="3939218" y="2632933"/>
              <a:ext cx="2160494" cy="2695284"/>
            </a:xfrm>
            <a:custGeom>
              <a:avLst/>
              <a:gdLst>
                <a:gd name="connsiteX0" fmla="*/ 979921 w 2160494"/>
                <a:gd name="connsiteY0" fmla="*/ 246 h 2695284"/>
                <a:gd name="connsiteX1" fmla="*/ 0 w 2160494"/>
                <a:gd name="connsiteY1" fmla="*/ 249975 h 2695284"/>
                <a:gd name="connsiteX2" fmla="*/ 0 w 2160494"/>
                <a:gd name="connsiteY2" fmla="*/ 2695284 h 2695284"/>
                <a:gd name="connsiteX3" fmla="*/ 1959841 w 2160494"/>
                <a:gd name="connsiteY3" fmla="*/ 2615370 h 2695284"/>
                <a:gd name="connsiteX4" fmla="*/ 2160494 w 2160494"/>
                <a:gd name="connsiteY4" fmla="*/ 2672642 h 2695284"/>
                <a:gd name="connsiteX5" fmla="*/ 2160494 w 2160494"/>
                <a:gd name="connsiteY5" fmla="*/ 227334 h 2695284"/>
                <a:gd name="connsiteX6" fmla="*/ 1959841 w 2160494"/>
                <a:gd name="connsiteY6" fmla="*/ 170062 h 2695284"/>
                <a:gd name="connsiteX7" fmla="*/ 979921 w 2160494"/>
                <a:gd name="connsiteY7" fmla="*/ 246 h 269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0494" h="2695284">
                  <a:moveTo>
                    <a:pt x="979921" y="246"/>
                  </a:moveTo>
                  <a:cubicBezTo>
                    <a:pt x="653281" y="-4564"/>
                    <a:pt x="326640" y="60551"/>
                    <a:pt x="0" y="249975"/>
                  </a:cubicBezTo>
                  <a:lnTo>
                    <a:pt x="0" y="2695284"/>
                  </a:lnTo>
                  <a:cubicBezTo>
                    <a:pt x="653280" y="2316435"/>
                    <a:pt x="1306561" y="2434825"/>
                    <a:pt x="1959841" y="2615370"/>
                  </a:cubicBezTo>
                  <a:lnTo>
                    <a:pt x="2160494" y="2672642"/>
                  </a:lnTo>
                  <a:lnTo>
                    <a:pt x="2160494" y="227334"/>
                  </a:lnTo>
                  <a:lnTo>
                    <a:pt x="1959841" y="170062"/>
                  </a:lnTo>
                  <a:cubicBezTo>
                    <a:pt x="1633201" y="79789"/>
                    <a:pt x="1306561" y="5056"/>
                    <a:pt x="979921" y="246"/>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任意多边形: 形状 6"/>
            <p:cNvSpPr/>
            <p:nvPr/>
          </p:nvSpPr>
          <p:spPr>
            <a:xfrm>
              <a:off x="6096000" y="2632934"/>
              <a:ext cx="2160494" cy="2695284"/>
            </a:xfrm>
            <a:custGeom>
              <a:avLst/>
              <a:gdLst>
                <a:gd name="connsiteX0" fmla="*/ 979921 w 2160494"/>
                <a:gd name="connsiteY0" fmla="*/ 246 h 2695284"/>
                <a:gd name="connsiteX1" fmla="*/ 1959842 w 2160494"/>
                <a:gd name="connsiteY1" fmla="*/ 170062 h 2695284"/>
                <a:gd name="connsiteX2" fmla="*/ 2160494 w 2160494"/>
                <a:gd name="connsiteY2" fmla="*/ 227334 h 2695284"/>
                <a:gd name="connsiteX3" fmla="*/ 2160494 w 2160494"/>
                <a:gd name="connsiteY3" fmla="*/ 2672642 h 2695284"/>
                <a:gd name="connsiteX4" fmla="*/ 1959842 w 2160494"/>
                <a:gd name="connsiteY4" fmla="*/ 2615370 h 2695284"/>
                <a:gd name="connsiteX5" fmla="*/ 0 w 2160494"/>
                <a:gd name="connsiteY5" fmla="*/ 2695284 h 2695284"/>
                <a:gd name="connsiteX6" fmla="*/ 0 w 2160494"/>
                <a:gd name="connsiteY6" fmla="*/ 249975 h 2695284"/>
                <a:gd name="connsiteX7" fmla="*/ 979921 w 2160494"/>
                <a:gd name="connsiteY7" fmla="*/ 246 h 269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0494" h="2695284">
                  <a:moveTo>
                    <a:pt x="979921" y="246"/>
                  </a:moveTo>
                  <a:cubicBezTo>
                    <a:pt x="1306561" y="5056"/>
                    <a:pt x="1633201" y="79789"/>
                    <a:pt x="1959842" y="170062"/>
                  </a:cubicBezTo>
                  <a:lnTo>
                    <a:pt x="2160494" y="227334"/>
                  </a:lnTo>
                  <a:lnTo>
                    <a:pt x="2160494" y="2672642"/>
                  </a:lnTo>
                  <a:lnTo>
                    <a:pt x="1959842" y="2615370"/>
                  </a:lnTo>
                  <a:cubicBezTo>
                    <a:pt x="1306561" y="2434825"/>
                    <a:pt x="653281" y="2316435"/>
                    <a:pt x="0" y="2695284"/>
                  </a:cubicBezTo>
                  <a:lnTo>
                    <a:pt x="0" y="249975"/>
                  </a:lnTo>
                  <a:cubicBezTo>
                    <a:pt x="326640" y="60551"/>
                    <a:pt x="653281" y="-4564"/>
                    <a:pt x="979921" y="246"/>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9" name="文本框 8"/>
          <p:cNvSpPr txBox="1"/>
          <p:nvPr/>
        </p:nvSpPr>
        <p:spPr>
          <a:xfrm>
            <a:off x="2040026" y="1548034"/>
            <a:ext cx="1727049" cy="1568450"/>
          </a:xfrm>
          <a:prstGeom prst="rect">
            <a:avLst/>
          </a:prstGeom>
          <a:noFill/>
        </p:spPr>
        <p:txBody>
          <a:bodyPr wrap="square" rtlCol="0">
            <a:spAutoFit/>
          </a:bodyPr>
          <a:lstStyle/>
          <a:p>
            <a:pPr>
              <a:lnSpc>
                <a:spcPct val="120000"/>
              </a:lnSpc>
            </a:pPr>
            <a:r>
              <a:rPr lang="en-US" altLang="zh-CN" sz="8000" dirty="0">
                <a:solidFill>
                  <a:schemeClr val="bg1"/>
                </a:solidFill>
                <a:latin typeface="+mj-lt"/>
              </a:rPr>
              <a:t>03</a:t>
            </a:r>
            <a:endParaRPr lang="zh-CN" altLang="en-US" sz="8000" dirty="0">
              <a:solidFill>
                <a:schemeClr val="bg1"/>
              </a:solidFill>
              <a:latin typeface="+mj-lt"/>
            </a:endParaRPr>
          </a:p>
        </p:txBody>
      </p:sp>
      <p:sp>
        <p:nvSpPr>
          <p:cNvPr id="42" name="任意多边形: 形状 41"/>
          <p:cNvSpPr/>
          <p:nvPr/>
        </p:nvSpPr>
        <p:spPr>
          <a:xfrm rot="2162132">
            <a:off x="6967117" y="892461"/>
            <a:ext cx="5364039" cy="2724737"/>
          </a:xfrm>
          <a:custGeom>
            <a:avLst/>
            <a:gdLst>
              <a:gd name="connsiteX0" fmla="*/ 0 w 5364039"/>
              <a:gd name="connsiteY0" fmla="*/ 525134 h 2724737"/>
              <a:gd name="connsiteX1" fmla="*/ 585362 w 5364039"/>
              <a:gd name="connsiteY1" fmla="*/ 99288 h 2724737"/>
              <a:gd name="connsiteX2" fmla="*/ 589233 w 5364039"/>
              <a:gd name="connsiteY2" fmla="*/ 175953 h 2724737"/>
              <a:gd name="connsiteX3" fmla="*/ 2707914 w 5364039"/>
              <a:gd name="connsiteY3" fmla="*/ 2087882 h 2724737"/>
              <a:gd name="connsiteX4" fmla="*/ 4826594 w 5364039"/>
              <a:gd name="connsiteY4" fmla="*/ 175953 h 2724737"/>
              <a:gd name="connsiteX5" fmla="*/ 4835479 w 5364039"/>
              <a:gd name="connsiteY5" fmla="*/ 0 h 2724737"/>
              <a:gd name="connsiteX6" fmla="*/ 5364039 w 5364039"/>
              <a:gd name="connsiteY6" fmla="*/ 726551 h 2724737"/>
              <a:gd name="connsiteX7" fmla="*/ 5350068 w 5364039"/>
              <a:gd name="connsiteY7" fmla="*/ 780887 h 2724737"/>
              <a:gd name="connsiteX8" fmla="*/ 2707914 w 5364039"/>
              <a:gd name="connsiteY8" fmla="*/ 2724737 h 2724737"/>
              <a:gd name="connsiteX9" fmla="*/ 65761 w 5364039"/>
              <a:gd name="connsiteY9" fmla="*/ 780888 h 2724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4039" h="2724737">
                <a:moveTo>
                  <a:pt x="0" y="525134"/>
                </a:moveTo>
                <a:lnTo>
                  <a:pt x="585362" y="99288"/>
                </a:lnTo>
                <a:lnTo>
                  <a:pt x="589233" y="175953"/>
                </a:lnTo>
                <a:cubicBezTo>
                  <a:pt x="698294" y="1249856"/>
                  <a:pt x="1605238" y="2087882"/>
                  <a:pt x="2707914" y="2087882"/>
                </a:cubicBezTo>
                <a:cubicBezTo>
                  <a:pt x="3810591" y="2087881"/>
                  <a:pt x="4717534" y="1249856"/>
                  <a:pt x="4826594" y="175953"/>
                </a:cubicBezTo>
                <a:lnTo>
                  <a:pt x="4835479" y="0"/>
                </a:lnTo>
                <a:lnTo>
                  <a:pt x="5364039" y="726551"/>
                </a:lnTo>
                <a:lnTo>
                  <a:pt x="5350068" y="780887"/>
                </a:lnTo>
                <a:cubicBezTo>
                  <a:pt x="4999793" y="1907055"/>
                  <a:pt x="3949343" y="2724737"/>
                  <a:pt x="2707914" y="2724737"/>
                </a:cubicBezTo>
                <a:cubicBezTo>
                  <a:pt x="1466485" y="2724737"/>
                  <a:pt x="416035" y="1907056"/>
                  <a:pt x="65761" y="780888"/>
                </a:cubicBezTo>
                <a:close/>
              </a:path>
            </a:pathLst>
          </a:custGeom>
          <a:gradFill>
            <a:gsLst>
              <a:gs pos="42000">
                <a:schemeClr val="bg1">
                  <a:alpha val="20000"/>
                </a:schemeClr>
              </a:gs>
              <a:gs pos="100000">
                <a:schemeClr val="bg1">
                  <a:alpha val="64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tx1"/>
              </a:solidFill>
            </a:endParaRPr>
          </a:p>
        </p:txBody>
      </p:sp>
      <p:sp>
        <p:nvSpPr>
          <p:cNvPr id="38" name="文本框 37"/>
          <p:cNvSpPr txBox="1"/>
          <p:nvPr/>
        </p:nvSpPr>
        <p:spPr>
          <a:xfrm>
            <a:off x="810260" y="3830955"/>
            <a:ext cx="10674985" cy="1734820"/>
          </a:xfrm>
          <a:prstGeom prst="rect">
            <a:avLst/>
          </a:prstGeom>
          <a:noFill/>
        </p:spPr>
        <p:txBody>
          <a:bodyPr wrap="square" rtlCol="0">
            <a:noAutofit/>
          </a:bodyPr>
          <a:lstStyle/>
          <a:p>
            <a:pPr>
              <a:lnSpc>
                <a:spcPct val="120000"/>
              </a:lnSpc>
            </a:pPr>
            <a:r>
              <a:rPr lang="en-US" altLang="zh-CN" sz="4800" dirty="0">
                <a:solidFill>
                  <a:schemeClr val="accent1"/>
                </a:solidFill>
                <a:latin typeface="+mj-lt"/>
                <a:sym typeface="+mn-ea"/>
              </a:rPr>
              <a:t>Exploratory Data Analysis (EDA) and Insight.</a:t>
            </a:r>
            <a:endParaRPr lang="en-US" altLang="zh-CN" sz="4800" dirty="0">
              <a:solidFill>
                <a:schemeClr val="accent1"/>
              </a:solidFill>
              <a:latin typeface="+mj-lt"/>
              <a:sym typeface="+mn-ea"/>
            </a:endParaRPr>
          </a:p>
          <a:p>
            <a:pPr>
              <a:lnSpc>
                <a:spcPct val="120000"/>
              </a:lnSpc>
            </a:pPr>
            <a:endParaRPr lang="en-US" altLang="zh-CN" sz="4800" dirty="0">
              <a:solidFill>
                <a:schemeClr val="accent1"/>
              </a:solidFill>
              <a:latin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图片 66" descr="一棵树&#10;&#10;低可信度描述已自动生成"/>
          <p:cNvPicPr>
            <a:picLocks noChangeAspect="1"/>
          </p:cNvPicPr>
          <p:nvPr/>
        </p:nvPicPr>
        <p:blipFill>
          <a:blip r:embed="rId1">
            <a:alphaModFix amt="5000"/>
            <a:extLst>
              <a:ext uri="{28A0092B-C50C-407E-A947-70E740481C1C}">
                <a14:useLocalDpi xmlns:a14="http://schemas.microsoft.com/office/drawing/2010/main" val="0"/>
              </a:ext>
            </a:extLst>
          </a:blip>
          <a:srcRect t="102" b="15589"/>
          <a:stretch>
            <a:fillRect/>
          </a:stretch>
        </p:blipFill>
        <p:spPr>
          <a:xfrm flipH="1">
            <a:off x="0" y="0"/>
            <a:ext cx="12192000" cy="6858000"/>
          </a:xfrm>
          <a:custGeom>
            <a:avLst/>
            <a:gdLst>
              <a:gd name="connsiteX0" fmla="*/ 12192000 w 12192000"/>
              <a:gd name="connsiteY0" fmla="*/ 0 h 6858000"/>
              <a:gd name="connsiteX1" fmla="*/ 0 w 12192000"/>
              <a:gd name="connsiteY1" fmla="*/ 0 h 6858000"/>
              <a:gd name="connsiteX2" fmla="*/ 0 w 12192000"/>
              <a:gd name="connsiteY2" fmla="*/ 6858000 h 6858000"/>
              <a:gd name="connsiteX3" fmla="*/ 1219200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12192000" y="0"/>
                </a:moveTo>
                <a:lnTo>
                  <a:pt x="0" y="0"/>
                </a:lnTo>
                <a:lnTo>
                  <a:pt x="0" y="6858000"/>
                </a:lnTo>
                <a:lnTo>
                  <a:pt x="12192000" y="6858000"/>
                </a:lnTo>
                <a:close/>
              </a:path>
            </a:pathLst>
          </a:custGeom>
        </p:spPr>
      </p:pic>
      <p:sp>
        <p:nvSpPr>
          <p:cNvPr id="2" name="文本框 1"/>
          <p:cNvSpPr txBox="1"/>
          <p:nvPr/>
        </p:nvSpPr>
        <p:spPr>
          <a:xfrm>
            <a:off x="758471" y="491662"/>
            <a:ext cx="10675058" cy="681990"/>
          </a:xfrm>
          <a:prstGeom prst="rect">
            <a:avLst/>
          </a:prstGeom>
          <a:noFill/>
        </p:spPr>
        <p:txBody>
          <a:bodyPr wrap="square" rtlCol="0">
            <a:spAutoFit/>
          </a:bodyPr>
          <a:lstStyle/>
          <a:p>
            <a:pPr algn="ctr">
              <a:lnSpc>
                <a:spcPct val="120000"/>
              </a:lnSpc>
            </a:pPr>
            <a:r>
              <a:rPr lang="en-US" altLang="zh-CN" sz="3200" dirty="0">
                <a:solidFill>
                  <a:schemeClr val="accent1"/>
                </a:solidFill>
                <a:latin typeface="+mj-lt"/>
              </a:rPr>
              <a:t>Churn Rate</a:t>
            </a:r>
            <a:endParaRPr lang="en-US" altLang="zh-CN" sz="3200" dirty="0">
              <a:solidFill>
                <a:schemeClr val="accent1"/>
              </a:solidFill>
              <a:latin typeface="+mj-lt"/>
            </a:endParaRPr>
          </a:p>
        </p:txBody>
      </p:sp>
      <p:cxnSp>
        <p:nvCxnSpPr>
          <p:cNvPr id="12" name="直接箭头连接符 11"/>
          <p:cNvCxnSpPr/>
          <p:nvPr/>
        </p:nvCxnSpPr>
        <p:spPr>
          <a:xfrm>
            <a:off x="7860874" y="864048"/>
            <a:ext cx="854148" cy="0"/>
          </a:xfrm>
          <a:prstGeom prst="straightConnector1">
            <a:avLst/>
          </a:prstGeom>
          <a:ln w="25400" cap="rnd">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round/>
            <a:tailEnd type="non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3554880" y="864048"/>
            <a:ext cx="854148" cy="0"/>
          </a:xfrm>
          <a:prstGeom prst="straightConnector1">
            <a:avLst/>
          </a:prstGeom>
          <a:ln w="25400" cap="rnd">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round/>
            <a:tailEnd type="none"/>
          </a:ln>
        </p:spPr>
        <p:style>
          <a:lnRef idx="1">
            <a:schemeClr val="accent1"/>
          </a:lnRef>
          <a:fillRef idx="0">
            <a:schemeClr val="accent1"/>
          </a:fillRef>
          <a:effectRef idx="0">
            <a:schemeClr val="accent1"/>
          </a:effectRef>
          <a:fontRef idx="minor">
            <a:schemeClr val="tx1"/>
          </a:fontRef>
        </p:style>
      </p:cxnSp>
      <p:sp>
        <p:nvSpPr>
          <p:cNvPr id="3" name="任意多边形: 形状 2"/>
          <p:cNvSpPr/>
          <p:nvPr/>
        </p:nvSpPr>
        <p:spPr>
          <a:xfrm rot="2274660">
            <a:off x="-614422" y="6046173"/>
            <a:ext cx="2295279" cy="1115215"/>
          </a:xfrm>
          <a:custGeom>
            <a:avLst/>
            <a:gdLst>
              <a:gd name="connsiteX0" fmla="*/ 854861 w 2295279"/>
              <a:gd name="connsiteY0" fmla="*/ 1115215 h 1115215"/>
              <a:gd name="connsiteX1" fmla="*/ 0 w 2295279"/>
              <a:gd name="connsiteY1" fmla="*/ 11072 h 1115215"/>
              <a:gd name="connsiteX2" fmla="*/ 538 w 2295279"/>
              <a:gd name="connsiteY2" fmla="*/ 11106 h 1115215"/>
              <a:gd name="connsiteX3" fmla="*/ 970815 w 2295279"/>
              <a:gd name="connsiteY3" fmla="*/ 609509 h 1115215"/>
              <a:gd name="connsiteX4" fmla="*/ 1003546 w 2295279"/>
              <a:gd name="connsiteY4" fmla="*/ 663385 h 1115215"/>
              <a:gd name="connsiteX5" fmla="*/ 1037454 w 2295279"/>
              <a:gd name="connsiteY5" fmla="*/ 607571 h 1115215"/>
              <a:gd name="connsiteX6" fmla="*/ 2180159 w 2295279"/>
              <a:gd name="connsiteY6" fmla="*/ 0 h 1115215"/>
              <a:gd name="connsiteX7" fmla="*/ 2295279 w 2295279"/>
              <a:gd name="connsiteY7" fmla="*/ 0 h 1115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95279" h="1115215">
                <a:moveTo>
                  <a:pt x="854861" y="1115215"/>
                </a:moveTo>
                <a:lnTo>
                  <a:pt x="0" y="11072"/>
                </a:lnTo>
                <a:lnTo>
                  <a:pt x="538" y="11106"/>
                </a:lnTo>
                <a:cubicBezTo>
                  <a:pt x="404145" y="62411"/>
                  <a:pt x="753434" y="287741"/>
                  <a:pt x="970815" y="609509"/>
                </a:cubicBezTo>
                <a:lnTo>
                  <a:pt x="1003546" y="663385"/>
                </a:lnTo>
                <a:lnTo>
                  <a:pt x="1037454" y="607571"/>
                </a:lnTo>
                <a:cubicBezTo>
                  <a:pt x="1285100" y="241007"/>
                  <a:pt x="1704484" y="0"/>
                  <a:pt x="2180159" y="0"/>
                </a:cubicBezTo>
                <a:lnTo>
                  <a:pt x="2295279" y="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任意多边形: 形状 4"/>
          <p:cNvSpPr/>
          <p:nvPr/>
        </p:nvSpPr>
        <p:spPr>
          <a:xfrm rot="13047832">
            <a:off x="10483991" y="-307630"/>
            <a:ext cx="2295279" cy="1115215"/>
          </a:xfrm>
          <a:custGeom>
            <a:avLst/>
            <a:gdLst>
              <a:gd name="connsiteX0" fmla="*/ 854861 w 2295279"/>
              <a:gd name="connsiteY0" fmla="*/ 1115215 h 1115215"/>
              <a:gd name="connsiteX1" fmla="*/ 0 w 2295279"/>
              <a:gd name="connsiteY1" fmla="*/ 11072 h 1115215"/>
              <a:gd name="connsiteX2" fmla="*/ 538 w 2295279"/>
              <a:gd name="connsiteY2" fmla="*/ 11106 h 1115215"/>
              <a:gd name="connsiteX3" fmla="*/ 970815 w 2295279"/>
              <a:gd name="connsiteY3" fmla="*/ 609509 h 1115215"/>
              <a:gd name="connsiteX4" fmla="*/ 1003546 w 2295279"/>
              <a:gd name="connsiteY4" fmla="*/ 663385 h 1115215"/>
              <a:gd name="connsiteX5" fmla="*/ 1037454 w 2295279"/>
              <a:gd name="connsiteY5" fmla="*/ 607571 h 1115215"/>
              <a:gd name="connsiteX6" fmla="*/ 2180159 w 2295279"/>
              <a:gd name="connsiteY6" fmla="*/ 0 h 1115215"/>
              <a:gd name="connsiteX7" fmla="*/ 2295279 w 2295279"/>
              <a:gd name="connsiteY7" fmla="*/ 0 h 1115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95279" h="1115215">
                <a:moveTo>
                  <a:pt x="854861" y="1115215"/>
                </a:moveTo>
                <a:lnTo>
                  <a:pt x="0" y="11072"/>
                </a:lnTo>
                <a:lnTo>
                  <a:pt x="538" y="11106"/>
                </a:lnTo>
                <a:cubicBezTo>
                  <a:pt x="404145" y="62411"/>
                  <a:pt x="753434" y="287741"/>
                  <a:pt x="970815" y="609509"/>
                </a:cubicBezTo>
                <a:lnTo>
                  <a:pt x="1003546" y="663385"/>
                </a:lnTo>
                <a:lnTo>
                  <a:pt x="1037454" y="607571"/>
                </a:lnTo>
                <a:cubicBezTo>
                  <a:pt x="1285100" y="241007"/>
                  <a:pt x="1704484" y="0"/>
                  <a:pt x="2180159" y="0"/>
                </a:cubicBezTo>
                <a:lnTo>
                  <a:pt x="2295279" y="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矩形: 圆角 9"/>
          <p:cNvSpPr/>
          <p:nvPr/>
        </p:nvSpPr>
        <p:spPr>
          <a:xfrm>
            <a:off x="1456055" y="2430780"/>
            <a:ext cx="9546590" cy="3560445"/>
          </a:xfrm>
          <a:prstGeom prst="roundRect">
            <a:avLst>
              <a:gd name="adj" fmla="val 19324"/>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lnSpc>
                <a:spcPct val="150000"/>
              </a:lnSpc>
            </a:pPr>
            <a:endParaRPr lang="en-US" altLang="zh-CN">
              <a:solidFill>
                <a:schemeClr val="tx1"/>
              </a:solidFill>
              <a:latin typeface="Times New Roman" panose="02020603050405020304" charset="0"/>
              <a:cs typeface="Times New Roman" panose="02020603050405020304" charset="0"/>
            </a:endParaRPr>
          </a:p>
        </p:txBody>
      </p:sp>
      <p:sp>
        <p:nvSpPr>
          <p:cNvPr id="6" name="Text Box 5"/>
          <p:cNvSpPr txBox="1"/>
          <p:nvPr/>
        </p:nvSpPr>
        <p:spPr>
          <a:xfrm>
            <a:off x="1640840" y="4255770"/>
            <a:ext cx="8910320" cy="922020"/>
          </a:xfrm>
          <a:prstGeom prst="rect">
            <a:avLst/>
          </a:prstGeom>
          <a:noFill/>
        </p:spPr>
        <p:txBody>
          <a:bodyPr wrap="square" rtlCol="0">
            <a:spAutoFit/>
          </a:bodyPr>
          <a:p>
            <a:pPr algn="ctr"/>
            <a:r>
              <a:rPr lang="en-US" altLang="zh-CN" sz="5400" b="1" dirty="0">
                <a:solidFill>
                  <a:schemeClr val="accent1"/>
                </a:solidFill>
                <a:latin typeface="+mj-lt"/>
              </a:rPr>
              <a:t>GOOD   OR     BAD</a:t>
            </a:r>
            <a:endParaRPr lang="en-US" altLang="zh-CN" sz="5400" b="1" dirty="0">
              <a:solidFill>
                <a:schemeClr val="accent1"/>
              </a:solidFill>
              <a:latin typeface="+mj-lt"/>
            </a:endParaRPr>
          </a:p>
        </p:txBody>
      </p:sp>
      <p:pic>
        <p:nvPicPr>
          <p:cNvPr id="7" name="Picture 6" descr="churn rate 16.82"/>
          <p:cNvPicPr>
            <a:picLocks noChangeAspect="1"/>
          </p:cNvPicPr>
          <p:nvPr/>
        </p:nvPicPr>
        <p:blipFill>
          <a:blip r:embed="rId2"/>
          <a:stretch>
            <a:fillRect/>
          </a:stretch>
        </p:blipFill>
        <p:spPr>
          <a:xfrm>
            <a:off x="2013585" y="1527810"/>
            <a:ext cx="8239125" cy="22485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图片 66" descr="一棵树&#10;&#10;低可信度描述已自动生成"/>
          <p:cNvPicPr>
            <a:picLocks noChangeAspect="1"/>
          </p:cNvPicPr>
          <p:nvPr/>
        </p:nvPicPr>
        <p:blipFill>
          <a:blip r:embed="rId2">
            <a:alphaModFix amt="5000"/>
            <a:extLst>
              <a:ext uri="{28A0092B-C50C-407E-A947-70E740481C1C}">
                <a14:useLocalDpi xmlns:a14="http://schemas.microsoft.com/office/drawing/2010/main" val="0"/>
              </a:ext>
            </a:extLst>
          </a:blip>
          <a:srcRect t="102" b="15589"/>
          <a:stretch>
            <a:fillRect/>
          </a:stretch>
        </p:blipFill>
        <p:spPr>
          <a:xfrm flipH="1">
            <a:off x="0" y="0"/>
            <a:ext cx="12192000" cy="6858000"/>
          </a:xfrm>
          <a:custGeom>
            <a:avLst/>
            <a:gdLst>
              <a:gd name="connsiteX0" fmla="*/ 12192000 w 12192000"/>
              <a:gd name="connsiteY0" fmla="*/ 0 h 6858000"/>
              <a:gd name="connsiteX1" fmla="*/ 0 w 12192000"/>
              <a:gd name="connsiteY1" fmla="*/ 0 h 6858000"/>
              <a:gd name="connsiteX2" fmla="*/ 0 w 12192000"/>
              <a:gd name="connsiteY2" fmla="*/ 6858000 h 6858000"/>
              <a:gd name="connsiteX3" fmla="*/ 1219200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12192000" y="0"/>
                </a:moveTo>
                <a:lnTo>
                  <a:pt x="0" y="0"/>
                </a:lnTo>
                <a:lnTo>
                  <a:pt x="0" y="6858000"/>
                </a:lnTo>
                <a:lnTo>
                  <a:pt x="12192000" y="6858000"/>
                </a:lnTo>
                <a:close/>
              </a:path>
            </a:pathLst>
          </a:custGeom>
        </p:spPr>
      </p:pic>
      <p:sp>
        <p:nvSpPr>
          <p:cNvPr id="2" name="文本框 1"/>
          <p:cNvSpPr txBox="1"/>
          <p:nvPr/>
        </p:nvSpPr>
        <p:spPr>
          <a:xfrm>
            <a:off x="758471" y="491662"/>
            <a:ext cx="10675058" cy="681990"/>
          </a:xfrm>
          <a:prstGeom prst="rect">
            <a:avLst/>
          </a:prstGeom>
          <a:noFill/>
        </p:spPr>
        <p:txBody>
          <a:bodyPr wrap="square" rtlCol="0">
            <a:spAutoFit/>
          </a:bodyPr>
          <a:lstStyle/>
          <a:p>
            <a:pPr algn="ctr">
              <a:lnSpc>
                <a:spcPct val="120000"/>
              </a:lnSpc>
            </a:pPr>
            <a:r>
              <a:rPr lang="en-US" altLang="zh-CN" sz="3200" dirty="0">
                <a:solidFill>
                  <a:schemeClr val="accent1"/>
                </a:solidFill>
                <a:latin typeface="+mj-lt"/>
              </a:rPr>
              <a:t>Churn by Tenure</a:t>
            </a:r>
            <a:endParaRPr lang="en-US" altLang="zh-CN" sz="3200" dirty="0">
              <a:solidFill>
                <a:schemeClr val="accent1"/>
              </a:solidFill>
              <a:latin typeface="+mj-lt"/>
            </a:endParaRPr>
          </a:p>
        </p:txBody>
      </p:sp>
      <p:cxnSp>
        <p:nvCxnSpPr>
          <p:cNvPr id="12" name="直接箭头连接符 11"/>
          <p:cNvCxnSpPr/>
          <p:nvPr/>
        </p:nvCxnSpPr>
        <p:spPr>
          <a:xfrm>
            <a:off x="8344744" y="864048"/>
            <a:ext cx="854148" cy="0"/>
          </a:xfrm>
          <a:prstGeom prst="straightConnector1">
            <a:avLst/>
          </a:prstGeom>
          <a:ln w="25400" cap="rnd">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round/>
            <a:tailEnd type="non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2999255" y="864048"/>
            <a:ext cx="854148" cy="0"/>
          </a:xfrm>
          <a:prstGeom prst="straightConnector1">
            <a:avLst/>
          </a:prstGeom>
          <a:ln w="25400" cap="rnd">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round/>
            <a:tailEnd type="none"/>
          </a:ln>
        </p:spPr>
        <p:style>
          <a:lnRef idx="1">
            <a:schemeClr val="accent1"/>
          </a:lnRef>
          <a:fillRef idx="0">
            <a:schemeClr val="accent1"/>
          </a:fillRef>
          <a:effectRef idx="0">
            <a:schemeClr val="accent1"/>
          </a:effectRef>
          <a:fontRef idx="minor">
            <a:schemeClr val="tx1"/>
          </a:fontRef>
        </p:style>
      </p:cxnSp>
      <p:sp>
        <p:nvSpPr>
          <p:cNvPr id="3" name="任意多边形: 形状 2"/>
          <p:cNvSpPr/>
          <p:nvPr/>
        </p:nvSpPr>
        <p:spPr>
          <a:xfrm rot="2274660">
            <a:off x="-614422" y="6046173"/>
            <a:ext cx="2295279" cy="1115215"/>
          </a:xfrm>
          <a:custGeom>
            <a:avLst/>
            <a:gdLst>
              <a:gd name="connsiteX0" fmla="*/ 854861 w 2295279"/>
              <a:gd name="connsiteY0" fmla="*/ 1115215 h 1115215"/>
              <a:gd name="connsiteX1" fmla="*/ 0 w 2295279"/>
              <a:gd name="connsiteY1" fmla="*/ 11072 h 1115215"/>
              <a:gd name="connsiteX2" fmla="*/ 538 w 2295279"/>
              <a:gd name="connsiteY2" fmla="*/ 11106 h 1115215"/>
              <a:gd name="connsiteX3" fmla="*/ 970815 w 2295279"/>
              <a:gd name="connsiteY3" fmla="*/ 609509 h 1115215"/>
              <a:gd name="connsiteX4" fmla="*/ 1003546 w 2295279"/>
              <a:gd name="connsiteY4" fmla="*/ 663385 h 1115215"/>
              <a:gd name="connsiteX5" fmla="*/ 1037454 w 2295279"/>
              <a:gd name="connsiteY5" fmla="*/ 607571 h 1115215"/>
              <a:gd name="connsiteX6" fmla="*/ 2180159 w 2295279"/>
              <a:gd name="connsiteY6" fmla="*/ 0 h 1115215"/>
              <a:gd name="connsiteX7" fmla="*/ 2295279 w 2295279"/>
              <a:gd name="connsiteY7" fmla="*/ 0 h 1115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95279" h="1115215">
                <a:moveTo>
                  <a:pt x="854861" y="1115215"/>
                </a:moveTo>
                <a:lnTo>
                  <a:pt x="0" y="11072"/>
                </a:lnTo>
                <a:lnTo>
                  <a:pt x="538" y="11106"/>
                </a:lnTo>
                <a:cubicBezTo>
                  <a:pt x="404145" y="62411"/>
                  <a:pt x="753434" y="287741"/>
                  <a:pt x="970815" y="609509"/>
                </a:cubicBezTo>
                <a:lnTo>
                  <a:pt x="1003546" y="663385"/>
                </a:lnTo>
                <a:lnTo>
                  <a:pt x="1037454" y="607571"/>
                </a:lnTo>
                <a:cubicBezTo>
                  <a:pt x="1285100" y="241007"/>
                  <a:pt x="1704484" y="0"/>
                  <a:pt x="2180159" y="0"/>
                </a:cubicBezTo>
                <a:lnTo>
                  <a:pt x="2295279" y="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任意多边形: 形状 4"/>
          <p:cNvSpPr/>
          <p:nvPr/>
        </p:nvSpPr>
        <p:spPr>
          <a:xfrm rot="13047832">
            <a:off x="10483991" y="-307630"/>
            <a:ext cx="2295279" cy="1115215"/>
          </a:xfrm>
          <a:custGeom>
            <a:avLst/>
            <a:gdLst>
              <a:gd name="connsiteX0" fmla="*/ 854861 w 2295279"/>
              <a:gd name="connsiteY0" fmla="*/ 1115215 h 1115215"/>
              <a:gd name="connsiteX1" fmla="*/ 0 w 2295279"/>
              <a:gd name="connsiteY1" fmla="*/ 11072 h 1115215"/>
              <a:gd name="connsiteX2" fmla="*/ 538 w 2295279"/>
              <a:gd name="connsiteY2" fmla="*/ 11106 h 1115215"/>
              <a:gd name="connsiteX3" fmla="*/ 970815 w 2295279"/>
              <a:gd name="connsiteY3" fmla="*/ 609509 h 1115215"/>
              <a:gd name="connsiteX4" fmla="*/ 1003546 w 2295279"/>
              <a:gd name="connsiteY4" fmla="*/ 663385 h 1115215"/>
              <a:gd name="connsiteX5" fmla="*/ 1037454 w 2295279"/>
              <a:gd name="connsiteY5" fmla="*/ 607571 h 1115215"/>
              <a:gd name="connsiteX6" fmla="*/ 2180159 w 2295279"/>
              <a:gd name="connsiteY6" fmla="*/ 0 h 1115215"/>
              <a:gd name="connsiteX7" fmla="*/ 2295279 w 2295279"/>
              <a:gd name="connsiteY7" fmla="*/ 0 h 1115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95279" h="1115215">
                <a:moveTo>
                  <a:pt x="854861" y="1115215"/>
                </a:moveTo>
                <a:lnTo>
                  <a:pt x="0" y="11072"/>
                </a:lnTo>
                <a:lnTo>
                  <a:pt x="538" y="11106"/>
                </a:lnTo>
                <a:cubicBezTo>
                  <a:pt x="404145" y="62411"/>
                  <a:pt x="753434" y="287741"/>
                  <a:pt x="970815" y="609509"/>
                </a:cubicBezTo>
                <a:lnTo>
                  <a:pt x="1003546" y="663385"/>
                </a:lnTo>
                <a:lnTo>
                  <a:pt x="1037454" y="607571"/>
                </a:lnTo>
                <a:cubicBezTo>
                  <a:pt x="1285100" y="241007"/>
                  <a:pt x="1704484" y="0"/>
                  <a:pt x="2180159" y="0"/>
                </a:cubicBezTo>
                <a:lnTo>
                  <a:pt x="2295279" y="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矩形: 圆角 9"/>
          <p:cNvSpPr/>
          <p:nvPr/>
        </p:nvSpPr>
        <p:spPr>
          <a:xfrm>
            <a:off x="1466215" y="4364355"/>
            <a:ext cx="9546590" cy="1626870"/>
          </a:xfrm>
          <a:prstGeom prst="roundRect">
            <a:avLst>
              <a:gd name="adj" fmla="val 19324"/>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lnSpc>
                <a:spcPct val="150000"/>
              </a:lnSpc>
            </a:pPr>
            <a:r>
              <a:rPr lang="en-US" altLang="zh-CN" dirty="0">
                <a:solidFill>
                  <a:schemeClr val="accent1"/>
                </a:solidFill>
                <a:latin typeface="+mj-lt"/>
              </a:rPr>
              <a:t>Insight:</a:t>
            </a:r>
            <a:r>
              <a:rPr lang="en-US" altLang="zh-CN">
                <a:gradFill>
                  <a:gsLst>
                    <a:gs pos="0">
                      <a:srgbClr val="007BD3"/>
                    </a:gs>
                    <a:gs pos="100000">
                      <a:srgbClr val="034373"/>
                    </a:gs>
                  </a:gsLst>
                  <a:lin scaled="0"/>
                </a:gradFill>
                <a:latin typeface="Times New Roman" panose="02020603050405020304" charset="0"/>
                <a:cs typeface="Times New Roman" panose="02020603050405020304" charset="0"/>
              </a:rPr>
              <a:t> </a:t>
            </a:r>
            <a:r>
              <a:rPr lang="en-US" altLang="zh-CN">
                <a:solidFill>
                  <a:schemeClr val="tx1"/>
                </a:solidFill>
                <a:latin typeface="Times New Roman" panose="02020603050405020304" charset="0"/>
                <a:cs typeface="Times New Roman" panose="02020603050405020304" charset="0"/>
              </a:rPr>
              <a:t>The average tenure for retained customers is significantly higher than that of churned customers, it suggests that customers with longer tenure are less likely to churn.</a:t>
            </a:r>
            <a:endParaRPr lang="en-US" altLang="zh-CN">
              <a:solidFill>
                <a:schemeClr val="tx1"/>
              </a:solidFill>
              <a:latin typeface="Times New Roman" panose="02020603050405020304" charset="0"/>
              <a:cs typeface="Times New Roman" panose="02020603050405020304" charset="0"/>
            </a:endParaRPr>
          </a:p>
        </p:txBody>
      </p:sp>
      <p:graphicFrame>
        <p:nvGraphicFramePr>
          <p:cNvPr id="7" name="Chart 6"/>
          <p:cNvGraphicFramePr/>
          <p:nvPr/>
        </p:nvGraphicFramePr>
        <p:xfrm>
          <a:off x="2191385" y="1867535"/>
          <a:ext cx="7787640" cy="213550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图片 66" descr="一棵树&#10;&#10;低可信度描述已自动生成"/>
          <p:cNvPicPr>
            <a:picLocks noChangeAspect="1"/>
          </p:cNvPicPr>
          <p:nvPr/>
        </p:nvPicPr>
        <p:blipFill>
          <a:blip r:embed="rId2">
            <a:alphaModFix amt="5000"/>
            <a:extLst>
              <a:ext uri="{28A0092B-C50C-407E-A947-70E740481C1C}">
                <a14:useLocalDpi xmlns:a14="http://schemas.microsoft.com/office/drawing/2010/main" val="0"/>
              </a:ext>
            </a:extLst>
          </a:blip>
          <a:srcRect t="102" b="15589"/>
          <a:stretch>
            <a:fillRect/>
          </a:stretch>
        </p:blipFill>
        <p:spPr>
          <a:xfrm flipH="1">
            <a:off x="0" y="0"/>
            <a:ext cx="12192000" cy="6858000"/>
          </a:xfrm>
          <a:custGeom>
            <a:avLst/>
            <a:gdLst>
              <a:gd name="connsiteX0" fmla="*/ 12192000 w 12192000"/>
              <a:gd name="connsiteY0" fmla="*/ 0 h 6858000"/>
              <a:gd name="connsiteX1" fmla="*/ 0 w 12192000"/>
              <a:gd name="connsiteY1" fmla="*/ 0 h 6858000"/>
              <a:gd name="connsiteX2" fmla="*/ 0 w 12192000"/>
              <a:gd name="connsiteY2" fmla="*/ 6858000 h 6858000"/>
              <a:gd name="connsiteX3" fmla="*/ 1219200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12192000" y="0"/>
                </a:moveTo>
                <a:lnTo>
                  <a:pt x="0" y="0"/>
                </a:lnTo>
                <a:lnTo>
                  <a:pt x="0" y="6858000"/>
                </a:lnTo>
                <a:lnTo>
                  <a:pt x="12192000" y="6858000"/>
                </a:lnTo>
                <a:close/>
              </a:path>
            </a:pathLst>
          </a:custGeom>
        </p:spPr>
      </p:pic>
      <p:sp>
        <p:nvSpPr>
          <p:cNvPr id="2" name="文本框 1"/>
          <p:cNvSpPr txBox="1"/>
          <p:nvPr/>
        </p:nvSpPr>
        <p:spPr>
          <a:xfrm>
            <a:off x="758471" y="491662"/>
            <a:ext cx="10675058" cy="681990"/>
          </a:xfrm>
          <a:prstGeom prst="rect">
            <a:avLst/>
          </a:prstGeom>
          <a:noFill/>
        </p:spPr>
        <p:txBody>
          <a:bodyPr wrap="square" rtlCol="0">
            <a:spAutoFit/>
          </a:bodyPr>
          <a:lstStyle/>
          <a:p>
            <a:pPr algn="ctr">
              <a:lnSpc>
                <a:spcPct val="120000"/>
              </a:lnSpc>
            </a:pPr>
            <a:r>
              <a:rPr lang="en-US" altLang="zh-CN" sz="3200" dirty="0">
                <a:solidFill>
                  <a:schemeClr val="accent1"/>
                </a:solidFill>
                <a:latin typeface="+mj-lt"/>
              </a:rPr>
              <a:t>Churn and Customer Satisfaction</a:t>
            </a:r>
            <a:endParaRPr lang="en-US" altLang="zh-CN" sz="3200" dirty="0">
              <a:solidFill>
                <a:schemeClr val="accent1"/>
              </a:solidFill>
              <a:latin typeface="+mj-lt"/>
            </a:endParaRPr>
          </a:p>
        </p:txBody>
      </p:sp>
      <p:cxnSp>
        <p:nvCxnSpPr>
          <p:cNvPr id="12" name="直接箭头连接符 11"/>
          <p:cNvCxnSpPr/>
          <p:nvPr/>
        </p:nvCxnSpPr>
        <p:spPr>
          <a:xfrm>
            <a:off x="9671894" y="864048"/>
            <a:ext cx="854148" cy="0"/>
          </a:xfrm>
          <a:prstGeom prst="straightConnector1">
            <a:avLst/>
          </a:prstGeom>
          <a:ln w="25400" cap="rnd">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round/>
            <a:tailEnd type="non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1548915" y="864048"/>
            <a:ext cx="854148" cy="0"/>
          </a:xfrm>
          <a:prstGeom prst="straightConnector1">
            <a:avLst/>
          </a:prstGeom>
          <a:ln w="25400" cap="rnd">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round/>
            <a:tailEnd type="none"/>
          </a:ln>
        </p:spPr>
        <p:style>
          <a:lnRef idx="1">
            <a:schemeClr val="accent1"/>
          </a:lnRef>
          <a:fillRef idx="0">
            <a:schemeClr val="accent1"/>
          </a:fillRef>
          <a:effectRef idx="0">
            <a:schemeClr val="accent1"/>
          </a:effectRef>
          <a:fontRef idx="minor">
            <a:schemeClr val="tx1"/>
          </a:fontRef>
        </p:style>
      </p:cxnSp>
      <p:sp>
        <p:nvSpPr>
          <p:cNvPr id="3" name="任意多边形: 形状 2"/>
          <p:cNvSpPr/>
          <p:nvPr/>
        </p:nvSpPr>
        <p:spPr>
          <a:xfrm rot="2274660">
            <a:off x="-614422" y="6046173"/>
            <a:ext cx="2295279" cy="1115215"/>
          </a:xfrm>
          <a:custGeom>
            <a:avLst/>
            <a:gdLst>
              <a:gd name="connsiteX0" fmla="*/ 854861 w 2295279"/>
              <a:gd name="connsiteY0" fmla="*/ 1115215 h 1115215"/>
              <a:gd name="connsiteX1" fmla="*/ 0 w 2295279"/>
              <a:gd name="connsiteY1" fmla="*/ 11072 h 1115215"/>
              <a:gd name="connsiteX2" fmla="*/ 538 w 2295279"/>
              <a:gd name="connsiteY2" fmla="*/ 11106 h 1115215"/>
              <a:gd name="connsiteX3" fmla="*/ 970815 w 2295279"/>
              <a:gd name="connsiteY3" fmla="*/ 609509 h 1115215"/>
              <a:gd name="connsiteX4" fmla="*/ 1003546 w 2295279"/>
              <a:gd name="connsiteY4" fmla="*/ 663385 h 1115215"/>
              <a:gd name="connsiteX5" fmla="*/ 1037454 w 2295279"/>
              <a:gd name="connsiteY5" fmla="*/ 607571 h 1115215"/>
              <a:gd name="connsiteX6" fmla="*/ 2180159 w 2295279"/>
              <a:gd name="connsiteY6" fmla="*/ 0 h 1115215"/>
              <a:gd name="connsiteX7" fmla="*/ 2295279 w 2295279"/>
              <a:gd name="connsiteY7" fmla="*/ 0 h 1115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95279" h="1115215">
                <a:moveTo>
                  <a:pt x="854861" y="1115215"/>
                </a:moveTo>
                <a:lnTo>
                  <a:pt x="0" y="11072"/>
                </a:lnTo>
                <a:lnTo>
                  <a:pt x="538" y="11106"/>
                </a:lnTo>
                <a:cubicBezTo>
                  <a:pt x="404145" y="62411"/>
                  <a:pt x="753434" y="287741"/>
                  <a:pt x="970815" y="609509"/>
                </a:cubicBezTo>
                <a:lnTo>
                  <a:pt x="1003546" y="663385"/>
                </a:lnTo>
                <a:lnTo>
                  <a:pt x="1037454" y="607571"/>
                </a:lnTo>
                <a:cubicBezTo>
                  <a:pt x="1285100" y="241007"/>
                  <a:pt x="1704484" y="0"/>
                  <a:pt x="2180159" y="0"/>
                </a:cubicBezTo>
                <a:lnTo>
                  <a:pt x="2295279" y="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任意多边形: 形状 4"/>
          <p:cNvSpPr/>
          <p:nvPr/>
        </p:nvSpPr>
        <p:spPr>
          <a:xfrm rot="13047832">
            <a:off x="10483991" y="-307630"/>
            <a:ext cx="2295279" cy="1115215"/>
          </a:xfrm>
          <a:custGeom>
            <a:avLst/>
            <a:gdLst>
              <a:gd name="connsiteX0" fmla="*/ 854861 w 2295279"/>
              <a:gd name="connsiteY0" fmla="*/ 1115215 h 1115215"/>
              <a:gd name="connsiteX1" fmla="*/ 0 w 2295279"/>
              <a:gd name="connsiteY1" fmla="*/ 11072 h 1115215"/>
              <a:gd name="connsiteX2" fmla="*/ 538 w 2295279"/>
              <a:gd name="connsiteY2" fmla="*/ 11106 h 1115215"/>
              <a:gd name="connsiteX3" fmla="*/ 970815 w 2295279"/>
              <a:gd name="connsiteY3" fmla="*/ 609509 h 1115215"/>
              <a:gd name="connsiteX4" fmla="*/ 1003546 w 2295279"/>
              <a:gd name="connsiteY4" fmla="*/ 663385 h 1115215"/>
              <a:gd name="connsiteX5" fmla="*/ 1037454 w 2295279"/>
              <a:gd name="connsiteY5" fmla="*/ 607571 h 1115215"/>
              <a:gd name="connsiteX6" fmla="*/ 2180159 w 2295279"/>
              <a:gd name="connsiteY6" fmla="*/ 0 h 1115215"/>
              <a:gd name="connsiteX7" fmla="*/ 2295279 w 2295279"/>
              <a:gd name="connsiteY7" fmla="*/ 0 h 1115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95279" h="1115215">
                <a:moveTo>
                  <a:pt x="854861" y="1115215"/>
                </a:moveTo>
                <a:lnTo>
                  <a:pt x="0" y="11072"/>
                </a:lnTo>
                <a:lnTo>
                  <a:pt x="538" y="11106"/>
                </a:lnTo>
                <a:cubicBezTo>
                  <a:pt x="404145" y="62411"/>
                  <a:pt x="753434" y="287741"/>
                  <a:pt x="970815" y="609509"/>
                </a:cubicBezTo>
                <a:lnTo>
                  <a:pt x="1003546" y="663385"/>
                </a:lnTo>
                <a:lnTo>
                  <a:pt x="1037454" y="607571"/>
                </a:lnTo>
                <a:cubicBezTo>
                  <a:pt x="1285100" y="241007"/>
                  <a:pt x="1704484" y="0"/>
                  <a:pt x="2180159" y="0"/>
                </a:cubicBezTo>
                <a:lnTo>
                  <a:pt x="2295279" y="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矩形: 圆角 9"/>
          <p:cNvSpPr/>
          <p:nvPr/>
        </p:nvSpPr>
        <p:spPr>
          <a:xfrm>
            <a:off x="1466215" y="4364355"/>
            <a:ext cx="9546590" cy="1626870"/>
          </a:xfrm>
          <a:prstGeom prst="roundRect">
            <a:avLst>
              <a:gd name="adj" fmla="val 19324"/>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lnSpc>
                <a:spcPct val="150000"/>
              </a:lnSpc>
            </a:pPr>
            <a:r>
              <a:rPr lang="en-US" altLang="zh-CN" dirty="0">
                <a:solidFill>
                  <a:schemeClr val="accent1"/>
                </a:solidFill>
                <a:latin typeface="+mj-lt"/>
              </a:rPr>
              <a:t>Insight: </a:t>
            </a:r>
            <a:r>
              <a:rPr lang="en-US" altLang="zh-CN">
                <a:solidFill>
                  <a:schemeClr val="tx1"/>
                </a:solidFill>
                <a:latin typeface="Times New Roman" panose="02020603050405020304" charset="0"/>
                <a:cs typeface="Times New Roman" panose="02020603050405020304" charset="0"/>
              </a:rPr>
              <a:t>C</a:t>
            </a:r>
            <a:r>
              <a:rPr lang="en-US" altLang="zh-CN" sz="1800">
                <a:solidFill>
                  <a:schemeClr val="tx1"/>
                </a:solidFill>
                <a:latin typeface="Times New Roman" panose="02020603050405020304" charset="0"/>
                <a:cs typeface="Times New Roman" panose="02020603050405020304" charset="0"/>
              </a:rPr>
              <a:t>hurned customers have a higher average satisfaction score compared to retained customers . This unexpected trend suggests a need for further analysis to understand why satisfied customers are churning. </a:t>
            </a:r>
            <a:endParaRPr lang="en-US" altLang="zh-CN" sz="1800">
              <a:solidFill>
                <a:schemeClr val="tx1"/>
              </a:solidFill>
              <a:latin typeface="Times New Roman" panose="02020603050405020304" charset="0"/>
              <a:cs typeface="Times New Roman" panose="02020603050405020304" charset="0"/>
            </a:endParaRPr>
          </a:p>
        </p:txBody>
      </p:sp>
      <p:graphicFrame>
        <p:nvGraphicFramePr>
          <p:cNvPr id="4" name="Chart 3"/>
          <p:cNvGraphicFramePr/>
          <p:nvPr/>
        </p:nvGraphicFramePr>
        <p:xfrm>
          <a:off x="2099310" y="1846580"/>
          <a:ext cx="7993380" cy="21653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图片 66" descr="一棵树&#10;&#10;低可信度描述已自动生成"/>
          <p:cNvPicPr>
            <a:picLocks noChangeAspect="1"/>
          </p:cNvPicPr>
          <p:nvPr/>
        </p:nvPicPr>
        <p:blipFill>
          <a:blip r:embed="rId2">
            <a:alphaModFix amt="5000"/>
            <a:extLst>
              <a:ext uri="{28A0092B-C50C-407E-A947-70E740481C1C}">
                <a14:useLocalDpi xmlns:a14="http://schemas.microsoft.com/office/drawing/2010/main" val="0"/>
              </a:ext>
            </a:extLst>
          </a:blip>
          <a:srcRect t="102" b="15589"/>
          <a:stretch>
            <a:fillRect/>
          </a:stretch>
        </p:blipFill>
        <p:spPr>
          <a:xfrm flipH="1">
            <a:off x="0" y="0"/>
            <a:ext cx="12192000" cy="6858000"/>
          </a:xfrm>
          <a:custGeom>
            <a:avLst/>
            <a:gdLst>
              <a:gd name="connsiteX0" fmla="*/ 12192000 w 12192000"/>
              <a:gd name="connsiteY0" fmla="*/ 0 h 6858000"/>
              <a:gd name="connsiteX1" fmla="*/ 0 w 12192000"/>
              <a:gd name="connsiteY1" fmla="*/ 0 h 6858000"/>
              <a:gd name="connsiteX2" fmla="*/ 0 w 12192000"/>
              <a:gd name="connsiteY2" fmla="*/ 6858000 h 6858000"/>
              <a:gd name="connsiteX3" fmla="*/ 1219200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12192000" y="0"/>
                </a:moveTo>
                <a:lnTo>
                  <a:pt x="0" y="0"/>
                </a:lnTo>
                <a:lnTo>
                  <a:pt x="0" y="6858000"/>
                </a:lnTo>
                <a:lnTo>
                  <a:pt x="12192000" y="6858000"/>
                </a:lnTo>
                <a:close/>
              </a:path>
            </a:pathLst>
          </a:custGeom>
        </p:spPr>
      </p:pic>
      <p:sp>
        <p:nvSpPr>
          <p:cNvPr id="2" name="文本框 1"/>
          <p:cNvSpPr txBox="1"/>
          <p:nvPr/>
        </p:nvSpPr>
        <p:spPr>
          <a:xfrm>
            <a:off x="758471" y="491662"/>
            <a:ext cx="10675058" cy="681990"/>
          </a:xfrm>
          <a:prstGeom prst="rect">
            <a:avLst/>
          </a:prstGeom>
          <a:noFill/>
        </p:spPr>
        <p:txBody>
          <a:bodyPr wrap="square" rtlCol="0">
            <a:spAutoFit/>
          </a:bodyPr>
          <a:lstStyle/>
          <a:p>
            <a:pPr algn="ctr">
              <a:lnSpc>
                <a:spcPct val="120000"/>
              </a:lnSpc>
            </a:pPr>
            <a:r>
              <a:rPr lang="en-US" altLang="zh-CN" sz="3200" dirty="0">
                <a:solidFill>
                  <a:schemeClr val="accent1"/>
                </a:solidFill>
                <a:latin typeface="+mj-lt"/>
              </a:rPr>
              <a:t>Churn and Order Count</a:t>
            </a:r>
            <a:endParaRPr lang="en-US" altLang="zh-CN" sz="3200" dirty="0">
              <a:solidFill>
                <a:schemeClr val="accent1"/>
              </a:solidFill>
              <a:latin typeface="+mj-lt"/>
            </a:endParaRPr>
          </a:p>
        </p:txBody>
      </p:sp>
      <p:cxnSp>
        <p:nvCxnSpPr>
          <p:cNvPr id="12" name="直接箭头连接符 11"/>
          <p:cNvCxnSpPr/>
          <p:nvPr/>
        </p:nvCxnSpPr>
        <p:spPr>
          <a:xfrm>
            <a:off x="8941644" y="864048"/>
            <a:ext cx="854148" cy="0"/>
          </a:xfrm>
          <a:prstGeom prst="straightConnector1">
            <a:avLst/>
          </a:prstGeom>
          <a:ln w="25400" cap="rnd">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round/>
            <a:tailEnd type="non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2639210" y="864048"/>
            <a:ext cx="854148" cy="0"/>
          </a:xfrm>
          <a:prstGeom prst="straightConnector1">
            <a:avLst/>
          </a:prstGeom>
          <a:ln w="25400" cap="rnd">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round/>
            <a:tailEnd type="none"/>
          </a:ln>
        </p:spPr>
        <p:style>
          <a:lnRef idx="1">
            <a:schemeClr val="accent1"/>
          </a:lnRef>
          <a:fillRef idx="0">
            <a:schemeClr val="accent1"/>
          </a:fillRef>
          <a:effectRef idx="0">
            <a:schemeClr val="accent1"/>
          </a:effectRef>
          <a:fontRef idx="minor">
            <a:schemeClr val="tx1"/>
          </a:fontRef>
        </p:style>
      </p:cxnSp>
      <p:sp>
        <p:nvSpPr>
          <p:cNvPr id="3" name="任意多边形: 形状 2"/>
          <p:cNvSpPr/>
          <p:nvPr/>
        </p:nvSpPr>
        <p:spPr>
          <a:xfrm rot="2274660">
            <a:off x="-614422" y="6046173"/>
            <a:ext cx="2295279" cy="1115215"/>
          </a:xfrm>
          <a:custGeom>
            <a:avLst/>
            <a:gdLst>
              <a:gd name="connsiteX0" fmla="*/ 854861 w 2295279"/>
              <a:gd name="connsiteY0" fmla="*/ 1115215 h 1115215"/>
              <a:gd name="connsiteX1" fmla="*/ 0 w 2295279"/>
              <a:gd name="connsiteY1" fmla="*/ 11072 h 1115215"/>
              <a:gd name="connsiteX2" fmla="*/ 538 w 2295279"/>
              <a:gd name="connsiteY2" fmla="*/ 11106 h 1115215"/>
              <a:gd name="connsiteX3" fmla="*/ 970815 w 2295279"/>
              <a:gd name="connsiteY3" fmla="*/ 609509 h 1115215"/>
              <a:gd name="connsiteX4" fmla="*/ 1003546 w 2295279"/>
              <a:gd name="connsiteY4" fmla="*/ 663385 h 1115215"/>
              <a:gd name="connsiteX5" fmla="*/ 1037454 w 2295279"/>
              <a:gd name="connsiteY5" fmla="*/ 607571 h 1115215"/>
              <a:gd name="connsiteX6" fmla="*/ 2180159 w 2295279"/>
              <a:gd name="connsiteY6" fmla="*/ 0 h 1115215"/>
              <a:gd name="connsiteX7" fmla="*/ 2295279 w 2295279"/>
              <a:gd name="connsiteY7" fmla="*/ 0 h 1115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95279" h="1115215">
                <a:moveTo>
                  <a:pt x="854861" y="1115215"/>
                </a:moveTo>
                <a:lnTo>
                  <a:pt x="0" y="11072"/>
                </a:lnTo>
                <a:lnTo>
                  <a:pt x="538" y="11106"/>
                </a:lnTo>
                <a:cubicBezTo>
                  <a:pt x="404145" y="62411"/>
                  <a:pt x="753434" y="287741"/>
                  <a:pt x="970815" y="609509"/>
                </a:cubicBezTo>
                <a:lnTo>
                  <a:pt x="1003546" y="663385"/>
                </a:lnTo>
                <a:lnTo>
                  <a:pt x="1037454" y="607571"/>
                </a:lnTo>
                <a:cubicBezTo>
                  <a:pt x="1285100" y="241007"/>
                  <a:pt x="1704484" y="0"/>
                  <a:pt x="2180159" y="0"/>
                </a:cubicBezTo>
                <a:lnTo>
                  <a:pt x="2295279" y="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任意多边形: 形状 4"/>
          <p:cNvSpPr/>
          <p:nvPr/>
        </p:nvSpPr>
        <p:spPr>
          <a:xfrm rot="13047832">
            <a:off x="10483991" y="-307630"/>
            <a:ext cx="2295279" cy="1115215"/>
          </a:xfrm>
          <a:custGeom>
            <a:avLst/>
            <a:gdLst>
              <a:gd name="connsiteX0" fmla="*/ 854861 w 2295279"/>
              <a:gd name="connsiteY0" fmla="*/ 1115215 h 1115215"/>
              <a:gd name="connsiteX1" fmla="*/ 0 w 2295279"/>
              <a:gd name="connsiteY1" fmla="*/ 11072 h 1115215"/>
              <a:gd name="connsiteX2" fmla="*/ 538 w 2295279"/>
              <a:gd name="connsiteY2" fmla="*/ 11106 h 1115215"/>
              <a:gd name="connsiteX3" fmla="*/ 970815 w 2295279"/>
              <a:gd name="connsiteY3" fmla="*/ 609509 h 1115215"/>
              <a:gd name="connsiteX4" fmla="*/ 1003546 w 2295279"/>
              <a:gd name="connsiteY4" fmla="*/ 663385 h 1115215"/>
              <a:gd name="connsiteX5" fmla="*/ 1037454 w 2295279"/>
              <a:gd name="connsiteY5" fmla="*/ 607571 h 1115215"/>
              <a:gd name="connsiteX6" fmla="*/ 2180159 w 2295279"/>
              <a:gd name="connsiteY6" fmla="*/ 0 h 1115215"/>
              <a:gd name="connsiteX7" fmla="*/ 2295279 w 2295279"/>
              <a:gd name="connsiteY7" fmla="*/ 0 h 1115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95279" h="1115215">
                <a:moveTo>
                  <a:pt x="854861" y="1115215"/>
                </a:moveTo>
                <a:lnTo>
                  <a:pt x="0" y="11072"/>
                </a:lnTo>
                <a:lnTo>
                  <a:pt x="538" y="11106"/>
                </a:lnTo>
                <a:cubicBezTo>
                  <a:pt x="404145" y="62411"/>
                  <a:pt x="753434" y="287741"/>
                  <a:pt x="970815" y="609509"/>
                </a:cubicBezTo>
                <a:lnTo>
                  <a:pt x="1003546" y="663385"/>
                </a:lnTo>
                <a:lnTo>
                  <a:pt x="1037454" y="607571"/>
                </a:lnTo>
                <a:cubicBezTo>
                  <a:pt x="1285100" y="241007"/>
                  <a:pt x="1704484" y="0"/>
                  <a:pt x="2180159" y="0"/>
                </a:cubicBezTo>
                <a:lnTo>
                  <a:pt x="2295279" y="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矩形: 圆角 9"/>
          <p:cNvSpPr/>
          <p:nvPr/>
        </p:nvSpPr>
        <p:spPr>
          <a:xfrm>
            <a:off x="1466215" y="4364355"/>
            <a:ext cx="9546590" cy="1626870"/>
          </a:xfrm>
          <a:prstGeom prst="roundRect">
            <a:avLst>
              <a:gd name="adj" fmla="val 19324"/>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lnSpc>
                <a:spcPct val="150000"/>
              </a:lnSpc>
            </a:pPr>
            <a:r>
              <a:rPr lang="en-US" altLang="zh-CN" dirty="0">
                <a:solidFill>
                  <a:schemeClr val="accent1"/>
                </a:solidFill>
                <a:latin typeface="+mj-lt"/>
              </a:rPr>
              <a:t>Insight: </a:t>
            </a:r>
            <a:r>
              <a:rPr lang="en-US" altLang="zh-CN" sz="1800">
                <a:solidFill>
                  <a:schemeClr val="tx1"/>
                </a:solidFill>
                <a:latin typeface="Times New Roman" panose="02020603050405020304" charset="0"/>
                <a:cs typeface="Times New Roman" panose="02020603050405020304" charset="0"/>
              </a:rPr>
              <a:t>Customers who place more orders, on average, are slightly less likely to churn. Consider strategies to encourage repeat purchases and segment your customer base for more effective retention efforts. Keep monitoring customer behavior to detect trends that impact churn. </a:t>
            </a:r>
            <a:endParaRPr lang="en-US" altLang="zh-CN" sz="1800">
              <a:solidFill>
                <a:schemeClr val="tx1"/>
              </a:solidFill>
              <a:latin typeface="Times New Roman" panose="02020603050405020304" charset="0"/>
              <a:cs typeface="Times New Roman" panose="02020603050405020304" charset="0"/>
            </a:endParaRPr>
          </a:p>
        </p:txBody>
      </p:sp>
      <p:graphicFrame>
        <p:nvGraphicFramePr>
          <p:cNvPr id="4" name="Chart 3"/>
          <p:cNvGraphicFramePr/>
          <p:nvPr/>
        </p:nvGraphicFramePr>
        <p:xfrm>
          <a:off x="2099310" y="1846580"/>
          <a:ext cx="7993380" cy="21653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图片 66" descr="一棵树&#10;&#10;低可信度描述已自动生成"/>
          <p:cNvPicPr>
            <a:picLocks noChangeAspect="1"/>
          </p:cNvPicPr>
          <p:nvPr/>
        </p:nvPicPr>
        <p:blipFill>
          <a:blip r:embed="rId2">
            <a:alphaModFix amt="5000"/>
            <a:extLst>
              <a:ext uri="{28A0092B-C50C-407E-A947-70E740481C1C}">
                <a14:useLocalDpi xmlns:a14="http://schemas.microsoft.com/office/drawing/2010/main" val="0"/>
              </a:ext>
            </a:extLst>
          </a:blip>
          <a:srcRect t="102" b="15589"/>
          <a:stretch>
            <a:fillRect/>
          </a:stretch>
        </p:blipFill>
        <p:spPr>
          <a:xfrm flipH="1">
            <a:off x="0" y="0"/>
            <a:ext cx="12192000" cy="6858000"/>
          </a:xfrm>
          <a:custGeom>
            <a:avLst/>
            <a:gdLst>
              <a:gd name="connsiteX0" fmla="*/ 12192000 w 12192000"/>
              <a:gd name="connsiteY0" fmla="*/ 0 h 6858000"/>
              <a:gd name="connsiteX1" fmla="*/ 0 w 12192000"/>
              <a:gd name="connsiteY1" fmla="*/ 0 h 6858000"/>
              <a:gd name="connsiteX2" fmla="*/ 0 w 12192000"/>
              <a:gd name="connsiteY2" fmla="*/ 6858000 h 6858000"/>
              <a:gd name="connsiteX3" fmla="*/ 1219200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12192000" y="0"/>
                </a:moveTo>
                <a:lnTo>
                  <a:pt x="0" y="0"/>
                </a:lnTo>
                <a:lnTo>
                  <a:pt x="0" y="6858000"/>
                </a:lnTo>
                <a:lnTo>
                  <a:pt x="12192000" y="6858000"/>
                </a:lnTo>
                <a:close/>
              </a:path>
            </a:pathLst>
          </a:custGeom>
        </p:spPr>
      </p:pic>
      <p:sp>
        <p:nvSpPr>
          <p:cNvPr id="2" name="文本框 1"/>
          <p:cNvSpPr txBox="1"/>
          <p:nvPr/>
        </p:nvSpPr>
        <p:spPr>
          <a:xfrm>
            <a:off x="758471" y="491662"/>
            <a:ext cx="10675058" cy="681990"/>
          </a:xfrm>
          <a:prstGeom prst="rect">
            <a:avLst/>
          </a:prstGeom>
          <a:noFill/>
        </p:spPr>
        <p:txBody>
          <a:bodyPr wrap="square" rtlCol="0">
            <a:spAutoFit/>
          </a:bodyPr>
          <a:lstStyle/>
          <a:p>
            <a:pPr algn="ctr">
              <a:lnSpc>
                <a:spcPct val="120000"/>
              </a:lnSpc>
            </a:pPr>
            <a:r>
              <a:rPr lang="en-US" altLang="zh-CN" sz="3200" dirty="0">
                <a:solidFill>
                  <a:schemeClr val="accent1"/>
                </a:solidFill>
                <a:latin typeface="+mj-lt"/>
              </a:rPr>
              <a:t>Churn  by Preferred Payment Mode</a:t>
            </a:r>
            <a:endParaRPr lang="en-US" altLang="zh-CN" sz="3200" dirty="0">
              <a:solidFill>
                <a:schemeClr val="accent1"/>
              </a:solidFill>
              <a:latin typeface="+mj-lt"/>
            </a:endParaRPr>
          </a:p>
        </p:txBody>
      </p:sp>
      <p:cxnSp>
        <p:nvCxnSpPr>
          <p:cNvPr id="12" name="直接箭头连接符 11"/>
          <p:cNvCxnSpPr/>
          <p:nvPr/>
        </p:nvCxnSpPr>
        <p:spPr>
          <a:xfrm>
            <a:off x="10092899" y="864048"/>
            <a:ext cx="854148" cy="0"/>
          </a:xfrm>
          <a:prstGeom prst="straightConnector1">
            <a:avLst/>
          </a:prstGeom>
          <a:ln w="25400" cap="rnd">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round/>
            <a:tailEnd type="non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1157755" y="864048"/>
            <a:ext cx="854148" cy="0"/>
          </a:xfrm>
          <a:prstGeom prst="straightConnector1">
            <a:avLst/>
          </a:prstGeom>
          <a:ln w="25400" cap="rnd">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round/>
            <a:tailEnd type="none"/>
          </a:ln>
        </p:spPr>
        <p:style>
          <a:lnRef idx="1">
            <a:schemeClr val="accent1"/>
          </a:lnRef>
          <a:fillRef idx="0">
            <a:schemeClr val="accent1"/>
          </a:fillRef>
          <a:effectRef idx="0">
            <a:schemeClr val="accent1"/>
          </a:effectRef>
          <a:fontRef idx="minor">
            <a:schemeClr val="tx1"/>
          </a:fontRef>
        </p:style>
      </p:cxnSp>
      <p:sp>
        <p:nvSpPr>
          <p:cNvPr id="3" name="任意多边形: 形状 2"/>
          <p:cNvSpPr/>
          <p:nvPr/>
        </p:nvSpPr>
        <p:spPr>
          <a:xfrm rot="2274660">
            <a:off x="-614422" y="6046173"/>
            <a:ext cx="2295279" cy="1115215"/>
          </a:xfrm>
          <a:custGeom>
            <a:avLst/>
            <a:gdLst>
              <a:gd name="connsiteX0" fmla="*/ 854861 w 2295279"/>
              <a:gd name="connsiteY0" fmla="*/ 1115215 h 1115215"/>
              <a:gd name="connsiteX1" fmla="*/ 0 w 2295279"/>
              <a:gd name="connsiteY1" fmla="*/ 11072 h 1115215"/>
              <a:gd name="connsiteX2" fmla="*/ 538 w 2295279"/>
              <a:gd name="connsiteY2" fmla="*/ 11106 h 1115215"/>
              <a:gd name="connsiteX3" fmla="*/ 970815 w 2295279"/>
              <a:gd name="connsiteY3" fmla="*/ 609509 h 1115215"/>
              <a:gd name="connsiteX4" fmla="*/ 1003546 w 2295279"/>
              <a:gd name="connsiteY4" fmla="*/ 663385 h 1115215"/>
              <a:gd name="connsiteX5" fmla="*/ 1037454 w 2295279"/>
              <a:gd name="connsiteY5" fmla="*/ 607571 h 1115215"/>
              <a:gd name="connsiteX6" fmla="*/ 2180159 w 2295279"/>
              <a:gd name="connsiteY6" fmla="*/ 0 h 1115215"/>
              <a:gd name="connsiteX7" fmla="*/ 2295279 w 2295279"/>
              <a:gd name="connsiteY7" fmla="*/ 0 h 1115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95279" h="1115215">
                <a:moveTo>
                  <a:pt x="854861" y="1115215"/>
                </a:moveTo>
                <a:lnTo>
                  <a:pt x="0" y="11072"/>
                </a:lnTo>
                <a:lnTo>
                  <a:pt x="538" y="11106"/>
                </a:lnTo>
                <a:cubicBezTo>
                  <a:pt x="404145" y="62411"/>
                  <a:pt x="753434" y="287741"/>
                  <a:pt x="970815" y="609509"/>
                </a:cubicBezTo>
                <a:lnTo>
                  <a:pt x="1003546" y="663385"/>
                </a:lnTo>
                <a:lnTo>
                  <a:pt x="1037454" y="607571"/>
                </a:lnTo>
                <a:cubicBezTo>
                  <a:pt x="1285100" y="241007"/>
                  <a:pt x="1704484" y="0"/>
                  <a:pt x="2180159" y="0"/>
                </a:cubicBezTo>
                <a:lnTo>
                  <a:pt x="2295279" y="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任意多边形: 形状 4"/>
          <p:cNvSpPr/>
          <p:nvPr/>
        </p:nvSpPr>
        <p:spPr>
          <a:xfrm rot="13047832">
            <a:off x="10483991" y="-307630"/>
            <a:ext cx="2295279" cy="1115215"/>
          </a:xfrm>
          <a:custGeom>
            <a:avLst/>
            <a:gdLst>
              <a:gd name="connsiteX0" fmla="*/ 854861 w 2295279"/>
              <a:gd name="connsiteY0" fmla="*/ 1115215 h 1115215"/>
              <a:gd name="connsiteX1" fmla="*/ 0 w 2295279"/>
              <a:gd name="connsiteY1" fmla="*/ 11072 h 1115215"/>
              <a:gd name="connsiteX2" fmla="*/ 538 w 2295279"/>
              <a:gd name="connsiteY2" fmla="*/ 11106 h 1115215"/>
              <a:gd name="connsiteX3" fmla="*/ 970815 w 2295279"/>
              <a:gd name="connsiteY3" fmla="*/ 609509 h 1115215"/>
              <a:gd name="connsiteX4" fmla="*/ 1003546 w 2295279"/>
              <a:gd name="connsiteY4" fmla="*/ 663385 h 1115215"/>
              <a:gd name="connsiteX5" fmla="*/ 1037454 w 2295279"/>
              <a:gd name="connsiteY5" fmla="*/ 607571 h 1115215"/>
              <a:gd name="connsiteX6" fmla="*/ 2180159 w 2295279"/>
              <a:gd name="connsiteY6" fmla="*/ 0 h 1115215"/>
              <a:gd name="connsiteX7" fmla="*/ 2295279 w 2295279"/>
              <a:gd name="connsiteY7" fmla="*/ 0 h 1115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95279" h="1115215">
                <a:moveTo>
                  <a:pt x="854861" y="1115215"/>
                </a:moveTo>
                <a:lnTo>
                  <a:pt x="0" y="11072"/>
                </a:lnTo>
                <a:lnTo>
                  <a:pt x="538" y="11106"/>
                </a:lnTo>
                <a:cubicBezTo>
                  <a:pt x="404145" y="62411"/>
                  <a:pt x="753434" y="287741"/>
                  <a:pt x="970815" y="609509"/>
                </a:cubicBezTo>
                <a:lnTo>
                  <a:pt x="1003546" y="663385"/>
                </a:lnTo>
                <a:lnTo>
                  <a:pt x="1037454" y="607571"/>
                </a:lnTo>
                <a:cubicBezTo>
                  <a:pt x="1285100" y="241007"/>
                  <a:pt x="1704484" y="0"/>
                  <a:pt x="2180159" y="0"/>
                </a:cubicBezTo>
                <a:lnTo>
                  <a:pt x="2295279" y="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矩形: 圆角 9"/>
          <p:cNvSpPr/>
          <p:nvPr/>
        </p:nvSpPr>
        <p:spPr>
          <a:xfrm>
            <a:off x="1466215" y="4462145"/>
            <a:ext cx="9546590" cy="1785620"/>
          </a:xfrm>
          <a:prstGeom prst="roundRect">
            <a:avLst>
              <a:gd name="adj" fmla="val 19324"/>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lnSpc>
                <a:spcPct val="150000"/>
              </a:lnSpc>
            </a:pPr>
            <a:r>
              <a:rPr lang="en-US" altLang="zh-CN" dirty="0">
                <a:solidFill>
                  <a:schemeClr val="accent1"/>
                </a:solidFill>
                <a:latin typeface="+mj-lt"/>
              </a:rPr>
              <a:t>Insight: </a:t>
            </a:r>
            <a:endParaRPr lang="en-US" altLang="zh-CN" dirty="0">
              <a:solidFill>
                <a:schemeClr val="accent1"/>
              </a:solidFill>
              <a:latin typeface="+mj-lt"/>
            </a:endParaRPr>
          </a:p>
          <a:p>
            <a:pPr marL="285750" indent="-285750" algn="l">
              <a:lnSpc>
                <a:spcPct val="150000"/>
              </a:lnSpc>
              <a:buFont typeface="Arial" panose="020B0604020202020204" pitchFamily="34" charset="0"/>
              <a:buChar char="•"/>
            </a:pPr>
            <a:r>
              <a:rPr lang="en-US" altLang="zh-CN" dirty="0">
                <a:solidFill>
                  <a:schemeClr val="accent1"/>
                </a:solidFill>
                <a:latin typeface="+mj-lt"/>
              </a:rPr>
              <a:t>   </a:t>
            </a:r>
            <a:r>
              <a:rPr lang="en-US" altLang="zh-CN">
                <a:solidFill>
                  <a:schemeClr val="tx1"/>
                </a:solidFill>
                <a:latin typeface="Times New Roman" panose="02020603050405020304" charset="0"/>
                <a:cs typeface="Times New Roman" panose="02020603050405020304" charset="0"/>
              </a:rPr>
              <a:t>Cash on Delivery (COD) has the highest churn rate (25%).</a:t>
            </a:r>
            <a:endParaRPr lang="en-US" altLang="zh-CN">
              <a:solidFill>
                <a:schemeClr val="tx1"/>
              </a:solidFill>
              <a:latin typeface="Times New Roman" panose="02020603050405020304" charset="0"/>
              <a:cs typeface="Times New Roman" panose="02020603050405020304" charset="0"/>
            </a:endParaRPr>
          </a:p>
          <a:p>
            <a:pPr marL="285750" indent="-285750" algn="l">
              <a:lnSpc>
                <a:spcPct val="150000"/>
              </a:lnSpc>
              <a:buFont typeface="Arial" panose="020B0604020202020204" pitchFamily="34" charset="0"/>
              <a:buChar char="•"/>
            </a:pPr>
            <a:r>
              <a:rPr lang="en-US" altLang="zh-CN" sz="1800">
                <a:solidFill>
                  <a:schemeClr val="tx1"/>
                </a:solidFill>
                <a:latin typeface="Times New Roman" panose="02020603050405020304" charset="0"/>
                <a:cs typeface="Times New Roman" panose="02020603050405020304" charset="0"/>
              </a:rPr>
              <a:t>Debit and Credit Cards have relatively lower churn rates (15% and 14%, respectively).</a:t>
            </a:r>
            <a:endParaRPr lang="en-US" altLang="zh-CN" sz="1800">
              <a:solidFill>
                <a:schemeClr val="tx1"/>
              </a:solidFill>
              <a:latin typeface="Times New Roman" panose="02020603050405020304" charset="0"/>
              <a:cs typeface="Times New Roman" panose="02020603050405020304" charset="0"/>
            </a:endParaRPr>
          </a:p>
          <a:p>
            <a:pPr marL="285750" indent="-285750" algn="l">
              <a:lnSpc>
                <a:spcPct val="150000"/>
              </a:lnSpc>
              <a:buFont typeface="Arial" panose="020B0604020202020204" pitchFamily="34" charset="0"/>
              <a:buChar char="•"/>
            </a:pPr>
            <a:r>
              <a:rPr lang="en-US" altLang="zh-CN" sz="1800">
                <a:solidFill>
                  <a:schemeClr val="tx1"/>
                </a:solidFill>
                <a:latin typeface="Times New Roman" panose="02020603050405020304" charset="0"/>
                <a:cs typeface="Times New Roman" panose="02020603050405020304" charset="0"/>
              </a:rPr>
              <a:t>E-Wallet and UPI users fall in between (23% and 17%).</a:t>
            </a:r>
            <a:endParaRPr lang="en-US" altLang="zh-CN" sz="1800">
              <a:solidFill>
                <a:schemeClr val="tx1"/>
              </a:solidFill>
              <a:latin typeface="Times New Roman" panose="02020603050405020304" charset="0"/>
              <a:cs typeface="Times New Roman" panose="02020603050405020304" charset="0"/>
            </a:endParaRPr>
          </a:p>
        </p:txBody>
      </p:sp>
      <p:graphicFrame>
        <p:nvGraphicFramePr>
          <p:cNvPr id="6" name="Chart 2"/>
          <p:cNvGraphicFramePr/>
          <p:nvPr/>
        </p:nvGraphicFramePr>
        <p:xfrm>
          <a:off x="2311400" y="1391285"/>
          <a:ext cx="7663180" cy="307022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图片 2" descr="房间的摆设布局&#10;&#10;中度可信度描述已自动生成"/>
          <p:cNvPicPr>
            <a:picLocks noChangeAspect="1"/>
          </p:cNvPicPr>
          <p:nvPr/>
        </p:nvPicPr>
        <p:blipFill rotWithShape="1">
          <a:blip r:embed="rId1">
            <a:alphaModFix amt="50000"/>
            <a:extLst>
              <a:ext uri="{28A0092B-C50C-407E-A947-70E740481C1C}">
                <a14:useLocalDpi xmlns:a14="http://schemas.microsoft.com/office/drawing/2010/main" val="0"/>
              </a:ext>
            </a:extLst>
          </a:blip>
          <a:srcRect t="10126" b="5621"/>
          <a:stretch>
            <a:fillRect/>
          </a:stretch>
        </p:blipFill>
        <p:spPr>
          <a:xfrm>
            <a:off x="20" y="1282"/>
            <a:ext cx="12191980" cy="6856718"/>
          </a:xfrm>
          <a:prstGeom prst="rect">
            <a:avLst/>
          </a:prstGeom>
        </p:spPr>
      </p:pic>
      <p:sp>
        <p:nvSpPr>
          <p:cNvPr id="4" name="矩形 3"/>
          <p:cNvSpPr/>
          <p:nvPr/>
        </p:nvSpPr>
        <p:spPr>
          <a:xfrm>
            <a:off x="0" y="0"/>
            <a:ext cx="12192000" cy="6857999"/>
          </a:xfrm>
          <a:prstGeom prst="rect">
            <a:avLst/>
          </a:prstGeom>
          <a:gradFill flip="none" rotWithShape="1">
            <a:gsLst>
              <a:gs pos="0">
                <a:srgbClr val="3188FE">
                  <a:alpha val="56000"/>
                </a:srgbClr>
              </a:gs>
              <a:gs pos="36000">
                <a:srgbClr val="0055CA">
                  <a:alpha val="72000"/>
                </a:srgbClr>
              </a:gs>
              <a:gs pos="78000">
                <a:srgbClr val="002FA7"/>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任意多边形: 形状 39"/>
          <p:cNvSpPr/>
          <p:nvPr/>
        </p:nvSpPr>
        <p:spPr>
          <a:xfrm>
            <a:off x="0" y="2538796"/>
            <a:ext cx="12192000" cy="4319204"/>
          </a:xfrm>
          <a:custGeom>
            <a:avLst/>
            <a:gdLst>
              <a:gd name="connsiteX0" fmla="*/ 211617 w 12192000"/>
              <a:gd name="connsiteY0" fmla="*/ 0 h 4319204"/>
              <a:gd name="connsiteX1" fmla="*/ 11980383 w 12192000"/>
              <a:gd name="connsiteY1" fmla="*/ 0 h 4319204"/>
              <a:gd name="connsiteX2" fmla="*/ 12192000 w 12192000"/>
              <a:gd name="connsiteY2" fmla="*/ 211617 h 4319204"/>
              <a:gd name="connsiteX3" fmla="*/ 12192000 w 12192000"/>
              <a:gd name="connsiteY3" fmla="*/ 4319204 h 4319204"/>
              <a:gd name="connsiteX4" fmla="*/ 0 w 12192000"/>
              <a:gd name="connsiteY4" fmla="*/ 4319204 h 4319204"/>
              <a:gd name="connsiteX5" fmla="*/ 0 w 12192000"/>
              <a:gd name="connsiteY5" fmla="*/ 211617 h 4319204"/>
              <a:gd name="connsiteX6" fmla="*/ 211617 w 12192000"/>
              <a:gd name="connsiteY6" fmla="*/ 0 h 4319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9204">
                <a:moveTo>
                  <a:pt x="211617" y="0"/>
                </a:moveTo>
                <a:lnTo>
                  <a:pt x="11980383" y="0"/>
                </a:lnTo>
                <a:cubicBezTo>
                  <a:pt x="12097256" y="0"/>
                  <a:pt x="12192000" y="94744"/>
                  <a:pt x="12192000" y="211617"/>
                </a:cubicBezTo>
                <a:lnTo>
                  <a:pt x="12192000" y="4319204"/>
                </a:lnTo>
                <a:lnTo>
                  <a:pt x="0" y="4319204"/>
                </a:lnTo>
                <a:lnTo>
                  <a:pt x="0" y="211617"/>
                </a:lnTo>
                <a:cubicBezTo>
                  <a:pt x="0" y="94744"/>
                  <a:pt x="94744" y="0"/>
                  <a:pt x="211617" y="0"/>
                </a:cubicBez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2" name="组合 1"/>
          <p:cNvGrpSpPr/>
          <p:nvPr/>
        </p:nvGrpSpPr>
        <p:grpSpPr>
          <a:xfrm>
            <a:off x="937158" y="1213551"/>
            <a:ext cx="3692679" cy="2241100"/>
            <a:chOff x="3939218" y="2632933"/>
            <a:chExt cx="4317276" cy="2695285"/>
          </a:xfrm>
        </p:grpSpPr>
        <p:sp>
          <p:nvSpPr>
            <p:cNvPr id="5" name="任意多边形: 形状 4"/>
            <p:cNvSpPr/>
            <p:nvPr/>
          </p:nvSpPr>
          <p:spPr>
            <a:xfrm flipH="1">
              <a:off x="3939218" y="2632933"/>
              <a:ext cx="2160494" cy="2695284"/>
            </a:xfrm>
            <a:custGeom>
              <a:avLst/>
              <a:gdLst>
                <a:gd name="connsiteX0" fmla="*/ 979921 w 2160494"/>
                <a:gd name="connsiteY0" fmla="*/ 246 h 2695284"/>
                <a:gd name="connsiteX1" fmla="*/ 0 w 2160494"/>
                <a:gd name="connsiteY1" fmla="*/ 249975 h 2695284"/>
                <a:gd name="connsiteX2" fmla="*/ 0 w 2160494"/>
                <a:gd name="connsiteY2" fmla="*/ 2695284 h 2695284"/>
                <a:gd name="connsiteX3" fmla="*/ 1959841 w 2160494"/>
                <a:gd name="connsiteY3" fmla="*/ 2615370 h 2695284"/>
                <a:gd name="connsiteX4" fmla="*/ 2160494 w 2160494"/>
                <a:gd name="connsiteY4" fmla="*/ 2672642 h 2695284"/>
                <a:gd name="connsiteX5" fmla="*/ 2160494 w 2160494"/>
                <a:gd name="connsiteY5" fmla="*/ 227334 h 2695284"/>
                <a:gd name="connsiteX6" fmla="*/ 1959841 w 2160494"/>
                <a:gd name="connsiteY6" fmla="*/ 170062 h 2695284"/>
                <a:gd name="connsiteX7" fmla="*/ 979921 w 2160494"/>
                <a:gd name="connsiteY7" fmla="*/ 246 h 269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0494" h="2695284">
                  <a:moveTo>
                    <a:pt x="979921" y="246"/>
                  </a:moveTo>
                  <a:cubicBezTo>
                    <a:pt x="653281" y="-4564"/>
                    <a:pt x="326640" y="60551"/>
                    <a:pt x="0" y="249975"/>
                  </a:cubicBezTo>
                  <a:lnTo>
                    <a:pt x="0" y="2695284"/>
                  </a:lnTo>
                  <a:cubicBezTo>
                    <a:pt x="653280" y="2316435"/>
                    <a:pt x="1306561" y="2434825"/>
                    <a:pt x="1959841" y="2615370"/>
                  </a:cubicBezTo>
                  <a:lnTo>
                    <a:pt x="2160494" y="2672642"/>
                  </a:lnTo>
                  <a:lnTo>
                    <a:pt x="2160494" y="227334"/>
                  </a:lnTo>
                  <a:lnTo>
                    <a:pt x="1959841" y="170062"/>
                  </a:lnTo>
                  <a:cubicBezTo>
                    <a:pt x="1633201" y="79789"/>
                    <a:pt x="1306561" y="5056"/>
                    <a:pt x="979921" y="246"/>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任意多边形: 形状 6"/>
            <p:cNvSpPr/>
            <p:nvPr/>
          </p:nvSpPr>
          <p:spPr>
            <a:xfrm>
              <a:off x="6096000" y="2632934"/>
              <a:ext cx="2160494" cy="2695284"/>
            </a:xfrm>
            <a:custGeom>
              <a:avLst/>
              <a:gdLst>
                <a:gd name="connsiteX0" fmla="*/ 979921 w 2160494"/>
                <a:gd name="connsiteY0" fmla="*/ 246 h 2695284"/>
                <a:gd name="connsiteX1" fmla="*/ 1959842 w 2160494"/>
                <a:gd name="connsiteY1" fmla="*/ 170062 h 2695284"/>
                <a:gd name="connsiteX2" fmla="*/ 2160494 w 2160494"/>
                <a:gd name="connsiteY2" fmla="*/ 227334 h 2695284"/>
                <a:gd name="connsiteX3" fmla="*/ 2160494 w 2160494"/>
                <a:gd name="connsiteY3" fmla="*/ 2672642 h 2695284"/>
                <a:gd name="connsiteX4" fmla="*/ 1959842 w 2160494"/>
                <a:gd name="connsiteY4" fmla="*/ 2615370 h 2695284"/>
                <a:gd name="connsiteX5" fmla="*/ 0 w 2160494"/>
                <a:gd name="connsiteY5" fmla="*/ 2695284 h 2695284"/>
                <a:gd name="connsiteX6" fmla="*/ 0 w 2160494"/>
                <a:gd name="connsiteY6" fmla="*/ 249975 h 2695284"/>
                <a:gd name="connsiteX7" fmla="*/ 979921 w 2160494"/>
                <a:gd name="connsiteY7" fmla="*/ 246 h 269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0494" h="2695284">
                  <a:moveTo>
                    <a:pt x="979921" y="246"/>
                  </a:moveTo>
                  <a:cubicBezTo>
                    <a:pt x="1306561" y="5056"/>
                    <a:pt x="1633201" y="79789"/>
                    <a:pt x="1959842" y="170062"/>
                  </a:cubicBezTo>
                  <a:lnTo>
                    <a:pt x="2160494" y="227334"/>
                  </a:lnTo>
                  <a:lnTo>
                    <a:pt x="2160494" y="2672642"/>
                  </a:lnTo>
                  <a:lnTo>
                    <a:pt x="1959842" y="2615370"/>
                  </a:lnTo>
                  <a:cubicBezTo>
                    <a:pt x="1306561" y="2434825"/>
                    <a:pt x="653281" y="2316435"/>
                    <a:pt x="0" y="2695284"/>
                  </a:cubicBezTo>
                  <a:lnTo>
                    <a:pt x="0" y="249975"/>
                  </a:lnTo>
                  <a:cubicBezTo>
                    <a:pt x="326640" y="60551"/>
                    <a:pt x="653281" y="-4564"/>
                    <a:pt x="979921" y="246"/>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9" name="文本框 8"/>
          <p:cNvSpPr txBox="1"/>
          <p:nvPr/>
        </p:nvSpPr>
        <p:spPr>
          <a:xfrm>
            <a:off x="2040026" y="1548034"/>
            <a:ext cx="1727049" cy="1568450"/>
          </a:xfrm>
          <a:prstGeom prst="rect">
            <a:avLst/>
          </a:prstGeom>
          <a:noFill/>
        </p:spPr>
        <p:txBody>
          <a:bodyPr wrap="square" rtlCol="0">
            <a:spAutoFit/>
          </a:bodyPr>
          <a:lstStyle/>
          <a:p>
            <a:pPr>
              <a:lnSpc>
                <a:spcPct val="120000"/>
              </a:lnSpc>
            </a:pPr>
            <a:r>
              <a:rPr lang="en-US" altLang="zh-CN" sz="8000" dirty="0">
                <a:solidFill>
                  <a:schemeClr val="bg1"/>
                </a:solidFill>
                <a:latin typeface="+mj-lt"/>
              </a:rPr>
              <a:t>04</a:t>
            </a:r>
            <a:endParaRPr lang="zh-CN" altLang="en-US" sz="8000" dirty="0">
              <a:solidFill>
                <a:schemeClr val="bg1"/>
              </a:solidFill>
              <a:latin typeface="+mj-lt"/>
            </a:endParaRPr>
          </a:p>
        </p:txBody>
      </p:sp>
      <p:sp>
        <p:nvSpPr>
          <p:cNvPr id="42" name="任意多边形: 形状 41"/>
          <p:cNvSpPr/>
          <p:nvPr/>
        </p:nvSpPr>
        <p:spPr>
          <a:xfrm rot="2162132">
            <a:off x="6967117" y="892461"/>
            <a:ext cx="5364039" cy="2724737"/>
          </a:xfrm>
          <a:custGeom>
            <a:avLst/>
            <a:gdLst>
              <a:gd name="connsiteX0" fmla="*/ 0 w 5364039"/>
              <a:gd name="connsiteY0" fmla="*/ 525134 h 2724737"/>
              <a:gd name="connsiteX1" fmla="*/ 585362 w 5364039"/>
              <a:gd name="connsiteY1" fmla="*/ 99288 h 2724737"/>
              <a:gd name="connsiteX2" fmla="*/ 589233 w 5364039"/>
              <a:gd name="connsiteY2" fmla="*/ 175953 h 2724737"/>
              <a:gd name="connsiteX3" fmla="*/ 2707914 w 5364039"/>
              <a:gd name="connsiteY3" fmla="*/ 2087882 h 2724737"/>
              <a:gd name="connsiteX4" fmla="*/ 4826594 w 5364039"/>
              <a:gd name="connsiteY4" fmla="*/ 175953 h 2724737"/>
              <a:gd name="connsiteX5" fmla="*/ 4835479 w 5364039"/>
              <a:gd name="connsiteY5" fmla="*/ 0 h 2724737"/>
              <a:gd name="connsiteX6" fmla="*/ 5364039 w 5364039"/>
              <a:gd name="connsiteY6" fmla="*/ 726551 h 2724737"/>
              <a:gd name="connsiteX7" fmla="*/ 5350068 w 5364039"/>
              <a:gd name="connsiteY7" fmla="*/ 780887 h 2724737"/>
              <a:gd name="connsiteX8" fmla="*/ 2707914 w 5364039"/>
              <a:gd name="connsiteY8" fmla="*/ 2724737 h 2724737"/>
              <a:gd name="connsiteX9" fmla="*/ 65761 w 5364039"/>
              <a:gd name="connsiteY9" fmla="*/ 780888 h 2724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4039" h="2724737">
                <a:moveTo>
                  <a:pt x="0" y="525134"/>
                </a:moveTo>
                <a:lnTo>
                  <a:pt x="585362" y="99288"/>
                </a:lnTo>
                <a:lnTo>
                  <a:pt x="589233" y="175953"/>
                </a:lnTo>
                <a:cubicBezTo>
                  <a:pt x="698294" y="1249856"/>
                  <a:pt x="1605238" y="2087882"/>
                  <a:pt x="2707914" y="2087882"/>
                </a:cubicBezTo>
                <a:cubicBezTo>
                  <a:pt x="3810591" y="2087881"/>
                  <a:pt x="4717534" y="1249856"/>
                  <a:pt x="4826594" y="175953"/>
                </a:cubicBezTo>
                <a:lnTo>
                  <a:pt x="4835479" y="0"/>
                </a:lnTo>
                <a:lnTo>
                  <a:pt x="5364039" y="726551"/>
                </a:lnTo>
                <a:lnTo>
                  <a:pt x="5350068" y="780887"/>
                </a:lnTo>
                <a:cubicBezTo>
                  <a:pt x="4999793" y="1907055"/>
                  <a:pt x="3949343" y="2724737"/>
                  <a:pt x="2707914" y="2724737"/>
                </a:cubicBezTo>
                <a:cubicBezTo>
                  <a:pt x="1466485" y="2724737"/>
                  <a:pt x="416035" y="1907056"/>
                  <a:pt x="65761" y="780888"/>
                </a:cubicBezTo>
                <a:close/>
              </a:path>
            </a:pathLst>
          </a:custGeom>
          <a:gradFill>
            <a:gsLst>
              <a:gs pos="42000">
                <a:schemeClr val="bg1">
                  <a:alpha val="20000"/>
                </a:schemeClr>
              </a:gs>
              <a:gs pos="100000">
                <a:schemeClr val="bg1">
                  <a:alpha val="64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tx1"/>
              </a:solidFill>
            </a:endParaRPr>
          </a:p>
        </p:txBody>
      </p:sp>
      <p:sp>
        <p:nvSpPr>
          <p:cNvPr id="38" name="文本框 37"/>
          <p:cNvSpPr txBox="1"/>
          <p:nvPr/>
        </p:nvSpPr>
        <p:spPr>
          <a:xfrm>
            <a:off x="810260" y="3830955"/>
            <a:ext cx="10674985" cy="1734820"/>
          </a:xfrm>
          <a:prstGeom prst="rect">
            <a:avLst/>
          </a:prstGeom>
          <a:noFill/>
        </p:spPr>
        <p:txBody>
          <a:bodyPr wrap="square" rtlCol="0">
            <a:noAutofit/>
          </a:bodyPr>
          <a:lstStyle/>
          <a:p>
            <a:pPr>
              <a:lnSpc>
                <a:spcPct val="120000"/>
              </a:lnSpc>
            </a:pPr>
            <a:r>
              <a:rPr lang="en-US" altLang="zh-CN" sz="4800" dirty="0">
                <a:solidFill>
                  <a:schemeClr val="accent1"/>
                </a:solidFill>
                <a:latin typeface="+mj-lt"/>
                <a:sym typeface="+mn-ea"/>
              </a:rPr>
              <a:t>Recommendations.</a:t>
            </a:r>
            <a:endParaRPr lang="en-US" altLang="zh-CN" sz="4800" dirty="0">
              <a:solidFill>
                <a:schemeClr val="accent1"/>
              </a:solidFill>
            </a:endParaRPr>
          </a:p>
          <a:p>
            <a:pPr>
              <a:lnSpc>
                <a:spcPct val="120000"/>
              </a:lnSpc>
            </a:pPr>
            <a:endParaRPr lang="en-US" altLang="zh-CN" sz="4800" dirty="0">
              <a:solidFill>
                <a:schemeClr val="accent1"/>
              </a:solidFill>
              <a:latin typeface="+mj-lt"/>
            </a:endParaRPr>
          </a:p>
        </p:txBody>
      </p:sp>
      <p:pic>
        <p:nvPicPr>
          <p:cNvPr id="67" name="图片 66" descr="一棵树&#10;&#10;低可信度描述已自动生成"/>
          <p:cNvPicPr>
            <a:picLocks noChangeAspect="1"/>
          </p:cNvPicPr>
          <p:nvPr/>
        </p:nvPicPr>
        <p:blipFill>
          <a:blip r:embed="rId2">
            <a:alphaModFix amt="5000"/>
            <a:extLst>
              <a:ext uri="{28A0092B-C50C-407E-A947-70E740481C1C}">
                <a14:useLocalDpi xmlns:a14="http://schemas.microsoft.com/office/drawing/2010/main" val="0"/>
              </a:ext>
            </a:extLst>
          </a:blip>
          <a:srcRect t="102" b="15589"/>
          <a:stretch>
            <a:fillRect/>
          </a:stretch>
        </p:blipFill>
        <p:spPr>
          <a:xfrm flipH="1">
            <a:off x="127000" y="127000"/>
            <a:ext cx="12192000" cy="6858000"/>
          </a:xfrm>
          <a:custGeom>
            <a:avLst/>
            <a:gdLst>
              <a:gd name="connsiteX0" fmla="*/ 12192000 w 12192000"/>
              <a:gd name="connsiteY0" fmla="*/ 0 h 6858000"/>
              <a:gd name="connsiteX1" fmla="*/ 0 w 12192000"/>
              <a:gd name="connsiteY1" fmla="*/ 0 h 6858000"/>
              <a:gd name="connsiteX2" fmla="*/ 0 w 12192000"/>
              <a:gd name="connsiteY2" fmla="*/ 6858000 h 6858000"/>
              <a:gd name="connsiteX3" fmla="*/ 1219200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12192000" y="0"/>
                </a:moveTo>
                <a:lnTo>
                  <a:pt x="0" y="0"/>
                </a:lnTo>
                <a:lnTo>
                  <a:pt x="0" y="6858000"/>
                </a:lnTo>
                <a:lnTo>
                  <a:pt x="12192000" y="6858000"/>
                </a:lnTo>
                <a:close/>
              </a:path>
            </a:pathLst>
          </a:cu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图片 66" descr="一棵树&#10;&#10;低可信度描述已自动生成"/>
          <p:cNvPicPr>
            <a:picLocks noChangeAspect="1"/>
          </p:cNvPicPr>
          <p:nvPr/>
        </p:nvPicPr>
        <p:blipFill>
          <a:blip r:embed="rId1">
            <a:alphaModFix amt="5000"/>
            <a:extLst>
              <a:ext uri="{28A0092B-C50C-407E-A947-70E740481C1C}">
                <a14:useLocalDpi xmlns:a14="http://schemas.microsoft.com/office/drawing/2010/main" val="0"/>
              </a:ext>
            </a:extLst>
          </a:blip>
          <a:srcRect t="102" b="15589"/>
          <a:stretch>
            <a:fillRect/>
          </a:stretch>
        </p:blipFill>
        <p:spPr>
          <a:xfrm flipH="1">
            <a:off x="0" y="0"/>
            <a:ext cx="12192000" cy="6858000"/>
          </a:xfrm>
          <a:custGeom>
            <a:avLst/>
            <a:gdLst>
              <a:gd name="connsiteX0" fmla="*/ 12192000 w 12192000"/>
              <a:gd name="connsiteY0" fmla="*/ 0 h 6858000"/>
              <a:gd name="connsiteX1" fmla="*/ 0 w 12192000"/>
              <a:gd name="connsiteY1" fmla="*/ 0 h 6858000"/>
              <a:gd name="connsiteX2" fmla="*/ 0 w 12192000"/>
              <a:gd name="connsiteY2" fmla="*/ 6858000 h 6858000"/>
              <a:gd name="connsiteX3" fmla="*/ 1219200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12192000" y="0"/>
                </a:moveTo>
                <a:lnTo>
                  <a:pt x="0" y="0"/>
                </a:lnTo>
                <a:lnTo>
                  <a:pt x="0" y="6858000"/>
                </a:lnTo>
                <a:lnTo>
                  <a:pt x="12192000" y="6858000"/>
                </a:lnTo>
                <a:close/>
              </a:path>
            </a:pathLst>
          </a:custGeom>
        </p:spPr>
      </p:pic>
      <p:sp>
        <p:nvSpPr>
          <p:cNvPr id="2" name="文本框 1"/>
          <p:cNvSpPr txBox="1"/>
          <p:nvPr/>
        </p:nvSpPr>
        <p:spPr>
          <a:xfrm>
            <a:off x="758471" y="491662"/>
            <a:ext cx="10675058" cy="681990"/>
          </a:xfrm>
          <a:prstGeom prst="rect">
            <a:avLst/>
          </a:prstGeom>
          <a:noFill/>
        </p:spPr>
        <p:txBody>
          <a:bodyPr wrap="square" rtlCol="0">
            <a:spAutoFit/>
          </a:bodyPr>
          <a:lstStyle/>
          <a:p>
            <a:pPr algn="ctr">
              <a:lnSpc>
                <a:spcPct val="120000"/>
              </a:lnSpc>
            </a:pPr>
            <a:r>
              <a:rPr lang="en-US" altLang="zh-CN" sz="3200" dirty="0">
                <a:solidFill>
                  <a:schemeClr val="accent1"/>
                </a:solidFill>
                <a:latin typeface="+mj-lt"/>
              </a:rPr>
              <a:t>Recommendation</a:t>
            </a:r>
            <a:endParaRPr lang="en-US" altLang="zh-CN" sz="3200" dirty="0">
              <a:solidFill>
                <a:schemeClr val="accent1"/>
              </a:solidFill>
              <a:latin typeface="+mj-lt"/>
            </a:endParaRPr>
          </a:p>
        </p:txBody>
      </p:sp>
      <p:cxnSp>
        <p:nvCxnSpPr>
          <p:cNvPr id="12" name="直接箭头连接符 11"/>
          <p:cNvCxnSpPr/>
          <p:nvPr/>
        </p:nvCxnSpPr>
        <p:spPr>
          <a:xfrm>
            <a:off x="8199964" y="864048"/>
            <a:ext cx="854148" cy="0"/>
          </a:xfrm>
          <a:prstGeom prst="straightConnector1">
            <a:avLst/>
          </a:prstGeom>
          <a:ln w="25400" cap="rnd">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round/>
            <a:tailEnd type="non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3132605" y="864048"/>
            <a:ext cx="854148" cy="0"/>
          </a:xfrm>
          <a:prstGeom prst="straightConnector1">
            <a:avLst/>
          </a:prstGeom>
          <a:ln w="25400" cap="rnd">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round/>
            <a:tailEnd type="none"/>
          </a:ln>
        </p:spPr>
        <p:style>
          <a:lnRef idx="1">
            <a:schemeClr val="accent1"/>
          </a:lnRef>
          <a:fillRef idx="0">
            <a:schemeClr val="accent1"/>
          </a:fillRef>
          <a:effectRef idx="0">
            <a:schemeClr val="accent1"/>
          </a:effectRef>
          <a:fontRef idx="minor">
            <a:schemeClr val="tx1"/>
          </a:fontRef>
        </p:style>
      </p:cxnSp>
      <p:sp>
        <p:nvSpPr>
          <p:cNvPr id="3" name="任意多边形: 形状 2"/>
          <p:cNvSpPr/>
          <p:nvPr/>
        </p:nvSpPr>
        <p:spPr>
          <a:xfrm rot="2274660">
            <a:off x="-614422" y="6046173"/>
            <a:ext cx="2295279" cy="1115215"/>
          </a:xfrm>
          <a:custGeom>
            <a:avLst/>
            <a:gdLst>
              <a:gd name="connsiteX0" fmla="*/ 854861 w 2295279"/>
              <a:gd name="connsiteY0" fmla="*/ 1115215 h 1115215"/>
              <a:gd name="connsiteX1" fmla="*/ 0 w 2295279"/>
              <a:gd name="connsiteY1" fmla="*/ 11072 h 1115215"/>
              <a:gd name="connsiteX2" fmla="*/ 538 w 2295279"/>
              <a:gd name="connsiteY2" fmla="*/ 11106 h 1115215"/>
              <a:gd name="connsiteX3" fmla="*/ 970815 w 2295279"/>
              <a:gd name="connsiteY3" fmla="*/ 609509 h 1115215"/>
              <a:gd name="connsiteX4" fmla="*/ 1003546 w 2295279"/>
              <a:gd name="connsiteY4" fmla="*/ 663385 h 1115215"/>
              <a:gd name="connsiteX5" fmla="*/ 1037454 w 2295279"/>
              <a:gd name="connsiteY5" fmla="*/ 607571 h 1115215"/>
              <a:gd name="connsiteX6" fmla="*/ 2180159 w 2295279"/>
              <a:gd name="connsiteY6" fmla="*/ 0 h 1115215"/>
              <a:gd name="connsiteX7" fmla="*/ 2295279 w 2295279"/>
              <a:gd name="connsiteY7" fmla="*/ 0 h 1115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95279" h="1115215">
                <a:moveTo>
                  <a:pt x="854861" y="1115215"/>
                </a:moveTo>
                <a:lnTo>
                  <a:pt x="0" y="11072"/>
                </a:lnTo>
                <a:lnTo>
                  <a:pt x="538" y="11106"/>
                </a:lnTo>
                <a:cubicBezTo>
                  <a:pt x="404145" y="62411"/>
                  <a:pt x="753434" y="287741"/>
                  <a:pt x="970815" y="609509"/>
                </a:cubicBezTo>
                <a:lnTo>
                  <a:pt x="1003546" y="663385"/>
                </a:lnTo>
                <a:lnTo>
                  <a:pt x="1037454" y="607571"/>
                </a:lnTo>
                <a:cubicBezTo>
                  <a:pt x="1285100" y="241007"/>
                  <a:pt x="1704484" y="0"/>
                  <a:pt x="2180159" y="0"/>
                </a:cubicBezTo>
                <a:lnTo>
                  <a:pt x="2295279" y="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任意多边形: 形状 4"/>
          <p:cNvSpPr/>
          <p:nvPr/>
        </p:nvSpPr>
        <p:spPr>
          <a:xfrm rot="13047832">
            <a:off x="10483991" y="-307630"/>
            <a:ext cx="2295279" cy="1115215"/>
          </a:xfrm>
          <a:custGeom>
            <a:avLst/>
            <a:gdLst>
              <a:gd name="connsiteX0" fmla="*/ 854861 w 2295279"/>
              <a:gd name="connsiteY0" fmla="*/ 1115215 h 1115215"/>
              <a:gd name="connsiteX1" fmla="*/ 0 w 2295279"/>
              <a:gd name="connsiteY1" fmla="*/ 11072 h 1115215"/>
              <a:gd name="connsiteX2" fmla="*/ 538 w 2295279"/>
              <a:gd name="connsiteY2" fmla="*/ 11106 h 1115215"/>
              <a:gd name="connsiteX3" fmla="*/ 970815 w 2295279"/>
              <a:gd name="connsiteY3" fmla="*/ 609509 h 1115215"/>
              <a:gd name="connsiteX4" fmla="*/ 1003546 w 2295279"/>
              <a:gd name="connsiteY4" fmla="*/ 663385 h 1115215"/>
              <a:gd name="connsiteX5" fmla="*/ 1037454 w 2295279"/>
              <a:gd name="connsiteY5" fmla="*/ 607571 h 1115215"/>
              <a:gd name="connsiteX6" fmla="*/ 2180159 w 2295279"/>
              <a:gd name="connsiteY6" fmla="*/ 0 h 1115215"/>
              <a:gd name="connsiteX7" fmla="*/ 2295279 w 2295279"/>
              <a:gd name="connsiteY7" fmla="*/ 0 h 1115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95279" h="1115215">
                <a:moveTo>
                  <a:pt x="854861" y="1115215"/>
                </a:moveTo>
                <a:lnTo>
                  <a:pt x="0" y="11072"/>
                </a:lnTo>
                <a:lnTo>
                  <a:pt x="538" y="11106"/>
                </a:lnTo>
                <a:cubicBezTo>
                  <a:pt x="404145" y="62411"/>
                  <a:pt x="753434" y="287741"/>
                  <a:pt x="970815" y="609509"/>
                </a:cubicBezTo>
                <a:lnTo>
                  <a:pt x="1003546" y="663385"/>
                </a:lnTo>
                <a:lnTo>
                  <a:pt x="1037454" y="607571"/>
                </a:lnTo>
                <a:cubicBezTo>
                  <a:pt x="1285100" y="241007"/>
                  <a:pt x="1704484" y="0"/>
                  <a:pt x="2180159" y="0"/>
                </a:cubicBezTo>
                <a:lnTo>
                  <a:pt x="2295279" y="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Text Box 3"/>
          <p:cNvSpPr txBox="1"/>
          <p:nvPr/>
        </p:nvSpPr>
        <p:spPr>
          <a:xfrm>
            <a:off x="1386840" y="1390650"/>
            <a:ext cx="9521825" cy="4548505"/>
          </a:xfrm>
          <a:prstGeom prst="rect">
            <a:avLst/>
          </a:prstGeom>
          <a:noFill/>
        </p:spPr>
        <p:txBody>
          <a:bodyPr wrap="square" rtlCol="0">
            <a:noAutofit/>
          </a:bodyPr>
          <a:p>
            <a:pPr>
              <a:lnSpc>
                <a:spcPct val="250000"/>
              </a:lnSpc>
            </a:pPr>
            <a:r>
              <a:rPr lang="en-US" b="1">
                <a:latin typeface="Times New Roman" panose="02020603050405020304" charset="0"/>
                <a:cs typeface="Times New Roman" panose="02020603050405020304" charset="0"/>
              </a:rPr>
              <a:t>Reward Long-Term Commitment:</a:t>
            </a:r>
            <a:r>
              <a:rPr lang="en-US">
                <a:latin typeface="Times New Roman" panose="02020603050405020304" charset="0"/>
                <a:cs typeface="Times New Roman" panose="02020603050405020304" charset="0"/>
              </a:rPr>
              <a:t> Implement a program that provides incentives or discounts to customers who remain loyal for an extended period, such as 11 months.</a:t>
            </a:r>
            <a:endParaRPr lang="en-US">
              <a:latin typeface="Times New Roman" panose="02020603050405020304" charset="0"/>
              <a:cs typeface="Times New Roman" panose="02020603050405020304" charset="0"/>
            </a:endParaRPr>
          </a:p>
          <a:p>
            <a:pPr>
              <a:lnSpc>
                <a:spcPct val="250000"/>
              </a:lnSpc>
              <a:spcBef>
                <a:spcPts val="0"/>
              </a:spcBef>
              <a:spcAft>
                <a:spcPts val="0"/>
              </a:spcAft>
            </a:pPr>
            <a:r>
              <a:rPr lang="en-US" b="1">
                <a:latin typeface="Times New Roman" panose="02020603050405020304" charset="0"/>
                <a:cs typeface="Times New Roman" panose="02020603050405020304" charset="0"/>
                <a:sym typeface="+mn-ea"/>
              </a:rPr>
              <a:t>Prioritize Customer Loyalty:</a:t>
            </a:r>
            <a:r>
              <a:rPr lang="en-US">
                <a:latin typeface="Times New Roman" panose="02020603050405020304" charset="0"/>
                <a:cs typeface="Times New Roman" panose="02020603050405020304" charset="0"/>
                <a:sym typeface="+mn-ea"/>
              </a:rPr>
              <a:t> Emphasize the importance of fostering customer loyalty.</a:t>
            </a:r>
            <a:endParaRPr lang="en-US">
              <a:latin typeface="Times New Roman" panose="02020603050405020304" charset="0"/>
              <a:cs typeface="Times New Roman" panose="02020603050405020304" charset="0"/>
            </a:endParaRPr>
          </a:p>
          <a:p>
            <a:pPr>
              <a:lnSpc>
                <a:spcPct val="250000"/>
              </a:lnSpc>
              <a:spcBef>
                <a:spcPts val="0"/>
              </a:spcBef>
              <a:spcAft>
                <a:spcPts val="0"/>
              </a:spcAft>
            </a:pPr>
            <a:r>
              <a:rPr lang="en-US" b="1">
                <a:latin typeface="Times New Roman" panose="02020603050405020304" charset="0"/>
                <a:cs typeface="Times New Roman" panose="02020603050405020304" charset="0"/>
              </a:rPr>
              <a:t>Gather Churn Data</a:t>
            </a:r>
            <a:r>
              <a:rPr lang="en-US">
                <a:latin typeface="Times New Roman" panose="02020603050405020304" charset="0"/>
                <a:cs typeface="Times New Roman" panose="02020603050405020304" charset="0"/>
              </a:rPr>
              <a:t>: Collect data and feedback from customers who have churned.</a:t>
            </a:r>
            <a:endParaRPr lang="en-US">
              <a:latin typeface="Times New Roman" panose="02020603050405020304" charset="0"/>
              <a:cs typeface="Times New Roman" panose="02020603050405020304" charset="0"/>
            </a:endParaRPr>
          </a:p>
          <a:p>
            <a:pPr>
              <a:lnSpc>
                <a:spcPct val="250000"/>
              </a:lnSpc>
              <a:spcBef>
                <a:spcPts val="0"/>
              </a:spcBef>
              <a:spcAft>
                <a:spcPts val="0"/>
              </a:spcAft>
            </a:pPr>
            <a:r>
              <a:rPr lang="en-US" b="1">
                <a:latin typeface="Times New Roman" panose="02020603050405020304" charset="0"/>
                <a:cs typeface="Times New Roman" panose="02020603050405020304" charset="0"/>
              </a:rPr>
              <a:t>Investigate:</a:t>
            </a:r>
            <a:r>
              <a:rPr lang="en-US">
                <a:latin typeface="Times New Roman" panose="02020603050405020304" charset="0"/>
                <a:cs typeface="Times New Roman" panose="02020603050405020304" charset="0"/>
              </a:rPr>
              <a:t> Why satisfied customers still churn.</a:t>
            </a:r>
            <a:endParaRPr lang="en-US">
              <a:latin typeface="Times New Roman" panose="02020603050405020304" charset="0"/>
              <a:cs typeface="Times New Roman" panose="02020603050405020304" charset="0"/>
            </a:endParaRPr>
          </a:p>
          <a:p>
            <a:pPr>
              <a:lnSpc>
                <a:spcPct val="250000"/>
              </a:lnSpc>
              <a:spcBef>
                <a:spcPts val="0"/>
              </a:spcBef>
              <a:spcAft>
                <a:spcPts val="0"/>
              </a:spcAft>
            </a:pPr>
            <a:r>
              <a:rPr lang="en-US" b="1">
                <a:latin typeface="Times New Roman" panose="02020603050405020304" charset="0"/>
                <a:cs typeface="Times New Roman" panose="02020603050405020304" charset="0"/>
                <a:sym typeface="+mn-ea"/>
              </a:rPr>
              <a:t>Repeat purchases:</a:t>
            </a:r>
            <a:r>
              <a:rPr lang="en-US">
                <a:latin typeface="Times New Roman" panose="02020603050405020304" charset="0"/>
                <a:cs typeface="Times New Roman" panose="02020603050405020304" charset="0"/>
                <a:sym typeface="+mn-ea"/>
              </a:rPr>
              <a:t> </a:t>
            </a:r>
            <a:r>
              <a:rPr lang="en-US">
                <a:latin typeface="Times New Roman" panose="02020603050405020304" charset="0"/>
                <a:cs typeface="Times New Roman" panose="02020603050405020304" charset="0"/>
              </a:rPr>
              <a:t>Encourage repeat purchases with loyalty programs.</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图片 66" descr="一棵树&#10;&#10;低可信度描述已自动生成"/>
          <p:cNvPicPr>
            <a:picLocks noChangeAspect="1"/>
          </p:cNvPicPr>
          <p:nvPr/>
        </p:nvPicPr>
        <p:blipFill>
          <a:blip r:embed="rId1">
            <a:alphaModFix amt="5000"/>
            <a:extLst>
              <a:ext uri="{28A0092B-C50C-407E-A947-70E740481C1C}">
                <a14:useLocalDpi xmlns:a14="http://schemas.microsoft.com/office/drawing/2010/main" val="0"/>
              </a:ext>
            </a:extLst>
          </a:blip>
          <a:srcRect t="102" b="15589"/>
          <a:stretch>
            <a:fillRect/>
          </a:stretch>
        </p:blipFill>
        <p:spPr>
          <a:xfrm flipH="1">
            <a:off x="0" y="0"/>
            <a:ext cx="12192000" cy="6858000"/>
          </a:xfrm>
          <a:custGeom>
            <a:avLst/>
            <a:gdLst>
              <a:gd name="connsiteX0" fmla="*/ 12192000 w 12192000"/>
              <a:gd name="connsiteY0" fmla="*/ 0 h 6858000"/>
              <a:gd name="connsiteX1" fmla="*/ 0 w 12192000"/>
              <a:gd name="connsiteY1" fmla="*/ 0 h 6858000"/>
              <a:gd name="connsiteX2" fmla="*/ 0 w 12192000"/>
              <a:gd name="connsiteY2" fmla="*/ 6858000 h 6858000"/>
              <a:gd name="connsiteX3" fmla="*/ 1219200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12192000" y="0"/>
                </a:moveTo>
                <a:lnTo>
                  <a:pt x="0" y="0"/>
                </a:lnTo>
                <a:lnTo>
                  <a:pt x="0" y="6858000"/>
                </a:lnTo>
                <a:lnTo>
                  <a:pt x="12192000" y="6858000"/>
                </a:lnTo>
                <a:close/>
              </a:path>
            </a:pathLst>
          </a:custGeom>
        </p:spPr>
      </p:pic>
      <p:sp>
        <p:nvSpPr>
          <p:cNvPr id="2" name="文本框 1"/>
          <p:cNvSpPr txBox="1"/>
          <p:nvPr/>
        </p:nvSpPr>
        <p:spPr>
          <a:xfrm>
            <a:off x="758471" y="491662"/>
            <a:ext cx="10675058" cy="681990"/>
          </a:xfrm>
          <a:prstGeom prst="rect">
            <a:avLst/>
          </a:prstGeom>
          <a:noFill/>
        </p:spPr>
        <p:txBody>
          <a:bodyPr wrap="square" rtlCol="0">
            <a:spAutoFit/>
          </a:bodyPr>
          <a:lstStyle/>
          <a:p>
            <a:pPr algn="ctr">
              <a:lnSpc>
                <a:spcPct val="120000"/>
              </a:lnSpc>
            </a:pPr>
            <a:r>
              <a:rPr lang="en-US" altLang="zh-CN" sz="3200" dirty="0">
                <a:solidFill>
                  <a:schemeClr val="accent1"/>
                </a:solidFill>
                <a:latin typeface="+mj-lt"/>
              </a:rPr>
              <a:t>Recommendation</a:t>
            </a:r>
            <a:endParaRPr lang="en-US" altLang="zh-CN" sz="3200" dirty="0">
              <a:solidFill>
                <a:schemeClr val="accent1"/>
              </a:solidFill>
              <a:latin typeface="+mj-lt"/>
            </a:endParaRPr>
          </a:p>
        </p:txBody>
      </p:sp>
      <p:cxnSp>
        <p:nvCxnSpPr>
          <p:cNvPr id="12" name="直接箭头连接符 11"/>
          <p:cNvCxnSpPr/>
          <p:nvPr/>
        </p:nvCxnSpPr>
        <p:spPr>
          <a:xfrm>
            <a:off x="8199964" y="864048"/>
            <a:ext cx="854148" cy="0"/>
          </a:xfrm>
          <a:prstGeom prst="straightConnector1">
            <a:avLst/>
          </a:prstGeom>
          <a:ln w="25400" cap="rnd">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round/>
            <a:tailEnd type="non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3132605" y="864048"/>
            <a:ext cx="854148" cy="0"/>
          </a:xfrm>
          <a:prstGeom prst="straightConnector1">
            <a:avLst/>
          </a:prstGeom>
          <a:ln w="25400" cap="rnd">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round/>
            <a:tailEnd type="none"/>
          </a:ln>
        </p:spPr>
        <p:style>
          <a:lnRef idx="1">
            <a:schemeClr val="accent1"/>
          </a:lnRef>
          <a:fillRef idx="0">
            <a:schemeClr val="accent1"/>
          </a:fillRef>
          <a:effectRef idx="0">
            <a:schemeClr val="accent1"/>
          </a:effectRef>
          <a:fontRef idx="minor">
            <a:schemeClr val="tx1"/>
          </a:fontRef>
        </p:style>
      </p:cxnSp>
      <p:sp>
        <p:nvSpPr>
          <p:cNvPr id="3" name="任意多边形: 形状 2"/>
          <p:cNvSpPr/>
          <p:nvPr/>
        </p:nvSpPr>
        <p:spPr>
          <a:xfrm rot="2274660">
            <a:off x="-614422" y="6046173"/>
            <a:ext cx="2295279" cy="1115215"/>
          </a:xfrm>
          <a:custGeom>
            <a:avLst/>
            <a:gdLst>
              <a:gd name="connsiteX0" fmla="*/ 854861 w 2295279"/>
              <a:gd name="connsiteY0" fmla="*/ 1115215 h 1115215"/>
              <a:gd name="connsiteX1" fmla="*/ 0 w 2295279"/>
              <a:gd name="connsiteY1" fmla="*/ 11072 h 1115215"/>
              <a:gd name="connsiteX2" fmla="*/ 538 w 2295279"/>
              <a:gd name="connsiteY2" fmla="*/ 11106 h 1115215"/>
              <a:gd name="connsiteX3" fmla="*/ 970815 w 2295279"/>
              <a:gd name="connsiteY3" fmla="*/ 609509 h 1115215"/>
              <a:gd name="connsiteX4" fmla="*/ 1003546 w 2295279"/>
              <a:gd name="connsiteY4" fmla="*/ 663385 h 1115215"/>
              <a:gd name="connsiteX5" fmla="*/ 1037454 w 2295279"/>
              <a:gd name="connsiteY5" fmla="*/ 607571 h 1115215"/>
              <a:gd name="connsiteX6" fmla="*/ 2180159 w 2295279"/>
              <a:gd name="connsiteY6" fmla="*/ 0 h 1115215"/>
              <a:gd name="connsiteX7" fmla="*/ 2295279 w 2295279"/>
              <a:gd name="connsiteY7" fmla="*/ 0 h 1115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95279" h="1115215">
                <a:moveTo>
                  <a:pt x="854861" y="1115215"/>
                </a:moveTo>
                <a:lnTo>
                  <a:pt x="0" y="11072"/>
                </a:lnTo>
                <a:lnTo>
                  <a:pt x="538" y="11106"/>
                </a:lnTo>
                <a:cubicBezTo>
                  <a:pt x="404145" y="62411"/>
                  <a:pt x="753434" y="287741"/>
                  <a:pt x="970815" y="609509"/>
                </a:cubicBezTo>
                <a:lnTo>
                  <a:pt x="1003546" y="663385"/>
                </a:lnTo>
                <a:lnTo>
                  <a:pt x="1037454" y="607571"/>
                </a:lnTo>
                <a:cubicBezTo>
                  <a:pt x="1285100" y="241007"/>
                  <a:pt x="1704484" y="0"/>
                  <a:pt x="2180159" y="0"/>
                </a:cubicBezTo>
                <a:lnTo>
                  <a:pt x="2295279" y="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任意多边形: 形状 4"/>
          <p:cNvSpPr/>
          <p:nvPr/>
        </p:nvSpPr>
        <p:spPr>
          <a:xfrm rot="13047832">
            <a:off x="10483991" y="-307630"/>
            <a:ext cx="2295279" cy="1115215"/>
          </a:xfrm>
          <a:custGeom>
            <a:avLst/>
            <a:gdLst>
              <a:gd name="connsiteX0" fmla="*/ 854861 w 2295279"/>
              <a:gd name="connsiteY0" fmla="*/ 1115215 h 1115215"/>
              <a:gd name="connsiteX1" fmla="*/ 0 w 2295279"/>
              <a:gd name="connsiteY1" fmla="*/ 11072 h 1115215"/>
              <a:gd name="connsiteX2" fmla="*/ 538 w 2295279"/>
              <a:gd name="connsiteY2" fmla="*/ 11106 h 1115215"/>
              <a:gd name="connsiteX3" fmla="*/ 970815 w 2295279"/>
              <a:gd name="connsiteY3" fmla="*/ 609509 h 1115215"/>
              <a:gd name="connsiteX4" fmla="*/ 1003546 w 2295279"/>
              <a:gd name="connsiteY4" fmla="*/ 663385 h 1115215"/>
              <a:gd name="connsiteX5" fmla="*/ 1037454 w 2295279"/>
              <a:gd name="connsiteY5" fmla="*/ 607571 h 1115215"/>
              <a:gd name="connsiteX6" fmla="*/ 2180159 w 2295279"/>
              <a:gd name="connsiteY6" fmla="*/ 0 h 1115215"/>
              <a:gd name="connsiteX7" fmla="*/ 2295279 w 2295279"/>
              <a:gd name="connsiteY7" fmla="*/ 0 h 1115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95279" h="1115215">
                <a:moveTo>
                  <a:pt x="854861" y="1115215"/>
                </a:moveTo>
                <a:lnTo>
                  <a:pt x="0" y="11072"/>
                </a:lnTo>
                <a:lnTo>
                  <a:pt x="538" y="11106"/>
                </a:lnTo>
                <a:cubicBezTo>
                  <a:pt x="404145" y="62411"/>
                  <a:pt x="753434" y="287741"/>
                  <a:pt x="970815" y="609509"/>
                </a:cubicBezTo>
                <a:lnTo>
                  <a:pt x="1003546" y="663385"/>
                </a:lnTo>
                <a:lnTo>
                  <a:pt x="1037454" y="607571"/>
                </a:lnTo>
                <a:cubicBezTo>
                  <a:pt x="1285100" y="241007"/>
                  <a:pt x="1704484" y="0"/>
                  <a:pt x="2180159" y="0"/>
                </a:cubicBezTo>
                <a:lnTo>
                  <a:pt x="2295279" y="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Text Box 3"/>
          <p:cNvSpPr txBox="1"/>
          <p:nvPr/>
        </p:nvSpPr>
        <p:spPr>
          <a:xfrm>
            <a:off x="1386840" y="1390650"/>
            <a:ext cx="9331960" cy="4210685"/>
          </a:xfrm>
          <a:prstGeom prst="rect">
            <a:avLst/>
          </a:prstGeom>
          <a:noFill/>
        </p:spPr>
        <p:txBody>
          <a:bodyPr wrap="square" rtlCol="0">
            <a:noAutofit/>
          </a:bodyPr>
          <a:p>
            <a:endParaRPr lang="en-US">
              <a:latin typeface="Times New Roman" panose="02020603050405020304" charset="0"/>
              <a:cs typeface="Times New Roman" panose="02020603050405020304" charset="0"/>
            </a:endParaRPr>
          </a:p>
          <a:p>
            <a:pPr>
              <a:lnSpc>
                <a:spcPct val="250000"/>
              </a:lnSpc>
              <a:spcBef>
                <a:spcPts val="0"/>
              </a:spcBef>
              <a:spcAft>
                <a:spcPts val="0"/>
              </a:spcAft>
            </a:pPr>
            <a:r>
              <a:rPr lang="en-US" b="1">
                <a:latin typeface="Times New Roman" panose="02020603050405020304" charset="0"/>
                <a:cs typeface="Times New Roman" panose="02020603050405020304" charset="0"/>
                <a:sym typeface="+mn-ea"/>
              </a:rPr>
              <a:t>Improve:</a:t>
            </a:r>
            <a:r>
              <a:rPr lang="en-US">
                <a:latin typeface="Times New Roman" panose="02020603050405020304" charset="0"/>
                <a:cs typeface="Times New Roman" panose="02020603050405020304" charset="0"/>
                <a:sym typeface="+mn-ea"/>
              </a:rPr>
              <a:t> The Cash on Delivery (COD) process.</a:t>
            </a:r>
            <a:endParaRPr lang="en-US">
              <a:latin typeface="Times New Roman" panose="02020603050405020304" charset="0"/>
              <a:cs typeface="Times New Roman" panose="02020603050405020304" charset="0"/>
            </a:endParaRPr>
          </a:p>
          <a:p>
            <a:pPr>
              <a:lnSpc>
                <a:spcPct val="250000"/>
              </a:lnSpc>
              <a:spcBef>
                <a:spcPts val="0"/>
              </a:spcBef>
              <a:spcAft>
                <a:spcPts val="0"/>
              </a:spcAft>
            </a:pPr>
            <a:r>
              <a:rPr lang="en-US" b="1">
                <a:latin typeface="Times New Roman" panose="02020603050405020304" charset="0"/>
                <a:cs typeface="Times New Roman" panose="02020603050405020304" charset="0"/>
                <a:sym typeface="+mn-ea"/>
              </a:rPr>
              <a:t>Promote:</a:t>
            </a:r>
            <a:r>
              <a:rPr lang="en-US">
                <a:latin typeface="Times New Roman" panose="02020603050405020304" charset="0"/>
                <a:cs typeface="Times New Roman" panose="02020603050405020304" charset="0"/>
                <a:sym typeface="+mn-ea"/>
              </a:rPr>
              <a:t> Credit and debit card usage.</a:t>
            </a:r>
            <a:endParaRPr lang="en-US">
              <a:latin typeface="Times New Roman" panose="02020603050405020304" charset="0"/>
              <a:cs typeface="Times New Roman" panose="02020603050405020304" charset="0"/>
            </a:endParaRPr>
          </a:p>
          <a:p>
            <a:pPr>
              <a:lnSpc>
                <a:spcPct val="250000"/>
              </a:lnSpc>
              <a:spcBef>
                <a:spcPts val="0"/>
              </a:spcBef>
              <a:spcAft>
                <a:spcPts val="0"/>
              </a:spcAft>
            </a:pPr>
            <a:r>
              <a:rPr lang="en-US" b="1">
                <a:latin typeface="Times New Roman" panose="02020603050405020304" charset="0"/>
                <a:cs typeface="Times New Roman" panose="02020603050405020304" charset="0"/>
                <a:sym typeface="+mn-ea"/>
              </a:rPr>
              <a:t>Enhance:</a:t>
            </a:r>
            <a:r>
              <a:rPr lang="en-US">
                <a:latin typeface="Times New Roman" panose="02020603050405020304" charset="0"/>
                <a:cs typeface="Times New Roman" panose="02020603050405020304" charset="0"/>
                <a:sym typeface="+mn-ea"/>
              </a:rPr>
              <a:t> The user experience for E-Wallet and UPI.</a:t>
            </a:r>
            <a:endParaRPr lang="en-US">
              <a:latin typeface="Times New Roman" panose="02020603050405020304" charset="0"/>
              <a:cs typeface="Times New Roman" panose="02020603050405020304" charset="0"/>
            </a:endParaRPr>
          </a:p>
          <a:p>
            <a:pPr>
              <a:lnSpc>
                <a:spcPct val="250000"/>
              </a:lnSpc>
            </a:pPr>
            <a:r>
              <a:rPr lang="en-US" b="1">
                <a:latin typeface="Times New Roman" panose="02020603050405020304" charset="0"/>
                <a:cs typeface="Times New Roman" panose="02020603050405020304" charset="0"/>
                <a:sym typeface="+mn-ea"/>
              </a:rPr>
              <a:t>Educate customers: </a:t>
            </a:r>
            <a:r>
              <a:rPr lang="en-US">
                <a:latin typeface="Times New Roman" panose="02020603050405020304" charset="0"/>
                <a:cs typeface="Times New Roman" panose="02020603050405020304" charset="0"/>
                <a:sym typeface="+mn-ea"/>
              </a:rPr>
              <a:t>on payment options.</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形状 8"/>
          <p:cNvSpPr/>
          <p:nvPr/>
        </p:nvSpPr>
        <p:spPr>
          <a:xfrm>
            <a:off x="0" y="6366338"/>
            <a:ext cx="12192000" cy="491662"/>
          </a:xfrm>
          <a:custGeom>
            <a:avLst/>
            <a:gdLst>
              <a:gd name="connsiteX0" fmla="*/ 0 w 12192000"/>
              <a:gd name="connsiteY0" fmla="*/ 0 h 491662"/>
              <a:gd name="connsiteX1" fmla="*/ 5320946 w 12192000"/>
              <a:gd name="connsiteY1" fmla="*/ 0 h 491662"/>
              <a:gd name="connsiteX2" fmla="*/ 6072595 w 12192000"/>
              <a:gd name="connsiteY2" fmla="*/ 311343 h 491662"/>
              <a:gd name="connsiteX3" fmla="*/ 6124325 w 12192000"/>
              <a:gd name="connsiteY3" fmla="*/ 374042 h 491662"/>
              <a:gd name="connsiteX4" fmla="*/ 6176057 w 12192000"/>
              <a:gd name="connsiteY4" fmla="*/ 311343 h 491662"/>
              <a:gd name="connsiteX5" fmla="*/ 6927705 w 12192000"/>
              <a:gd name="connsiteY5" fmla="*/ 0 h 491662"/>
              <a:gd name="connsiteX6" fmla="*/ 12192000 w 12192000"/>
              <a:gd name="connsiteY6" fmla="*/ 0 h 491662"/>
              <a:gd name="connsiteX7" fmla="*/ 12192000 w 12192000"/>
              <a:gd name="connsiteY7" fmla="*/ 491662 h 491662"/>
              <a:gd name="connsiteX8" fmla="*/ 0 w 12192000"/>
              <a:gd name="connsiteY8" fmla="*/ 491662 h 491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491662">
                <a:moveTo>
                  <a:pt x="0" y="0"/>
                </a:moveTo>
                <a:lnTo>
                  <a:pt x="5320946" y="0"/>
                </a:lnTo>
                <a:cubicBezTo>
                  <a:pt x="5614482" y="0"/>
                  <a:pt x="5880231" y="118980"/>
                  <a:pt x="6072595" y="311343"/>
                </a:cubicBezTo>
                <a:lnTo>
                  <a:pt x="6124325" y="374042"/>
                </a:lnTo>
                <a:lnTo>
                  <a:pt x="6176057" y="311343"/>
                </a:lnTo>
                <a:cubicBezTo>
                  <a:pt x="6368420" y="118980"/>
                  <a:pt x="6634168" y="0"/>
                  <a:pt x="6927705" y="0"/>
                </a:cubicBezTo>
                <a:lnTo>
                  <a:pt x="12192000" y="0"/>
                </a:lnTo>
                <a:lnTo>
                  <a:pt x="12192000" y="491662"/>
                </a:lnTo>
                <a:lnTo>
                  <a:pt x="0" y="491662"/>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5" name="文本框 84"/>
          <p:cNvSpPr txBox="1"/>
          <p:nvPr/>
        </p:nvSpPr>
        <p:spPr>
          <a:xfrm>
            <a:off x="564161" y="2364277"/>
            <a:ext cx="10675058" cy="1568450"/>
          </a:xfrm>
          <a:prstGeom prst="rect">
            <a:avLst/>
          </a:prstGeom>
          <a:noFill/>
        </p:spPr>
        <p:txBody>
          <a:bodyPr wrap="square" rtlCol="0">
            <a:spAutoFit/>
          </a:bodyPr>
          <a:lstStyle/>
          <a:p>
            <a:pPr algn="ctr">
              <a:lnSpc>
                <a:spcPct val="120000"/>
              </a:lnSpc>
            </a:pPr>
            <a:r>
              <a:rPr lang="en-US" altLang="zh-CN" sz="8000" b="1" dirty="0">
                <a:solidFill>
                  <a:schemeClr val="accent1"/>
                </a:solidFill>
                <a:latin typeface="+mj-lt"/>
              </a:rPr>
              <a:t>Thank You</a:t>
            </a:r>
            <a:endParaRPr lang="en-US" altLang="zh-CN" sz="8000" b="1" dirty="0">
              <a:solidFill>
                <a:schemeClr val="accent1"/>
              </a:solidFill>
              <a:latin typeface="+mj-lt"/>
            </a:endParaRPr>
          </a:p>
        </p:txBody>
      </p:sp>
      <p:cxnSp>
        <p:nvCxnSpPr>
          <p:cNvPr id="86" name="直接箭头连接符 85"/>
          <p:cNvCxnSpPr/>
          <p:nvPr/>
        </p:nvCxnSpPr>
        <p:spPr>
          <a:xfrm>
            <a:off x="8825821" y="3270698"/>
            <a:ext cx="854148" cy="0"/>
          </a:xfrm>
          <a:prstGeom prst="straightConnector1">
            <a:avLst/>
          </a:prstGeom>
          <a:ln w="25400" cap="rnd">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round/>
            <a:tailEnd type="non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flipH="1">
            <a:off x="2050832" y="3270698"/>
            <a:ext cx="854148" cy="0"/>
          </a:xfrm>
          <a:prstGeom prst="straightConnector1">
            <a:avLst/>
          </a:prstGeom>
          <a:ln w="25400" cap="rnd">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round/>
            <a:tailEnd type="none"/>
          </a:ln>
        </p:spPr>
        <p:style>
          <a:lnRef idx="1">
            <a:schemeClr val="accent1"/>
          </a:lnRef>
          <a:fillRef idx="0">
            <a:schemeClr val="accent1"/>
          </a:fillRef>
          <a:effectRef idx="0">
            <a:schemeClr val="accent1"/>
          </a:effectRef>
          <a:fontRef idx="minor">
            <a:schemeClr val="tx1"/>
          </a:fontRef>
        </p:style>
      </p:cxnSp>
      <p:sp>
        <p:nvSpPr>
          <p:cNvPr id="36" name="任意多边形: 形状 35"/>
          <p:cNvSpPr/>
          <p:nvPr/>
        </p:nvSpPr>
        <p:spPr>
          <a:xfrm rot="20157404">
            <a:off x="-393235" y="-209235"/>
            <a:ext cx="2251577" cy="2475278"/>
          </a:xfrm>
          <a:custGeom>
            <a:avLst/>
            <a:gdLst>
              <a:gd name="connsiteX0" fmla="*/ 875792 w 2251577"/>
              <a:gd name="connsiteY0" fmla="*/ 0 h 2475278"/>
              <a:gd name="connsiteX1" fmla="*/ 2023033 w 2251577"/>
              <a:gd name="connsiteY1" fmla="*/ 511823 h 2475278"/>
              <a:gd name="connsiteX2" fmla="*/ 2038683 w 2251577"/>
              <a:gd name="connsiteY2" fmla="*/ 531741 h 2475278"/>
              <a:gd name="connsiteX3" fmla="*/ 2251577 w 2251577"/>
              <a:gd name="connsiteY3" fmla="*/ 1228709 h 2475278"/>
              <a:gd name="connsiteX4" fmla="*/ 1005008 w 2251577"/>
              <a:gd name="connsiteY4" fmla="*/ 2475278 h 2475278"/>
              <a:gd name="connsiteX5" fmla="*/ 62419 w 2251577"/>
              <a:gd name="connsiteY5" fmla="*/ 2044495 h 2475278"/>
              <a:gd name="connsiteX6" fmla="*/ 0 w 2251577"/>
              <a:gd name="connsiteY6" fmla="*/ 1963071 h 2475278"/>
              <a:gd name="connsiteX7" fmla="*/ 142276 w 2251577"/>
              <a:gd name="connsiteY7" fmla="*/ 1644163 h 2475278"/>
              <a:gd name="connsiteX8" fmla="*/ 184325 w 2251577"/>
              <a:gd name="connsiteY8" fmla="*/ 1726301 h 2475278"/>
              <a:gd name="connsiteX9" fmla="*/ 1005007 w 2251577"/>
              <a:gd name="connsiteY9" fmla="*/ 2188317 h 2475278"/>
              <a:gd name="connsiteX10" fmla="*/ 1964615 w 2251577"/>
              <a:gd name="connsiteY10" fmla="*/ 1228709 h 2475278"/>
              <a:gd name="connsiteX11" fmla="*/ 1005007 w 2251577"/>
              <a:gd name="connsiteY11" fmla="*/ 269101 h 2475278"/>
              <a:gd name="connsiteX12" fmla="*/ 811613 w 2251577"/>
              <a:gd name="connsiteY12" fmla="*/ 288597 h 2475278"/>
              <a:gd name="connsiteX13" fmla="*/ 736659 w 2251577"/>
              <a:gd name="connsiteY13" fmla="*/ 311864 h 2475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51577" h="2475278">
                <a:moveTo>
                  <a:pt x="875792" y="0"/>
                </a:moveTo>
                <a:lnTo>
                  <a:pt x="2023033" y="511823"/>
                </a:lnTo>
                <a:lnTo>
                  <a:pt x="2038683" y="531741"/>
                </a:lnTo>
                <a:cubicBezTo>
                  <a:pt x="2173093" y="730694"/>
                  <a:pt x="2251577" y="970536"/>
                  <a:pt x="2251577" y="1228709"/>
                </a:cubicBezTo>
                <a:cubicBezTo>
                  <a:pt x="2251577" y="1917170"/>
                  <a:pt x="1693469" y="2475278"/>
                  <a:pt x="1005008" y="2475278"/>
                </a:cubicBezTo>
                <a:cubicBezTo>
                  <a:pt x="628506" y="2475278"/>
                  <a:pt x="290989" y="2308363"/>
                  <a:pt x="62419" y="2044495"/>
                </a:cubicBezTo>
                <a:lnTo>
                  <a:pt x="0" y="1963071"/>
                </a:lnTo>
                <a:lnTo>
                  <a:pt x="142276" y="1644163"/>
                </a:lnTo>
                <a:lnTo>
                  <a:pt x="184325" y="1726301"/>
                </a:lnTo>
                <a:cubicBezTo>
                  <a:pt x="352628" y="2003291"/>
                  <a:pt x="657210" y="2188317"/>
                  <a:pt x="1005007" y="2188317"/>
                </a:cubicBezTo>
                <a:cubicBezTo>
                  <a:pt x="1534984" y="2188317"/>
                  <a:pt x="1964615" y="1758686"/>
                  <a:pt x="1964615" y="1228709"/>
                </a:cubicBezTo>
                <a:cubicBezTo>
                  <a:pt x="1964615" y="698732"/>
                  <a:pt x="1534984" y="269101"/>
                  <a:pt x="1005007" y="269101"/>
                </a:cubicBezTo>
                <a:cubicBezTo>
                  <a:pt x="938760" y="269101"/>
                  <a:pt x="874081" y="275814"/>
                  <a:pt x="811613" y="288597"/>
                </a:cubicBezTo>
                <a:lnTo>
                  <a:pt x="736659" y="311864"/>
                </a:lnTo>
                <a:close/>
              </a:path>
            </a:pathLst>
          </a:custGeom>
          <a:gradFill flip="none" rotWithShape="1">
            <a:gsLst>
              <a:gs pos="0">
                <a:schemeClr val="bg1">
                  <a:alpha val="20000"/>
                </a:schemeClr>
              </a:gs>
              <a:gs pos="75000">
                <a:schemeClr val="accent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tx1"/>
              </a:solidFill>
            </a:endParaRPr>
          </a:p>
        </p:txBody>
      </p:sp>
      <p:sp>
        <p:nvSpPr>
          <p:cNvPr id="41" name="任意多边形: 形状 40"/>
          <p:cNvSpPr/>
          <p:nvPr/>
        </p:nvSpPr>
        <p:spPr>
          <a:xfrm rot="1011376">
            <a:off x="10855428" y="2900780"/>
            <a:ext cx="1704838" cy="2463609"/>
          </a:xfrm>
          <a:custGeom>
            <a:avLst/>
            <a:gdLst>
              <a:gd name="connsiteX0" fmla="*/ 875877 w 1704838"/>
              <a:gd name="connsiteY0" fmla="*/ 26514 h 2463609"/>
              <a:gd name="connsiteX1" fmla="*/ 978996 w 1704838"/>
              <a:gd name="connsiteY1" fmla="*/ 0 h 2463609"/>
              <a:gd name="connsiteX2" fmla="*/ 986034 w 1704838"/>
              <a:gd name="connsiteY2" fmla="*/ 3140 h 2463609"/>
              <a:gd name="connsiteX3" fmla="*/ 1068290 w 1704838"/>
              <a:gd name="connsiteY3" fmla="*/ 274621 h 2463609"/>
              <a:gd name="connsiteX4" fmla="*/ 1053174 w 1704838"/>
              <a:gd name="connsiteY4" fmla="*/ 276928 h 2463609"/>
              <a:gd name="connsiteX5" fmla="*/ 286960 w 1704838"/>
              <a:gd name="connsiteY5" fmla="*/ 1217040 h 2463609"/>
              <a:gd name="connsiteX6" fmla="*/ 1246568 w 1704838"/>
              <a:gd name="connsiteY6" fmla="*/ 2176648 h 2463609"/>
              <a:gd name="connsiteX7" fmla="*/ 1620090 w 1704838"/>
              <a:gd name="connsiteY7" fmla="*/ 2101237 h 2463609"/>
              <a:gd name="connsiteX8" fmla="*/ 1621527 w 1704838"/>
              <a:gd name="connsiteY8" fmla="*/ 2100546 h 2463609"/>
              <a:gd name="connsiteX9" fmla="*/ 1704838 w 1704838"/>
              <a:gd name="connsiteY9" fmla="*/ 2375512 h 2463609"/>
              <a:gd name="connsiteX10" fmla="*/ 1617260 w 1704838"/>
              <a:gd name="connsiteY10" fmla="*/ 2407566 h 2463609"/>
              <a:gd name="connsiteX11" fmla="*/ 1246569 w 1704838"/>
              <a:gd name="connsiteY11" fmla="*/ 2463609 h 2463609"/>
              <a:gd name="connsiteX12" fmla="*/ 0 w 1704838"/>
              <a:gd name="connsiteY12" fmla="*/ 1217040 h 2463609"/>
              <a:gd name="connsiteX13" fmla="*/ 875877 w 1704838"/>
              <a:gd name="connsiteY13" fmla="*/ 26514 h 2463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04838" h="2463609">
                <a:moveTo>
                  <a:pt x="875877" y="26514"/>
                </a:moveTo>
                <a:lnTo>
                  <a:pt x="978996" y="0"/>
                </a:lnTo>
                <a:lnTo>
                  <a:pt x="986034" y="3140"/>
                </a:lnTo>
                <a:lnTo>
                  <a:pt x="1068290" y="274621"/>
                </a:lnTo>
                <a:lnTo>
                  <a:pt x="1053174" y="276928"/>
                </a:lnTo>
                <a:cubicBezTo>
                  <a:pt x="615897" y="366408"/>
                  <a:pt x="286960" y="753310"/>
                  <a:pt x="286960" y="1217040"/>
                </a:cubicBezTo>
                <a:cubicBezTo>
                  <a:pt x="286960" y="1747017"/>
                  <a:pt x="716591" y="2176648"/>
                  <a:pt x="1246568" y="2176648"/>
                </a:cubicBezTo>
                <a:cubicBezTo>
                  <a:pt x="1379063" y="2176648"/>
                  <a:pt x="1505285" y="2149796"/>
                  <a:pt x="1620090" y="2101237"/>
                </a:cubicBezTo>
                <a:lnTo>
                  <a:pt x="1621527" y="2100546"/>
                </a:lnTo>
                <a:lnTo>
                  <a:pt x="1704838" y="2375512"/>
                </a:lnTo>
                <a:lnTo>
                  <a:pt x="1617260" y="2407566"/>
                </a:lnTo>
                <a:cubicBezTo>
                  <a:pt x="1500159" y="2443988"/>
                  <a:pt x="1375655" y="2463609"/>
                  <a:pt x="1246569" y="2463609"/>
                </a:cubicBezTo>
                <a:cubicBezTo>
                  <a:pt x="558108" y="2463609"/>
                  <a:pt x="0" y="1905501"/>
                  <a:pt x="0" y="1217040"/>
                </a:cubicBezTo>
                <a:cubicBezTo>
                  <a:pt x="0" y="657666"/>
                  <a:pt x="368438" y="184344"/>
                  <a:pt x="875877" y="26514"/>
                </a:cubicBezTo>
                <a:close/>
              </a:path>
            </a:pathLst>
          </a:custGeom>
          <a:gradFill flip="none" rotWithShape="1">
            <a:gsLst>
              <a:gs pos="0">
                <a:schemeClr val="bg1">
                  <a:alpha val="20000"/>
                </a:schemeClr>
              </a:gs>
              <a:gs pos="75000">
                <a:schemeClr val="accent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图片 2" descr="房间的摆设布局&#10;&#10;中度可信度描述已自动生成"/>
          <p:cNvPicPr>
            <a:picLocks noChangeAspect="1"/>
          </p:cNvPicPr>
          <p:nvPr/>
        </p:nvPicPr>
        <p:blipFill rotWithShape="1">
          <a:blip r:embed="rId1">
            <a:alphaModFix amt="50000"/>
            <a:extLst>
              <a:ext uri="{28A0092B-C50C-407E-A947-70E740481C1C}">
                <a14:useLocalDpi xmlns:a14="http://schemas.microsoft.com/office/drawing/2010/main" val="0"/>
              </a:ext>
            </a:extLst>
          </a:blip>
          <a:srcRect t="10126" b="5621"/>
          <a:stretch>
            <a:fillRect/>
          </a:stretch>
        </p:blipFill>
        <p:spPr>
          <a:xfrm>
            <a:off x="20" y="1282"/>
            <a:ext cx="12191980" cy="6856718"/>
          </a:xfrm>
          <a:prstGeom prst="rect">
            <a:avLst/>
          </a:prstGeom>
        </p:spPr>
      </p:pic>
      <p:sp>
        <p:nvSpPr>
          <p:cNvPr id="4" name="矩形 3"/>
          <p:cNvSpPr/>
          <p:nvPr/>
        </p:nvSpPr>
        <p:spPr>
          <a:xfrm>
            <a:off x="0" y="0"/>
            <a:ext cx="12192000" cy="6857999"/>
          </a:xfrm>
          <a:prstGeom prst="rect">
            <a:avLst/>
          </a:prstGeom>
          <a:gradFill flip="none" rotWithShape="1">
            <a:gsLst>
              <a:gs pos="0">
                <a:srgbClr val="3188FE">
                  <a:alpha val="56000"/>
                </a:srgbClr>
              </a:gs>
              <a:gs pos="36000">
                <a:srgbClr val="0055CA">
                  <a:alpha val="72000"/>
                </a:srgbClr>
              </a:gs>
              <a:gs pos="78000">
                <a:srgbClr val="002FA7"/>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任意多边形: 形状 37"/>
          <p:cNvSpPr/>
          <p:nvPr/>
        </p:nvSpPr>
        <p:spPr>
          <a:xfrm>
            <a:off x="0" y="1470327"/>
            <a:ext cx="12192000" cy="5387673"/>
          </a:xfrm>
          <a:custGeom>
            <a:avLst/>
            <a:gdLst>
              <a:gd name="connsiteX0" fmla="*/ 259677 w 12192000"/>
              <a:gd name="connsiteY0" fmla="*/ 0 h 5387673"/>
              <a:gd name="connsiteX1" fmla="*/ 11932323 w 12192000"/>
              <a:gd name="connsiteY1" fmla="*/ 0 h 5387673"/>
              <a:gd name="connsiteX2" fmla="*/ 12192000 w 12192000"/>
              <a:gd name="connsiteY2" fmla="*/ 259677 h 5387673"/>
              <a:gd name="connsiteX3" fmla="*/ 12192000 w 12192000"/>
              <a:gd name="connsiteY3" fmla="*/ 5387673 h 5387673"/>
              <a:gd name="connsiteX4" fmla="*/ 0 w 12192000"/>
              <a:gd name="connsiteY4" fmla="*/ 5387673 h 5387673"/>
              <a:gd name="connsiteX5" fmla="*/ 0 w 12192000"/>
              <a:gd name="connsiteY5" fmla="*/ 259677 h 5387673"/>
              <a:gd name="connsiteX6" fmla="*/ 259677 w 12192000"/>
              <a:gd name="connsiteY6" fmla="*/ 0 h 5387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387673">
                <a:moveTo>
                  <a:pt x="259677" y="0"/>
                </a:moveTo>
                <a:lnTo>
                  <a:pt x="11932323" y="0"/>
                </a:lnTo>
                <a:cubicBezTo>
                  <a:pt x="12075739" y="0"/>
                  <a:pt x="12192000" y="116261"/>
                  <a:pt x="12192000" y="259677"/>
                </a:cubicBezTo>
                <a:lnTo>
                  <a:pt x="12192000" y="5387673"/>
                </a:lnTo>
                <a:lnTo>
                  <a:pt x="0" y="5387673"/>
                </a:lnTo>
                <a:lnTo>
                  <a:pt x="0" y="259677"/>
                </a:lnTo>
                <a:cubicBezTo>
                  <a:pt x="0" y="116261"/>
                  <a:pt x="116261" y="0"/>
                  <a:pt x="259677" y="0"/>
                </a:cubicBez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文本框 9"/>
          <p:cNvSpPr txBox="1"/>
          <p:nvPr/>
        </p:nvSpPr>
        <p:spPr>
          <a:xfrm>
            <a:off x="758471" y="491662"/>
            <a:ext cx="10675058" cy="654666"/>
          </a:xfrm>
          <a:prstGeom prst="rect">
            <a:avLst/>
          </a:prstGeom>
          <a:noFill/>
        </p:spPr>
        <p:txBody>
          <a:bodyPr wrap="square" rtlCol="0">
            <a:spAutoFit/>
          </a:bodyPr>
          <a:lstStyle/>
          <a:p>
            <a:pPr algn="ctr">
              <a:lnSpc>
                <a:spcPct val="120000"/>
              </a:lnSpc>
            </a:pPr>
            <a:r>
              <a:rPr lang="en-US" altLang="zh-CN" sz="3200" dirty="0">
                <a:solidFill>
                  <a:schemeClr val="bg1"/>
                </a:solidFill>
                <a:latin typeface="+mj-lt"/>
              </a:rPr>
              <a:t>Table of Contents</a:t>
            </a:r>
            <a:endParaRPr lang="en-US" altLang="zh-CN" sz="3200" dirty="0">
              <a:solidFill>
                <a:schemeClr val="bg1"/>
              </a:solidFill>
              <a:latin typeface="+mj-lt"/>
            </a:endParaRPr>
          </a:p>
        </p:txBody>
      </p:sp>
      <p:cxnSp>
        <p:nvCxnSpPr>
          <p:cNvPr id="11" name="直接箭头连接符 10"/>
          <p:cNvCxnSpPr/>
          <p:nvPr/>
        </p:nvCxnSpPr>
        <p:spPr>
          <a:xfrm>
            <a:off x="8219677" y="864048"/>
            <a:ext cx="854148" cy="0"/>
          </a:xfrm>
          <a:prstGeom prst="straightConnector1">
            <a:avLst/>
          </a:prstGeom>
          <a:ln w="25400" cap="rnd">
            <a:gradFill flip="none" rotWithShape="1">
              <a:gsLst>
                <a:gs pos="100000">
                  <a:schemeClr val="accent1">
                    <a:lumMod val="5000"/>
                    <a:lumOff val="95000"/>
                  </a:schemeClr>
                </a:gs>
                <a:gs pos="0">
                  <a:schemeClr val="bg1">
                    <a:alpha val="0"/>
                  </a:schemeClr>
                </a:gs>
              </a:gsLst>
              <a:lin ang="0" scaled="1"/>
              <a:tileRect/>
            </a:gradFill>
            <a:round/>
            <a:tailEnd type="non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3188005" y="864048"/>
            <a:ext cx="854148" cy="0"/>
          </a:xfrm>
          <a:prstGeom prst="straightConnector1">
            <a:avLst/>
          </a:prstGeom>
          <a:ln w="25400" cap="rnd">
            <a:gradFill flip="none" rotWithShape="1">
              <a:gsLst>
                <a:gs pos="100000">
                  <a:schemeClr val="accent1">
                    <a:lumMod val="5000"/>
                    <a:lumOff val="95000"/>
                  </a:schemeClr>
                </a:gs>
                <a:gs pos="0">
                  <a:schemeClr val="bg1">
                    <a:alpha val="0"/>
                  </a:schemeClr>
                </a:gs>
              </a:gsLst>
              <a:lin ang="0" scaled="1"/>
              <a:tileRect/>
            </a:gradFill>
            <a:round/>
            <a:tailEnd type="none"/>
          </a:ln>
        </p:spPr>
        <p:style>
          <a:lnRef idx="1">
            <a:schemeClr val="accent1"/>
          </a:lnRef>
          <a:fillRef idx="0">
            <a:schemeClr val="accent1"/>
          </a:fillRef>
          <a:effectRef idx="0">
            <a:schemeClr val="accent1"/>
          </a:effectRef>
          <a:fontRef idx="minor">
            <a:schemeClr val="tx1"/>
          </a:fontRef>
        </p:style>
      </p:cxnSp>
      <p:sp>
        <p:nvSpPr>
          <p:cNvPr id="15" name="圆: 空心 14"/>
          <p:cNvSpPr/>
          <p:nvPr/>
        </p:nvSpPr>
        <p:spPr>
          <a:xfrm rot="20157404">
            <a:off x="1385095" y="1811351"/>
            <a:ext cx="626928" cy="626928"/>
          </a:xfrm>
          <a:prstGeom prst="donut">
            <a:avLst>
              <a:gd name="adj" fmla="val 11510"/>
            </a:avLst>
          </a:prstGeom>
          <a:gradFill flip="none" rotWithShape="1">
            <a:gsLst>
              <a:gs pos="0">
                <a:schemeClr val="bg1">
                  <a:alpha val="20000"/>
                </a:schemeClr>
              </a:gs>
              <a:gs pos="75000">
                <a:schemeClr val="accent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nvGrpSpPr>
          <p:cNvPr id="2" name="组合 1"/>
          <p:cNvGrpSpPr/>
          <p:nvPr/>
        </p:nvGrpSpPr>
        <p:grpSpPr>
          <a:xfrm>
            <a:off x="1626831" y="2178423"/>
            <a:ext cx="1274463" cy="774352"/>
            <a:chOff x="3944101" y="2632933"/>
            <a:chExt cx="4312393" cy="2695285"/>
          </a:xfrm>
        </p:grpSpPr>
        <p:sp>
          <p:nvSpPr>
            <p:cNvPr id="5" name="任意多边形: 形状 4"/>
            <p:cNvSpPr/>
            <p:nvPr/>
          </p:nvSpPr>
          <p:spPr>
            <a:xfrm flipH="1">
              <a:off x="3944101" y="2632933"/>
              <a:ext cx="2160494" cy="2695284"/>
            </a:xfrm>
            <a:custGeom>
              <a:avLst/>
              <a:gdLst>
                <a:gd name="connsiteX0" fmla="*/ 979921 w 2160494"/>
                <a:gd name="connsiteY0" fmla="*/ 246 h 2695284"/>
                <a:gd name="connsiteX1" fmla="*/ 0 w 2160494"/>
                <a:gd name="connsiteY1" fmla="*/ 249975 h 2695284"/>
                <a:gd name="connsiteX2" fmla="*/ 0 w 2160494"/>
                <a:gd name="connsiteY2" fmla="*/ 2695284 h 2695284"/>
                <a:gd name="connsiteX3" fmla="*/ 1959841 w 2160494"/>
                <a:gd name="connsiteY3" fmla="*/ 2615370 h 2695284"/>
                <a:gd name="connsiteX4" fmla="*/ 2160494 w 2160494"/>
                <a:gd name="connsiteY4" fmla="*/ 2672642 h 2695284"/>
                <a:gd name="connsiteX5" fmla="*/ 2160494 w 2160494"/>
                <a:gd name="connsiteY5" fmla="*/ 227334 h 2695284"/>
                <a:gd name="connsiteX6" fmla="*/ 1959841 w 2160494"/>
                <a:gd name="connsiteY6" fmla="*/ 170062 h 2695284"/>
                <a:gd name="connsiteX7" fmla="*/ 979921 w 2160494"/>
                <a:gd name="connsiteY7" fmla="*/ 246 h 269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0494" h="2695284">
                  <a:moveTo>
                    <a:pt x="979921" y="246"/>
                  </a:moveTo>
                  <a:cubicBezTo>
                    <a:pt x="653281" y="-4564"/>
                    <a:pt x="326640" y="60551"/>
                    <a:pt x="0" y="249975"/>
                  </a:cubicBezTo>
                  <a:lnTo>
                    <a:pt x="0" y="2695284"/>
                  </a:lnTo>
                  <a:cubicBezTo>
                    <a:pt x="653280" y="2316435"/>
                    <a:pt x="1306561" y="2434825"/>
                    <a:pt x="1959841" y="2615370"/>
                  </a:cubicBezTo>
                  <a:lnTo>
                    <a:pt x="2160494" y="2672642"/>
                  </a:lnTo>
                  <a:lnTo>
                    <a:pt x="2160494" y="227334"/>
                  </a:lnTo>
                  <a:lnTo>
                    <a:pt x="1959841" y="170062"/>
                  </a:lnTo>
                  <a:cubicBezTo>
                    <a:pt x="1633201" y="79789"/>
                    <a:pt x="1306561" y="5056"/>
                    <a:pt x="979921" y="246"/>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任意多边形: 形状 6"/>
            <p:cNvSpPr/>
            <p:nvPr/>
          </p:nvSpPr>
          <p:spPr>
            <a:xfrm>
              <a:off x="6096000" y="2632934"/>
              <a:ext cx="2160494" cy="2695284"/>
            </a:xfrm>
            <a:custGeom>
              <a:avLst/>
              <a:gdLst>
                <a:gd name="connsiteX0" fmla="*/ 979921 w 2160494"/>
                <a:gd name="connsiteY0" fmla="*/ 246 h 2695284"/>
                <a:gd name="connsiteX1" fmla="*/ 1959842 w 2160494"/>
                <a:gd name="connsiteY1" fmla="*/ 170062 h 2695284"/>
                <a:gd name="connsiteX2" fmla="*/ 2160494 w 2160494"/>
                <a:gd name="connsiteY2" fmla="*/ 227334 h 2695284"/>
                <a:gd name="connsiteX3" fmla="*/ 2160494 w 2160494"/>
                <a:gd name="connsiteY3" fmla="*/ 2672642 h 2695284"/>
                <a:gd name="connsiteX4" fmla="*/ 1959842 w 2160494"/>
                <a:gd name="connsiteY4" fmla="*/ 2615370 h 2695284"/>
                <a:gd name="connsiteX5" fmla="*/ 0 w 2160494"/>
                <a:gd name="connsiteY5" fmla="*/ 2695284 h 2695284"/>
                <a:gd name="connsiteX6" fmla="*/ 0 w 2160494"/>
                <a:gd name="connsiteY6" fmla="*/ 249975 h 2695284"/>
                <a:gd name="connsiteX7" fmla="*/ 979921 w 2160494"/>
                <a:gd name="connsiteY7" fmla="*/ 246 h 269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0494" h="2695284">
                  <a:moveTo>
                    <a:pt x="979921" y="246"/>
                  </a:moveTo>
                  <a:cubicBezTo>
                    <a:pt x="1306561" y="5056"/>
                    <a:pt x="1633201" y="79789"/>
                    <a:pt x="1959842" y="170062"/>
                  </a:cubicBezTo>
                  <a:lnTo>
                    <a:pt x="2160494" y="227334"/>
                  </a:lnTo>
                  <a:lnTo>
                    <a:pt x="2160494" y="2672642"/>
                  </a:lnTo>
                  <a:lnTo>
                    <a:pt x="1959842" y="2615370"/>
                  </a:lnTo>
                  <a:cubicBezTo>
                    <a:pt x="1306561" y="2434825"/>
                    <a:pt x="653281" y="2316435"/>
                    <a:pt x="0" y="2695284"/>
                  </a:cubicBezTo>
                  <a:lnTo>
                    <a:pt x="0" y="249975"/>
                  </a:lnTo>
                  <a:cubicBezTo>
                    <a:pt x="326640" y="60551"/>
                    <a:pt x="653281" y="-4564"/>
                    <a:pt x="979921" y="246"/>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9" name="文本框 8"/>
          <p:cNvSpPr txBox="1"/>
          <p:nvPr/>
        </p:nvSpPr>
        <p:spPr>
          <a:xfrm>
            <a:off x="2016395" y="2302609"/>
            <a:ext cx="760811" cy="514051"/>
          </a:xfrm>
          <a:prstGeom prst="rect">
            <a:avLst/>
          </a:prstGeom>
          <a:noFill/>
        </p:spPr>
        <p:txBody>
          <a:bodyPr wrap="square" rtlCol="0">
            <a:spAutoFit/>
          </a:bodyPr>
          <a:lstStyle/>
          <a:p>
            <a:pPr>
              <a:lnSpc>
                <a:spcPct val="120000"/>
              </a:lnSpc>
            </a:pPr>
            <a:r>
              <a:rPr lang="en-US" altLang="zh-CN" sz="2400" dirty="0">
                <a:solidFill>
                  <a:schemeClr val="bg1"/>
                </a:solidFill>
                <a:latin typeface="+mj-lt"/>
              </a:rPr>
              <a:t>01</a:t>
            </a:r>
            <a:endParaRPr lang="zh-CN" altLang="en-US" sz="2400" dirty="0">
              <a:solidFill>
                <a:schemeClr val="bg1"/>
              </a:solidFill>
              <a:latin typeface="+mj-lt"/>
            </a:endParaRPr>
          </a:p>
        </p:txBody>
      </p:sp>
      <p:sp>
        <p:nvSpPr>
          <p:cNvPr id="13" name="文本框 12"/>
          <p:cNvSpPr txBox="1"/>
          <p:nvPr/>
        </p:nvSpPr>
        <p:spPr>
          <a:xfrm>
            <a:off x="3023604" y="2310464"/>
            <a:ext cx="1951039" cy="514051"/>
          </a:xfrm>
          <a:prstGeom prst="rect">
            <a:avLst/>
          </a:prstGeom>
          <a:noFill/>
        </p:spPr>
        <p:txBody>
          <a:bodyPr wrap="square" rtlCol="0">
            <a:spAutoFit/>
          </a:bodyPr>
          <a:lstStyle/>
          <a:p>
            <a:pPr>
              <a:lnSpc>
                <a:spcPct val="120000"/>
              </a:lnSpc>
            </a:pPr>
            <a:r>
              <a:rPr lang="en-US" altLang="zh-CN" sz="2400" dirty="0">
                <a:solidFill>
                  <a:schemeClr val="accent1"/>
                </a:solidFill>
                <a:ea typeface="+mj-ea"/>
              </a:rPr>
              <a:t>Topic 1</a:t>
            </a:r>
            <a:endParaRPr lang="zh-CN" altLang="en-US" sz="2400" dirty="0">
              <a:solidFill>
                <a:schemeClr val="accent1"/>
              </a:solidFill>
              <a:ea typeface="+mj-ea"/>
            </a:endParaRPr>
          </a:p>
        </p:txBody>
      </p:sp>
      <p:sp>
        <p:nvSpPr>
          <p:cNvPr id="14" name="文本框 13"/>
          <p:cNvSpPr txBox="1"/>
          <p:nvPr/>
        </p:nvSpPr>
        <p:spPr>
          <a:xfrm>
            <a:off x="3023870" y="2952750"/>
            <a:ext cx="2017395" cy="386080"/>
          </a:xfrm>
          <a:prstGeom prst="rect">
            <a:avLst/>
          </a:prstGeom>
          <a:noFill/>
        </p:spPr>
        <p:txBody>
          <a:bodyPr wrap="square" rtlCol="0">
            <a:spAutoFit/>
          </a:bodyPr>
          <a:lstStyle/>
          <a:p>
            <a:pPr>
              <a:lnSpc>
                <a:spcPct val="120000"/>
              </a:lnSpc>
            </a:pPr>
            <a:r>
              <a:rPr lang="en-US" altLang="zh-CN" sz="1600" dirty="0">
                <a:solidFill>
                  <a:schemeClr val="accent1"/>
                </a:solidFill>
              </a:rPr>
              <a:t>Introduction</a:t>
            </a:r>
            <a:endParaRPr lang="en-US" altLang="zh-CN" sz="1600" dirty="0">
              <a:solidFill>
                <a:schemeClr val="accent1"/>
              </a:solidFill>
            </a:endParaRPr>
          </a:p>
        </p:txBody>
      </p:sp>
      <p:sp>
        <p:nvSpPr>
          <p:cNvPr id="16" name="圆: 空心 15"/>
          <p:cNvSpPr/>
          <p:nvPr/>
        </p:nvSpPr>
        <p:spPr>
          <a:xfrm rot="20157404">
            <a:off x="1385095" y="4183562"/>
            <a:ext cx="626928" cy="626928"/>
          </a:xfrm>
          <a:prstGeom prst="donut">
            <a:avLst>
              <a:gd name="adj" fmla="val 11510"/>
            </a:avLst>
          </a:prstGeom>
          <a:gradFill flip="none" rotWithShape="1">
            <a:gsLst>
              <a:gs pos="0">
                <a:schemeClr val="bg1">
                  <a:alpha val="20000"/>
                </a:schemeClr>
              </a:gs>
              <a:gs pos="75000">
                <a:schemeClr val="accent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nvGrpSpPr>
          <p:cNvPr id="17" name="组合 16"/>
          <p:cNvGrpSpPr/>
          <p:nvPr/>
        </p:nvGrpSpPr>
        <p:grpSpPr>
          <a:xfrm>
            <a:off x="1626831" y="4550634"/>
            <a:ext cx="1274463" cy="774352"/>
            <a:chOff x="3944101" y="2632933"/>
            <a:chExt cx="4312393" cy="2695285"/>
          </a:xfrm>
        </p:grpSpPr>
        <p:sp>
          <p:nvSpPr>
            <p:cNvPr id="18" name="任意多边形: 形状 17"/>
            <p:cNvSpPr/>
            <p:nvPr/>
          </p:nvSpPr>
          <p:spPr>
            <a:xfrm flipH="1">
              <a:off x="3944101" y="2632933"/>
              <a:ext cx="2160494" cy="2695284"/>
            </a:xfrm>
            <a:custGeom>
              <a:avLst/>
              <a:gdLst>
                <a:gd name="connsiteX0" fmla="*/ 979921 w 2160494"/>
                <a:gd name="connsiteY0" fmla="*/ 246 h 2695284"/>
                <a:gd name="connsiteX1" fmla="*/ 0 w 2160494"/>
                <a:gd name="connsiteY1" fmla="*/ 249975 h 2695284"/>
                <a:gd name="connsiteX2" fmla="*/ 0 w 2160494"/>
                <a:gd name="connsiteY2" fmla="*/ 2695284 h 2695284"/>
                <a:gd name="connsiteX3" fmla="*/ 1959841 w 2160494"/>
                <a:gd name="connsiteY3" fmla="*/ 2615370 h 2695284"/>
                <a:gd name="connsiteX4" fmla="*/ 2160494 w 2160494"/>
                <a:gd name="connsiteY4" fmla="*/ 2672642 h 2695284"/>
                <a:gd name="connsiteX5" fmla="*/ 2160494 w 2160494"/>
                <a:gd name="connsiteY5" fmla="*/ 227334 h 2695284"/>
                <a:gd name="connsiteX6" fmla="*/ 1959841 w 2160494"/>
                <a:gd name="connsiteY6" fmla="*/ 170062 h 2695284"/>
                <a:gd name="connsiteX7" fmla="*/ 979921 w 2160494"/>
                <a:gd name="connsiteY7" fmla="*/ 246 h 269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0494" h="2695284">
                  <a:moveTo>
                    <a:pt x="979921" y="246"/>
                  </a:moveTo>
                  <a:cubicBezTo>
                    <a:pt x="653281" y="-4564"/>
                    <a:pt x="326640" y="60551"/>
                    <a:pt x="0" y="249975"/>
                  </a:cubicBezTo>
                  <a:lnTo>
                    <a:pt x="0" y="2695284"/>
                  </a:lnTo>
                  <a:cubicBezTo>
                    <a:pt x="653280" y="2316435"/>
                    <a:pt x="1306561" y="2434825"/>
                    <a:pt x="1959841" y="2615370"/>
                  </a:cubicBezTo>
                  <a:lnTo>
                    <a:pt x="2160494" y="2672642"/>
                  </a:lnTo>
                  <a:lnTo>
                    <a:pt x="2160494" y="227334"/>
                  </a:lnTo>
                  <a:lnTo>
                    <a:pt x="1959841" y="170062"/>
                  </a:lnTo>
                  <a:cubicBezTo>
                    <a:pt x="1633201" y="79789"/>
                    <a:pt x="1306561" y="5056"/>
                    <a:pt x="979921" y="246"/>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任意多边形: 形状 18"/>
            <p:cNvSpPr/>
            <p:nvPr/>
          </p:nvSpPr>
          <p:spPr>
            <a:xfrm>
              <a:off x="6096000" y="2632934"/>
              <a:ext cx="2160494" cy="2695284"/>
            </a:xfrm>
            <a:custGeom>
              <a:avLst/>
              <a:gdLst>
                <a:gd name="connsiteX0" fmla="*/ 979921 w 2160494"/>
                <a:gd name="connsiteY0" fmla="*/ 246 h 2695284"/>
                <a:gd name="connsiteX1" fmla="*/ 1959842 w 2160494"/>
                <a:gd name="connsiteY1" fmla="*/ 170062 h 2695284"/>
                <a:gd name="connsiteX2" fmla="*/ 2160494 w 2160494"/>
                <a:gd name="connsiteY2" fmla="*/ 227334 h 2695284"/>
                <a:gd name="connsiteX3" fmla="*/ 2160494 w 2160494"/>
                <a:gd name="connsiteY3" fmla="*/ 2672642 h 2695284"/>
                <a:gd name="connsiteX4" fmla="*/ 1959842 w 2160494"/>
                <a:gd name="connsiteY4" fmla="*/ 2615370 h 2695284"/>
                <a:gd name="connsiteX5" fmla="*/ 0 w 2160494"/>
                <a:gd name="connsiteY5" fmla="*/ 2695284 h 2695284"/>
                <a:gd name="connsiteX6" fmla="*/ 0 w 2160494"/>
                <a:gd name="connsiteY6" fmla="*/ 249975 h 2695284"/>
                <a:gd name="connsiteX7" fmla="*/ 979921 w 2160494"/>
                <a:gd name="connsiteY7" fmla="*/ 246 h 269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0494" h="2695284">
                  <a:moveTo>
                    <a:pt x="979921" y="246"/>
                  </a:moveTo>
                  <a:cubicBezTo>
                    <a:pt x="1306561" y="5056"/>
                    <a:pt x="1633201" y="79789"/>
                    <a:pt x="1959842" y="170062"/>
                  </a:cubicBezTo>
                  <a:lnTo>
                    <a:pt x="2160494" y="227334"/>
                  </a:lnTo>
                  <a:lnTo>
                    <a:pt x="2160494" y="2672642"/>
                  </a:lnTo>
                  <a:lnTo>
                    <a:pt x="1959842" y="2615370"/>
                  </a:lnTo>
                  <a:cubicBezTo>
                    <a:pt x="1306561" y="2434825"/>
                    <a:pt x="653281" y="2316435"/>
                    <a:pt x="0" y="2695284"/>
                  </a:cubicBezTo>
                  <a:lnTo>
                    <a:pt x="0" y="249975"/>
                  </a:lnTo>
                  <a:cubicBezTo>
                    <a:pt x="326640" y="60551"/>
                    <a:pt x="653281" y="-4564"/>
                    <a:pt x="979921" y="246"/>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0" name="文本框 19"/>
          <p:cNvSpPr txBox="1"/>
          <p:nvPr/>
        </p:nvSpPr>
        <p:spPr>
          <a:xfrm>
            <a:off x="2016395" y="4674820"/>
            <a:ext cx="760811" cy="514051"/>
          </a:xfrm>
          <a:prstGeom prst="rect">
            <a:avLst/>
          </a:prstGeom>
          <a:noFill/>
        </p:spPr>
        <p:txBody>
          <a:bodyPr wrap="square" rtlCol="0">
            <a:spAutoFit/>
          </a:bodyPr>
          <a:lstStyle/>
          <a:p>
            <a:pPr>
              <a:lnSpc>
                <a:spcPct val="120000"/>
              </a:lnSpc>
            </a:pPr>
            <a:r>
              <a:rPr lang="en-US" altLang="zh-CN" sz="2400" dirty="0">
                <a:solidFill>
                  <a:schemeClr val="bg1"/>
                </a:solidFill>
                <a:latin typeface="+mj-lt"/>
              </a:rPr>
              <a:t>03</a:t>
            </a:r>
            <a:endParaRPr lang="zh-CN" altLang="en-US" sz="2400" dirty="0">
              <a:solidFill>
                <a:schemeClr val="bg1"/>
              </a:solidFill>
              <a:latin typeface="+mj-lt"/>
            </a:endParaRPr>
          </a:p>
        </p:txBody>
      </p:sp>
      <p:sp>
        <p:nvSpPr>
          <p:cNvPr id="21" name="文本框 20"/>
          <p:cNvSpPr txBox="1"/>
          <p:nvPr/>
        </p:nvSpPr>
        <p:spPr>
          <a:xfrm>
            <a:off x="3023604" y="4682675"/>
            <a:ext cx="1951039" cy="514051"/>
          </a:xfrm>
          <a:prstGeom prst="rect">
            <a:avLst/>
          </a:prstGeom>
          <a:noFill/>
        </p:spPr>
        <p:txBody>
          <a:bodyPr wrap="square" rtlCol="0">
            <a:spAutoFit/>
          </a:bodyPr>
          <a:lstStyle/>
          <a:p>
            <a:pPr>
              <a:lnSpc>
                <a:spcPct val="120000"/>
              </a:lnSpc>
            </a:pPr>
            <a:r>
              <a:rPr lang="en-US" altLang="zh-CN" sz="2400" dirty="0">
                <a:solidFill>
                  <a:schemeClr val="accent1"/>
                </a:solidFill>
                <a:ea typeface="+mj-ea"/>
              </a:rPr>
              <a:t>Topic 3</a:t>
            </a:r>
            <a:endParaRPr lang="zh-CN" altLang="en-US" sz="2400" dirty="0">
              <a:solidFill>
                <a:schemeClr val="accent1"/>
              </a:solidFill>
              <a:ea typeface="+mj-ea"/>
            </a:endParaRPr>
          </a:p>
        </p:txBody>
      </p:sp>
      <p:sp>
        <p:nvSpPr>
          <p:cNvPr id="22" name="文本框 21"/>
          <p:cNvSpPr txBox="1"/>
          <p:nvPr/>
        </p:nvSpPr>
        <p:spPr>
          <a:xfrm>
            <a:off x="3023604" y="5324986"/>
            <a:ext cx="3121268" cy="681355"/>
          </a:xfrm>
          <a:prstGeom prst="rect">
            <a:avLst/>
          </a:prstGeom>
          <a:noFill/>
        </p:spPr>
        <p:txBody>
          <a:bodyPr wrap="square" rtlCol="0">
            <a:spAutoFit/>
          </a:bodyPr>
          <a:lstStyle/>
          <a:p>
            <a:pPr>
              <a:lnSpc>
                <a:spcPct val="120000"/>
              </a:lnSpc>
            </a:pPr>
            <a:r>
              <a:rPr lang="en-US" altLang="zh-CN" sz="1600" dirty="0">
                <a:solidFill>
                  <a:schemeClr val="accent1"/>
                </a:solidFill>
              </a:rPr>
              <a:t> </a:t>
            </a:r>
            <a:r>
              <a:rPr lang="en-US" altLang="zh-CN" sz="1600" dirty="0">
                <a:solidFill>
                  <a:schemeClr val="accent1"/>
                </a:solidFill>
                <a:sym typeface="+mn-ea"/>
              </a:rPr>
              <a:t>Exploratory Data Analysis (EDA) and </a:t>
            </a:r>
            <a:r>
              <a:rPr lang="en-US" altLang="zh-CN" sz="1600" dirty="0">
                <a:solidFill>
                  <a:schemeClr val="accent1"/>
                </a:solidFill>
              </a:rPr>
              <a:t>nsights.</a:t>
            </a:r>
            <a:endParaRPr lang="en-US" altLang="zh-CN" sz="1600" dirty="0">
              <a:solidFill>
                <a:schemeClr val="accent1"/>
              </a:solidFill>
            </a:endParaRPr>
          </a:p>
        </p:txBody>
      </p:sp>
      <p:sp>
        <p:nvSpPr>
          <p:cNvPr id="23" name="圆: 空心 22"/>
          <p:cNvSpPr/>
          <p:nvPr/>
        </p:nvSpPr>
        <p:spPr>
          <a:xfrm rot="20157404">
            <a:off x="7018627" y="1811351"/>
            <a:ext cx="626928" cy="626928"/>
          </a:xfrm>
          <a:prstGeom prst="donut">
            <a:avLst>
              <a:gd name="adj" fmla="val 11510"/>
            </a:avLst>
          </a:prstGeom>
          <a:gradFill flip="none" rotWithShape="1">
            <a:gsLst>
              <a:gs pos="0">
                <a:schemeClr val="bg1">
                  <a:alpha val="20000"/>
                </a:schemeClr>
              </a:gs>
              <a:gs pos="75000">
                <a:schemeClr val="accent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nvGrpSpPr>
          <p:cNvPr id="24" name="组合 23"/>
          <p:cNvGrpSpPr/>
          <p:nvPr/>
        </p:nvGrpSpPr>
        <p:grpSpPr>
          <a:xfrm>
            <a:off x="7260363" y="2178423"/>
            <a:ext cx="1274463" cy="774352"/>
            <a:chOff x="3944101" y="2632933"/>
            <a:chExt cx="4312393" cy="2695285"/>
          </a:xfrm>
        </p:grpSpPr>
        <p:sp>
          <p:nvSpPr>
            <p:cNvPr id="25" name="任意多边形: 形状 24"/>
            <p:cNvSpPr/>
            <p:nvPr/>
          </p:nvSpPr>
          <p:spPr>
            <a:xfrm flipH="1">
              <a:off x="3944101" y="2632933"/>
              <a:ext cx="2160494" cy="2695284"/>
            </a:xfrm>
            <a:custGeom>
              <a:avLst/>
              <a:gdLst>
                <a:gd name="connsiteX0" fmla="*/ 979921 w 2160494"/>
                <a:gd name="connsiteY0" fmla="*/ 246 h 2695284"/>
                <a:gd name="connsiteX1" fmla="*/ 0 w 2160494"/>
                <a:gd name="connsiteY1" fmla="*/ 249975 h 2695284"/>
                <a:gd name="connsiteX2" fmla="*/ 0 w 2160494"/>
                <a:gd name="connsiteY2" fmla="*/ 2695284 h 2695284"/>
                <a:gd name="connsiteX3" fmla="*/ 1959841 w 2160494"/>
                <a:gd name="connsiteY3" fmla="*/ 2615370 h 2695284"/>
                <a:gd name="connsiteX4" fmla="*/ 2160494 w 2160494"/>
                <a:gd name="connsiteY4" fmla="*/ 2672642 h 2695284"/>
                <a:gd name="connsiteX5" fmla="*/ 2160494 w 2160494"/>
                <a:gd name="connsiteY5" fmla="*/ 227334 h 2695284"/>
                <a:gd name="connsiteX6" fmla="*/ 1959841 w 2160494"/>
                <a:gd name="connsiteY6" fmla="*/ 170062 h 2695284"/>
                <a:gd name="connsiteX7" fmla="*/ 979921 w 2160494"/>
                <a:gd name="connsiteY7" fmla="*/ 246 h 269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0494" h="2695284">
                  <a:moveTo>
                    <a:pt x="979921" y="246"/>
                  </a:moveTo>
                  <a:cubicBezTo>
                    <a:pt x="653281" y="-4564"/>
                    <a:pt x="326640" y="60551"/>
                    <a:pt x="0" y="249975"/>
                  </a:cubicBezTo>
                  <a:lnTo>
                    <a:pt x="0" y="2695284"/>
                  </a:lnTo>
                  <a:cubicBezTo>
                    <a:pt x="653280" y="2316435"/>
                    <a:pt x="1306561" y="2434825"/>
                    <a:pt x="1959841" y="2615370"/>
                  </a:cubicBezTo>
                  <a:lnTo>
                    <a:pt x="2160494" y="2672642"/>
                  </a:lnTo>
                  <a:lnTo>
                    <a:pt x="2160494" y="227334"/>
                  </a:lnTo>
                  <a:lnTo>
                    <a:pt x="1959841" y="170062"/>
                  </a:lnTo>
                  <a:cubicBezTo>
                    <a:pt x="1633201" y="79789"/>
                    <a:pt x="1306561" y="5056"/>
                    <a:pt x="979921" y="246"/>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6" name="任意多边形: 形状 25"/>
            <p:cNvSpPr/>
            <p:nvPr/>
          </p:nvSpPr>
          <p:spPr>
            <a:xfrm>
              <a:off x="6096000" y="2632934"/>
              <a:ext cx="2160494" cy="2695284"/>
            </a:xfrm>
            <a:custGeom>
              <a:avLst/>
              <a:gdLst>
                <a:gd name="connsiteX0" fmla="*/ 979921 w 2160494"/>
                <a:gd name="connsiteY0" fmla="*/ 246 h 2695284"/>
                <a:gd name="connsiteX1" fmla="*/ 1959842 w 2160494"/>
                <a:gd name="connsiteY1" fmla="*/ 170062 h 2695284"/>
                <a:gd name="connsiteX2" fmla="*/ 2160494 w 2160494"/>
                <a:gd name="connsiteY2" fmla="*/ 227334 h 2695284"/>
                <a:gd name="connsiteX3" fmla="*/ 2160494 w 2160494"/>
                <a:gd name="connsiteY3" fmla="*/ 2672642 h 2695284"/>
                <a:gd name="connsiteX4" fmla="*/ 1959842 w 2160494"/>
                <a:gd name="connsiteY4" fmla="*/ 2615370 h 2695284"/>
                <a:gd name="connsiteX5" fmla="*/ 0 w 2160494"/>
                <a:gd name="connsiteY5" fmla="*/ 2695284 h 2695284"/>
                <a:gd name="connsiteX6" fmla="*/ 0 w 2160494"/>
                <a:gd name="connsiteY6" fmla="*/ 249975 h 2695284"/>
                <a:gd name="connsiteX7" fmla="*/ 979921 w 2160494"/>
                <a:gd name="connsiteY7" fmla="*/ 246 h 269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0494" h="2695284">
                  <a:moveTo>
                    <a:pt x="979921" y="246"/>
                  </a:moveTo>
                  <a:cubicBezTo>
                    <a:pt x="1306561" y="5056"/>
                    <a:pt x="1633201" y="79789"/>
                    <a:pt x="1959842" y="170062"/>
                  </a:cubicBezTo>
                  <a:lnTo>
                    <a:pt x="2160494" y="227334"/>
                  </a:lnTo>
                  <a:lnTo>
                    <a:pt x="2160494" y="2672642"/>
                  </a:lnTo>
                  <a:lnTo>
                    <a:pt x="1959842" y="2615370"/>
                  </a:lnTo>
                  <a:cubicBezTo>
                    <a:pt x="1306561" y="2434825"/>
                    <a:pt x="653281" y="2316435"/>
                    <a:pt x="0" y="2695284"/>
                  </a:cubicBezTo>
                  <a:lnTo>
                    <a:pt x="0" y="249975"/>
                  </a:lnTo>
                  <a:cubicBezTo>
                    <a:pt x="326640" y="60551"/>
                    <a:pt x="653281" y="-4564"/>
                    <a:pt x="979921" y="246"/>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7" name="文本框 26"/>
          <p:cNvSpPr txBox="1"/>
          <p:nvPr/>
        </p:nvSpPr>
        <p:spPr>
          <a:xfrm>
            <a:off x="7649927" y="2302609"/>
            <a:ext cx="760811" cy="514051"/>
          </a:xfrm>
          <a:prstGeom prst="rect">
            <a:avLst/>
          </a:prstGeom>
          <a:noFill/>
        </p:spPr>
        <p:txBody>
          <a:bodyPr wrap="square" rtlCol="0">
            <a:spAutoFit/>
          </a:bodyPr>
          <a:lstStyle/>
          <a:p>
            <a:pPr>
              <a:lnSpc>
                <a:spcPct val="120000"/>
              </a:lnSpc>
            </a:pPr>
            <a:r>
              <a:rPr lang="en-US" altLang="zh-CN" sz="2400" dirty="0">
                <a:solidFill>
                  <a:schemeClr val="bg1"/>
                </a:solidFill>
                <a:latin typeface="+mj-lt"/>
              </a:rPr>
              <a:t>02</a:t>
            </a:r>
            <a:endParaRPr lang="zh-CN" altLang="en-US" sz="2400" dirty="0">
              <a:solidFill>
                <a:schemeClr val="bg1"/>
              </a:solidFill>
              <a:latin typeface="+mj-lt"/>
            </a:endParaRPr>
          </a:p>
        </p:txBody>
      </p:sp>
      <p:sp>
        <p:nvSpPr>
          <p:cNvPr id="28" name="文本框 27"/>
          <p:cNvSpPr txBox="1"/>
          <p:nvPr/>
        </p:nvSpPr>
        <p:spPr>
          <a:xfrm>
            <a:off x="8657136" y="2310464"/>
            <a:ext cx="1951039" cy="514051"/>
          </a:xfrm>
          <a:prstGeom prst="rect">
            <a:avLst/>
          </a:prstGeom>
          <a:noFill/>
        </p:spPr>
        <p:txBody>
          <a:bodyPr wrap="square" rtlCol="0">
            <a:spAutoFit/>
          </a:bodyPr>
          <a:lstStyle/>
          <a:p>
            <a:pPr>
              <a:lnSpc>
                <a:spcPct val="120000"/>
              </a:lnSpc>
            </a:pPr>
            <a:r>
              <a:rPr lang="en-US" altLang="zh-CN" sz="2400" dirty="0">
                <a:solidFill>
                  <a:schemeClr val="accent1"/>
                </a:solidFill>
                <a:ea typeface="+mj-ea"/>
              </a:rPr>
              <a:t>Topic 2</a:t>
            </a:r>
            <a:endParaRPr lang="zh-CN" altLang="en-US" sz="2400" dirty="0">
              <a:solidFill>
                <a:schemeClr val="accent1"/>
              </a:solidFill>
              <a:ea typeface="+mj-ea"/>
            </a:endParaRPr>
          </a:p>
        </p:txBody>
      </p:sp>
      <p:sp>
        <p:nvSpPr>
          <p:cNvPr id="29" name="文本框 28"/>
          <p:cNvSpPr txBox="1"/>
          <p:nvPr/>
        </p:nvSpPr>
        <p:spPr>
          <a:xfrm>
            <a:off x="8656955" y="2952750"/>
            <a:ext cx="2771775" cy="975995"/>
          </a:xfrm>
          <a:prstGeom prst="rect">
            <a:avLst/>
          </a:prstGeom>
          <a:noFill/>
        </p:spPr>
        <p:txBody>
          <a:bodyPr wrap="square" rtlCol="0">
            <a:spAutoFit/>
          </a:bodyPr>
          <a:lstStyle/>
          <a:p>
            <a:pPr>
              <a:lnSpc>
                <a:spcPct val="120000"/>
              </a:lnSpc>
            </a:pPr>
            <a:r>
              <a:rPr lang="en-US" altLang="zh-CN" sz="1600" dirty="0">
                <a:solidFill>
                  <a:schemeClr val="accent1"/>
                </a:solidFill>
                <a:sym typeface="+mn-ea"/>
              </a:rPr>
              <a:t>Data Cleaning and processing.</a:t>
            </a:r>
            <a:endParaRPr lang="en-US" altLang="zh-CN" sz="1600" dirty="0">
              <a:solidFill>
                <a:schemeClr val="accent1"/>
              </a:solidFill>
            </a:endParaRPr>
          </a:p>
          <a:p>
            <a:pPr>
              <a:lnSpc>
                <a:spcPct val="120000"/>
              </a:lnSpc>
            </a:pPr>
            <a:endParaRPr lang="en-US" altLang="zh-CN" sz="1600" dirty="0">
              <a:solidFill>
                <a:schemeClr val="accent1"/>
              </a:solidFill>
            </a:endParaRPr>
          </a:p>
        </p:txBody>
      </p:sp>
      <p:sp>
        <p:nvSpPr>
          <p:cNvPr id="30" name="圆: 空心 29"/>
          <p:cNvSpPr/>
          <p:nvPr/>
        </p:nvSpPr>
        <p:spPr>
          <a:xfrm rot="20157404">
            <a:off x="7018627" y="4183562"/>
            <a:ext cx="626928" cy="626928"/>
          </a:xfrm>
          <a:prstGeom prst="donut">
            <a:avLst>
              <a:gd name="adj" fmla="val 11510"/>
            </a:avLst>
          </a:prstGeom>
          <a:gradFill flip="none" rotWithShape="1">
            <a:gsLst>
              <a:gs pos="0">
                <a:schemeClr val="bg1">
                  <a:alpha val="20000"/>
                </a:schemeClr>
              </a:gs>
              <a:gs pos="75000">
                <a:schemeClr val="accent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nvGrpSpPr>
          <p:cNvPr id="31" name="组合 30"/>
          <p:cNvGrpSpPr/>
          <p:nvPr/>
        </p:nvGrpSpPr>
        <p:grpSpPr>
          <a:xfrm>
            <a:off x="7260363" y="4550634"/>
            <a:ext cx="1274463" cy="774352"/>
            <a:chOff x="3944101" y="2632933"/>
            <a:chExt cx="4312393" cy="2695285"/>
          </a:xfrm>
        </p:grpSpPr>
        <p:sp>
          <p:nvSpPr>
            <p:cNvPr id="32" name="任意多边形: 形状 31"/>
            <p:cNvSpPr/>
            <p:nvPr/>
          </p:nvSpPr>
          <p:spPr>
            <a:xfrm flipH="1">
              <a:off x="3944101" y="2632933"/>
              <a:ext cx="2160494" cy="2695284"/>
            </a:xfrm>
            <a:custGeom>
              <a:avLst/>
              <a:gdLst>
                <a:gd name="connsiteX0" fmla="*/ 979921 w 2160494"/>
                <a:gd name="connsiteY0" fmla="*/ 246 h 2695284"/>
                <a:gd name="connsiteX1" fmla="*/ 0 w 2160494"/>
                <a:gd name="connsiteY1" fmla="*/ 249975 h 2695284"/>
                <a:gd name="connsiteX2" fmla="*/ 0 w 2160494"/>
                <a:gd name="connsiteY2" fmla="*/ 2695284 h 2695284"/>
                <a:gd name="connsiteX3" fmla="*/ 1959841 w 2160494"/>
                <a:gd name="connsiteY3" fmla="*/ 2615370 h 2695284"/>
                <a:gd name="connsiteX4" fmla="*/ 2160494 w 2160494"/>
                <a:gd name="connsiteY4" fmla="*/ 2672642 h 2695284"/>
                <a:gd name="connsiteX5" fmla="*/ 2160494 w 2160494"/>
                <a:gd name="connsiteY5" fmla="*/ 227334 h 2695284"/>
                <a:gd name="connsiteX6" fmla="*/ 1959841 w 2160494"/>
                <a:gd name="connsiteY6" fmla="*/ 170062 h 2695284"/>
                <a:gd name="connsiteX7" fmla="*/ 979921 w 2160494"/>
                <a:gd name="connsiteY7" fmla="*/ 246 h 269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0494" h="2695284">
                  <a:moveTo>
                    <a:pt x="979921" y="246"/>
                  </a:moveTo>
                  <a:cubicBezTo>
                    <a:pt x="653281" y="-4564"/>
                    <a:pt x="326640" y="60551"/>
                    <a:pt x="0" y="249975"/>
                  </a:cubicBezTo>
                  <a:lnTo>
                    <a:pt x="0" y="2695284"/>
                  </a:lnTo>
                  <a:cubicBezTo>
                    <a:pt x="653280" y="2316435"/>
                    <a:pt x="1306561" y="2434825"/>
                    <a:pt x="1959841" y="2615370"/>
                  </a:cubicBezTo>
                  <a:lnTo>
                    <a:pt x="2160494" y="2672642"/>
                  </a:lnTo>
                  <a:lnTo>
                    <a:pt x="2160494" y="227334"/>
                  </a:lnTo>
                  <a:lnTo>
                    <a:pt x="1959841" y="170062"/>
                  </a:lnTo>
                  <a:cubicBezTo>
                    <a:pt x="1633201" y="79789"/>
                    <a:pt x="1306561" y="5056"/>
                    <a:pt x="979921" y="246"/>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3" name="任意多边形: 形状 32"/>
            <p:cNvSpPr/>
            <p:nvPr/>
          </p:nvSpPr>
          <p:spPr>
            <a:xfrm>
              <a:off x="6096000" y="2632934"/>
              <a:ext cx="2160494" cy="2695284"/>
            </a:xfrm>
            <a:custGeom>
              <a:avLst/>
              <a:gdLst>
                <a:gd name="connsiteX0" fmla="*/ 979921 w 2160494"/>
                <a:gd name="connsiteY0" fmla="*/ 246 h 2695284"/>
                <a:gd name="connsiteX1" fmla="*/ 1959842 w 2160494"/>
                <a:gd name="connsiteY1" fmla="*/ 170062 h 2695284"/>
                <a:gd name="connsiteX2" fmla="*/ 2160494 w 2160494"/>
                <a:gd name="connsiteY2" fmla="*/ 227334 h 2695284"/>
                <a:gd name="connsiteX3" fmla="*/ 2160494 w 2160494"/>
                <a:gd name="connsiteY3" fmla="*/ 2672642 h 2695284"/>
                <a:gd name="connsiteX4" fmla="*/ 1959842 w 2160494"/>
                <a:gd name="connsiteY4" fmla="*/ 2615370 h 2695284"/>
                <a:gd name="connsiteX5" fmla="*/ 0 w 2160494"/>
                <a:gd name="connsiteY5" fmla="*/ 2695284 h 2695284"/>
                <a:gd name="connsiteX6" fmla="*/ 0 w 2160494"/>
                <a:gd name="connsiteY6" fmla="*/ 249975 h 2695284"/>
                <a:gd name="connsiteX7" fmla="*/ 979921 w 2160494"/>
                <a:gd name="connsiteY7" fmla="*/ 246 h 269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0494" h="2695284">
                  <a:moveTo>
                    <a:pt x="979921" y="246"/>
                  </a:moveTo>
                  <a:cubicBezTo>
                    <a:pt x="1306561" y="5056"/>
                    <a:pt x="1633201" y="79789"/>
                    <a:pt x="1959842" y="170062"/>
                  </a:cubicBezTo>
                  <a:lnTo>
                    <a:pt x="2160494" y="227334"/>
                  </a:lnTo>
                  <a:lnTo>
                    <a:pt x="2160494" y="2672642"/>
                  </a:lnTo>
                  <a:lnTo>
                    <a:pt x="1959842" y="2615370"/>
                  </a:lnTo>
                  <a:cubicBezTo>
                    <a:pt x="1306561" y="2434825"/>
                    <a:pt x="653281" y="2316435"/>
                    <a:pt x="0" y="2695284"/>
                  </a:cubicBezTo>
                  <a:lnTo>
                    <a:pt x="0" y="249975"/>
                  </a:lnTo>
                  <a:cubicBezTo>
                    <a:pt x="326640" y="60551"/>
                    <a:pt x="653281" y="-4564"/>
                    <a:pt x="979921" y="246"/>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4" name="文本框 33"/>
          <p:cNvSpPr txBox="1"/>
          <p:nvPr/>
        </p:nvSpPr>
        <p:spPr>
          <a:xfrm>
            <a:off x="7649927" y="4674820"/>
            <a:ext cx="760811" cy="514051"/>
          </a:xfrm>
          <a:prstGeom prst="rect">
            <a:avLst/>
          </a:prstGeom>
          <a:noFill/>
        </p:spPr>
        <p:txBody>
          <a:bodyPr wrap="square" rtlCol="0">
            <a:spAutoFit/>
          </a:bodyPr>
          <a:lstStyle/>
          <a:p>
            <a:pPr>
              <a:lnSpc>
                <a:spcPct val="120000"/>
              </a:lnSpc>
            </a:pPr>
            <a:r>
              <a:rPr lang="en-US" altLang="zh-CN" sz="2400" dirty="0">
                <a:solidFill>
                  <a:schemeClr val="bg1"/>
                </a:solidFill>
                <a:latin typeface="+mj-lt"/>
              </a:rPr>
              <a:t>04</a:t>
            </a:r>
            <a:endParaRPr lang="zh-CN" altLang="en-US" sz="2400" dirty="0">
              <a:solidFill>
                <a:schemeClr val="bg1"/>
              </a:solidFill>
              <a:latin typeface="+mj-lt"/>
            </a:endParaRPr>
          </a:p>
        </p:txBody>
      </p:sp>
      <p:sp>
        <p:nvSpPr>
          <p:cNvPr id="35" name="文本框 34"/>
          <p:cNvSpPr txBox="1"/>
          <p:nvPr/>
        </p:nvSpPr>
        <p:spPr>
          <a:xfrm>
            <a:off x="8657136" y="4682675"/>
            <a:ext cx="1951039" cy="514051"/>
          </a:xfrm>
          <a:prstGeom prst="rect">
            <a:avLst/>
          </a:prstGeom>
          <a:noFill/>
        </p:spPr>
        <p:txBody>
          <a:bodyPr wrap="square" rtlCol="0">
            <a:spAutoFit/>
          </a:bodyPr>
          <a:lstStyle/>
          <a:p>
            <a:pPr>
              <a:lnSpc>
                <a:spcPct val="120000"/>
              </a:lnSpc>
            </a:pPr>
            <a:r>
              <a:rPr lang="en-US" altLang="zh-CN" sz="2400" dirty="0">
                <a:solidFill>
                  <a:schemeClr val="accent1"/>
                </a:solidFill>
                <a:ea typeface="+mj-ea"/>
              </a:rPr>
              <a:t>Topic 4</a:t>
            </a:r>
            <a:endParaRPr lang="zh-CN" altLang="en-US" sz="2400" dirty="0">
              <a:solidFill>
                <a:schemeClr val="accent1"/>
              </a:solidFill>
              <a:ea typeface="+mj-ea"/>
            </a:endParaRPr>
          </a:p>
        </p:txBody>
      </p:sp>
      <p:sp>
        <p:nvSpPr>
          <p:cNvPr id="36" name="文本框 35"/>
          <p:cNvSpPr txBox="1"/>
          <p:nvPr/>
        </p:nvSpPr>
        <p:spPr>
          <a:xfrm>
            <a:off x="8657136" y="5324986"/>
            <a:ext cx="3121268" cy="386080"/>
          </a:xfrm>
          <a:prstGeom prst="rect">
            <a:avLst/>
          </a:prstGeom>
          <a:noFill/>
        </p:spPr>
        <p:txBody>
          <a:bodyPr wrap="square" rtlCol="0">
            <a:spAutoFit/>
          </a:bodyPr>
          <a:lstStyle/>
          <a:p>
            <a:pPr>
              <a:lnSpc>
                <a:spcPct val="120000"/>
              </a:lnSpc>
            </a:pPr>
            <a:r>
              <a:rPr lang="en-US" altLang="zh-CN" sz="1600" dirty="0">
                <a:solidFill>
                  <a:schemeClr val="accent1"/>
                </a:solidFill>
              </a:rPr>
              <a:t>Recommendations.</a:t>
            </a:r>
            <a:endParaRPr lang="en-US" altLang="zh-CN" sz="1600" dirty="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图片 2" descr="房间的摆设布局&#10;&#10;中度可信度描述已自动生成"/>
          <p:cNvPicPr>
            <a:picLocks noChangeAspect="1"/>
          </p:cNvPicPr>
          <p:nvPr/>
        </p:nvPicPr>
        <p:blipFill rotWithShape="1">
          <a:blip r:embed="rId1">
            <a:alphaModFix amt="50000"/>
            <a:extLst>
              <a:ext uri="{28A0092B-C50C-407E-A947-70E740481C1C}">
                <a14:useLocalDpi xmlns:a14="http://schemas.microsoft.com/office/drawing/2010/main" val="0"/>
              </a:ext>
            </a:extLst>
          </a:blip>
          <a:srcRect t="10126" b="5621"/>
          <a:stretch>
            <a:fillRect/>
          </a:stretch>
        </p:blipFill>
        <p:spPr>
          <a:xfrm>
            <a:off x="20" y="1282"/>
            <a:ext cx="12191980" cy="6856718"/>
          </a:xfrm>
          <a:prstGeom prst="rect">
            <a:avLst/>
          </a:prstGeom>
        </p:spPr>
      </p:pic>
      <p:sp>
        <p:nvSpPr>
          <p:cNvPr id="4" name="矩形 3"/>
          <p:cNvSpPr/>
          <p:nvPr/>
        </p:nvSpPr>
        <p:spPr>
          <a:xfrm>
            <a:off x="0" y="0"/>
            <a:ext cx="12192000" cy="6857999"/>
          </a:xfrm>
          <a:prstGeom prst="rect">
            <a:avLst/>
          </a:prstGeom>
          <a:gradFill flip="none" rotWithShape="1">
            <a:gsLst>
              <a:gs pos="0">
                <a:srgbClr val="3188FE">
                  <a:alpha val="56000"/>
                </a:srgbClr>
              </a:gs>
              <a:gs pos="36000">
                <a:srgbClr val="0055CA">
                  <a:alpha val="72000"/>
                </a:srgbClr>
              </a:gs>
              <a:gs pos="78000">
                <a:srgbClr val="002FA7"/>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任意多边形: 形状 39"/>
          <p:cNvSpPr/>
          <p:nvPr/>
        </p:nvSpPr>
        <p:spPr>
          <a:xfrm>
            <a:off x="0" y="2538796"/>
            <a:ext cx="12192000" cy="4319204"/>
          </a:xfrm>
          <a:custGeom>
            <a:avLst/>
            <a:gdLst>
              <a:gd name="connsiteX0" fmla="*/ 211617 w 12192000"/>
              <a:gd name="connsiteY0" fmla="*/ 0 h 4319204"/>
              <a:gd name="connsiteX1" fmla="*/ 11980383 w 12192000"/>
              <a:gd name="connsiteY1" fmla="*/ 0 h 4319204"/>
              <a:gd name="connsiteX2" fmla="*/ 12192000 w 12192000"/>
              <a:gd name="connsiteY2" fmla="*/ 211617 h 4319204"/>
              <a:gd name="connsiteX3" fmla="*/ 12192000 w 12192000"/>
              <a:gd name="connsiteY3" fmla="*/ 4319204 h 4319204"/>
              <a:gd name="connsiteX4" fmla="*/ 0 w 12192000"/>
              <a:gd name="connsiteY4" fmla="*/ 4319204 h 4319204"/>
              <a:gd name="connsiteX5" fmla="*/ 0 w 12192000"/>
              <a:gd name="connsiteY5" fmla="*/ 211617 h 4319204"/>
              <a:gd name="connsiteX6" fmla="*/ 211617 w 12192000"/>
              <a:gd name="connsiteY6" fmla="*/ 0 h 4319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9204">
                <a:moveTo>
                  <a:pt x="211617" y="0"/>
                </a:moveTo>
                <a:lnTo>
                  <a:pt x="11980383" y="0"/>
                </a:lnTo>
                <a:cubicBezTo>
                  <a:pt x="12097256" y="0"/>
                  <a:pt x="12192000" y="94744"/>
                  <a:pt x="12192000" y="211617"/>
                </a:cubicBezTo>
                <a:lnTo>
                  <a:pt x="12192000" y="4319204"/>
                </a:lnTo>
                <a:lnTo>
                  <a:pt x="0" y="4319204"/>
                </a:lnTo>
                <a:lnTo>
                  <a:pt x="0" y="211617"/>
                </a:lnTo>
                <a:cubicBezTo>
                  <a:pt x="0" y="94744"/>
                  <a:pt x="94744" y="0"/>
                  <a:pt x="211617" y="0"/>
                </a:cubicBez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2" name="组合 1"/>
          <p:cNvGrpSpPr/>
          <p:nvPr/>
        </p:nvGrpSpPr>
        <p:grpSpPr>
          <a:xfrm>
            <a:off x="937158" y="1213551"/>
            <a:ext cx="3692679" cy="2241100"/>
            <a:chOff x="3939218" y="2632933"/>
            <a:chExt cx="4317276" cy="2695285"/>
          </a:xfrm>
        </p:grpSpPr>
        <p:sp>
          <p:nvSpPr>
            <p:cNvPr id="5" name="任意多边形: 形状 4"/>
            <p:cNvSpPr/>
            <p:nvPr/>
          </p:nvSpPr>
          <p:spPr>
            <a:xfrm flipH="1">
              <a:off x="3939218" y="2632933"/>
              <a:ext cx="2160494" cy="2695284"/>
            </a:xfrm>
            <a:custGeom>
              <a:avLst/>
              <a:gdLst>
                <a:gd name="connsiteX0" fmla="*/ 979921 w 2160494"/>
                <a:gd name="connsiteY0" fmla="*/ 246 h 2695284"/>
                <a:gd name="connsiteX1" fmla="*/ 0 w 2160494"/>
                <a:gd name="connsiteY1" fmla="*/ 249975 h 2695284"/>
                <a:gd name="connsiteX2" fmla="*/ 0 w 2160494"/>
                <a:gd name="connsiteY2" fmla="*/ 2695284 h 2695284"/>
                <a:gd name="connsiteX3" fmla="*/ 1959841 w 2160494"/>
                <a:gd name="connsiteY3" fmla="*/ 2615370 h 2695284"/>
                <a:gd name="connsiteX4" fmla="*/ 2160494 w 2160494"/>
                <a:gd name="connsiteY4" fmla="*/ 2672642 h 2695284"/>
                <a:gd name="connsiteX5" fmla="*/ 2160494 w 2160494"/>
                <a:gd name="connsiteY5" fmla="*/ 227334 h 2695284"/>
                <a:gd name="connsiteX6" fmla="*/ 1959841 w 2160494"/>
                <a:gd name="connsiteY6" fmla="*/ 170062 h 2695284"/>
                <a:gd name="connsiteX7" fmla="*/ 979921 w 2160494"/>
                <a:gd name="connsiteY7" fmla="*/ 246 h 269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0494" h="2695284">
                  <a:moveTo>
                    <a:pt x="979921" y="246"/>
                  </a:moveTo>
                  <a:cubicBezTo>
                    <a:pt x="653281" y="-4564"/>
                    <a:pt x="326640" y="60551"/>
                    <a:pt x="0" y="249975"/>
                  </a:cubicBezTo>
                  <a:lnTo>
                    <a:pt x="0" y="2695284"/>
                  </a:lnTo>
                  <a:cubicBezTo>
                    <a:pt x="653280" y="2316435"/>
                    <a:pt x="1306561" y="2434825"/>
                    <a:pt x="1959841" y="2615370"/>
                  </a:cubicBezTo>
                  <a:lnTo>
                    <a:pt x="2160494" y="2672642"/>
                  </a:lnTo>
                  <a:lnTo>
                    <a:pt x="2160494" y="227334"/>
                  </a:lnTo>
                  <a:lnTo>
                    <a:pt x="1959841" y="170062"/>
                  </a:lnTo>
                  <a:cubicBezTo>
                    <a:pt x="1633201" y="79789"/>
                    <a:pt x="1306561" y="5056"/>
                    <a:pt x="979921" y="246"/>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任意多边形: 形状 6"/>
            <p:cNvSpPr/>
            <p:nvPr/>
          </p:nvSpPr>
          <p:spPr>
            <a:xfrm>
              <a:off x="6096000" y="2632934"/>
              <a:ext cx="2160494" cy="2695284"/>
            </a:xfrm>
            <a:custGeom>
              <a:avLst/>
              <a:gdLst>
                <a:gd name="connsiteX0" fmla="*/ 979921 w 2160494"/>
                <a:gd name="connsiteY0" fmla="*/ 246 h 2695284"/>
                <a:gd name="connsiteX1" fmla="*/ 1959842 w 2160494"/>
                <a:gd name="connsiteY1" fmla="*/ 170062 h 2695284"/>
                <a:gd name="connsiteX2" fmla="*/ 2160494 w 2160494"/>
                <a:gd name="connsiteY2" fmla="*/ 227334 h 2695284"/>
                <a:gd name="connsiteX3" fmla="*/ 2160494 w 2160494"/>
                <a:gd name="connsiteY3" fmla="*/ 2672642 h 2695284"/>
                <a:gd name="connsiteX4" fmla="*/ 1959842 w 2160494"/>
                <a:gd name="connsiteY4" fmla="*/ 2615370 h 2695284"/>
                <a:gd name="connsiteX5" fmla="*/ 0 w 2160494"/>
                <a:gd name="connsiteY5" fmla="*/ 2695284 h 2695284"/>
                <a:gd name="connsiteX6" fmla="*/ 0 w 2160494"/>
                <a:gd name="connsiteY6" fmla="*/ 249975 h 2695284"/>
                <a:gd name="connsiteX7" fmla="*/ 979921 w 2160494"/>
                <a:gd name="connsiteY7" fmla="*/ 246 h 269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0494" h="2695284">
                  <a:moveTo>
                    <a:pt x="979921" y="246"/>
                  </a:moveTo>
                  <a:cubicBezTo>
                    <a:pt x="1306561" y="5056"/>
                    <a:pt x="1633201" y="79789"/>
                    <a:pt x="1959842" y="170062"/>
                  </a:cubicBezTo>
                  <a:lnTo>
                    <a:pt x="2160494" y="227334"/>
                  </a:lnTo>
                  <a:lnTo>
                    <a:pt x="2160494" y="2672642"/>
                  </a:lnTo>
                  <a:lnTo>
                    <a:pt x="1959842" y="2615370"/>
                  </a:lnTo>
                  <a:cubicBezTo>
                    <a:pt x="1306561" y="2434825"/>
                    <a:pt x="653281" y="2316435"/>
                    <a:pt x="0" y="2695284"/>
                  </a:cubicBezTo>
                  <a:lnTo>
                    <a:pt x="0" y="249975"/>
                  </a:lnTo>
                  <a:cubicBezTo>
                    <a:pt x="326640" y="60551"/>
                    <a:pt x="653281" y="-4564"/>
                    <a:pt x="979921" y="246"/>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9" name="文本框 8"/>
          <p:cNvSpPr txBox="1"/>
          <p:nvPr/>
        </p:nvSpPr>
        <p:spPr>
          <a:xfrm>
            <a:off x="2040026" y="1548034"/>
            <a:ext cx="1727049" cy="1498102"/>
          </a:xfrm>
          <a:prstGeom prst="rect">
            <a:avLst/>
          </a:prstGeom>
          <a:noFill/>
        </p:spPr>
        <p:txBody>
          <a:bodyPr wrap="square" rtlCol="0">
            <a:spAutoFit/>
          </a:bodyPr>
          <a:lstStyle/>
          <a:p>
            <a:pPr>
              <a:lnSpc>
                <a:spcPct val="120000"/>
              </a:lnSpc>
            </a:pPr>
            <a:r>
              <a:rPr lang="en-US" altLang="zh-CN" sz="8000" dirty="0">
                <a:solidFill>
                  <a:schemeClr val="bg1"/>
                </a:solidFill>
                <a:latin typeface="+mj-lt"/>
              </a:rPr>
              <a:t>01</a:t>
            </a:r>
            <a:endParaRPr lang="zh-CN" altLang="en-US" sz="8000" dirty="0">
              <a:solidFill>
                <a:schemeClr val="bg1"/>
              </a:solidFill>
              <a:latin typeface="+mj-lt"/>
            </a:endParaRPr>
          </a:p>
        </p:txBody>
      </p:sp>
      <p:sp>
        <p:nvSpPr>
          <p:cNvPr id="42" name="任意多边形: 形状 41"/>
          <p:cNvSpPr/>
          <p:nvPr/>
        </p:nvSpPr>
        <p:spPr>
          <a:xfrm rot="2162132">
            <a:off x="6967117" y="892461"/>
            <a:ext cx="5364039" cy="2724737"/>
          </a:xfrm>
          <a:custGeom>
            <a:avLst/>
            <a:gdLst>
              <a:gd name="connsiteX0" fmla="*/ 0 w 5364039"/>
              <a:gd name="connsiteY0" fmla="*/ 525134 h 2724737"/>
              <a:gd name="connsiteX1" fmla="*/ 585362 w 5364039"/>
              <a:gd name="connsiteY1" fmla="*/ 99288 h 2724737"/>
              <a:gd name="connsiteX2" fmla="*/ 589233 w 5364039"/>
              <a:gd name="connsiteY2" fmla="*/ 175953 h 2724737"/>
              <a:gd name="connsiteX3" fmla="*/ 2707914 w 5364039"/>
              <a:gd name="connsiteY3" fmla="*/ 2087882 h 2724737"/>
              <a:gd name="connsiteX4" fmla="*/ 4826594 w 5364039"/>
              <a:gd name="connsiteY4" fmla="*/ 175953 h 2724737"/>
              <a:gd name="connsiteX5" fmla="*/ 4835479 w 5364039"/>
              <a:gd name="connsiteY5" fmla="*/ 0 h 2724737"/>
              <a:gd name="connsiteX6" fmla="*/ 5364039 w 5364039"/>
              <a:gd name="connsiteY6" fmla="*/ 726551 h 2724737"/>
              <a:gd name="connsiteX7" fmla="*/ 5350068 w 5364039"/>
              <a:gd name="connsiteY7" fmla="*/ 780887 h 2724737"/>
              <a:gd name="connsiteX8" fmla="*/ 2707914 w 5364039"/>
              <a:gd name="connsiteY8" fmla="*/ 2724737 h 2724737"/>
              <a:gd name="connsiteX9" fmla="*/ 65761 w 5364039"/>
              <a:gd name="connsiteY9" fmla="*/ 780888 h 2724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4039" h="2724737">
                <a:moveTo>
                  <a:pt x="0" y="525134"/>
                </a:moveTo>
                <a:lnTo>
                  <a:pt x="585362" y="99288"/>
                </a:lnTo>
                <a:lnTo>
                  <a:pt x="589233" y="175953"/>
                </a:lnTo>
                <a:cubicBezTo>
                  <a:pt x="698294" y="1249856"/>
                  <a:pt x="1605238" y="2087882"/>
                  <a:pt x="2707914" y="2087882"/>
                </a:cubicBezTo>
                <a:cubicBezTo>
                  <a:pt x="3810591" y="2087881"/>
                  <a:pt x="4717534" y="1249856"/>
                  <a:pt x="4826594" y="175953"/>
                </a:cubicBezTo>
                <a:lnTo>
                  <a:pt x="4835479" y="0"/>
                </a:lnTo>
                <a:lnTo>
                  <a:pt x="5364039" y="726551"/>
                </a:lnTo>
                <a:lnTo>
                  <a:pt x="5350068" y="780887"/>
                </a:lnTo>
                <a:cubicBezTo>
                  <a:pt x="4999793" y="1907055"/>
                  <a:pt x="3949343" y="2724737"/>
                  <a:pt x="2707914" y="2724737"/>
                </a:cubicBezTo>
                <a:cubicBezTo>
                  <a:pt x="1466485" y="2724737"/>
                  <a:pt x="416035" y="1907056"/>
                  <a:pt x="65761" y="780888"/>
                </a:cubicBezTo>
                <a:close/>
              </a:path>
            </a:pathLst>
          </a:custGeom>
          <a:gradFill>
            <a:gsLst>
              <a:gs pos="42000">
                <a:schemeClr val="bg1">
                  <a:alpha val="20000"/>
                </a:schemeClr>
              </a:gs>
              <a:gs pos="100000">
                <a:schemeClr val="bg1">
                  <a:alpha val="64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tx1"/>
              </a:solidFill>
            </a:endParaRPr>
          </a:p>
        </p:txBody>
      </p:sp>
      <p:sp>
        <p:nvSpPr>
          <p:cNvPr id="38" name="文本框 37"/>
          <p:cNvSpPr txBox="1"/>
          <p:nvPr/>
        </p:nvSpPr>
        <p:spPr>
          <a:xfrm>
            <a:off x="810260" y="3830955"/>
            <a:ext cx="10674985" cy="1734820"/>
          </a:xfrm>
          <a:prstGeom prst="rect">
            <a:avLst/>
          </a:prstGeom>
          <a:noFill/>
        </p:spPr>
        <p:txBody>
          <a:bodyPr wrap="square" rtlCol="0">
            <a:noAutofit/>
          </a:bodyPr>
          <a:lstStyle/>
          <a:p>
            <a:pPr>
              <a:lnSpc>
                <a:spcPct val="120000"/>
              </a:lnSpc>
            </a:pPr>
            <a:r>
              <a:rPr lang="en-US" altLang="zh-CN" sz="4800" dirty="0">
                <a:solidFill>
                  <a:schemeClr val="accent1"/>
                </a:solidFill>
                <a:latin typeface="+mj-lt"/>
                <a:sym typeface="+mn-ea"/>
              </a:rPr>
              <a:t>Introduction</a:t>
            </a:r>
            <a:endParaRPr lang="en-US" altLang="zh-CN" sz="4800" dirty="0">
              <a:solidFill>
                <a:schemeClr val="accent1"/>
              </a:solidFill>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8471" y="491662"/>
            <a:ext cx="10675058" cy="654666"/>
          </a:xfrm>
          <a:prstGeom prst="rect">
            <a:avLst/>
          </a:prstGeom>
          <a:noFill/>
        </p:spPr>
        <p:txBody>
          <a:bodyPr wrap="square" rtlCol="0">
            <a:spAutoFit/>
          </a:bodyPr>
          <a:lstStyle/>
          <a:p>
            <a:pPr algn="ctr">
              <a:lnSpc>
                <a:spcPct val="120000"/>
              </a:lnSpc>
            </a:pPr>
            <a:r>
              <a:rPr lang="en-US" altLang="zh-CN" sz="3200" dirty="0">
                <a:solidFill>
                  <a:schemeClr val="accent1"/>
                </a:solidFill>
                <a:latin typeface="+mj-lt"/>
              </a:rPr>
              <a:t>Introduction</a:t>
            </a:r>
            <a:endParaRPr lang="en-US" altLang="zh-CN" sz="3200" dirty="0">
              <a:solidFill>
                <a:schemeClr val="accent1"/>
              </a:solidFill>
              <a:latin typeface="+mj-lt"/>
            </a:endParaRPr>
          </a:p>
        </p:txBody>
      </p:sp>
      <p:cxnSp>
        <p:nvCxnSpPr>
          <p:cNvPr id="12" name="直接箭头连接符 11"/>
          <p:cNvCxnSpPr/>
          <p:nvPr/>
        </p:nvCxnSpPr>
        <p:spPr>
          <a:xfrm>
            <a:off x="7690762" y="864048"/>
            <a:ext cx="854148" cy="0"/>
          </a:xfrm>
          <a:prstGeom prst="straightConnector1">
            <a:avLst/>
          </a:prstGeom>
          <a:ln w="25400" cap="rnd">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round/>
            <a:tailEnd type="non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3681066" y="864048"/>
            <a:ext cx="854148" cy="0"/>
          </a:xfrm>
          <a:prstGeom prst="straightConnector1">
            <a:avLst/>
          </a:prstGeom>
          <a:ln w="25400" cap="rnd">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round/>
            <a:tailEnd type="none"/>
          </a:ln>
        </p:spPr>
        <p:style>
          <a:lnRef idx="1">
            <a:schemeClr val="accent1"/>
          </a:lnRef>
          <a:fillRef idx="0">
            <a:schemeClr val="accent1"/>
          </a:fillRef>
          <a:effectRef idx="0">
            <a:schemeClr val="accent1"/>
          </a:effectRef>
          <a:fontRef idx="minor">
            <a:schemeClr val="tx1"/>
          </a:fontRef>
        </p:style>
      </p:cxnSp>
      <p:sp>
        <p:nvSpPr>
          <p:cNvPr id="4" name="任意多边形: 形状 3"/>
          <p:cNvSpPr/>
          <p:nvPr/>
        </p:nvSpPr>
        <p:spPr>
          <a:xfrm rot="20157404">
            <a:off x="-640715" y="34925"/>
            <a:ext cx="2318385" cy="1657985"/>
          </a:xfrm>
          <a:custGeom>
            <a:avLst/>
            <a:gdLst>
              <a:gd name="connsiteX0" fmla="*/ 1557299 w 2318647"/>
              <a:gd name="connsiteY0" fmla="*/ 97962 h 2493138"/>
              <a:gd name="connsiteX1" fmla="*/ 2318647 w 2318647"/>
              <a:gd name="connsiteY1" fmla="*/ 1246569 h 2493138"/>
              <a:gd name="connsiteX2" fmla="*/ 1072078 w 2318647"/>
              <a:gd name="connsiteY2" fmla="*/ 2493138 h 2493138"/>
              <a:gd name="connsiteX3" fmla="*/ 38403 w 2318647"/>
              <a:gd name="connsiteY3" fmla="*/ 1943538 h 2493138"/>
              <a:gd name="connsiteX4" fmla="*/ 0 w 2318647"/>
              <a:gd name="connsiteY4" fmla="*/ 1880324 h 2493138"/>
              <a:gd name="connsiteX5" fmla="*/ 158428 w 2318647"/>
              <a:gd name="connsiteY5" fmla="*/ 1525212 h 2493138"/>
              <a:gd name="connsiteX6" fmla="*/ 187880 w 2318647"/>
              <a:gd name="connsiteY6" fmla="*/ 1620092 h 2493138"/>
              <a:gd name="connsiteX7" fmla="*/ 1072077 w 2318647"/>
              <a:gd name="connsiteY7" fmla="*/ 2206177 h 2493138"/>
              <a:gd name="connsiteX8" fmla="*/ 2031685 w 2318647"/>
              <a:gd name="connsiteY8" fmla="*/ 1246569 h 2493138"/>
              <a:gd name="connsiteX9" fmla="*/ 1072077 w 2318647"/>
              <a:gd name="connsiteY9" fmla="*/ 286961 h 2493138"/>
              <a:gd name="connsiteX10" fmla="*/ 698554 w 2318647"/>
              <a:gd name="connsiteY10" fmla="*/ 362372 h 2493138"/>
              <a:gd name="connsiteX11" fmla="*/ 670389 w 2318647"/>
              <a:gd name="connsiteY11" fmla="*/ 377659 h 2493138"/>
              <a:gd name="connsiteX12" fmla="*/ 828069 w 2318647"/>
              <a:gd name="connsiteY12" fmla="*/ 24224 h 2493138"/>
              <a:gd name="connsiteX13" fmla="*/ 944624 w 2318647"/>
              <a:gd name="connsiteY13" fmla="*/ 6436 h 2493138"/>
              <a:gd name="connsiteX14" fmla="*/ 1072078 w 2318647"/>
              <a:gd name="connsiteY14" fmla="*/ 0 h 2493138"/>
              <a:gd name="connsiteX15" fmla="*/ 1557299 w 2318647"/>
              <a:gd name="connsiteY15" fmla="*/ 97962 h 249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18647" h="2493138">
                <a:moveTo>
                  <a:pt x="1557299" y="97962"/>
                </a:moveTo>
                <a:cubicBezTo>
                  <a:pt x="2004711" y="287201"/>
                  <a:pt x="2318647" y="730223"/>
                  <a:pt x="2318647" y="1246569"/>
                </a:cubicBezTo>
                <a:cubicBezTo>
                  <a:pt x="2318647" y="1935030"/>
                  <a:pt x="1760539" y="2493138"/>
                  <a:pt x="1072078" y="2493138"/>
                </a:cubicBezTo>
                <a:cubicBezTo>
                  <a:pt x="641790" y="2493138"/>
                  <a:pt x="262421" y="2275127"/>
                  <a:pt x="38403" y="1943538"/>
                </a:cubicBezTo>
                <a:lnTo>
                  <a:pt x="0" y="1880324"/>
                </a:lnTo>
                <a:lnTo>
                  <a:pt x="158428" y="1525212"/>
                </a:lnTo>
                <a:lnTo>
                  <a:pt x="187880" y="1620092"/>
                </a:lnTo>
                <a:cubicBezTo>
                  <a:pt x="333556" y="1964510"/>
                  <a:pt x="674594" y="2206177"/>
                  <a:pt x="1072077" y="2206177"/>
                </a:cubicBezTo>
                <a:cubicBezTo>
                  <a:pt x="1602054" y="2206177"/>
                  <a:pt x="2031685" y="1776546"/>
                  <a:pt x="2031685" y="1246569"/>
                </a:cubicBezTo>
                <a:cubicBezTo>
                  <a:pt x="2031685" y="716592"/>
                  <a:pt x="1602054" y="286961"/>
                  <a:pt x="1072077" y="286961"/>
                </a:cubicBezTo>
                <a:cubicBezTo>
                  <a:pt x="939583" y="286961"/>
                  <a:pt x="813360" y="313813"/>
                  <a:pt x="698554" y="362372"/>
                </a:cubicBezTo>
                <a:lnTo>
                  <a:pt x="670389" y="377659"/>
                </a:lnTo>
                <a:lnTo>
                  <a:pt x="828069" y="24224"/>
                </a:lnTo>
                <a:lnTo>
                  <a:pt x="944624" y="6436"/>
                </a:lnTo>
                <a:cubicBezTo>
                  <a:pt x="986530" y="2180"/>
                  <a:pt x="1029049" y="0"/>
                  <a:pt x="1072078" y="0"/>
                </a:cubicBezTo>
                <a:cubicBezTo>
                  <a:pt x="1244193" y="0"/>
                  <a:pt x="1408162" y="34882"/>
                  <a:pt x="1557299" y="97962"/>
                </a:cubicBezTo>
                <a:close/>
              </a:path>
            </a:pathLst>
          </a:custGeom>
          <a:gradFill flip="none" rotWithShape="1">
            <a:gsLst>
              <a:gs pos="0">
                <a:schemeClr val="bg1">
                  <a:alpha val="20000"/>
                </a:schemeClr>
              </a:gs>
              <a:gs pos="75000">
                <a:schemeClr val="accent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tx1"/>
              </a:solidFill>
            </a:endParaRPr>
          </a:p>
        </p:txBody>
      </p:sp>
      <p:sp>
        <p:nvSpPr>
          <p:cNvPr id="28" name="文本框 27"/>
          <p:cNvSpPr txBox="1"/>
          <p:nvPr/>
        </p:nvSpPr>
        <p:spPr>
          <a:xfrm>
            <a:off x="4467016" y="2527505"/>
            <a:ext cx="3414479" cy="534035"/>
          </a:xfrm>
          <a:prstGeom prst="rect">
            <a:avLst/>
          </a:prstGeom>
          <a:noFill/>
        </p:spPr>
        <p:txBody>
          <a:bodyPr wrap="square" rtlCol="0">
            <a:spAutoFit/>
          </a:bodyPr>
          <a:lstStyle/>
          <a:p>
            <a:pPr algn="ctr">
              <a:lnSpc>
                <a:spcPct val="120000"/>
              </a:lnSpc>
            </a:pPr>
            <a:r>
              <a:rPr lang="en-US" altLang="zh-CN" sz="2400" dirty="0">
                <a:solidFill>
                  <a:schemeClr val="bg1"/>
                </a:solidFill>
                <a:ea typeface="+mj-ea"/>
              </a:rPr>
              <a:t>About project</a:t>
            </a:r>
            <a:endParaRPr lang="en-US" altLang="zh-CN" sz="2400" dirty="0">
              <a:solidFill>
                <a:schemeClr val="bg1"/>
              </a:solidFill>
              <a:ea typeface="+mj-ea"/>
            </a:endParaRPr>
          </a:p>
        </p:txBody>
      </p:sp>
      <p:sp>
        <p:nvSpPr>
          <p:cNvPr id="29" name="文本框 28"/>
          <p:cNvSpPr txBox="1"/>
          <p:nvPr/>
        </p:nvSpPr>
        <p:spPr>
          <a:xfrm>
            <a:off x="1180465" y="1558290"/>
            <a:ext cx="9541510" cy="4332605"/>
          </a:xfrm>
          <a:prstGeom prst="rect">
            <a:avLst/>
          </a:prstGeom>
          <a:noFill/>
        </p:spPr>
        <p:txBody>
          <a:bodyPr wrap="square" rtlCol="0">
            <a:noAutofit/>
          </a:bodyPr>
          <a:lstStyle/>
          <a:p>
            <a:pPr indent="0">
              <a:lnSpc>
                <a:spcPct val="150000"/>
              </a:lnSpc>
              <a:buNone/>
            </a:pPr>
            <a:r>
              <a:rPr lang="en-US" altLang="zh-CN" sz="2000" dirty="0">
                <a:solidFill>
                  <a:schemeClr val="tx1"/>
                </a:solidFill>
                <a:latin typeface="Calibri" panose="020F0502020204030204" charset="0"/>
                <a:cs typeface="Calibri" panose="020F0502020204030204" charset="0"/>
              </a:rPr>
              <a:t>In this project we are going to discuss the churn analysis of E-Commerce mobile app compan</a:t>
            </a:r>
            <a:endParaRPr lang="en-US" altLang="zh-CN" sz="2000" dirty="0">
              <a:solidFill>
                <a:schemeClr val="tx1"/>
              </a:solidFill>
              <a:latin typeface="Calibri" panose="020F0502020204030204" charset="0"/>
              <a:cs typeface="Calibri" panose="020F0502020204030204" charset="0"/>
            </a:endParaRPr>
          </a:p>
          <a:p>
            <a:pPr indent="0">
              <a:lnSpc>
                <a:spcPct val="150000"/>
              </a:lnSpc>
              <a:buNone/>
            </a:pPr>
            <a:r>
              <a:rPr lang="en-US" altLang="zh-CN" sz="2000" b="1" dirty="0">
                <a:solidFill>
                  <a:schemeClr val="tx1"/>
                </a:solidFill>
                <a:latin typeface="Calibri" panose="020F0502020204030204" charset="0"/>
                <a:cs typeface="Calibri" panose="020F0502020204030204" charset="0"/>
              </a:rPr>
              <a:t>problem statment: </a:t>
            </a:r>
            <a:r>
              <a:rPr lang="en-US" altLang="zh-CN" sz="2000" dirty="0">
                <a:solidFill>
                  <a:schemeClr val="tx1"/>
                </a:solidFill>
                <a:latin typeface="Calibri" panose="020F0502020204030204" charset="0"/>
                <a:cs typeface="Calibri" panose="020F0502020204030204" charset="0"/>
              </a:rPr>
              <a:t>Customer churn is a significant concern for the company.</a:t>
            </a:r>
            <a:endParaRPr lang="en-US" altLang="zh-CN" sz="2000" dirty="0">
              <a:solidFill>
                <a:schemeClr val="tx1"/>
              </a:solidFill>
              <a:latin typeface="Calibri" panose="020F0502020204030204" charset="0"/>
              <a:cs typeface="Calibri" panose="020F0502020204030204" charset="0"/>
            </a:endParaRPr>
          </a:p>
          <a:p>
            <a:pPr indent="0">
              <a:lnSpc>
                <a:spcPct val="150000"/>
              </a:lnSpc>
              <a:buNone/>
            </a:pPr>
            <a:r>
              <a:rPr lang="en-US" altLang="zh-CN" sz="2000" b="1" dirty="0">
                <a:solidFill>
                  <a:schemeClr val="tx1"/>
                </a:solidFill>
                <a:latin typeface="Calibri" panose="020F0502020204030204" charset="0"/>
                <a:cs typeface="Calibri" panose="020F0502020204030204" charset="0"/>
              </a:rPr>
              <a:t>Objective:</a:t>
            </a:r>
            <a:r>
              <a:rPr lang="en-US" altLang="zh-CN" sz="2000" dirty="0">
                <a:solidFill>
                  <a:schemeClr val="tx1"/>
                </a:solidFill>
                <a:latin typeface="Calibri" panose="020F0502020204030204" charset="0"/>
                <a:cs typeface="Calibri" panose="020F0502020204030204" charset="0"/>
              </a:rPr>
              <a:t> The primary aim is to comprehend the factors that contribute to customer churn.</a:t>
            </a:r>
            <a:endParaRPr lang="en-US" altLang="zh-CN" sz="2000" dirty="0">
              <a:solidFill>
                <a:schemeClr val="tx1"/>
              </a:solidFill>
              <a:latin typeface="Calibri" panose="020F0502020204030204" charset="0"/>
              <a:cs typeface="Calibri" panose="020F0502020204030204" charset="0"/>
            </a:endParaRPr>
          </a:p>
          <a:p>
            <a:pPr indent="0">
              <a:lnSpc>
                <a:spcPct val="150000"/>
              </a:lnSpc>
              <a:buNone/>
            </a:pPr>
            <a:r>
              <a:rPr lang="en-US" altLang="zh-CN" sz="2000" b="1" dirty="0">
                <a:solidFill>
                  <a:schemeClr val="tx1"/>
                </a:solidFill>
                <a:latin typeface="Calibri" panose="020F0502020204030204" charset="0"/>
                <a:cs typeface="Calibri" panose="020F0502020204030204" charset="0"/>
              </a:rPr>
              <a:t>Task: </a:t>
            </a:r>
            <a:r>
              <a:rPr lang="en-US" altLang="zh-CN" sz="2000" dirty="0">
                <a:solidFill>
                  <a:schemeClr val="tx1"/>
                </a:solidFill>
                <a:latin typeface="Calibri" panose="020F0502020204030204" charset="0"/>
                <a:cs typeface="Calibri" panose="020F0502020204030204" charset="0"/>
              </a:rPr>
              <a:t>The project entails analyzing the given dataset.</a:t>
            </a:r>
            <a:endParaRPr lang="en-US" altLang="zh-CN" sz="2000" dirty="0">
              <a:solidFill>
                <a:schemeClr val="tx1"/>
              </a:solidFill>
              <a:latin typeface="Calibri" panose="020F0502020204030204" charset="0"/>
              <a:cs typeface="Calibri" panose="020F0502020204030204" charset="0"/>
            </a:endParaRPr>
          </a:p>
          <a:p>
            <a:pPr indent="0">
              <a:lnSpc>
                <a:spcPct val="150000"/>
              </a:lnSpc>
              <a:buNone/>
            </a:pPr>
            <a:r>
              <a:rPr lang="en-US" altLang="zh-CN" sz="2000" b="1" dirty="0">
                <a:solidFill>
                  <a:schemeClr val="tx1"/>
                </a:solidFill>
                <a:latin typeface="Calibri" panose="020F0502020204030204" charset="0"/>
                <a:cs typeface="Calibri" panose="020F0502020204030204" charset="0"/>
              </a:rPr>
              <a:t>Approach:</a:t>
            </a:r>
            <a:r>
              <a:rPr lang="en-US" altLang="zh-CN" sz="2000" dirty="0">
                <a:solidFill>
                  <a:schemeClr val="tx1"/>
                </a:solidFill>
                <a:latin typeface="Calibri" panose="020F0502020204030204" charset="0"/>
                <a:cs typeface="Calibri" panose="020F0502020204030204" charset="0"/>
              </a:rPr>
              <a:t> Basic data analysis and visualization techniques will be employed.</a:t>
            </a:r>
            <a:endParaRPr lang="en-US" altLang="zh-CN" sz="2000" dirty="0">
              <a:solidFill>
                <a:schemeClr val="tx1"/>
              </a:solidFill>
              <a:latin typeface="Calibri" panose="020F0502020204030204" charset="0"/>
              <a:cs typeface="Calibri" panose="020F0502020204030204" charset="0"/>
            </a:endParaRPr>
          </a:p>
          <a:p>
            <a:pPr indent="0">
              <a:lnSpc>
                <a:spcPct val="150000"/>
              </a:lnSpc>
              <a:buNone/>
            </a:pPr>
            <a:r>
              <a:rPr lang="en-US" altLang="zh-CN" sz="2000" b="1" dirty="0">
                <a:solidFill>
                  <a:schemeClr val="tx1"/>
                </a:solidFill>
                <a:latin typeface="Calibri" panose="020F0502020204030204" charset="0"/>
                <a:cs typeface="Calibri" panose="020F0502020204030204" charset="0"/>
              </a:rPr>
              <a:t>Desired Outcome:</a:t>
            </a:r>
            <a:r>
              <a:rPr lang="en-US" altLang="zh-CN" sz="2000" dirty="0">
                <a:solidFill>
                  <a:schemeClr val="tx1"/>
                </a:solidFill>
                <a:latin typeface="Calibri" panose="020F0502020204030204" charset="0"/>
                <a:cs typeface="Calibri" panose="020F0502020204030204" charset="0"/>
              </a:rPr>
              <a:t> The goal is to extract valuable insights to inform strategies for reducing churn and improving customer retention.</a:t>
            </a:r>
            <a:endParaRPr lang="en-US" altLang="zh-CN" sz="2000" dirty="0">
              <a:solidFill>
                <a:schemeClr val="tx1"/>
              </a:solidFill>
              <a:latin typeface="Calibri" panose="020F0502020204030204" charset="0"/>
              <a:cs typeface="Calibri" panose="020F0502020204030204" charset="0"/>
            </a:endParaRPr>
          </a:p>
        </p:txBody>
      </p:sp>
      <p:sp>
        <p:nvSpPr>
          <p:cNvPr id="3" name="Text Box 2"/>
          <p:cNvSpPr txBox="1"/>
          <p:nvPr/>
        </p:nvSpPr>
        <p:spPr>
          <a:xfrm>
            <a:off x="1067435" y="1524000"/>
            <a:ext cx="9949180" cy="4462780"/>
          </a:xfrm>
          <a:prstGeom prst="rect">
            <a:avLst/>
          </a:prstGeom>
          <a:noFill/>
        </p:spPr>
        <p:txBody>
          <a:bodyPr wrap="square" rtlCol="0">
            <a:noAutofit/>
          </a:bodyPr>
          <a:p>
            <a:endParaRPr lang="en-US"/>
          </a:p>
          <a:p>
            <a:endParaRPr lang="en-US"/>
          </a:p>
          <a:p>
            <a:endParaRPr lang="en-US"/>
          </a:p>
          <a:p>
            <a:endParaRPr lang="en-US"/>
          </a:p>
        </p:txBody>
      </p:sp>
      <p:pic>
        <p:nvPicPr>
          <p:cNvPr id="67" name="图片 66" descr="一棵树&#10;&#10;低可信度描述已自动生成"/>
          <p:cNvPicPr>
            <a:picLocks noChangeAspect="1"/>
          </p:cNvPicPr>
          <p:nvPr/>
        </p:nvPicPr>
        <p:blipFill>
          <a:blip r:embed="rId1">
            <a:alphaModFix amt="5000"/>
            <a:extLst>
              <a:ext uri="{28A0092B-C50C-407E-A947-70E740481C1C}">
                <a14:useLocalDpi xmlns:a14="http://schemas.microsoft.com/office/drawing/2010/main" val="0"/>
              </a:ext>
            </a:extLst>
          </a:blip>
          <a:srcRect t="102" b="15589"/>
          <a:stretch>
            <a:fillRect/>
          </a:stretch>
        </p:blipFill>
        <p:spPr>
          <a:xfrm flipH="1">
            <a:off x="0" y="0"/>
            <a:ext cx="12192000" cy="6858000"/>
          </a:xfrm>
          <a:custGeom>
            <a:avLst/>
            <a:gdLst>
              <a:gd name="connsiteX0" fmla="*/ 12192000 w 12192000"/>
              <a:gd name="connsiteY0" fmla="*/ 0 h 6858000"/>
              <a:gd name="connsiteX1" fmla="*/ 0 w 12192000"/>
              <a:gd name="connsiteY1" fmla="*/ 0 h 6858000"/>
              <a:gd name="connsiteX2" fmla="*/ 0 w 12192000"/>
              <a:gd name="connsiteY2" fmla="*/ 6858000 h 6858000"/>
              <a:gd name="connsiteX3" fmla="*/ 1219200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12192000" y="0"/>
                </a:moveTo>
                <a:lnTo>
                  <a:pt x="0" y="0"/>
                </a:lnTo>
                <a:lnTo>
                  <a:pt x="0" y="6858000"/>
                </a:lnTo>
                <a:lnTo>
                  <a:pt x="12192000" y="6858000"/>
                </a:lnTo>
                <a:close/>
              </a:path>
            </a:pathLst>
          </a:cu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图片 2" descr="房间的摆设布局&#10;&#10;中度可信度描述已自动生成"/>
          <p:cNvPicPr>
            <a:picLocks noChangeAspect="1"/>
          </p:cNvPicPr>
          <p:nvPr/>
        </p:nvPicPr>
        <p:blipFill rotWithShape="1">
          <a:blip r:embed="rId1">
            <a:alphaModFix amt="50000"/>
            <a:extLst>
              <a:ext uri="{28A0092B-C50C-407E-A947-70E740481C1C}">
                <a14:useLocalDpi xmlns:a14="http://schemas.microsoft.com/office/drawing/2010/main" val="0"/>
              </a:ext>
            </a:extLst>
          </a:blip>
          <a:srcRect t="10126" b="5621"/>
          <a:stretch>
            <a:fillRect/>
          </a:stretch>
        </p:blipFill>
        <p:spPr>
          <a:xfrm>
            <a:off x="20" y="1282"/>
            <a:ext cx="12191980" cy="6856718"/>
          </a:xfrm>
          <a:prstGeom prst="rect">
            <a:avLst/>
          </a:prstGeom>
        </p:spPr>
      </p:pic>
      <p:sp>
        <p:nvSpPr>
          <p:cNvPr id="4" name="矩形 3"/>
          <p:cNvSpPr/>
          <p:nvPr/>
        </p:nvSpPr>
        <p:spPr>
          <a:xfrm>
            <a:off x="0" y="0"/>
            <a:ext cx="12192000" cy="6857999"/>
          </a:xfrm>
          <a:prstGeom prst="rect">
            <a:avLst/>
          </a:prstGeom>
          <a:gradFill flip="none" rotWithShape="1">
            <a:gsLst>
              <a:gs pos="0">
                <a:srgbClr val="3188FE">
                  <a:alpha val="56000"/>
                </a:srgbClr>
              </a:gs>
              <a:gs pos="36000">
                <a:srgbClr val="0055CA">
                  <a:alpha val="72000"/>
                </a:srgbClr>
              </a:gs>
              <a:gs pos="78000">
                <a:srgbClr val="002FA7"/>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任意多边形: 形状 39"/>
          <p:cNvSpPr/>
          <p:nvPr/>
        </p:nvSpPr>
        <p:spPr>
          <a:xfrm>
            <a:off x="0" y="2538796"/>
            <a:ext cx="12192000" cy="4319204"/>
          </a:xfrm>
          <a:custGeom>
            <a:avLst/>
            <a:gdLst>
              <a:gd name="connsiteX0" fmla="*/ 211617 w 12192000"/>
              <a:gd name="connsiteY0" fmla="*/ 0 h 4319204"/>
              <a:gd name="connsiteX1" fmla="*/ 11980383 w 12192000"/>
              <a:gd name="connsiteY1" fmla="*/ 0 h 4319204"/>
              <a:gd name="connsiteX2" fmla="*/ 12192000 w 12192000"/>
              <a:gd name="connsiteY2" fmla="*/ 211617 h 4319204"/>
              <a:gd name="connsiteX3" fmla="*/ 12192000 w 12192000"/>
              <a:gd name="connsiteY3" fmla="*/ 4319204 h 4319204"/>
              <a:gd name="connsiteX4" fmla="*/ 0 w 12192000"/>
              <a:gd name="connsiteY4" fmla="*/ 4319204 h 4319204"/>
              <a:gd name="connsiteX5" fmla="*/ 0 w 12192000"/>
              <a:gd name="connsiteY5" fmla="*/ 211617 h 4319204"/>
              <a:gd name="connsiteX6" fmla="*/ 211617 w 12192000"/>
              <a:gd name="connsiteY6" fmla="*/ 0 h 4319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9204">
                <a:moveTo>
                  <a:pt x="211617" y="0"/>
                </a:moveTo>
                <a:lnTo>
                  <a:pt x="11980383" y="0"/>
                </a:lnTo>
                <a:cubicBezTo>
                  <a:pt x="12097256" y="0"/>
                  <a:pt x="12192000" y="94744"/>
                  <a:pt x="12192000" y="211617"/>
                </a:cubicBezTo>
                <a:lnTo>
                  <a:pt x="12192000" y="4319204"/>
                </a:lnTo>
                <a:lnTo>
                  <a:pt x="0" y="4319204"/>
                </a:lnTo>
                <a:lnTo>
                  <a:pt x="0" y="211617"/>
                </a:lnTo>
                <a:cubicBezTo>
                  <a:pt x="0" y="94744"/>
                  <a:pt x="94744" y="0"/>
                  <a:pt x="211617" y="0"/>
                </a:cubicBez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2" name="组合 1"/>
          <p:cNvGrpSpPr/>
          <p:nvPr/>
        </p:nvGrpSpPr>
        <p:grpSpPr>
          <a:xfrm>
            <a:off x="937158" y="1213551"/>
            <a:ext cx="3692679" cy="2241100"/>
            <a:chOff x="3939218" y="2632933"/>
            <a:chExt cx="4317276" cy="2695285"/>
          </a:xfrm>
        </p:grpSpPr>
        <p:sp>
          <p:nvSpPr>
            <p:cNvPr id="5" name="任意多边形: 形状 4"/>
            <p:cNvSpPr/>
            <p:nvPr/>
          </p:nvSpPr>
          <p:spPr>
            <a:xfrm flipH="1">
              <a:off x="3939218" y="2632933"/>
              <a:ext cx="2160494" cy="2695284"/>
            </a:xfrm>
            <a:custGeom>
              <a:avLst/>
              <a:gdLst>
                <a:gd name="connsiteX0" fmla="*/ 979921 w 2160494"/>
                <a:gd name="connsiteY0" fmla="*/ 246 h 2695284"/>
                <a:gd name="connsiteX1" fmla="*/ 0 w 2160494"/>
                <a:gd name="connsiteY1" fmla="*/ 249975 h 2695284"/>
                <a:gd name="connsiteX2" fmla="*/ 0 w 2160494"/>
                <a:gd name="connsiteY2" fmla="*/ 2695284 h 2695284"/>
                <a:gd name="connsiteX3" fmla="*/ 1959841 w 2160494"/>
                <a:gd name="connsiteY3" fmla="*/ 2615370 h 2695284"/>
                <a:gd name="connsiteX4" fmla="*/ 2160494 w 2160494"/>
                <a:gd name="connsiteY4" fmla="*/ 2672642 h 2695284"/>
                <a:gd name="connsiteX5" fmla="*/ 2160494 w 2160494"/>
                <a:gd name="connsiteY5" fmla="*/ 227334 h 2695284"/>
                <a:gd name="connsiteX6" fmla="*/ 1959841 w 2160494"/>
                <a:gd name="connsiteY6" fmla="*/ 170062 h 2695284"/>
                <a:gd name="connsiteX7" fmla="*/ 979921 w 2160494"/>
                <a:gd name="connsiteY7" fmla="*/ 246 h 269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0494" h="2695284">
                  <a:moveTo>
                    <a:pt x="979921" y="246"/>
                  </a:moveTo>
                  <a:cubicBezTo>
                    <a:pt x="653281" y="-4564"/>
                    <a:pt x="326640" y="60551"/>
                    <a:pt x="0" y="249975"/>
                  </a:cubicBezTo>
                  <a:lnTo>
                    <a:pt x="0" y="2695284"/>
                  </a:lnTo>
                  <a:cubicBezTo>
                    <a:pt x="653280" y="2316435"/>
                    <a:pt x="1306561" y="2434825"/>
                    <a:pt x="1959841" y="2615370"/>
                  </a:cubicBezTo>
                  <a:lnTo>
                    <a:pt x="2160494" y="2672642"/>
                  </a:lnTo>
                  <a:lnTo>
                    <a:pt x="2160494" y="227334"/>
                  </a:lnTo>
                  <a:lnTo>
                    <a:pt x="1959841" y="170062"/>
                  </a:lnTo>
                  <a:cubicBezTo>
                    <a:pt x="1633201" y="79789"/>
                    <a:pt x="1306561" y="5056"/>
                    <a:pt x="979921" y="246"/>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任意多边形: 形状 6"/>
            <p:cNvSpPr/>
            <p:nvPr/>
          </p:nvSpPr>
          <p:spPr>
            <a:xfrm>
              <a:off x="6096000" y="2632934"/>
              <a:ext cx="2160494" cy="2695284"/>
            </a:xfrm>
            <a:custGeom>
              <a:avLst/>
              <a:gdLst>
                <a:gd name="connsiteX0" fmla="*/ 979921 w 2160494"/>
                <a:gd name="connsiteY0" fmla="*/ 246 h 2695284"/>
                <a:gd name="connsiteX1" fmla="*/ 1959842 w 2160494"/>
                <a:gd name="connsiteY1" fmla="*/ 170062 h 2695284"/>
                <a:gd name="connsiteX2" fmla="*/ 2160494 w 2160494"/>
                <a:gd name="connsiteY2" fmla="*/ 227334 h 2695284"/>
                <a:gd name="connsiteX3" fmla="*/ 2160494 w 2160494"/>
                <a:gd name="connsiteY3" fmla="*/ 2672642 h 2695284"/>
                <a:gd name="connsiteX4" fmla="*/ 1959842 w 2160494"/>
                <a:gd name="connsiteY4" fmla="*/ 2615370 h 2695284"/>
                <a:gd name="connsiteX5" fmla="*/ 0 w 2160494"/>
                <a:gd name="connsiteY5" fmla="*/ 2695284 h 2695284"/>
                <a:gd name="connsiteX6" fmla="*/ 0 w 2160494"/>
                <a:gd name="connsiteY6" fmla="*/ 249975 h 2695284"/>
                <a:gd name="connsiteX7" fmla="*/ 979921 w 2160494"/>
                <a:gd name="connsiteY7" fmla="*/ 246 h 269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0494" h="2695284">
                  <a:moveTo>
                    <a:pt x="979921" y="246"/>
                  </a:moveTo>
                  <a:cubicBezTo>
                    <a:pt x="1306561" y="5056"/>
                    <a:pt x="1633201" y="79789"/>
                    <a:pt x="1959842" y="170062"/>
                  </a:cubicBezTo>
                  <a:lnTo>
                    <a:pt x="2160494" y="227334"/>
                  </a:lnTo>
                  <a:lnTo>
                    <a:pt x="2160494" y="2672642"/>
                  </a:lnTo>
                  <a:lnTo>
                    <a:pt x="1959842" y="2615370"/>
                  </a:lnTo>
                  <a:cubicBezTo>
                    <a:pt x="1306561" y="2434825"/>
                    <a:pt x="653281" y="2316435"/>
                    <a:pt x="0" y="2695284"/>
                  </a:cubicBezTo>
                  <a:lnTo>
                    <a:pt x="0" y="249975"/>
                  </a:lnTo>
                  <a:cubicBezTo>
                    <a:pt x="326640" y="60551"/>
                    <a:pt x="653281" y="-4564"/>
                    <a:pt x="979921" y="246"/>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9" name="文本框 8"/>
          <p:cNvSpPr txBox="1"/>
          <p:nvPr/>
        </p:nvSpPr>
        <p:spPr>
          <a:xfrm>
            <a:off x="2040026" y="1548034"/>
            <a:ext cx="1727049" cy="1568450"/>
          </a:xfrm>
          <a:prstGeom prst="rect">
            <a:avLst/>
          </a:prstGeom>
          <a:noFill/>
        </p:spPr>
        <p:txBody>
          <a:bodyPr wrap="square" rtlCol="0">
            <a:spAutoFit/>
          </a:bodyPr>
          <a:lstStyle/>
          <a:p>
            <a:pPr>
              <a:lnSpc>
                <a:spcPct val="120000"/>
              </a:lnSpc>
            </a:pPr>
            <a:r>
              <a:rPr lang="en-US" altLang="zh-CN" sz="8000" dirty="0">
                <a:solidFill>
                  <a:schemeClr val="bg1"/>
                </a:solidFill>
                <a:latin typeface="+mj-lt"/>
              </a:rPr>
              <a:t>02</a:t>
            </a:r>
            <a:endParaRPr lang="zh-CN" altLang="en-US" sz="8000" dirty="0">
              <a:solidFill>
                <a:schemeClr val="bg1"/>
              </a:solidFill>
              <a:latin typeface="+mj-lt"/>
            </a:endParaRPr>
          </a:p>
        </p:txBody>
      </p:sp>
      <p:sp>
        <p:nvSpPr>
          <p:cNvPr id="42" name="任意多边形: 形状 41"/>
          <p:cNvSpPr/>
          <p:nvPr/>
        </p:nvSpPr>
        <p:spPr>
          <a:xfrm rot="2162132">
            <a:off x="6967117" y="892461"/>
            <a:ext cx="5364039" cy="2724737"/>
          </a:xfrm>
          <a:custGeom>
            <a:avLst/>
            <a:gdLst>
              <a:gd name="connsiteX0" fmla="*/ 0 w 5364039"/>
              <a:gd name="connsiteY0" fmla="*/ 525134 h 2724737"/>
              <a:gd name="connsiteX1" fmla="*/ 585362 w 5364039"/>
              <a:gd name="connsiteY1" fmla="*/ 99288 h 2724737"/>
              <a:gd name="connsiteX2" fmla="*/ 589233 w 5364039"/>
              <a:gd name="connsiteY2" fmla="*/ 175953 h 2724737"/>
              <a:gd name="connsiteX3" fmla="*/ 2707914 w 5364039"/>
              <a:gd name="connsiteY3" fmla="*/ 2087882 h 2724737"/>
              <a:gd name="connsiteX4" fmla="*/ 4826594 w 5364039"/>
              <a:gd name="connsiteY4" fmla="*/ 175953 h 2724737"/>
              <a:gd name="connsiteX5" fmla="*/ 4835479 w 5364039"/>
              <a:gd name="connsiteY5" fmla="*/ 0 h 2724737"/>
              <a:gd name="connsiteX6" fmla="*/ 5364039 w 5364039"/>
              <a:gd name="connsiteY6" fmla="*/ 726551 h 2724737"/>
              <a:gd name="connsiteX7" fmla="*/ 5350068 w 5364039"/>
              <a:gd name="connsiteY7" fmla="*/ 780887 h 2724737"/>
              <a:gd name="connsiteX8" fmla="*/ 2707914 w 5364039"/>
              <a:gd name="connsiteY8" fmla="*/ 2724737 h 2724737"/>
              <a:gd name="connsiteX9" fmla="*/ 65761 w 5364039"/>
              <a:gd name="connsiteY9" fmla="*/ 780888 h 2724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4039" h="2724737">
                <a:moveTo>
                  <a:pt x="0" y="525134"/>
                </a:moveTo>
                <a:lnTo>
                  <a:pt x="585362" y="99288"/>
                </a:lnTo>
                <a:lnTo>
                  <a:pt x="589233" y="175953"/>
                </a:lnTo>
                <a:cubicBezTo>
                  <a:pt x="698294" y="1249856"/>
                  <a:pt x="1605238" y="2087882"/>
                  <a:pt x="2707914" y="2087882"/>
                </a:cubicBezTo>
                <a:cubicBezTo>
                  <a:pt x="3810591" y="2087881"/>
                  <a:pt x="4717534" y="1249856"/>
                  <a:pt x="4826594" y="175953"/>
                </a:cubicBezTo>
                <a:lnTo>
                  <a:pt x="4835479" y="0"/>
                </a:lnTo>
                <a:lnTo>
                  <a:pt x="5364039" y="726551"/>
                </a:lnTo>
                <a:lnTo>
                  <a:pt x="5350068" y="780887"/>
                </a:lnTo>
                <a:cubicBezTo>
                  <a:pt x="4999793" y="1907055"/>
                  <a:pt x="3949343" y="2724737"/>
                  <a:pt x="2707914" y="2724737"/>
                </a:cubicBezTo>
                <a:cubicBezTo>
                  <a:pt x="1466485" y="2724737"/>
                  <a:pt x="416035" y="1907056"/>
                  <a:pt x="65761" y="780888"/>
                </a:cubicBezTo>
                <a:close/>
              </a:path>
            </a:pathLst>
          </a:custGeom>
          <a:gradFill>
            <a:gsLst>
              <a:gs pos="42000">
                <a:schemeClr val="bg1">
                  <a:alpha val="20000"/>
                </a:schemeClr>
              </a:gs>
              <a:gs pos="100000">
                <a:schemeClr val="bg1">
                  <a:alpha val="64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tx1"/>
              </a:solidFill>
            </a:endParaRPr>
          </a:p>
        </p:txBody>
      </p:sp>
      <p:sp>
        <p:nvSpPr>
          <p:cNvPr id="38" name="文本框 37"/>
          <p:cNvSpPr txBox="1"/>
          <p:nvPr/>
        </p:nvSpPr>
        <p:spPr>
          <a:xfrm>
            <a:off x="810260" y="3830955"/>
            <a:ext cx="10674985" cy="1734820"/>
          </a:xfrm>
          <a:prstGeom prst="rect">
            <a:avLst/>
          </a:prstGeom>
          <a:noFill/>
        </p:spPr>
        <p:txBody>
          <a:bodyPr wrap="square" rtlCol="0">
            <a:noAutofit/>
          </a:bodyPr>
          <a:lstStyle/>
          <a:p>
            <a:pPr>
              <a:lnSpc>
                <a:spcPct val="120000"/>
              </a:lnSpc>
            </a:pPr>
            <a:r>
              <a:rPr lang="en-US" altLang="zh-CN" sz="4800" dirty="0">
                <a:solidFill>
                  <a:schemeClr val="accent1"/>
                </a:solidFill>
                <a:latin typeface="+mj-lt"/>
                <a:sym typeface="+mn-ea"/>
              </a:rPr>
              <a:t>Data Cleaning and processing.</a:t>
            </a:r>
            <a:endParaRPr lang="en-US" altLang="zh-CN" sz="4800" dirty="0">
              <a:solidFill>
                <a:schemeClr val="accent1"/>
              </a:solidFill>
            </a:endParaRPr>
          </a:p>
          <a:p>
            <a:pPr>
              <a:lnSpc>
                <a:spcPct val="120000"/>
              </a:lnSpc>
            </a:pPr>
            <a:endParaRPr lang="en-US" altLang="zh-CN" sz="4800" dirty="0">
              <a:solidFill>
                <a:schemeClr val="accent1"/>
              </a:solidFill>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图片 66" descr="一棵树&#10;&#10;低可信度描述已自动生成"/>
          <p:cNvPicPr>
            <a:picLocks noChangeAspect="1"/>
          </p:cNvPicPr>
          <p:nvPr/>
        </p:nvPicPr>
        <p:blipFill>
          <a:blip r:embed="rId1">
            <a:alphaModFix amt="5000"/>
            <a:extLst>
              <a:ext uri="{28A0092B-C50C-407E-A947-70E740481C1C}">
                <a14:useLocalDpi xmlns:a14="http://schemas.microsoft.com/office/drawing/2010/main" val="0"/>
              </a:ext>
            </a:extLst>
          </a:blip>
          <a:srcRect t="102" b="15589"/>
          <a:stretch>
            <a:fillRect/>
          </a:stretch>
        </p:blipFill>
        <p:spPr>
          <a:xfrm flipH="1">
            <a:off x="0" y="0"/>
            <a:ext cx="12192000" cy="6858000"/>
          </a:xfrm>
          <a:custGeom>
            <a:avLst/>
            <a:gdLst>
              <a:gd name="connsiteX0" fmla="*/ 12192000 w 12192000"/>
              <a:gd name="connsiteY0" fmla="*/ 0 h 6858000"/>
              <a:gd name="connsiteX1" fmla="*/ 0 w 12192000"/>
              <a:gd name="connsiteY1" fmla="*/ 0 h 6858000"/>
              <a:gd name="connsiteX2" fmla="*/ 0 w 12192000"/>
              <a:gd name="connsiteY2" fmla="*/ 6858000 h 6858000"/>
              <a:gd name="connsiteX3" fmla="*/ 1219200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12192000" y="0"/>
                </a:moveTo>
                <a:lnTo>
                  <a:pt x="0" y="0"/>
                </a:lnTo>
                <a:lnTo>
                  <a:pt x="0" y="6858000"/>
                </a:lnTo>
                <a:lnTo>
                  <a:pt x="12192000" y="6858000"/>
                </a:lnTo>
                <a:close/>
              </a:path>
            </a:pathLst>
          </a:custGeom>
        </p:spPr>
      </p:pic>
      <p:sp>
        <p:nvSpPr>
          <p:cNvPr id="2" name="文本框 1"/>
          <p:cNvSpPr txBox="1"/>
          <p:nvPr/>
        </p:nvSpPr>
        <p:spPr>
          <a:xfrm>
            <a:off x="758471" y="491662"/>
            <a:ext cx="10675058" cy="681990"/>
          </a:xfrm>
          <a:prstGeom prst="rect">
            <a:avLst/>
          </a:prstGeom>
          <a:noFill/>
        </p:spPr>
        <p:txBody>
          <a:bodyPr wrap="square" rtlCol="0">
            <a:spAutoFit/>
          </a:bodyPr>
          <a:lstStyle/>
          <a:p>
            <a:pPr algn="ctr">
              <a:lnSpc>
                <a:spcPct val="120000"/>
              </a:lnSpc>
            </a:pPr>
            <a:r>
              <a:rPr lang="en-US" altLang="zh-CN" sz="3200" dirty="0">
                <a:solidFill>
                  <a:schemeClr val="accent1"/>
                </a:solidFill>
                <a:latin typeface="+mj-lt"/>
              </a:rPr>
              <a:t>Inconsistency In Data</a:t>
            </a:r>
            <a:endParaRPr lang="en-US" altLang="zh-CN" sz="3200" dirty="0">
              <a:solidFill>
                <a:schemeClr val="accent1"/>
              </a:solidFill>
              <a:latin typeface="+mj-lt"/>
            </a:endParaRPr>
          </a:p>
        </p:txBody>
      </p:sp>
      <p:cxnSp>
        <p:nvCxnSpPr>
          <p:cNvPr id="12" name="直接箭头连接符 11"/>
          <p:cNvCxnSpPr/>
          <p:nvPr/>
        </p:nvCxnSpPr>
        <p:spPr>
          <a:xfrm>
            <a:off x="8543499" y="864048"/>
            <a:ext cx="854148" cy="0"/>
          </a:xfrm>
          <a:prstGeom prst="straightConnector1">
            <a:avLst/>
          </a:prstGeom>
          <a:ln w="25400" cap="rnd">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round/>
            <a:tailEnd type="non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2502685" y="864048"/>
            <a:ext cx="854148" cy="0"/>
          </a:xfrm>
          <a:prstGeom prst="straightConnector1">
            <a:avLst/>
          </a:prstGeom>
          <a:ln w="25400" cap="rnd">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round/>
            <a:tailEnd type="none"/>
          </a:ln>
        </p:spPr>
        <p:style>
          <a:lnRef idx="1">
            <a:schemeClr val="accent1"/>
          </a:lnRef>
          <a:fillRef idx="0">
            <a:schemeClr val="accent1"/>
          </a:fillRef>
          <a:effectRef idx="0">
            <a:schemeClr val="accent1"/>
          </a:effectRef>
          <a:fontRef idx="minor">
            <a:schemeClr val="tx1"/>
          </a:fontRef>
        </p:style>
      </p:cxnSp>
      <p:sp>
        <p:nvSpPr>
          <p:cNvPr id="3" name="任意多边形: 形状 2"/>
          <p:cNvSpPr/>
          <p:nvPr/>
        </p:nvSpPr>
        <p:spPr>
          <a:xfrm rot="2274660">
            <a:off x="-614422" y="6046173"/>
            <a:ext cx="2295279" cy="1115215"/>
          </a:xfrm>
          <a:custGeom>
            <a:avLst/>
            <a:gdLst>
              <a:gd name="connsiteX0" fmla="*/ 854861 w 2295279"/>
              <a:gd name="connsiteY0" fmla="*/ 1115215 h 1115215"/>
              <a:gd name="connsiteX1" fmla="*/ 0 w 2295279"/>
              <a:gd name="connsiteY1" fmla="*/ 11072 h 1115215"/>
              <a:gd name="connsiteX2" fmla="*/ 538 w 2295279"/>
              <a:gd name="connsiteY2" fmla="*/ 11106 h 1115215"/>
              <a:gd name="connsiteX3" fmla="*/ 970815 w 2295279"/>
              <a:gd name="connsiteY3" fmla="*/ 609509 h 1115215"/>
              <a:gd name="connsiteX4" fmla="*/ 1003546 w 2295279"/>
              <a:gd name="connsiteY4" fmla="*/ 663385 h 1115215"/>
              <a:gd name="connsiteX5" fmla="*/ 1037454 w 2295279"/>
              <a:gd name="connsiteY5" fmla="*/ 607571 h 1115215"/>
              <a:gd name="connsiteX6" fmla="*/ 2180159 w 2295279"/>
              <a:gd name="connsiteY6" fmla="*/ 0 h 1115215"/>
              <a:gd name="connsiteX7" fmla="*/ 2295279 w 2295279"/>
              <a:gd name="connsiteY7" fmla="*/ 0 h 1115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95279" h="1115215">
                <a:moveTo>
                  <a:pt x="854861" y="1115215"/>
                </a:moveTo>
                <a:lnTo>
                  <a:pt x="0" y="11072"/>
                </a:lnTo>
                <a:lnTo>
                  <a:pt x="538" y="11106"/>
                </a:lnTo>
                <a:cubicBezTo>
                  <a:pt x="404145" y="62411"/>
                  <a:pt x="753434" y="287741"/>
                  <a:pt x="970815" y="609509"/>
                </a:cubicBezTo>
                <a:lnTo>
                  <a:pt x="1003546" y="663385"/>
                </a:lnTo>
                <a:lnTo>
                  <a:pt x="1037454" y="607571"/>
                </a:lnTo>
                <a:cubicBezTo>
                  <a:pt x="1285100" y="241007"/>
                  <a:pt x="1704484" y="0"/>
                  <a:pt x="2180159" y="0"/>
                </a:cubicBezTo>
                <a:lnTo>
                  <a:pt x="2295279" y="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任意多边形: 形状 4"/>
          <p:cNvSpPr/>
          <p:nvPr/>
        </p:nvSpPr>
        <p:spPr>
          <a:xfrm rot="13047832">
            <a:off x="10483991" y="-307630"/>
            <a:ext cx="2295279" cy="1115215"/>
          </a:xfrm>
          <a:custGeom>
            <a:avLst/>
            <a:gdLst>
              <a:gd name="connsiteX0" fmla="*/ 854861 w 2295279"/>
              <a:gd name="connsiteY0" fmla="*/ 1115215 h 1115215"/>
              <a:gd name="connsiteX1" fmla="*/ 0 w 2295279"/>
              <a:gd name="connsiteY1" fmla="*/ 11072 h 1115215"/>
              <a:gd name="connsiteX2" fmla="*/ 538 w 2295279"/>
              <a:gd name="connsiteY2" fmla="*/ 11106 h 1115215"/>
              <a:gd name="connsiteX3" fmla="*/ 970815 w 2295279"/>
              <a:gd name="connsiteY3" fmla="*/ 609509 h 1115215"/>
              <a:gd name="connsiteX4" fmla="*/ 1003546 w 2295279"/>
              <a:gd name="connsiteY4" fmla="*/ 663385 h 1115215"/>
              <a:gd name="connsiteX5" fmla="*/ 1037454 w 2295279"/>
              <a:gd name="connsiteY5" fmla="*/ 607571 h 1115215"/>
              <a:gd name="connsiteX6" fmla="*/ 2180159 w 2295279"/>
              <a:gd name="connsiteY6" fmla="*/ 0 h 1115215"/>
              <a:gd name="connsiteX7" fmla="*/ 2295279 w 2295279"/>
              <a:gd name="connsiteY7" fmla="*/ 0 h 1115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95279" h="1115215">
                <a:moveTo>
                  <a:pt x="854861" y="1115215"/>
                </a:moveTo>
                <a:lnTo>
                  <a:pt x="0" y="11072"/>
                </a:lnTo>
                <a:lnTo>
                  <a:pt x="538" y="11106"/>
                </a:lnTo>
                <a:cubicBezTo>
                  <a:pt x="404145" y="62411"/>
                  <a:pt x="753434" y="287741"/>
                  <a:pt x="970815" y="609509"/>
                </a:cubicBezTo>
                <a:lnTo>
                  <a:pt x="1003546" y="663385"/>
                </a:lnTo>
                <a:lnTo>
                  <a:pt x="1037454" y="607571"/>
                </a:lnTo>
                <a:cubicBezTo>
                  <a:pt x="1285100" y="241007"/>
                  <a:pt x="1704484" y="0"/>
                  <a:pt x="2180159" y="0"/>
                </a:cubicBezTo>
                <a:lnTo>
                  <a:pt x="2295279" y="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矩形: 圆角 9"/>
          <p:cNvSpPr/>
          <p:nvPr/>
        </p:nvSpPr>
        <p:spPr>
          <a:xfrm>
            <a:off x="1795873" y="3201509"/>
            <a:ext cx="8600253" cy="464289"/>
          </a:xfrm>
          <a:prstGeom prst="roundRect">
            <a:avLst>
              <a:gd name="adj" fmla="val 19324"/>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2199979" y="3868393"/>
            <a:ext cx="1213072" cy="373500"/>
          </a:xfrm>
          <a:prstGeom prst="rect">
            <a:avLst/>
          </a:prstGeom>
          <a:noFill/>
        </p:spPr>
        <p:txBody>
          <a:bodyPr wrap="square" rtlCol="0">
            <a:spAutoFit/>
          </a:bodyPr>
          <a:lstStyle/>
          <a:p>
            <a:pPr>
              <a:lnSpc>
                <a:spcPct val="120000"/>
              </a:lnSpc>
            </a:pPr>
            <a:r>
              <a:rPr lang="en-US" altLang="zh-CN" sz="1600" b="1" dirty="0">
                <a:solidFill>
                  <a:schemeClr val="bg1"/>
                </a:solidFill>
                <a:ea typeface="+mj-ea"/>
              </a:rPr>
              <a:t>Topic 2</a:t>
            </a:r>
            <a:endParaRPr lang="zh-CN" altLang="en-US" sz="1600" b="1" dirty="0">
              <a:solidFill>
                <a:schemeClr val="bg1"/>
              </a:solidFill>
              <a:ea typeface="+mj-ea"/>
            </a:endParaRPr>
          </a:p>
        </p:txBody>
      </p:sp>
      <p:sp>
        <p:nvSpPr>
          <p:cNvPr id="46" name="文本框 45"/>
          <p:cNvSpPr txBox="1"/>
          <p:nvPr/>
        </p:nvSpPr>
        <p:spPr>
          <a:xfrm>
            <a:off x="4664553" y="3868393"/>
            <a:ext cx="1213072" cy="373500"/>
          </a:xfrm>
          <a:prstGeom prst="rect">
            <a:avLst/>
          </a:prstGeom>
          <a:noFill/>
        </p:spPr>
        <p:txBody>
          <a:bodyPr wrap="square" rtlCol="0">
            <a:spAutoFit/>
          </a:bodyPr>
          <a:lstStyle/>
          <a:p>
            <a:pPr>
              <a:lnSpc>
                <a:spcPct val="120000"/>
              </a:lnSpc>
            </a:pPr>
            <a:r>
              <a:rPr lang="en-US" altLang="zh-CN" sz="1600" dirty="0">
                <a:solidFill>
                  <a:schemeClr val="bg1"/>
                </a:solidFill>
                <a:ea typeface="+mj-ea"/>
              </a:rPr>
              <a:t>200</a:t>
            </a:r>
            <a:endParaRPr lang="zh-CN" altLang="en-US" sz="1600" dirty="0">
              <a:solidFill>
                <a:schemeClr val="bg1"/>
              </a:solidFill>
              <a:ea typeface="+mj-ea"/>
            </a:endParaRPr>
          </a:p>
        </p:txBody>
      </p:sp>
      <p:sp>
        <p:nvSpPr>
          <p:cNvPr id="11" name="Text Box 10"/>
          <p:cNvSpPr txBox="1"/>
          <p:nvPr/>
        </p:nvSpPr>
        <p:spPr>
          <a:xfrm>
            <a:off x="1048385" y="1390650"/>
            <a:ext cx="10174605" cy="4811395"/>
          </a:xfrm>
          <a:prstGeom prst="rect">
            <a:avLst/>
          </a:prstGeom>
          <a:noFill/>
        </p:spPr>
        <p:txBody>
          <a:bodyPr wrap="square" rtlCol="0">
            <a:noAutofit/>
          </a:bodyPr>
          <a:p>
            <a:pPr indent="0">
              <a:lnSpc>
                <a:spcPct val="125000"/>
              </a:lnSpc>
              <a:spcBef>
                <a:spcPts val="0"/>
              </a:spcBef>
              <a:spcAft>
                <a:spcPts val="0"/>
              </a:spcAft>
              <a:buFont typeface="Arial" panose="020B0604020202020204" pitchFamily="34" charset="0"/>
              <a:buNone/>
            </a:pPr>
            <a:r>
              <a:rPr lang="en-US" altLang="zh-CN" dirty="0">
                <a:solidFill>
                  <a:schemeClr val="accent1"/>
                </a:solidFill>
                <a:latin typeface="+mj-lt"/>
              </a:rPr>
              <a:t>Preferred Login Device Column:</a:t>
            </a:r>
            <a:endParaRPr lang="en-US" altLang="zh-CN" dirty="0">
              <a:solidFill>
                <a:schemeClr val="accent1"/>
              </a:solidFill>
              <a:latin typeface="+mj-lt"/>
            </a:endParaRPr>
          </a:p>
          <a:p>
            <a:pPr marL="342900" indent="-342900">
              <a:lnSpc>
                <a:spcPct val="125000"/>
              </a:lnSpc>
              <a:spcBef>
                <a:spcPts val="0"/>
              </a:spcBef>
              <a:spcAft>
                <a:spcPts val="0"/>
              </a:spcAft>
              <a:buFont typeface="Arial" panose="020B0604020202020204" pitchFamily="34" charset="0"/>
              <a:buAutoNum type="arabicPeriod"/>
            </a:pPr>
            <a:endParaRPr lang="en-US"/>
          </a:p>
          <a:p>
            <a:pPr marL="342900" indent="-342900">
              <a:lnSpc>
                <a:spcPct val="125000"/>
              </a:lnSpc>
              <a:spcBef>
                <a:spcPts val="0"/>
              </a:spcBef>
              <a:spcAft>
                <a:spcPts val="0"/>
              </a:spcAft>
              <a:buFont typeface="Arial" panose="020B0604020202020204" pitchFamily="34" charset="0"/>
              <a:buChar char="•"/>
            </a:pPr>
            <a:r>
              <a:rPr lang="en-US" sz="1800" b="1">
                <a:latin typeface="Times New Roman" panose="02020603050405020304" charset="0"/>
                <a:cs typeface="Times New Roman" panose="02020603050405020304" charset="0"/>
              </a:rPr>
              <a:t>Inconsistency:</a:t>
            </a:r>
            <a:r>
              <a:rPr lang="en-US" sz="1800">
                <a:latin typeface="Times New Roman" panose="02020603050405020304" charset="0"/>
                <a:cs typeface="Times New Roman" panose="02020603050405020304" charset="0"/>
              </a:rPr>
              <a:t> Both "Phone" and "Mobile Phone" entries found</a:t>
            </a:r>
            <a:endParaRPr lang="en-US" sz="1800">
              <a:latin typeface="Times New Roman" panose="02020603050405020304" charset="0"/>
              <a:cs typeface="Times New Roman" panose="02020603050405020304" charset="0"/>
            </a:endParaRPr>
          </a:p>
          <a:p>
            <a:pPr marL="342900" indent="-342900">
              <a:lnSpc>
                <a:spcPct val="125000"/>
              </a:lnSpc>
              <a:spcBef>
                <a:spcPts val="0"/>
              </a:spcBef>
              <a:spcAft>
                <a:spcPts val="0"/>
              </a:spcAft>
              <a:buFont typeface="Arial" panose="020B0604020202020204" pitchFamily="34" charset="0"/>
              <a:buChar char="•"/>
            </a:pPr>
            <a:r>
              <a:rPr lang="en-US" sz="1800" b="1">
                <a:latin typeface="Times New Roman" panose="02020603050405020304" charset="0"/>
                <a:cs typeface="Times New Roman" panose="02020603050405020304" charset="0"/>
                <a:sym typeface="+mn-ea"/>
              </a:rPr>
              <a:t>Convert:</a:t>
            </a:r>
            <a:r>
              <a:rPr lang="en-US" sz="1800">
                <a:latin typeface="Times New Roman" panose="02020603050405020304" charset="0"/>
                <a:cs typeface="Times New Roman" panose="02020603050405020304" charset="0"/>
              </a:rPr>
              <a:t> "Mobile Phone."</a:t>
            </a:r>
            <a:endParaRPr lang="en-US" sz="1800">
              <a:latin typeface="Times New Roman" panose="02020603050405020304" charset="0"/>
              <a:cs typeface="Times New Roman" panose="02020603050405020304" charset="0"/>
            </a:endParaRPr>
          </a:p>
          <a:p>
            <a:pPr indent="0">
              <a:lnSpc>
                <a:spcPct val="125000"/>
              </a:lnSpc>
              <a:spcBef>
                <a:spcPts val="0"/>
              </a:spcBef>
              <a:spcAft>
                <a:spcPts val="0"/>
              </a:spcAft>
              <a:buFont typeface="Arial" panose="020B0604020202020204" pitchFamily="34" charset="0"/>
              <a:buNone/>
            </a:pPr>
            <a:endParaRPr lang="en-US"/>
          </a:p>
          <a:p>
            <a:pPr indent="0">
              <a:lnSpc>
                <a:spcPct val="125000"/>
              </a:lnSpc>
              <a:spcBef>
                <a:spcPts val="0"/>
              </a:spcBef>
              <a:spcAft>
                <a:spcPts val="0"/>
              </a:spcAft>
              <a:buFont typeface="Arial" panose="020B0604020202020204" pitchFamily="34" charset="0"/>
              <a:buNone/>
            </a:pPr>
            <a:r>
              <a:rPr lang="en-US" altLang="zh-CN" dirty="0">
                <a:solidFill>
                  <a:schemeClr val="accent1"/>
                </a:solidFill>
                <a:latin typeface="+mj-lt"/>
              </a:rPr>
              <a:t>Preferred Payment Mode Column:</a:t>
            </a:r>
            <a:endParaRPr lang="en-US" altLang="zh-CN" dirty="0">
              <a:solidFill>
                <a:schemeClr val="accent1"/>
              </a:solidFill>
              <a:latin typeface="+mj-lt"/>
            </a:endParaRPr>
          </a:p>
          <a:p>
            <a:pPr marL="342900" indent="-342900">
              <a:lnSpc>
                <a:spcPct val="125000"/>
              </a:lnSpc>
              <a:spcBef>
                <a:spcPts val="0"/>
              </a:spcBef>
              <a:spcAft>
                <a:spcPts val="0"/>
              </a:spcAft>
              <a:buFont typeface="Arial" panose="020B0604020202020204" pitchFamily="34" charset="0"/>
              <a:buAutoNum type="arabicPeriod"/>
            </a:pPr>
            <a:endParaRPr lang="en-US"/>
          </a:p>
          <a:p>
            <a:pPr marL="342900" indent="-342900">
              <a:lnSpc>
                <a:spcPct val="125000"/>
              </a:lnSpc>
              <a:spcBef>
                <a:spcPts val="0"/>
              </a:spcBef>
              <a:spcAft>
                <a:spcPts val="0"/>
              </a:spcAft>
              <a:buFont typeface="Arial" panose="020B0604020202020204" pitchFamily="34" charset="0"/>
              <a:buChar char="•"/>
            </a:pPr>
            <a:r>
              <a:rPr lang="en-US" b="1">
                <a:latin typeface="Times New Roman" panose="02020603050405020304" charset="0"/>
                <a:cs typeface="Times New Roman" panose="02020603050405020304" charset="0"/>
              </a:rPr>
              <a:t>Inconsistency:</a:t>
            </a:r>
            <a:r>
              <a:rPr lang="en-US">
                <a:latin typeface="Times New Roman" panose="02020603050405020304" charset="0"/>
                <a:cs typeface="Times New Roman" panose="02020603050405020304" charset="0"/>
              </a:rPr>
              <a:t> "COD" and "cash on delivery" both used, as well as "CC" and "credit card."</a:t>
            </a:r>
            <a:endParaRPr lang="en-US">
              <a:latin typeface="Times New Roman" panose="02020603050405020304" charset="0"/>
              <a:cs typeface="Times New Roman" panose="02020603050405020304" charset="0"/>
            </a:endParaRPr>
          </a:p>
          <a:p>
            <a:pPr marL="342900" indent="-342900">
              <a:lnSpc>
                <a:spcPct val="125000"/>
              </a:lnSpc>
              <a:spcBef>
                <a:spcPts val="0"/>
              </a:spcBef>
              <a:spcAft>
                <a:spcPts val="0"/>
              </a:spcAft>
              <a:buFont typeface="Arial" panose="020B0604020202020204" pitchFamily="34" charset="0"/>
              <a:buChar char="•"/>
            </a:pPr>
            <a:r>
              <a:rPr lang="en-US" b="1">
                <a:latin typeface="Times New Roman" panose="02020603050405020304" charset="0"/>
                <a:cs typeface="Times New Roman" panose="02020603050405020304" charset="0"/>
                <a:sym typeface="+mn-ea"/>
              </a:rPr>
              <a:t>Convert:</a:t>
            </a:r>
            <a:r>
              <a:rPr lang="en-US" b="1">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 "cash on delivery" and "credit card" respectively.</a:t>
            </a:r>
            <a:endParaRPr lang="en-US">
              <a:latin typeface="Times New Roman" panose="02020603050405020304" charset="0"/>
              <a:cs typeface="Times New Roman" panose="02020603050405020304" charset="0"/>
            </a:endParaRPr>
          </a:p>
          <a:p>
            <a:pPr marL="342900" indent="-342900">
              <a:lnSpc>
                <a:spcPct val="125000"/>
              </a:lnSpc>
              <a:spcBef>
                <a:spcPts val="0"/>
              </a:spcBef>
              <a:spcAft>
                <a:spcPts val="0"/>
              </a:spcAft>
              <a:buFont typeface="Arial" panose="020B0604020202020204" pitchFamily="34" charset="0"/>
              <a:buChar char="•"/>
            </a:pPr>
            <a:endParaRPr lang="en-US"/>
          </a:p>
          <a:p>
            <a:pPr indent="0">
              <a:lnSpc>
                <a:spcPct val="125000"/>
              </a:lnSpc>
              <a:spcBef>
                <a:spcPts val="0"/>
              </a:spcBef>
              <a:spcAft>
                <a:spcPts val="0"/>
              </a:spcAft>
              <a:buFont typeface="Arial" panose="020B0604020202020204" pitchFamily="34" charset="0"/>
              <a:buNone/>
            </a:pPr>
            <a:r>
              <a:rPr lang="en-US" altLang="zh-CN" dirty="0">
                <a:solidFill>
                  <a:schemeClr val="accent1"/>
                </a:solidFill>
                <a:latin typeface="+mj-lt"/>
              </a:rPr>
              <a:t>Preferred Order Cart Column:</a:t>
            </a:r>
            <a:endParaRPr lang="en-US" altLang="zh-CN" dirty="0">
              <a:solidFill>
                <a:schemeClr val="accent1"/>
              </a:solidFill>
              <a:latin typeface="+mj-lt"/>
            </a:endParaRPr>
          </a:p>
          <a:p>
            <a:pPr marL="342900" indent="-342900">
              <a:lnSpc>
                <a:spcPct val="125000"/>
              </a:lnSpc>
              <a:spcBef>
                <a:spcPts val="0"/>
              </a:spcBef>
              <a:spcAft>
                <a:spcPts val="0"/>
              </a:spcAft>
              <a:buFont typeface="Arial" panose="020B0604020202020204" pitchFamily="34" charset="0"/>
              <a:buChar char="•"/>
            </a:pPr>
            <a:endParaRPr lang="en-US"/>
          </a:p>
          <a:p>
            <a:pPr marL="342900" indent="-342900">
              <a:lnSpc>
                <a:spcPct val="125000"/>
              </a:lnSpc>
              <a:spcBef>
                <a:spcPts val="0"/>
              </a:spcBef>
              <a:spcAft>
                <a:spcPts val="0"/>
              </a:spcAft>
              <a:buFont typeface="Arial" panose="020B0604020202020204" pitchFamily="34" charset="0"/>
              <a:buChar char="•"/>
            </a:pPr>
            <a:r>
              <a:rPr lang="en-US" b="1">
                <a:latin typeface="Times New Roman" panose="02020603050405020304" charset="0"/>
                <a:cs typeface="Times New Roman" panose="02020603050405020304" charset="0"/>
              </a:rPr>
              <a:t>Inconsistency:</a:t>
            </a:r>
            <a:r>
              <a:rPr lang="en-US">
                <a:latin typeface="Times New Roman" panose="02020603050405020304" charset="0"/>
                <a:cs typeface="Times New Roman" panose="02020603050405020304" charset="0"/>
              </a:rPr>
              <a:t> "Mobile phone" and "Mobile" both present.</a:t>
            </a:r>
            <a:endParaRPr lang="en-US">
              <a:latin typeface="Times New Roman" panose="02020603050405020304" charset="0"/>
              <a:cs typeface="Times New Roman" panose="02020603050405020304" charset="0"/>
            </a:endParaRPr>
          </a:p>
          <a:p>
            <a:pPr marL="342900" indent="-342900">
              <a:lnSpc>
                <a:spcPct val="125000"/>
              </a:lnSpc>
              <a:spcBef>
                <a:spcPts val="0"/>
              </a:spcBef>
              <a:spcAft>
                <a:spcPts val="0"/>
              </a:spcAft>
              <a:buFont typeface="Arial" panose="020B0604020202020204" pitchFamily="34" charset="0"/>
              <a:buChar char="•"/>
            </a:pPr>
            <a:r>
              <a:rPr lang="en-US" b="1">
                <a:latin typeface="Times New Roman" panose="02020603050405020304" charset="0"/>
                <a:cs typeface="Times New Roman" panose="02020603050405020304" charset="0"/>
              </a:rPr>
              <a:t>Convert:</a:t>
            </a:r>
            <a:r>
              <a:rPr lang="en-US">
                <a:latin typeface="Times New Roman" panose="02020603050405020304" charset="0"/>
                <a:cs typeface="Times New Roman" panose="02020603050405020304" charset="0"/>
              </a:rPr>
              <a:t>   "Mobile phone."</a:t>
            </a:r>
            <a:endParaRPr lang="en-US">
              <a:latin typeface="Times New Roman" panose="02020603050405020304" charset="0"/>
              <a:cs typeface="Times New Roman" panose="02020603050405020304" charset="0"/>
            </a:endParaRPr>
          </a:p>
          <a:p>
            <a:pPr marL="342900" indent="-342900">
              <a:lnSpc>
                <a:spcPct val="125000"/>
              </a:lnSpc>
              <a:spcBef>
                <a:spcPts val="0"/>
              </a:spcBef>
              <a:spcAft>
                <a:spcPts val="0"/>
              </a:spcAft>
              <a:buFont typeface="Arial" panose="020B0604020202020204" pitchFamily="34" charset="0"/>
              <a:buChar char="•"/>
            </a:pPr>
            <a:endParaRPr lang="en-US"/>
          </a:p>
          <a:p>
            <a:pPr indent="0">
              <a:lnSpc>
                <a:spcPct val="125000"/>
              </a:lnSpc>
              <a:spcBef>
                <a:spcPts val="0"/>
              </a:spcBef>
              <a:spcAft>
                <a:spcPts val="0"/>
              </a:spcAft>
              <a:buFont typeface="Arial" panose="020B0604020202020204" pitchFamily="34" charset="0"/>
              <a:buNone/>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图片 66" descr="一棵树&#10;&#10;低可信度描述已自动生成"/>
          <p:cNvPicPr>
            <a:picLocks noChangeAspect="1"/>
          </p:cNvPicPr>
          <p:nvPr/>
        </p:nvPicPr>
        <p:blipFill>
          <a:blip r:embed="rId1">
            <a:alphaModFix amt="5000"/>
            <a:extLst>
              <a:ext uri="{28A0092B-C50C-407E-A947-70E740481C1C}">
                <a14:useLocalDpi xmlns:a14="http://schemas.microsoft.com/office/drawing/2010/main" val="0"/>
              </a:ext>
            </a:extLst>
          </a:blip>
          <a:srcRect t="102" b="15589"/>
          <a:stretch>
            <a:fillRect/>
          </a:stretch>
        </p:blipFill>
        <p:spPr>
          <a:xfrm flipH="1">
            <a:off x="0" y="0"/>
            <a:ext cx="12192000" cy="6858000"/>
          </a:xfrm>
          <a:custGeom>
            <a:avLst/>
            <a:gdLst>
              <a:gd name="connsiteX0" fmla="*/ 12192000 w 12192000"/>
              <a:gd name="connsiteY0" fmla="*/ 0 h 6858000"/>
              <a:gd name="connsiteX1" fmla="*/ 0 w 12192000"/>
              <a:gd name="connsiteY1" fmla="*/ 0 h 6858000"/>
              <a:gd name="connsiteX2" fmla="*/ 0 w 12192000"/>
              <a:gd name="connsiteY2" fmla="*/ 6858000 h 6858000"/>
              <a:gd name="connsiteX3" fmla="*/ 1219200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12192000" y="0"/>
                </a:moveTo>
                <a:lnTo>
                  <a:pt x="0" y="0"/>
                </a:lnTo>
                <a:lnTo>
                  <a:pt x="0" y="6858000"/>
                </a:lnTo>
                <a:lnTo>
                  <a:pt x="12192000" y="6858000"/>
                </a:lnTo>
                <a:close/>
              </a:path>
            </a:pathLst>
          </a:custGeom>
        </p:spPr>
      </p:pic>
      <p:sp>
        <p:nvSpPr>
          <p:cNvPr id="2" name="文本框 1"/>
          <p:cNvSpPr txBox="1"/>
          <p:nvPr/>
        </p:nvSpPr>
        <p:spPr>
          <a:xfrm>
            <a:off x="758471" y="491662"/>
            <a:ext cx="10675058" cy="681990"/>
          </a:xfrm>
          <a:prstGeom prst="rect">
            <a:avLst/>
          </a:prstGeom>
          <a:noFill/>
        </p:spPr>
        <p:txBody>
          <a:bodyPr wrap="square" rtlCol="0">
            <a:spAutoFit/>
          </a:bodyPr>
          <a:lstStyle/>
          <a:p>
            <a:pPr algn="ctr">
              <a:lnSpc>
                <a:spcPct val="120000"/>
              </a:lnSpc>
            </a:pPr>
            <a:r>
              <a:rPr lang="en-US" altLang="zh-CN" sz="3200" dirty="0">
                <a:solidFill>
                  <a:schemeClr val="accent1"/>
                </a:solidFill>
                <a:latin typeface="+mj-lt"/>
              </a:rPr>
              <a:t>Data Type</a:t>
            </a:r>
            <a:endParaRPr lang="en-US" altLang="zh-CN" sz="3200" dirty="0">
              <a:solidFill>
                <a:schemeClr val="accent1"/>
              </a:solidFill>
              <a:latin typeface="+mj-lt"/>
            </a:endParaRPr>
          </a:p>
        </p:txBody>
      </p:sp>
      <p:cxnSp>
        <p:nvCxnSpPr>
          <p:cNvPr id="12" name="直接箭头连接符 11"/>
          <p:cNvCxnSpPr/>
          <p:nvPr/>
        </p:nvCxnSpPr>
        <p:spPr>
          <a:xfrm>
            <a:off x="7860874" y="864048"/>
            <a:ext cx="854148" cy="0"/>
          </a:xfrm>
          <a:prstGeom prst="straightConnector1">
            <a:avLst/>
          </a:prstGeom>
          <a:ln w="25400" cap="rnd">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round/>
            <a:tailEnd type="non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3554880" y="864048"/>
            <a:ext cx="854148" cy="0"/>
          </a:xfrm>
          <a:prstGeom prst="straightConnector1">
            <a:avLst/>
          </a:prstGeom>
          <a:ln w="25400" cap="rnd">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round/>
            <a:tailEnd type="none"/>
          </a:ln>
        </p:spPr>
        <p:style>
          <a:lnRef idx="1">
            <a:schemeClr val="accent1"/>
          </a:lnRef>
          <a:fillRef idx="0">
            <a:schemeClr val="accent1"/>
          </a:fillRef>
          <a:effectRef idx="0">
            <a:schemeClr val="accent1"/>
          </a:effectRef>
          <a:fontRef idx="minor">
            <a:schemeClr val="tx1"/>
          </a:fontRef>
        </p:style>
      </p:cxnSp>
      <p:sp>
        <p:nvSpPr>
          <p:cNvPr id="3" name="任意多边形: 形状 2"/>
          <p:cNvSpPr/>
          <p:nvPr/>
        </p:nvSpPr>
        <p:spPr>
          <a:xfrm rot="2274660">
            <a:off x="-614422" y="6046173"/>
            <a:ext cx="2295279" cy="1115215"/>
          </a:xfrm>
          <a:custGeom>
            <a:avLst/>
            <a:gdLst>
              <a:gd name="connsiteX0" fmla="*/ 854861 w 2295279"/>
              <a:gd name="connsiteY0" fmla="*/ 1115215 h 1115215"/>
              <a:gd name="connsiteX1" fmla="*/ 0 w 2295279"/>
              <a:gd name="connsiteY1" fmla="*/ 11072 h 1115215"/>
              <a:gd name="connsiteX2" fmla="*/ 538 w 2295279"/>
              <a:gd name="connsiteY2" fmla="*/ 11106 h 1115215"/>
              <a:gd name="connsiteX3" fmla="*/ 970815 w 2295279"/>
              <a:gd name="connsiteY3" fmla="*/ 609509 h 1115215"/>
              <a:gd name="connsiteX4" fmla="*/ 1003546 w 2295279"/>
              <a:gd name="connsiteY4" fmla="*/ 663385 h 1115215"/>
              <a:gd name="connsiteX5" fmla="*/ 1037454 w 2295279"/>
              <a:gd name="connsiteY5" fmla="*/ 607571 h 1115215"/>
              <a:gd name="connsiteX6" fmla="*/ 2180159 w 2295279"/>
              <a:gd name="connsiteY6" fmla="*/ 0 h 1115215"/>
              <a:gd name="connsiteX7" fmla="*/ 2295279 w 2295279"/>
              <a:gd name="connsiteY7" fmla="*/ 0 h 1115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95279" h="1115215">
                <a:moveTo>
                  <a:pt x="854861" y="1115215"/>
                </a:moveTo>
                <a:lnTo>
                  <a:pt x="0" y="11072"/>
                </a:lnTo>
                <a:lnTo>
                  <a:pt x="538" y="11106"/>
                </a:lnTo>
                <a:cubicBezTo>
                  <a:pt x="404145" y="62411"/>
                  <a:pt x="753434" y="287741"/>
                  <a:pt x="970815" y="609509"/>
                </a:cubicBezTo>
                <a:lnTo>
                  <a:pt x="1003546" y="663385"/>
                </a:lnTo>
                <a:lnTo>
                  <a:pt x="1037454" y="607571"/>
                </a:lnTo>
                <a:cubicBezTo>
                  <a:pt x="1285100" y="241007"/>
                  <a:pt x="1704484" y="0"/>
                  <a:pt x="2180159" y="0"/>
                </a:cubicBezTo>
                <a:lnTo>
                  <a:pt x="2295279" y="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任意多边形: 形状 4"/>
          <p:cNvSpPr/>
          <p:nvPr/>
        </p:nvSpPr>
        <p:spPr>
          <a:xfrm rot="13047832">
            <a:off x="10483991" y="-307630"/>
            <a:ext cx="2295279" cy="1115215"/>
          </a:xfrm>
          <a:custGeom>
            <a:avLst/>
            <a:gdLst>
              <a:gd name="connsiteX0" fmla="*/ 854861 w 2295279"/>
              <a:gd name="connsiteY0" fmla="*/ 1115215 h 1115215"/>
              <a:gd name="connsiteX1" fmla="*/ 0 w 2295279"/>
              <a:gd name="connsiteY1" fmla="*/ 11072 h 1115215"/>
              <a:gd name="connsiteX2" fmla="*/ 538 w 2295279"/>
              <a:gd name="connsiteY2" fmla="*/ 11106 h 1115215"/>
              <a:gd name="connsiteX3" fmla="*/ 970815 w 2295279"/>
              <a:gd name="connsiteY3" fmla="*/ 609509 h 1115215"/>
              <a:gd name="connsiteX4" fmla="*/ 1003546 w 2295279"/>
              <a:gd name="connsiteY4" fmla="*/ 663385 h 1115215"/>
              <a:gd name="connsiteX5" fmla="*/ 1037454 w 2295279"/>
              <a:gd name="connsiteY5" fmla="*/ 607571 h 1115215"/>
              <a:gd name="connsiteX6" fmla="*/ 2180159 w 2295279"/>
              <a:gd name="connsiteY6" fmla="*/ 0 h 1115215"/>
              <a:gd name="connsiteX7" fmla="*/ 2295279 w 2295279"/>
              <a:gd name="connsiteY7" fmla="*/ 0 h 1115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95279" h="1115215">
                <a:moveTo>
                  <a:pt x="854861" y="1115215"/>
                </a:moveTo>
                <a:lnTo>
                  <a:pt x="0" y="11072"/>
                </a:lnTo>
                <a:lnTo>
                  <a:pt x="538" y="11106"/>
                </a:lnTo>
                <a:cubicBezTo>
                  <a:pt x="404145" y="62411"/>
                  <a:pt x="753434" y="287741"/>
                  <a:pt x="970815" y="609509"/>
                </a:cubicBezTo>
                <a:lnTo>
                  <a:pt x="1003546" y="663385"/>
                </a:lnTo>
                <a:lnTo>
                  <a:pt x="1037454" y="607571"/>
                </a:lnTo>
                <a:cubicBezTo>
                  <a:pt x="1285100" y="241007"/>
                  <a:pt x="1704484" y="0"/>
                  <a:pt x="2180159" y="0"/>
                </a:cubicBezTo>
                <a:lnTo>
                  <a:pt x="2295279" y="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5" name="文本框 34"/>
          <p:cNvSpPr txBox="1"/>
          <p:nvPr/>
        </p:nvSpPr>
        <p:spPr>
          <a:xfrm>
            <a:off x="2199979" y="3868393"/>
            <a:ext cx="1213072" cy="373500"/>
          </a:xfrm>
          <a:prstGeom prst="rect">
            <a:avLst/>
          </a:prstGeom>
          <a:noFill/>
        </p:spPr>
        <p:txBody>
          <a:bodyPr wrap="square" rtlCol="0">
            <a:spAutoFit/>
          </a:bodyPr>
          <a:lstStyle/>
          <a:p>
            <a:pPr>
              <a:lnSpc>
                <a:spcPct val="120000"/>
              </a:lnSpc>
            </a:pPr>
            <a:r>
              <a:rPr lang="en-US" altLang="zh-CN" sz="1600" b="1" dirty="0">
                <a:solidFill>
                  <a:schemeClr val="bg1"/>
                </a:solidFill>
                <a:ea typeface="+mj-ea"/>
              </a:rPr>
              <a:t>Topic 2</a:t>
            </a:r>
            <a:endParaRPr lang="zh-CN" altLang="en-US" sz="1600" b="1" dirty="0">
              <a:solidFill>
                <a:schemeClr val="bg1"/>
              </a:solidFill>
              <a:ea typeface="+mj-ea"/>
            </a:endParaRPr>
          </a:p>
        </p:txBody>
      </p:sp>
      <p:sp>
        <p:nvSpPr>
          <p:cNvPr id="46" name="文本框 45"/>
          <p:cNvSpPr txBox="1"/>
          <p:nvPr/>
        </p:nvSpPr>
        <p:spPr>
          <a:xfrm>
            <a:off x="4664553" y="3868393"/>
            <a:ext cx="1213072" cy="373500"/>
          </a:xfrm>
          <a:prstGeom prst="rect">
            <a:avLst/>
          </a:prstGeom>
          <a:noFill/>
        </p:spPr>
        <p:txBody>
          <a:bodyPr wrap="square" rtlCol="0">
            <a:spAutoFit/>
          </a:bodyPr>
          <a:lstStyle/>
          <a:p>
            <a:pPr>
              <a:lnSpc>
                <a:spcPct val="120000"/>
              </a:lnSpc>
            </a:pPr>
            <a:r>
              <a:rPr lang="en-US" altLang="zh-CN" sz="1600" dirty="0">
                <a:solidFill>
                  <a:schemeClr val="bg1"/>
                </a:solidFill>
                <a:ea typeface="+mj-ea"/>
              </a:rPr>
              <a:t>200</a:t>
            </a:r>
            <a:endParaRPr lang="zh-CN" altLang="en-US" sz="1600" dirty="0">
              <a:solidFill>
                <a:schemeClr val="bg1"/>
              </a:solidFill>
              <a:ea typeface="+mj-ea"/>
            </a:endParaRPr>
          </a:p>
        </p:txBody>
      </p:sp>
      <p:sp>
        <p:nvSpPr>
          <p:cNvPr id="4" name="Text Box 3"/>
          <p:cNvSpPr txBox="1"/>
          <p:nvPr/>
        </p:nvSpPr>
        <p:spPr>
          <a:xfrm>
            <a:off x="1348105" y="1767205"/>
            <a:ext cx="9846310" cy="1198880"/>
          </a:xfrm>
          <a:prstGeom prst="rect">
            <a:avLst/>
          </a:prstGeom>
          <a:noFill/>
        </p:spPr>
        <p:txBody>
          <a:bodyPr wrap="square" rtlCol="0">
            <a:spAutoFit/>
          </a:bodyPr>
          <a:p>
            <a:pPr marL="285750" indent="-285750">
              <a:lnSpc>
                <a:spcPct val="200000"/>
              </a:lnSpc>
              <a:buFont typeface="Arial" panose="020B0604020202020204" pitchFamily="34" charset="0"/>
              <a:buChar char="•"/>
            </a:pPr>
            <a:r>
              <a:rPr lang="en-US">
                <a:latin typeface="Times New Roman" panose="02020603050405020304" charset="0"/>
                <a:cs typeface="Times New Roman" panose="02020603050405020304" charset="0"/>
              </a:rPr>
              <a:t>Converting the data types of all columns.</a:t>
            </a:r>
            <a:endParaRPr lang="en-US">
              <a:latin typeface="Times New Roman" panose="02020603050405020304" charset="0"/>
              <a:cs typeface="Times New Roman" panose="02020603050405020304" charset="0"/>
            </a:endParaRPr>
          </a:p>
          <a:p>
            <a:pPr marL="285750" indent="-285750">
              <a:lnSpc>
                <a:spcPct val="200000"/>
              </a:lnSpc>
              <a:buFont typeface="Arial" panose="020B0604020202020204" pitchFamily="34" charset="0"/>
              <a:buChar char="•"/>
            </a:pPr>
            <a:r>
              <a:rPr lang="en-US">
                <a:latin typeface="Times New Roman" panose="02020603050405020304" charset="0"/>
                <a:cs typeface="Times New Roman" panose="02020603050405020304" charset="0"/>
              </a:rPr>
              <a:t>found error in  </a:t>
            </a:r>
            <a:r>
              <a:rPr lang="en-US" b="1">
                <a:latin typeface="Times New Roman" panose="02020603050405020304" charset="0"/>
                <a:cs typeface="Times New Roman" panose="02020603050405020304" charset="0"/>
              </a:rPr>
              <a:t>"Order Amount Hike from Last Year" </a:t>
            </a:r>
            <a:r>
              <a:rPr lang="en-US">
                <a:latin typeface="Times New Roman" panose="02020603050405020304" charset="0"/>
                <a:cs typeface="Times New Roman" panose="02020603050405020304" charset="0"/>
              </a:rPr>
              <a:t>column's</a:t>
            </a:r>
            <a:endParaRPr lang="en-US">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图片 66" descr="一棵树&#10;&#10;低可信度描述已自动生成"/>
          <p:cNvPicPr>
            <a:picLocks noChangeAspect="1"/>
          </p:cNvPicPr>
          <p:nvPr/>
        </p:nvPicPr>
        <p:blipFill>
          <a:blip r:embed="rId1">
            <a:alphaModFix amt="5000"/>
            <a:extLst>
              <a:ext uri="{28A0092B-C50C-407E-A947-70E740481C1C}">
                <a14:useLocalDpi xmlns:a14="http://schemas.microsoft.com/office/drawing/2010/main" val="0"/>
              </a:ext>
            </a:extLst>
          </a:blip>
          <a:srcRect t="102" b="15589"/>
          <a:stretch>
            <a:fillRect/>
          </a:stretch>
        </p:blipFill>
        <p:spPr>
          <a:xfrm flipH="1">
            <a:off x="0" y="0"/>
            <a:ext cx="12192000" cy="6858000"/>
          </a:xfrm>
          <a:custGeom>
            <a:avLst/>
            <a:gdLst>
              <a:gd name="connsiteX0" fmla="*/ 12192000 w 12192000"/>
              <a:gd name="connsiteY0" fmla="*/ 0 h 6858000"/>
              <a:gd name="connsiteX1" fmla="*/ 0 w 12192000"/>
              <a:gd name="connsiteY1" fmla="*/ 0 h 6858000"/>
              <a:gd name="connsiteX2" fmla="*/ 0 w 12192000"/>
              <a:gd name="connsiteY2" fmla="*/ 6858000 h 6858000"/>
              <a:gd name="connsiteX3" fmla="*/ 1219200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12192000" y="0"/>
                </a:moveTo>
                <a:lnTo>
                  <a:pt x="0" y="0"/>
                </a:lnTo>
                <a:lnTo>
                  <a:pt x="0" y="6858000"/>
                </a:lnTo>
                <a:lnTo>
                  <a:pt x="12192000" y="6858000"/>
                </a:lnTo>
                <a:close/>
              </a:path>
            </a:pathLst>
          </a:custGeom>
        </p:spPr>
      </p:pic>
      <p:sp>
        <p:nvSpPr>
          <p:cNvPr id="2" name="文本框 1"/>
          <p:cNvSpPr txBox="1"/>
          <p:nvPr/>
        </p:nvSpPr>
        <p:spPr>
          <a:xfrm>
            <a:off x="758471" y="491662"/>
            <a:ext cx="10675058" cy="681990"/>
          </a:xfrm>
          <a:prstGeom prst="rect">
            <a:avLst/>
          </a:prstGeom>
          <a:noFill/>
        </p:spPr>
        <p:txBody>
          <a:bodyPr wrap="square" rtlCol="0">
            <a:spAutoFit/>
          </a:bodyPr>
          <a:lstStyle/>
          <a:p>
            <a:pPr algn="ctr">
              <a:lnSpc>
                <a:spcPct val="120000"/>
              </a:lnSpc>
            </a:pPr>
            <a:r>
              <a:rPr lang="en-US" altLang="zh-CN" sz="3200" dirty="0">
                <a:solidFill>
                  <a:schemeClr val="accent1"/>
                </a:solidFill>
                <a:latin typeface="+mj-lt"/>
              </a:rPr>
              <a:t>Data Validation</a:t>
            </a:r>
            <a:endParaRPr lang="en-US" altLang="zh-CN" sz="3200" dirty="0">
              <a:solidFill>
                <a:schemeClr val="accent1"/>
              </a:solidFill>
              <a:latin typeface="+mj-lt"/>
            </a:endParaRPr>
          </a:p>
        </p:txBody>
      </p:sp>
      <p:cxnSp>
        <p:nvCxnSpPr>
          <p:cNvPr id="12" name="直接箭头连接符 11"/>
          <p:cNvCxnSpPr/>
          <p:nvPr/>
        </p:nvCxnSpPr>
        <p:spPr>
          <a:xfrm>
            <a:off x="7860874" y="864048"/>
            <a:ext cx="854148" cy="0"/>
          </a:xfrm>
          <a:prstGeom prst="straightConnector1">
            <a:avLst/>
          </a:prstGeom>
          <a:ln w="25400" cap="rnd">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round/>
            <a:tailEnd type="non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3554880" y="864048"/>
            <a:ext cx="854148" cy="0"/>
          </a:xfrm>
          <a:prstGeom prst="straightConnector1">
            <a:avLst/>
          </a:prstGeom>
          <a:ln w="25400" cap="rnd">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round/>
            <a:tailEnd type="none"/>
          </a:ln>
        </p:spPr>
        <p:style>
          <a:lnRef idx="1">
            <a:schemeClr val="accent1"/>
          </a:lnRef>
          <a:fillRef idx="0">
            <a:schemeClr val="accent1"/>
          </a:fillRef>
          <a:effectRef idx="0">
            <a:schemeClr val="accent1"/>
          </a:effectRef>
          <a:fontRef idx="minor">
            <a:schemeClr val="tx1"/>
          </a:fontRef>
        </p:style>
      </p:cxnSp>
      <p:sp>
        <p:nvSpPr>
          <p:cNvPr id="3" name="任意多边形: 形状 2"/>
          <p:cNvSpPr/>
          <p:nvPr/>
        </p:nvSpPr>
        <p:spPr>
          <a:xfrm rot="2274660">
            <a:off x="-614422" y="6046173"/>
            <a:ext cx="2295279" cy="1115215"/>
          </a:xfrm>
          <a:custGeom>
            <a:avLst/>
            <a:gdLst>
              <a:gd name="connsiteX0" fmla="*/ 854861 w 2295279"/>
              <a:gd name="connsiteY0" fmla="*/ 1115215 h 1115215"/>
              <a:gd name="connsiteX1" fmla="*/ 0 w 2295279"/>
              <a:gd name="connsiteY1" fmla="*/ 11072 h 1115215"/>
              <a:gd name="connsiteX2" fmla="*/ 538 w 2295279"/>
              <a:gd name="connsiteY2" fmla="*/ 11106 h 1115215"/>
              <a:gd name="connsiteX3" fmla="*/ 970815 w 2295279"/>
              <a:gd name="connsiteY3" fmla="*/ 609509 h 1115215"/>
              <a:gd name="connsiteX4" fmla="*/ 1003546 w 2295279"/>
              <a:gd name="connsiteY4" fmla="*/ 663385 h 1115215"/>
              <a:gd name="connsiteX5" fmla="*/ 1037454 w 2295279"/>
              <a:gd name="connsiteY5" fmla="*/ 607571 h 1115215"/>
              <a:gd name="connsiteX6" fmla="*/ 2180159 w 2295279"/>
              <a:gd name="connsiteY6" fmla="*/ 0 h 1115215"/>
              <a:gd name="connsiteX7" fmla="*/ 2295279 w 2295279"/>
              <a:gd name="connsiteY7" fmla="*/ 0 h 1115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95279" h="1115215">
                <a:moveTo>
                  <a:pt x="854861" y="1115215"/>
                </a:moveTo>
                <a:lnTo>
                  <a:pt x="0" y="11072"/>
                </a:lnTo>
                <a:lnTo>
                  <a:pt x="538" y="11106"/>
                </a:lnTo>
                <a:cubicBezTo>
                  <a:pt x="404145" y="62411"/>
                  <a:pt x="753434" y="287741"/>
                  <a:pt x="970815" y="609509"/>
                </a:cubicBezTo>
                <a:lnTo>
                  <a:pt x="1003546" y="663385"/>
                </a:lnTo>
                <a:lnTo>
                  <a:pt x="1037454" y="607571"/>
                </a:lnTo>
                <a:cubicBezTo>
                  <a:pt x="1285100" y="241007"/>
                  <a:pt x="1704484" y="0"/>
                  <a:pt x="2180159" y="0"/>
                </a:cubicBezTo>
                <a:lnTo>
                  <a:pt x="2295279" y="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任意多边形: 形状 4"/>
          <p:cNvSpPr/>
          <p:nvPr/>
        </p:nvSpPr>
        <p:spPr>
          <a:xfrm rot="13047832">
            <a:off x="10483991" y="-307630"/>
            <a:ext cx="2295279" cy="1115215"/>
          </a:xfrm>
          <a:custGeom>
            <a:avLst/>
            <a:gdLst>
              <a:gd name="connsiteX0" fmla="*/ 854861 w 2295279"/>
              <a:gd name="connsiteY0" fmla="*/ 1115215 h 1115215"/>
              <a:gd name="connsiteX1" fmla="*/ 0 w 2295279"/>
              <a:gd name="connsiteY1" fmla="*/ 11072 h 1115215"/>
              <a:gd name="connsiteX2" fmla="*/ 538 w 2295279"/>
              <a:gd name="connsiteY2" fmla="*/ 11106 h 1115215"/>
              <a:gd name="connsiteX3" fmla="*/ 970815 w 2295279"/>
              <a:gd name="connsiteY3" fmla="*/ 609509 h 1115215"/>
              <a:gd name="connsiteX4" fmla="*/ 1003546 w 2295279"/>
              <a:gd name="connsiteY4" fmla="*/ 663385 h 1115215"/>
              <a:gd name="connsiteX5" fmla="*/ 1037454 w 2295279"/>
              <a:gd name="connsiteY5" fmla="*/ 607571 h 1115215"/>
              <a:gd name="connsiteX6" fmla="*/ 2180159 w 2295279"/>
              <a:gd name="connsiteY6" fmla="*/ 0 h 1115215"/>
              <a:gd name="connsiteX7" fmla="*/ 2295279 w 2295279"/>
              <a:gd name="connsiteY7" fmla="*/ 0 h 1115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95279" h="1115215">
                <a:moveTo>
                  <a:pt x="854861" y="1115215"/>
                </a:moveTo>
                <a:lnTo>
                  <a:pt x="0" y="11072"/>
                </a:lnTo>
                <a:lnTo>
                  <a:pt x="538" y="11106"/>
                </a:lnTo>
                <a:cubicBezTo>
                  <a:pt x="404145" y="62411"/>
                  <a:pt x="753434" y="287741"/>
                  <a:pt x="970815" y="609509"/>
                </a:cubicBezTo>
                <a:lnTo>
                  <a:pt x="1003546" y="663385"/>
                </a:lnTo>
                <a:lnTo>
                  <a:pt x="1037454" y="607571"/>
                </a:lnTo>
                <a:cubicBezTo>
                  <a:pt x="1285100" y="241007"/>
                  <a:pt x="1704484" y="0"/>
                  <a:pt x="2180159" y="0"/>
                </a:cubicBezTo>
                <a:lnTo>
                  <a:pt x="2295279" y="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矩形: 圆角 9"/>
          <p:cNvSpPr/>
          <p:nvPr/>
        </p:nvSpPr>
        <p:spPr>
          <a:xfrm>
            <a:off x="1626870" y="2497455"/>
            <a:ext cx="8836025" cy="716280"/>
          </a:xfrm>
          <a:prstGeom prst="roundRect">
            <a:avLst>
              <a:gd name="adj" fmla="val 19324"/>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400" b="1">
                <a:solidFill>
                  <a:schemeClr val="tx1"/>
                </a:solidFill>
                <a:latin typeface="Times New Roman" panose="02020603050405020304" charset="0"/>
                <a:cs typeface="Times New Roman" panose="02020603050405020304" charset="0"/>
              </a:rPr>
              <a:t>Rule: </a:t>
            </a:r>
            <a:r>
              <a:rPr lang="en-US" sz="2400">
                <a:solidFill>
                  <a:schemeClr val="tx1"/>
                </a:solidFill>
                <a:latin typeface="Times New Roman" panose="02020603050405020304" charset="0"/>
                <a:cs typeface="Times New Roman" panose="02020603050405020304" charset="0"/>
              </a:rPr>
              <a:t>Accept values within the range of 0 to 5 for satis</a:t>
            </a:r>
            <a:r>
              <a:rPr lang="zh-CN" altLang="en-US"/>
              <a:t>faction scores.</a:t>
            </a:r>
            <a:endParaRPr lang="zh-CN" altLang="en-US"/>
          </a:p>
        </p:txBody>
      </p:sp>
      <p:sp>
        <p:nvSpPr>
          <p:cNvPr id="15" name="文本框 14"/>
          <p:cNvSpPr txBox="1"/>
          <p:nvPr/>
        </p:nvSpPr>
        <p:spPr>
          <a:xfrm>
            <a:off x="1188720" y="1818640"/>
            <a:ext cx="6191885" cy="607695"/>
          </a:xfrm>
          <a:prstGeom prst="rect">
            <a:avLst/>
          </a:prstGeom>
          <a:noFill/>
        </p:spPr>
        <p:txBody>
          <a:bodyPr wrap="square" rtlCol="0">
            <a:noAutofit/>
          </a:bodyPr>
          <a:lstStyle/>
          <a:p>
            <a:pPr algn="l">
              <a:lnSpc>
                <a:spcPct val="120000"/>
              </a:lnSpc>
            </a:pPr>
            <a:r>
              <a:rPr lang="en-US" altLang="zh-CN" sz="1800" dirty="0">
                <a:solidFill>
                  <a:schemeClr val="accent1"/>
                </a:solidFill>
                <a:latin typeface="+mj-lt"/>
                <a:sym typeface="+mn-ea"/>
              </a:rPr>
              <a:t>Satisfaction Score Data Validation:</a:t>
            </a:r>
            <a:endParaRPr lang="en-US" altLang="zh-CN" sz="1800" dirty="0">
              <a:solidFill>
                <a:schemeClr val="accent1"/>
              </a:solidFill>
              <a:latin typeface="+mj-lt"/>
            </a:endParaRPr>
          </a:p>
          <a:p>
            <a:pPr algn="l">
              <a:lnSpc>
                <a:spcPct val="120000"/>
              </a:lnSpc>
            </a:pPr>
            <a:endParaRPr lang="zh-CN" altLang="en-US" sz="2400" b="1" dirty="0">
              <a:solidFill>
                <a:schemeClr val="accent1"/>
              </a:solidFill>
              <a:ea typeface="+mj-ea"/>
            </a:endParaRPr>
          </a:p>
        </p:txBody>
      </p:sp>
      <p:sp>
        <p:nvSpPr>
          <p:cNvPr id="4" name="矩形: 圆角 9"/>
          <p:cNvSpPr/>
          <p:nvPr/>
        </p:nvSpPr>
        <p:spPr>
          <a:xfrm>
            <a:off x="1626870" y="4242435"/>
            <a:ext cx="8836025" cy="962660"/>
          </a:xfrm>
          <a:prstGeom prst="roundRect">
            <a:avLst>
              <a:gd name="adj" fmla="val 19324"/>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r>
              <a:rPr lang="en-US" sz="2400" b="1">
                <a:solidFill>
                  <a:schemeClr val="tx1"/>
                </a:solidFill>
                <a:latin typeface="Times New Roman" panose="02020603050405020304" charset="0"/>
                <a:cs typeface="Times New Roman" panose="02020603050405020304" charset="0"/>
              </a:rPr>
              <a:t>Rule: </a:t>
            </a:r>
            <a:r>
              <a:rPr lang="en-US" sz="2400">
                <a:solidFill>
                  <a:schemeClr val="tx1"/>
                </a:solidFill>
                <a:latin typeface="Times New Roman" panose="02020603050405020304" charset="0"/>
                <a:cs typeface="Times New Roman" panose="02020603050405020304" charset="0"/>
              </a:rPr>
              <a:t>Allow only values of 1 (indicating churn) and 0 (indicating no churn).</a:t>
            </a:r>
            <a:r>
              <a:rPr lang="zh-CN" altLang="en-US"/>
              <a:t>s.</a:t>
            </a:r>
            <a:endParaRPr lang="zh-CN" altLang="en-US"/>
          </a:p>
        </p:txBody>
      </p:sp>
      <p:sp>
        <p:nvSpPr>
          <p:cNvPr id="6" name="文本框 14"/>
          <p:cNvSpPr txBox="1"/>
          <p:nvPr/>
        </p:nvSpPr>
        <p:spPr>
          <a:xfrm>
            <a:off x="1336040" y="3429000"/>
            <a:ext cx="6191885" cy="607695"/>
          </a:xfrm>
          <a:prstGeom prst="rect">
            <a:avLst/>
          </a:prstGeom>
          <a:noFill/>
        </p:spPr>
        <p:txBody>
          <a:bodyPr wrap="square" rtlCol="0">
            <a:noAutofit/>
          </a:bodyPr>
          <a:p>
            <a:pPr algn="l">
              <a:lnSpc>
                <a:spcPct val="120000"/>
              </a:lnSpc>
            </a:pPr>
            <a:r>
              <a:rPr lang="en-US" altLang="zh-CN" sz="1800" dirty="0">
                <a:solidFill>
                  <a:schemeClr val="accent1"/>
                </a:solidFill>
                <a:latin typeface="+mj-lt"/>
                <a:sym typeface="+mn-ea"/>
              </a:rPr>
              <a:t>Churn Column </a:t>
            </a:r>
            <a:r>
              <a:rPr lang="en-US" altLang="zh-CN" sz="1800" dirty="0">
                <a:solidFill>
                  <a:schemeClr val="accent1"/>
                </a:solidFill>
                <a:latin typeface="+mj-lt"/>
                <a:sym typeface="+mn-ea"/>
              </a:rPr>
              <a:t>Data Validation</a:t>
            </a:r>
            <a:r>
              <a:rPr lang="en-US" altLang="zh-CN" sz="2400" b="1" dirty="0">
                <a:solidFill>
                  <a:schemeClr val="accent1"/>
                </a:solidFill>
                <a:ea typeface="+mj-ea"/>
                <a:sym typeface="+mn-ea"/>
              </a:rPr>
              <a:t>:</a:t>
            </a:r>
            <a:endParaRPr lang="en-US" altLang="zh-CN" sz="2400" b="1" dirty="0">
              <a:solidFill>
                <a:schemeClr val="accent1"/>
              </a:solidFill>
              <a:ea typeface="+mj-ea"/>
            </a:endParaRPr>
          </a:p>
          <a:p>
            <a:pPr algn="l">
              <a:lnSpc>
                <a:spcPct val="120000"/>
              </a:lnSpc>
            </a:pPr>
            <a:endParaRPr lang="zh-CN" altLang="en-US" sz="2400" b="1">
              <a:solidFill>
                <a:schemeClr val="tx1"/>
              </a:solidFill>
            </a:endParaRPr>
          </a:p>
          <a:p>
            <a:pPr algn="l">
              <a:lnSpc>
                <a:spcPct val="120000"/>
              </a:lnSpc>
            </a:pPr>
            <a:endParaRPr lang="zh-CN" altLang="en-US" sz="2400" b="1" dirty="0">
              <a:solidFill>
                <a:schemeClr val="accent1"/>
              </a:solidFill>
              <a:ea typeface="+mj-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图片 66" descr="一棵树&#10;&#10;低可信度描述已自动生成"/>
          <p:cNvPicPr>
            <a:picLocks noChangeAspect="1"/>
          </p:cNvPicPr>
          <p:nvPr/>
        </p:nvPicPr>
        <p:blipFill>
          <a:blip r:embed="rId1">
            <a:alphaModFix amt="5000"/>
            <a:extLst>
              <a:ext uri="{28A0092B-C50C-407E-A947-70E740481C1C}">
                <a14:useLocalDpi xmlns:a14="http://schemas.microsoft.com/office/drawing/2010/main" val="0"/>
              </a:ext>
            </a:extLst>
          </a:blip>
          <a:srcRect t="102" b="15589"/>
          <a:stretch>
            <a:fillRect/>
          </a:stretch>
        </p:blipFill>
        <p:spPr>
          <a:xfrm flipH="1">
            <a:off x="0" y="0"/>
            <a:ext cx="12192000" cy="6858000"/>
          </a:xfrm>
          <a:custGeom>
            <a:avLst/>
            <a:gdLst>
              <a:gd name="connsiteX0" fmla="*/ 12192000 w 12192000"/>
              <a:gd name="connsiteY0" fmla="*/ 0 h 6858000"/>
              <a:gd name="connsiteX1" fmla="*/ 0 w 12192000"/>
              <a:gd name="connsiteY1" fmla="*/ 0 h 6858000"/>
              <a:gd name="connsiteX2" fmla="*/ 0 w 12192000"/>
              <a:gd name="connsiteY2" fmla="*/ 6858000 h 6858000"/>
              <a:gd name="connsiteX3" fmla="*/ 1219200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12192000" y="0"/>
                </a:moveTo>
                <a:lnTo>
                  <a:pt x="0" y="0"/>
                </a:lnTo>
                <a:lnTo>
                  <a:pt x="0" y="6858000"/>
                </a:lnTo>
                <a:lnTo>
                  <a:pt x="12192000" y="6858000"/>
                </a:lnTo>
                <a:close/>
              </a:path>
            </a:pathLst>
          </a:custGeom>
        </p:spPr>
      </p:pic>
      <p:sp>
        <p:nvSpPr>
          <p:cNvPr id="2" name="文本框 1"/>
          <p:cNvSpPr txBox="1"/>
          <p:nvPr/>
        </p:nvSpPr>
        <p:spPr>
          <a:xfrm>
            <a:off x="758471" y="491662"/>
            <a:ext cx="10675058" cy="681990"/>
          </a:xfrm>
          <a:prstGeom prst="rect">
            <a:avLst/>
          </a:prstGeom>
          <a:noFill/>
        </p:spPr>
        <p:txBody>
          <a:bodyPr wrap="square" rtlCol="0">
            <a:spAutoFit/>
          </a:bodyPr>
          <a:lstStyle/>
          <a:p>
            <a:pPr algn="ctr">
              <a:lnSpc>
                <a:spcPct val="120000"/>
              </a:lnSpc>
            </a:pPr>
            <a:r>
              <a:rPr lang="en-US" altLang="zh-CN" sz="3200" dirty="0">
                <a:solidFill>
                  <a:schemeClr val="accent1"/>
                </a:solidFill>
                <a:latin typeface="+mj-lt"/>
              </a:rPr>
              <a:t>Blank Values</a:t>
            </a:r>
            <a:endParaRPr lang="en-US" altLang="zh-CN" sz="3200" dirty="0">
              <a:solidFill>
                <a:schemeClr val="accent1"/>
              </a:solidFill>
              <a:latin typeface="+mj-lt"/>
            </a:endParaRPr>
          </a:p>
        </p:txBody>
      </p:sp>
      <p:cxnSp>
        <p:nvCxnSpPr>
          <p:cNvPr id="12" name="直接箭头连接符 11"/>
          <p:cNvCxnSpPr/>
          <p:nvPr/>
        </p:nvCxnSpPr>
        <p:spPr>
          <a:xfrm>
            <a:off x="7860874" y="864048"/>
            <a:ext cx="854148" cy="0"/>
          </a:xfrm>
          <a:prstGeom prst="straightConnector1">
            <a:avLst/>
          </a:prstGeom>
          <a:ln w="25400" cap="rnd">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round/>
            <a:tailEnd type="non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3554880" y="864048"/>
            <a:ext cx="854148" cy="0"/>
          </a:xfrm>
          <a:prstGeom prst="straightConnector1">
            <a:avLst/>
          </a:prstGeom>
          <a:ln w="25400" cap="rnd">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round/>
            <a:tailEnd type="none"/>
          </a:ln>
        </p:spPr>
        <p:style>
          <a:lnRef idx="1">
            <a:schemeClr val="accent1"/>
          </a:lnRef>
          <a:fillRef idx="0">
            <a:schemeClr val="accent1"/>
          </a:fillRef>
          <a:effectRef idx="0">
            <a:schemeClr val="accent1"/>
          </a:effectRef>
          <a:fontRef idx="minor">
            <a:schemeClr val="tx1"/>
          </a:fontRef>
        </p:style>
      </p:cxnSp>
      <p:sp>
        <p:nvSpPr>
          <p:cNvPr id="3" name="任意多边形: 形状 2"/>
          <p:cNvSpPr/>
          <p:nvPr/>
        </p:nvSpPr>
        <p:spPr>
          <a:xfrm rot="2274660">
            <a:off x="-614422" y="6046173"/>
            <a:ext cx="2295279" cy="1115215"/>
          </a:xfrm>
          <a:custGeom>
            <a:avLst/>
            <a:gdLst>
              <a:gd name="connsiteX0" fmla="*/ 854861 w 2295279"/>
              <a:gd name="connsiteY0" fmla="*/ 1115215 h 1115215"/>
              <a:gd name="connsiteX1" fmla="*/ 0 w 2295279"/>
              <a:gd name="connsiteY1" fmla="*/ 11072 h 1115215"/>
              <a:gd name="connsiteX2" fmla="*/ 538 w 2295279"/>
              <a:gd name="connsiteY2" fmla="*/ 11106 h 1115215"/>
              <a:gd name="connsiteX3" fmla="*/ 970815 w 2295279"/>
              <a:gd name="connsiteY3" fmla="*/ 609509 h 1115215"/>
              <a:gd name="connsiteX4" fmla="*/ 1003546 w 2295279"/>
              <a:gd name="connsiteY4" fmla="*/ 663385 h 1115215"/>
              <a:gd name="connsiteX5" fmla="*/ 1037454 w 2295279"/>
              <a:gd name="connsiteY5" fmla="*/ 607571 h 1115215"/>
              <a:gd name="connsiteX6" fmla="*/ 2180159 w 2295279"/>
              <a:gd name="connsiteY6" fmla="*/ 0 h 1115215"/>
              <a:gd name="connsiteX7" fmla="*/ 2295279 w 2295279"/>
              <a:gd name="connsiteY7" fmla="*/ 0 h 1115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95279" h="1115215">
                <a:moveTo>
                  <a:pt x="854861" y="1115215"/>
                </a:moveTo>
                <a:lnTo>
                  <a:pt x="0" y="11072"/>
                </a:lnTo>
                <a:lnTo>
                  <a:pt x="538" y="11106"/>
                </a:lnTo>
                <a:cubicBezTo>
                  <a:pt x="404145" y="62411"/>
                  <a:pt x="753434" y="287741"/>
                  <a:pt x="970815" y="609509"/>
                </a:cubicBezTo>
                <a:lnTo>
                  <a:pt x="1003546" y="663385"/>
                </a:lnTo>
                <a:lnTo>
                  <a:pt x="1037454" y="607571"/>
                </a:lnTo>
                <a:cubicBezTo>
                  <a:pt x="1285100" y="241007"/>
                  <a:pt x="1704484" y="0"/>
                  <a:pt x="2180159" y="0"/>
                </a:cubicBezTo>
                <a:lnTo>
                  <a:pt x="2295279" y="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任意多边形: 形状 4"/>
          <p:cNvSpPr/>
          <p:nvPr/>
        </p:nvSpPr>
        <p:spPr>
          <a:xfrm rot="13047832">
            <a:off x="10483991" y="-307630"/>
            <a:ext cx="2295279" cy="1115215"/>
          </a:xfrm>
          <a:custGeom>
            <a:avLst/>
            <a:gdLst>
              <a:gd name="connsiteX0" fmla="*/ 854861 w 2295279"/>
              <a:gd name="connsiteY0" fmla="*/ 1115215 h 1115215"/>
              <a:gd name="connsiteX1" fmla="*/ 0 w 2295279"/>
              <a:gd name="connsiteY1" fmla="*/ 11072 h 1115215"/>
              <a:gd name="connsiteX2" fmla="*/ 538 w 2295279"/>
              <a:gd name="connsiteY2" fmla="*/ 11106 h 1115215"/>
              <a:gd name="connsiteX3" fmla="*/ 970815 w 2295279"/>
              <a:gd name="connsiteY3" fmla="*/ 609509 h 1115215"/>
              <a:gd name="connsiteX4" fmla="*/ 1003546 w 2295279"/>
              <a:gd name="connsiteY4" fmla="*/ 663385 h 1115215"/>
              <a:gd name="connsiteX5" fmla="*/ 1037454 w 2295279"/>
              <a:gd name="connsiteY5" fmla="*/ 607571 h 1115215"/>
              <a:gd name="connsiteX6" fmla="*/ 2180159 w 2295279"/>
              <a:gd name="connsiteY6" fmla="*/ 0 h 1115215"/>
              <a:gd name="connsiteX7" fmla="*/ 2295279 w 2295279"/>
              <a:gd name="connsiteY7" fmla="*/ 0 h 1115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95279" h="1115215">
                <a:moveTo>
                  <a:pt x="854861" y="1115215"/>
                </a:moveTo>
                <a:lnTo>
                  <a:pt x="0" y="11072"/>
                </a:lnTo>
                <a:lnTo>
                  <a:pt x="538" y="11106"/>
                </a:lnTo>
                <a:cubicBezTo>
                  <a:pt x="404145" y="62411"/>
                  <a:pt x="753434" y="287741"/>
                  <a:pt x="970815" y="609509"/>
                </a:cubicBezTo>
                <a:lnTo>
                  <a:pt x="1003546" y="663385"/>
                </a:lnTo>
                <a:lnTo>
                  <a:pt x="1037454" y="607571"/>
                </a:lnTo>
                <a:cubicBezTo>
                  <a:pt x="1285100" y="241007"/>
                  <a:pt x="1704484" y="0"/>
                  <a:pt x="2180159" y="0"/>
                </a:cubicBezTo>
                <a:lnTo>
                  <a:pt x="2295279" y="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矩形: 圆角 9"/>
          <p:cNvSpPr/>
          <p:nvPr/>
        </p:nvSpPr>
        <p:spPr>
          <a:xfrm>
            <a:off x="1456055" y="1720850"/>
            <a:ext cx="8600440" cy="3210560"/>
          </a:xfrm>
          <a:prstGeom prst="roundRect">
            <a:avLst>
              <a:gd name="adj" fmla="val 19324"/>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lnSpc>
                <a:spcPct val="150000"/>
              </a:lnSpc>
            </a:pPr>
            <a:r>
              <a:rPr lang="en-US" altLang="zh-CN">
                <a:solidFill>
                  <a:schemeClr val="tx1"/>
                </a:solidFill>
              </a:rPr>
              <a:t>I</a:t>
            </a:r>
            <a:r>
              <a:rPr lang="zh-CN" altLang="en-US">
                <a:solidFill>
                  <a:schemeClr val="tx1"/>
                </a:solidFill>
                <a:latin typeface="Times New Roman" panose="02020603050405020304" charset="0"/>
                <a:cs typeface="Times New Roman" panose="02020603050405020304" charset="0"/>
              </a:rPr>
              <a:t>dentified blanks in four columns:</a:t>
            </a:r>
            <a:endParaRPr lang="zh-CN" altLang="en-US">
              <a:solidFill>
                <a:schemeClr val="tx1"/>
              </a:solidFill>
              <a:latin typeface="Times New Roman" panose="02020603050405020304" charset="0"/>
              <a:cs typeface="Times New Roman" panose="02020603050405020304" charset="0"/>
            </a:endParaRPr>
          </a:p>
          <a:p>
            <a:pPr algn="l">
              <a:lnSpc>
                <a:spcPct val="150000"/>
              </a:lnSpc>
            </a:pPr>
            <a:endParaRPr lang="zh-CN" altLang="en-US">
              <a:solidFill>
                <a:schemeClr val="tx1"/>
              </a:solidFill>
              <a:latin typeface="Times New Roman" panose="02020603050405020304" charset="0"/>
              <a:cs typeface="Times New Roman" panose="02020603050405020304" charset="0"/>
            </a:endParaRPr>
          </a:p>
          <a:p>
            <a:pPr algn="l">
              <a:lnSpc>
                <a:spcPct val="200000"/>
              </a:lnSpc>
            </a:pPr>
            <a:r>
              <a:rPr lang="zh-CN" altLang="en-US">
                <a:solidFill>
                  <a:schemeClr val="tx1"/>
                </a:solidFill>
                <a:latin typeface="Times New Roman" panose="02020603050405020304" charset="0"/>
                <a:cs typeface="Times New Roman" panose="02020603050405020304" charset="0"/>
              </a:rPr>
              <a:t>1. </a:t>
            </a:r>
            <a:r>
              <a:rPr lang="zh-CN" altLang="en-US" b="1">
                <a:solidFill>
                  <a:schemeClr val="tx1"/>
                </a:solidFill>
                <a:latin typeface="Times New Roman" panose="02020603050405020304" charset="0"/>
                <a:cs typeface="Times New Roman" panose="02020603050405020304" charset="0"/>
              </a:rPr>
              <a:t>"Warehouse to Home":</a:t>
            </a:r>
            <a:r>
              <a:rPr lang="zh-CN" altLang="en-US">
                <a:solidFill>
                  <a:schemeClr val="tx1"/>
                </a:solidFill>
                <a:latin typeface="Times New Roman" panose="02020603050405020304" charset="0"/>
                <a:cs typeface="Times New Roman" panose="02020603050405020304" charset="0"/>
              </a:rPr>
              <a:t> There are 251 missing values.</a:t>
            </a:r>
            <a:endParaRPr lang="zh-CN" altLang="en-US">
              <a:solidFill>
                <a:schemeClr val="tx1"/>
              </a:solidFill>
              <a:latin typeface="Times New Roman" panose="02020603050405020304" charset="0"/>
              <a:cs typeface="Times New Roman" panose="02020603050405020304" charset="0"/>
            </a:endParaRPr>
          </a:p>
          <a:p>
            <a:pPr algn="l">
              <a:lnSpc>
                <a:spcPct val="200000"/>
              </a:lnSpc>
            </a:pPr>
            <a:r>
              <a:rPr lang="zh-CN" altLang="en-US">
                <a:solidFill>
                  <a:schemeClr val="tx1"/>
                </a:solidFill>
                <a:latin typeface="Times New Roman" panose="02020603050405020304" charset="0"/>
                <a:cs typeface="Times New Roman" panose="02020603050405020304" charset="0"/>
              </a:rPr>
              <a:t>2. </a:t>
            </a:r>
            <a:r>
              <a:rPr lang="zh-CN" altLang="en-US" b="1">
                <a:solidFill>
                  <a:schemeClr val="tx1"/>
                </a:solidFill>
                <a:latin typeface="Times New Roman" panose="02020603050405020304" charset="0"/>
                <a:cs typeface="Times New Roman" panose="02020603050405020304" charset="0"/>
              </a:rPr>
              <a:t>"Order Amount Hike from Last Year"</a:t>
            </a:r>
            <a:r>
              <a:rPr lang="zh-CN" altLang="en-US">
                <a:solidFill>
                  <a:schemeClr val="tx1"/>
                </a:solidFill>
                <a:latin typeface="Times New Roman" panose="02020603050405020304" charset="0"/>
                <a:cs typeface="Times New Roman" panose="02020603050405020304" charset="0"/>
              </a:rPr>
              <a:t>: There are 265 missing values.</a:t>
            </a:r>
            <a:endParaRPr lang="zh-CN" altLang="en-US">
              <a:solidFill>
                <a:schemeClr val="tx1"/>
              </a:solidFill>
              <a:latin typeface="Times New Roman" panose="02020603050405020304" charset="0"/>
              <a:cs typeface="Times New Roman" panose="02020603050405020304" charset="0"/>
            </a:endParaRPr>
          </a:p>
          <a:p>
            <a:pPr algn="l">
              <a:lnSpc>
                <a:spcPct val="200000"/>
              </a:lnSpc>
            </a:pPr>
            <a:r>
              <a:rPr lang="zh-CN" altLang="en-US">
                <a:solidFill>
                  <a:schemeClr val="tx1"/>
                </a:solidFill>
                <a:latin typeface="Times New Roman" panose="02020603050405020304" charset="0"/>
                <a:cs typeface="Times New Roman" panose="02020603050405020304" charset="0"/>
              </a:rPr>
              <a:t>3. </a:t>
            </a:r>
            <a:r>
              <a:rPr lang="zh-CN" altLang="en-US" b="1">
                <a:solidFill>
                  <a:schemeClr val="tx1"/>
                </a:solidFill>
                <a:latin typeface="Times New Roman" panose="02020603050405020304" charset="0"/>
                <a:cs typeface="Times New Roman" panose="02020603050405020304" charset="0"/>
              </a:rPr>
              <a:t>"Coupon Used": </a:t>
            </a:r>
            <a:r>
              <a:rPr lang="zh-CN" altLang="en-US">
                <a:solidFill>
                  <a:schemeClr val="tx1"/>
                </a:solidFill>
                <a:latin typeface="Times New Roman" panose="02020603050405020304" charset="0"/>
                <a:cs typeface="Times New Roman" panose="02020603050405020304" charset="0"/>
              </a:rPr>
              <a:t>There are 265 missing values.</a:t>
            </a:r>
            <a:endParaRPr lang="zh-CN" altLang="en-US">
              <a:solidFill>
                <a:schemeClr val="tx1"/>
              </a:solidFill>
              <a:latin typeface="Times New Roman" panose="02020603050405020304" charset="0"/>
              <a:cs typeface="Times New Roman" panose="02020603050405020304" charset="0"/>
            </a:endParaRPr>
          </a:p>
          <a:p>
            <a:pPr algn="l">
              <a:lnSpc>
                <a:spcPct val="200000"/>
              </a:lnSpc>
            </a:pPr>
            <a:r>
              <a:rPr lang="zh-CN" altLang="en-US">
                <a:solidFill>
                  <a:schemeClr val="tx1"/>
                </a:solidFill>
                <a:latin typeface="Times New Roman" panose="02020603050405020304" charset="0"/>
                <a:cs typeface="Times New Roman" panose="02020603050405020304" charset="0"/>
              </a:rPr>
              <a:t>4. </a:t>
            </a:r>
            <a:r>
              <a:rPr lang="zh-CN" altLang="en-US" b="1">
                <a:solidFill>
                  <a:schemeClr val="tx1"/>
                </a:solidFill>
                <a:latin typeface="Times New Roman" panose="02020603050405020304" charset="0"/>
                <a:cs typeface="Times New Roman" panose="02020603050405020304" charset="0"/>
              </a:rPr>
              <a:t>"Order Count":</a:t>
            </a:r>
            <a:r>
              <a:rPr lang="zh-CN" altLang="en-US">
                <a:solidFill>
                  <a:schemeClr val="tx1"/>
                </a:solidFill>
                <a:latin typeface="Times New Roman" panose="02020603050405020304" charset="0"/>
                <a:cs typeface="Times New Roman" panose="02020603050405020304" charset="0"/>
              </a:rPr>
              <a:t> There are 258 missing values.</a:t>
            </a:r>
            <a:endParaRPr lang="zh-CN" altLang="en-US">
              <a:solidFill>
                <a:schemeClr val="tx1"/>
              </a:solidFill>
              <a:latin typeface="Times New Roman" panose="02020603050405020304" charset="0"/>
              <a:cs typeface="Times New Roman" panose="02020603050405020304" charset="0"/>
            </a:endParaRPr>
          </a:p>
        </p:txBody>
      </p:sp>
    </p:spTree>
  </p:cSld>
  <p:clrMapOvr>
    <a:masterClrMapping/>
  </p:clrMapOvr>
</p:sld>
</file>

<file path=ppt/tags/tag1.xml><?xml version="1.0" encoding="utf-8"?>
<p:tagLst xmlns:p="http://schemas.openxmlformats.org/presentationml/2006/main">
  <p:tag name="KSO_WPP_MARK_KEY" val="68771c7b-4e5a-44ec-9cf7-fd660f1827af"/>
  <p:tag name="COMMONDATA" val="eyJoZGlkIjoiZDA3ZDQwMmNiOWFlYzZjYTcwOWJiZGQ0YTA5ODBmZGUifQ=="/>
</p:tagLst>
</file>

<file path=ppt/theme/theme1.xml><?xml version="1.0" encoding="utf-8"?>
<a:theme xmlns:a="http://schemas.openxmlformats.org/drawingml/2006/main" name="Office Theme">
  <a:themeElements>
    <a:clrScheme name="for thesis defence">
      <a:dk1>
        <a:sysClr val="windowText" lastClr="000000"/>
      </a:dk1>
      <a:lt1>
        <a:sysClr val="window" lastClr="FFFFFF"/>
      </a:lt1>
      <a:dk2>
        <a:srgbClr val="44546A"/>
      </a:dk2>
      <a:lt2>
        <a:srgbClr val="E7E6E6"/>
      </a:lt2>
      <a:accent1>
        <a:srgbClr val="002FA7"/>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ppo字体">
      <a:majorFont>
        <a:latin typeface="OPPOSans B"/>
        <a:ea typeface="OPPOSans B"/>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3574</Words>
  <Application>WPS Presentation</Application>
  <PresentationFormat>宽屏</PresentationFormat>
  <Paragraphs>163</Paragraphs>
  <Slides>19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Arial</vt:lpstr>
      <vt:lpstr>SimSun</vt:lpstr>
      <vt:lpstr>Wingdings</vt:lpstr>
      <vt:lpstr>Calibri</vt:lpstr>
      <vt:lpstr>Times New Roman</vt:lpstr>
      <vt:lpstr>OPPOSans R</vt:lpstr>
      <vt:lpstr>OPPOSans B</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Ash Tech</cp:lastModifiedBy>
  <cp:revision>72</cp:revision>
  <dcterms:created xsi:type="dcterms:W3CDTF">2023-03-14T10:49:00Z</dcterms:created>
  <dcterms:modified xsi:type="dcterms:W3CDTF">2023-09-21T15:14:07Z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9AA6664F34714FE4AD5153A015DE1BEF_13</vt:lpwstr>
  </property>
  <property fmtid="{D5CDD505-2E9C-101B-9397-08002B2CF9AE}" pid="3" name="KSOProductBuildVer">
    <vt:lpwstr>1033-12.2.0.13215</vt:lpwstr>
  </property>
</Properties>
</file>