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7" r:id="rId2"/>
    <p:sldId id="258" r:id="rId3"/>
    <p:sldId id="273" r:id="rId4"/>
    <p:sldId id="265" r:id="rId5"/>
    <p:sldId id="270" r:id="rId6"/>
    <p:sldId id="271" r:id="rId7"/>
    <p:sldId id="259" r:id="rId8"/>
    <p:sldId id="260" r:id="rId9"/>
    <p:sldId id="272" r:id="rId10"/>
    <p:sldId id="261" r:id="rId11"/>
    <p:sldId id="266" r:id="rId12"/>
    <p:sldId id="268" r:id="rId13"/>
    <p:sldId id="267" r:id="rId14"/>
    <p:sldId id="2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4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47E88-75B9-4BAA-9060-3881D5CC2138}"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FFE86-6E99-49DF-8282-682B4D7657F0}" type="slidenum">
              <a:rPr lang="en-US" smtClean="0"/>
              <a:t>‹#›</a:t>
            </a:fld>
            <a:endParaRPr lang="en-US"/>
          </a:p>
        </p:txBody>
      </p:sp>
    </p:spTree>
    <p:extLst>
      <p:ext uri="{BB962C8B-B14F-4D97-AF65-F5344CB8AC3E}">
        <p14:creationId xmlns:p14="http://schemas.microsoft.com/office/powerpoint/2010/main" val="26614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1FFE86-6E99-49DF-8282-682B4D7657F0}" type="slidenum">
              <a:rPr lang="en-US" smtClean="0"/>
              <a:t>10</a:t>
            </a:fld>
            <a:endParaRPr lang="en-US"/>
          </a:p>
        </p:txBody>
      </p:sp>
    </p:spTree>
    <p:extLst>
      <p:ext uri="{BB962C8B-B14F-4D97-AF65-F5344CB8AC3E}">
        <p14:creationId xmlns:p14="http://schemas.microsoft.com/office/powerpoint/2010/main" val="163589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1FFE86-6E99-49DF-8282-682B4D7657F0}" type="slidenum">
              <a:rPr lang="en-US" smtClean="0"/>
              <a:t>11</a:t>
            </a:fld>
            <a:endParaRPr lang="en-US"/>
          </a:p>
        </p:txBody>
      </p:sp>
    </p:spTree>
    <p:extLst>
      <p:ext uri="{BB962C8B-B14F-4D97-AF65-F5344CB8AC3E}">
        <p14:creationId xmlns:p14="http://schemas.microsoft.com/office/powerpoint/2010/main" val="358850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1FFE86-6E99-49DF-8282-682B4D7657F0}" type="slidenum">
              <a:rPr lang="en-US" smtClean="0"/>
              <a:t>12</a:t>
            </a:fld>
            <a:endParaRPr lang="en-US"/>
          </a:p>
        </p:txBody>
      </p:sp>
    </p:spTree>
    <p:extLst>
      <p:ext uri="{BB962C8B-B14F-4D97-AF65-F5344CB8AC3E}">
        <p14:creationId xmlns:p14="http://schemas.microsoft.com/office/powerpoint/2010/main" val="195368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1FFE86-6E99-49DF-8282-682B4D7657F0}" type="slidenum">
              <a:rPr lang="en-US" smtClean="0"/>
              <a:t>13</a:t>
            </a:fld>
            <a:endParaRPr lang="en-US"/>
          </a:p>
        </p:txBody>
      </p:sp>
    </p:spTree>
    <p:extLst>
      <p:ext uri="{BB962C8B-B14F-4D97-AF65-F5344CB8AC3E}">
        <p14:creationId xmlns:p14="http://schemas.microsoft.com/office/powerpoint/2010/main" val="4046849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1FFE86-6E99-49DF-8282-682B4D7657F0}" type="slidenum">
              <a:rPr lang="en-US" smtClean="0"/>
              <a:t>14</a:t>
            </a:fld>
            <a:endParaRPr lang="en-US"/>
          </a:p>
        </p:txBody>
      </p:sp>
    </p:spTree>
    <p:extLst>
      <p:ext uri="{BB962C8B-B14F-4D97-AF65-F5344CB8AC3E}">
        <p14:creationId xmlns:p14="http://schemas.microsoft.com/office/powerpoint/2010/main" val="220650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1FFE86-6E99-49DF-8282-682B4D7657F0}" type="slidenum">
              <a:rPr lang="en-US" smtClean="0"/>
              <a:t>15</a:t>
            </a:fld>
            <a:endParaRPr lang="en-US"/>
          </a:p>
        </p:txBody>
      </p:sp>
    </p:spTree>
    <p:extLst>
      <p:ext uri="{BB962C8B-B14F-4D97-AF65-F5344CB8AC3E}">
        <p14:creationId xmlns:p14="http://schemas.microsoft.com/office/powerpoint/2010/main" val="367768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94373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164449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CB15D6-1AE1-4A5D-B733-6E1822F9309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9420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178B329-5ED5-4148-9167-AE12ACE9827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392009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178B329-5ED5-4148-9167-AE12ACE9827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CB15D6-1AE1-4A5D-B733-6E1822F9309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1911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178B329-5ED5-4148-9167-AE12ACE9827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2935049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238338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142046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238326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8B329-5ED5-4148-9167-AE12ACE9827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31474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8B329-5ED5-4148-9167-AE12ACE9827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397444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8B329-5ED5-4148-9167-AE12ACE98274}"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108329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8B329-5ED5-4148-9167-AE12ACE98274}"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206459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8B329-5ED5-4148-9167-AE12ACE98274}"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277937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8B329-5ED5-4148-9167-AE12ACE9827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219738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8B329-5ED5-4148-9167-AE12ACE9827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CB15D6-1AE1-4A5D-B733-6E1822F93090}" type="slidenum">
              <a:rPr lang="en-US" smtClean="0"/>
              <a:t>‹#›</a:t>
            </a:fld>
            <a:endParaRPr lang="en-US"/>
          </a:p>
        </p:txBody>
      </p:sp>
    </p:spTree>
    <p:extLst>
      <p:ext uri="{BB962C8B-B14F-4D97-AF65-F5344CB8AC3E}">
        <p14:creationId xmlns:p14="http://schemas.microsoft.com/office/powerpoint/2010/main" val="304078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78B329-5ED5-4148-9167-AE12ACE98274}" type="datetimeFigureOut">
              <a:rPr lang="en-US" smtClean="0"/>
              <a:t>12/18/2019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CB15D6-1AE1-4A5D-B733-6E1822F93090}" type="slidenum">
              <a:rPr lang="en-US" smtClean="0"/>
              <a:t>‹#›</a:t>
            </a:fld>
            <a:endParaRPr lang="en-US"/>
          </a:p>
        </p:txBody>
      </p:sp>
    </p:spTree>
    <p:extLst>
      <p:ext uri="{BB962C8B-B14F-4D97-AF65-F5344CB8AC3E}">
        <p14:creationId xmlns:p14="http://schemas.microsoft.com/office/powerpoint/2010/main" val="31289854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146" y="436099"/>
            <a:ext cx="10522633" cy="2672861"/>
          </a:xfrm>
        </p:spPr>
        <p:txBody>
          <a:bodyPr>
            <a:noAutofit/>
          </a:bodyPr>
          <a:lstStyle/>
          <a:p>
            <a:pPr algn="ctr"/>
            <a:r>
              <a:rPr lang="en-US" sz="4800" b="1" i="1" dirty="0" smtClean="0">
                <a:solidFill>
                  <a:schemeClr val="accent1">
                    <a:lumMod val="75000"/>
                  </a:schemeClr>
                </a:solidFill>
                <a:latin typeface="ArialMJ" pitchFamily="2" charset="0"/>
              </a:rPr>
              <a:t>E-Judiciary in Land Issues</a:t>
            </a:r>
            <a:r>
              <a:rPr lang="en-US" sz="4800" b="1" i="1" dirty="0">
                <a:solidFill>
                  <a:schemeClr val="accent1">
                    <a:lumMod val="75000"/>
                  </a:schemeClr>
                </a:solidFill>
                <a:latin typeface="ArialMJ" pitchFamily="2" charset="0"/>
              </a:rPr>
              <a:t/>
            </a:r>
            <a:br>
              <a:rPr lang="en-US" sz="4800" b="1" i="1" dirty="0">
                <a:solidFill>
                  <a:schemeClr val="accent1">
                    <a:lumMod val="75000"/>
                  </a:schemeClr>
                </a:solidFill>
                <a:latin typeface="ArialMJ" pitchFamily="2" charset="0"/>
              </a:rPr>
            </a:br>
            <a:r>
              <a:rPr lang="en-US" sz="2000" i="1" dirty="0" smtClean="0">
                <a:solidFill>
                  <a:schemeClr val="accent1">
                    <a:lumMod val="75000"/>
                  </a:schemeClr>
                </a:solidFill>
                <a:latin typeface="ArialMJ" pitchFamily="2" charset="0"/>
              </a:rPr>
              <a:t/>
            </a:r>
            <a:br>
              <a:rPr lang="en-US" sz="2000" i="1" dirty="0" smtClean="0">
                <a:solidFill>
                  <a:schemeClr val="accent1">
                    <a:lumMod val="75000"/>
                  </a:schemeClr>
                </a:solidFill>
                <a:latin typeface="ArialMJ" pitchFamily="2" charset="0"/>
              </a:rPr>
            </a:br>
            <a:r>
              <a:rPr lang="en-US" sz="3600" dirty="0" smtClean="0">
                <a:solidFill>
                  <a:schemeClr val="accent1">
                    <a:lumMod val="75000"/>
                  </a:schemeClr>
                </a:solidFill>
                <a:latin typeface="ArialMJ" pitchFamily="2" charset="0"/>
              </a:rPr>
              <a:t>A Step </a:t>
            </a:r>
            <a:r>
              <a:rPr lang="en-US" sz="3600" dirty="0">
                <a:solidFill>
                  <a:schemeClr val="accent1">
                    <a:lumMod val="75000"/>
                  </a:schemeClr>
                </a:solidFill>
                <a:latin typeface="ArialMJ" pitchFamily="2" charset="0"/>
              </a:rPr>
              <a:t>to Ensure Faster, Fair and </a:t>
            </a:r>
            <a:r>
              <a:rPr lang="en-US" sz="3600" dirty="0" smtClean="0">
                <a:solidFill>
                  <a:schemeClr val="accent1">
                    <a:lumMod val="75000"/>
                  </a:schemeClr>
                </a:solidFill>
                <a:latin typeface="ArialMJ" pitchFamily="2" charset="0"/>
              </a:rPr>
              <a:t>Transparent  Judicial Service of Bangladesh</a:t>
            </a:r>
            <a:endParaRPr lang="en-US" sz="3600" dirty="0">
              <a:solidFill>
                <a:schemeClr val="accent1">
                  <a:lumMod val="75000"/>
                </a:schemeClr>
              </a:solidFill>
              <a:latin typeface="ArialMJ" pitchFamily="2" charset="0"/>
            </a:endParaRPr>
          </a:p>
        </p:txBody>
      </p:sp>
      <p:sp>
        <p:nvSpPr>
          <p:cNvPr id="3" name="Subtitle 2"/>
          <p:cNvSpPr>
            <a:spLocks noGrp="1"/>
          </p:cNvSpPr>
          <p:nvPr>
            <p:ph type="subTitle" idx="1"/>
          </p:nvPr>
        </p:nvSpPr>
        <p:spPr>
          <a:xfrm>
            <a:off x="2026506" y="3376246"/>
            <a:ext cx="8915399" cy="3235569"/>
          </a:xfrm>
        </p:spPr>
        <p:txBody>
          <a:bodyPr>
            <a:noAutofit/>
          </a:bodyPr>
          <a:lstStyle/>
          <a:p>
            <a:pPr algn="ctr"/>
            <a:r>
              <a:rPr lang="en-US" dirty="0" smtClean="0">
                <a:solidFill>
                  <a:schemeClr val="accent1">
                    <a:lumMod val="75000"/>
                  </a:schemeClr>
                </a:solidFill>
                <a:latin typeface="ArialMJ" pitchFamily="2" charset="0"/>
              </a:rPr>
              <a:t>By:</a:t>
            </a:r>
          </a:p>
          <a:p>
            <a:pPr algn="ctr"/>
            <a:r>
              <a:rPr lang="en-US" b="1" dirty="0" err="1" smtClean="0">
                <a:solidFill>
                  <a:schemeClr val="accent1">
                    <a:lumMod val="75000"/>
                  </a:schemeClr>
                </a:solidFill>
                <a:latin typeface="ArialMJ" pitchFamily="2" charset="0"/>
              </a:rPr>
              <a:t>Saima</a:t>
            </a:r>
            <a:r>
              <a:rPr lang="en-US" b="1" dirty="0" smtClean="0">
                <a:solidFill>
                  <a:schemeClr val="accent1">
                    <a:lumMod val="75000"/>
                  </a:schemeClr>
                </a:solidFill>
                <a:latin typeface="ArialMJ" pitchFamily="2" charset="0"/>
              </a:rPr>
              <a:t> </a:t>
            </a:r>
            <a:r>
              <a:rPr lang="en-US" b="1" dirty="0" err="1" smtClean="0">
                <a:solidFill>
                  <a:schemeClr val="accent1">
                    <a:lumMod val="75000"/>
                  </a:schemeClr>
                </a:solidFill>
                <a:latin typeface="ArialMJ" pitchFamily="2" charset="0"/>
              </a:rPr>
              <a:t>Akter</a:t>
            </a:r>
            <a:r>
              <a:rPr lang="en-US" b="1" dirty="0" smtClean="0">
                <a:solidFill>
                  <a:schemeClr val="accent1">
                    <a:lumMod val="75000"/>
                  </a:schemeClr>
                </a:solidFill>
                <a:latin typeface="ArialMJ" pitchFamily="2" charset="0"/>
              </a:rPr>
              <a:t> (ID: 14701091)</a:t>
            </a:r>
            <a:endParaRPr lang="en-US" b="1" dirty="0">
              <a:solidFill>
                <a:schemeClr val="accent1">
                  <a:lumMod val="75000"/>
                </a:schemeClr>
              </a:solidFill>
              <a:latin typeface="ArialMJ" pitchFamily="2" charset="0"/>
            </a:endParaRPr>
          </a:p>
          <a:p>
            <a:pPr algn="ctr"/>
            <a:endParaRPr lang="en-US" dirty="0">
              <a:solidFill>
                <a:schemeClr val="accent1">
                  <a:lumMod val="75000"/>
                </a:schemeClr>
              </a:solidFill>
              <a:latin typeface="ArialMJ" pitchFamily="2" charset="0"/>
            </a:endParaRPr>
          </a:p>
          <a:p>
            <a:pPr algn="ctr"/>
            <a:r>
              <a:rPr lang="en-US" dirty="0">
                <a:solidFill>
                  <a:schemeClr val="accent1">
                    <a:lumMod val="75000"/>
                  </a:schemeClr>
                </a:solidFill>
                <a:latin typeface="ArialMJ" pitchFamily="2" charset="0"/>
              </a:rPr>
              <a:t>Under the Supervision of:</a:t>
            </a:r>
          </a:p>
          <a:p>
            <a:pPr algn="ctr"/>
            <a:r>
              <a:rPr lang="en-US" b="1" dirty="0">
                <a:solidFill>
                  <a:schemeClr val="accent1">
                    <a:lumMod val="75000"/>
                  </a:schemeClr>
                </a:solidFill>
                <a:latin typeface="ArialMJ" pitchFamily="2" charset="0"/>
              </a:rPr>
              <a:t>Prof. Dr. Mohammad </a:t>
            </a:r>
            <a:r>
              <a:rPr lang="en-US" b="1" dirty="0" err="1">
                <a:solidFill>
                  <a:schemeClr val="accent1">
                    <a:lumMod val="75000"/>
                  </a:schemeClr>
                </a:solidFill>
                <a:latin typeface="ArialMJ" pitchFamily="2" charset="0"/>
              </a:rPr>
              <a:t>Osiur</a:t>
            </a:r>
            <a:r>
              <a:rPr lang="en-US" b="1" dirty="0">
                <a:solidFill>
                  <a:schemeClr val="accent1">
                    <a:lumMod val="75000"/>
                  </a:schemeClr>
                </a:solidFill>
                <a:latin typeface="ArialMJ" pitchFamily="2" charset="0"/>
              </a:rPr>
              <a:t> Rahman</a:t>
            </a:r>
          </a:p>
          <a:p>
            <a:pPr algn="ctr"/>
            <a:r>
              <a:rPr lang="en-US" dirty="0">
                <a:solidFill>
                  <a:schemeClr val="accent1">
                    <a:lumMod val="75000"/>
                  </a:schemeClr>
                </a:solidFill>
                <a:latin typeface="ArialMJ" pitchFamily="2" charset="0"/>
              </a:rPr>
              <a:t>Professor </a:t>
            </a:r>
          </a:p>
          <a:p>
            <a:pPr algn="ctr"/>
            <a:r>
              <a:rPr lang="en-US" dirty="0">
                <a:solidFill>
                  <a:schemeClr val="accent1">
                    <a:lumMod val="75000"/>
                  </a:schemeClr>
                </a:solidFill>
                <a:latin typeface="ArialMJ" pitchFamily="2" charset="0"/>
              </a:rPr>
              <a:t>Department of Computer Science and Engineering </a:t>
            </a:r>
          </a:p>
          <a:p>
            <a:pPr algn="ctr"/>
            <a:r>
              <a:rPr lang="en-US" dirty="0">
                <a:solidFill>
                  <a:schemeClr val="accent1">
                    <a:lumMod val="75000"/>
                  </a:schemeClr>
                </a:solidFill>
                <a:latin typeface="ArialMJ" pitchFamily="2" charset="0"/>
              </a:rPr>
              <a:t>University of Chittagong</a:t>
            </a:r>
          </a:p>
        </p:txBody>
      </p:sp>
    </p:spTree>
    <p:extLst>
      <p:ext uri="{BB962C8B-B14F-4D97-AF65-F5344CB8AC3E}">
        <p14:creationId xmlns:p14="http://schemas.microsoft.com/office/powerpoint/2010/main" val="261079447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56" y="539704"/>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Proposed System</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1392702" y="1659988"/>
            <a:ext cx="10111910" cy="5050301"/>
          </a:xfrm>
        </p:spPr>
        <p:txBody>
          <a:bodyPr>
            <a:noAutofit/>
          </a:bodyPr>
          <a:lstStyle/>
          <a:p>
            <a:pPr marL="0" indent="0" algn="just">
              <a:lnSpc>
                <a:spcPct val="150000"/>
              </a:lnSpc>
              <a:buNone/>
            </a:pPr>
            <a:r>
              <a:rPr lang="en-US" dirty="0" smtClean="0">
                <a:latin typeface="ArialMJ" pitchFamily="2" charset="0"/>
              </a:rPr>
              <a:t>To solve the current problem, we proposed a system that</a:t>
            </a:r>
            <a:r>
              <a:rPr lang="en-US" dirty="0">
                <a:latin typeface="ArialMJ" pitchFamily="2" charset="0"/>
              </a:rPr>
              <a:t> </a:t>
            </a:r>
            <a:r>
              <a:rPr lang="en-US" dirty="0" smtClean="0">
                <a:latin typeface="ArialMJ" pitchFamily="2" charset="0"/>
              </a:rPr>
              <a:t>can be implemented into three phases: </a:t>
            </a:r>
          </a:p>
        </p:txBody>
      </p:sp>
      <p:sp>
        <p:nvSpPr>
          <p:cNvPr id="5" name="Rectangle 4"/>
          <p:cNvSpPr/>
          <p:nvPr/>
        </p:nvSpPr>
        <p:spPr>
          <a:xfrm>
            <a:off x="3263704" y="2400081"/>
            <a:ext cx="2771335"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E-Judiciary in Land Issues</a:t>
            </a:r>
            <a:endParaRPr lang="en-US" sz="1600" dirty="0">
              <a:solidFill>
                <a:schemeClr val="tx1">
                  <a:lumMod val="95000"/>
                  <a:lumOff val="5000"/>
                </a:schemeClr>
              </a:solidFill>
              <a:latin typeface="ArialMJ" pitchFamily="2" charset="0"/>
            </a:endParaRPr>
          </a:p>
        </p:txBody>
      </p:sp>
      <p:sp>
        <p:nvSpPr>
          <p:cNvPr id="6" name="Rectangle 5"/>
          <p:cNvSpPr/>
          <p:nvPr/>
        </p:nvSpPr>
        <p:spPr>
          <a:xfrm>
            <a:off x="5170731" y="3384871"/>
            <a:ext cx="2771335"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Digitalize Current Data</a:t>
            </a:r>
            <a:endParaRPr lang="en-US" sz="1600" dirty="0">
              <a:solidFill>
                <a:schemeClr val="tx1">
                  <a:lumMod val="95000"/>
                  <a:lumOff val="5000"/>
                </a:schemeClr>
              </a:solidFill>
              <a:latin typeface="ArialMJ" pitchFamily="2" charset="0"/>
            </a:endParaRPr>
          </a:p>
        </p:txBody>
      </p:sp>
      <p:sp>
        <p:nvSpPr>
          <p:cNvPr id="7" name="Rectangle 6"/>
          <p:cNvSpPr/>
          <p:nvPr/>
        </p:nvSpPr>
        <p:spPr>
          <a:xfrm>
            <a:off x="1990317" y="3385690"/>
            <a:ext cx="1683393"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ArialMJ" pitchFamily="2" charset="0"/>
              </a:rPr>
              <a:t>Digitalize </a:t>
            </a:r>
            <a:r>
              <a:rPr lang="en-US" sz="1600" dirty="0" err="1" smtClean="0">
                <a:solidFill>
                  <a:schemeClr val="tx1">
                    <a:lumMod val="95000"/>
                    <a:lumOff val="5000"/>
                  </a:schemeClr>
                </a:solidFill>
                <a:latin typeface="ArialMJ" pitchFamily="2" charset="0"/>
              </a:rPr>
              <a:t>Mouza</a:t>
            </a:r>
            <a:r>
              <a:rPr lang="en-US" sz="1600" dirty="0" smtClean="0">
                <a:solidFill>
                  <a:schemeClr val="tx1">
                    <a:lumMod val="95000"/>
                    <a:lumOff val="5000"/>
                  </a:schemeClr>
                </a:solidFill>
                <a:latin typeface="ArialMJ" pitchFamily="2" charset="0"/>
              </a:rPr>
              <a:t> Map</a:t>
            </a:r>
            <a:endParaRPr lang="en-US" sz="1600" dirty="0">
              <a:solidFill>
                <a:schemeClr val="tx1">
                  <a:lumMod val="95000"/>
                  <a:lumOff val="5000"/>
                </a:schemeClr>
              </a:solidFill>
              <a:latin typeface="ArialMJ" pitchFamily="2" charset="0"/>
            </a:endParaRPr>
          </a:p>
        </p:txBody>
      </p:sp>
      <p:sp>
        <p:nvSpPr>
          <p:cNvPr id="8" name="Rectangle 7"/>
          <p:cNvSpPr/>
          <p:nvPr/>
        </p:nvSpPr>
        <p:spPr>
          <a:xfrm>
            <a:off x="3263704" y="4385216"/>
            <a:ext cx="2771335"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Display Information</a:t>
            </a:r>
            <a:endParaRPr lang="en-US" sz="1600" dirty="0">
              <a:solidFill>
                <a:schemeClr val="tx1">
                  <a:lumMod val="95000"/>
                  <a:lumOff val="5000"/>
                </a:schemeClr>
              </a:solidFill>
              <a:latin typeface="ArialMJ" pitchFamily="2" charset="0"/>
            </a:endParaRPr>
          </a:p>
        </p:txBody>
      </p:sp>
      <p:sp>
        <p:nvSpPr>
          <p:cNvPr id="9" name="Rectangle 8"/>
          <p:cNvSpPr/>
          <p:nvPr/>
        </p:nvSpPr>
        <p:spPr>
          <a:xfrm>
            <a:off x="8537515" y="2581280"/>
            <a:ext cx="2771335"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Digitalize Land Information</a:t>
            </a:r>
            <a:endParaRPr lang="en-US" sz="1600" dirty="0">
              <a:solidFill>
                <a:schemeClr val="tx1">
                  <a:lumMod val="95000"/>
                  <a:lumOff val="5000"/>
                </a:schemeClr>
              </a:solidFill>
              <a:latin typeface="ArialMJ" pitchFamily="2" charset="0"/>
            </a:endParaRPr>
          </a:p>
        </p:txBody>
      </p:sp>
      <p:sp>
        <p:nvSpPr>
          <p:cNvPr id="10" name="Rectangle 9"/>
          <p:cNvSpPr/>
          <p:nvPr/>
        </p:nvSpPr>
        <p:spPr>
          <a:xfrm>
            <a:off x="8537515" y="3383209"/>
            <a:ext cx="3360468"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Digitalize Land Transaction History</a:t>
            </a:r>
            <a:endParaRPr lang="en-US" sz="1600" dirty="0">
              <a:solidFill>
                <a:schemeClr val="tx1">
                  <a:lumMod val="95000"/>
                  <a:lumOff val="5000"/>
                </a:schemeClr>
              </a:solidFill>
              <a:latin typeface="ArialMJ" pitchFamily="2" charset="0"/>
            </a:endParaRPr>
          </a:p>
        </p:txBody>
      </p:sp>
      <p:sp>
        <p:nvSpPr>
          <p:cNvPr id="11" name="Rectangle 10"/>
          <p:cNvSpPr/>
          <p:nvPr/>
        </p:nvSpPr>
        <p:spPr>
          <a:xfrm>
            <a:off x="8537515" y="4185138"/>
            <a:ext cx="3198097"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Update </a:t>
            </a:r>
            <a:r>
              <a:rPr lang="en-US" sz="1600" dirty="0">
                <a:solidFill>
                  <a:schemeClr val="tx1">
                    <a:lumMod val="95000"/>
                    <a:lumOff val="5000"/>
                  </a:schemeClr>
                </a:solidFill>
                <a:latin typeface="ArialMJ" pitchFamily="2" charset="0"/>
              </a:rPr>
              <a:t>Land Transaction </a:t>
            </a:r>
            <a:r>
              <a:rPr lang="en-US" sz="1600" dirty="0" smtClean="0">
                <a:solidFill>
                  <a:schemeClr val="tx1">
                    <a:lumMod val="95000"/>
                    <a:lumOff val="5000"/>
                  </a:schemeClr>
                </a:solidFill>
                <a:latin typeface="ArialMJ" pitchFamily="2" charset="0"/>
              </a:rPr>
              <a:t>History</a:t>
            </a:r>
            <a:endParaRPr lang="en-US" sz="1600" dirty="0">
              <a:solidFill>
                <a:schemeClr val="tx1">
                  <a:lumMod val="95000"/>
                  <a:lumOff val="5000"/>
                </a:schemeClr>
              </a:solidFill>
              <a:latin typeface="ArialMJ" pitchFamily="2" charset="0"/>
            </a:endParaRPr>
          </a:p>
        </p:txBody>
      </p:sp>
      <p:cxnSp>
        <p:nvCxnSpPr>
          <p:cNvPr id="13" name="Straight Connector 12"/>
          <p:cNvCxnSpPr/>
          <p:nvPr/>
        </p:nvCxnSpPr>
        <p:spPr>
          <a:xfrm>
            <a:off x="2776989" y="3137095"/>
            <a:ext cx="3786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2"/>
          </p:cNvCxnSpPr>
          <p:nvPr/>
        </p:nvCxnSpPr>
        <p:spPr>
          <a:xfrm flipH="1">
            <a:off x="4649371" y="2920585"/>
            <a:ext cx="1" cy="216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8" idx="0"/>
          </p:cNvCxnSpPr>
          <p:nvPr/>
        </p:nvCxnSpPr>
        <p:spPr>
          <a:xfrm>
            <a:off x="4649372" y="2920585"/>
            <a:ext cx="0" cy="1464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a:off x="2832014" y="3137095"/>
            <a:ext cx="0" cy="24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6" idx="0"/>
          </p:cNvCxnSpPr>
          <p:nvPr/>
        </p:nvCxnSpPr>
        <p:spPr>
          <a:xfrm flipH="1">
            <a:off x="6556399" y="3137095"/>
            <a:ext cx="7033" cy="247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8239676" y="2841532"/>
            <a:ext cx="114" cy="1603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10" idx="1"/>
          </p:cNvCxnSpPr>
          <p:nvPr/>
        </p:nvCxnSpPr>
        <p:spPr>
          <a:xfrm flipV="1">
            <a:off x="7942066" y="3643461"/>
            <a:ext cx="595449" cy="1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1" idx="1"/>
          </p:cNvCxnSpPr>
          <p:nvPr/>
        </p:nvCxnSpPr>
        <p:spPr>
          <a:xfrm>
            <a:off x="8255319" y="4445390"/>
            <a:ext cx="28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9" idx="1"/>
          </p:cNvCxnSpPr>
          <p:nvPr/>
        </p:nvCxnSpPr>
        <p:spPr>
          <a:xfrm>
            <a:off x="8239676" y="2841532"/>
            <a:ext cx="297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9" idx="0"/>
          </p:cNvCxnSpPr>
          <p:nvPr/>
        </p:nvCxnSpPr>
        <p:spPr>
          <a:xfrm>
            <a:off x="9119528" y="5126320"/>
            <a:ext cx="0" cy="45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060284" y="5115813"/>
            <a:ext cx="6059244" cy="2481"/>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047348" y="5578624"/>
            <a:ext cx="2144360"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ArialMJ" pitchFamily="2" charset="0"/>
              </a:rPr>
              <a:t>Display </a:t>
            </a:r>
            <a:r>
              <a:rPr lang="en-US" sz="1600" dirty="0" err="1">
                <a:solidFill>
                  <a:schemeClr val="tx1">
                    <a:lumMod val="95000"/>
                    <a:lumOff val="5000"/>
                  </a:schemeClr>
                </a:solidFill>
                <a:latin typeface="ArialMJ" pitchFamily="2" charset="0"/>
              </a:rPr>
              <a:t>Mouza</a:t>
            </a:r>
            <a:r>
              <a:rPr lang="en-US" sz="1600" dirty="0">
                <a:solidFill>
                  <a:schemeClr val="tx1">
                    <a:lumMod val="95000"/>
                    <a:lumOff val="5000"/>
                  </a:schemeClr>
                </a:solidFill>
                <a:latin typeface="ArialMJ" pitchFamily="2" charset="0"/>
              </a:rPr>
              <a:t> Map</a:t>
            </a:r>
          </a:p>
        </p:txBody>
      </p:sp>
      <p:sp>
        <p:nvSpPr>
          <p:cNvPr id="50" name="Rectangle 49"/>
          <p:cNvSpPr/>
          <p:nvPr/>
        </p:nvSpPr>
        <p:spPr>
          <a:xfrm>
            <a:off x="5176053" y="5578624"/>
            <a:ext cx="2499361"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Display Land Transaction</a:t>
            </a:r>
            <a:endParaRPr lang="en-US" sz="1600" dirty="0">
              <a:solidFill>
                <a:schemeClr val="tx1">
                  <a:lumMod val="95000"/>
                  <a:lumOff val="5000"/>
                </a:schemeClr>
              </a:solidFill>
              <a:latin typeface="ArialMJ" pitchFamily="2" charset="0"/>
            </a:endParaRPr>
          </a:p>
        </p:txBody>
      </p:sp>
      <p:sp>
        <p:nvSpPr>
          <p:cNvPr id="51" name="Rectangle 50"/>
          <p:cNvSpPr/>
          <p:nvPr/>
        </p:nvSpPr>
        <p:spPr>
          <a:xfrm>
            <a:off x="1316450" y="5578624"/>
            <a:ext cx="3487669" cy="52050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ArialMJ" pitchFamily="2" charset="0"/>
              </a:rPr>
              <a:t>Display Land Information and Deeds</a:t>
            </a:r>
            <a:endParaRPr lang="en-US" sz="1600" dirty="0">
              <a:solidFill>
                <a:schemeClr val="tx1">
                  <a:lumMod val="95000"/>
                  <a:lumOff val="5000"/>
                </a:schemeClr>
              </a:solidFill>
              <a:latin typeface="ArialMJ" pitchFamily="2" charset="0"/>
            </a:endParaRPr>
          </a:p>
        </p:txBody>
      </p:sp>
      <p:cxnSp>
        <p:nvCxnSpPr>
          <p:cNvPr id="55" name="Straight Arrow Connector 54"/>
          <p:cNvCxnSpPr>
            <a:stCxn id="8" idx="2"/>
          </p:cNvCxnSpPr>
          <p:nvPr/>
        </p:nvCxnSpPr>
        <p:spPr>
          <a:xfrm flipH="1">
            <a:off x="4649371" y="4905720"/>
            <a:ext cx="1" cy="212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1" idx="0"/>
          </p:cNvCxnSpPr>
          <p:nvPr/>
        </p:nvCxnSpPr>
        <p:spPr>
          <a:xfrm>
            <a:off x="3060284" y="5118294"/>
            <a:ext cx="1" cy="46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0" idx="0"/>
          </p:cNvCxnSpPr>
          <p:nvPr/>
        </p:nvCxnSpPr>
        <p:spPr>
          <a:xfrm>
            <a:off x="6425733" y="5118294"/>
            <a:ext cx="1" cy="460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 idx="2"/>
            <a:endCxn id="8" idx="3"/>
          </p:cNvCxnSpPr>
          <p:nvPr/>
        </p:nvCxnSpPr>
        <p:spPr>
          <a:xfrm flipH="1">
            <a:off x="6035039" y="3905375"/>
            <a:ext cx="521360" cy="74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2"/>
            <a:endCxn id="8" idx="1"/>
          </p:cNvCxnSpPr>
          <p:nvPr/>
        </p:nvCxnSpPr>
        <p:spPr>
          <a:xfrm>
            <a:off x="2832014" y="3906194"/>
            <a:ext cx="431690" cy="73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92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56" y="539704"/>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Proposed System</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1814732" y="1841678"/>
            <a:ext cx="9689880" cy="4685731"/>
          </a:xfrm>
        </p:spPr>
        <p:txBody>
          <a:bodyPr>
            <a:noAutofit/>
          </a:bodyPr>
          <a:lstStyle/>
          <a:p>
            <a:pPr algn="just">
              <a:lnSpc>
                <a:spcPct val="150000"/>
              </a:lnSpc>
              <a:buFont typeface="+mj-lt"/>
              <a:buAutoNum type="arabicPeriod"/>
            </a:pPr>
            <a:r>
              <a:rPr lang="en-US" b="1" dirty="0" smtClean="0">
                <a:solidFill>
                  <a:schemeClr val="accent1">
                    <a:lumMod val="75000"/>
                  </a:schemeClr>
                </a:solidFill>
                <a:latin typeface="ArialMJ" pitchFamily="2" charset="0"/>
              </a:rPr>
              <a:t>Digitize </a:t>
            </a:r>
            <a:r>
              <a:rPr lang="en-US" b="1" dirty="0">
                <a:solidFill>
                  <a:schemeClr val="accent1">
                    <a:lumMod val="75000"/>
                  </a:schemeClr>
                </a:solidFill>
                <a:latin typeface="ArialMJ" pitchFamily="2" charset="0"/>
              </a:rPr>
              <a:t>the current </a:t>
            </a:r>
            <a:r>
              <a:rPr lang="en-US" b="1" dirty="0" smtClean="0">
                <a:solidFill>
                  <a:schemeClr val="accent1">
                    <a:lumMod val="75000"/>
                  </a:schemeClr>
                </a:solidFill>
                <a:latin typeface="ArialMJ" pitchFamily="2" charset="0"/>
              </a:rPr>
              <a:t>data :</a:t>
            </a:r>
          </a:p>
          <a:p>
            <a:pPr lvl="2" algn="just">
              <a:lnSpc>
                <a:spcPct val="150000"/>
              </a:lnSpc>
            </a:pPr>
            <a:r>
              <a:rPr lang="en-US" sz="1600" dirty="0" smtClean="0">
                <a:latin typeface="ArialMJ" pitchFamily="2" charset="0"/>
              </a:rPr>
              <a:t>Digitize Land Information (Owner Information, Land Information, Type, Land area in </a:t>
            </a:r>
            <a:r>
              <a:rPr lang="en-US" sz="1600" dirty="0" err="1" smtClean="0">
                <a:latin typeface="ArialMJ" pitchFamily="2" charset="0"/>
              </a:rPr>
              <a:t>daag</a:t>
            </a:r>
            <a:r>
              <a:rPr lang="en-US" sz="1600" dirty="0" smtClean="0">
                <a:latin typeface="ArialMJ" pitchFamily="2" charset="0"/>
              </a:rPr>
              <a:t> and amount of owners land area)</a:t>
            </a:r>
          </a:p>
          <a:p>
            <a:pPr lvl="2" algn="just">
              <a:lnSpc>
                <a:spcPct val="150000"/>
              </a:lnSpc>
            </a:pPr>
            <a:r>
              <a:rPr lang="en-US" sz="1600" dirty="0" smtClean="0">
                <a:latin typeface="ArialMJ" pitchFamily="2" charset="0"/>
              </a:rPr>
              <a:t>Digitize land Transaction History (Land id, </a:t>
            </a:r>
            <a:r>
              <a:rPr lang="en-US" sz="1600" dirty="0" err="1" smtClean="0">
                <a:latin typeface="ArialMJ" pitchFamily="2" charset="0"/>
              </a:rPr>
              <a:t>daag</a:t>
            </a:r>
            <a:r>
              <a:rPr lang="en-US" sz="1600" dirty="0" smtClean="0">
                <a:latin typeface="ArialMJ" pitchFamily="2" charset="0"/>
              </a:rPr>
              <a:t> no, transaction date, seller and buyers information)</a:t>
            </a:r>
          </a:p>
          <a:p>
            <a:pPr lvl="2" algn="just">
              <a:lnSpc>
                <a:spcPct val="150000"/>
              </a:lnSpc>
            </a:pPr>
            <a:r>
              <a:rPr lang="en-US" sz="1600" dirty="0" smtClean="0">
                <a:latin typeface="ArialMJ" pitchFamily="2" charset="0"/>
              </a:rPr>
              <a:t>Update Land Transaction History (authentic users update the transaction of the land with the buyer seller id and other details)</a:t>
            </a:r>
          </a:p>
          <a:p>
            <a:pPr lvl="1" algn="just">
              <a:lnSpc>
                <a:spcPct val="150000"/>
              </a:lnSpc>
            </a:pPr>
            <a:r>
              <a:rPr lang="en-US" sz="1800" dirty="0" smtClean="0">
                <a:latin typeface="ArialMJ" pitchFamily="2" charset="0"/>
              </a:rPr>
              <a:t>For digitizing the information we will use PHP, HTML, CSS, JavaScript, </a:t>
            </a:r>
            <a:r>
              <a:rPr lang="en-US" sz="1800" dirty="0" err="1" smtClean="0">
                <a:latin typeface="ArialMJ" pitchFamily="2" charset="0"/>
              </a:rPr>
              <a:t>Jquery</a:t>
            </a:r>
            <a:r>
              <a:rPr lang="en-US" sz="1800" dirty="0">
                <a:latin typeface="ArialMJ" pitchFamily="2" charset="0"/>
              </a:rPr>
              <a:t>,</a:t>
            </a:r>
            <a:r>
              <a:rPr lang="en-US" sz="1800" dirty="0" smtClean="0">
                <a:latin typeface="ArialMJ" pitchFamily="2" charset="0"/>
              </a:rPr>
              <a:t> Ajax and MySQL</a:t>
            </a:r>
          </a:p>
        </p:txBody>
      </p:sp>
    </p:spTree>
    <p:extLst>
      <p:ext uri="{BB962C8B-B14F-4D97-AF65-F5344CB8AC3E}">
        <p14:creationId xmlns:p14="http://schemas.microsoft.com/office/powerpoint/2010/main" val="1623321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56" y="539704"/>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Proposed System</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1814732" y="1841679"/>
            <a:ext cx="9689880" cy="4474716"/>
          </a:xfrm>
        </p:spPr>
        <p:txBody>
          <a:bodyPr>
            <a:noAutofit/>
          </a:bodyPr>
          <a:lstStyle/>
          <a:p>
            <a:pPr algn="just">
              <a:lnSpc>
                <a:spcPct val="150000"/>
              </a:lnSpc>
              <a:buFont typeface="+mj-lt"/>
              <a:buAutoNum type="arabicPeriod" startAt="2"/>
            </a:pPr>
            <a:r>
              <a:rPr lang="en-US" b="1" dirty="0" smtClean="0">
                <a:solidFill>
                  <a:schemeClr val="accent1">
                    <a:lumMod val="75000"/>
                  </a:schemeClr>
                </a:solidFill>
                <a:latin typeface="ArialMJ" pitchFamily="2" charset="0"/>
              </a:rPr>
              <a:t>Digitize </a:t>
            </a:r>
            <a:r>
              <a:rPr lang="en-US" b="1" dirty="0">
                <a:solidFill>
                  <a:schemeClr val="accent1">
                    <a:lumMod val="75000"/>
                  </a:schemeClr>
                </a:solidFill>
                <a:latin typeface="ArialMJ" pitchFamily="2" charset="0"/>
              </a:rPr>
              <a:t>the </a:t>
            </a:r>
            <a:r>
              <a:rPr lang="en-US" b="1" dirty="0" err="1">
                <a:solidFill>
                  <a:schemeClr val="accent1">
                    <a:lumMod val="75000"/>
                  </a:schemeClr>
                </a:solidFill>
                <a:latin typeface="ArialMJ" pitchFamily="2" charset="0"/>
              </a:rPr>
              <a:t>Mouza</a:t>
            </a:r>
            <a:r>
              <a:rPr lang="en-US" b="1" dirty="0">
                <a:solidFill>
                  <a:schemeClr val="accent1">
                    <a:lumMod val="75000"/>
                  </a:schemeClr>
                </a:solidFill>
                <a:latin typeface="ArialMJ" pitchFamily="2" charset="0"/>
              </a:rPr>
              <a:t> </a:t>
            </a:r>
            <a:r>
              <a:rPr lang="en-US" b="1" dirty="0" smtClean="0">
                <a:solidFill>
                  <a:schemeClr val="accent1">
                    <a:lumMod val="75000"/>
                  </a:schemeClr>
                </a:solidFill>
                <a:latin typeface="ArialMJ" pitchFamily="2" charset="0"/>
              </a:rPr>
              <a:t>Map </a:t>
            </a:r>
            <a:r>
              <a:rPr lang="en-US" dirty="0" smtClean="0">
                <a:latin typeface="ArialMJ" pitchFamily="2" charset="0"/>
              </a:rPr>
              <a:t>: </a:t>
            </a:r>
          </a:p>
          <a:p>
            <a:pPr marL="0" indent="0" algn="just">
              <a:lnSpc>
                <a:spcPct val="150000"/>
              </a:lnSpc>
              <a:buNone/>
            </a:pPr>
            <a:r>
              <a:rPr lang="en-US" sz="1700" dirty="0">
                <a:latin typeface="ArialMJ" pitchFamily="2" charset="0"/>
              </a:rPr>
              <a:t>	</a:t>
            </a:r>
            <a:r>
              <a:rPr lang="en-US" sz="1700" dirty="0" smtClean="0">
                <a:latin typeface="ArialMJ" pitchFamily="2" charset="0"/>
              </a:rPr>
              <a:t>		There are several techniques to digitize the current </a:t>
            </a:r>
            <a:r>
              <a:rPr lang="en-US" sz="1700" dirty="0" err="1" smtClean="0">
                <a:latin typeface="ArialMJ" pitchFamily="2" charset="0"/>
              </a:rPr>
              <a:t>mouja</a:t>
            </a:r>
            <a:r>
              <a:rPr lang="en-US" sz="1700" dirty="0" smtClean="0">
                <a:latin typeface="ArialMJ" pitchFamily="2" charset="0"/>
              </a:rPr>
              <a:t> map into an advanced map. Among these most cost and time effective technique is </a:t>
            </a:r>
            <a:r>
              <a:rPr lang="en-US" sz="1700" dirty="0">
                <a:latin typeface="ArialMJ" pitchFamily="2" charset="0"/>
              </a:rPr>
              <a:t>Scalable Vector Graphics (</a:t>
            </a:r>
            <a:r>
              <a:rPr lang="en-US" sz="1700" dirty="0" err="1">
                <a:latin typeface="ArialMJ" pitchFamily="2" charset="0"/>
              </a:rPr>
              <a:t>svg</a:t>
            </a:r>
            <a:r>
              <a:rPr lang="en-US" sz="1700" dirty="0">
                <a:latin typeface="ArialMJ" pitchFamily="2" charset="0"/>
              </a:rPr>
              <a:t>) </a:t>
            </a:r>
            <a:r>
              <a:rPr lang="en-US" sz="1700" dirty="0" smtClean="0">
                <a:latin typeface="ArialMJ" pitchFamily="2" charset="0"/>
              </a:rPr>
              <a:t>map. In </a:t>
            </a:r>
            <a:r>
              <a:rPr lang="en-US" sz="1700" dirty="0">
                <a:latin typeface="ArialMJ" pitchFamily="2" charset="0"/>
              </a:rPr>
              <a:t>SVG technique, </a:t>
            </a:r>
            <a:endParaRPr lang="en-US" sz="1700" dirty="0" smtClean="0">
              <a:latin typeface="ArialMJ" pitchFamily="2" charset="0"/>
            </a:endParaRPr>
          </a:p>
          <a:p>
            <a:pPr lvl="2" algn="just">
              <a:lnSpc>
                <a:spcPct val="150000"/>
              </a:lnSpc>
            </a:pPr>
            <a:r>
              <a:rPr lang="en-US" sz="1600" dirty="0">
                <a:latin typeface="ArialMJ" pitchFamily="2" charset="0"/>
              </a:rPr>
              <a:t>T</a:t>
            </a:r>
            <a:r>
              <a:rPr lang="en-US" sz="1600" dirty="0" smtClean="0">
                <a:latin typeface="ArialMJ" pitchFamily="2" charset="0"/>
              </a:rPr>
              <a:t>he </a:t>
            </a:r>
            <a:r>
              <a:rPr lang="en-US" sz="1600" dirty="0">
                <a:latin typeface="ArialMJ" pitchFamily="2" charset="0"/>
              </a:rPr>
              <a:t>current </a:t>
            </a:r>
            <a:r>
              <a:rPr lang="en-US" sz="1600" dirty="0" err="1">
                <a:latin typeface="ArialMJ" pitchFamily="2" charset="0"/>
              </a:rPr>
              <a:t>mouza</a:t>
            </a:r>
            <a:r>
              <a:rPr lang="en-US" sz="1600" dirty="0">
                <a:latin typeface="ArialMJ" pitchFamily="2" charset="0"/>
              </a:rPr>
              <a:t> maps are scanned with </a:t>
            </a:r>
            <a:r>
              <a:rPr lang="en-US" sz="1600" dirty="0" smtClean="0">
                <a:latin typeface="ArialMJ" pitchFamily="2" charset="0"/>
              </a:rPr>
              <a:t>an open source software </a:t>
            </a:r>
          </a:p>
          <a:p>
            <a:pPr lvl="2" algn="just">
              <a:lnSpc>
                <a:spcPct val="150000"/>
              </a:lnSpc>
            </a:pPr>
            <a:r>
              <a:rPr lang="en-US" sz="1600" dirty="0" smtClean="0">
                <a:latin typeface="ArialMJ" pitchFamily="2" charset="0"/>
              </a:rPr>
              <a:t>Convert the scanned document into </a:t>
            </a:r>
            <a:r>
              <a:rPr lang="en-US" sz="1600" dirty="0">
                <a:latin typeface="ArialMJ" pitchFamily="2" charset="0"/>
              </a:rPr>
              <a:t>.</a:t>
            </a:r>
            <a:r>
              <a:rPr lang="en-US" sz="1600" dirty="0" err="1">
                <a:latin typeface="ArialMJ" pitchFamily="2" charset="0"/>
              </a:rPr>
              <a:t>svg</a:t>
            </a:r>
            <a:r>
              <a:rPr lang="en-US" sz="1600" dirty="0">
                <a:latin typeface="ArialMJ" pitchFamily="2" charset="0"/>
              </a:rPr>
              <a:t> </a:t>
            </a:r>
            <a:r>
              <a:rPr lang="en-US" sz="1600" dirty="0" smtClean="0">
                <a:latin typeface="ArialMJ" pitchFamily="2" charset="0"/>
              </a:rPr>
              <a:t>file </a:t>
            </a:r>
          </a:p>
          <a:p>
            <a:pPr lvl="2" algn="just">
              <a:lnSpc>
                <a:spcPct val="150000"/>
              </a:lnSpc>
            </a:pPr>
            <a:r>
              <a:rPr lang="en-US" sz="1600" dirty="0" smtClean="0">
                <a:latin typeface="ArialMJ" pitchFamily="2" charset="0"/>
              </a:rPr>
              <a:t>Save </a:t>
            </a:r>
            <a:r>
              <a:rPr lang="en-US" sz="1600" dirty="0">
                <a:latin typeface="ArialMJ" pitchFamily="2" charset="0"/>
              </a:rPr>
              <a:t>the path of the file </a:t>
            </a:r>
            <a:r>
              <a:rPr lang="en-US" sz="1600" dirty="0" smtClean="0">
                <a:latin typeface="ArialMJ" pitchFamily="2" charset="0"/>
              </a:rPr>
              <a:t>into the specific </a:t>
            </a:r>
            <a:r>
              <a:rPr lang="en-US" sz="1600" dirty="0" err="1" smtClean="0">
                <a:latin typeface="ArialMJ" pitchFamily="2" charset="0"/>
              </a:rPr>
              <a:t>daag</a:t>
            </a:r>
            <a:r>
              <a:rPr lang="en-US" sz="1600" dirty="0">
                <a:latin typeface="ArialMJ" pitchFamily="2" charset="0"/>
              </a:rPr>
              <a:t> </a:t>
            </a:r>
            <a:r>
              <a:rPr lang="en-US" sz="1600" dirty="0" smtClean="0">
                <a:latin typeface="ArialMJ" pitchFamily="2" charset="0"/>
              </a:rPr>
              <a:t>no </a:t>
            </a:r>
            <a:r>
              <a:rPr lang="en-US" sz="1600" dirty="0">
                <a:latin typeface="ArialMJ" pitchFamily="2" charset="0"/>
              </a:rPr>
              <a:t>tuple</a:t>
            </a:r>
            <a:r>
              <a:rPr lang="en-US" sz="1600" dirty="0" smtClean="0">
                <a:latin typeface="ArialMJ" pitchFamily="2" charset="0"/>
              </a:rPr>
              <a:t> in the database </a:t>
            </a:r>
          </a:p>
          <a:p>
            <a:pPr lvl="1" algn="just">
              <a:lnSpc>
                <a:spcPct val="150000"/>
              </a:lnSpc>
            </a:pPr>
            <a:r>
              <a:rPr lang="en-US" sz="1800" dirty="0" smtClean="0">
                <a:latin typeface="ArialMJ" pitchFamily="2" charset="0"/>
              </a:rPr>
              <a:t>For digitizing the information we will use a scanner, open source .</a:t>
            </a:r>
            <a:r>
              <a:rPr lang="en-US" sz="1800" dirty="0" err="1" smtClean="0">
                <a:latin typeface="ArialMJ" pitchFamily="2" charset="0"/>
              </a:rPr>
              <a:t>svg</a:t>
            </a:r>
            <a:r>
              <a:rPr lang="en-US" sz="1800" dirty="0" smtClean="0">
                <a:latin typeface="ArialMJ" pitchFamily="2" charset="0"/>
              </a:rPr>
              <a:t> converter and MySQL database. </a:t>
            </a:r>
          </a:p>
        </p:txBody>
      </p:sp>
    </p:spTree>
    <p:extLst>
      <p:ext uri="{BB962C8B-B14F-4D97-AF65-F5344CB8AC3E}">
        <p14:creationId xmlns:p14="http://schemas.microsoft.com/office/powerpoint/2010/main" val="3964046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56" y="539704"/>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Proposed System</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1814732" y="1841678"/>
            <a:ext cx="9689880" cy="4601325"/>
          </a:xfrm>
        </p:spPr>
        <p:txBody>
          <a:bodyPr>
            <a:noAutofit/>
          </a:bodyPr>
          <a:lstStyle/>
          <a:p>
            <a:pPr algn="just">
              <a:lnSpc>
                <a:spcPct val="150000"/>
              </a:lnSpc>
              <a:buFont typeface="+mj-lt"/>
              <a:buAutoNum type="arabicPeriod" startAt="3"/>
            </a:pPr>
            <a:r>
              <a:rPr lang="en-US" b="1" dirty="0" smtClean="0">
                <a:solidFill>
                  <a:schemeClr val="accent1">
                    <a:lumMod val="75000"/>
                  </a:schemeClr>
                </a:solidFill>
                <a:latin typeface="ArialMJ" pitchFamily="2" charset="0"/>
              </a:rPr>
              <a:t>Display Information :</a:t>
            </a:r>
          </a:p>
          <a:p>
            <a:pPr lvl="2" algn="just">
              <a:lnSpc>
                <a:spcPct val="150000"/>
              </a:lnSpc>
            </a:pPr>
            <a:r>
              <a:rPr lang="en-US" sz="1600" dirty="0" smtClean="0">
                <a:latin typeface="ArialMJ" pitchFamily="2" charset="0"/>
              </a:rPr>
              <a:t>Display </a:t>
            </a:r>
            <a:r>
              <a:rPr lang="en-US" sz="1600" dirty="0">
                <a:latin typeface="ArialMJ" pitchFamily="2" charset="0"/>
              </a:rPr>
              <a:t>Land </a:t>
            </a:r>
            <a:r>
              <a:rPr lang="en-US" sz="1600" dirty="0" smtClean="0">
                <a:latin typeface="ArialMJ" pitchFamily="2" charset="0"/>
              </a:rPr>
              <a:t>Information and Deeds (Information Retrieve by the </a:t>
            </a:r>
            <a:r>
              <a:rPr lang="en-US" sz="1600" dirty="0" err="1" smtClean="0">
                <a:latin typeface="ArialMJ" pitchFamily="2" charset="0"/>
              </a:rPr>
              <a:t>daag</a:t>
            </a:r>
            <a:r>
              <a:rPr lang="en-US" sz="1600" dirty="0" smtClean="0">
                <a:latin typeface="ArialMJ" pitchFamily="2" charset="0"/>
              </a:rPr>
              <a:t> no where it will show all the owner of the land of that </a:t>
            </a:r>
            <a:r>
              <a:rPr lang="en-US" sz="1600" dirty="0" err="1" smtClean="0">
                <a:latin typeface="ArialMJ" pitchFamily="2" charset="0"/>
              </a:rPr>
              <a:t>daag</a:t>
            </a:r>
            <a:r>
              <a:rPr lang="en-US" sz="1600" dirty="0" smtClean="0">
                <a:latin typeface="ArialMJ" pitchFamily="2" charset="0"/>
              </a:rPr>
              <a:t>. Information can also be retrieve by the users id where it will show the information of that specific portion of the land of that </a:t>
            </a:r>
            <a:r>
              <a:rPr lang="en-US" sz="1600" dirty="0" err="1" smtClean="0">
                <a:latin typeface="ArialMJ" pitchFamily="2" charset="0"/>
              </a:rPr>
              <a:t>daag</a:t>
            </a:r>
            <a:r>
              <a:rPr lang="en-US" sz="1600" dirty="0" smtClean="0">
                <a:latin typeface="ArialMJ" pitchFamily="2" charset="0"/>
              </a:rPr>
              <a:t> which owns by the land owner)</a:t>
            </a:r>
            <a:endParaRPr lang="en-US" sz="1600" dirty="0">
              <a:latin typeface="ArialMJ" pitchFamily="2" charset="0"/>
            </a:endParaRPr>
          </a:p>
          <a:p>
            <a:pPr lvl="2" algn="just">
              <a:lnSpc>
                <a:spcPct val="150000"/>
              </a:lnSpc>
            </a:pPr>
            <a:r>
              <a:rPr lang="en-US" sz="1600" dirty="0" smtClean="0">
                <a:latin typeface="ArialMJ" pitchFamily="2" charset="0"/>
              </a:rPr>
              <a:t>Display </a:t>
            </a:r>
            <a:r>
              <a:rPr lang="en-US" sz="1600" dirty="0">
                <a:latin typeface="ArialMJ" pitchFamily="2" charset="0"/>
              </a:rPr>
              <a:t>land Transaction </a:t>
            </a:r>
            <a:r>
              <a:rPr lang="en-US" sz="1600" dirty="0" smtClean="0">
                <a:latin typeface="ArialMJ" pitchFamily="2" charset="0"/>
              </a:rPr>
              <a:t>History (Transaction information can be retrieve by the </a:t>
            </a:r>
            <a:r>
              <a:rPr lang="en-US" sz="1600" dirty="0" err="1" smtClean="0">
                <a:latin typeface="ArialMJ" pitchFamily="2" charset="0"/>
              </a:rPr>
              <a:t>daag</a:t>
            </a:r>
            <a:r>
              <a:rPr lang="en-US" sz="1600" dirty="0" smtClean="0">
                <a:latin typeface="ArialMJ" pitchFamily="2" charset="0"/>
              </a:rPr>
              <a:t> no. where it will display all the transaction od that specific land occurred)</a:t>
            </a:r>
            <a:endParaRPr lang="en-US" sz="1600" dirty="0">
              <a:latin typeface="ArialMJ" pitchFamily="2" charset="0"/>
            </a:endParaRPr>
          </a:p>
          <a:p>
            <a:pPr lvl="2" algn="just">
              <a:lnSpc>
                <a:spcPct val="150000"/>
              </a:lnSpc>
            </a:pPr>
            <a:r>
              <a:rPr lang="en-US" sz="1600" dirty="0">
                <a:latin typeface="ArialMJ" pitchFamily="2" charset="0"/>
              </a:rPr>
              <a:t>Display </a:t>
            </a:r>
            <a:r>
              <a:rPr lang="en-US" sz="1600" dirty="0" err="1" smtClean="0">
                <a:latin typeface="ArialMJ" pitchFamily="2" charset="0"/>
              </a:rPr>
              <a:t>Mouza</a:t>
            </a:r>
            <a:r>
              <a:rPr lang="en-US" sz="1600" dirty="0" smtClean="0">
                <a:latin typeface="ArialMJ" pitchFamily="2" charset="0"/>
              </a:rPr>
              <a:t> Map (It will display an advanced </a:t>
            </a:r>
            <a:r>
              <a:rPr lang="en-US" sz="1600" dirty="0" err="1" smtClean="0">
                <a:latin typeface="ArialMJ" pitchFamily="2" charset="0"/>
              </a:rPr>
              <a:t>mouza</a:t>
            </a:r>
            <a:r>
              <a:rPr lang="en-US" sz="1600" dirty="0" smtClean="0">
                <a:latin typeface="ArialMJ" pitchFamily="2" charset="0"/>
              </a:rPr>
              <a:t> map where it will also display the neighbor land map of the </a:t>
            </a:r>
            <a:r>
              <a:rPr lang="en-US" sz="1600" dirty="0" err="1" smtClean="0">
                <a:latin typeface="ArialMJ" pitchFamily="2" charset="0"/>
              </a:rPr>
              <a:t>daag</a:t>
            </a:r>
            <a:r>
              <a:rPr lang="en-US" sz="1600" dirty="0" smtClean="0">
                <a:latin typeface="ArialMJ" pitchFamily="2" charset="0"/>
              </a:rPr>
              <a:t>)</a:t>
            </a:r>
            <a:endParaRPr lang="en-US" sz="1600" dirty="0">
              <a:latin typeface="ArialMJ" pitchFamily="2" charset="0"/>
            </a:endParaRPr>
          </a:p>
        </p:txBody>
      </p:sp>
    </p:spTree>
    <p:extLst>
      <p:ext uri="{BB962C8B-B14F-4D97-AF65-F5344CB8AC3E}">
        <p14:creationId xmlns:p14="http://schemas.microsoft.com/office/powerpoint/2010/main" val="2843825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014" y="707478"/>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Conclusion</a:t>
            </a:r>
            <a:endParaRPr lang="en-US" sz="6000" b="1" i="1" dirty="0">
              <a:solidFill>
                <a:schemeClr val="accent1">
                  <a:lumMod val="75000"/>
                </a:schemeClr>
              </a:solidFill>
              <a:latin typeface="ArialMJ" pitchFamily="2" charset="0"/>
            </a:endParaRPr>
          </a:p>
        </p:txBody>
      </p:sp>
      <p:sp>
        <p:nvSpPr>
          <p:cNvPr id="4" name="Content Placeholder 2"/>
          <p:cNvSpPr txBox="1">
            <a:spLocks/>
          </p:cNvSpPr>
          <p:nvPr/>
        </p:nvSpPr>
        <p:spPr>
          <a:xfrm>
            <a:off x="1055076" y="1955410"/>
            <a:ext cx="10156873" cy="445945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lgn="just"/>
            <a:r>
              <a:rPr lang="en-US" sz="1800" dirty="0" smtClean="0">
                <a:latin typeface="ArialMJ" pitchFamily="2" charset="0"/>
              </a:rPr>
              <a:t>In </a:t>
            </a:r>
            <a:r>
              <a:rPr lang="en-US" sz="1800" dirty="0">
                <a:latin typeface="ArialMJ" pitchFamily="2" charset="0"/>
              </a:rPr>
              <a:t>Bangladesh, </a:t>
            </a:r>
            <a:r>
              <a:rPr lang="en-US" sz="1800" dirty="0" smtClean="0">
                <a:latin typeface="ArialMJ" pitchFamily="2" charset="0"/>
              </a:rPr>
              <a:t>unfortunately Judiciary and </a:t>
            </a:r>
            <a:r>
              <a:rPr lang="en-US" sz="1800" dirty="0">
                <a:latin typeface="ArialMJ" pitchFamily="2" charset="0"/>
              </a:rPr>
              <a:t>Land </a:t>
            </a:r>
            <a:r>
              <a:rPr lang="en-US" sz="1800" dirty="0" smtClean="0">
                <a:latin typeface="ArialMJ" pitchFamily="2" charset="0"/>
              </a:rPr>
              <a:t>sectors are </a:t>
            </a:r>
            <a:r>
              <a:rPr lang="en-US" sz="1800" dirty="0">
                <a:latin typeface="ArialMJ" pitchFamily="2" charset="0"/>
              </a:rPr>
              <a:t>recognized as </a:t>
            </a:r>
            <a:r>
              <a:rPr lang="en-US" sz="1800" dirty="0" smtClean="0">
                <a:latin typeface="ArialMJ" pitchFamily="2" charset="0"/>
              </a:rPr>
              <a:t>the corrupted sectors </a:t>
            </a:r>
            <a:r>
              <a:rPr lang="en-US" sz="1800" dirty="0">
                <a:latin typeface="ArialMJ" pitchFamily="2" charset="0"/>
              </a:rPr>
              <a:t>because of its obsolete and pen-paper procedure. I hope this proposed system may remove all the intercepts and obstructs, and will help to make the judgment sector faster. Day by day people are losing hopes from our justice system due to corruption and fraudulent. Every year a huge amount of time and money is wasted to solve land related cases. This paper presented a way of using technology in judicial system for Bangladesh</a:t>
            </a:r>
            <a:r>
              <a:rPr lang="en-US" sz="1800" dirty="0" smtClean="0">
                <a:latin typeface="ArialMJ" pitchFamily="2" charset="0"/>
              </a:rPr>
              <a:t>. </a:t>
            </a:r>
          </a:p>
          <a:p>
            <a:pPr marL="914400" lvl="2" indent="0" algn="just">
              <a:buNone/>
            </a:pPr>
            <a:endParaRPr lang="en-US" sz="1800" dirty="0" smtClean="0">
              <a:latin typeface="ArialMJ" pitchFamily="2" charset="0"/>
            </a:endParaRPr>
          </a:p>
          <a:p>
            <a:pPr lvl="2" algn="just"/>
            <a:r>
              <a:rPr lang="en-US" sz="1800" dirty="0" smtClean="0">
                <a:latin typeface="ArialMJ" pitchFamily="2" charset="0"/>
              </a:rPr>
              <a:t>We </a:t>
            </a:r>
            <a:r>
              <a:rPr lang="en-US" sz="1800" dirty="0">
                <a:latin typeface="ArialMJ" pitchFamily="2" charset="0"/>
              </a:rPr>
              <a:t>proposed a technique to convert the paper based into digital format. </a:t>
            </a:r>
            <a:r>
              <a:rPr lang="en-US" sz="1800" dirty="0" smtClean="0">
                <a:latin typeface="ArialMJ" pitchFamily="2" charset="0"/>
              </a:rPr>
              <a:t>We proposed </a:t>
            </a:r>
            <a:r>
              <a:rPr lang="en-US" sz="1800" dirty="0">
                <a:latin typeface="ArialMJ" pitchFamily="2" charset="0"/>
              </a:rPr>
              <a:t>the most cost and time effective technique which will be easy and convenient to search and retrieve. We developed a Web Interface for searching specific land information and its history of transaction. This paper describes how the proposed system can make our judicial service faster, fair, transparent and user-friendly and this can be an effective replacement of the existing system.</a:t>
            </a:r>
            <a:r>
              <a:rPr lang="en-US" sz="1800" dirty="0" smtClean="0">
                <a:latin typeface="ArialMJ" pitchFamily="2" charset="0"/>
              </a:rPr>
              <a:t> </a:t>
            </a:r>
          </a:p>
        </p:txBody>
      </p:sp>
    </p:spTree>
    <p:extLst>
      <p:ext uri="{BB962C8B-B14F-4D97-AF65-F5344CB8AC3E}">
        <p14:creationId xmlns:p14="http://schemas.microsoft.com/office/powerpoint/2010/main" val="425699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430" y="1889760"/>
            <a:ext cx="7089360" cy="3117040"/>
          </a:xfrm>
        </p:spPr>
        <p:txBody>
          <a:bodyPr>
            <a:normAutofit/>
          </a:bodyPr>
          <a:lstStyle/>
          <a:p>
            <a:pPr algn="ctr"/>
            <a:r>
              <a:rPr lang="en-US" sz="15000" b="1" i="1" dirty="0" smtClean="0">
                <a:solidFill>
                  <a:schemeClr val="accent1">
                    <a:lumMod val="75000"/>
                  </a:schemeClr>
                </a:solidFill>
                <a:latin typeface="AngsanaUPC" panose="02020603050405020304" pitchFamily="18" charset="-34"/>
                <a:cs typeface="AngsanaUPC" panose="02020603050405020304" pitchFamily="18" charset="-34"/>
              </a:rPr>
              <a:t>Thank You </a:t>
            </a:r>
            <a:endParaRPr lang="en-US" sz="15000" b="1" i="1" dirty="0">
              <a:solidFill>
                <a:schemeClr val="accent1">
                  <a:lumMod val="75000"/>
                </a:schemeClr>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4179233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098" y="497501"/>
            <a:ext cx="7507678" cy="999974"/>
          </a:xfrm>
        </p:spPr>
        <p:txBody>
          <a:bodyPr>
            <a:normAutofit fontScale="90000"/>
          </a:bodyPr>
          <a:lstStyle/>
          <a:p>
            <a:pPr algn="ctr"/>
            <a:r>
              <a:rPr lang="en-US" sz="6000" b="1" i="1" dirty="0" smtClean="0">
                <a:solidFill>
                  <a:schemeClr val="accent1">
                    <a:lumMod val="75000"/>
                  </a:schemeClr>
                </a:solidFill>
                <a:latin typeface="ArialMJ" pitchFamily="2" charset="0"/>
              </a:rPr>
              <a:t>Contents</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4676424" y="2039817"/>
            <a:ext cx="3229619" cy="3629463"/>
          </a:xfrm>
        </p:spPr>
        <p:txBody>
          <a:bodyPr>
            <a:normAutofit/>
          </a:bodyPr>
          <a:lstStyle/>
          <a:p>
            <a:pPr algn="just"/>
            <a:r>
              <a:rPr lang="en-US" sz="2000" dirty="0" smtClean="0">
                <a:latin typeface="ArialMJ" pitchFamily="2" charset="0"/>
              </a:rPr>
              <a:t>Introduction</a:t>
            </a:r>
          </a:p>
          <a:p>
            <a:pPr algn="just"/>
            <a:r>
              <a:rPr lang="en-US" sz="2000" dirty="0" smtClean="0">
                <a:latin typeface="ArialMJ" pitchFamily="2" charset="0"/>
              </a:rPr>
              <a:t>Problem Statement</a:t>
            </a:r>
            <a:endParaRPr lang="en-US" sz="2000" dirty="0" smtClean="0">
              <a:latin typeface="ArialMJ" pitchFamily="2" charset="0"/>
            </a:endParaRPr>
          </a:p>
          <a:p>
            <a:pPr algn="just"/>
            <a:r>
              <a:rPr lang="en-US" sz="2000" dirty="0" smtClean="0">
                <a:latin typeface="ArialMJ" pitchFamily="2" charset="0"/>
              </a:rPr>
              <a:t>Objectives</a:t>
            </a:r>
          </a:p>
          <a:p>
            <a:pPr algn="just"/>
            <a:r>
              <a:rPr lang="en-US" sz="2000" dirty="0" smtClean="0">
                <a:latin typeface="ArialMJ" pitchFamily="2" charset="0"/>
              </a:rPr>
              <a:t>Current System</a:t>
            </a:r>
          </a:p>
          <a:p>
            <a:pPr algn="just"/>
            <a:r>
              <a:rPr lang="en-US" sz="2000" dirty="0" smtClean="0">
                <a:latin typeface="ArialMJ" pitchFamily="2" charset="0"/>
              </a:rPr>
              <a:t>Proposed System</a:t>
            </a:r>
          </a:p>
          <a:p>
            <a:pPr algn="just"/>
            <a:r>
              <a:rPr lang="en-US" sz="2000" dirty="0" smtClean="0">
                <a:latin typeface="ArialMJ" pitchFamily="2" charset="0"/>
              </a:rPr>
              <a:t>Conclusion</a:t>
            </a:r>
          </a:p>
        </p:txBody>
      </p:sp>
    </p:spTree>
    <p:extLst>
      <p:ext uri="{BB962C8B-B14F-4D97-AF65-F5344CB8AC3E}">
        <p14:creationId xmlns:p14="http://schemas.microsoft.com/office/powerpoint/2010/main" val="2083383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Introduction</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2341187" y="2124223"/>
            <a:ext cx="9415161" cy="3826411"/>
          </a:xfrm>
        </p:spPr>
        <p:txBody>
          <a:bodyPr>
            <a:normAutofit/>
          </a:bodyPr>
          <a:lstStyle/>
          <a:p>
            <a:pPr algn="just"/>
            <a:r>
              <a:rPr lang="en-US" dirty="0" smtClean="0">
                <a:latin typeface="ArialMJ" pitchFamily="2" charset="0"/>
              </a:rPr>
              <a:t>Digital Bangladesh is one of the most commonly used words of this decade in Bangladesh. It aims to provide e-governance with maximum digital support to all the sectors of Bangladesh by 2021. </a:t>
            </a:r>
            <a:r>
              <a:rPr lang="en-US" dirty="0">
                <a:latin typeface="ArialMJ" pitchFamily="2" charset="0"/>
              </a:rPr>
              <a:t>By walking toward this goal, country already has attained remarkable success in different sectors like economy, education and </a:t>
            </a:r>
            <a:r>
              <a:rPr lang="en-US" dirty="0" smtClean="0">
                <a:latin typeface="ArialMJ" pitchFamily="2" charset="0"/>
              </a:rPr>
              <a:t>ICT. Judicial Service is mostly need the touch of digitalization as this sectors are known as one of the most corrupted sectors in our country. </a:t>
            </a:r>
          </a:p>
          <a:p>
            <a:pPr algn="just"/>
            <a:r>
              <a:rPr lang="en-US" dirty="0" smtClean="0">
                <a:latin typeface="ArialMJ" pitchFamily="2" charset="0"/>
              </a:rPr>
              <a:t>In some report it is clearly mentioned that 80% of the cases in the court are land related. </a:t>
            </a:r>
          </a:p>
          <a:p>
            <a:pPr algn="just"/>
            <a:r>
              <a:rPr lang="en-US" dirty="0" smtClean="0">
                <a:latin typeface="ArialMJ" pitchFamily="2" charset="0"/>
              </a:rPr>
              <a:t>E-judiciary in land issues can provide a fair and transparent service to the justice seekers with minimum time. </a:t>
            </a:r>
          </a:p>
        </p:txBody>
      </p:sp>
    </p:spTree>
    <p:extLst>
      <p:ext uri="{BB962C8B-B14F-4D97-AF65-F5344CB8AC3E}">
        <p14:creationId xmlns:p14="http://schemas.microsoft.com/office/powerpoint/2010/main" val="2943087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Problem Statement</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2592925" y="1921527"/>
            <a:ext cx="9073067" cy="4479273"/>
          </a:xfrm>
        </p:spPr>
        <p:txBody>
          <a:bodyPr>
            <a:normAutofit/>
          </a:bodyPr>
          <a:lstStyle/>
          <a:p>
            <a:pPr algn="just"/>
            <a:r>
              <a:rPr lang="en-US" dirty="0" smtClean="0">
                <a:latin typeface="ArialMJ" pitchFamily="2" charset="0"/>
              </a:rPr>
              <a:t>The real </a:t>
            </a:r>
            <a:r>
              <a:rPr lang="en-US" dirty="0">
                <a:latin typeface="ArialMJ" pitchFamily="2" charset="0"/>
              </a:rPr>
              <a:t>scenario of our judicial system is awfully worse; the court buildings, record rooms and other mechanisms have no minimum touch of digitalization which has created an unbearable logjam of cases. The existing system of slow, interrupting and expensive justice delivery </a:t>
            </a:r>
            <a:r>
              <a:rPr lang="en-US" dirty="0" smtClean="0">
                <a:latin typeface="ArialMJ" pitchFamily="2" charset="0"/>
              </a:rPr>
              <a:t>cannot </a:t>
            </a:r>
            <a:r>
              <a:rPr lang="en-US" dirty="0">
                <a:latin typeface="ArialMJ" pitchFamily="2" charset="0"/>
              </a:rPr>
              <a:t>give remedy of </a:t>
            </a:r>
            <a:r>
              <a:rPr lang="en-US" dirty="0" smtClean="0">
                <a:latin typeface="ArialMJ" pitchFamily="2" charset="0"/>
              </a:rPr>
              <a:t>people </a:t>
            </a:r>
            <a:r>
              <a:rPr lang="en-US" dirty="0">
                <a:latin typeface="ArialMJ" pitchFamily="2" charset="0"/>
              </a:rPr>
              <a:t>grievance. </a:t>
            </a:r>
            <a:endParaRPr lang="en-US" dirty="0" smtClean="0">
              <a:latin typeface="ArialMJ" pitchFamily="2" charset="0"/>
            </a:endParaRPr>
          </a:p>
          <a:p>
            <a:pPr algn="just"/>
            <a:r>
              <a:rPr lang="en-US" dirty="0" smtClean="0">
                <a:latin typeface="ArialMJ" pitchFamily="2" charset="0"/>
              </a:rPr>
              <a:t>Rural </a:t>
            </a:r>
            <a:r>
              <a:rPr lang="en-US" dirty="0">
                <a:latin typeface="ArialMJ" pitchFamily="2" charset="0"/>
              </a:rPr>
              <a:t>marginalized people usually suffer in every stage by middlemen, court officials or even by lawyers. Thus they become frightened to ask remedy. </a:t>
            </a:r>
            <a:endParaRPr lang="en-US" dirty="0" smtClean="0">
              <a:latin typeface="ArialMJ" pitchFamily="2" charset="0"/>
            </a:endParaRPr>
          </a:p>
          <a:p>
            <a:pPr algn="just"/>
            <a:r>
              <a:rPr lang="en-US" dirty="0" smtClean="0">
                <a:latin typeface="ArialMJ" pitchFamily="2" charset="0"/>
              </a:rPr>
              <a:t>Illegal </a:t>
            </a:r>
            <a:r>
              <a:rPr lang="en-US" dirty="0">
                <a:latin typeface="ArialMJ" pitchFamily="2" charset="0"/>
              </a:rPr>
              <a:t>transaction, corruption, bribery, </a:t>
            </a:r>
            <a:r>
              <a:rPr lang="en-US" dirty="0" smtClean="0">
                <a:latin typeface="ArialMJ" pitchFamily="2" charset="0"/>
              </a:rPr>
              <a:t>fraudulent can </a:t>
            </a:r>
            <a:r>
              <a:rPr lang="en-US" dirty="0">
                <a:latin typeface="ArialMJ" pitchFamily="2" charset="0"/>
              </a:rPr>
              <a:t>never be stamped out due to the deficiency of </a:t>
            </a:r>
            <a:r>
              <a:rPr lang="en-US" dirty="0" smtClean="0">
                <a:latin typeface="ArialMJ" pitchFamily="2" charset="0"/>
              </a:rPr>
              <a:t>digitalization. </a:t>
            </a:r>
          </a:p>
          <a:p>
            <a:pPr algn="just"/>
            <a:r>
              <a:rPr lang="en-US" dirty="0">
                <a:latin typeface="ArialMJ" pitchFamily="2" charset="0"/>
              </a:rPr>
              <a:t>The number of pending cases in all courts stood at 3156878 of 31 December, 2016 wherein UNDP forecasted the case backlog may reach 5000000 by </a:t>
            </a:r>
            <a:r>
              <a:rPr lang="en-US" dirty="0" smtClean="0">
                <a:latin typeface="ArialMJ" pitchFamily="2" charset="0"/>
              </a:rPr>
              <a:t>2020. </a:t>
            </a:r>
            <a:r>
              <a:rPr lang="en-US" dirty="0">
                <a:latin typeface="ArialMJ" pitchFamily="2" charset="0"/>
              </a:rPr>
              <a:t>According to Justice Audit Bangladesh 2018, the number of cases pending with chief judicial </a:t>
            </a:r>
            <a:r>
              <a:rPr lang="en-US" dirty="0" smtClean="0">
                <a:latin typeface="ArialMJ" pitchFamily="2" charset="0"/>
              </a:rPr>
              <a:t>magistrates </a:t>
            </a:r>
            <a:r>
              <a:rPr lang="en-US" dirty="0">
                <a:latin typeface="ArialMJ" pitchFamily="2" charset="0"/>
              </a:rPr>
              <a:t>courts increased 14 percent between 2016 and 2017. At the sessions judge courts and the High Court Division, pending cases rose 16 and nine percent during the same period. </a:t>
            </a:r>
            <a:endParaRPr lang="en-US" dirty="0" smtClean="0">
              <a:latin typeface="ArialMJ" pitchFamily="2" charset="0"/>
            </a:endParaRPr>
          </a:p>
          <a:p>
            <a:endParaRPr lang="en-US" dirty="0">
              <a:latin typeface="ArialMJ" pitchFamily="2" charset="0"/>
            </a:endParaRPr>
          </a:p>
        </p:txBody>
      </p:sp>
    </p:spTree>
    <p:extLst>
      <p:ext uri="{BB962C8B-B14F-4D97-AF65-F5344CB8AC3E}">
        <p14:creationId xmlns:p14="http://schemas.microsoft.com/office/powerpoint/2010/main" val="191840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9974"/>
          </a:xfrm>
        </p:spPr>
        <p:txBody>
          <a:bodyPr>
            <a:normAutofit fontScale="90000"/>
          </a:bodyPr>
          <a:lstStyle/>
          <a:p>
            <a:pPr algn="ctr"/>
            <a:r>
              <a:rPr lang="en-US" sz="6000" b="1" i="1" dirty="0">
                <a:solidFill>
                  <a:schemeClr val="accent1">
                    <a:lumMod val="75000"/>
                  </a:schemeClr>
                </a:solidFill>
                <a:latin typeface="ArialMJ" pitchFamily="2" charset="0"/>
              </a:rPr>
              <a:t>Problem Statement</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1772529" y="1949662"/>
            <a:ext cx="9875519" cy="4676221"/>
          </a:xfrm>
        </p:spPr>
        <p:txBody>
          <a:bodyPr>
            <a:noAutofit/>
          </a:bodyPr>
          <a:lstStyle/>
          <a:p>
            <a:pPr algn="just"/>
            <a:r>
              <a:rPr lang="en-US" dirty="0" smtClean="0">
                <a:latin typeface="ArialMJ" pitchFamily="2" charset="0"/>
              </a:rPr>
              <a:t>The </a:t>
            </a:r>
            <a:r>
              <a:rPr lang="en-US" dirty="0">
                <a:latin typeface="ArialMJ" pitchFamily="2" charset="0"/>
              </a:rPr>
              <a:t>backlogs of pending cases not only cause unbearable sufferings to justice seekers, but also increases the prison population rapidly. Currently, the </a:t>
            </a:r>
            <a:r>
              <a:rPr lang="en-US" dirty="0" err="1" smtClean="0">
                <a:latin typeface="ArialMJ" pitchFamily="2" charset="0"/>
              </a:rPr>
              <a:t>countrys</a:t>
            </a:r>
            <a:r>
              <a:rPr lang="en-US" dirty="0" smtClean="0">
                <a:latin typeface="ArialMJ" pitchFamily="2" charset="0"/>
              </a:rPr>
              <a:t> </a:t>
            </a:r>
            <a:r>
              <a:rPr lang="en-US" dirty="0">
                <a:latin typeface="ArialMJ" pitchFamily="2" charset="0"/>
              </a:rPr>
              <a:t>prisons have twice the inmates their capacity even though crime has not increased that </a:t>
            </a:r>
            <a:r>
              <a:rPr lang="en-US" dirty="0" smtClean="0">
                <a:latin typeface="ArialMJ" pitchFamily="2" charset="0"/>
              </a:rPr>
              <a:t>much. </a:t>
            </a:r>
          </a:p>
          <a:p>
            <a:pPr algn="just"/>
            <a:r>
              <a:rPr lang="en-US" dirty="0">
                <a:latin typeface="ArialMJ" pitchFamily="2" charset="0"/>
              </a:rPr>
              <a:t>One of the reasons of this case backlog is shortage of judges in court. Each lower court judge, on average, is overburdened with around 2,000 cases for their hearing and disposal. A total of 1,397 judges have been dealing with more than 27.5 lakh cases across the country. A report in 2012 stated that 86 High Court judges were overseeing more than 4.31akh </a:t>
            </a:r>
            <a:r>
              <a:rPr lang="en-US" dirty="0" smtClean="0">
                <a:latin typeface="ArialMJ" pitchFamily="2" charset="0"/>
              </a:rPr>
              <a:t>cases. </a:t>
            </a:r>
          </a:p>
          <a:p>
            <a:pPr algn="just"/>
            <a:r>
              <a:rPr lang="en-US" dirty="0">
                <a:latin typeface="ArialMJ" pitchFamily="2" charset="0"/>
              </a:rPr>
              <a:t>It is said that 80 percent of criminal offenses today stem from land </a:t>
            </a:r>
            <a:r>
              <a:rPr lang="en-US" dirty="0" smtClean="0">
                <a:latin typeface="ArialMJ" pitchFamily="2" charset="0"/>
              </a:rPr>
              <a:t>disputes. </a:t>
            </a:r>
            <a:r>
              <a:rPr lang="en-US" dirty="0">
                <a:latin typeface="ArialMJ" pitchFamily="2" charset="0"/>
              </a:rPr>
              <a:t>A survey led by TIB </a:t>
            </a:r>
            <a:r>
              <a:rPr lang="en-US" dirty="0" smtClean="0">
                <a:latin typeface="ArialMJ" pitchFamily="2" charset="0"/>
              </a:rPr>
              <a:t>in </a:t>
            </a:r>
            <a:r>
              <a:rPr lang="en-US" dirty="0">
                <a:latin typeface="ArialMJ" pitchFamily="2" charset="0"/>
              </a:rPr>
              <a:t>2012 shows that 54.8% of the households that received services from the land administration paid bribe and unregulated money. The survey also shows that the households in Bangladesh paid TK 2,261.2 </a:t>
            </a:r>
            <a:r>
              <a:rPr lang="en-US" dirty="0" err="1">
                <a:latin typeface="ArialMJ" pitchFamily="2" charset="0"/>
              </a:rPr>
              <a:t>Crore</a:t>
            </a:r>
            <a:r>
              <a:rPr lang="en-US" dirty="0">
                <a:latin typeface="ArialMJ" pitchFamily="2" charset="0"/>
              </a:rPr>
              <a:t> during the period between May 2011 and April 2012 as bribe or illegal money in land administration sector. It was found in the survey that 59% of the households who received services were victims of corruption and </a:t>
            </a:r>
            <a:r>
              <a:rPr lang="en-US" dirty="0" smtClean="0">
                <a:latin typeface="ArialMJ" pitchFamily="2" charset="0"/>
              </a:rPr>
              <a:t>harassment. </a:t>
            </a:r>
            <a:endParaRPr lang="en-US" dirty="0">
              <a:latin typeface="ArialMJ" pitchFamily="2" charset="0"/>
            </a:endParaRPr>
          </a:p>
        </p:txBody>
      </p:sp>
    </p:spTree>
    <p:extLst>
      <p:ext uri="{BB962C8B-B14F-4D97-AF65-F5344CB8AC3E}">
        <p14:creationId xmlns:p14="http://schemas.microsoft.com/office/powerpoint/2010/main" val="307772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9974"/>
          </a:xfrm>
        </p:spPr>
        <p:txBody>
          <a:bodyPr>
            <a:normAutofit fontScale="90000"/>
          </a:bodyPr>
          <a:lstStyle/>
          <a:p>
            <a:pPr algn="ctr"/>
            <a:r>
              <a:rPr lang="en-US" sz="6000" b="1" i="1" dirty="0">
                <a:solidFill>
                  <a:schemeClr val="accent1">
                    <a:lumMod val="75000"/>
                  </a:schemeClr>
                </a:solidFill>
                <a:latin typeface="ArialMJ" pitchFamily="2" charset="0"/>
              </a:rPr>
              <a:t>Problem Statement</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2170894" y="1949662"/>
            <a:ext cx="9333718" cy="4169783"/>
          </a:xfrm>
        </p:spPr>
        <p:txBody>
          <a:bodyPr>
            <a:normAutofit/>
          </a:bodyPr>
          <a:lstStyle/>
          <a:p>
            <a:pPr algn="just"/>
            <a:r>
              <a:rPr lang="en-US" dirty="0">
                <a:latin typeface="ArialMJ" pitchFamily="2" charset="0"/>
              </a:rPr>
              <a:t>P</a:t>
            </a:r>
            <a:r>
              <a:rPr lang="en-US" dirty="0" smtClean="0">
                <a:latin typeface="ArialMJ" pitchFamily="2" charset="0"/>
              </a:rPr>
              <a:t>eople </a:t>
            </a:r>
            <a:r>
              <a:rPr lang="en-US" dirty="0">
                <a:latin typeface="ArialMJ" pitchFamily="2" charset="0"/>
              </a:rPr>
              <a:t>have lost their faith </a:t>
            </a:r>
            <a:r>
              <a:rPr lang="en-US" dirty="0" smtClean="0">
                <a:latin typeface="ArialMJ" pitchFamily="2" charset="0"/>
              </a:rPr>
              <a:t>from </a:t>
            </a:r>
            <a:r>
              <a:rPr lang="en-US" dirty="0">
                <a:latin typeface="ArialMJ" pitchFamily="2" charset="0"/>
              </a:rPr>
              <a:t>our judiciary system. According to Justice Audit Bangladesh 2018, only 13 percent people of Bangladesh prefer going to courts to get justice, and the rest, despite having faith in the judiciary, would rather have community leaders solve their </a:t>
            </a:r>
            <a:r>
              <a:rPr lang="en-US" dirty="0" smtClean="0">
                <a:latin typeface="ArialMJ" pitchFamily="2" charset="0"/>
              </a:rPr>
              <a:t>issues. </a:t>
            </a:r>
          </a:p>
          <a:p>
            <a:pPr algn="just"/>
            <a:r>
              <a:rPr lang="en-US" dirty="0" smtClean="0">
                <a:latin typeface="ArialMJ" pitchFamily="2" charset="0"/>
              </a:rPr>
              <a:t>This </a:t>
            </a:r>
            <a:r>
              <a:rPr lang="en-US" dirty="0">
                <a:latin typeface="ArialMJ" pitchFamily="2" charset="0"/>
              </a:rPr>
              <a:t>paper focuses on few issues that are needed to be introduced for an efficient, effective and transparent e-judiciary system which will reduce the unbearable affliction of people who are facing hazard in trial of court due to insufficiency of proper documents or any fraud land deeds. </a:t>
            </a:r>
          </a:p>
        </p:txBody>
      </p:sp>
    </p:spTree>
    <p:extLst>
      <p:ext uri="{BB962C8B-B14F-4D97-AF65-F5344CB8AC3E}">
        <p14:creationId xmlns:p14="http://schemas.microsoft.com/office/powerpoint/2010/main" val="2583636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285" y="581907"/>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Objectives</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2940904" y="1894449"/>
            <a:ext cx="7469189" cy="3620087"/>
          </a:xfrm>
        </p:spPr>
        <p:txBody>
          <a:bodyPr/>
          <a:lstStyle/>
          <a:p>
            <a:endParaRPr lang="en-US" dirty="0"/>
          </a:p>
          <a:p>
            <a:r>
              <a:rPr lang="en-US" dirty="0" smtClean="0">
                <a:latin typeface="ArialMJ" pitchFamily="2" charset="0"/>
              </a:rPr>
              <a:t>Developing </a:t>
            </a:r>
            <a:r>
              <a:rPr lang="en-US" dirty="0">
                <a:latin typeface="ArialMJ" pitchFamily="2" charset="0"/>
              </a:rPr>
              <a:t>a digital archive system </a:t>
            </a:r>
          </a:p>
          <a:p>
            <a:r>
              <a:rPr lang="en-US" dirty="0" smtClean="0">
                <a:latin typeface="ArialMJ" pitchFamily="2" charset="0"/>
              </a:rPr>
              <a:t>Developing </a:t>
            </a:r>
            <a:r>
              <a:rPr lang="en-US" dirty="0">
                <a:latin typeface="ArialMJ" pitchFamily="2" charset="0"/>
              </a:rPr>
              <a:t>a management and retrieval system </a:t>
            </a:r>
          </a:p>
          <a:p>
            <a:r>
              <a:rPr lang="en-US" dirty="0" smtClean="0">
                <a:latin typeface="ArialMJ" pitchFamily="2" charset="0"/>
              </a:rPr>
              <a:t>Introduce </a:t>
            </a:r>
            <a:r>
              <a:rPr lang="en-US" dirty="0">
                <a:latin typeface="ArialMJ" pitchFamily="2" charset="0"/>
              </a:rPr>
              <a:t>transparency in the judicial system thereby reducing corruption </a:t>
            </a:r>
          </a:p>
          <a:p>
            <a:r>
              <a:rPr lang="en-US" dirty="0" smtClean="0">
                <a:latin typeface="ArialMJ" pitchFamily="2" charset="0"/>
              </a:rPr>
              <a:t>Increasing </a:t>
            </a:r>
            <a:r>
              <a:rPr lang="en-US" dirty="0">
                <a:latin typeface="ArialMJ" pitchFamily="2" charset="0"/>
              </a:rPr>
              <a:t>speed of disposal rate of case </a:t>
            </a:r>
          </a:p>
          <a:p>
            <a:r>
              <a:rPr lang="en-US" dirty="0" smtClean="0">
                <a:latin typeface="ArialMJ" pitchFamily="2" charset="0"/>
              </a:rPr>
              <a:t>Get </a:t>
            </a:r>
            <a:r>
              <a:rPr lang="en-US" dirty="0">
                <a:latin typeface="ArialMJ" pitchFamily="2" charset="0"/>
              </a:rPr>
              <a:t>relief from fraud land deeds in court </a:t>
            </a:r>
          </a:p>
          <a:p>
            <a:r>
              <a:rPr lang="en-US" dirty="0" smtClean="0">
                <a:latin typeface="ArialMJ" pitchFamily="2" charset="0"/>
              </a:rPr>
              <a:t>Reducing </a:t>
            </a:r>
            <a:r>
              <a:rPr lang="en-US" dirty="0">
                <a:latin typeface="ArialMJ" pitchFamily="2" charset="0"/>
              </a:rPr>
              <a:t>the chance of error in verdict </a:t>
            </a:r>
          </a:p>
        </p:txBody>
      </p:sp>
    </p:spTree>
    <p:extLst>
      <p:ext uri="{BB962C8B-B14F-4D97-AF65-F5344CB8AC3E}">
        <p14:creationId xmlns:p14="http://schemas.microsoft.com/office/powerpoint/2010/main" val="1125670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50" y="525636"/>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Current System</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2592925" y="2073498"/>
            <a:ext cx="8915400" cy="4030907"/>
          </a:xfrm>
        </p:spPr>
        <p:txBody>
          <a:bodyPr>
            <a:normAutofit/>
          </a:bodyPr>
          <a:lstStyle/>
          <a:p>
            <a:r>
              <a:rPr lang="en-US" dirty="0">
                <a:latin typeface="ArialMJ" pitchFamily="2" charset="0"/>
              </a:rPr>
              <a:t>In the current system, litigant needs to wait for a long period for justice due to huge backlog of cases. The average time a case remains pending is approximately eight years, while a few cases have been continuing for nearly 40 to 50 years. A bulk portion of these pending cases are involved with millions of family members of ill-fated families. A mutation suit, correction of records-of-right, pre-emption suit may engulf 15-20 years in average that creates serious denial of justice</a:t>
            </a:r>
            <a:r>
              <a:rPr lang="en-US" dirty="0" smtClean="0">
                <a:latin typeface="ArialMJ" pitchFamily="2" charset="0"/>
              </a:rPr>
              <a:t>.</a:t>
            </a:r>
          </a:p>
          <a:p>
            <a:r>
              <a:rPr lang="en-US" dirty="0" smtClean="0">
                <a:latin typeface="ArialMJ" pitchFamily="2" charset="0"/>
              </a:rPr>
              <a:t>In the current system, on hearing litigant and defendants present their own land deeds and other documents to court room deputy and Judge. In most of the cases, it becomes very difficult to find out the fraud deeds. </a:t>
            </a:r>
            <a:r>
              <a:rPr lang="en-US" dirty="0">
                <a:latin typeface="ArialMJ" pitchFamily="2" charset="0"/>
              </a:rPr>
              <a:t>Sometimes powerful parties threat their weaker opponents and with the help of some corrupted people they make fraud deeds and documents to present in court. </a:t>
            </a:r>
            <a:endParaRPr lang="en-US" dirty="0" smtClean="0">
              <a:latin typeface="ArialMJ" pitchFamily="2" charset="0"/>
            </a:endParaRPr>
          </a:p>
          <a:p>
            <a:r>
              <a:rPr lang="en-US" dirty="0">
                <a:latin typeface="ArialMJ" pitchFamily="2" charset="0"/>
              </a:rPr>
              <a:t>O</a:t>
            </a:r>
            <a:r>
              <a:rPr lang="en-US" dirty="0" smtClean="0">
                <a:latin typeface="ArialMJ" pitchFamily="2" charset="0"/>
              </a:rPr>
              <a:t>ur civil courts do not have any access to check the documents presented by the parties.</a:t>
            </a:r>
          </a:p>
          <a:p>
            <a:pPr marL="457200" lvl="1" indent="0">
              <a:buNone/>
            </a:pPr>
            <a:endParaRPr lang="en-US" sz="1800" dirty="0">
              <a:latin typeface="ArialMJ" pitchFamily="2" charset="0"/>
            </a:endParaRPr>
          </a:p>
        </p:txBody>
      </p:sp>
    </p:spTree>
    <p:extLst>
      <p:ext uri="{BB962C8B-B14F-4D97-AF65-F5344CB8AC3E}">
        <p14:creationId xmlns:p14="http://schemas.microsoft.com/office/powerpoint/2010/main" val="3885234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50" y="525636"/>
            <a:ext cx="8911687" cy="999974"/>
          </a:xfrm>
        </p:spPr>
        <p:txBody>
          <a:bodyPr>
            <a:normAutofit fontScale="90000"/>
          </a:bodyPr>
          <a:lstStyle/>
          <a:p>
            <a:pPr algn="ctr"/>
            <a:r>
              <a:rPr lang="en-US" sz="6000" b="1" i="1" dirty="0" smtClean="0">
                <a:solidFill>
                  <a:schemeClr val="accent1">
                    <a:lumMod val="75000"/>
                  </a:schemeClr>
                </a:solidFill>
                <a:latin typeface="ArialMJ" pitchFamily="2" charset="0"/>
              </a:rPr>
              <a:t>Current System</a:t>
            </a:r>
            <a:endParaRPr lang="en-US" sz="6000" b="1" i="1" dirty="0">
              <a:solidFill>
                <a:schemeClr val="accent1">
                  <a:lumMod val="75000"/>
                </a:schemeClr>
              </a:solidFill>
              <a:latin typeface="ArialMJ" pitchFamily="2" charset="0"/>
            </a:endParaRPr>
          </a:p>
        </p:txBody>
      </p:sp>
      <p:sp>
        <p:nvSpPr>
          <p:cNvPr id="3" name="Content Placeholder 2"/>
          <p:cNvSpPr>
            <a:spLocks noGrp="1"/>
          </p:cNvSpPr>
          <p:nvPr>
            <p:ph idx="1"/>
          </p:nvPr>
        </p:nvSpPr>
        <p:spPr>
          <a:xfrm>
            <a:off x="2635128" y="2228242"/>
            <a:ext cx="8506484" cy="3356631"/>
          </a:xfrm>
        </p:spPr>
        <p:txBody>
          <a:bodyPr>
            <a:normAutofit/>
          </a:bodyPr>
          <a:lstStyle/>
          <a:p>
            <a:r>
              <a:rPr lang="en-US" dirty="0" smtClean="0">
                <a:latin typeface="ArialMJ" pitchFamily="2" charset="0"/>
              </a:rPr>
              <a:t>On September </a:t>
            </a:r>
            <a:r>
              <a:rPr lang="en-US" dirty="0">
                <a:latin typeface="ArialMJ" pitchFamily="2" charset="0"/>
              </a:rPr>
              <a:t>2019, Law Minister declared about a project e-judiciary to improve the current situation of the judiciary system. In this new e-judiciary project, court rooms will be facilitate with modern technology, case records and verdicts will be preserved digitally. But this project is more focused on creating e-judiciary with which litigant people can get information in home rather than going to courtroom or chamber of lawyers. As in the huge backlog most of the cases are land-related, thus it is extremely necessary to dispute the land issues in minimum time. </a:t>
            </a:r>
            <a:endParaRPr lang="en-US" sz="1800" dirty="0">
              <a:latin typeface="ArialMJ" pitchFamily="2" charset="0"/>
            </a:endParaRPr>
          </a:p>
        </p:txBody>
      </p:sp>
    </p:spTree>
    <p:extLst>
      <p:ext uri="{BB962C8B-B14F-4D97-AF65-F5344CB8AC3E}">
        <p14:creationId xmlns:p14="http://schemas.microsoft.com/office/powerpoint/2010/main" val="151644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Id-14701091</Template>
  <TotalTime>709</TotalTime>
  <Words>1424</Words>
  <Application>Microsoft Office PowerPoint</Application>
  <PresentationFormat>Widescreen</PresentationFormat>
  <Paragraphs>87</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AngsanaUPC</vt:lpstr>
      <vt:lpstr>Arial</vt:lpstr>
      <vt:lpstr>ArialMJ</vt:lpstr>
      <vt:lpstr>Calibri</vt:lpstr>
      <vt:lpstr>Century Gothic</vt:lpstr>
      <vt:lpstr>Wingdings 3</vt:lpstr>
      <vt:lpstr>Wisp</vt:lpstr>
      <vt:lpstr>E-Judiciary in Land Issues  A Step to Ensure Faster, Fair and Transparent  Judicial Service of Bangladesh</vt:lpstr>
      <vt:lpstr>Contents</vt:lpstr>
      <vt:lpstr>Introduction</vt:lpstr>
      <vt:lpstr>Problem Statement</vt:lpstr>
      <vt:lpstr>Problem Statement</vt:lpstr>
      <vt:lpstr>Problem Statement</vt:lpstr>
      <vt:lpstr>Objectives</vt:lpstr>
      <vt:lpstr>Current System</vt:lpstr>
      <vt:lpstr>Current System</vt:lpstr>
      <vt:lpstr>Proposed System</vt:lpstr>
      <vt:lpstr>Proposed System</vt:lpstr>
      <vt:lpstr>Proposed System</vt:lpstr>
      <vt:lpstr>Proposed System</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Land Management and Recommended System with  Automated Mutation</dc:title>
  <dc:creator>Windows User</dc:creator>
  <cp:lastModifiedBy>Windows User</cp:lastModifiedBy>
  <cp:revision>52</cp:revision>
  <dcterms:created xsi:type="dcterms:W3CDTF">2019-08-08T10:17:05Z</dcterms:created>
  <dcterms:modified xsi:type="dcterms:W3CDTF">2019-12-18T06:29:05Z</dcterms:modified>
</cp:coreProperties>
</file>