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embeddedFontLst>
    <p:embeddedFont>
      <p:font typeface="KBDFVR+Calibri-Light" panose="02000500000000000000"/>
      <p:regular r:id="rId11"/>
    </p:embeddedFont>
    <p:embeddedFont>
      <p:font typeface="Calibri" panose="020F0502020204030204"/>
      <p:regular r:id="rId12"/>
      <p:bold r:id="rId13"/>
      <p:italic r:id="rId14"/>
      <p:boldItalic r:id="rId15"/>
    </p:embeddedFont>
    <p:embeddedFont>
      <p:font typeface="PFVGBQ+ArialMT" panose="02000500000000000000"/>
      <p:regular r:id="rId16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6.fntdata"/><Relationship Id="rId15" Type="http://schemas.openxmlformats.org/officeDocument/2006/relationships/font" Target="fonts/font5.fntdata"/><Relationship Id="rId14" Type="http://schemas.openxmlformats.org/officeDocument/2006/relationships/font" Target="fonts/font4.fntdata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02943" y="1426768"/>
            <a:ext cx="4157578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sz="6000" dirty="0">
                <a:solidFill>
                  <a:srgbClr val="ED7D31"/>
                </a:solidFill>
                <a:latin typeface="KBDFVR+Calibri-Light" panose="02000500000000000000"/>
                <a:cs typeface="KBDFVR+Calibri-Light" panose="02000500000000000000"/>
              </a:rPr>
              <a:t>Python</a:t>
            </a:r>
            <a:r>
              <a:rPr sz="6000" dirty="0">
                <a:solidFill>
                  <a:srgbClr val="ED7D31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6000" dirty="0">
                <a:solidFill>
                  <a:srgbClr val="ED7D31"/>
                </a:solidFill>
                <a:latin typeface="KBDFVR+Calibri-Light" panose="02000500000000000000"/>
                <a:cs typeface="KBDFVR+Calibri-Light" panose="02000500000000000000"/>
              </a:rPr>
              <a:t>for</a:t>
            </a:r>
            <a:r>
              <a:rPr sz="6000" dirty="0">
                <a:solidFill>
                  <a:srgbClr val="ED7D31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6000" dirty="0">
                <a:solidFill>
                  <a:srgbClr val="ED7D31"/>
                </a:solidFill>
                <a:latin typeface="KBDFVR+Calibri-Light" panose="02000500000000000000"/>
                <a:cs typeface="KBDFVR+Calibri-Light" panose="02000500000000000000"/>
              </a:rPr>
              <a:t>AI</a:t>
            </a:r>
            <a:endParaRPr sz="6000" dirty="0">
              <a:solidFill>
                <a:srgbClr val="ED7D31"/>
              </a:solidFill>
              <a:latin typeface="KBDFVR+Calibri-Light" panose="02000500000000000000"/>
              <a:cs typeface="KBDFVR+Calibri-Light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2825" y="5897219"/>
            <a:ext cx="2040598" cy="50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Name</a:t>
            </a: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:</a:t>
            </a: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S</a:t>
            </a:r>
            <a:r>
              <a:rPr lang="en-IN"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ai Madhav</a:t>
            </a:r>
            <a:endParaRPr sz="1800" dirty="0">
              <a:solidFill>
                <a:srgbClr val="FF0000"/>
              </a:solidFill>
              <a:latin typeface="Calibri" panose="020F0502020204030204"/>
              <a:cs typeface="Calibri" panose="020F0502020204030204"/>
            </a:endParaRP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Reg.no</a:t>
            </a: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:</a:t>
            </a: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20BC</a:t>
            </a:r>
            <a:r>
              <a:rPr lang="en-IN"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E7380</a:t>
            </a:r>
            <a:endParaRPr lang="en-IN" sz="1800" dirty="0">
              <a:solidFill>
                <a:srgbClr val="FF0000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777787"/>
            <a:ext cx="4633246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000000"/>
                </a:solidFill>
                <a:latin typeface="KBDFVR+Calibri-Light" panose="02000500000000000000"/>
                <a:cs typeface="KBDFVR+Calibri-Light" panose="02000500000000000000"/>
              </a:rPr>
              <a:t>Technologies</a:t>
            </a:r>
            <a:r>
              <a:rPr sz="4400" dirty="0">
                <a:solidFill>
                  <a:srgbClr val="000000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4400" dirty="0">
                <a:solidFill>
                  <a:srgbClr val="000000"/>
                </a:solidFill>
                <a:latin typeface="KBDFVR+Calibri-Light" panose="02000500000000000000"/>
                <a:cs typeface="KBDFVR+Calibri-Light" panose="02000500000000000000"/>
              </a:rPr>
              <a:t>Used</a:t>
            </a:r>
            <a:r>
              <a:rPr sz="4400" dirty="0">
                <a:solidFill>
                  <a:srgbClr val="000000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4400" dirty="0">
                <a:solidFill>
                  <a:srgbClr val="000000"/>
                </a:solidFill>
                <a:latin typeface="KBDFVR+Calibri-Light" panose="02000500000000000000"/>
                <a:cs typeface="KBDFVR+Calibri-Light" panose="02000500000000000000"/>
              </a:rPr>
              <a:t>:</a:t>
            </a:r>
            <a:endParaRPr sz="4400" dirty="0">
              <a:solidFill>
                <a:srgbClr val="000000"/>
              </a:solidFill>
              <a:latin typeface="KBDFVR+Calibri-Light" panose="02000500000000000000"/>
              <a:cs typeface="KBDFVR+Calibri-Light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640" y="2542206"/>
            <a:ext cx="1428468" cy="454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85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000000"/>
                </a:solidFill>
                <a:latin typeface="PFVGBQ+ArialMT" panose="02000500000000000000"/>
                <a:cs typeface="PFVGBQ+ArialMT" panose="02000500000000000000"/>
              </a:rPr>
              <a:t>•</a:t>
            </a:r>
            <a:r>
              <a:rPr sz="2850" spc="89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Numpy</a:t>
            </a:r>
            <a:endParaRPr sz="2800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9640" y="3949366"/>
            <a:ext cx="2079645" cy="1861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85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000000"/>
                </a:solidFill>
                <a:latin typeface="PFVGBQ+ArialMT" panose="02000500000000000000"/>
                <a:cs typeface="PFVGBQ+ArialMT" panose="02000500000000000000"/>
              </a:rPr>
              <a:t>•</a:t>
            </a:r>
            <a:r>
              <a:rPr sz="2850" spc="89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Tensor</a:t>
            </a:r>
            <a:r>
              <a:rPr sz="28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flow</a:t>
            </a:r>
            <a:endParaRPr sz="2800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0" marR="0">
              <a:lnSpc>
                <a:spcPts val="3185"/>
              </a:lnSpc>
              <a:spcBef>
                <a:spcPts val="7800"/>
              </a:spcBef>
              <a:spcAft>
                <a:spcPts val="0"/>
              </a:spcAft>
            </a:pPr>
            <a:r>
              <a:rPr sz="2850" dirty="0">
                <a:solidFill>
                  <a:srgbClr val="000000"/>
                </a:solidFill>
                <a:latin typeface="PFVGBQ+ArialMT" panose="02000500000000000000"/>
                <a:cs typeface="PFVGBQ+ArialMT" panose="02000500000000000000"/>
              </a:rPr>
              <a:t>•</a:t>
            </a:r>
            <a:r>
              <a:rPr sz="2850" spc="89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Open</a:t>
            </a:r>
            <a:r>
              <a:rPr sz="28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CV</a:t>
            </a:r>
            <a:endParaRPr sz="2800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2167155"/>
            <a:ext cx="10471387" cy="1929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NumPy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is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a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general-purpose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array-processing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package.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It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provides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a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high</a:t>
            </a:r>
            <a:endParaRPr sz="2800" dirty="0">
              <a:solidFill>
                <a:srgbClr val="FFFFFF"/>
              </a:solidFill>
              <a:latin typeface="KBDFVR+Calibri-Light" panose="02000500000000000000"/>
              <a:cs typeface="KBDFVR+Calibri-Light" panose="02000500000000000000"/>
            </a:endParaRPr>
          </a:p>
          <a:p>
            <a:pPr marL="0" marR="0">
              <a:lnSpc>
                <a:spcPts val="2800"/>
              </a:lnSpc>
              <a:spcBef>
                <a:spcPts val="225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-performance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multidimensional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array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object,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and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tools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for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working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with</a:t>
            </a:r>
            <a:endParaRPr sz="2800" dirty="0">
              <a:solidFill>
                <a:srgbClr val="FFFFFF"/>
              </a:solidFill>
              <a:latin typeface="KBDFVR+Calibri-Light" panose="02000500000000000000"/>
              <a:cs typeface="KBDFVR+Calibri-Light" panose="02000500000000000000"/>
            </a:endParaRPr>
          </a:p>
          <a:p>
            <a:pPr marL="0" marR="0">
              <a:lnSpc>
                <a:spcPts val="2800"/>
              </a:lnSpc>
              <a:spcBef>
                <a:spcPts val="225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these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arrays.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It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is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the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fundamental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package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for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scientific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computing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with</a:t>
            </a:r>
            <a:endParaRPr sz="2800" dirty="0">
              <a:solidFill>
                <a:srgbClr val="FFFFFF"/>
              </a:solidFill>
              <a:latin typeface="KBDFVR+Calibri-Light" panose="02000500000000000000"/>
              <a:cs typeface="KBDFVR+Calibri-Light" panose="02000500000000000000"/>
            </a:endParaRPr>
          </a:p>
          <a:p>
            <a:pPr marL="0" marR="0">
              <a:lnSpc>
                <a:spcPts val="2800"/>
              </a:lnSpc>
              <a:spcBef>
                <a:spcPts val="275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Python.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It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is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open-source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software.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It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contains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various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features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including</a:t>
            </a:r>
            <a:endParaRPr sz="2800" dirty="0">
              <a:solidFill>
                <a:srgbClr val="FFFFFF"/>
              </a:solidFill>
              <a:latin typeface="KBDFVR+Calibri-Light" panose="02000500000000000000"/>
              <a:cs typeface="KBDFVR+Calibri-Light" panose="02000500000000000000"/>
            </a:endParaRPr>
          </a:p>
          <a:p>
            <a:pPr marL="0" marR="0">
              <a:lnSpc>
                <a:spcPts val="2800"/>
              </a:lnSpc>
              <a:spcBef>
                <a:spcPts val="225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these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important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ones:</a:t>
            </a:r>
            <a:endParaRPr sz="2800" dirty="0">
              <a:solidFill>
                <a:srgbClr val="FFFFFF"/>
              </a:solidFill>
              <a:latin typeface="KBDFVR+Calibri-Light" panose="02000500000000000000"/>
              <a:cs typeface="KBDFVR+Calibri-Light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640" y="4471444"/>
            <a:ext cx="8912508" cy="1929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A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powerful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N-dimensional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array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object</a:t>
            </a:r>
            <a:endParaRPr sz="2800" dirty="0">
              <a:solidFill>
                <a:srgbClr val="FFFFFF"/>
              </a:solidFill>
              <a:latin typeface="KBDFVR+Calibri-Light" panose="02000500000000000000"/>
              <a:cs typeface="KBDFVR+Calibri-Light" panose="02000500000000000000"/>
            </a:endParaRPr>
          </a:p>
          <a:p>
            <a:pPr marL="0" marR="0">
              <a:lnSpc>
                <a:spcPts val="2800"/>
              </a:lnSpc>
              <a:spcBef>
                <a:spcPts val="225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Sophisticated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(broadcasting)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functions</a:t>
            </a:r>
            <a:endParaRPr sz="2800" dirty="0">
              <a:solidFill>
                <a:srgbClr val="FFFFFF"/>
              </a:solidFill>
              <a:latin typeface="KBDFVR+Calibri-Light" panose="02000500000000000000"/>
              <a:cs typeface="KBDFVR+Calibri-Light" panose="02000500000000000000"/>
            </a:endParaRPr>
          </a:p>
          <a:p>
            <a:pPr marL="0" marR="0">
              <a:lnSpc>
                <a:spcPts val="2800"/>
              </a:lnSpc>
              <a:spcBef>
                <a:spcPts val="225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Tools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for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integrating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C/C++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and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Fortran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code</a:t>
            </a:r>
            <a:endParaRPr sz="2800" dirty="0">
              <a:solidFill>
                <a:srgbClr val="FFFFFF"/>
              </a:solidFill>
              <a:latin typeface="KBDFVR+Calibri-Light" panose="02000500000000000000"/>
              <a:cs typeface="KBDFVR+Calibri-Light" panose="02000500000000000000"/>
            </a:endParaRPr>
          </a:p>
          <a:p>
            <a:pPr marL="0" marR="0">
              <a:lnSpc>
                <a:spcPts val="2800"/>
              </a:lnSpc>
              <a:spcBef>
                <a:spcPts val="275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Useful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linear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algebra,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Fourier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transform,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and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random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number</a:t>
            </a:r>
            <a:endParaRPr sz="2800" dirty="0">
              <a:solidFill>
                <a:srgbClr val="FFFFFF"/>
              </a:solidFill>
              <a:latin typeface="KBDFVR+Calibri-Light" panose="02000500000000000000"/>
              <a:cs typeface="KBDFVR+Calibri-Light" panose="02000500000000000000"/>
            </a:endParaRPr>
          </a:p>
          <a:p>
            <a:pPr marL="0" marR="0">
              <a:lnSpc>
                <a:spcPts val="2800"/>
              </a:lnSpc>
              <a:spcBef>
                <a:spcPts val="225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capabilities</a:t>
            </a:r>
            <a:endParaRPr sz="2800" dirty="0">
              <a:solidFill>
                <a:srgbClr val="FFFFFF"/>
              </a:solidFill>
              <a:latin typeface="KBDFVR+Calibri-Light" panose="02000500000000000000"/>
              <a:cs typeface="KBDFVR+Calibri-Light" panose="020005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8630" y="1849627"/>
            <a:ext cx="11295542" cy="885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PFVGBQ+ArialMT" panose="02000500000000000000"/>
                <a:cs typeface="PFVGBQ+ArialMT" panose="02000500000000000000"/>
              </a:rPr>
              <a:t>•</a:t>
            </a:r>
            <a:r>
              <a:rPr sz="2050" spc="569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TensorFlow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popular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framework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learning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deep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learning.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It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free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open-source</a:t>
            </a:r>
            <a:endParaRPr sz="2000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228600" marR="0">
              <a:lnSpc>
                <a:spcPts val="2000"/>
              </a:lnSpc>
              <a:spcBef>
                <a:spcPts val="16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library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developed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Google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Brain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Team.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It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entirely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based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Python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programming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language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use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for</a:t>
            </a:r>
            <a:endParaRPr sz="2000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228600" marR="0">
              <a:lnSpc>
                <a:spcPts val="2000"/>
              </a:lnSpc>
              <a:spcBef>
                <a:spcPts val="11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numerical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computation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flow,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which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makes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learning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faster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easier.</a:t>
            </a:r>
            <a:endParaRPr sz="2000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630" y="3200906"/>
            <a:ext cx="11121269" cy="885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PFVGBQ+ArialMT" panose="02000500000000000000"/>
                <a:cs typeface="PFVGBQ+ArialMT" panose="02000500000000000000"/>
              </a:rPr>
              <a:t>•</a:t>
            </a:r>
            <a:r>
              <a:rPr sz="2050" spc="569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TensorFlow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can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train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run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deep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neural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networks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image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recognition,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handwritten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digit</a:t>
            </a:r>
            <a:endParaRPr sz="2000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228600" marR="0">
              <a:lnSpc>
                <a:spcPts val="2000"/>
              </a:lnSpc>
              <a:spcBef>
                <a:spcPts val="16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classification,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recurrent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neural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network,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word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embedding,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natural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language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processing,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video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detection,</a:t>
            </a:r>
            <a:endParaRPr sz="2000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228600" marR="0">
              <a:lnSpc>
                <a:spcPts val="2000"/>
              </a:lnSpc>
              <a:spcBef>
                <a:spcPts val="11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many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more.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TensorFlow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run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multiple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CPUs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GPUs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also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mobile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operating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systems.</a:t>
            </a:r>
            <a:endParaRPr sz="2000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630" y="4552186"/>
            <a:ext cx="7175713" cy="337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PFVGBQ+ArialMT" panose="02000500000000000000"/>
                <a:cs typeface="PFVGBQ+ArialMT" panose="02000500000000000000"/>
              </a:rPr>
              <a:t>•</a:t>
            </a:r>
            <a:r>
              <a:rPr sz="2050" spc="569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word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TensorFlow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made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two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words,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i.e.,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Tensor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Flow</a:t>
            </a:r>
            <a:endParaRPr sz="2000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630" y="5354826"/>
            <a:ext cx="3925223" cy="337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PFVGBQ+ArialMT" panose="02000500000000000000"/>
                <a:cs typeface="PFVGBQ+ArialMT" panose="02000500000000000000"/>
              </a:rPr>
              <a:t>•</a:t>
            </a:r>
            <a:r>
              <a:rPr sz="2050" spc="569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Tensor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multidimensional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array</a:t>
            </a:r>
            <a:endParaRPr sz="2000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630" y="5756146"/>
            <a:ext cx="5705713" cy="337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PFVGBQ+ArialMT" panose="02000500000000000000"/>
                <a:cs typeface="PFVGBQ+ArialMT" panose="02000500000000000000"/>
              </a:rPr>
              <a:t>•</a:t>
            </a:r>
            <a:r>
              <a:rPr sz="2050" spc="569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Flow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used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define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flow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operation.</a:t>
            </a:r>
            <a:endParaRPr sz="2000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9440" y="2251524"/>
            <a:ext cx="10622842" cy="446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30"/>
              </a:lnSpc>
              <a:spcBef>
                <a:spcPts val="0"/>
              </a:spcBef>
              <a:spcAft>
                <a:spcPts val="0"/>
              </a:spcAft>
            </a:pPr>
            <a:r>
              <a:rPr sz="3250" dirty="0">
                <a:solidFill>
                  <a:srgbClr val="5B9BD5"/>
                </a:solidFill>
                <a:latin typeface="PFVGBQ+ArialMT" panose="02000500000000000000"/>
                <a:cs typeface="PFVGBQ+ArialMT" panose="02000500000000000000"/>
              </a:rPr>
              <a:t>•</a:t>
            </a:r>
            <a:r>
              <a:rPr sz="3250" spc="-150" dirty="0">
                <a:solidFill>
                  <a:srgbClr val="5B9BD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OpenCV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huge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open-source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library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computer</a:t>
            </a:r>
            <a:endParaRPr sz="3200" dirty="0">
              <a:solidFill>
                <a:srgbClr val="5B9BD5"/>
              </a:solidFill>
              <a:latin typeface="Calibri" panose="020F0502020204030204"/>
              <a:cs typeface="Calibri" panose="020F0502020204030204"/>
            </a:endParaRPr>
          </a:p>
          <a:p>
            <a:pPr marL="228600" marR="0">
              <a:lnSpc>
                <a:spcPts val="3200"/>
              </a:lnSpc>
              <a:spcBef>
                <a:spcPts val="255"/>
              </a:spcBef>
              <a:spcAft>
                <a:spcPts val="0"/>
              </a:spcAft>
            </a:pP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vision,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learning,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image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processing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now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it</a:t>
            </a:r>
            <a:endParaRPr sz="3200" dirty="0">
              <a:solidFill>
                <a:srgbClr val="5B9BD5"/>
              </a:solidFill>
              <a:latin typeface="Calibri" panose="020F0502020204030204"/>
              <a:cs typeface="Calibri" panose="020F0502020204030204"/>
            </a:endParaRPr>
          </a:p>
          <a:p>
            <a:pPr marL="228600" marR="0">
              <a:lnSpc>
                <a:spcPts val="3200"/>
              </a:lnSpc>
              <a:spcBef>
                <a:spcPts val="205"/>
              </a:spcBef>
              <a:spcAft>
                <a:spcPts val="0"/>
              </a:spcAft>
            </a:pP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plays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major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role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real-time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operation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which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very</a:t>
            </a:r>
            <a:endParaRPr sz="3200" dirty="0">
              <a:solidFill>
                <a:srgbClr val="5B9BD5"/>
              </a:solidFill>
              <a:latin typeface="Calibri" panose="020F0502020204030204"/>
              <a:cs typeface="Calibri" panose="020F0502020204030204"/>
            </a:endParaRPr>
          </a:p>
          <a:p>
            <a:pPr marL="228600" marR="0">
              <a:lnSpc>
                <a:spcPts val="3200"/>
              </a:lnSpc>
              <a:spcBef>
                <a:spcPts val="255"/>
              </a:spcBef>
              <a:spcAft>
                <a:spcPts val="0"/>
              </a:spcAft>
            </a:pP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important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today’s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systems.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using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it,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one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can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process</a:t>
            </a:r>
            <a:endParaRPr sz="3200" dirty="0">
              <a:solidFill>
                <a:srgbClr val="5B9BD5"/>
              </a:solidFill>
              <a:latin typeface="Calibri" panose="020F0502020204030204"/>
              <a:cs typeface="Calibri" panose="020F0502020204030204"/>
            </a:endParaRPr>
          </a:p>
          <a:p>
            <a:pPr marL="228600" marR="0">
              <a:lnSpc>
                <a:spcPts val="3200"/>
              </a:lnSpc>
              <a:spcBef>
                <a:spcPts val="255"/>
              </a:spcBef>
              <a:spcAft>
                <a:spcPts val="0"/>
              </a:spcAft>
            </a:pP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images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videos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identify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objects,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faces,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even</a:t>
            </a:r>
            <a:endParaRPr sz="3200" dirty="0">
              <a:solidFill>
                <a:srgbClr val="5B9BD5"/>
              </a:solidFill>
              <a:latin typeface="Calibri" panose="020F0502020204030204"/>
              <a:cs typeface="Calibri" panose="020F0502020204030204"/>
            </a:endParaRPr>
          </a:p>
          <a:p>
            <a:pPr marL="228600" marR="0">
              <a:lnSpc>
                <a:spcPts val="3200"/>
              </a:lnSpc>
              <a:spcBef>
                <a:spcPts val="205"/>
              </a:spcBef>
              <a:spcAft>
                <a:spcPts val="0"/>
              </a:spcAft>
            </a:pP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handwriting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human.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When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it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integrated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with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various</a:t>
            </a:r>
            <a:endParaRPr sz="3200" dirty="0">
              <a:solidFill>
                <a:srgbClr val="5B9BD5"/>
              </a:solidFill>
              <a:latin typeface="Calibri" panose="020F0502020204030204"/>
              <a:cs typeface="Calibri" panose="020F0502020204030204"/>
            </a:endParaRPr>
          </a:p>
          <a:p>
            <a:pPr marL="228600" marR="0">
              <a:lnSpc>
                <a:spcPts val="3200"/>
              </a:lnSpc>
              <a:spcBef>
                <a:spcPts val="255"/>
              </a:spcBef>
              <a:spcAft>
                <a:spcPts val="0"/>
              </a:spcAft>
            </a:pP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libraries,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such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NumPy,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python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capable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processing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the</a:t>
            </a:r>
            <a:endParaRPr sz="3200" dirty="0">
              <a:solidFill>
                <a:srgbClr val="5B9BD5"/>
              </a:solidFill>
              <a:latin typeface="Calibri" panose="020F0502020204030204"/>
              <a:cs typeface="Calibri" panose="020F0502020204030204"/>
            </a:endParaRPr>
          </a:p>
          <a:p>
            <a:pPr marL="228600" marR="0">
              <a:lnSpc>
                <a:spcPts val="3200"/>
              </a:lnSpc>
              <a:spcBef>
                <a:spcPts val="205"/>
              </a:spcBef>
              <a:spcAft>
                <a:spcPts val="0"/>
              </a:spcAft>
            </a:pP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OpenCV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array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structure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analysis.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Identify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image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pattern</a:t>
            </a:r>
            <a:endParaRPr sz="3200" dirty="0">
              <a:solidFill>
                <a:srgbClr val="5B9BD5"/>
              </a:solidFill>
              <a:latin typeface="Calibri" panose="020F0502020204030204"/>
              <a:cs typeface="Calibri" panose="020F0502020204030204"/>
            </a:endParaRPr>
          </a:p>
          <a:p>
            <a:pPr marL="228600" marR="0">
              <a:lnSpc>
                <a:spcPts val="3200"/>
              </a:lnSpc>
              <a:spcBef>
                <a:spcPts val="255"/>
              </a:spcBef>
              <a:spcAft>
                <a:spcPts val="0"/>
              </a:spcAft>
            </a:pP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its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various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features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we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use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vector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space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perform</a:t>
            </a:r>
            <a:endParaRPr sz="3200" dirty="0">
              <a:solidFill>
                <a:srgbClr val="5B9BD5"/>
              </a:solidFill>
              <a:latin typeface="Calibri" panose="020F0502020204030204"/>
              <a:cs typeface="Calibri" panose="020F0502020204030204"/>
            </a:endParaRPr>
          </a:p>
          <a:p>
            <a:pPr marL="228600" marR="0">
              <a:lnSpc>
                <a:spcPts val="3200"/>
              </a:lnSpc>
              <a:spcBef>
                <a:spcPts val="205"/>
              </a:spcBef>
              <a:spcAft>
                <a:spcPts val="0"/>
              </a:spcAft>
            </a:pP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mathematical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operations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these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features.</a:t>
            </a:r>
            <a:endParaRPr sz="3200" dirty="0">
              <a:solidFill>
                <a:srgbClr val="5B9BD5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1888</Words>
  <Application>WPS Presentation</Application>
  <PresentationFormat>On-screen Show (4:3)</PresentationFormat>
  <Paragraphs>49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KBDFVR+Calibri-Light</vt:lpstr>
      <vt:lpstr>Calibri</vt:lpstr>
      <vt:lpstr>PFVGBQ+ArialMT</vt:lpstr>
      <vt:lpstr>Times New Roman</vt:lpstr>
      <vt:lpstr>Microsoft YaHei</vt:lpstr>
      <vt:lpstr>Arial Unicode MS</vt:lpstr>
      <vt:lpstr>Calibri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/>
  <cp:lastModifiedBy>madhav</cp:lastModifiedBy>
  <cp:revision>2</cp:revision>
  <dcterms:created xsi:type="dcterms:W3CDTF">2023-04-16T08:42:47Z</dcterms:created>
  <dcterms:modified xsi:type="dcterms:W3CDTF">2023-04-16T08:43:10Z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16D777FBC0424F3088C2E55488D18D10</vt:lpwstr>
  </property>
  <property fmtid="{D5CDD505-2E9C-101B-9397-08002B2CF9AE}" pid="3" name="KSOProductBuildVer">
    <vt:lpwstr>1033-11.2.0.11516</vt:lpwstr>
  </property>
</Properties>
</file>