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8/29/2024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9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70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8/29/2024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69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494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04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6009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973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6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8/29/2024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7452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16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8/29/2024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92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8/29/2024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9379916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cNvSpPr>
            <a:spLocks noGrp="1"/>
          </p:cNvSpPr>
          <p:nvPr>
            <p:ph type="ctrTitle"/>
          </p:nvPr>
        </p:nvSpPr>
        <p:spPr>
          <a:xfrm>
            <a:off x="4405510" y="512800"/>
            <a:ext cx="6262687" cy="2230438"/>
          </a:xfrm>
        </p:spPr>
        <p:txBody>
          <a:bodyPr>
            <a:normAutofit/>
          </a:bodyPr>
          <a:lstStyle/>
          <a:p>
            <a:r>
              <a:rPr lang="en-US" sz="2800" dirty="0">
                <a:latin typeface="Times New Roman" panose="02020603050405020304" pitchFamily="18" charset="0"/>
                <a:cs typeface="Times New Roman" panose="02020603050405020304" pitchFamily="18" charset="0"/>
              </a:rPr>
              <a:t>Employee Data Analysis Using Excel</a:t>
            </a:r>
            <a:endParaRPr sz="2800" dirty="0">
              <a:latin typeface="Times New Roman" panose="02020603050405020304" pitchFamily="18" charset="0"/>
              <a:cs typeface="Times New Roman" panose="02020603050405020304" pitchFamily="18" charset="0"/>
            </a:endParaRPr>
          </a:p>
        </p:txBody>
      </p:sp>
      <p:pic>
        <p:nvPicPr>
          <p:cNvPr id="3" name="Picture 2" descr="An abstract genetic concept">
            <a:extLst>
              <a:ext uri="{FF2B5EF4-FFF2-40B4-BE49-F238E27FC236}">
                <a16:creationId xmlns:a16="http://schemas.microsoft.com/office/drawing/2014/main" id="{9CCFEC15-2D21-4D73-A9D2-6E85DA9AC129}"/>
              </a:ext>
            </a:extLst>
          </p:cNvPr>
          <p:cNvPicPr>
            <a:picLocks noChangeAspect="1"/>
          </p:cNvPicPr>
          <p:nvPr/>
        </p:nvPicPr>
        <p:blipFill>
          <a:blip r:embed="rId2"/>
          <a:srcRect l="21399" r="17754" b="1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Title">
            <a:extLst>
              <a:ext uri="{FF2B5EF4-FFF2-40B4-BE49-F238E27FC236}">
                <a16:creationId xmlns:a16="http://schemas.microsoft.com/office/drawing/2014/main" id="{7A580226-1900-C7A7-D2E7-97118311E189}"/>
              </a:ext>
            </a:extLst>
          </p:cNvPr>
          <p:cNvSpPr>
            <a:spLocks noGrp="1"/>
          </p:cNvSpPr>
          <p:nvPr>
            <p:ph type="ctrTitle"/>
          </p:nvPr>
        </p:nvSpPr>
        <p:spPr>
          <a:xfrm>
            <a:off x="4405531" y="2654911"/>
            <a:ext cx="7786470" cy="2072917"/>
          </a:xfrm>
        </p:spPr>
        <p:txBody>
          <a:bodyPr>
            <a:normAutofit/>
          </a:bodyPr>
          <a:lstStyle/>
          <a:p>
            <a:pPr rtl="1"/>
            <a:r>
              <a:rPr lang="en-US" sz="2400" dirty="0">
                <a:latin typeface="Times New Roman" panose="02020603050405020304" pitchFamily="18" charset="0"/>
                <a:cs typeface="Times New Roman" panose="02020603050405020304" pitchFamily="18" charset="0"/>
              </a:rPr>
              <a:t>Presented By  - SAI MEERA.K</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Register No.   -A1311B75CBD8B3A995E40A1E69A71E5F</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  Department of commerce </a:t>
            </a:r>
            <a:r>
              <a:rPr lang="en-US" sz="2400" dirty="0" err="1">
                <a:latin typeface="Times New Roman" panose="02020603050405020304" pitchFamily="18" charset="0"/>
                <a:cs typeface="Times New Roman" panose="02020603050405020304" pitchFamily="18" charset="0"/>
              </a:rPr>
              <a:t>Honours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College           -  Sri Kanyaka Parameswari Arts &amp; Science                               College For Women </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3591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5EEB-055B-29FB-E2DA-6FF12E8EB3D0}"/>
              </a:ext>
            </a:extLst>
          </p:cNvPr>
          <p:cNvSpPr>
            <a:spLocks noGrp="1"/>
          </p:cNvSpPr>
          <p:nvPr>
            <p:ph type="title"/>
          </p:nvPr>
        </p:nvSpPr>
        <p:spPr>
          <a:xfrm>
            <a:off x="565150" y="770890"/>
            <a:ext cx="7335835" cy="598265"/>
          </a:xfrm>
        </p:spPr>
        <p:txBody>
          <a:bodyPr>
            <a:normAutofit/>
          </a:bodyPr>
          <a:lstStyle/>
          <a:p>
            <a:r>
              <a:rPr lang="en-US" sz="2800" dirty="0">
                <a:latin typeface="Times New Roman" panose="02020603050405020304" pitchFamily="18" charset="0"/>
                <a:cs typeface="Times New Roman" panose="02020603050405020304" pitchFamily="18" charset="0"/>
              </a:rPr>
              <a:t>Results and Discussion</a:t>
            </a:r>
          </a:p>
        </p:txBody>
      </p:sp>
      <p:sp>
        <p:nvSpPr>
          <p:cNvPr id="3" name="Content Placeholder 2">
            <a:extLst>
              <a:ext uri="{FF2B5EF4-FFF2-40B4-BE49-F238E27FC236}">
                <a16:creationId xmlns:a16="http://schemas.microsoft.com/office/drawing/2014/main" id="{47C986AC-E927-9717-0FFA-4E0C78C72F14}"/>
              </a:ext>
            </a:extLst>
          </p:cNvPr>
          <p:cNvSpPr>
            <a:spLocks noGrp="1"/>
          </p:cNvSpPr>
          <p:nvPr>
            <p:ph idx="1"/>
          </p:nvPr>
        </p:nvSpPr>
        <p:spPr>
          <a:xfrm>
            <a:off x="565150" y="1369155"/>
            <a:ext cx="10143599" cy="4458716"/>
          </a:xfrm>
        </p:spPr>
        <p:txBody>
          <a:bodyPr>
            <a:normAutofit/>
          </a:bodyPr>
          <a:lstStyle/>
          <a:p>
            <a:r>
              <a:rPr lang="en-US" b="1" dirty="0">
                <a:latin typeface="Times New Roman" panose="02020603050405020304" pitchFamily="18" charset="0"/>
                <a:cs typeface="Times New Roman" panose="02020603050405020304" pitchFamily="18" charset="0"/>
              </a:rPr>
              <a:t>Key Metrics: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Present key employability metrics such as adaptability, learning agility, skill relevance, and performance improvement over time. </a:t>
            </a:r>
          </a:p>
          <a:p>
            <a:r>
              <a:rPr lang="en-US" b="1" dirty="0">
                <a:latin typeface="Times New Roman" panose="02020603050405020304" pitchFamily="18" charset="0"/>
                <a:cs typeface="Times New Roman" panose="02020603050405020304" pitchFamily="18" charset="0"/>
              </a:rPr>
              <a:t>Dynamic Insights: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Discuss how the dynamic nature of the tool allows for continuous improvement, providing a real-time snapshot of employability. </a:t>
            </a:r>
          </a:p>
          <a:p>
            <a:r>
              <a:rPr lang="en-US" b="1" dirty="0">
                <a:latin typeface="Times New Roman" panose="02020603050405020304" pitchFamily="18" charset="0"/>
                <a:cs typeface="Times New Roman" panose="02020603050405020304" pitchFamily="18" charset="0"/>
              </a:rPr>
              <a:t>Skill Development Impact: </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Explore the impact of targeted training and development programs on employability scores, with case studies of employees who have significantly improved.</a:t>
            </a:r>
          </a:p>
        </p:txBody>
      </p:sp>
    </p:spTree>
    <p:extLst>
      <p:ext uri="{BB962C8B-B14F-4D97-AF65-F5344CB8AC3E}">
        <p14:creationId xmlns:p14="http://schemas.microsoft.com/office/powerpoint/2010/main" val="147788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4D32C7-B090-D7D5-0927-91BF9E6423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473" y="1356930"/>
            <a:ext cx="8430569" cy="4404108"/>
          </a:xfrm>
        </p:spPr>
      </p:pic>
    </p:spTree>
    <p:extLst>
      <p:ext uri="{BB962C8B-B14F-4D97-AF65-F5344CB8AC3E}">
        <p14:creationId xmlns:p14="http://schemas.microsoft.com/office/powerpoint/2010/main" val="3682158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51A-FCB8-1E27-1012-9610B3877ABA}"/>
              </a:ext>
            </a:extLst>
          </p:cNvPr>
          <p:cNvSpPr>
            <a:spLocks noGrp="1"/>
          </p:cNvSpPr>
          <p:nvPr>
            <p:ph type="title"/>
          </p:nvPr>
        </p:nvSpPr>
        <p:spPr>
          <a:xfrm>
            <a:off x="565149" y="477499"/>
            <a:ext cx="7335835" cy="720511"/>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992734-86DC-8F96-A568-2EDC22016BCE}"/>
              </a:ext>
            </a:extLst>
          </p:cNvPr>
          <p:cNvSpPr>
            <a:spLocks noGrp="1"/>
          </p:cNvSpPr>
          <p:nvPr>
            <p:ph idx="1"/>
          </p:nvPr>
        </p:nvSpPr>
        <p:spPr>
          <a:xfrm>
            <a:off x="565150" y="1295808"/>
            <a:ext cx="9948005" cy="5146556"/>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Summary of Findings: </a:t>
            </a:r>
          </a:p>
          <a:p>
            <a:pPr marL="0" indent="0">
              <a:buNone/>
            </a:pPr>
            <a:r>
              <a:rPr lang="en-US" dirty="0">
                <a:latin typeface="Times New Roman" panose="02020603050405020304" pitchFamily="18" charset="0"/>
                <a:cs typeface="Times New Roman" panose="02020603050405020304" pitchFamily="18" charset="0"/>
              </a:rPr>
              <a:t>        Summarize how the dynamic analysis has provided actionable insights into employee development and employability enhancement. </a:t>
            </a:r>
          </a:p>
          <a:p>
            <a:pPr marL="0" indent="0">
              <a:buNone/>
            </a:pPr>
            <a:r>
              <a:rPr lang="en-US" b="1" dirty="0">
                <a:latin typeface="Times New Roman" panose="02020603050405020304" pitchFamily="18" charset="0"/>
                <a:cs typeface="Times New Roman" panose="02020603050405020304" pitchFamily="18" charset="0"/>
              </a:rPr>
              <a:t>Strategic Recommendations: </a:t>
            </a:r>
          </a:p>
          <a:p>
            <a:pPr marL="0" indent="0">
              <a:buNone/>
            </a:pPr>
            <a:r>
              <a:rPr lang="en-US" dirty="0">
                <a:latin typeface="Times New Roman" panose="02020603050405020304" pitchFamily="18" charset="0"/>
                <a:cs typeface="Times New Roman" panose="02020603050405020304" pitchFamily="18" charset="0"/>
              </a:rPr>
              <a:t>        Offer recommendations for continuous skill development, focusing on agility, upskilling, and alignment with market demands. </a:t>
            </a:r>
          </a:p>
          <a:p>
            <a:pPr marL="0" indent="0">
              <a:buNone/>
            </a:pPr>
            <a:r>
              <a:rPr lang="en-US" b="1" dirty="0">
                <a:latin typeface="Times New Roman" panose="02020603050405020304" pitchFamily="18" charset="0"/>
                <a:cs typeface="Times New Roman" panose="02020603050405020304" pitchFamily="18" charset="0"/>
              </a:rPr>
              <a:t>Future Outlook: </a:t>
            </a:r>
          </a:p>
          <a:p>
            <a:pPr marL="0" indent="0">
              <a:buNone/>
            </a:pPr>
            <a:r>
              <a:rPr lang="en-US" dirty="0">
                <a:latin typeface="Times New Roman" panose="02020603050405020304" pitchFamily="18" charset="0"/>
                <a:cs typeface="Times New Roman" panose="02020603050405020304" pitchFamily="18" charset="0"/>
              </a:rPr>
              <a:t>         Propose expanding the tool to include predictive modeling and integration with other HR systems for a comprehensive talent management solution.</a:t>
            </a:r>
          </a:p>
        </p:txBody>
      </p:sp>
    </p:spTree>
    <p:extLst>
      <p:ext uri="{BB962C8B-B14F-4D97-AF65-F5344CB8AC3E}">
        <p14:creationId xmlns:p14="http://schemas.microsoft.com/office/powerpoint/2010/main" val="94351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744D-A16A-2068-FF0B-51FEE0EFC0B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Project Title </a:t>
            </a:r>
          </a:p>
        </p:txBody>
      </p:sp>
      <p:sp>
        <p:nvSpPr>
          <p:cNvPr id="3" name="Content Placeholder 2">
            <a:extLst>
              <a:ext uri="{FF2B5EF4-FFF2-40B4-BE49-F238E27FC236}">
                <a16:creationId xmlns:a16="http://schemas.microsoft.com/office/drawing/2014/main" id="{1D54B132-C99A-CE4F-64F9-A67A970C3D10}"/>
              </a:ext>
            </a:extLst>
          </p:cNvPr>
          <p:cNvSpPr>
            <a:spLocks noGrp="1"/>
          </p:cNvSpPr>
          <p:nvPr>
            <p:ph idx="1"/>
          </p:nvPr>
        </p:nvSpPr>
        <p:spPr>
          <a:xfrm>
            <a:off x="565150" y="2510271"/>
            <a:ext cx="8114315" cy="1544037"/>
          </a:xfrm>
        </p:spPr>
        <p:txBody>
          <a:bodyPr/>
          <a:lstStyle/>
          <a:p>
            <a:pPr marL="0" indent="0">
              <a:buNone/>
            </a:pPr>
            <a:r>
              <a:rPr lang="en-US" dirty="0"/>
              <a:t> </a:t>
            </a:r>
            <a:r>
              <a:rPr lang="en-US" sz="2800" b="1" dirty="0">
                <a:latin typeface="Times New Roman" panose="02020603050405020304" pitchFamily="18" charset="0"/>
                <a:cs typeface="Times New Roman" panose="02020603050405020304" pitchFamily="18" charset="0"/>
              </a:rPr>
              <a:t>Employee Performance Analysis Using Excel </a:t>
            </a:r>
          </a:p>
        </p:txBody>
      </p:sp>
    </p:spTree>
    <p:extLst>
      <p:ext uri="{BB962C8B-B14F-4D97-AF65-F5344CB8AC3E}">
        <p14:creationId xmlns:p14="http://schemas.microsoft.com/office/powerpoint/2010/main" val="396509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52D7-C089-91C7-4110-2BFD4326D8E4}"/>
              </a:ext>
            </a:extLst>
          </p:cNvPr>
          <p:cNvSpPr>
            <a:spLocks noGrp="1"/>
          </p:cNvSpPr>
          <p:nvPr>
            <p:ph type="title"/>
          </p:nvPr>
        </p:nvSpPr>
        <p:spPr>
          <a:xfrm>
            <a:off x="565150" y="770890"/>
            <a:ext cx="7335835" cy="724771"/>
          </a:xfrm>
        </p:spPr>
        <p:txBody>
          <a:bodyPr>
            <a:normAutofit/>
          </a:bodyPr>
          <a:lstStyle/>
          <a:p>
            <a:r>
              <a:rPr lang="en-US" sz="2800"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6992AB02-8392-109C-32D9-4A1C37687476}"/>
              </a:ext>
            </a:extLst>
          </p:cNvPr>
          <p:cNvSpPr>
            <a:spLocks noGrp="1"/>
          </p:cNvSpPr>
          <p:nvPr>
            <p:ph idx="1"/>
          </p:nvPr>
        </p:nvSpPr>
        <p:spPr>
          <a:xfrm>
            <a:off x="1411043" y="1048159"/>
            <a:ext cx="7335835" cy="3769968"/>
          </a:xfrm>
        </p:spPr>
        <p:txBody>
          <a:bodyPr>
            <a:normAutofit fontScale="77500" lnSpcReduction="20000"/>
          </a:bodyPr>
          <a:lstStyle/>
          <a:p>
            <a:pPr marL="0" indent="0">
              <a:buNone/>
            </a:pPr>
            <a:endParaRPr lang="en-US" dirty="0"/>
          </a:p>
          <a:p>
            <a:pPr marL="0" indent="0">
              <a:buNone/>
            </a:pPr>
            <a:endParaRPr lang="en-US" sz="2800" dirty="0"/>
          </a:p>
          <a:p>
            <a:r>
              <a:rPr lang="en-US" sz="2800" dirty="0">
                <a:latin typeface="Times New Roman" panose="02020603050405020304" pitchFamily="18" charset="0"/>
                <a:cs typeface="Times New Roman" panose="02020603050405020304" pitchFamily="18" charset="0"/>
              </a:rPr>
              <a:t>1.Problem Statement</a:t>
            </a:r>
          </a:p>
          <a:p>
            <a:r>
              <a:rPr lang="en-US" sz="2800" dirty="0">
                <a:latin typeface="Times New Roman" panose="02020603050405020304" pitchFamily="18" charset="0"/>
                <a:cs typeface="Times New Roman" panose="02020603050405020304" pitchFamily="18" charset="0"/>
              </a:rPr>
              <a:t>2.Project Overview</a:t>
            </a:r>
          </a:p>
          <a:p>
            <a:r>
              <a:rPr lang="en-US" sz="2800" dirty="0">
                <a:latin typeface="Times New Roman" panose="02020603050405020304" pitchFamily="18" charset="0"/>
                <a:cs typeface="Times New Roman" panose="02020603050405020304" pitchFamily="18" charset="0"/>
              </a:rPr>
              <a:t>3.End Users</a:t>
            </a:r>
          </a:p>
          <a:p>
            <a:r>
              <a:rPr lang="en-US" sz="2800" dirty="0">
                <a:latin typeface="Times New Roman" panose="02020603050405020304" pitchFamily="18" charset="0"/>
                <a:cs typeface="Times New Roman" panose="02020603050405020304" pitchFamily="18" charset="0"/>
              </a:rPr>
              <a:t>4.Our Solution and Proposition</a:t>
            </a:r>
          </a:p>
          <a:p>
            <a:r>
              <a:rPr lang="en-US" sz="2800" dirty="0">
                <a:latin typeface="Times New Roman" panose="02020603050405020304" pitchFamily="18" charset="0"/>
                <a:cs typeface="Times New Roman" panose="02020603050405020304" pitchFamily="18" charset="0"/>
              </a:rPr>
              <a:t>5.Dataset Description</a:t>
            </a:r>
          </a:p>
          <a:p>
            <a:r>
              <a:rPr lang="en-US" sz="2800" dirty="0">
                <a:latin typeface="Times New Roman" panose="02020603050405020304" pitchFamily="18" charset="0"/>
                <a:cs typeface="Times New Roman" panose="02020603050405020304" pitchFamily="18" charset="0"/>
              </a:rPr>
              <a:t>6.Modelling Approach</a:t>
            </a:r>
          </a:p>
          <a:p>
            <a:r>
              <a:rPr lang="en-US" sz="2800" dirty="0">
                <a:latin typeface="Times New Roman" panose="02020603050405020304" pitchFamily="18" charset="0"/>
                <a:cs typeface="Times New Roman" panose="02020603050405020304" pitchFamily="18" charset="0"/>
              </a:rPr>
              <a:t>7.Results and Discussion</a:t>
            </a:r>
          </a:p>
          <a:p>
            <a:r>
              <a:rPr lang="en-US" sz="2800" dirty="0">
                <a:latin typeface="Times New Roman" panose="02020603050405020304" pitchFamily="18" charset="0"/>
                <a:cs typeface="Times New Roman" panose="02020603050405020304" pitchFamily="18" charset="0"/>
              </a:rPr>
              <a:t>8.Conclusion</a:t>
            </a:r>
          </a:p>
        </p:txBody>
      </p:sp>
    </p:spTree>
    <p:extLst>
      <p:ext uri="{BB962C8B-B14F-4D97-AF65-F5344CB8AC3E}">
        <p14:creationId xmlns:p14="http://schemas.microsoft.com/office/powerpoint/2010/main" val="25476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DFAB-D9DA-4174-A2F9-35EC6BD159B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16440E5E-14EE-CF69-3DE0-F3FAF4247E70}"/>
              </a:ext>
            </a:extLst>
          </p:cNvPr>
          <p:cNvSpPr>
            <a:spLocks noGrp="1"/>
          </p:cNvSpPr>
          <p:nvPr>
            <p:ph idx="1"/>
          </p:nvPr>
        </p:nvSpPr>
        <p:spPr>
          <a:xfrm>
            <a:off x="565150" y="1628394"/>
            <a:ext cx="9094740" cy="4178290"/>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Overview</a:t>
            </a:r>
          </a:p>
          <a:p>
            <a:pPr marL="0" indent="0">
              <a:buNone/>
            </a:pPr>
            <a:r>
              <a:rPr lang="en-US" dirty="0">
                <a:latin typeface="Times New Roman" panose="02020603050405020304" pitchFamily="18" charset="0"/>
                <a:cs typeface="Times New Roman" panose="02020603050405020304" pitchFamily="18" charset="0"/>
              </a:rPr>
              <a:t>        Organizations need to ensure that their employees' skills and competencies are constantly evolving to meet the demands of the modern workplace. The challenge is to dynamically assess and enhance employability factors to ensure a future-ready workforce.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Objective</a:t>
            </a:r>
          </a:p>
          <a:p>
            <a:pPr marL="0" indent="0">
              <a:buNone/>
            </a:pPr>
            <a:r>
              <a:rPr lang="en-US" dirty="0">
                <a:latin typeface="Times New Roman" panose="02020603050405020304" pitchFamily="18" charset="0"/>
                <a:cs typeface="Times New Roman" panose="02020603050405020304" pitchFamily="18" charset="0"/>
              </a:rPr>
              <a:t>       To create an Excel-based dynamic assessment tool that evaluates and enhances employee employability by continuously tracking and analyzing various employability metrics.</a:t>
            </a:r>
          </a:p>
        </p:txBody>
      </p:sp>
    </p:spTree>
    <p:extLst>
      <p:ext uri="{BB962C8B-B14F-4D97-AF65-F5344CB8AC3E}">
        <p14:creationId xmlns:p14="http://schemas.microsoft.com/office/powerpoint/2010/main" val="58773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3109-7093-E150-DE23-68DAAE0F5C4F}"/>
              </a:ext>
            </a:extLst>
          </p:cNvPr>
          <p:cNvSpPr>
            <a:spLocks noGrp="1"/>
          </p:cNvSpPr>
          <p:nvPr>
            <p:ph type="title"/>
          </p:nvPr>
        </p:nvSpPr>
        <p:spPr>
          <a:xfrm>
            <a:off x="650722" y="425310"/>
            <a:ext cx="7335835" cy="634492"/>
          </a:xfrm>
        </p:spPr>
        <p:txBody>
          <a:bodyPr>
            <a:normAutofit/>
          </a:bodyPr>
          <a:lstStyle/>
          <a:p>
            <a:r>
              <a:rPr lang="en-US" sz="2800"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736D3136-0C13-EBD0-50D1-79DAFD6D481A}"/>
              </a:ext>
            </a:extLst>
          </p:cNvPr>
          <p:cNvSpPr>
            <a:spLocks noGrp="1"/>
          </p:cNvSpPr>
          <p:nvPr>
            <p:ph idx="1"/>
          </p:nvPr>
        </p:nvSpPr>
        <p:spPr>
          <a:xfrm>
            <a:off x="650722" y="1202254"/>
            <a:ext cx="9031160" cy="445349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Purpose</a:t>
            </a:r>
          </a:p>
          <a:p>
            <a:pPr marL="0" indent="0">
              <a:buNone/>
            </a:pPr>
            <a:r>
              <a:rPr lang="en-US" dirty="0">
                <a:latin typeface="Times New Roman" panose="02020603050405020304" pitchFamily="18" charset="0"/>
                <a:cs typeface="Times New Roman" panose="02020603050405020304" pitchFamily="18" charset="0"/>
              </a:rPr>
              <a:t>        This project seeks to build a real-time monitoring system using Excel that will dynamically evaluate employability factors such as adaptability, upskilling, and learning agility, alongside traditional metrics like performance and experience.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Scope </a:t>
            </a:r>
          </a:p>
          <a:p>
            <a:pPr marL="0" indent="0">
              <a:buNone/>
            </a:pPr>
            <a:r>
              <a:rPr lang="en-US" dirty="0">
                <a:latin typeface="Times New Roman" panose="02020603050405020304" pitchFamily="18" charset="0"/>
                <a:cs typeface="Times New Roman" panose="02020603050405020304" pitchFamily="18" charset="0"/>
              </a:rPr>
              <a:t>          The tool will focus on continuously updating data, reflecting changes in employee skills, industry requirements, and company needs, thus providing a dynamic view of employability.</a:t>
            </a:r>
          </a:p>
        </p:txBody>
      </p:sp>
    </p:spTree>
    <p:extLst>
      <p:ext uri="{BB962C8B-B14F-4D97-AF65-F5344CB8AC3E}">
        <p14:creationId xmlns:p14="http://schemas.microsoft.com/office/powerpoint/2010/main" val="40191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E0C6-188A-DC2A-C226-DAE3136B2C98}"/>
              </a:ext>
            </a:extLst>
          </p:cNvPr>
          <p:cNvSpPr>
            <a:spLocks noGrp="1"/>
          </p:cNvSpPr>
          <p:nvPr>
            <p:ph type="title"/>
          </p:nvPr>
        </p:nvSpPr>
        <p:spPr>
          <a:xfrm>
            <a:off x="565150" y="550847"/>
            <a:ext cx="7335835" cy="647163"/>
          </a:xfrm>
        </p:spPr>
        <p:txBody>
          <a:bodyPr>
            <a:normAutofit/>
          </a:bodyPr>
          <a:lstStyle/>
          <a:p>
            <a:r>
              <a:rPr lang="en-US" sz="2800" dirty="0">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75549462-EF57-77F7-17CA-BA0E443A2DA1}"/>
              </a:ext>
            </a:extLst>
          </p:cNvPr>
          <p:cNvSpPr>
            <a:spLocks noGrp="1"/>
          </p:cNvSpPr>
          <p:nvPr>
            <p:ph idx="1"/>
          </p:nvPr>
        </p:nvSpPr>
        <p:spPr>
          <a:xfrm>
            <a:off x="565150" y="1198010"/>
            <a:ext cx="10571460" cy="466905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Continuous Improvement Teams</a:t>
            </a:r>
          </a:p>
          <a:p>
            <a:pPr marL="0" indent="0">
              <a:buNone/>
            </a:pPr>
            <a:r>
              <a:rPr lang="en-US" dirty="0">
                <a:latin typeface="Times New Roman" panose="02020603050405020304" pitchFamily="18" charset="0"/>
                <a:cs typeface="Times New Roman" panose="02020603050405020304" pitchFamily="18" charset="0"/>
              </a:rPr>
              <a:t>        To monitor and act on employability metrics. </a:t>
            </a:r>
          </a:p>
          <a:p>
            <a:pPr marL="0" indent="0">
              <a:buNone/>
            </a:pPr>
            <a:r>
              <a:rPr lang="en-US" b="1" dirty="0">
                <a:latin typeface="Times New Roman" panose="02020603050405020304" pitchFamily="18" charset="0"/>
                <a:cs typeface="Times New Roman" panose="02020603050405020304" pitchFamily="18" charset="0"/>
              </a:rPr>
              <a:t>Talent Acquisition and Management</a:t>
            </a:r>
          </a:p>
          <a:p>
            <a:pPr marL="0" indent="0">
              <a:buNone/>
            </a:pPr>
            <a:r>
              <a:rPr lang="en-US" dirty="0">
                <a:latin typeface="Times New Roman" panose="02020603050405020304" pitchFamily="18" charset="0"/>
                <a:cs typeface="Times New Roman" panose="02020603050405020304" pitchFamily="18" charset="0"/>
              </a:rPr>
              <a:t>         To ensure alignment between recruitment strategies and internal skill development.</a:t>
            </a:r>
          </a:p>
          <a:p>
            <a:pPr marL="0" indent="0">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Employees</a:t>
            </a:r>
          </a:p>
          <a:p>
            <a:pPr marL="0" indent="0">
              <a:buNone/>
            </a:pPr>
            <a:r>
              <a:rPr lang="en-US" dirty="0">
                <a:latin typeface="Times New Roman" panose="02020603050405020304" pitchFamily="18" charset="0"/>
                <a:cs typeface="Times New Roman" panose="02020603050405020304" pitchFamily="18" charset="0"/>
              </a:rPr>
              <a:t>         To self-assess their employability and identify areas for personal development. </a:t>
            </a:r>
          </a:p>
          <a:p>
            <a:pPr marL="0" indent="0">
              <a:buNone/>
            </a:pPr>
            <a:r>
              <a:rPr lang="en-US" b="1" dirty="0">
                <a:latin typeface="Times New Roman" panose="02020603050405020304" pitchFamily="18" charset="0"/>
                <a:cs typeface="Times New Roman" panose="02020603050405020304" pitchFamily="18" charset="0"/>
              </a:rPr>
              <a:t>Executive Leadership</a:t>
            </a:r>
          </a:p>
          <a:p>
            <a:pPr marL="0" indent="0">
              <a:buNone/>
            </a:pPr>
            <a:r>
              <a:rPr lang="en-US" dirty="0">
                <a:latin typeface="Times New Roman" panose="02020603050405020304" pitchFamily="18" charset="0"/>
                <a:cs typeface="Times New Roman" panose="02020603050405020304" pitchFamily="18" charset="0"/>
              </a:rPr>
              <a:t>        To make informed decisions on workforce development and strategic planning.</a:t>
            </a:r>
          </a:p>
        </p:txBody>
      </p:sp>
    </p:spTree>
    <p:extLst>
      <p:ext uri="{BB962C8B-B14F-4D97-AF65-F5344CB8AC3E}">
        <p14:creationId xmlns:p14="http://schemas.microsoft.com/office/powerpoint/2010/main" val="62788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2402-898D-D0F0-709A-175D1A4067B1}"/>
              </a:ext>
            </a:extLst>
          </p:cNvPr>
          <p:cNvSpPr>
            <a:spLocks noGrp="1"/>
          </p:cNvSpPr>
          <p:nvPr>
            <p:ph type="title"/>
          </p:nvPr>
        </p:nvSpPr>
        <p:spPr>
          <a:xfrm>
            <a:off x="565150" y="487502"/>
            <a:ext cx="7335835" cy="689950"/>
          </a:xfrm>
        </p:spPr>
        <p:txBody>
          <a:bodyPr>
            <a:normAutofit/>
          </a:bodyPr>
          <a:lstStyle/>
          <a:p>
            <a:r>
              <a:rPr lang="en-US" sz="2800" dirty="0">
                <a:latin typeface="Times New Roman" panose="02020603050405020304" pitchFamily="18" charset="0"/>
                <a:cs typeface="Times New Roman" panose="02020603050405020304" pitchFamily="18" charset="0"/>
              </a:rPr>
              <a:t>Solution and Value Proposition</a:t>
            </a:r>
          </a:p>
        </p:txBody>
      </p:sp>
      <p:sp>
        <p:nvSpPr>
          <p:cNvPr id="3" name="Content Placeholder 2">
            <a:extLst>
              <a:ext uri="{FF2B5EF4-FFF2-40B4-BE49-F238E27FC236}">
                <a16:creationId xmlns:a16="http://schemas.microsoft.com/office/drawing/2014/main" id="{7F69CECC-B0A7-E918-D45E-C481A75736C8}"/>
              </a:ext>
            </a:extLst>
          </p:cNvPr>
          <p:cNvSpPr>
            <a:spLocks noGrp="1"/>
          </p:cNvSpPr>
          <p:nvPr>
            <p:ph idx="1"/>
          </p:nvPr>
        </p:nvSpPr>
        <p:spPr>
          <a:xfrm>
            <a:off x="565150" y="1347762"/>
            <a:ext cx="10204722" cy="416247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Solution</a:t>
            </a:r>
          </a:p>
          <a:p>
            <a:pPr marL="0" indent="0">
              <a:buNone/>
            </a:pPr>
            <a:r>
              <a:rPr lang="en-US" dirty="0">
                <a:latin typeface="Times New Roman" panose="02020603050405020304" pitchFamily="18" charset="0"/>
                <a:cs typeface="Times New Roman" panose="02020603050405020304" pitchFamily="18" charset="0"/>
              </a:rPr>
              <a:t>          Develop an Excel-based dynamic dashboard that aggregates employability data and automatically updates it to reflect new training, performance outcomes, and evolving job market trends. This tool will highlight areas for immediate improvement and long-term development. </a:t>
            </a:r>
          </a:p>
          <a:p>
            <a:pPr marL="0" indent="0">
              <a:buNone/>
            </a:pPr>
            <a:r>
              <a:rPr lang="en-US" b="1" dirty="0">
                <a:latin typeface="Times New Roman" panose="02020603050405020304" pitchFamily="18" charset="0"/>
                <a:cs typeface="Times New Roman" panose="02020603050405020304" pitchFamily="18" charset="0"/>
              </a:rPr>
              <a:t>Value Proposition</a:t>
            </a:r>
          </a:p>
          <a:p>
            <a:pPr marL="0" indent="0">
              <a:buNone/>
            </a:pPr>
            <a:r>
              <a:rPr lang="en-US" dirty="0">
                <a:latin typeface="Times New Roman" panose="02020603050405020304" pitchFamily="18" charset="0"/>
                <a:cs typeface="Times New Roman" panose="02020603050405020304" pitchFamily="18" charset="0"/>
              </a:rPr>
              <a:t>            The solution provides a proactive approach to workforce development, ensuring employees are equipped with the latest skills and competencies. This leads to increased employability, better job performance, and improved organizational agility.</a:t>
            </a:r>
          </a:p>
        </p:txBody>
      </p:sp>
    </p:spTree>
    <p:extLst>
      <p:ext uri="{BB962C8B-B14F-4D97-AF65-F5344CB8AC3E}">
        <p14:creationId xmlns:p14="http://schemas.microsoft.com/office/powerpoint/2010/main" val="584083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8BAB-B624-9D7B-0265-A9E6DFB21437}"/>
              </a:ext>
            </a:extLst>
          </p:cNvPr>
          <p:cNvSpPr>
            <a:spLocks noGrp="1"/>
          </p:cNvSpPr>
          <p:nvPr>
            <p:ph type="title"/>
          </p:nvPr>
        </p:nvSpPr>
        <p:spPr>
          <a:xfrm>
            <a:off x="412528" y="447679"/>
            <a:ext cx="7335835" cy="634939"/>
          </a:xfrm>
        </p:spPr>
        <p:txBody>
          <a:bodyPr>
            <a:normAutofit/>
          </a:bodyPr>
          <a:lstStyle/>
          <a:p>
            <a:r>
              <a:rPr lang="en-US" sz="2800" dirty="0">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36BFB633-8678-5400-26F9-A9B9B400B88F}"/>
              </a:ext>
            </a:extLst>
          </p:cNvPr>
          <p:cNvSpPr>
            <a:spLocks noGrp="1"/>
          </p:cNvSpPr>
          <p:nvPr>
            <p:ph idx="1"/>
          </p:nvPr>
        </p:nvSpPr>
        <p:spPr>
          <a:xfrm>
            <a:off x="412528" y="1201158"/>
            <a:ext cx="10718155" cy="4816493"/>
          </a:xfrm>
        </p:spPr>
        <p:txBody>
          <a:bodyPr>
            <a:noAutofit/>
          </a:bodyPr>
          <a:lstStyle/>
          <a:p>
            <a:r>
              <a:rPr lang="en-US" b="1" dirty="0">
                <a:latin typeface="Times New Roman" panose="02020603050405020304" pitchFamily="18" charset="0"/>
                <a:cs typeface="Times New Roman" panose="02020603050405020304" pitchFamily="18" charset="0"/>
              </a:rPr>
              <a:t>Real-Time Skills Inventory:</a:t>
            </a:r>
            <a:r>
              <a:rPr lang="en-US" dirty="0">
                <a:latin typeface="Times New Roman" panose="02020603050405020304" pitchFamily="18" charset="0"/>
                <a:cs typeface="Times New Roman" panose="02020603050405020304" pitchFamily="18" charset="0"/>
              </a:rPr>
              <a:t> An up-to-date list of employee skills, certifications, and proficiency levels. </a:t>
            </a:r>
          </a:p>
          <a:p>
            <a:r>
              <a:rPr lang="en-US" b="1" dirty="0">
                <a:latin typeface="Times New Roman" panose="02020603050405020304" pitchFamily="18" charset="0"/>
                <a:cs typeface="Times New Roman" panose="02020603050405020304" pitchFamily="18" charset="0"/>
              </a:rPr>
              <a:t>Performance Reviews: </a:t>
            </a:r>
            <a:r>
              <a:rPr lang="en-US" dirty="0">
                <a:latin typeface="Times New Roman" panose="02020603050405020304" pitchFamily="18" charset="0"/>
                <a:cs typeface="Times New Roman" panose="02020603050405020304" pitchFamily="18" charset="0"/>
              </a:rPr>
              <a:t>Continuous performance ratings and feedback. </a:t>
            </a:r>
          </a:p>
          <a:p>
            <a:r>
              <a:rPr lang="en-US" b="1" dirty="0">
                <a:latin typeface="Times New Roman" panose="02020603050405020304" pitchFamily="18" charset="0"/>
                <a:cs typeface="Times New Roman" panose="02020603050405020304" pitchFamily="18" charset="0"/>
              </a:rPr>
              <a:t>Training Logs:</a:t>
            </a:r>
            <a:r>
              <a:rPr lang="en-US" dirty="0">
                <a:latin typeface="Times New Roman" panose="02020603050405020304" pitchFamily="18" charset="0"/>
                <a:cs typeface="Times New Roman" panose="02020603050405020304" pitchFamily="18" charset="0"/>
              </a:rPr>
              <a:t> Records of all training programs, both completed and in-progress, with performance indicators. </a:t>
            </a:r>
          </a:p>
          <a:p>
            <a:r>
              <a:rPr lang="en-US" b="1" dirty="0">
                <a:latin typeface="Times New Roman" panose="02020603050405020304" pitchFamily="18" charset="0"/>
                <a:cs typeface="Times New Roman" panose="02020603050405020304" pitchFamily="18" charset="0"/>
              </a:rPr>
              <a:t>Market Skill Requirements: </a:t>
            </a:r>
            <a:r>
              <a:rPr lang="en-US" dirty="0">
                <a:latin typeface="Times New Roman" panose="02020603050405020304" pitchFamily="18" charset="0"/>
                <a:cs typeface="Times New Roman" panose="02020603050405020304" pitchFamily="18" charset="0"/>
              </a:rPr>
              <a:t>Industry reports and job postings data to capture current and emerging skill demands. </a:t>
            </a:r>
          </a:p>
          <a:p>
            <a:r>
              <a:rPr lang="en-US" b="1" dirty="0">
                <a:latin typeface="Times New Roman" panose="02020603050405020304" pitchFamily="18" charset="0"/>
                <a:cs typeface="Times New Roman" panose="02020603050405020304" pitchFamily="18" charset="0"/>
              </a:rPr>
              <a:t>Employee Feedback: </a:t>
            </a:r>
            <a:r>
              <a:rPr lang="en-US" dirty="0">
                <a:latin typeface="Times New Roman" panose="02020603050405020304" pitchFamily="18" charset="0"/>
                <a:cs typeface="Times New Roman" panose="02020603050405020304" pitchFamily="18" charset="0"/>
              </a:rPr>
              <a:t>Regular surveys and feedback forms on learning and development needs. </a:t>
            </a:r>
          </a:p>
          <a:p>
            <a:r>
              <a:rPr lang="en-US" b="1" dirty="0">
                <a:latin typeface="Times New Roman" panose="02020603050405020304" pitchFamily="18" charset="0"/>
                <a:cs typeface="Times New Roman" panose="02020603050405020304" pitchFamily="18" charset="0"/>
              </a:rPr>
              <a:t>Data Structure: </a:t>
            </a:r>
            <a:r>
              <a:rPr lang="en-US" dirty="0">
                <a:latin typeface="Times New Roman" panose="02020603050405020304" pitchFamily="18" charset="0"/>
                <a:cs typeface="Times New Roman" panose="02020603050405020304" pitchFamily="18" charset="0"/>
              </a:rPr>
              <a:t>Dynamic Excel sheets that can be updated periodically or in real-time through data imports or manual inputs.</a:t>
            </a:r>
          </a:p>
        </p:txBody>
      </p:sp>
    </p:spTree>
    <p:extLst>
      <p:ext uri="{BB962C8B-B14F-4D97-AF65-F5344CB8AC3E}">
        <p14:creationId xmlns:p14="http://schemas.microsoft.com/office/powerpoint/2010/main" val="3904653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3B2D8-332D-EA35-CD77-BDDD96BFA3E8}"/>
              </a:ext>
            </a:extLst>
          </p:cNvPr>
          <p:cNvSpPr>
            <a:spLocks noGrp="1"/>
          </p:cNvSpPr>
          <p:nvPr>
            <p:ph type="title"/>
          </p:nvPr>
        </p:nvSpPr>
        <p:spPr>
          <a:xfrm>
            <a:off x="565150" y="770890"/>
            <a:ext cx="7335835" cy="537142"/>
          </a:xfrm>
        </p:spPr>
        <p:txBody>
          <a:bodyPr>
            <a:normAutofit/>
          </a:bodyPr>
          <a:lstStyle/>
          <a:p>
            <a:r>
              <a:rPr lang="en-US" sz="2800" dirty="0">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30FCF961-C2AF-C743-33AF-D89211432CC1}"/>
              </a:ext>
            </a:extLst>
          </p:cNvPr>
          <p:cNvSpPr>
            <a:spLocks noGrp="1"/>
          </p:cNvSpPr>
          <p:nvPr>
            <p:ph idx="1"/>
          </p:nvPr>
        </p:nvSpPr>
        <p:spPr>
          <a:xfrm>
            <a:off x="565150" y="1414316"/>
            <a:ext cx="10730379" cy="4905802"/>
          </a:xfrm>
        </p:spPr>
        <p:txBody>
          <a:bodyPr>
            <a:noAutofit/>
          </a:bodyPr>
          <a:lstStyle/>
          <a:p>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Combine various data sources into an Excel model that automatically updates employability metrics. </a:t>
            </a:r>
          </a:p>
          <a:p>
            <a:r>
              <a:rPr lang="en-US" b="1" dirty="0">
                <a:latin typeface="Times New Roman" panose="02020603050405020304" pitchFamily="18" charset="0"/>
                <a:cs typeface="Times New Roman" panose="02020603050405020304" pitchFamily="18" charset="0"/>
              </a:rPr>
              <a:t>Dynamic Scoring System:</a:t>
            </a:r>
            <a:r>
              <a:rPr lang="en-US" dirty="0">
                <a:latin typeface="Times New Roman" panose="02020603050405020304" pitchFamily="18" charset="0"/>
                <a:cs typeface="Times New Roman" panose="02020603050405020304" pitchFamily="18" charset="0"/>
              </a:rPr>
              <a:t> Develop a scoring system that adjusts based on real-time data input (e.g., new certifications increase employability scores).</a:t>
            </a:r>
          </a:p>
          <a:p>
            <a:r>
              <a:rPr lang="en-US" b="1" dirty="0">
                <a:latin typeface="Times New Roman" panose="02020603050405020304" pitchFamily="18" charset="0"/>
                <a:cs typeface="Times New Roman" panose="02020603050405020304" pitchFamily="18" charset="0"/>
              </a:rPr>
              <a:t>Trend Analysis: </a:t>
            </a:r>
            <a:r>
              <a:rPr lang="en-US" dirty="0">
                <a:latin typeface="Times New Roman" panose="02020603050405020304" pitchFamily="18" charset="0"/>
                <a:cs typeface="Times New Roman" panose="02020603050405020304" pitchFamily="18" charset="0"/>
              </a:rPr>
              <a:t>Use Excel’s data visualization tools (e.g., </a:t>
            </a:r>
            <a:r>
              <a:rPr lang="en-US" dirty="0" err="1">
                <a:latin typeface="Times New Roman" panose="02020603050405020304" pitchFamily="18" charset="0"/>
                <a:cs typeface="Times New Roman" panose="02020603050405020304" pitchFamily="18" charset="0"/>
              </a:rPr>
              <a:t>Sparklines</a:t>
            </a:r>
            <a:r>
              <a:rPr lang="en-US" dirty="0">
                <a:latin typeface="Times New Roman" panose="02020603050405020304" pitchFamily="18" charset="0"/>
                <a:cs typeface="Times New Roman" panose="02020603050405020304" pitchFamily="18" charset="0"/>
              </a:rPr>
              <a:t>, Dynamic Graphs) to track changes in employability over time, identifying upward or downward trends. </a:t>
            </a:r>
          </a:p>
          <a:p>
            <a:r>
              <a:rPr lang="en-US" b="1" dirty="0">
                <a:latin typeface="Times New Roman" panose="02020603050405020304" pitchFamily="18" charset="0"/>
                <a:cs typeface="Times New Roman" panose="02020603050405020304" pitchFamily="18" charset="0"/>
              </a:rPr>
              <a:t>Gap Analysis: </a:t>
            </a:r>
            <a:r>
              <a:rPr lang="en-US" dirty="0">
                <a:latin typeface="Times New Roman" panose="02020603050405020304" pitchFamily="18" charset="0"/>
                <a:cs typeface="Times New Roman" panose="02020603050405020304" pitchFamily="18" charset="0"/>
              </a:rPr>
              <a:t>Implement a gap analysis module that highlights current skill deficiencies relative to industry standards and job role requirements. </a:t>
            </a:r>
          </a:p>
          <a:p>
            <a:r>
              <a:rPr lang="en-US" b="1" dirty="0">
                <a:latin typeface="Times New Roman" panose="02020603050405020304" pitchFamily="18" charset="0"/>
                <a:cs typeface="Times New Roman" panose="02020603050405020304" pitchFamily="18" charset="0"/>
              </a:rPr>
              <a:t>Predictive Analytics:</a:t>
            </a:r>
            <a:r>
              <a:rPr lang="en-US" dirty="0">
                <a:latin typeface="Times New Roman" panose="02020603050405020304" pitchFamily="18" charset="0"/>
                <a:cs typeface="Times New Roman" panose="02020603050405020304" pitchFamily="18" charset="0"/>
              </a:rPr>
              <a:t> Use Excel’s Data Analysis </a:t>
            </a:r>
            <a:r>
              <a:rPr lang="en-US" dirty="0" err="1">
                <a:latin typeface="Times New Roman" panose="02020603050405020304" pitchFamily="18" charset="0"/>
                <a:cs typeface="Times New Roman" panose="02020603050405020304" pitchFamily="18" charset="0"/>
              </a:rPr>
              <a:t>Toolpak</a:t>
            </a:r>
            <a:r>
              <a:rPr lang="en-US" dirty="0">
                <a:latin typeface="Times New Roman" panose="02020603050405020304" pitchFamily="18" charset="0"/>
                <a:cs typeface="Times New Roman" panose="02020603050405020304" pitchFamily="18" charset="0"/>
              </a:rPr>
              <a:t> to forecast future employability trends and identify high-potential employees for leadership roles.</a:t>
            </a:r>
          </a:p>
        </p:txBody>
      </p:sp>
    </p:spTree>
    <p:extLst>
      <p:ext uri="{BB962C8B-B14F-4D97-AF65-F5344CB8AC3E}">
        <p14:creationId xmlns:p14="http://schemas.microsoft.com/office/powerpoint/2010/main" val="138815178"/>
      </p:ext>
    </p:extLst>
  </p:cSld>
  <p:clrMapOvr>
    <a:masterClrMapping/>
  </p:clrMapOvr>
</p:sld>
</file>

<file path=ppt/theme/theme1.xml><?xml version="1.0" encoding="utf-8"?>
<a:theme xmlns:a="http://schemas.openxmlformats.org/drawingml/2006/main" name="Punchcard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PunchcardVTI</vt:lpstr>
      <vt:lpstr>Employee Data Analysis Using Excel</vt:lpstr>
      <vt:lpstr>Project Title </vt:lpstr>
      <vt:lpstr>AGENDA</vt:lpstr>
      <vt:lpstr>Problem Statement</vt:lpstr>
      <vt:lpstr>Project Overview</vt:lpstr>
      <vt:lpstr>End Users</vt:lpstr>
      <vt:lpstr>Solution and Value Proposition</vt:lpstr>
      <vt:lpstr>Dataset Description</vt:lpstr>
      <vt:lpstr>Modelling Approach</vt:lpstr>
      <vt:lpstr>Results and Discussion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sreenithi584@gmail.com</dc:creator>
  <cp:lastModifiedBy>Sai03092002@outlook.com</cp:lastModifiedBy>
  <cp:revision>3</cp:revision>
  <dcterms:created xsi:type="dcterms:W3CDTF">2024-08-27T14:37:29Z</dcterms:created>
  <dcterms:modified xsi:type="dcterms:W3CDTF">2024-08-29T15:25:47Z</dcterms:modified>
</cp:coreProperties>
</file>