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72" r:id="rId7"/>
    <p:sldId id="269" r:id="rId8"/>
    <p:sldId id="274" r:id="rId9"/>
    <p:sldId id="270" r:id="rId10"/>
    <p:sldId id="275" r:id="rId11"/>
    <p:sldId id="268" r:id="rId12"/>
    <p:sldId id="271" r:id="rId13"/>
    <p:sldId id="278" r:id="rId14"/>
    <p:sldId id="276" r:id="rId15"/>
    <p:sldId id="277" r:id="rId16"/>
    <p:sldId id="273" r:id="rId17"/>
    <p:sldId id="259" r:id="rId18"/>
    <p:sldId id="266" r:id="rId19"/>
  </p:sldIdLst>
  <p:sldSz cx="18288000" cy="10287000"/>
  <p:notesSz cx="6858000" cy="9144000"/>
  <p:embeddedFontLst>
    <p:embeddedFont>
      <p:font typeface="Bahnschrift SemiCondensed" panose="020B0502040204020203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Montserrat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45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4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5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7.svg"/><Relationship Id="rId5" Type="http://schemas.openxmlformats.org/officeDocument/2006/relationships/image" Target="../media/image2.svg"/><Relationship Id="rId10" Type="http://schemas.openxmlformats.org/officeDocument/2006/relationships/image" Target="../media/image26.png"/><Relationship Id="rId4" Type="http://schemas.openxmlformats.org/officeDocument/2006/relationships/image" Target="../media/image1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3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94422" y="0"/>
            <a:ext cx="8793578" cy="10287000"/>
            <a:chOff x="0" y="0"/>
            <a:chExt cx="231600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16004" cy="2709333"/>
            </a:xfrm>
            <a:custGeom>
              <a:avLst/>
              <a:gdLst/>
              <a:ahLst/>
              <a:cxnLst/>
              <a:rect l="l" t="t" r="r" b="b"/>
              <a:pathLst>
                <a:path w="2316004" h="2709333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20236" y="5390383"/>
            <a:ext cx="9497118" cy="7735834"/>
          </a:xfrm>
          <a:custGeom>
            <a:avLst/>
            <a:gdLst/>
            <a:ahLst/>
            <a:cxnLst/>
            <a:rect l="l" t="t" r="r" b="b"/>
            <a:pathLst>
              <a:path w="9497118" h="7735834">
                <a:moveTo>
                  <a:pt x="0" y="0"/>
                </a:moveTo>
                <a:lnTo>
                  <a:pt x="9497118" y="0"/>
                </a:lnTo>
                <a:lnTo>
                  <a:pt x="9497118" y="7735834"/>
                </a:lnTo>
                <a:lnTo>
                  <a:pt x="0" y="7735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35902" y="1351194"/>
            <a:ext cx="6921188" cy="8935806"/>
          </a:xfrm>
          <a:custGeom>
            <a:avLst/>
            <a:gdLst/>
            <a:ahLst/>
            <a:cxnLst/>
            <a:rect l="l" t="t" r="r" b="b"/>
            <a:pathLst>
              <a:path w="6921188" h="8935806">
                <a:moveTo>
                  <a:pt x="0" y="0"/>
                </a:moveTo>
                <a:lnTo>
                  <a:pt x="6921188" y="0"/>
                </a:lnTo>
                <a:lnTo>
                  <a:pt x="6921188" y="8935806"/>
                </a:lnTo>
                <a:lnTo>
                  <a:pt x="0" y="8935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00339" y="6694044"/>
            <a:ext cx="6048082" cy="604808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795987" y="1160694"/>
            <a:ext cx="7339851" cy="7339851"/>
          </a:xfrm>
          <a:custGeom>
            <a:avLst/>
            <a:gdLst/>
            <a:ahLst/>
            <a:cxnLst/>
            <a:rect l="l" t="t" r="r" b="b"/>
            <a:pathLst>
              <a:path w="7339851" h="7339851">
                <a:moveTo>
                  <a:pt x="0" y="0"/>
                </a:moveTo>
                <a:lnTo>
                  <a:pt x="7339851" y="0"/>
                </a:lnTo>
                <a:lnTo>
                  <a:pt x="7339851" y="7339850"/>
                </a:lnTo>
                <a:lnTo>
                  <a:pt x="0" y="73398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122436" y="2276148"/>
            <a:ext cx="1503005" cy="150300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A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740446" y="426240"/>
            <a:ext cx="2144173" cy="1220229"/>
          </a:xfrm>
          <a:custGeom>
            <a:avLst/>
            <a:gdLst/>
            <a:ahLst/>
            <a:cxnLst/>
            <a:rect l="l" t="t" r="r" b="b"/>
            <a:pathLst>
              <a:path w="2144173" h="1220229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4954887" y="6410540"/>
            <a:ext cx="2564256" cy="2564256"/>
          </a:xfrm>
          <a:custGeom>
            <a:avLst/>
            <a:gdLst/>
            <a:ahLst/>
            <a:cxnLst/>
            <a:rect l="l" t="t" r="r" b="b"/>
            <a:pathLst>
              <a:path w="2564256" h="2564256">
                <a:moveTo>
                  <a:pt x="0" y="0"/>
                </a:moveTo>
                <a:lnTo>
                  <a:pt x="2564256" y="0"/>
                </a:lnTo>
                <a:lnTo>
                  <a:pt x="2564256" y="2564256"/>
                </a:lnTo>
                <a:lnTo>
                  <a:pt x="0" y="2564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250976" y="-1375640"/>
            <a:ext cx="2536334" cy="2536334"/>
          </a:xfrm>
          <a:custGeom>
            <a:avLst/>
            <a:gdLst/>
            <a:ahLst/>
            <a:cxnLst/>
            <a:rect l="l" t="t" r="r" b="b"/>
            <a:pathLst>
              <a:path w="2536334" h="2536334">
                <a:moveTo>
                  <a:pt x="0" y="0"/>
                </a:moveTo>
                <a:lnTo>
                  <a:pt x="2536334" y="0"/>
                </a:lnTo>
                <a:lnTo>
                  <a:pt x="2536334" y="2536334"/>
                </a:lnTo>
                <a:lnTo>
                  <a:pt x="0" y="25363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091246" y="3592956"/>
            <a:ext cx="7551918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7500" b="1" dirty="0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Hospital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1261F1-92E7-4C78-A749-3E8B7204EB63}"/>
              </a:ext>
            </a:extLst>
          </p:cNvPr>
          <p:cNvSpPr txBox="1"/>
          <p:nvPr/>
        </p:nvSpPr>
        <p:spPr>
          <a:xfrm>
            <a:off x="1535891" y="9067370"/>
            <a:ext cx="4526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Case Study 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</a:rPr>
              <a:t>Saikumar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Mehtre</a:t>
            </a:r>
            <a:endParaRPr lang="en-IN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Q5) Update the payment status of patients discharged in November 2024 to 'Paid' if their status is currently 'Pending’.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56B08F-A7CC-4144-9653-B736FB572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28" y="2168094"/>
            <a:ext cx="12036624" cy="1502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E4A137-F951-4497-82E0-E6884DEFC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609420"/>
            <a:ext cx="6687824" cy="455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ACCFE3-78C3-4D7C-9740-A0FE9BE24A62}"/>
              </a:ext>
            </a:extLst>
          </p:cNvPr>
          <p:cNvSpPr txBox="1"/>
          <p:nvPr/>
        </p:nvSpPr>
        <p:spPr>
          <a:xfrm>
            <a:off x="1236976" y="6271783"/>
            <a:ext cx="8658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query performs an UPDATE on the `Billing` table by joining with the `Patients` table, setting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to ‘Paid’ where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DischargeDate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falls in November 2024 and the current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is 'Pending'.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6577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106" y="-8282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424479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Q6) Find all patients who have pending bills, along with their total bill amount and payment status.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C4552F-A21D-4D15-B421-ABDA58053C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47" y="2182473"/>
            <a:ext cx="9973854" cy="18897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3DDB5-BB56-4287-8548-7A505B0C33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374" y="6428323"/>
            <a:ext cx="8923929" cy="1789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DD9A66-878E-4408-9243-0082944833A0}"/>
              </a:ext>
            </a:extLst>
          </p:cNvPr>
          <p:cNvSpPr txBox="1"/>
          <p:nvPr/>
        </p:nvSpPr>
        <p:spPr>
          <a:xfrm>
            <a:off x="585403" y="6627199"/>
            <a:ext cx="76461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query retrieves “patient names (FirstName,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LastName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 from the `Patients` table” and “billing details (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TotalAmount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 from the `Billing` table” by performing a “JOIN on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PatientID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”, filtering records with “`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= 'Pending’`”.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42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886" y="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72062" y="3535644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Q7) Retrieve the patient details for those whose bill amount exceeds the average bill amount.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F4503B-9184-4C45-8627-3BCD7BA4A0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340" y="2338754"/>
            <a:ext cx="10099652" cy="190059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19532F-90C8-4431-954C-3B8931AAF1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5634261"/>
            <a:ext cx="5639437" cy="3675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FA39B7C-EF3F-411E-9899-5184AA614540}"/>
              </a:ext>
            </a:extLst>
          </p:cNvPr>
          <p:cNvSpPr txBox="1"/>
          <p:nvPr/>
        </p:nvSpPr>
        <p:spPr>
          <a:xfrm>
            <a:off x="1088570" y="6956807"/>
            <a:ext cx="9427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query retrieves “patient details (FirstName,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LastName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,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TotalAmount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)” by joining the `Patients` and `Billing` tables, filtering patients whose “`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TotalAmount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exceeds the average bill amount” calculated from the `Billing`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1456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9301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262771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Q8) List all appointments with doctor names and appointment date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184FC-DA7A-43A6-8FB6-EB20461DF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2785" y="2130529"/>
            <a:ext cx="10107419" cy="11808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B73CAE-D66C-4970-A79D-8C9F3BB504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9788" y="4630408"/>
            <a:ext cx="8228680" cy="44757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6E74D3A-A191-4085-8F0E-D09CEA548C05}"/>
              </a:ext>
            </a:extLst>
          </p:cNvPr>
          <p:cNvSpPr txBox="1"/>
          <p:nvPr/>
        </p:nvSpPr>
        <p:spPr>
          <a:xfrm>
            <a:off x="744070" y="5775277"/>
            <a:ext cx="786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an inner join to retrieve appointment details (ID and date) along with the corresponding doctor's first and last name by matching 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DoctorID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between the Appointments and Doctors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911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-619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Q9) Update the payment status of patients discharged in November 2024 to 'Paid' if their status is currently 'Pending'.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56B08F-A7CC-4144-9653-B736FB572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310" y="2421764"/>
            <a:ext cx="12036624" cy="150253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7E4A137-F951-4497-82E0-E6884DEFCA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4571616"/>
            <a:ext cx="6687824" cy="455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1D5F0C-7EF0-4CA7-8796-E2598B87CA0D}"/>
              </a:ext>
            </a:extLst>
          </p:cNvPr>
          <p:cNvSpPr txBox="1"/>
          <p:nvPr/>
        </p:nvSpPr>
        <p:spPr>
          <a:xfrm>
            <a:off x="768952" y="6181432"/>
            <a:ext cx="9009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`UPDATE` statement, using an `JOIN` with the `Patients` table, sets the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column in the `Billing` table to 'Paid' where the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DischargeDate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from the joined `Patients` table is in November 2024 (month 11, year 2024) and the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PaymentStatus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in the `Billing` table is currently 'Pending'.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14160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7322" y="-17884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39405" y="3127894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Q10) Find the latest appointment for each doctor.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95A83F-D1A9-4ED6-9FA2-7CF777B0D3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8" y="2345538"/>
            <a:ext cx="11268141" cy="14446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73FF0EB-FF7D-4980-B47C-374C63534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546" y="4213364"/>
            <a:ext cx="8770849" cy="52408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565384-88F7-43AD-B33A-E2E0FC48CF72}"/>
              </a:ext>
            </a:extLst>
          </p:cNvPr>
          <p:cNvSpPr txBox="1"/>
          <p:nvPr/>
        </p:nvSpPr>
        <p:spPr>
          <a:xfrm>
            <a:off x="483940" y="5878180"/>
            <a:ext cx="7315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an `INNER JOIN` between the `Doctors` and `Appointments` tables and a `GROUP BY` clause on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DoctorID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to select each doctor's first and last name along with the maximum (latest)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AppointmentDate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aliased as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LatestAppointment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`.</a:t>
            </a:r>
          </a:p>
          <a:p>
            <a:endParaRPr lang="en-US" b="1" dirty="0">
              <a:solidFill>
                <a:srgbClr val="FFFF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061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Q11) List all appointments scheduled for a doctor specializing in 'Cardiology'.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D272701-BEFC-4BCC-8375-1CB94DBEB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348" y="2073308"/>
            <a:ext cx="12547284" cy="1888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5E2498-F876-4807-9B65-40E1900D9A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052" y="6035562"/>
            <a:ext cx="8763000" cy="2021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BB2944-1BCC-4026-87EF-C9B24A02BA70}"/>
              </a:ext>
            </a:extLst>
          </p:cNvPr>
          <p:cNvSpPr txBox="1"/>
          <p:nvPr/>
        </p:nvSpPr>
        <p:spPr>
          <a:xfrm>
            <a:off x="602979" y="6234411"/>
            <a:ext cx="716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`INNER JOIN`s on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DoctorID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PatientID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to retrieve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AppointmentID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`, patient's first and last names,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AppointmentDate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from the `Appointments`, `Doctors`, and `Patients` tables, filtering for doctors with the `Specialty` 'Cardiology' using a `WHERE` 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218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0287" y="-137118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2284" y="3681826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Q12) List the names of patients along with their assigned doctor's name and the appointment date.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0634E4B-DA01-420C-B2E7-CA5A1545EC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562" y="2195769"/>
            <a:ext cx="9508442" cy="232428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62A235-F940-4C92-87E5-FB67195BD7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5118629"/>
            <a:ext cx="8991600" cy="41592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07DFC7-7CF4-4085-9B10-AA1FFC12B033}"/>
              </a:ext>
            </a:extLst>
          </p:cNvPr>
          <p:cNvSpPr txBox="1"/>
          <p:nvPr/>
        </p:nvSpPr>
        <p:spPr>
          <a:xfrm>
            <a:off x="774044" y="63853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two `INNER JOIN` clauses to combine data from the `Appointments`, `Patients`, and `Doctors` tables, retrieving patient and doctor names along with the appointment date by matching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PatientID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DoctorID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across the tables.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94422" y="0"/>
            <a:ext cx="8793578" cy="10287000"/>
            <a:chOff x="0" y="0"/>
            <a:chExt cx="231600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16004" cy="2709333"/>
            </a:xfrm>
            <a:custGeom>
              <a:avLst/>
              <a:gdLst/>
              <a:ahLst/>
              <a:cxnLst/>
              <a:rect l="l" t="t" r="r" b="b"/>
              <a:pathLst>
                <a:path w="2316004" h="2709333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120236" y="5390383"/>
            <a:ext cx="9497118" cy="7735834"/>
          </a:xfrm>
          <a:custGeom>
            <a:avLst/>
            <a:gdLst/>
            <a:ahLst/>
            <a:cxnLst/>
            <a:rect l="l" t="t" r="r" b="b"/>
            <a:pathLst>
              <a:path w="9497118" h="7735834">
                <a:moveTo>
                  <a:pt x="0" y="0"/>
                </a:moveTo>
                <a:lnTo>
                  <a:pt x="9497118" y="0"/>
                </a:lnTo>
                <a:lnTo>
                  <a:pt x="9497118" y="7735834"/>
                </a:lnTo>
                <a:lnTo>
                  <a:pt x="0" y="77358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835902" y="1351194"/>
            <a:ext cx="6921188" cy="8935806"/>
          </a:xfrm>
          <a:custGeom>
            <a:avLst/>
            <a:gdLst/>
            <a:ahLst/>
            <a:cxnLst/>
            <a:rect l="l" t="t" r="r" b="b"/>
            <a:pathLst>
              <a:path w="6921188" h="8935806">
                <a:moveTo>
                  <a:pt x="0" y="0"/>
                </a:moveTo>
                <a:lnTo>
                  <a:pt x="6921188" y="0"/>
                </a:lnTo>
                <a:lnTo>
                  <a:pt x="6921188" y="8935806"/>
                </a:lnTo>
                <a:lnTo>
                  <a:pt x="0" y="8935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00339" y="6694044"/>
            <a:ext cx="6048082" cy="6048082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-1795987" y="1160694"/>
            <a:ext cx="7339851" cy="7339851"/>
          </a:xfrm>
          <a:custGeom>
            <a:avLst/>
            <a:gdLst/>
            <a:ahLst/>
            <a:cxnLst/>
            <a:rect l="l" t="t" r="r" b="b"/>
            <a:pathLst>
              <a:path w="7339851" h="7339851">
                <a:moveTo>
                  <a:pt x="0" y="0"/>
                </a:moveTo>
                <a:lnTo>
                  <a:pt x="7339851" y="0"/>
                </a:lnTo>
                <a:lnTo>
                  <a:pt x="7339851" y="7339850"/>
                </a:lnTo>
                <a:lnTo>
                  <a:pt x="0" y="73398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9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222052" y="2259088"/>
            <a:ext cx="2165520" cy="21655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A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6740446" y="426240"/>
            <a:ext cx="2144173" cy="1220229"/>
          </a:xfrm>
          <a:custGeom>
            <a:avLst/>
            <a:gdLst/>
            <a:ahLst/>
            <a:cxnLst/>
            <a:rect l="l" t="t" r="r" b="b"/>
            <a:pathLst>
              <a:path w="2144173" h="1220229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5337464" y="6694044"/>
            <a:ext cx="2564256" cy="2564256"/>
          </a:xfrm>
          <a:custGeom>
            <a:avLst/>
            <a:gdLst/>
            <a:ahLst/>
            <a:cxnLst/>
            <a:rect l="l" t="t" r="r" b="b"/>
            <a:pathLst>
              <a:path w="2564256" h="2564256">
                <a:moveTo>
                  <a:pt x="0" y="0"/>
                </a:moveTo>
                <a:lnTo>
                  <a:pt x="2564256" y="0"/>
                </a:lnTo>
                <a:lnTo>
                  <a:pt x="2564256" y="2564256"/>
                </a:lnTo>
                <a:lnTo>
                  <a:pt x="0" y="256425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6250976" y="-1375640"/>
            <a:ext cx="2536334" cy="2536334"/>
          </a:xfrm>
          <a:custGeom>
            <a:avLst/>
            <a:gdLst/>
            <a:ahLst/>
            <a:cxnLst/>
            <a:rect l="l" t="t" r="r" b="b"/>
            <a:pathLst>
              <a:path w="2536334" h="2536334">
                <a:moveTo>
                  <a:pt x="0" y="0"/>
                </a:moveTo>
                <a:lnTo>
                  <a:pt x="2536334" y="0"/>
                </a:lnTo>
                <a:lnTo>
                  <a:pt x="2536334" y="2536334"/>
                </a:lnTo>
                <a:lnTo>
                  <a:pt x="0" y="25363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2282561" y="2920653"/>
            <a:ext cx="6504749" cy="3394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000"/>
              </a:lnSpc>
            </a:pPr>
            <a:r>
              <a:rPr lang="en-US" sz="13000" b="1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  <a:p>
            <a:pPr algn="l">
              <a:lnSpc>
                <a:spcPts val="13000"/>
              </a:lnSpc>
            </a:pPr>
            <a:r>
              <a:rPr lang="en-US" sz="13000" b="1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02181" y="3620001"/>
            <a:ext cx="8547694" cy="6030010"/>
          </a:xfrm>
          <a:custGeom>
            <a:avLst/>
            <a:gdLst/>
            <a:ahLst/>
            <a:cxnLst/>
            <a:rect l="l" t="t" r="r" b="b"/>
            <a:pathLst>
              <a:path w="8547694" h="6030010">
                <a:moveTo>
                  <a:pt x="0" y="0"/>
                </a:moveTo>
                <a:lnTo>
                  <a:pt x="8547694" y="0"/>
                </a:lnTo>
                <a:lnTo>
                  <a:pt x="8547694" y="6030010"/>
                </a:lnTo>
                <a:lnTo>
                  <a:pt x="0" y="6030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0" y="0"/>
            <a:ext cx="9144000" cy="7817355"/>
            <a:chOff x="0" y="0"/>
            <a:chExt cx="2408296" cy="205889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08296" cy="2058892"/>
            </a:xfrm>
            <a:custGeom>
              <a:avLst/>
              <a:gdLst/>
              <a:ahLst/>
              <a:cxnLst/>
              <a:rect l="l" t="t" r="r" b="b"/>
              <a:pathLst>
                <a:path w="2408296" h="2058892">
                  <a:moveTo>
                    <a:pt x="0" y="0"/>
                  </a:moveTo>
                  <a:lnTo>
                    <a:pt x="2408296" y="0"/>
                  </a:lnTo>
                  <a:lnTo>
                    <a:pt x="2408296" y="2058892"/>
                  </a:lnTo>
                  <a:lnTo>
                    <a:pt x="0" y="2058892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408296" cy="20969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44070" y="4293177"/>
            <a:ext cx="1324556" cy="132455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7817355"/>
            <a:ext cx="9144000" cy="2505140"/>
            <a:chOff x="0" y="0"/>
            <a:chExt cx="2408296" cy="6597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659790"/>
            </a:xfrm>
            <a:custGeom>
              <a:avLst/>
              <a:gdLst/>
              <a:ahLst/>
              <a:cxnLst/>
              <a:rect l="l" t="t" r="r" b="b"/>
              <a:pathLst>
                <a:path w="2408296" h="659790">
                  <a:moveTo>
                    <a:pt x="0" y="0"/>
                  </a:moveTo>
                  <a:lnTo>
                    <a:pt x="2408296" y="0"/>
                  </a:lnTo>
                  <a:lnTo>
                    <a:pt x="2408296" y="659790"/>
                  </a:lnTo>
                  <a:lnTo>
                    <a:pt x="0" y="659790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6978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310889" y="1028700"/>
            <a:ext cx="948411" cy="948411"/>
          </a:xfrm>
          <a:custGeom>
            <a:avLst/>
            <a:gdLst/>
            <a:ahLst/>
            <a:cxnLst/>
            <a:rect l="l" t="t" r="r" b="b"/>
            <a:pathLst>
              <a:path w="948411" h="948411">
                <a:moveTo>
                  <a:pt x="0" y="0"/>
                </a:moveTo>
                <a:lnTo>
                  <a:pt x="948411" y="0"/>
                </a:lnTo>
                <a:lnTo>
                  <a:pt x="948411" y="948411"/>
                </a:lnTo>
                <a:lnTo>
                  <a:pt x="0" y="9484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9877973" y="740702"/>
            <a:ext cx="3464559" cy="1524406"/>
          </a:xfrm>
          <a:custGeom>
            <a:avLst/>
            <a:gdLst/>
            <a:ahLst/>
            <a:cxnLst/>
            <a:rect l="l" t="t" r="r" b="b"/>
            <a:pathLst>
              <a:path w="3464559" h="1524406">
                <a:moveTo>
                  <a:pt x="0" y="0"/>
                </a:moveTo>
                <a:lnTo>
                  <a:pt x="3464559" y="0"/>
                </a:lnTo>
                <a:lnTo>
                  <a:pt x="3464559" y="1524406"/>
                </a:lnTo>
                <a:lnTo>
                  <a:pt x="0" y="15244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68247" y="1011656"/>
            <a:ext cx="690844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D50A4A-CF44-4993-912C-2480AA69385C}"/>
              </a:ext>
            </a:extLst>
          </p:cNvPr>
          <p:cNvSpPr/>
          <p:nvPr/>
        </p:nvSpPr>
        <p:spPr>
          <a:xfrm>
            <a:off x="554883" y="2118917"/>
            <a:ext cx="797951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The Hospital Management System is designed to streamline and organize hospital operations effectively.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This system manages various aspects, such as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patient records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doctor details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appointments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treatments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medications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wards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, and </a:t>
            </a:r>
            <a:r>
              <a:rPr lang="en-US" altLang="en-US" sz="32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staff information</a:t>
            </a: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It is built on a relational database model, leveraging SQL to query, analyze, and maintain data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10717" y="2107078"/>
            <a:ext cx="7339851" cy="7339851"/>
          </a:xfrm>
          <a:custGeom>
            <a:avLst/>
            <a:gdLst/>
            <a:ahLst/>
            <a:cxnLst/>
            <a:rect l="l" t="t" r="r" b="b"/>
            <a:pathLst>
              <a:path w="7339851" h="7339851">
                <a:moveTo>
                  <a:pt x="0" y="0"/>
                </a:moveTo>
                <a:lnTo>
                  <a:pt x="7339851" y="0"/>
                </a:lnTo>
                <a:lnTo>
                  <a:pt x="7339851" y="7339850"/>
                </a:lnTo>
                <a:lnTo>
                  <a:pt x="0" y="733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44070" y="2954819"/>
            <a:ext cx="1324556" cy="13245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A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06348" y="1066800"/>
            <a:ext cx="690844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dirty="0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8424953"/>
            <a:ext cx="7570726" cy="6210130"/>
            <a:chOff x="0" y="0"/>
            <a:chExt cx="990879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90879" cy="812800"/>
            </a:xfrm>
            <a:custGeom>
              <a:avLst/>
              <a:gdLst/>
              <a:ahLst/>
              <a:cxnLst/>
              <a:rect l="l" t="t" r="r" b="b"/>
              <a:pathLst>
                <a:path w="990879" h="812800">
                  <a:moveTo>
                    <a:pt x="495439" y="0"/>
                  </a:moveTo>
                  <a:cubicBezTo>
                    <a:pt x="221816" y="0"/>
                    <a:pt x="0" y="181951"/>
                    <a:pt x="0" y="406400"/>
                  </a:cubicBezTo>
                  <a:cubicBezTo>
                    <a:pt x="0" y="630849"/>
                    <a:pt x="221816" y="812800"/>
                    <a:pt x="495439" y="812800"/>
                  </a:cubicBezTo>
                  <a:cubicBezTo>
                    <a:pt x="769063" y="812800"/>
                    <a:pt x="990879" y="630849"/>
                    <a:pt x="990879" y="406400"/>
                  </a:cubicBezTo>
                  <a:cubicBezTo>
                    <a:pt x="990879" y="181951"/>
                    <a:pt x="769063" y="0"/>
                    <a:pt x="495439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2895" y="38100"/>
              <a:ext cx="80508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4422" y="0"/>
            <a:ext cx="8793578" cy="10287000"/>
            <a:chOff x="0" y="0"/>
            <a:chExt cx="2316004" cy="2709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16004" cy="2709333"/>
            </a:xfrm>
            <a:custGeom>
              <a:avLst/>
              <a:gdLst/>
              <a:ahLst/>
              <a:cxnLst/>
              <a:rect l="l" t="t" r="r" b="b"/>
              <a:pathLst>
                <a:path w="2316004" h="2709333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9823121" y="4899936"/>
            <a:ext cx="9497118" cy="7735834"/>
          </a:xfrm>
          <a:custGeom>
            <a:avLst/>
            <a:gdLst/>
            <a:ahLst/>
            <a:cxnLst/>
            <a:rect l="l" t="t" r="r" b="b"/>
            <a:pathLst>
              <a:path w="9497118" h="7735834">
                <a:moveTo>
                  <a:pt x="0" y="0"/>
                </a:moveTo>
                <a:lnTo>
                  <a:pt x="9497118" y="0"/>
                </a:lnTo>
                <a:lnTo>
                  <a:pt x="9497118" y="7735834"/>
                </a:lnTo>
                <a:lnTo>
                  <a:pt x="0" y="7735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719514" y="1028700"/>
            <a:ext cx="6539786" cy="8772883"/>
          </a:xfrm>
          <a:custGeom>
            <a:avLst/>
            <a:gdLst/>
            <a:ahLst/>
            <a:cxnLst/>
            <a:rect l="l" t="t" r="r" b="b"/>
            <a:pathLst>
              <a:path w="6539786" h="8772883">
                <a:moveTo>
                  <a:pt x="0" y="0"/>
                </a:moveTo>
                <a:lnTo>
                  <a:pt x="6539786" y="0"/>
                </a:lnTo>
                <a:lnTo>
                  <a:pt x="6539786" y="8772883"/>
                </a:lnTo>
                <a:lnTo>
                  <a:pt x="0" y="8772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740446" y="426240"/>
            <a:ext cx="2144173" cy="1220229"/>
          </a:xfrm>
          <a:custGeom>
            <a:avLst/>
            <a:gdLst/>
            <a:ahLst/>
            <a:cxnLst/>
            <a:rect l="l" t="t" r="r" b="b"/>
            <a:pathLst>
              <a:path w="2144173" h="1220229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627BC-0306-4899-B453-2A88BC683DAF}"/>
              </a:ext>
            </a:extLst>
          </p:cNvPr>
          <p:cNvSpPr/>
          <p:nvPr/>
        </p:nvSpPr>
        <p:spPr>
          <a:xfrm>
            <a:off x="1223052" y="3357334"/>
            <a:ext cx="761532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2">
                    <a:lumMod val="50000"/>
                  </a:schemeClr>
                </a:solidFill>
              </a:rPr>
              <a:t>To provide a structured and efficient solution for managing hospital workflows. To ensure seamless integration of various entities, enabling smooth coordination among hospital departments.</a:t>
            </a:r>
            <a:endParaRPr lang="en-IN" sz="3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10800" y="2671335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5551" y="1518700"/>
            <a:ext cx="13129706" cy="8768300"/>
            <a:chOff x="0" y="0"/>
            <a:chExt cx="249424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94246" cy="2309346"/>
            </a:xfrm>
            <a:custGeom>
              <a:avLst/>
              <a:gdLst/>
              <a:ahLst/>
              <a:cxnLst/>
              <a:rect l="l" t="t" r="r" b="b"/>
              <a:pathLst>
                <a:path w="2494246" h="2309346">
                  <a:moveTo>
                    <a:pt x="0" y="0"/>
                  </a:moveTo>
                  <a:lnTo>
                    <a:pt x="2494246" y="0"/>
                  </a:lnTo>
                  <a:lnTo>
                    <a:pt x="249424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9424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-38141"/>
            <a:ext cx="13129706" cy="1554642"/>
            <a:chOff x="0" y="0"/>
            <a:chExt cx="249424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94246" cy="409453"/>
            </a:xfrm>
            <a:custGeom>
              <a:avLst/>
              <a:gdLst/>
              <a:ahLst/>
              <a:cxnLst/>
              <a:rect l="l" t="t" r="r" b="b"/>
              <a:pathLst>
                <a:path w="2494246" h="409453">
                  <a:moveTo>
                    <a:pt x="0" y="0"/>
                  </a:moveTo>
                  <a:lnTo>
                    <a:pt x="2494246" y="0"/>
                  </a:lnTo>
                  <a:lnTo>
                    <a:pt x="249424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9424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16310889" y="1028700"/>
            <a:ext cx="948411" cy="948411"/>
          </a:xfrm>
          <a:custGeom>
            <a:avLst/>
            <a:gdLst/>
            <a:ahLst/>
            <a:cxnLst/>
            <a:rect l="l" t="t" r="r" b="b"/>
            <a:pathLst>
              <a:path w="948411" h="948411">
                <a:moveTo>
                  <a:pt x="0" y="0"/>
                </a:moveTo>
                <a:lnTo>
                  <a:pt x="948411" y="0"/>
                </a:lnTo>
                <a:lnTo>
                  <a:pt x="948411" y="948411"/>
                </a:lnTo>
                <a:lnTo>
                  <a:pt x="0" y="948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A593C4F-21BC-445C-B925-6AD205C849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893" y="1502905"/>
            <a:ext cx="11153553" cy="8767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C83197-880D-4D3A-9455-F8AB1F71B02F}"/>
              </a:ext>
            </a:extLst>
          </p:cNvPr>
          <p:cNvSpPr txBox="1"/>
          <p:nvPr/>
        </p:nvSpPr>
        <p:spPr>
          <a:xfrm>
            <a:off x="3352800" y="391214"/>
            <a:ext cx="7410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ENTITY RELATIONSHIP DIAGRAM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10717" y="2107078"/>
            <a:ext cx="7339851" cy="7339851"/>
          </a:xfrm>
          <a:custGeom>
            <a:avLst/>
            <a:gdLst/>
            <a:ahLst/>
            <a:cxnLst/>
            <a:rect l="l" t="t" r="r" b="b"/>
            <a:pathLst>
              <a:path w="7339851" h="7339851">
                <a:moveTo>
                  <a:pt x="0" y="0"/>
                </a:moveTo>
                <a:lnTo>
                  <a:pt x="7339851" y="0"/>
                </a:lnTo>
                <a:lnTo>
                  <a:pt x="7339851" y="7339850"/>
                </a:lnTo>
                <a:lnTo>
                  <a:pt x="0" y="73398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44070" y="3999919"/>
            <a:ext cx="1324556" cy="13245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A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914673" y="3673770"/>
            <a:ext cx="6908448" cy="250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00"/>
              </a:lnSpc>
            </a:pPr>
            <a:r>
              <a:rPr lang="en-US" sz="6500" b="1" dirty="0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Queries </a:t>
            </a:r>
          </a:p>
          <a:p>
            <a:pPr algn="l">
              <a:lnSpc>
                <a:spcPts val="6500"/>
              </a:lnSpc>
            </a:pPr>
            <a:r>
              <a:rPr lang="en-US" sz="6500" b="1" dirty="0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&amp;</a:t>
            </a:r>
          </a:p>
          <a:p>
            <a:pPr algn="l">
              <a:lnSpc>
                <a:spcPts val="6500"/>
              </a:lnSpc>
            </a:pPr>
            <a:r>
              <a:rPr lang="en-US" sz="6500" b="1" dirty="0">
                <a:solidFill>
                  <a:srgbClr val="19486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Solutions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99791" y="8290378"/>
            <a:ext cx="7570726" cy="6210130"/>
            <a:chOff x="-27242" y="10372"/>
            <a:chExt cx="990879" cy="812800"/>
          </a:xfrm>
        </p:grpSpPr>
        <p:sp>
          <p:nvSpPr>
            <p:cNvPr id="9" name="Freeform 9"/>
            <p:cNvSpPr/>
            <p:nvPr/>
          </p:nvSpPr>
          <p:spPr>
            <a:xfrm>
              <a:off x="-27242" y="10372"/>
              <a:ext cx="990879" cy="812800"/>
            </a:xfrm>
            <a:custGeom>
              <a:avLst/>
              <a:gdLst/>
              <a:ahLst/>
              <a:cxnLst/>
              <a:rect l="l" t="t" r="r" b="b"/>
              <a:pathLst>
                <a:path w="990879" h="812800">
                  <a:moveTo>
                    <a:pt x="495439" y="0"/>
                  </a:moveTo>
                  <a:cubicBezTo>
                    <a:pt x="221816" y="0"/>
                    <a:pt x="0" y="181951"/>
                    <a:pt x="0" y="406400"/>
                  </a:cubicBezTo>
                  <a:cubicBezTo>
                    <a:pt x="0" y="630849"/>
                    <a:pt x="221816" y="812800"/>
                    <a:pt x="495439" y="812800"/>
                  </a:cubicBezTo>
                  <a:cubicBezTo>
                    <a:pt x="769063" y="812800"/>
                    <a:pt x="990879" y="630849"/>
                    <a:pt x="990879" y="406400"/>
                  </a:cubicBezTo>
                  <a:cubicBezTo>
                    <a:pt x="990879" y="181951"/>
                    <a:pt x="769063" y="0"/>
                    <a:pt x="495439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2895" y="38100"/>
              <a:ext cx="805089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4422" y="0"/>
            <a:ext cx="8793578" cy="10287000"/>
            <a:chOff x="0" y="0"/>
            <a:chExt cx="2316004" cy="270933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16004" cy="2709333"/>
            </a:xfrm>
            <a:custGeom>
              <a:avLst/>
              <a:gdLst/>
              <a:ahLst/>
              <a:cxnLst/>
              <a:rect l="l" t="t" r="r" b="b"/>
              <a:pathLst>
                <a:path w="2316004" h="2709333">
                  <a:moveTo>
                    <a:pt x="0" y="0"/>
                  </a:moveTo>
                  <a:lnTo>
                    <a:pt x="2316004" y="0"/>
                  </a:lnTo>
                  <a:lnTo>
                    <a:pt x="231600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31600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9823121" y="4899936"/>
            <a:ext cx="9497118" cy="7735834"/>
          </a:xfrm>
          <a:custGeom>
            <a:avLst/>
            <a:gdLst/>
            <a:ahLst/>
            <a:cxnLst/>
            <a:rect l="l" t="t" r="r" b="b"/>
            <a:pathLst>
              <a:path w="9497118" h="7735834">
                <a:moveTo>
                  <a:pt x="0" y="0"/>
                </a:moveTo>
                <a:lnTo>
                  <a:pt x="9497118" y="0"/>
                </a:lnTo>
                <a:lnTo>
                  <a:pt x="9497118" y="7735834"/>
                </a:lnTo>
                <a:lnTo>
                  <a:pt x="0" y="77358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740446" y="426240"/>
            <a:ext cx="2144173" cy="1220229"/>
          </a:xfrm>
          <a:custGeom>
            <a:avLst/>
            <a:gdLst/>
            <a:ahLst/>
            <a:cxnLst/>
            <a:rect l="l" t="t" r="r" b="b"/>
            <a:pathLst>
              <a:path w="2144173" h="1220229">
                <a:moveTo>
                  <a:pt x="0" y="0"/>
                </a:moveTo>
                <a:lnTo>
                  <a:pt x="2144173" y="0"/>
                </a:lnTo>
                <a:lnTo>
                  <a:pt x="2144173" y="1220229"/>
                </a:lnTo>
                <a:lnTo>
                  <a:pt x="0" y="1220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0124110" y="1713493"/>
            <a:ext cx="7685630" cy="7857057"/>
          </a:xfrm>
          <a:custGeom>
            <a:avLst/>
            <a:gdLst/>
            <a:ahLst/>
            <a:cxnLst/>
            <a:rect l="l" t="t" r="r" b="b"/>
            <a:pathLst>
              <a:path w="7685630" h="7857057">
                <a:moveTo>
                  <a:pt x="0" y="0"/>
                </a:moveTo>
                <a:lnTo>
                  <a:pt x="7685630" y="0"/>
                </a:lnTo>
                <a:lnTo>
                  <a:pt x="7685630" y="7857057"/>
                </a:lnTo>
                <a:lnTo>
                  <a:pt x="0" y="7857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0704668" y="952500"/>
            <a:ext cx="948411" cy="948411"/>
          </a:xfrm>
          <a:custGeom>
            <a:avLst/>
            <a:gdLst/>
            <a:ahLst/>
            <a:cxnLst/>
            <a:rect l="l" t="t" r="r" b="b"/>
            <a:pathLst>
              <a:path w="948411" h="948411">
                <a:moveTo>
                  <a:pt x="0" y="0"/>
                </a:moveTo>
                <a:lnTo>
                  <a:pt x="948411" y="0"/>
                </a:lnTo>
                <a:lnTo>
                  <a:pt x="948411" y="948411"/>
                </a:lnTo>
                <a:lnTo>
                  <a:pt x="0" y="9484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Q1) Find the most recent restocked date for each inventory item, along with the supplier name.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2380B-E6DD-4448-B1AF-0763D289A5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279" y="2680413"/>
            <a:ext cx="10888308" cy="13245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AA7DF8-F70A-42D2-9003-B2848EFE12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4603560"/>
            <a:ext cx="6974079" cy="4775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FBFA23-D38C-4655-9DB3-71AB59A9DE1F}"/>
              </a:ext>
            </a:extLst>
          </p:cNvPr>
          <p:cNvSpPr txBox="1"/>
          <p:nvPr/>
        </p:nvSpPr>
        <p:spPr>
          <a:xfrm>
            <a:off x="880688" y="6375750"/>
            <a:ext cx="876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a `GROUP BY` clause on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ItemName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SupplierName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to find the maximum (most recent)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LastRestocked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date, aliased as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RecentRestock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`, for each distinct combination of item and supplier from the `Inventory`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44801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63626" y="560025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53775" y="3142788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Q2) Get the total number of beds in each ward type, sorted by the ward name.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1E7D8C-D6B2-4AB4-933D-73AA4E3D2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740" y="1766029"/>
            <a:ext cx="7778546" cy="20390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FF83CF8-DA5F-4A42-8464-C93039DF4C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2422" y="3919451"/>
            <a:ext cx="4636778" cy="5406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2221A1-5E25-44B3-AD6F-DCA753B35167}"/>
              </a:ext>
            </a:extLst>
          </p:cNvPr>
          <p:cNvSpPr txBox="1"/>
          <p:nvPr/>
        </p:nvSpPr>
        <p:spPr>
          <a:xfrm>
            <a:off x="981913" y="6222469"/>
            <a:ext cx="98384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uses a `GROUP BY` clause on the `Type` column of the `Wards` table to calculate the `SUM` of the `Capacity` (aliased as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TotalBeds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`) for each ward type, and then orders the results by the `Type` column using an `ORDER BY` clause.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32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2408296" cy="23093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44070" y="3203771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304800" y="8972217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Q3) Retrieve details of all patients who were discharged in December 2024. 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B0CB4D-2F2E-4A0D-BE65-CE90278949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009" y="2225130"/>
            <a:ext cx="14143438" cy="169930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12C34F-5DAB-47D9-B9A2-B2880F85C0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74" y="6083889"/>
            <a:ext cx="9625789" cy="17058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B3BA03-CB3B-4B2B-B333-4B03CB74AEAA}"/>
              </a:ext>
            </a:extLst>
          </p:cNvPr>
          <p:cNvSpPr txBox="1"/>
          <p:nvPr/>
        </p:nvSpPr>
        <p:spPr>
          <a:xfrm>
            <a:off x="609600" y="5758674"/>
            <a:ext cx="6514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SQL query selects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PatientID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`, `FirstName`,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LastName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`,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AdmissionDate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`,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DischargeDate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from the `Patients` table, filtering records using a `WHERE` clause to retrieve only patients whose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DischargeDate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falls within December 2024 (month 12, year 2024).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4973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77973" y="2421764"/>
            <a:ext cx="11163629" cy="9093283"/>
          </a:xfrm>
          <a:custGeom>
            <a:avLst/>
            <a:gdLst/>
            <a:ahLst/>
            <a:cxnLst/>
            <a:rect l="l" t="t" r="r" b="b"/>
            <a:pathLst>
              <a:path w="11163629" h="9093283">
                <a:moveTo>
                  <a:pt x="0" y="0"/>
                </a:moveTo>
                <a:lnTo>
                  <a:pt x="11163629" y="0"/>
                </a:lnTo>
                <a:lnTo>
                  <a:pt x="11163629" y="9093283"/>
                </a:lnTo>
                <a:lnTo>
                  <a:pt x="0" y="90932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363626" y="-169717"/>
            <a:ext cx="18288000" cy="10456717"/>
            <a:chOff x="0" y="-38100"/>
            <a:chExt cx="2408296" cy="234744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408296" cy="2309346"/>
            </a:xfrm>
            <a:custGeom>
              <a:avLst/>
              <a:gdLst/>
              <a:ahLst/>
              <a:cxnLst/>
              <a:rect l="l" t="t" r="r" b="b"/>
              <a:pathLst>
                <a:path w="2408296" h="2309346">
                  <a:moveTo>
                    <a:pt x="0" y="0"/>
                  </a:moveTo>
                  <a:lnTo>
                    <a:pt x="2408296" y="0"/>
                  </a:lnTo>
                  <a:lnTo>
                    <a:pt x="2408296" y="2309346"/>
                  </a:lnTo>
                  <a:lnTo>
                    <a:pt x="0" y="2309346"/>
                  </a:lnTo>
                  <a:close/>
                </a:path>
              </a:pathLst>
            </a:custGeom>
            <a:solidFill>
              <a:srgbClr val="19486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408296" cy="23474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9200" y="3127370"/>
            <a:ext cx="1324556" cy="13245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8767853"/>
            <a:ext cx="18288000" cy="1554642"/>
            <a:chOff x="0" y="0"/>
            <a:chExt cx="2408296" cy="40945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408296" cy="409453"/>
            </a:xfrm>
            <a:custGeom>
              <a:avLst/>
              <a:gdLst/>
              <a:ahLst/>
              <a:cxnLst/>
              <a:rect l="l" t="t" r="r" b="b"/>
              <a:pathLst>
                <a:path w="2408296" h="409453">
                  <a:moveTo>
                    <a:pt x="0" y="0"/>
                  </a:moveTo>
                  <a:lnTo>
                    <a:pt x="2408296" y="0"/>
                  </a:lnTo>
                  <a:lnTo>
                    <a:pt x="2408296" y="409453"/>
                  </a:lnTo>
                  <a:lnTo>
                    <a:pt x="0" y="409453"/>
                  </a:lnTo>
                  <a:close/>
                </a:path>
              </a:pathLst>
            </a:custGeom>
            <a:solidFill>
              <a:srgbClr val="2687D7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408296" cy="447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06348" y="1066800"/>
            <a:ext cx="147480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Q4) Find the wards with more than 15 occupied beds.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4722966" y="-1583834"/>
            <a:ext cx="2129086" cy="2129086"/>
          </a:xfrm>
          <a:custGeom>
            <a:avLst/>
            <a:gdLst/>
            <a:ahLst/>
            <a:cxnLst/>
            <a:rect l="l" t="t" r="r" b="b"/>
            <a:pathLst>
              <a:path w="2129086" h="2129086">
                <a:moveTo>
                  <a:pt x="0" y="0"/>
                </a:moveTo>
                <a:lnTo>
                  <a:pt x="2129086" y="0"/>
                </a:lnTo>
                <a:lnTo>
                  <a:pt x="2129086" y="2129086"/>
                </a:lnTo>
                <a:lnTo>
                  <a:pt x="0" y="21290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6B3F30-CDE2-43F7-BCD3-7606E5FDC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401" y="1888290"/>
            <a:ext cx="8207163" cy="18836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DDC1D6-DE85-40B0-8955-D77B785E6F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190478"/>
            <a:ext cx="5091243" cy="46075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0CDF75-1B9E-4260-AD91-F50B1AA3AC72}"/>
              </a:ext>
            </a:extLst>
          </p:cNvPr>
          <p:cNvSpPr txBox="1"/>
          <p:nvPr/>
        </p:nvSpPr>
        <p:spPr>
          <a:xfrm>
            <a:off x="1234751" y="5894101"/>
            <a:ext cx="9150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query selects the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WardName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and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OccupiedBeds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from the `Wards` table, filtering the results with a `WHERE` clause to only include wards where `</a:t>
            </a:r>
            <a:r>
              <a:rPr lang="en-US" b="1" dirty="0" err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OccupiedBeds</a:t>
            </a:r>
            <a:r>
              <a:rPr lang="en-US" b="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` is greater than 15.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68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922</Words>
  <Application>Microsoft Office PowerPoint</Application>
  <PresentationFormat>Custom</PresentationFormat>
  <Paragraphs>40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Bahnschrift SemiCondensed</vt:lpstr>
      <vt:lpstr>Montserrat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The Benefits of Time Management Presentation</dc:title>
  <dc:creator>pc</dc:creator>
  <cp:lastModifiedBy>sai mehtre</cp:lastModifiedBy>
  <cp:revision>26</cp:revision>
  <dcterms:created xsi:type="dcterms:W3CDTF">2006-08-16T00:00:00Z</dcterms:created>
  <dcterms:modified xsi:type="dcterms:W3CDTF">2025-02-10T14:18:53Z</dcterms:modified>
  <dc:identifier>DAGae-MCkG8</dc:identifier>
</cp:coreProperties>
</file>