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9D19E2-DD50-47AA-BF86-DCF52AED9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B154436-92E8-451A-805A-DD89B1626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CD0CA34-0DC4-40D7-B048-735D07A8D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65E-9FFB-49E0-8326-A9750137FBBD}" type="datetimeFigureOut">
              <a:rPr lang="it-IT" smtClean="0"/>
              <a:t>30/09/2022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ED8016-02ED-4B87-A5A8-C0030F0A1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94B571-CB1C-499F-ACFE-3731DE664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1B40-DB5F-420E-BE7E-1F595001389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51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CEDD1D-F804-49B4-A9CA-07A7B261D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75C9CDF-D8DF-4983-987B-3569172B9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97BA5C-AAF9-474F-AE23-A46C4DD4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65E-9FFB-49E0-8326-A9750137FBBD}" type="datetimeFigureOut">
              <a:rPr lang="it-IT" smtClean="0"/>
              <a:t>30/09/2022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A40E7C-4346-4A5C-8601-C1FC3B237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9E16E4C-5CCA-4F77-80AE-FB2AFD8A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1B40-DB5F-420E-BE7E-1F595001389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023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264AA04-4274-46E4-9FF7-708722AA8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7D6C33-3DB7-4A9D-8FDA-51699FB97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CE4448-BEB4-413B-A276-06E99F81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65E-9FFB-49E0-8326-A9750137FBBD}" type="datetimeFigureOut">
              <a:rPr lang="it-IT" smtClean="0"/>
              <a:t>30/09/2022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B9039B-6CD3-4A7A-9A5D-9AF255DF5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5DA972-9856-45B7-AECE-5C2C1686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1B40-DB5F-420E-BE7E-1F595001389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280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774821-1564-48E7-BC8C-CD678D1BE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EE4689-5B16-42AE-A43E-F9C6D5637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646F08-9A75-4AFC-8650-4EB830C4A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65E-9FFB-49E0-8326-A9750137FBBD}" type="datetimeFigureOut">
              <a:rPr lang="it-IT" smtClean="0"/>
              <a:t>30/09/2022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AB31D27-6945-47C9-8FEA-D873856A8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3553BAF-9BB0-4BF6-B138-BB0262A5B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1B40-DB5F-420E-BE7E-1F595001389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224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CAF4B4-7075-4340-8510-DE0F12DFD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7C1DC87-163E-4CCE-B682-8011ADDCB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5F4DF2-9B44-4BC9-A139-A9362603B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65E-9FFB-49E0-8326-A9750137FBBD}" type="datetimeFigureOut">
              <a:rPr lang="it-IT" smtClean="0"/>
              <a:t>30/09/2022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73E48C-D000-4528-BF90-187B2E7AF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B70E01-AD29-44A5-B4FC-434B4F8A1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1B40-DB5F-420E-BE7E-1F595001389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212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29FAEF-A67C-4574-AA35-360C7AFF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5FDAED-6D57-4447-A731-7C224FCF69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B864A82-20B4-43F2-8027-5A9609D63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522DEA4-4CCF-42EA-89DE-18533384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65E-9FFB-49E0-8326-A9750137FBBD}" type="datetimeFigureOut">
              <a:rPr lang="it-IT" smtClean="0"/>
              <a:t>30/09/2022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7FA73A-A374-4AFC-91E2-2AE2916FF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BB04E8-E3D4-4345-A75D-8039D03B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1B40-DB5F-420E-BE7E-1F595001389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312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A94E91-23D1-46CC-AA14-E2048F32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20F4B51-2613-4059-8981-406AEA984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4C0BEA-79F0-4C94-9AFA-411A9B25F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CE72EF0-238A-4AF2-8BC7-FE56EFB8DA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6C6CB1B-0EB1-4DD5-84BD-D54256B5A3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E2BEA13-6715-4C95-BE09-2DC2C0424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65E-9FFB-49E0-8326-A9750137FBBD}" type="datetimeFigureOut">
              <a:rPr lang="it-IT" smtClean="0"/>
              <a:t>30/09/2022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6F49D0A-D7C6-4109-B288-D91D9C1D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F033B5B-2667-4E89-A8AD-9714D2E7C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1B40-DB5F-420E-BE7E-1F595001389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105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CB222F-0F1F-4E3B-B4E8-094BD3A0F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C9F16AD-4042-4274-A98A-63B515C3B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65E-9FFB-49E0-8326-A9750137FBBD}" type="datetimeFigureOut">
              <a:rPr lang="it-IT" smtClean="0"/>
              <a:t>30/09/2022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58EA72-7930-4DEA-96E9-F625414EF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EDDE908-F5A2-4FFD-8B17-2B1DD950B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1B40-DB5F-420E-BE7E-1F595001389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077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3B363B7-AC1B-495E-B187-465D4244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65E-9FFB-49E0-8326-A9750137FBBD}" type="datetimeFigureOut">
              <a:rPr lang="it-IT" smtClean="0"/>
              <a:t>30/09/2022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A0D4D6F-956C-4301-B3B0-535759A7D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F5487D1-6102-49B4-84B9-6F4BF24F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1B40-DB5F-420E-BE7E-1F595001389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393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A7748C-C6E2-4CBE-98F1-0AEEC4012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1540F8-5C72-4AE6-A5C9-701E8C4AC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AD3F78-774E-4F24-BA7F-484CDA7F7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65A57B7-B907-45D7-A270-142A94B67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65E-9FFB-49E0-8326-A9750137FBBD}" type="datetimeFigureOut">
              <a:rPr lang="it-IT" smtClean="0"/>
              <a:t>30/09/2022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F131DE-51BB-4CAA-9B0E-3BC3E4B9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DAE8C9-EC9D-4D61-A637-59A2C311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1B40-DB5F-420E-BE7E-1F595001389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542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505D5E-5B97-4362-BA87-84AD44BF0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04276C3-41C5-4FA8-8FD5-8547C7716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33EF6EF-11E8-46A4-80CE-8DFDF52BB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82DF87C-9C18-48B1-B87D-92E2FBFEB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65E-9FFB-49E0-8326-A9750137FBBD}" type="datetimeFigureOut">
              <a:rPr lang="it-IT" smtClean="0"/>
              <a:t>30/09/2022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A627F96-5138-42B2-89FD-8EBBA799F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E2FB528-6B0E-42A9-B012-BAACCFC2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1B40-DB5F-420E-BE7E-1F595001389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430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6281881-07A9-4B1C-AAB5-43ABD237A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4C22A4D-5E14-468E-B3A3-36FE742F7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E06923-B6D9-4E56-B12B-CAC8EEACE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3065E-9FFB-49E0-8326-A9750137FBBD}" type="datetimeFigureOut">
              <a:rPr lang="it-IT" smtClean="0"/>
              <a:t>30/09/2022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66A9BB-B5E1-406D-9086-2C47D71EA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542FFF-A5E7-4494-9168-E31783B72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E1B40-DB5F-420E-BE7E-1F595001389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435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D896F916-2EA0-4C7C-8083-72E65AA10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03089"/>
              </p:ext>
            </p:extLst>
          </p:nvPr>
        </p:nvGraphicFramePr>
        <p:xfrm>
          <a:off x="3714762" y="217145"/>
          <a:ext cx="134146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466">
                  <a:extLst>
                    <a:ext uri="{9D8B030D-6E8A-4147-A177-3AD203B41FA5}">
                      <a16:colId xmlns:a16="http://schemas.microsoft.com/office/drawing/2014/main" val="2877848000"/>
                    </a:ext>
                  </a:extLst>
                </a:gridCol>
              </a:tblGrid>
              <a:tr h="226090"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tx1"/>
                          </a:solidFill>
                          <a:latin typeface="Biancoenero Regular" panose="020B0503020000020003" pitchFamily="34" charset="0"/>
                        </a:rPr>
                        <a:t>Actual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62654"/>
                  </a:ext>
                </a:extLst>
              </a:tr>
              <a:tr h="226090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Biancoenero Regular" panose="020B0503020000020003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04288"/>
                  </a:ext>
                </a:extLst>
              </a:tr>
              <a:tr h="226090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Biancoenero Regular" panose="020B0503020000020003" pitchFamily="34" charset="0"/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890062"/>
                  </a:ext>
                </a:extLst>
              </a:tr>
              <a:tr h="226090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Biancoenero Regular" panose="020B0503020000020003" pitchFamily="34" charset="0"/>
                        </a:rPr>
                        <a:t>It_department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281285"/>
                  </a:ext>
                </a:extLst>
              </a:tr>
              <a:tr h="226090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Biancoenero Regular" panose="020B0503020000020003" pitchFamily="34" charset="0"/>
                        </a:rPr>
                        <a:t>Cost_element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380430"/>
                  </a:ext>
                </a:extLst>
              </a:tr>
              <a:tr h="226090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Biancoenero Regular" panose="020B0503020000020003" pitchFamily="34" charset="0"/>
                        </a:rPr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496859"/>
                  </a:ext>
                </a:extLst>
              </a:tr>
              <a:tr h="226090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Biancoenero Regular" panose="020B0503020000020003" pitchFamily="34" charset="0"/>
                        </a:rPr>
                        <a:t>actual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287757"/>
                  </a:ext>
                </a:extLst>
              </a:tr>
            </a:tbl>
          </a:graphicData>
        </a:graphic>
      </p:graphicFrame>
      <p:graphicFrame>
        <p:nvGraphicFramePr>
          <p:cNvPr id="10" name="Tabella 4">
            <a:extLst>
              <a:ext uri="{FF2B5EF4-FFF2-40B4-BE49-F238E27FC236}">
                <a16:creationId xmlns:a16="http://schemas.microsoft.com/office/drawing/2014/main" id="{00E24669-1449-4EC4-9E64-8B8461D7F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096858"/>
              </p:ext>
            </p:extLst>
          </p:nvPr>
        </p:nvGraphicFramePr>
        <p:xfrm>
          <a:off x="7126099" y="5160176"/>
          <a:ext cx="1530742" cy="1308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742">
                  <a:extLst>
                    <a:ext uri="{9D8B030D-6E8A-4147-A177-3AD203B41FA5}">
                      <a16:colId xmlns:a16="http://schemas.microsoft.com/office/drawing/2014/main" val="2877848000"/>
                    </a:ext>
                  </a:extLst>
                </a:gridCol>
              </a:tblGrid>
              <a:tr h="251016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  <a:latin typeface="Biancoenero Regular" panose="020B0503020000020003" pitchFamily="34" charset="0"/>
                        </a:rPr>
                        <a:t>Dept_Manager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62654"/>
                  </a:ext>
                </a:extLst>
              </a:tr>
              <a:tr h="251016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Biancoenero Regular" panose="020B0503020000020003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04288"/>
                  </a:ext>
                </a:extLst>
              </a:tr>
              <a:tr h="251016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Biancoenero Regular" panose="020B0503020000020003" pitchFamily="34" charset="0"/>
                        </a:rPr>
                        <a:t>Full_name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890062"/>
                  </a:ext>
                </a:extLst>
              </a:tr>
              <a:tr h="251016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Biancoenero Regular" panose="020B0503020000020003" pitchFamily="34" charset="0"/>
                        </a:rPr>
                        <a:t>Project_name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474954"/>
                  </a:ext>
                </a:extLst>
              </a:tr>
              <a:tr h="251016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Biancoenero Regular" panose="020B0503020000020003" pitchFamily="34" charset="0"/>
                        </a:rPr>
                        <a:t>Budget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281285"/>
                  </a:ext>
                </a:extLst>
              </a:tr>
            </a:tbl>
          </a:graphicData>
        </a:graphic>
      </p:graphicFrame>
      <p:graphicFrame>
        <p:nvGraphicFramePr>
          <p:cNvPr id="11" name="Tabella 4">
            <a:extLst>
              <a:ext uri="{FF2B5EF4-FFF2-40B4-BE49-F238E27FC236}">
                <a16:creationId xmlns:a16="http://schemas.microsoft.com/office/drawing/2014/main" id="{0EFDCD8D-CA7F-46B3-A3A5-0896EE8A9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962047"/>
              </p:ext>
            </p:extLst>
          </p:nvPr>
        </p:nvGraphicFramePr>
        <p:xfrm>
          <a:off x="6328692" y="3438683"/>
          <a:ext cx="170996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966">
                  <a:extLst>
                    <a:ext uri="{9D8B030D-6E8A-4147-A177-3AD203B41FA5}">
                      <a16:colId xmlns:a16="http://schemas.microsoft.com/office/drawing/2014/main" val="2877848000"/>
                    </a:ext>
                  </a:extLst>
                </a:gridCol>
              </a:tblGrid>
              <a:tr h="218668"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tx1"/>
                          </a:solidFill>
                          <a:latin typeface="Biancoenero Regular" panose="020B0503020000020003" pitchFamily="34" charset="0"/>
                        </a:rPr>
                        <a:t>Region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626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Biancoenero Regular" panose="020B0503020000020003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04288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Biancoenero Regular" panose="020B0503020000020003" pitchFamily="34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627773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Biancoenero Regular" panose="020B0503020000020003" pitchFamily="34" charset="0"/>
                        </a:rPr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474954"/>
                  </a:ext>
                </a:extLst>
              </a:tr>
            </a:tbl>
          </a:graphicData>
        </a:graphic>
      </p:graphicFrame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FF62F9F-CAC5-4714-B95C-D733815D46D5}"/>
              </a:ext>
            </a:extLst>
          </p:cNvPr>
          <p:cNvSpPr txBox="1"/>
          <p:nvPr/>
        </p:nvSpPr>
        <p:spPr>
          <a:xfrm>
            <a:off x="7605823" y="347330"/>
            <a:ext cx="386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Biancoenero Regular" panose="020B0503020000020003" pitchFamily="34" charset="0"/>
              </a:rPr>
              <a:t>Progetto – Settimana 1</a:t>
            </a:r>
          </a:p>
        </p:txBody>
      </p:sp>
      <p:cxnSp>
        <p:nvCxnSpPr>
          <p:cNvPr id="29" name="Connettore a gomito 28">
            <a:extLst>
              <a:ext uri="{FF2B5EF4-FFF2-40B4-BE49-F238E27FC236}">
                <a16:creationId xmlns:a16="http://schemas.microsoft.com/office/drawing/2014/main" id="{54BFD5EC-EBEF-4FDA-A457-209F0496D442}"/>
              </a:ext>
            </a:extLst>
          </p:cNvPr>
          <p:cNvCxnSpPr>
            <a:cxnSpLocks/>
          </p:cNvCxnSpPr>
          <p:nvPr/>
        </p:nvCxnSpPr>
        <p:spPr>
          <a:xfrm flipV="1">
            <a:off x="5055796" y="3770168"/>
            <a:ext cx="1272896" cy="123088"/>
          </a:xfrm>
          <a:prstGeom prst="bentConnector3">
            <a:avLst>
              <a:gd name="adj1" fmla="val 33422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a gomito 36">
            <a:extLst>
              <a:ext uri="{FF2B5EF4-FFF2-40B4-BE49-F238E27FC236}">
                <a16:creationId xmlns:a16="http://schemas.microsoft.com/office/drawing/2014/main" id="{0B07836F-2758-41BB-AD50-FC35E7D0EB24}"/>
              </a:ext>
            </a:extLst>
          </p:cNvPr>
          <p:cNvCxnSpPr>
            <a:cxnSpLocks/>
          </p:cNvCxnSpPr>
          <p:nvPr/>
        </p:nvCxnSpPr>
        <p:spPr>
          <a:xfrm rot="10800000">
            <a:off x="8656841" y="5681613"/>
            <a:ext cx="1548356" cy="30656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a gomito 44">
            <a:extLst>
              <a:ext uri="{FF2B5EF4-FFF2-40B4-BE49-F238E27FC236}">
                <a16:creationId xmlns:a16="http://schemas.microsoft.com/office/drawing/2014/main" id="{EB9D68AF-2A68-4A12-95CE-8229E59F90D3}"/>
              </a:ext>
            </a:extLst>
          </p:cNvPr>
          <p:cNvCxnSpPr>
            <a:cxnSpLocks/>
          </p:cNvCxnSpPr>
          <p:nvPr/>
        </p:nvCxnSpPr>
        <p:spPr>
          <a:xfrm rot="10800000" flipV="1">
            <a:off x="8656840" y="4942307"/>
            <a:ext cx="1631644" cy="57225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ella 4">
            <a:extLst>
              <a:ext uri="{FF2B5EF4-FFF2-40B4-BE49-F238E27FC236}">
                <a16:creationId xmlns:a16="http://schemas.microsoft.com/office/drawing/2014/main" id="{FC1AC030-E3EE-31B2-5BD5-FC962214F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893524"/>
              </p:ext>
            </p:extLst>
          </p:nvPr>
        </p:nvGraphicFramePr>
        <p:xfrm>
          <a:off x="6328692" y="1270491"/>
          <a:ext cx="1640616" cy="1553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616">
                  <a:extLst>
                    <a:ext uri="{9D8B030D-6E8A-4147-A177-3AD203B41FA5}">
                      <a16:colId xmlns:a16="http://schemas.microsoft.com/office/drawing/2014/main" val="2877848000"/>
                    </a:ext>
                  </a:extLst>
                </a:gridCol>
              </a:tblGrid>
              <a:tr h="341081"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tx1"/>
                          </a:solidFill>
                          <a:latin typeface="Biancoenero Regular" panose="020B0503020000020003" pitchFamily="34" charset="0"/>
                        </a:rPr>
                        <a:t>Element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62654"/>
                  </a:ext>
                </a:extLst>
              </a:tr>
              <a:tr h="303183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Biancoenero Regular" panose="020B0503020000020003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04288"/>
                  </a:ext>
                </a:extLst>
              </a:tr>
              <a:tr h="303183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Biancoenero Regular" panose="020B0503020000020003" pitchFamily="34" charset="0"/>
                        </a:rPr>
                        <a:t>Cost_element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890062"/>
                  </a:ext>
                </a:extLst>
              </a:tr>
              <a:tr h="303183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Biancoenero Regular" panose="020B0503020000020003" pitchFamily="34" charset="0"/>
                        </a:rPr>
                        <a:t>Cost_element_group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474954"/>
                  </a:ext>
                </a:extLst>
              </a:tr>
              <a:tr h="303183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Biancoenero Regular" panose="020B0503020000020003" pitchFamily="34" charset="0"/>
                        </a:rPr>
                        <a:t>Business_area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037705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5C9B4198-016E-D4E7-4E56-F9C5868098A3}"/>
              </a:ext>
            </a:extLst>
          </p:cNvPr>
          <p:cNvSpPr txBox="1"/>
          <p:nvPr/>
        </p:nvSpPr>
        <p:spPr>
          <a:xfrm>
            <a:off x="8862955" y="517867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1,1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41A25A-1A37-8475-3A87-371396F0FD26}"/>
              </a:ext>
            </a:extLst>
          </p:cNvPr>
          <p:cNvSpPr txBox="1"/>
          <p:nvPr/>
        </p:nvSpPr>
        <p:spPr>
          <a:xfrm>
            <a:off x="5766023" y="118469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1,N</a:t>
            </a:r>
          </a:p>
        </p:txBody>
      </p:sp>
      <p:graphicFrame>
        <p:nvGraphicFramePr>
          <p:cNvPr id="2" name="Tabella 4">
            <a:extLst>
              <a:ext uri="{FF2B5EF4-FFF2-40B4-BE49-F238E27FC236}">
                <a16:creationId xmlns:a16="http://schemas.microsoft.com/office/drawing/2014/main" id="{A777658A-7DDE-04D9-A1B0-AF24295F1E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970141"/>
              </p:ext>
            </p:extLst>
          </p:nvPr>
        </p:nvGraphicFramePr>
        <p:xfrm>
          <a:off x="711625" y="2711911"/>
          <a:ext cx="1341466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466">
                  <a:extLst>
                    <a:ext uri="{9D8B030D-6E8A-4147-A177-3AD203B41FA5}">
                      <a16:colId xmlns:a16="http://schemas.microsoft.com/office/drawing/2014/main" val="2877848000"/>
                    </a:ext>
                  </a:extLst>
                </a:gridCol>
              </a:tblGrid>
              <a:tr h="226090"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tx1"/>
                          </a:solidFill>
                          <a:latin typeface="Biancoenero Regular" panose="020B0503020000020003" pitchFamily="34" charset="0"/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62654"/>
                  </a:ext>
                </a:extLst>
              </a:tr>
              <a:tr h="226090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Biancoenero Regular" panose="020B0503020000020003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04288"/>
                  </a:ext>
                </a:extLst>
              </a:tr>
              <a:tr h="226090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Biancoenero Regular" panose="020B0503020000020003" pitchFamily="34" charset="0"/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890062"/>
                  </a:ext>
                </a:extLst>
              </a:tr>
            </a:tbl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A0662B94-7526-EA58-D8D4-D2C8790373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237493"/>
              </p:ext>
            </p:extLst>
          </p:nvPr>
        </p:nvGraphicFramePr>
        <p:xfrm>
          <a:off x="10205197" y="5363339"/>
          <a:ext cx="1181100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877848000"/>
                    </a:ext>
                  </a:extLst>
                </a:gridCol>
              </a:tblGrid>
              <a:tr h="226090"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tx1"/>
                          </a:solidFill>
                          <a:latin typeface="Biancoenero Regular" panose="020B0503020000020003" pitchFamily="34" charset="0"/>
                        </a:rPr>
                        <a:t>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62654"/>
                  </a:ext>
                </a:extLst>
              </a:tr>
              <a:tr h="226090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Biancoenero Regular" panose="020B0503020000020003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04288"/>
                  </a:ext>
                </a:extLst>
              </a:tr>
              <a:tr h="226090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Biancoenero Regular" panose="020B0503020000020003" pitchFamily="34" charset="0"/>
                        </a:rPr>
                        <a:t>It_manager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890062"/>
                  </a:ext>
                </a:extLst>
              </a:tr>
              <a:tr h="226090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Biancoenero Regular" panose="020B0503020000020003" pitchFamily="34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474954"/>
                  </a:ext>
                </a:extLst>
              </a:tr>
              <a:tr h="226090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Biancoenero Regular" panose="020B0503020000020003" pitchFamily="34" charset="0"/>
                        </a:rPr>
                        <a:t>badget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281285"/>
                  </a:ext>
                </a:extLst>
              </a:tr>
            </a:tbl>
          </a:graphicData>
        </a:graphic>
      </p:graphicFrame>
      <p:graphicFrame>
        <p:nvGraphicFramePr>
          <p:cNvPr id="6" name="Tabella 4">
            <a:extLst>
              <a:ext uri="{FF2B5EF4-FFF2-40B4-BE49-F238E27FC236}">
                <a16:creationId xmlns:a16="http://schemas.microsoft.com/office/drawing/2014/main" id="{98671E08-06DF-302F-A12E-8F0EB0E16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727319"/>
              </p:ext>
            </p:extLst>
          </p:nvPr>
        </p:nvGraphicFramePr>
        <p:xfrm>
          <a:off x="10288484" y="3836647"/>
          <a:ext cx="1341466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466">
                  <a:extLst>
                    <a:ext uri="{9D8B030D-6E8A-4147-A177-3AD203B41FA5}">
                      <a16:colId xmlns:a16="http://schemas.microsoft.com/office/drawing/2014/main" val="2877848000"/>
                    </a:ext>
                  </a:extLst>
                </a:gridCol>
              </a:tblGrid>
              <a:tr h="226090"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tx1"/>
                          </a:solidFill>
                          <a:latin typeface="Biancoenero Regular" panose="020B0503020000020003" pitchFamily="34" charset="0"/>
                        </a:rPr>
                        <a:t>Department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62654"/>
                  </a:ext>
                </a:extLst>
              </a:tr>
              <a:tr h="226090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Biancoenero Regular" panose="020B0503020000020003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04288"/>
                  </a:ext>
                </a:extLst>
              </a:tr>
              <a:tr h="226090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Biancoenero Regular" panose="020B0503020000020003" pitchFamily="34" charset="0"/>
                        </a:rPr>
                        <a:t>It_department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890062"/>
                  </a:ext>
                </a:extLst>
              </a:tr>
              <a:tr h="226090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Biancoenero Regular" panose="020B0503020000020003" pitchFamily="34" charset="0"/>
                        </a:rPr>
                        <a:t>It_area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281285"/>
                  </a:ext>
                </a:extLst>
              </a:tr>
              <a:tr h="226090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Biancoenero Regular" panose="020B0503020000020003" pitchFamily="34" charset="0"/>
                        </a:rPr>
                        <a:t>Dept_manager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380430"/>
                  </a:ext>
                </a:extLst>
              </a:tr>
            </a:tbl>
          </a:graphicData>
        </a:graphic>
      </p:graphicFrame>
      <p:graphicFrame>
        <p:nvGraphicFramePr>
          <p:cNvPr id="8" name="Tabella 4">
            <a:extLst>
              <a:ext uri="{FF2B5EF4-FFF2-40B4-BE49-F238E27FC236}">
                <a16:creationId xmlns:a16="http://schemas.microsoft.com/office/drawing/2014/main" id="{B641ABB2-4747-1BB4-98DA-3F35DFF8E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342993"/>
              </p:ext>
            </p:extLst>
          </p:nvPr>
        </p:nvGraphicFramePr>
        <p:xfrm>
          <a:off x="3701536" y="2529444"/>
          <a:ext cx="134146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466">
                  <a:extLst>
                    <a:ext uri="{9D8B030D-6E8A-4147-A177-3AD203B41FA5}">
                      <a16:colId xmlns:a16="http://schemas.microsoft.com/office/drawing/2014/main" val="2877848000"/>
                    </a:ext>
                  </a:extLst>
                </a:gridCol>
              </a:tblGrid>
              <a:tr h="226090"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tx1"/>
                          </a:solidFill>
                          <a:latin typeface="Biancoenero Regular" panose="020B0503020000020003" pitchFamily="34" charset="0"/>
                        </a:rPr>
                        <a:t>Budget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62654"/>
                  </a:ext>
                </a:extLst>
              </a:tr>
              <a:tr h="226090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Biancoenero Regular" panose="020B0503020000020003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04288"/>
                  </a:ext>
                </a:extLst>
              </a:tr>
              <a:tr h="226090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Biancoenero Regular" panose="020B0503020000020003" pitchFamily="34" charset="0"/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890062"/>
                  </a:ext>
                </a:extLst>
              </a:tr>
              <a:tr h="226090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Biancoenero Regular" panose="020B0503020000020003" pitchFamily="34" charset="0"/>
                        </a:rPr>
                        <a:t>It_department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281285"/>
                  </a:ext>
                </a:extLst>
              </a:tr>
              <a:tr h="226090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Biancoenero Regular" panose="020B0503020000020003" pitchFamily="34" charset="0"/>
                        </a:rPr>
                        <a:t>Cost_element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380430"/>
                  </a:ext>
                </a:extLst>
              </a:tr>
              <a:tr h="226090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Biancoenero Regular" panose="020B0503020000020003" pitchFamily="34" charset="0"/>
                        </a:rPr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496859"/>
                  </a:ext>
                </a:extLst>
              </a:tr>
              <a:tr h="226090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Biancoenero Regular" panose="020B0503020000020003" pitchFamily="34" charset="0"/>
                        </a:rPr>
                        <a:t>budget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287757"/>
                  </a:ext>
                </a:extLst>
              </a:tr>
            </a:tbl>
          </a:graphicData>
        </a:graphic>
      </p:graphicFrame>
      <p:graphicFrame>
        <p:nvGraphicFramePr>
          <p:cNvPr id="9" name="Tabella 4">
            <a:extLst>
              <a:ext uri="{FF2B5EF4-FFF2-40B4-BE49-F238E27FC236}">
                <a16:creationId xmlns:a16="http://schemas.microsoft.com/office/drawing/2014/main" id="{0969F51B-C1F2-E21F-C3E5-3A901E1C5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64052"/>
              </p:ext>
            </p:extLst>
          </p:nvPr>
        </p:nvGraphicFramePr>
        <p:xfrm>
          <a:off x="3701536" y="4866225"/>
          <a:ext cx="134146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466">
                  <a:extLst>
                    <a:ext uri="{9D8B030D-6E8A-4147-A177-3AD203B41FA5}">
                      <a16:colId xmlns:a16="http://schemas.microsoft.com/office/drawing/2014/main" val="2877848000"/>
                    </a:ext>
                  </a:extLst>
                </a:gridCol>
              </a:tblGrid>
              <a:tr h="226090"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tx1"/>
                          </a:solidFill>
                          <a:latin typeface="Biancoenero Regular" panose="020B0503020000020003" pitchFamily="34" charset="0"/>
                        </a:rPr>
                        <a:t>Forecast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62654"/>
                  </a:ext>
                </a:extLst>
              </a:tr>
              <a:tr h="226090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Biancoenero Regular" panose="020B0503020000020003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04288"/>
                  </a:ext>
                </a:extLst>
              </a:tr>
              <a:tr h="226090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Biancoenero Regular" panose="020B0503020000020003" pitchFamily="34" charset="0"/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890062"/>
                  </a:ext>
                </a:extLst>
              </a:tr>
              <a:tr h="226090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Biancoenero Regular" panose="020B0503020000020003" pitchFamily="34" charset="0"/>
                        </a:rPr>
                        <a:t>It_department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281285"/>
                  </a:ext>
                </a:extLst>
              </a:tr>
              <a:tr h="226090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Biancoenero Regular" panose="020B0503020000020003" pitchFamily="34" charset="0"/>
                        </a:rPr>
                        <a:t>Cost_element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380430"/>
                  </a:ext>
                </a:extLst>
              </a:tr>
              <a:tr h="226090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Biancoenero Regular" panose="020B0503020000020003" pitchFamily="34" charset="0"/>
                        </a:rPr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496859"/>
                  </a:ext>
                </a:extLst>
              </a:tr>
              <a:tr h="226090">
                <a:tc>
                  <a:txBody>
                    <a:bodyPr/>
                    <a:lstStyle/>
                    <a:p>
                      <a:r>
                        <a:rPr lang="it-IT" sz="1000" dirty="0">
                          <a:latin typeface="Biancoenero Regular" panose="020B0503020000020003" pitchFamily="34" charset="0"/>
                        </a:rPr>
                        <a:t>forecast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287757"/>
                  </a:ext>
                </a:extLst>
              </a:tr>
            </a:tbl>
          </a:graphicData>
        </a:graphic>
      </p:graphicFrame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F28DBBF-8F51-794F-F968-93296CE7CE39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2053091" y="885505"/>
            <a:ext cx="1648445" cy="2207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353600E-D318-C739-5F9D-38FA6EB82567}"/>
              </a:ext>
            </a:extLst>
          </p:cNvPr>
          <p:cNvCxnSpPr>
            <a:cxnSpLocks/>
          </p:cNvCxnSpPr>
          <p:nvPr/>
        </p:nvCxnSpPr>
        <p:spPr>
          <a:xfrm flipH="1">
            <a:off x="2202666" y="3166571"/>
            <a:ext cx="1498870" cy="6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9CC0649-BFE7-D48D-5426-6F4630563AB8}"/>
              </a:ext>
            </a:extLst>
          </p:cNvPr>
          <p:cNvCxnSpPr>
            <a:cxnSpLocks/>
          </p:cNvCxnSpPr>
          <p:nvPr/>
        </p:nvCxnSpPr>
        <p:spPr>
          <a:xfrm flipH="1" flipV="1">
            <a:off x="2053091" y="3226777"/>
            <a:ext cx="1648444" cy="228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5DA80CF-04E6-D764-84CC-77126C9C0837}"/>
              </a:ext>
            </a:extLst>
          </p:cNvPr>
          <p:cNvCxnSpPr/>
          <p:nvPr/>
        </p:nvCxnSpPr>
        <p:spPr>
          <a:xfrm>
            <a:off x="5056228" y="1336431"/>
            <a:ext cx="1272464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608AE85-9D0E-B1AA-5D26-74F0284E6D96}"/>
              </a:ext>
            </a:extLst>
          </p:cNvPr>
          <p:cNvCxnSpPr/>
          <p:nvPr/>
        </p:nvCxnSpPr>
        <p:spPr>
          <a:xfrm flipV="1">
            <a:off x="5069454" y="1901827"/>
            <a:ext cx="1259238" cy="4086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7F53807-056A-E92D-29E2-52E9A74321A9}"/>
              </a:ext>
            </a:extLst>
          </p:cNvPr>
          <p:cNvCxnSpPr>
            <a:cxnSpLocks/>
          </p:cNvCxnSpPr>
          <p:nvPr/>
        </p:nvCxnSpPr>
        <p:spPr>
          <a:xfrm flipV="1">
            <a:off x="5043001" y="1771674"/>
            <a:ext cx="1285691" cy="176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8B553E3-26D9-F577-6DDC-1ADEBE7DFDA7}"/>
              </a:ext>
            </a:extLst>
          </p:cNvPr>
          <p:cNvCxnSpPr>
            <a:cxnSpLocks/>
          </p:cNvCxnSpPr>
          <p:nvPr/>
        </p:nvCxnSpPr>
        <p:spPr>
          <a:xfrm>
            <a:off x="5069454" y="1696642"/>
            <a:ext cx="1259238" cy="2073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3AAB8A2-D265-D5AE-09EE-153C34811642}"/>
              </a:ext>
            </a:extLst>
          </p:cNvPr>
          <p:cNvCxnSpPr>
            <a:endCxn id="11" idx="1"/>
          </p:cNvCxnSpPr>
          <p:nvPr/>
        </p:nvCxnSpPr>
        <p:spPr>
          <a:xfrm flipV="1">
            <a:off x="5043002" y="3941603"/>
            <a:ext cx="1285690" cy="2318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741694D-A4B9-5BA5-A7F4-BCA0DE47735F}"/>
              </a:ext>
            </a:extLst>
          </p:cNvPr>
          <p:cNvSpPr txBox="1"/>
          <p:nvPr/>
        </p:nvSpPr>
        <p:spPr>
          <a:xfrm>
            <a:off x="2364925" y="282430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1,N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35F8E71-5982-1F16-F4B8-390418810CC2}"/>
              </a:ext>
            </a:extLst>
          </p:cNvPr>
          <p:cNvSpPr txBox="1"/>
          <p:nvPr/>
        </p:nvSpPr>
        <p:spPr>
          <a:xfrm>
            <a:off x="2026639" y="367077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1,N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C4C7234-2C21-EF8E-3CFA-D92F81355FF4}"/>
              </a:ext>
            </a:extLst>
          </p:cNvPr>
          <p:cNvSpPr txBox="1"/>
          <p:nvPr/>
        </p:nvSpPr>
        <p:spPr>
          <a:xfrm>
            <a:off x="1991570" y="234477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1,N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3667708-FF05-3CC4-DCAA-DC6372D7E431}"/>
              </a:ext>
            </a:extLst>
          </p:cNvPr>
          <p:cNvSpPr txBox="1"/>
          <p:nvPr/>
        </p:nvSpPr>
        <p:spPr>
          <a:xfrm>
            <a:off x="5766022" y="158927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1,N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FA24AE8-9946-64DB-1613-DB7AD1E27C0A}"/>
              </a:ext>
            </a:extLst>
          </p:cNvPr>
          <p:cNvSpPr txBox="1"/>
          <p:nvPr/>
        </p:nvSpPr>
        <p:spPr>
          <a:xfrm>
            <a:off x="8862954" y="567575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1,N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6B4780F-4372-3080-FAEC-F233EB8727C9}"/>
              </a:ext>
            </a:extLst>
          </p:cNvPr>
          <p:cNvSpPr txBox="1"/>
          <p:nvPr/>
        </p:nvSpPr>
        <p:spPr>
          <a:xfrm>
            <a:off x="5754854" y="372147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1,N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04D4761-B748-9D04-C326-BADA6E0CA316}"/>
              </a:ext>
            </a:extLst>
          </p:cNvPr>
          <p:cNvSpPr txBox="1"/>
          <p:nvPr/>
        </p:nvSpPr>
        <p:spPr>
          <a:xfrm>
            <a:off x="5928716" y="451482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1,N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8391FF1-402F-8AAB-8122-47AB3AD9AA15}"/>
              </a:ext>
            </a:extLst>
          </p:cNvPr>
          <p:cNvSpPr txBox="1"/>
          <p:nvPr/>
        </p:nvSpPr>
        <p:spPr>
          <a:xfrm>
            <a:off x="6009090" y="306083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1,N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19A1E65-2306-CF93-9516-C327EBFE5D8C}"/>
              </a:ext>
            </a:extLst>
          </p:cNvPr>
          <p:cNvSpPr txBox="1"/>
          <p:nvPr/>
        </p:nvSpPr>
        <p:spPr>
          <a:xfrm>
            <a:off x="5793120" y="229482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1,N</a:t>
            </a:r>
          </a:p>
        </p:txBody>
      </p:sp>
    </p:spTree>
    <p:extLst>
      <p:ext uri="{BB962C8B-B14F-4D97-AF65-F5344CB8AC3E}">
        <p14:creationId xmlns:p14="http://schemas.microsoft.com/office/powerpoint/2010/main" val="9567697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117</Words>
  <Application>Microsoft Office PowerPoint</Application>
  <PresentationFormat>Widescreen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Biancoenero Regular</vt:lpstr>
      <vt:lpstr>Calibri</vt:lpstr>
      <vt:lpstr>Calibri Light</vt:lpstr>
      <vt:lpstr>Tema di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Fabio Piscopo</dc:creator>
  <cp:lastModifiedBy>Simone Bellardita</cp:lastModifiedBy>
  <cp:revision>68</cp:revision>
  <dcterms:created xsi:type="dcterms:W3CDTF">2022-09-26T16:37:01Z</dcterms:created>
  <dcterms:modified xsi:type="dcterms:W3CDTF">2022-09-30T07:43:09Z</dcterms:modified>
</cp:coreProperties>
</file>