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65" r:id="rId9"/>
    <p:sldId id="266" r:id="rId10"/>
    <p:sldId id="267" r:id="rId11"/>
    <p:sldId id="268" r:id="rId12"/>
    <p:sldId id="275" r:id="rId13"/>
    <p:sldId id="272" r:id="rId14"/>
    <p:sldId id="274" r:id="rId15"/>
    <p:sldId id="287" r:id="rId16"/>
    <p:sldId id="282" r:id="rId17"/>
    <p:sldId id="276" r:id="rId18"/>
    <p:sldId id="278" r:id="rId19"/>
    <p:sldId id="286" r:id="rId20"/>
    <p:sldId id="285" r:id="rId21"/>
    <p:sldId id="279" r:id="rId22"/>
    <p:sldId id="280" r:id="rId23"/>
    <p:sldId id="281" r:id="rId24"/>
    <p:sldId id="288" r:id="rId25"/>
    <p:sldId id="289" r:id="rId26"/>
    <p:sldId id="283" r:id="rId27"/>
    <p:sldId id="269" r:id="rId28"/>
    <p:sldId id="284" r:id="rId29"/>
    <p:sldId id="270" r:id="rId30"/>
    <p:sldId id="262" r:id="rId31"/>
    <p:sldId id="26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AEFD50-2CBA-BA2E-9FD6-67AEAB43C90B}" v="57" dt="2024-04-17T15:28:21.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55A863-82BA-4BC0-A47E-76ADC6684F0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246197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5A863-82BA-4BC0-A47E-76ADC6684F0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422565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5A863-82BA-4BC0-A47E-76ADC6684F0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F635D-3A5A-4DA5-B0E8-E492528F701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359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5A863-82BA-4BC0-A47E-76ADC6684F0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1690341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5A863-82BA-4BC0-A47E-76ADC6684F0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F635D-3A5A-4DA5-B0E8-E492528F701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0039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5A863-82BA-4BC0-A47E-76ADC6684F0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2377448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5A863-82BA-4BC0-A47E-76ADC6684F0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1984597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5A863-82BA-4BC0-A47E-76ADC6684F0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33607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5A863-82BA-4BC0-A47E-76ADC6684F0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104818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5A863-82BA-4BC0-A47E-76ADC6684F0D}"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65234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55A863-82BA-4BC0-A47E-76ADC6684F0D}"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1681425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55A863-82BA-4BC0-A47E-76ADC6684F0D}"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367008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55A863-82BA-4BC0-A47E-76ADC6684F0D}"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158938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5A863-82BA-4BC0-A47E-76ADC6684F0D}"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1295558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55A863-82BA-4BC0-A47E-76ADC6684F0D}"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427530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55A863-82BA-4BC0-A47E-76ADC6684F0D}"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F635D-3A5A-4DA5-B0E8-E492528F701F}" type="slidenum">
              <a:rPr lang="en-IN" smtClean="0"/>
              <a:t>‹#›</a:t>
            </a:fld>
            <a:endParaRPr lang="en-IN"/>
          </a:p>
        </p:txBody>
      </p:sp>
    </p:spTree>
    <p:extLst>
      <p:ext uri="{BB962C8B-B14F-4D97-AF65-F5344CB8AC3E}">
        <p14:creationId xmlns:p14="http://schemas.microsoft.com/office/powerpoint/2010/main" val="274656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55A863-82BA-4BC0-A47E-76ADC6684F0D}" type="datetimeFigureOut">
              <a:rPr lang="en-IN" smtClean="0"/>
              <a:t>17-04-2024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5F635D-3A5A-4DA5-B0E8-E492528F701F}" type="slidenum">
              <a:rPr lang="en-IN" smtClean="0"/>
              <a:t>‹#›</a:t>
            </a:fld>
            <a:endParaRPr lang="en-IN"/>
          </a:p>
        </p:txBody>
      </p:sp>
    </p:spTree>
    <p:extLst>
      <p:ext uri="{BB962C8B-B14F-4D97-AF65-F5344CB8AC3E}">
        <p14:creationId xmlns:p14="http://schemas.microsoft.com/office/powerpoint/2010/main" val="1210467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uthor/37089727570" TargetMode="External"/><Relationship Id="rId2" Type="http://schemas.openxmlformats.org/officeDocument/2006/relationships/hyperlink" Target="https://ieeexplore.ieee.org/document/9333572" TargetMode="External"/><Relationship Id="rId1" Type="http://schemas.openxmlformats.org/officeDocument/2006/relationships/slideLayout" Target="../slideLayouts/slideLayout7.xml"/><Relationship Id="rId6" Type="http://schemas.openxmlformats.org/officeDocument/2006/relationships/hyperlink" Target="https://ieeexplore.ieee.org/document/10040329/" TargetMode="External"/><Relationship Id="rId5" Type="http://schemas.openxmlformats.org/officeDocument/2006/relationships/hyperlink" Target="https://ieeexplore.ieee.org/author/37089725207" TargetMode="External"/><Relationship Id="rId4" Type="http://schemas.openxmlformats.org/officeDocument/2006/relationships/hyperlink" Target="https://ieeexplore.ieee.org/author/3708972729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author/37089727570" TargetMode="External"/><Relationship Id="rId2" Type="http://schemas.openxmlformats.org/officeDocument/2006/relationships/hyperlink" Target="https://ieeexplore.ieee.org/document/9333572" TargetMode="External"/><Relationship Id="rId1" Type="http://schemas.openxmlformats.org/officeDocument/2006/relationships/slideLayout" Target="../slideLayouts/slideLayout6.xml"/><Relationship Id="rId5" Type="http://schemas.openxmlformats.org/officeDocument/2006/relationships/hyperlink" Target="https://ieeexplore.ieee.org/author/37089725207" TargetMode="External"/><Relationship Id="rId4" Type="http://schemas.openxmlformats.org/officeDocument/2006/relationships/hyperlink" Target="https://ieeexplore.ieee.org/author/3708972729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ieeexplore.ieee.org/document/9405681" TargetMode="External"/><Relationship Id="rId3" Type="http://schemas.openxmlformats.org/officeDocument/2006/relationships/hyperlink" Target="https://ieeexplore.ieee.org/author/37088849537" TargetMode="External"/><Relationship Id="rId7" Type="http://schemas.openxmlformats.org/officeDocument/2006/relationships/hyperlink" Target="https://ieeexplore.ieee.org/author/37086460108" TargetMode="External"/><Relationship Id="rId2" Type="http://schemas.openxmlformats.org/officeDocument/2006/relationships/hyperlink" Target="https://ieeexplore.ieee.org/author/37086706928" TargetMode="External"/><Relationship Id="rId1" Type="http://schemas.openxmlformats.org/officeDocument/2006/relationships/slideLayout" Target="../slideLayouts/slideLayout6.xml"/><Relationship Id="rId6" Type="http://schemas.openxmlformats.org/officeDocument/2006/relationships/hyperlink" Target="https://ieeexplore.ieee.org/author/37087100553" TargetMode="External"/><Relationship Id="rId5" Type="http://schemas.openxmlformats.org/officeDocument/2006/relationships/hyperlink" Target="https://ieeexplore.ieee.org/author/37088651519" TargetMode="External"/><Relationship Id="rId4" Type="http://schemas.openxmlformats.org/officeDocument/2006/relationships/hyperlink" Target="https://ieeexplore.ieee.org/author/37088850795" TargetMode="External"/><Relationship Id="rId9" Type="http://schemas.openxmlformats.org/officeDocument/2006/relationships/hyperlink" Target="https://ieeexplore.ieee.org/document/940568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uthor/37088414755" TargetMode="External"/><Relationship Id="rId2" Type="http://schemas.openxmlformats.org/officeDocument/2006/relationships/hyperlink" Target="https://ieeexplore.ieee.org/author/37088415552" TargetMode="External"/><Relationship Id="rId1" Type="http://schemas.openxmlformats.org/officeDocument/2006/relationships/slideLayout" Target="../slideLayouts/slideLayout6.xml"/><Relationship Id="rId5" Type="http://schemas.openxmlformats.org/officeDocument/2006/relationships/hyperlink" Target="https://ieeexplore.ieee.org/document/8843936" TargetMode="External"/><Relationship Id="rId4" Type="http://schemas.openxmlformats.org/officeDocument/2006/relationships/hyperlink" Target="https://ieeexplore.ieee.org/document/909458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3381C344-FB53-ED0C-955A-A7F496E92FB8}"/>
              </a:ext>
            </a:extLst>
          </p:cNvPr>
          <p:cNvSpPr txBox="1">
            <a:spLocks/>
          </p:cNvSpPr>
          <p:nvPr/>
        </p:nvSpPr>
        <p:spPr>
          <a:xfrm>
            <a:off x="1775964" y="510924"/>
            <a:ext cx="8280920" cy="621628"/>
          </a:xfrm>
          <a:prstGeom prst="rect">
            <a:avLst/>
          </a:prstGeom>
        </p:spPr>
        <p:txBody>
          <a:bodyP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sz="2400" b="1" dirty="0">
                <a:latin typeface="Times New Roman" panose="02020603050405020304" pitchFamily="18" charset="0"/>
                <a:cs typeface="Times New Roman" panose="02020603050405020304" pitchFamily="18" charset="0"/>
              </a:rPr>
              <a:t>Chronic kidney disease detection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using machine learning</a:t>
            </a:r>
          </a:p>
        </p:txBody>
      </p:sp>
      <p:sp>
        <p:nvSpPr>
          <p:cNvPr id="5" name="Subtitle 8">
            <a:extLst>
              <a:ext uri="{FF2B5EF4-FFF2-40B4-BE49-F238E27FC236}">
                <a16:creationId xmlns:a16="http://schemas.microsoft.com/office/drawing/2014/main" id="{401E949B-D243-2170-B114-FC98FB2E5A61}"/>
              </a:ext>
            </a:extLst>
          </p:cNvPr>
          <p:cNvSpPr txBox="1">
            <a:spLocks/>
          </p:cNvSpPr>
          <p:nvPr/>
        </p:nvSpPr>
        <p:spPr>
          <a:xfrm>
            <a:off x="5047692" y="100542"/>
            <a:ext cx="1584176" cy="387582"/>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1600" dirty="0">
                <a:latin typeface="Times New Roman" panose="02020603050405020304" pitchFamily="18" charset="0"/>
                <a:cs typeface="Times New Roman" panose="02020603050405020304" pitchFamily="18" charset="0"/>
              </a:rPr>
              <a:t>Presentation on</a:t>
            </a:r>
          </a:p>
        </p:txBody>
      </p:sp>
      <p:sp>
        <p:nvSpPr>
          <p:cNvPr id="6" name="Subtitle 8">
            <a:extLst>
              <a:ext uri="{FF2B5EF4-FFF2-40B4-BE49-F238E27FC236}">
                <a16:creationId xmlns:a16="http://schemas.microsoft.com/office/drawing/2014/main" id="{07E71CD9-A879-7BC5-BA30-FB4EB055418E}"/>
              </a:ext>
            </a:extLst>
          </p:cNvPr>
          <p:cNvSpPr txBox="1">
            <a:spLocks/>
          </p:cNvSpPr>
          <p:nvPr/>
        </p:nvSpPr>
        <p:spPr>
          <a:xfrm>
            <a:off x="5302324" y="1607592"/>
            <a:ext cx="2384648" cy="7412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endParaRPr lang="en-IN" dirty="0">
              <a:latin typeface="Times New Roman" panose="02020603050405020304" pitchFamily="18" charset="0"/>
              <a:cs typeface="Times New Roman" panose="02020603050405020304" pitchFamily="18" charset="0"/>
            </a:endParaRPr>
          </a:p>
        </p:txBody>
      </p:sp>
      <p:sp>
        <p:nvSpPr>
          <p:cNvPr id="7" name="Subtitle 8">
            <a:extLst>
              <a:ext uri="{FF2B5EF4-FFF2-40B4-BE49-F238E27FC236}">
                <a16:creationId xmlns:a16="http://schemas.microsoft.com/office/drawing/2014/main" id="{CD03D2E7-05FC-BB87-FF5C-61C2A7E2D0E9}"/>
              </a:ext>
            </a:extLst>
          </p:cNvPr>
          <p:cNvSpPr txBox="1">
            <a:spLocks/>
          </p:cNvSpPr>
          <p:nvPr/>
        </p:nvSpPr>
        <p:spPr>
          <a:xfrm>
            <a:off x="4296244" y="1295480"/>
            <a:ext cx="3240360" cy="9573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                   of</a:t>
            </a:r>
          </a:p>
          <a:p>
            <a:r>
              <a:rPr lang="en-IN" dirty="0">
                <a:latin typeface="Times New Roman" panose="02020603050405020304" pitchFamily="18" charset="0"/>
                <a:cs typeface="Times New Roman" panose="02020603050405020304" pitchFamily="18" charset="0"/>
              </a:rPr>
              <a:t>Bachelor  Of  Technology</a:t>
            </a:r>
          </a:p>
          <a:p>
            <a:r>
              <a:rPr lang="en-IN" dirty="0">
                <a:latin typeface="Times New Roman" panose="02020603050405020304" pitchFamily="18" charset="0"/>
                <a:cs typeface="Times New Roman" panose="02020603050405020304" pitchFamily="18" charset="0"/>
              </a:rPr>
              <a:t>                   in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Subtitle 8">
            <a:extLst>
              <a:ext uri="{FF2B5EF4-FFF2-40B4-BE49-F238E27FC236}">
                <a16:creationId xmlns:a16="http://schemas.microsoft.com/office/drawing/2014/main" id="{F3C2C655-E59E-701E-779A-2A7B067CE1AB}"/>
              </a:ext>
            </a:extLst>
          </p:cNvPr>
          <p:cNvSpPr txBox="1">
            <a:spLocks/>
          </p:cNvSpPr>
          <p:nvPr/>
        </p:nvSpPr>
        <p:spPr>
          <a:xfrm>
            <a:off x="3466548" y="1978236"/>
            <a:ext cx="5832648" cy="121890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                  </a:t>
            </a:r>
          </a:p>
          <a:p>
            <a:r>
              <a:rPr lang="en-IN" b="1" dirty="0">
                <a:solidFill>
                  <a:srgbClr val="CC0099"/>
                </a:solidFill>
                <a:latin typeface="Times New Roman" panose="02020603050405020304" pitchFamily="18" charset="0"/>
                <a:cs typeface="Times New Roman" panose="02020603050405020304" pitchFamily="18" charset="0"/>
              </a:rPr>
              <a:t>Computer Science and Engineering(Data Science)</a:t>
            </a:r>
          </a:p>
          <a:p>
            <a:r>
              <a:rPr lang="en-IN" b="1" dirty="0">
                <a:solidFill>
                  <a:srgbClr val="CC0099"/>
                </a:solidFill>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By</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9" name="Subtitle 8">
            <a:extLst>
              <a:ext uri="{FF2B5EF4-FFF2-40B4-BE49-F238E27FC236}">
                <a16:creationId xmlns:a16="http://schemas.microsoft.com/office/drawing/2014/main" id="{7C8976F4-E4B3-9073-B147-8949571C58EC}"/>
              </a:ext>
            </a:extLst>
          </p:cNvPr>
          <p:cNvSpPr txBox="1">
            <a:spLocks/>
          </p:cNvSpPr>
          <p:nvPr/>
        </p:nvSpPr>
        <p:spPr>
          <a:xfrm>
            <a:off x="2244016" y="3067403"/>
            <a:ext cx="7344816" cy="95731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IN" b="1" dirty="0">
                <a:latin typeface="Times New Roman"/>
                <a:cs typeface="Times New Roman"/>
              </a:rPr>
              <a:t>        P.	Arvind (20K91A6734)    </a:t>
            </a:r>
            <a:r>
              <a:rPr lang="en-IN" b="1" dirty="0" err="1">
                <a:latin typeface="Times New Roman"/>
                <a:cs typeface="Times New Roman"/>
              </a:rPr>
              <a:t>P.Laxmi</a:t>
            </a:r>
            <a:r>
              <a:rPr lang="en-IN" b="1" dirty="0">
                <a:latin typeface="Times New Roman"/>
                <a:cs typeface="Times New Roman"/>
              </a:rPr>
              <a:t> Priya (20K91A6731)</a:t>
            </a:r>
          </a:p>
          <a:p>
            <a:r>
              <a:rPr lang="en-IN" dirty="0">
                <a:latin typeface="Times New Roman" panose="02020603050405020304" pitchFamily="18" charset="0"/>
                <a:cs typeface="Times New Roman" panose="02020603050405020304" pitchFamily="18" charset="0"/>
              </a:rPr>
              <a:t>          </a:t>
            </a:r>
          </a:p>
          <a:p>
            <a:r>
              <a:rPr lang="en-IN" dirty="0">
                <a:latin typeface="Times New Roman"/>
                <a:cs typeface="Times New Roman"/>
              </a:rPr>
              <a:t>        </a:t>
            </a:r>
            <a:r>
              <a:rPr lang="en-IN" b="1" dirty="0" err="1">
                <a:latin typeface="Times New Roman"/>
                <a:cs typeface="Times New Roman"/>
              </a:rPr>
              <a:t>M.Sai</a:t>
            </a:r>
            <a:r>
              <a:rPr lang="en-IN" b="1" dirty="0">
                <a:latin typeface="Times New Roman"/>
                <a:cs typeface="Times New Roman"/>
              </a:rPr>
              <a:t> (20K91A6726)          K.Sai Ram </a:t>
            </a:r>
            <a:r>
              <a:rPr lang="en-IN" sz="1900" b="1" dirty="0">
                <a:latin typeface="Times New Roman"/>
                <a:cs typeface="Times New Roman"/>
              </a:rPr>
              <a:t>(21K95A6704)   </a:t>
            </a:r>
            <a:endParaRPr lang="en-IN" b="1" dirty="0">
              <a:latin typeface="Times New Roman" panose="02020603050405020304" pitchFamily="18" charset="0"/>
              <a:cs typeface="Times New Roman" panose="02020603050405020304" pitchFamily="18" charset="0"/>
            </a:endParaRPr>
          </a:p>
        </p:txBody>
      </p:sp>
      <p:sp>
        <p:nvSpPr>
          <p:cNvPr id="10" name="Subtitle 8">
            <a:extLst>
              <a:ext uri="{FF2B5EF4-FFF2-40B4-BE49-F238E27FC236}">
                <a16:creationId xmlns:a16="http://schemas.microsoft.com/office/drawing/2014/main" id="{83F0D343-E9F4-A5FE-4559-476C4AB7F174}"/>
              </a:ext>
            </a:extLst>
          </p:cNvPr>
          <p:cNvSpPr txBox="1">
            <a:spLocks/>
          </p:cNvSpPr>
          <p:nvPr/>
        </p:nvSpPr>
        <p:spPr>
          <a:xfrm>
            <a:off x="3864196" y="4279979"/>
            <a:ext cx="4104456" cy="76564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r>
              <a:rPr lang="en-US" sz="2000" i="1" dirty="0">
                <a:latin typeface="Brush Script MT" panose="03060802040406070304" pitchFamily="66" charset="0"/>
              </a:rPr>
              <a:t>Under</a:t>
            </a:r>
            <a:r>
              <a:rPr lang="en-US" sz="1800" i="1" dirty="0">
                <a:latin typeface="Brush Script MT" panose="03060802040406070304" pitchFamily="66" charset="0"/>
              </a:rPr>
              <a:t> </a:t>
            </a:r>
            <a:r>
              <a:rPr lang="en-US" sz="2000" i="1" dirty="0">
                <a:latin typeface="Brush Script MT" panose="03060802040406070304" pitchFamily="66" charset="0"/>
              </a:rPr>
              <a:t>the</a:t>
            </a:r>
            <a:r>
              <a:rPr lang="en-US" sz="1800" i="1" dirty="0">
                <a:latin typeface="Brush Script MT" panose="03060802040406070304" pitchFamily="66" charset="0"/>
              </a:rPr>
              <a:t> </a:t>
            </a:r>
            <a:r>
              <a:rPr lang="en-US" sz="2400" i="1" dirty="0">
                <a:latin typeface="Brush Script MT" panose="03060802040406070304" pitchFamily="66" charset="0"/>
              </a:rPr>
              <a:t>esteemed</a:t>
            </a:r>
            <a:r>
              <a:rPr lang="en-US" sz="1800" i="1" dirty="0">
                <a:latin typeface="Brush Script MT" panose="03060802040406070304" pitchFamily="66" charset="0"/>
              </a:rPr>
              <a:t> </a:t>
            </a:r>
            <a:r>
              <a:rPr lang="en-US" sz="2000" i="1" dirty="0">
                <a:latin typeface="Brush Script MT" panose="03060802040406070304" pitchFamily="66" charset="0"/>
              </a:rPr>
              <a:t>guidance</a:t>
            </a:r>
            <a:r>
              <a:rPr lang="en-US" sz="1800" i="1" dirty="0">
                <a:latin typeface="Brush Script MT" panose="03060802040406070304" pitchFamily="66" charset="0"/>
              </a:rPr>
              <a:t> </a:t>
            </a:r>
            <a:r>
              <a:rPr lang="en-US" sz="2400" i="1" dirty="0">
                <a:latin typeface="Brush Script MT" panose="03060802040406070304" pitchFamily="66" charset="0"/>
              </a:rPr>
              <a:t>of</a:t>
            </a:r>
          </a:p>
          <a:p>
            <a:r>
              <a:rPr lang="en-US" sz="1100" i="1" dirty="0">
                <a:latin typeface="Brush Script MT"/>
              </a:rPr>
              <a:t> </a:t>
            </a:r>
            <a:r>
              <a:rPr lang="en-US" sz="1800" i="1" dirty="0"/>
              <a:t>MRS.K.KIRANMAYEE (Asst. Prof.) </a:t>
            </a:r>
          </a:p>
          <a:p>
            <a:endParaRPr lang="en-US" sz="2400" i="1" dirty="0">
              <a:latin typeface="Brush Script MT" panose="03060802040406070304" pitchFamily="66" charset="0"/>
            </a:endParaRPr>
          </a:p>
        </p:txBody>
      </p:sp>
      <p:pic>
        <p:nvPicPr>
          <p:cNvPr id="11" name="Picture 10">
            <a:extLst>
              <a:ext uri="{FF2B5EF4-FFF2-40B4-BE49-F238E27FC236}">
                <a16:creationId xmlns:a16="http://schemas.microsoft.com/office/drawing/2014/main" id="{6B2135BE-1DDD-654E-EFE9-A302FB5183D2}"/>
              </a:ext>
            </a:extLst>
          </p:cNvPr>
          <p:cNvPicPr>
            <a:picLocks noChangeAspect="1"/>
          </p:cNvPicPr>
          <p:nvPr/>
        </p:nvPicPr>
        <p:blipFill>
          <a:blip r:embed="rId2"/>
          <a:stretch>
            <a:fillRect/>
          </a:stretch>
        </p:blipFill>
        <p:spPr>
          <a:xfrm>
            <a:off x="4961419" y="5250408"/>
            <a:ext cx="1670449" cy="1008112"/>
          </a:xfrm>
          <a:prstGeom prst="rect">
            <a:avLst/>
          </a:prstGeom>
        </p:spPr>
      </p:pic>
    </p:spTree>
    <p:extLst>
      <p:ext uri="{BB962C8B-B14F-4D97-AF65-F5344CB8AC3E}">
        <p14:creationId xmlns:p14="http://schemas.microsoft.com/office/powerpoint/2010/main" val="1196210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5E091FF-6210-AA80-708F-6AC683304191}"/>
              </a:ext>
            </a:extLst>
          </p:cNvPr>
          <p:cNvGraphicFramePr>
            <a:graphicFrameLocks noGrp="1"/>
          </p:cNvGraphicFramePr>
          <p:nvPr>
            <p:extLst>
              <p:ext uri="{D42A27DB-BD31-4B8C-83A1-F6EECF244321}">
                <p14:modId xmlns:p14="http://schemas.microsoft.com/office/powerpoint/2010/main" val="3009404133"/>
              </p:ext>
            </p:extLst>
          </p:nvPr>
        </p:nvGraphicFramePr>
        <p:xfrm>
          <a:off x="258792" y="186905"/>
          <a:ext cx="11704549" cy="6608615"/>
        </p:xfrm>
        <a:graphic>
          <a:graphicData uri="http://schemas.openxmlformats.org/drawingml/2006/table">
            <a:tbl>
              <a:tblPr firstRow="1" bandRow="1">
                <a:tableStyleId>{5C22544A-7EE6-4342-B048-85BDC9FD1C3A}</a:tableStyleId>
              </a:tblPr>
              <a:tblGrid>
                <a:gridCol w="761999">
                  <a:extLst>
                    <a:ext uri="{9D8B030D-6E8A-4147-A177-3AD203B41FA5}">
                      <a16:colId xmlns:a16="http://schemas.microsoft.com/office/drawing/2014/main" val="389540615"/>
                    </a:ext>
                  </a:extLst>
                </a:gridCol>
                <a:gridCol w="2308637">
                  <a:extLst>
                    <a:ext uri="{9D8B030D-6E8A-4147-A177-3AD203B41FA5}">
                      <a16:colId xmlns:a16="http://schemas.microsoft.com/office/drawing/2014/main" val="1778834185"/>
                    </a:ext>
                  </a:extLst>
                </a:gridCol>
                <a:gridCol w="2080841">
                  <a:extLst>
                    <a:ext uri="{9D8B030D-6E8A-4147-A177-3AD203B41FA5}">
                      <a16:colId xmlns:a16="http://schemas.microsoft.com/office/drawing/2014/main" val="288727590"/>
                    </a:ext>
                  </a:extLst>
                </a:gridCol>
                <a:gridCol w="3994145">
                  <a:extLst>
                    <a:ext uri="{9D8B030D-6E8A-4147-A177-3AD203B41FA5}">
                      <a16:colId xmlns:a16="http://schemas.microsoft.com/office/drawing/2014/main" val="2669710346"/>
                    </a:ext>
                  </a:extLst>
                </a:gridCol>
                <a:gridCol w="2558927">
                  <a:extLst>
                    <a:ext uri="{9D8B030D-6E8A-4147-A177-3AD203B41FA5}">
                      <a16:colId xmlns:a16="http://schemas.microsoft.com/office/drawing/2014/main" val="117584022"/>
                    </a:ext>
                  </a:extLst>
                </a:gridCol>
              </a:tblGrid>
              <a:tr h="367090">
                <a:tc>
                  <a:txBody>
                    <a:bodyPr/>
                    <a:lstStyle/>
                    <a:p>
                      <a:r>
                        <a:rPr lang="en-US" dirty="0"/>
                        <a:t>S.NO</a:t>
                      </a:r>
                    </a:p>
                  </a:txBody>
                  <a:tcPr/>
                </a:tc>
                <a:tc>
                  <a:txBody>
                    <a:bodyPr/>
                    <a:lstStyle/>
                    <a:p>
                      <a:pPr lvl="0">
                        <a:buNone/>
                      </a:pPr>
                      <a:r>
                        <a:rPr lang="en-US" sz="1800" b="1" i="0" u="none" strike="noStrike" noProof="0" dirty="0">
                          <a:solidFill>
                            <a:srgbClr val="FFFFFF"/>
                          </a:solidFill>
                          <a:latin typeface="Trebuchet MS"/>
                        </a:rPr>
                        <a:t>YEAR AND AUTHOR</a:t>
                      </a:r>
                      <a:endParaRPr lang="en-US" dirty="0"/>
                    </a:p>
                  </a:txBody>
                  <a:tcPr/>
                </a:tc>
                <a:tc>
                  <a:txBody>
                    <a:bodyPr/>
                    <a:lstStyle/>
                    <a:p>
                      <a:pPr lvl="0">
                        <a:buNone/>
                      </a:pPr>
                      <a:r>
                        <a:rPr lang="en-US" sz="1800" b="1" i="0" u="none" strike="noStrike" noProof="0" dirty="0">
                          <a:solidFill>
                            <a:srgbClr val="FFFFFF"/>
                          </a:solidFill>
                          <a:latin typeface="Trebuchet MS"/>
                        </a:rPr>
                        <a:t>WEBSITE LINK</a:t>
                      </a:r>
                      <a:endParaRPr lang="en-US" dirty="0"/>
                    </a:p>
                  </a:txBody>
                  <a:tcPr/>
                </a:tc>
                <a:tc>
                  <a:txBody>
                    <a:bodyPr/>
                    <a:lstStyle/>
                    <a:p>
                      <a:pPr lvl="0">
                        <a:buNone/>
                      </a:pPr>
                      <a:r>
                        <a:rPr lang="en-US" sz="1800" b="1" i="0" u="none" strike="noStrike" noProof="0" dirty="0">
                          <a:solidFill>
                            <a:srgbClr val="FFFFFF"/>
                          </a:solidFill>
                          <a:latin typeface="Trebuchet MS"/>
                        </a:rPr>
                        <a:t>ABSTRACT</a:t>
                      </a:r>
                      <a:endParaRPr lang="en-US" dirty="0"/>
                    </a:p>
                  </a:txBody>
                  <a:tcPr/>
                </a:tc>
                <a:tc>
                  <a:txBody>
                    <a:bodyPr/>
                    <a:lstStyle/>
                    <a:p>
                      <a:pPr lvl="0">
                        <a:buNone/>
                      </a:pPr>
                      <a:r>
                        <a:rPr lang="en-US" sz="1800" b="1" i="0" u="none" strike="noStrike" noProof="0" dirty="0">
                          <a:solidFill>
                            <a:srgbClr val="FFFFFF"/>
                          </a:solidFill>
                          <a:latin typeface="Trebuchet MS"/>
                        </a:rPr>
                        <a:t>CONCLUSION</a:t>
                      </a:r>
                      <a:endParaRPr lang="en-US" dirty="0"/>
                    </a:p>
                  </a:txBody>
                  <a:tcPr/>
                </a:tc>
                <a:extLst>
                  <a:ext uri="{0D108BD9-81ED-4DB2-BD59-A6C34878D82A}">
                    <a16:rowId xmlns:a16="http://schemas.microsoft.com/office/drawing/2014/main" val="442101094"/>
                  </a:ext>
                </a:extLst>
              </a:tr>
              <a:tr h="2968636">
                <a:tc>
                  <a:txBody>
                    <a:bodyPr/>
                    <a:lstStyle/>
                    <a:p>
                      <a:r>
                        <a:rPr lang="en-US" dirty="0"/>
                        <a:t>4.</a:t>
                      </a:r>
                    </a:p>
                  </a:txBody>
                  <a:tcPr/>
                </a:tc>
                <a:tc>
                  <a:txBody>
                    <a:bodyPr/>
                    <a:lstStyle/>
                    <a:p>
                      <a:r>
                        <a:rPr lang="en-US" dirty="0"/>
                        <a:t>2020</a:t>
                      </a:r>
                    </a:p>
                    <a:p>
                      <a:pPr lvl="0">
                        <a:buNone/>
                      </a:pPr>
                      <a:r>
                        <a:rPr lang="en-US" dirty="0" err="1"/>
                        <a:t>Jiongming</a:t>
                      </a:r>
                      <a:r>
                        <a:rPr lang="en-US" dirty="0"/>
                        <a:t> qin, Lin Chen</a:t>
                      </a:r>
                    </a:p>
                  </a:txBody>
                  <a:tcPr/>
                </a:tc>
                <a:tc>
                  <a:txBody>
                    <a:bodyPr/>
                    <a:lstStyle/>
                    <a:p>
                      <a:pPr lvl="0">
                        <a:buNone/>
                      </a:pPr>
                      <a:r>
                        <a:rPr lang="en-IN" sz="1800" b="0" i="0" u="none" strike="noStrike" noProof="0" dirty="0">
                          <a:solidFill>
                            <a:srgbClr val="99CA3C"/>
                          </a:solidFill>
                          <a:latin typeface="Times New Roman"/>
                          <a:hlinkClick r:id="rId2"/>
                        </a:rPr>
                        <a:t>https://ieeexplore.ieee.org/document/9333572</a:t>
                      </a:r>
                      <a:endParaRPr lang="en-US"/>
                    </a:p>
                  </a:txBody>
                  <a:tcPr/>
                </a:tc>
                <a:tc>
                  <a:txBody>
                    <a:bodyPr/>
                    <a:lstStyle/>
                    <a:p>
                      <a:r>
                        <a:rPr lang="en-US" sz="1600" dirty="0">
                          <a:latin typeface="Times New Roman"/>
                        </a:rPr>
                        <a:t>TITLE: </a:t>
                      </a:r>
                      <a:r>
                        <a:rPr lang="en-US" sz="1600" b="1" i="0" dirty="0">
                          <a:solidFill>
                            <a:srgbClr val="333333"/>
                          </a:solidFill>
                          <a:latin typeface="Times New Roman"/>
                        </a:rPr>
                        <a:t>A Machine Learning Methodology for Diagnosing Chronic Kidney Disease.</a:t>
                      </a:r>
                      <a:endParaRPr lang="en-US" sz="1600" dirty="0">
                        <a:latin typeface="Times New Roman"/>
                      </a:endParaRPr>
                    </a:p>
                    <a:p>
                      <a:pPr lvl="0">
                        <a:buNone/>
                      </a:pPr>
                      <a:endParaRPr lang="en-US" sz="1600" b="1" i="0" dirty="0">
                        <a:solidFill>
                          <a:srgbClr val="333333"/>
                        </a:solidFill>
                        <a:latin typeface="Times New Roman"/>
                      </a:endParaRPr>
                    </a:p>
                    <a:p>
                      <a:pPr lvl="0">
                        <a:buNone/>
                      </a:pPr>
                      <a:r>
                        <a:rPr lang="en-US" sz="1600" b="0" i="0" u="none" strike="noStrike" noProof="0" dirty="0">
                          <a:solidFill>
                            <a:srgbClr val="333333"/>
                          </a:solidFill>
                          <a:latin typeface="Times New Roman"/>
                        </a:rPr>
                        <a:t>Chronic kidney disease (CKD) is a global health problem with high morbidity and mortality rate, and it induces other diseases. Since there are no obvious symptoms during the early stages of CKD, patients often fail to notice the disease. Early detection of CKD enables patients to receive timely treatment to ameliorate the progression of this disease.</a:t>
                      </a:r>
                      <a:endParaRPr lang="en-US" sz="1600" dirty="0">
                        <a:latin typeface="Times New Roman"/>
                      </a:endParaRPr>
                    </a:p>
                    <a:p>
                      <a:pPr lvl="0">
                        <a:buNone/>
                      </a:pPr>
                      <a:endParaRPr lang="en-US" sz="1600" dirty="0">
                        <a:latin typeface="Times New Roman"/>
                      </a:endParaRPr>
                    </a:p>
                  </a:txBody>
                  <a:tcPr/>
                </a:tc>
                <a:tc>
                  <a:txBody>
                    <a:bodyPr/>
                    <a:lstStyle/>
                    <a:p>
                      <a:r>
                        <a:rPr lang="en-US" sz="1600" dirty="0">
                          <a:latin typeface="Times New Roman"/>
                        </a:rPr>
                        <a:t>The proposed CKD diagnostic methodology is </a:t>
                      </a:r>
                      <a:r>
                        <a:rPr lang="en-US" sz="1600" err="1">
                          <a:latin typeface="Times New Roman"/>
                        </a:rPr>
                        <a:t>fesible</a:t>
                      </a:r>
                      <a:r>
                        <a:rPr lang="en-US" sz="1600" dirty="0">
                          <a:latin typeface="Times New Roman"/>
                        </a:rPr>
                        <a:t> in terms of data imputation and sample </a:t>
                      </a:r>
                      <a:r>
                        <a:rPr lang="en-US" sz="1600" err="1">
                          <a:latin typeface="Times New Roman"/>
                        </a:rPr>
                        <a:t>daignosis</a:t>
                      </a:r>
                      <a:r>
                        <a:rPr lang="en-US" sz="1600" dirty="0">
                          <a:latin typeface="Times New Roman"/>
                        </a:rPr>
                        <a:t>.</a:t>
                      </a:r>
                    </a:p>
                  </a:txBody>
                  <a:tcPr/>
                </a:tc>
                <a:extLst>
                  <a:ext uri="{0D108BD9-81ED-4DB2-BD59-A6C34878D82A}">
                    <a16:rowId xmlns:a16="http://schemas.microsoft.com/office/drawing/2014/main" val="3568681572"/>
                  </a:ext>
                </a:extLst>
              </a:tr>
              <a:tr h="3224005">
                <a:tc>
                  <a:txBody>
                    <a:bodyPr/>
                    <a:lstStyle/>
                    <a:p>
                      <a:r>
                        <a:rPr lang="en-US" dirty="0"/>
                        <a:t>5.</a:t>
                      </a:r>
                    </a:p>
                  </a:txBody>
                  <a:tcPr/>
                </a:tc>
                <a:tc>
                  <a:txBody>
                    <a:bodyPr/>
                    <a:lstStyle/>
                    <a:p>
                      <a:r>
                        <a:rPr lang="en-US" dirty="0"/>
                        <a:t>2022</a:t>
                      </a:r>
                    </a:p>
                    <a:p>
                      <a:pPr lvl="0" algn="l">
                        <a:lnSpc>
                          <a:spcPct val="100000"/>
                        </a:lnSpc>
                        <a:spcBef>
                          <a:spcPts val="0"/>
                        </a:spcBef>
                        <a:spcAft>
                          <a:spcPts val="0"/>
                        </a:spcAft>
                        <a:buNone/>
                      </a:pPr>
                      <a:r>
                        <a:rPr lang="en-US" sz="1400" b="0" i="0" u="sng" strike="noStrike" noProof="0" dirty="0">
                          <a:solidFill>
                            <a:schemeClr val="tx1">
                              <a:lumMod val="95000"/>
                              <a:lumOff val="5000"/>
                            </a:schemeClr>
                          </a:solidFill>
                          <a:latin typeface="Trebuchet MS"/>
                          <a:hlinkClick r:id="rId3">
                            <a:extLst>
                              <a:ext uri="{A12FA001-AC4F-418D-AE19-62706E023703}">
                                <ahyp:hlinkClr xmlns:ahyp="http://schemas.microsoft.com/office/drawing/2018/hyperlinkcolor" val="tx"/>
                              </a:ext>
                            </a:extLst>
                          </a:hlinkClick>
                        </a:rPr>
                        <a:t>Chilakamarthi Prem Kashyap</a:t>
                      </a:r>
                      <a:r>
                        <a:rPr lang="en-US" sz="1400" b="0" i="0" u="none" strike="noStrike" noProof="0" dirty="0">
                          <a:solidFill>
                            <a:schemeClr val="tx1">
                              <a:lumMod val="95000"/>
                              <a:lumOff val="5000"/>
                            </a:schemeClr>
                          </a:solidFill>
                          <a:latin typeface="Trebuchet MS"/>
                        </a:rPr>
                        <a:t>;</a:t>
                      </a:r>
                      <a:r>
                        <a:rPr lang="en-US" sz="1400" b="0" i="0" u="none" strike="noStrike" noProof="0" dirty="0">
                          <a:solidFill>
                            <a:schemeClr val="tx1">
                              <a:lumMod val="95000"/>
                              <a:lumOff val="5000"/>
                            </a:schemeClr>
                          </a:solidFill>
                          <a:latin typeface="Trebuchet MS"/>
                          <a:hlinkClick r:id="rId4">
                            <a:extLst>
                              <a:ext uri="{A12FA001-AC4F-418D-AE19-62706E023703}">
                                <ahyp:hlinkClr xmlns:ahyp="http://schemas.microsoft.com/office/drawing/2018/hyperlinkcolor" val="tx"/>
                              </a:ext>
                            </a:extLst>
                          </a:hlinkClick>
                        </a:rPr>
                        <a:t>Gollapudi Sai Dayakar Reddy</a:t>
                      </a:r>
                      <a:r>
                        <a:rPr lang="en-US" sz="1400" b="0" i="0" u="none" strike="noStrike" noProof="0" dirty="0">
                          <a:solidFill>
                            <a:schemeClr val="tx1">
                              <a:lumMod val="95000"/>
                              <a:lumOff val="5000"/>
                            </a:schemeClr>
                          </a:solidFill>
                          <a:latin typeface="Trebuchet MS"/>
                        </a:rPr>
                        <a:t>;</a:t>
                      </a:r>
                      <a:r>
                        <a:rPr lang="en-US" sz="1400" b="0" i="0" u="none" strike="noStrike" noProof="0" dirty="0">
                          <a:solidFill>
                            <a:schemeClr val="tx1">
                              <a:lumMod val="95000"/>
                              <a:lumOff val="5000"/>
                            </a:schemeClr>
                          </a:solidFill>
                          <a:latin typeface="Trebuchet MS"/>
                          <a:hlinkClick r:id="rId5">
                            <a:extLst>
                              <a:ext uri="{A12FA001-AC4F-418D-AE19-62706E023703}">
                                <ahyp:hlinkClr xmlns:ahyp="http://schemas.microsoft.com/office/drawing/2018/hyperlinkcolor" val="tx"/>
                              </a:ext>
                            </a:extLst>
                          </a:hlinkClick>
                        </a:rPr>
                        <a:t>M Balamurugan</a:t>
                      </a:r>
                      <a:endParaRPr lang="en-US">
                        <a:solidFill>
                          <a:schemeClr val="tx1">
                            <a:lumMod val="95000"/>
                            <a:lumOff val="5000"/>
                          </a:schemeClr>
                        </a:solidFill>
                        <a:hlinkClick r:id="rId5">
                          <a:extLst>
                            <a:ext uri="{A12FA001-AC4F-418D-AE19-62706E023703}">
                              <ahyp:hlinkClr xmlns:ahyp="http://schemas.microsoft.com/office/drawing/2018/hyperlinkcolor" val="tx"/>
                            </a:ext>
                          </a:extLst>
                        </a:hlinkClick>
                      </a:endParaRPr>
                    </a:p>
                    <a:p>
                      <a:pPr lvl="0">
                        <a:buNone/>
                      </a:pPr>
                      <a:br>
                        <a:rPr lang="en-US" dirty="0"/>
                      </a:br>
                      <a:endParaRPr lang="en-US" dirty="0"/>
                    </a:p>
                  </a:txBody>
                  <a:tcPr/>
                </a:tc>
                <a:tc>
                  <a:txBody>
                    <a:bodyPr/>
                    <a:lstStyle/>
                    <a:p>
                      <a:pPr lvl="0">
                        <a:buNone/>
                      </a:pPr>
                      <a:r>
                        <a:rPr lang="en-US" sz="1800" b="0" i="0" u="none" strike="noStrike" noProof="0" dirty="0">
                          <a:solidFill>
                            <a:srgbClr val="92D050"/>
                          </a:solidFill>
                          <a:latin typeface="Trebuchet MS"/>
                        </a:rPr>
                        <a:t>https://ieeexplore.ieee.org/document/10040329</a:t>
                      </a:r>
                      <a:endParaRPr lang="en-US" dirty="0">
                        <a:solidFill>
                          <a:srgbClr val="92D050"/>
                        </a:solidFill>
                      </a:endParaRPr>
                    </a:p>
                  </a:txBody>
                  <a:tcPr/>
                </a:tc>
                <a:tc>
                  <a:txBody>
                    <a:bodyPr/>
                    <a:lstStyle/>
                    <a:p>
                      <a:r>
                        <a:rPr lang="en-US" sz="1600" dirty="0">
                          <a:latin typeface="Times New Roman"/>
                        </a:rPr>
                        <a:t>TITLE</a:t>
                      </a:r>
                      <a:r>
                        <a:rPr lang="en-US" sz="1600" dirty="0">
                          <a:solidFill>
                            <a:schemeClr val="tx1">
                              <a:lumMod val="95000"/>
                              <a:lumOff val="5000"/>
                            </a:schemeClr>
                          </a:solidFill>
                          <a:latin typeface="Times New Roman"/>
                        </a:rPr>
                        <a:t>:</a:t>
                      </a:r>
                      <a:r>
                        <a:rPr lang="en-US" sz="1600" b="1" i="0" dirty="0">
                          <a:solidFill>
                            <a:schemeClr val="tx1">
                              <a:lumMod val="95000"/>
                              <a:lumOff val="5000"/>
                            </a:schemeClr>
                          </a:solidFill>
                          <a:latin typeface="Times New Roman"/>
                          <a:hlinkClick r:id="rId6">
                            <a:extLst>
                              <a:ext uri="{A12FA001-AC4F-418D-AE19-62706E023703}">
                                <ahyp:hlinkClr xmlns:ahyp="http://schemas.microsoft.com/office/drawing/2018/hyperlinkcolor" val="tx"/>
                              </a:ext>
                            </a:extLst>
                          </a:hlinkClick>
                        </a:rPr>
                        <a:t>Prediction of Chronic Disease in Kidneys Using Machine Learning Classifiers</a:t>
                      </a:r>
                      <a:endParaRPr lang="en-US" sz="1600" b="1" i="0">
                        <a:solidFill>
                          <a:schemeClr val="tx1">
                            <a:lumMod val="95000"/>
                            <a:lumOff val="5000"/>
                          </a:schemeClr>
                        </a:solidFill>
                        <a:latin typeface="Times New Roman"/>
                      </a:endParaRPr>
                    </a:p>
                    <a:p>
                      <a:pPr lvl="0">
                        <a:buNone/>
                      </a:pPr>
                      <a:endParaRPr lang="en-US" sz="1600" b="1" i="0" dirty="0">
                        <a:solidFill>
                          <a:schemeClr val="tx1">
                            <a:lumMod val="95000"/>
                            <a:lumOff val="5000"/>
                          </a:schemeClr>
                        </a:solidFill>
                        <a:latin typeface="Times New Roman"/>
                      </a:endParaRPr>
                    </a:p>
                    <a:p>
                      <a:pPr lvl="0">
                        <a:buNone/>
                      </a:pPr>
                      <a:r>
                        <a:rPr lang="en-US" sz="1600" b="0" i="0" u="none" strike="noStrike" noProof="0" dirty="0">
                          <a:solidFill>
                            <a:srgbClr val="333333"/>
                          </a:solidFill>
                          <a:latin typeface="Times New Roman"/>
                        </a:rPr>
                        <a:t>chronic kidney disease (CKD) is a diagnosis that occurred in kidney which is also called as chronic renal disease. Chronic Kidney Disease means that if a person is suffering from CKD, then that person's kidney is not functioning properly since </a:t>
                      </a:r>
                      <a:r>
                        <a:rPr lang="en-US" sz="1600" b="0" i="0" u="none" strike="noStrike" noProof="0" err="1">
                          <a:solidFill>
                            <a:srgbClr val="333333"/>
                          </a:solidFill>
                          <a:latin typeface="Times New Roman"/>
                        </a:rPr>
                        <a:t>itcould</a:t>
                      </a:r>
                      <a:r>
                        <a:rPr lang="en-US" sz="1600" b="0" i="0" u="none" strike="noStrike" noProof="0" dirty="0">
                          <a:solidFill>
                            <a:srgbClr val="333333"/>
                          </a:solidFill>
                          <a:latin typeface="Times New Roman"/>
                        </a:rPr>
                        <a:t> be damaged and cannot purify the blood as like the normal kidney.</a:t>
                      </a:r>
                      <a:endParaRPr lang="en-US" sz="1600" dirty="0">
                        <a:latin typeface="Times New Roman"/>
                      </a:endParaRPr>
                    </a:p>
                    <a:p>
                      <a:pPr lvl="0">
                        <a:buNone/>
                      </a:pPr>
                      <a:endParaRPr lang="en-US" sz="1600" dirty="0">
                        <a:latin typeface="Times New Roman"/>
                      </a:endParaRPr>
                    </a:p>
                  </a:txBody>
                  <a:tcPr/>
                </a:tc>
                <a:tc>
                  <a:txBody>
                    <a:bodyPr/>
                    <a:lstStyle/>
                    <a:p>
                      <a:pPr lvl="0">
                        <a:buNone/>
                      </a:pPr>
                      <a:r>
                        <a:rPr lang="en-US" sz="1600" b="0" i="0" u="none" strike="noStrike" noProof="0" dirty="0">
                          <a:solidFill>
                            <a:srgbClr val="333333"/>
                          </a:solidFill>
                          <a:latin typeface="Times New Roman"/>
                        </a:rPr>
                        <a:t>In this paper we have used four machine learning algorithms which are Support vector machine classifier (SVM), K-Nearest Neighbor algorithm (KNN), Random Forest algorithm and lastly decision tree algorithm.</a:t>
                      </a:r>
                    </a:p>
                  </a:txBody>
                  <a:tcPr/>
                </a:tc>
                <a:extLst>
                  <a:ext uri="{0D108BD9-81ED-4DB2-BD59-A6C34878D82A}">
                    <a16:rowId xmlns:a16="http://schemas.microsoft.com/office/drawing/2014/main" val="2272244619"/>
                  </a:ext>
                </a:extLst>
              </a:tr>
            </a:tbl>
          </a:graphicData>
        </a:graphic>
      </p:graphicFrame>
    </p:spTree>
    <p:extLst>
      <p:ext uri="{BB962C8B-B14F-4D97-AF65-F5344CB8AC3E}">
        <p14:creationId xmlns:p14="http://schemas.microsoft.com/office/powerpoint/2010/main" val="230872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79CE06E-1DE2-ACAE-9BE7-DA4954D4B4AD}"/>
              </a:ext>
            </a:extLst>
          </p:cNvPr>
          <p:cNvGraphicFramePr>
            <a:graphicFrameLocks noGrp="1"/>
          </p:cNvGraphicFramePr>
          <p:nvPr>
            <p:extLst>
              <p:ext uri="{D42A27DB-BD31-4B8C-83A1-F6EECF244321}">
                <p14:modId xmlns:p14="http://schemas.microsoft.com/office/powerpoint/2010/main" val="2419708370"/>
              </p:ext>
            </p:extLst>
          </p:nvPr>
        </p:nvGraphicFramePr>
        <p:xfrm>
          <a:off x="71886" y="-57509"/>
          <a:ext cx="12073872" cy="7132632"/>
        </p:xfrm>
        <a:graphic>
          <a:graphicData uri="http://schemas.openxmlformats.org/drawingml/2006/table">
            <a:tbl>
              <a:tblPr firstRow="1" bandRow="1">
                <a:tableStyleId>{5C22544A-7EE6-4342-B048-85BDC9FD1C3A}</a:tableStyleId>
              </a:tblPr>
              <a:tblGrid>
                <a:gridCol w="848873">
                  <a:extLst>
                    <a:ext uri="{9D8B030D-6E8A-4147-A177-3AD203B41FA5}">
                      <a16:colId xmlns:a16="http://schemas.microsoft.com/office/drawing/2014/main" val="2412234402"/>
                    </a:ext>
                  </a:extLst>
                </a:gridCol>
                <a:gridCol w="2344165">
                  <a:extLst>
                    <a:ext uri="{9D8B030D-6E8A-4147-A177-3AD203B41FA5}">
                      <a16:colId xmlns:a16="http://schemas.microsoft.com/office/drawing/2014/main" val="4253974685"/>
                    </a:ext>
                  </a:extLst>
                </a:gridCol>
                <a:gridCol w="2112852">
                  <a:extLst>
                    <a:ext uri="{9D8B030D-6E8A-4147-A177-3AD203B41FA5}">
                      <a16:colId xmlns:a16="http://schemas.microsoft.com/office/drawing/2014/main" val="312605603"/>
                    </a:ext>
                  </a:extLst>
                </a:gridCol>
                <a:gridCol w="4055598">
                  <a:extLst>
                    <a:ext uri="{9D8B030D-6E8A-4147-A177-3AD203B41FA5}">
                      <a16:colId xmlns:a16="http://schemas.microsoft.com/office/drawing/2014/main" val="3326402387"/>
                    </a:ext>
                  </a:extLst>
                </a:gridCol>
                <a:gridCol w="2712384">
                  <a:extLst>
                    <a:ext uri="{9D8B030D-6E8A-4147-A177-3AD203B41FA5}">
                      <a16:colId xmlns:a16="http://schemas.microsoft.com/office/drawing/2014/main" val="3217106696"/>
                    </a:ext>
                  </a:extLst>
                </a:gridCol>
              </a:tblGrid>
              <a:tr h="491392">
                <a:tc>
                  <a:txBody>
                    <a:bodyPr/>
                    <a:lstStyle/>
                    <a:p>
                      <a:pPr rtl="0" fontAlgn="base"/>
                      <a:r>
                        <a:rPr lang="en-US" sz="1800" b="1" dirty="0">
                          <a:solidFill>
                            <a:srgbClr val="FFFFFF"/>
                          </a:solidFill>
                          <a:effectLst/>
                          <a:latin typeface="Trebuchet MS"/>
                        </a:rPr>
                        <a:t>S.NO​</a:t>
                      </a:r>
                      <a:endParaRPr lang="en-US" b="1" dirty="0">
                        <a:solidFill>
                          <a:srgbClr val="FFFFFF"/>
                        </a:solidFill>
                        <a:effectLst/>
                        <a:latin typeface="Trebuchet M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0C226"/>
                    </a:solidFill>
                  </a:tcPr>
                </a:tc>
                <a:tc>
                  <a:txBody>
                    <a:bodyPr/>
                    <a:lstStyle/>
                    <a:p>
                      <a:pPr rtl="0" fontAlgn="base"/>
                      <a:r>
                        <a:rPr lang="en-US" sz="1800" b="1" dirty="0">
                          <a:solidFill>
                            <a:srgbClr val="FFFFFF"/>
                          </a:solidFill>
                          <a:effectLst/>
                          <a:latin typeface="Trebuchet MS"/>
                        </a:rPr>
                        <a:t>YEAR AND AUTHOR​</a:t>
                      </a:r>
                      <a:endParaRPr lang="en-US" b="1" dirty="0">
                        <a:solidFill>
                          <a:srgbClr val="FFFFFF"/>
                        </a:solidFill>
                        <a:effectLst/>
                        <a:latin typeface="Trebuchet M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0C226"/>
                    </a:solidFill>
                  </a:tcPr>
                </a:tc>
                <a:tc>
                  <a:txBody>
                    <a:bodyPr/>
                    <a:lstStyle/>
                    <a:p>
                      <a:pPr rtl="0" fontAlgn="base"/>
                      <a:r>
                        <a:rPr lang="en-US" sz="1800" b="1" dirty="0">
                          <a:solidFill>
                            <a:srgbClr val="FFFFFF"/>
                          </a:solidFill>
                          <a:effectLst/>
                          <a:latin typeface="Trebuchet MS"/>
                        </a:rPr>
                        <a:t>WEBSITE LINK​</a:t>
                      </a:r>
                      <a:endParaRPr lang="en-US" b="1" dirty="0">
                        <a:solidFill>
                          <a:srgbClr val="FFFFFF"/>
                        </a:solidFill>
                        <a:effectLst/>
                        <a:latin typeface="Trebuchet M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0C226"/>
                    </a:solidFill>
                  </a:tcPr>
                </a:tc>
                <a:tc>
                  <a:txBody>
                    <a:bodyPr/>
                    <a:lstStyle/>
                    <a:p>
                      <a:pPr rtl="0" fontAlgn="base"/>
                      <a:r>
                        <a:rPr lang="en-US" sz="1800" b="1" dirty="0">
                          <a:solidFill>
                            <a:srgbClr val="FFFFFF"/>
                          </a:solidFill>
                          <a:effectLst/>
                          <a:latin typeface="Trebuchet MS"/>
                        </a:rPr>
                        <a:t>ABSTRACT​</a:t>
                      </a:r>
                      <a:endParaRPr lang="en-US" b="1" dirty="0">
                        <a:solidFill>
                          <a:srgbClr val="FFFFFF"/>
                        </a:solidFill>
                        <a:effectLst/>
                        <a:latin typeface="Trebuchet M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0C226"/>
                    </a:solidFill>
                  </a:tcPr>
                </a:tc>
                <a:tc>
                  <a:txBody>
                    <a:bodyPr/>
                    <a:lstStyle/>
                    <a:p>
                      <a:pPr rtl="0" fontAlgn="base"/>
                      <a:r>
                        <a:rPr lang="en-US" sz="1800" b="1" dirty="0">
                          <a:solidFill>
                            <a:srgbClr val="FFFFFF"/>
                          </a:solidFill>
                          <a:effectLst/>
                          <a:latin typeface="Trebuchet MS"/>
                        </a:rPr>
                        <a:t>CONCLUSION​</a:t>
                      </a:r>
                      <a:endParaRPr lang="en-US" b="1" dirty="0">
                        <a:solidFill>
                          <a:srgbClr val="FFFFFF"/>
                        </a:solidFill>
                        <a:effectLst/>
                        <a:latin typeface="Trebuchet M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0C226"/>
                    </a:solidFill>
                  </a:tcPr>
                </a:tc>
                <a:extLst>
                  <a:ext uri="{0D108BD9-81ED-4DB2-BD59-A6C34878D82A}">
                    <a16:rowId xmlns:a16="http://schemas.microsoft.com/office/drawing/2014/main" val="405782553"/>
                  </a:ext>
                </a:extLst>
              </a:tr>
              <a:tr h="3424854">
                <a:tc>
                  <a:txBody>
                    <a:bodyPr/>
                    <a:lstStyle/>
                    <a:p>
                      <a:pPr rtl="0" fontAlgn="base"/>
                      <a:r>
                        <a:rPr lang="en-US" sz="1800" dirty="0">
                          <a:effectLst/>
                          <a:latin typeface="Trebuchet MS"/>
                        </a:rPr>
                        <a:t>6.</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BE9CD"/>
                    </a:solidFill>
                  </a:tcPr>
                </a:tc>
                <a:tc>
                  <a:txBody>
                    <a:bodyPr/>
                    <a:lstStyle/>
                    <a:p>
                      <a:pPr rtl="0" fontAlgn="base"/>
                      <a:r>
                        <a:rPr lang="en-US" sz="1800" dirty="0">
                          <a:effectLst/>
                          <a:latin typeface="Trebuchet MS"/>
                        </a:rPr>
                        <a:t>2023</a:t>
                      </a:r>
                    </a:p>
                    <a:p>
                      <a:pPr lvl="0">
                        <a:buNone/>
                      </a:pPr>
                      <a:r>
                        <a:rPr lang="en-US" sz="1800" dirty="0">
                          <a:effectLst/>
                          <a:latin typeface="Trebuchet MS"/>
                        </a:rPr>
                        <a:t>Arvind Sharma</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BE9CD"/>
                    </a:solidFill>
                  </a:tcPr>
                </a:tc>
                <a:tc>
                  <a:txBody>
                    <a:bodyPr/>
                    <a:lstStyle/>
                    <a:p>
                      <a:pPr rtl="0" fontAlgn="auto"/>
                      <a:r>
                        <a:rPr lang="en-IN" sz="1800" u="sng" strike="noStrike" dirty="0">
                          <a:solidFill>
                            <a:srgbClr val="99CA3C"/>
                          </a:solidFill>
                          <a:effectLst/>
                          <a:latin typeface="Times New Roman"/>
                          <a:hlinkClick r:id="rId2"/>
                        </a:rPr>
                        <a:t>https://ieeexplore.ieee.org/document/9333572</a:t>
                      </a:r>
                      <a:r>
                        <a:rPr lang="en-IN" sz="1800" dirty="0">
                          <a:solidFill>
                            <a:srgbClr val="99CA3C"/>
                          </a:solidFill>
                          <a:effectLst/>
                          <a:latin typeface="Times New Roman"/>
                        </a:rPr>
                        <a:t>​</a:t>
                      </a:r>
                      <a:endParaRPr lang="en-IN" sz="1800" dirty="0">
                        <a:effectLst/>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BE9CD"/>
                    </a:solidFill>
                  </a:tcPr>
                </a:tc>
                <a:tc>
                  <a:txBody>
                    <a:bodyPr/>
                    <a:lstStyle/>
                    <a:p>
                      <a:pPr rtl="0" fontAlgn="base"/>
                      <a:r>
                        <a:rPr lang="en-US" sz="1600" dirty="0">
                          <a:effectLst/>
                          <a:latin typeface="Times New Roman"/>
                        </a:rPr>
                        <a:t>TITLE: </a:t>
                      </a:r>
                      <a:r>
                        <a:rPr lang="en-US" sz="1600" b="1" i="0" dirty="0">
                          <a:solidFill>
                            <a:srgbClr val="333333"/>
                          </a:solidFill>
                          <a:latin typeface="Times New Roman"/>
                        </a:rPr>
                        <a:t>A Statistical Review on Machine Learning Based Medical Diagnostic Systems for Chronic Kidney Disease</a:t>
                      </a:r>
                      <a:endParaRPr lang="en-US" sz="1600" i="0" dirty="0">
                        <a:latin typeface="Times New Roman"/>
                      </a:endParaRPr>
                    </a:p>
                    <a:p>
                      <a:pPr lvl="0">
                        <a:buNone/>
                      </a:pPr>
                      <a:endParaRPr lang="en-US" sz="1600" dirty="0">
                        <a:effectLst/>
                        <a:latin typeface="Times New Roman"/>
                      </a:endParaRPr>
                    </a:p>
                    <a:p>
                      <a:pPr rtl="0" fontAlgn="base"/>
                      <a:r>
                        <a:rPr lang="en-US" sz="1600" dirty="0">
                          <a:solidFill>
                            <a:srgbClr val="333333"/>
                          </a:solidFill>
                          <a:effectLst/>
                          <a:latin typeface="Times New Roman"/>
                        </a:rPr>
                        <a:t>​</a:t>
                      </a:r>
                      <a:r>
                        <a:rPr lang="en-US" sz="1600" b="0" i="0" u="none" strike="noStrike" noProof="0" dirty="0">
                          <a:solidFill>
                            <a:srgbClr val="333333"/>
                          </a:solidFill>
                          <a:effectLst/>
                          <a:latin typeface="Times New Roman"/>
                        </a:rPr>
                        <a:t>The decision making is a very challenging and complex process while doing the diagnosis of any specific illness. Huge ambiguities and problems are faced in the process of diagnosing by using the human visual system, which leads to conclusions that are inappropriate and unsuitable for a chronic kidney disease diagnosis. </a:t>
                      </a:r>
                      <a:endParaRPr lang="en-US" sz="1600">
                        <a:effectLst/>
                        <a:latin typeface="Times New Roman"/>
                      </a:endParaRPr>
                    </a:p>
                    <a:p>
                      <a:pPr lvl="0" rtl="0">
                        <a:buNone/>
                      </a:pPr>
                      <a:r>
                        <a:rPr lang="en-US" sz="1600" dirty="0">
                          <a:effectLst/>
                          <a:latin typeface="Times New Roman"/>
                        </a:rPr>
                        <a:t>​</a:t>
                      </a:r>
                      <a:endParaRPr lang="en-US" sz="1600">
                        <a:effectLst/>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BE9CD"/>
                    </a:solidFill>
                  </a:tcPr>
                </a:tc>
                <a:tc>
                  <a:txBody>
                    <a:bodyPr/>
                    <a:lstStyle/>
                    <a:p>
                      <a:pPr lvl="0">
                        <a:buNone/>
                      </a:pPr>
                      <a:r>
                        <a:rPr lang="en-US" sz="1600" b="0" i="0" u="none" strike="noStrike" noProof="0" dirty="0">
                          <a:solidFill>
                            <a:srgbClr val="333333"/>
                          </a:solidFill>
                          <a:effectLst/>
                          <a:latin typeface="Times New Roman"/>
                        </a:rPr>
                        <a:t>The primary focus of this study is to statistically review the various proposed and developed medical diagnostic systems for the diagnosis of chronic kidney disease using machine learning algorithms.</a:t>
                      </a:r>
                      <a:endParaRPr lang="en-US" sz="1600" b="0" i="0" u="none" strike="noStrike" noProof="0">
                        <a:solidFill>
                          <a:srgbClr val="333333"/>
                        </a:solidFill>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BE9CD"/>
                    </a:solidFill>
                  </a:tcPr>
                </a:tc>
                <a:extLst>
                  <a:ext uri="{0D108BD9-81ED-4DB2-BD59-A6C34878D82A}">
                    <a16:rowId xmlns:a16="http://schemas.microsoft.com/office/drawing/2014/main" val="2558325318"/>
                  </a:ext>
                </a:extLst>
              </a:tr>
              <a:tr h="3216386">
                <a:tc>
                  <a:txBody>
                    <a:bodyPr/>
                    <a:lstStyle/>
                    <a:p>
                      <a:pPr rtl="0" fontAlgn="base"/>
                      <a:r>
                        <a:rPr lang="en-US" sz="1800" dirty="0">
                          <a:effectLst/>
                          <a:latin typeface="Trebuchet MS"/>
                        </a:rPr>
                        <a:t>7.</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EF4E8"/>
                    </a:solidFill>
                  </a:tcPr>
                </a:tc>
                <a:tc>
                  <a:txBody>
                    <a:bodyPr/>
                    <a:lstStyle/>
                    <a:p>
                      <a:pPr rtl="0" fontAlgn="base"/>
                      <a:r>
                        <a:rPr lang="en-US" sz="1800" dirty="0">
                          <a:effectLst/>
                          <a:latin typeface="Trebuchet MS"/>
                        </a:rPr>
                        <a:t>2022​</a:t>
                      </a:r>
                      <a:endParaRPr lang="en-US" dirty="0">
                        <a:effectLst/>
                        <a:latin typeface="Trebuchet MS"/>
                      </a:endParaRPr>
                    </a:p>
                    <a:p>
                      <a:pPr rtl="0" fontAlgn="base"/>
                      <a:r>
                        <a:rPr lang="en-US" sz="1400" u="sng" strike="noStrike" dirty="0">
                          <a:solidFill>
                            <a:schemeClr val="tx1">
                              <a:lumMod val="95000"/>
                              <a:lumOff val="5000"/>
                            </a:schemeClr>
                          </a:solidFill>
                          <a:effectLst/>
                          <a:latin typeface="Trebuchet MS"/>
                          <a:hlinkClick r:id="rId3">
                            <a:extLst>
                              <a:ext uri="{A12FA001-AC4F-418D-AE19-62706E023703}">
                                <ahyp:hlinkClr xmlns:ahyp="http://schemas.microsoft.com/office/drawing/2018/hyperlinkcolor" val="tx"/>
                              </a:ext>
                            </a:extLst>
                          </a:hlinkClick>
                        </a:rPr>
                        <a:t>Chilakamarthi Prem Kashyap</a:t>
                      </a:r>
                      <a:r>
                        <a:rPr lang="en-US" sz="1400" dirty="0">
                          <a:solidFill>
                            <a:schemeClr val="tx1">
                              <a:lumMod val="95000"/>
                              <a:lumOff val="5000"/>
                            </a:schemeClr>
                          </a:solidFill>
                          <a:effectLst/>
                          <a:latin typeface="Trebuchet MS"/>
                        </a:rPr>
                        <a:t>;</a:t>
                      </a:r>
                      <a:r>
                        <a:rPr lang="en-US" sz="1400" u="sng" strike="noStrike" dirty="0">
                          <a:solidFill>
                            <a:schemeClr val="tx1">
                              <a:lumMod val="95000"/>
                              <a:lumOff val="5000"/>
                            </a:schemeClr>
                          </a:solidFill>
                          <a:effectLst/>
                          <a:latin typeface="Trebuchet MS"/>
                          <a:hlinkClick r:id="rId4">
                            <a:extLst>
                              <a:ext uri="{A12FA001-AC4F-418D-AE19-62706E023703}">
                                <ahyp:hlinkClr xmlns:ahyp="http://schemas.microsoft.com/office/drawing/2018/hyperlinkcolor" val="tx"/>
                              </a:ext>
                            </a:extLst>
                          </a:hlinkClick>
                        </a:rPr>
                        <a:t>Gollapudi Sai Dayakar Reddy</a:t>
                      </a:r>
                      <a:r>
                        <a:rPr lang="en-US" sz="1400" dirty="0">
                          <a:solidFill>
                            <a:schemeClr val="tx1">
                              <a:lumMod val="95000"/>
                              <a:lumOff val="5000"/>
                            </a:schemeClr>
                          </a:solidFill>
                          <a:effectLst/>
                          <a:latin typeface="Trebuchet MS"/>
                        </a:rPr>
                        <a:t>;</a:t>
                      </a:r>
                      <a:r>
                        <a:rPr lang="en-US" sz="1400" u="sng" strike="noStrike" dirty="0">
                          <a:solidFill>
                            <a:schemeClr val="tx1">
                              <a:lumMod val="95000"/>
                              <a:lumOff val="5000"/>
                            </a:schemeClr>
                          </a:solidFill>
                          <a:effectLst/>
                          <a:latin typeface="Trebuchet MS"/>
                          <a:hlinkClick r:id="rId5">
                            <a:extLst>
                              <a:ext uri="{A12FA001-AC4F-418D-AE19-62706E023703}">
                                <ahyp:hlinkClr xmlns:ahyp="http://schemas.microsoft.com/office/drawing/2018/hyperlinkcolor" val="tx"/>
                              </a:ext>
                            </a:extLst>
                          </a:hlinkClick>
                        </a:rPr>
                        <a:t>M Balamurugan</a:t>
                      </a:r>
                      <a:r>
                        <a:rPr lang="en-US" sz="1400" dirty="0">
                          <a:solidFill>
                            <a:schemeClr val="tx1">
                              <a:lumMod val="95000"/>
                              <a:lumOff val="5000"/>
                            </a:schemeClr>
                          </a:solidFill>
                          <a:effectLst/>
                          <a:latin typeface="Trebuchet MS"/>
                        </a:rPr>
                        <a:t>​</a:t>
                      </a:r>
                      <a:endParaRPr lang="en-US">
                        <a:solidFill>
                          <a:schemeClr val="tx1">
                            <a:lumMod val="95000"/>
                            <a:lumOff val="5000"/>
                          </a:schemeClr>
                        </a:solidFill>
                        <a:effectLst/>
                        <a:latin typeface="Trebuchet MS"/>
                      </a:endParaRPr>
                    </a:p>
                    <a:p>
                      <a:pPr rtl="0" fontAlgn="base"/>
                      <a:r>
                        <a:rPr lang="en-US" sz="1800" dirty="0">
                          <a:solidFill>
                            <a:schemeClr val="tx1">
                              <a:lumMod val="95000"/>
                              <a:lumOff val="5000"/>
                            </a:schemeClr>
                          </a:solidFill>
                          <a:effectLst/>
                          <a:latin typeface="Trebuchet MS"/>
                        </a:rPr>
                        <a:t>​</a:t>
                      </a:r>
                      <a:br>
                        <a:rPr lang="en-US" sz="1800" dirty="0">
                          <a:effectLst/>
                          <a:latin typeface="Trebuchet MS"/>
                        </a:rPr>
                      </a:br>
                      <a:r>
                        <a:rPr lang="en-US" sz="1800" dirty="0">
                          <a:effectLst/>
                          <a:latin typeface="Trebuchet MS"/>
                        </a:rPr>
                        <a:t>​</a:t>
                      </a:r>
                      <a:endParaRPr lang="en-US" dirty="0">
                        <a:effectLst/>
                        <a:latin typeface="Trebuchet M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EF4E8"/>
                    </a:solidFill>
                  </a:tcPr>
                </a:tc>
                <a:tc>
                  <a:txBody>
                    <a:bodyPr/>
                    <a:lstStyle/>
                    <a:p>
                      <a:pPr rtl="0" fontAlgn="base"/>
                      <a:r>
                        <a:rPr lang="en-US" sz="1800" dirty="0">
                          <a:solidFill>
                            <a:srgbClr val="92D050"/>
                          </a:solidFill>
                          <a:effectLst/>
                          <a:latin typeface="Trebuchet MS"/>
                        </a:rPr>
                        <a:t>https://ieeexplore.ieee.org/document/10040329​</a:t>
                      </a:r>
                      <a:endParaRPr lang="en-US" dirty="0">
                        <a:effectLst/>
                        <a:latin typeface="Trebuchet M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EF4E8"/>
                    </a:solidFill>
                  </a:tcPr>
                </a:tc>
                <a:tc>
                  <a:txBody>
                    <a:bodyPr/>
                    <a:lstStyle/>
                    <a:p>
                      <a:pPr rtl="0" fontAlgn="base"/>
                      <a:r>
                        <a:rPr lang="en-US" sz="1600" err="1">
                          <a:effectLst/>
                          <a:latin typeface="Times New Roman"/>
                        </a:rPr>
                        <a:t>TITLE</a:t>
                      </a:r>
                      <a:r>
                        <a:rPr lang="en-US" sz="1600" err="1">
                          <a:solidFill>
                            <a:srgbClr val="0D0D0D"/>
                          </a:solidFill>
                          <a:effectLst/>
                          <a:latin typeface="Times New Roman"/>
                        </a:rPr>
                        <a:t>:</a:t>
                      </a:r>
                      <a:r>
                        <a:rPr lang="en-US" sz="1600" b="1" i="0" err="1">
                          <a:solidFill>
                            <a:schemeClr val="tx1">
                              <a:lumMod val="95000"/>
                              <a:lumOff val="5000"/>
                            </a:schemeClr>
                          </a:solidFill>
                          <a:latin typeface="Times New Roman"/>
                        </a:rPr>
                        <a:t>An</a:t>
                      </a:r>
                      <a:r>
                        <a:rPr lang="en-US" sz="1600" b="1" i="0" dirty="0">
                          <a:solidFill>
                            <a:schemeClr val="tx1">
                              <a:lumMod val="95000"/>
                              <a:lumOff val="5000"/>
                            </a:schemeClr>
                          </a:solidFill>
                          <a:latin typeface="Times New Roman"/>
                        </a:rPr>
                        <a:t> Intelligent Clinical Support System For The Early Diagnosis Of The Chronic Kidney Disease</a:t>
                      </a:r>
                      <a:endParaRPr lang="en-US" sz="1600" i="0">
                        <a:solidFill>
                          <a:schemeClr val="tx1">
                            <a:lumMod val="95000"/>
                            <a:lumOff val="5000"/>
                          </a:schemeClr>
                        </a:solidFill>
                        <a:latin typeface="Times New Roman"/>
                      </a:endParaRPr>
                    </a:p>
                    <a:p>
                      <a:pPr lvl="0">
                        <a:buNone/>
                      </a:pPr>
                      <a:endParaRPr lang="en-US" sz="1600" dirty="0">
                        <a:solidFill>
                          <a:srgbClr val="0D0D0D"/>
                        </a:solidFill>
                        <a:effectLst/>
                        <a:latin typeface="Times New Roman"/>
                      </a:endParaRPr>
                    </a:p>
                    <a:p>
                      <a:pPr lvl="0">
                        <a:buNone/>
                      </a:pPr>
                      <a:r>
                        <a:rPr lang="en-US" sz="1600" b="0" i="0" u="none" strike="noStrike" noProof="0" dirty="0">
                          <a:solidFill>
                            <a:srgbClr val="333333"/>
                          </a:solidFill>
                          <a:effectLst/>
                          <a:latin typeface="Times New Roman"/>
                        </a:rPr>
                        <a:t>Chronic kidney disease is a fatal renal illness, affecting a huge percentage of the world's population. This disease is life-threatening, possessing high morbidity and mortality rates. This disease being asymptomatic even at higher stages, its early diagnosis is of vital importance. </a:t>
                      </a:r>
                      <a:endParaRPr lang="en-US" sz="1600">
                        <a:latin typeface="Times New Roman"/>
                      </a:endParaRPr>
                    </a:p>
                    <a:p>
                      <a:pPr rtl="0" fontAlgn="base"/>
                      <a:r>
                        <a:rPr lang="en-US" sz="1600" dirty="0">
                          <a:effectLst/>
                          <a:latin typeface="Times New Roman"/>
                        </a:rPr>
                        <a:t>​</a:t>
                      </a:r>
                      <a:endParaRPr lang="en-US" sz="1600">
                        <a:effectLst/>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EF4E8"/>
                    </a:solidFill>
                  </a:tcPr>
                </a:tc>
                <a:tc>
                  <a:txBody>
                    <a:bodyPr/>
                    <a:lstStyle/>
                    <a:p>
                      <a:pPr lvl="0">
                        <a:buNone/>
                      </a:pPr>
                      <a:r>
                        <a:rPr lang="en-US" sz="1600" b="0" i="0" u="none" strike="noStrike" noProof="0" dirty="0">
                          <a:solidFill>
                            <a:srgbClr val="333333"/>
                          </a:solidFill>
                          <a:effectLst/>
                          <a:latin typeface="Times New Roman"/>
                        </a:rPr>
                        <a:t>The SVM model proposed in this system reported accuracy of 99.17%. The usefulness of such a system lies in the mitigation of human loss that can be achieved by an accurate diagnosis of this renal ailment.</a:t>
                      </a:r>
                      <a:endParaRPr lang="en-US" sz="1600" b="0" i="0" u="none" strike="noStrike" noProof="0">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EF4E8"/>
                    </a:solidFill>
                  </a:tcPr>
                </a:tc>
                <a:extLst>
                  <a:ext uri="{0D108BD9-81ED-4DB2-BD59-A6C34878D82A}">
                    <a16:rowId xmlns:a16="http://schemas.microsoft.com/office/drawing/2014/main" val="2645038476"/>
                  </a:ext>
                </a:extLst>
              </a:tr>
            </a:tbl>
          </a:graphicData>
        </a:graphic>
      </p:graphicFrame>
    </p:spTree>
    <p:extLst>
      <p:ext uri="{BB962C8B-B14F-4D97-AF65-F5344CB8AC3E}">
        <p14:creationId xmlns:p14="http://schemas.microsoft.com/office/powerpoint/2010/main" val="263637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0D44-6477-981B-00A0-D8ED13B159F6}"/>
              </a:ext>
            </a:extLst>
          </p:cNvPr>
          <p:cNvSpPr>
            <a:spLocks noGrp="1"/>
          </p:cNvSpPr>
          <p:nvPr>
            <p:ph type="title"/>
          </p:nvPr>
        </p:nvSpPr>
        <p:spPr>
          <a:xfrm>
            <a:off x="900072" y="832338"/>
            <a:ext cx="8596668" cy="1320800"/>
          </a:xfrm>
        </p:spPr>
        <p:txBody>
          <a:bodyPr/>
          <a:lstStyle/>
          <a:p>
            <a:r>
              <a:rPr lang="en-US" dirty="0"/>
              <a:t>LITERATURE SURVEY CONCLUSION </a:t>
            </a:r>
          </a:p>
        </p:txBody>
      </p:sp>
      <p:sp>
        <p:nvSpPr>
          <p:cNvPr id="3" name="Content Placeholder 2">
            <a:extLst>
              <a:ext uri="{FF2B5EF4-FFF2-40B4-BE49-F238E27FC236}">
                <a16:creationId xmlns:a16="http://schemas.microsoft.com/office/drawing/2014/main" id="{4F0AFE9B-7750-8019-0B4C-7A8E0CE8704D}"/>
              </a:ext>
            </a:extLst>
          </p:cNvPr>
          <p:cNvSpPr>
            <a:spLocks noGrp="1"/>
          </p:cNvSpPr>
          <p:nvPr>
            <p:ph idx="1"/>
          </p:nvPr>
        </p:nvSpPr>
        <p:spPr/>
        <p:txBody>
          <a:bodyPr vert="horz" lIns="91440" tIns="45720" rIns="91440" bIns="45720" rtlCol="0" anchor="t">
            <a:normAutofit/>
          </a:bodyPr>
          <a:lstStyle/>
          <a:p>
            <a:pPr algn="just"/>
            <a:r>
              <a:rPr lang="en-US" dirty="0">
                <a:solidFill>
                  <a:srgbClr val="000000"/>
                </a:solidFill>
                <a:latin typeface="Times New Roman"/>
                <a:cs typeface="Times New Roman"/>
              </a:rPr>
              <a:t>These  papers  presents the </a:t>
            </a:r>
            <a:r>
              <a:rPr lang="en-US" dirty="0" err="1">
                <a:solidFill>
                  <a:srgbClr val="000000"/>
                </a:solidFill>
                <a:latin typeface="Times New Roman"/>
                <a:cs typeface="Times New Roman"/>
              </a:rPr>
              <a:t>adpative</a:t>
            </a:r>
            <a:r>
              <a:rPr lang="en-US" dirty="0">
                <a:solidFill>
                  <a:srgbClr val="000000"/>
                </a:solidFill>
                <a:latin typeface="Times New Roman"/>
                <a:cs typeface="Times New Roman"/>
              </a:rPr>
              <a:t> hybridized deep convolutional neural network (AHDCNN) for early prediction and diagnosis of </a:t>
            </a:r>
            <a:r>
              <a:rPr lang="en-US" dirty="0" err="1">
                <a:solidFill>
                  <a:srgbClr val="000000"/>
                </a:solidFill>
                <a:latin typeface="Times New Roman"/>
                <a:cs typeface="Times New Roman"/>
              </a:rPr>
              <a:t>CKD.But</a:t>
            </a:r>
            <a:r>
              <a:rPr lang="en-US" dirty="0">
                <a:solidFill>
                  <a:srgbClr val="000000"/>
                </a:solidFill>
                <a:latin typeface="Times New Roman"/>
                <a:cs typeface="Times New Roman"/>
              </a:rPr>
              <a:t> they are unable to detect disease in the early stages like at stage 0 and stage 1.</a:t>
            </a:r>
            <a:endParaRPr lang="en-US"/>
          </a:p>
          <a:p>
            <a:pPr algn="just"/>
            <a:r>
              <a:rPr lang="en-US" dirty="0">
                <a:solidFill>
                  <a:srgbClr val="000000"/>
                </a:solidFill>
                <a:latin typeface="Times New Roman"/>
                <a:cs typeface="Times New Roman"/>
              </a:rPr>
              <a:t>identified a reliable method for CKD classification and cost effectiveness  but it does not give the highest accuracy . Some of the Machine Learning algorithms are not at all suitable for the early detection and good accuracy.</a:t>
            </a:r>
          </a:p>
          <a:p>
            <a:pPr algn="just"/>
            <a:r>
              <a:rPr lang="en-US" dirty="0">
                <a:solidFill>
                  <a:srgbClr val="000000"/>
                </a:solidFill>
                <a:latin typeface="Times New Roman"/>
                <a:cs typeface="Times New Roman"/>
              </a:rPr>
              <a:t>CKD diagnostic methodology is </a:t>
            </a:r>
            <a:r>
              <a:rPr lang="en-US" err="1">
                <a:solidFill>
                  <a:srgbClr val="000000"/>
                </a:solidFill>
                <a:latin typeface="Times New Roman"/>
                <a:cs typeface="Times New Roman"/>
              </a:rPr>
              <a:t>fesible</a:t>
            </a:r>
            <a:r>
              <a:rPr lang="en-US" dirty="0">
                <a:solidFill>
                  <a:srgbClr val="000000"/>
                </a:solidFill>
                <a:latin typeface="Times New Roman"/>
                <a:cs typeface="Times New Roman"/>
              </a:rPr>
              <a:t> in terms of data imputation and sample </a:t>
            </a:r>
            <a:r>
              <a:rPr lang="en-US" err="1">
                <a:solidFill>
                  <a:srgbClr val="000000"/>
                </a:solidFill>
                <a:latin typeface="Times New Roman"/>
                <a:cs typeface="Times New Roman"/>
              </a:rPr>
              <a:t>daignosis</a:t>
            </a:r>
            <a:r>
              <a:rPr lang="en-US" dirty="0">
                <a:solidFill>
                  <a:srgbClr val="000000"/>
                </a:solidFill>
                <a:latin typeface="Times New Roman"/>
                <a:cs typeface="Times New Roman"/>
              </a:rPr>
              <a:t>. They does not identify important attributes and explain about the correlations.</a:t>
            </a:r>
          </a:p>
          <a:p>
            <a:pPr algn="just"/>
            <a:r>
              <a:rPr lang="en-US" dirty="0">
                <a:solidFill>
                  <a:srgbClr val="000000"/>
                </a:solidFill>
                <a:latin typeface="Times New Roman"/>
                <a:cs typeface="Times New Roman"/>
              </a:rPr>
              <a:t>The raw sensor signal is directly given to the deep learning algorithm for predictive decision making. But it is cost effective and produces delayed interventions.</a:t>
            </a:r>
          </a:p>
          <a:p>
            <a:pPr algn="just"/>
            <a:endParaRPr lang="en-US" dirty="0">
              <a:solidFill>
                <a:srgbClr val="000000"/>
              </a:solidFill>
              <a:latin typeface="Times New Roman"/>
              <a:cs typeface="Times New Roman"/>
            </a:endParaRPr>
          </a:p>
          <a:p>
            <a:pPr algn="just"/>
            <a:endParaRPr lang="en-US" dirty="0">
              <a:latin typeface="Times New Roman"/>
              <a:cs typeface="Times New Roman"/>
            </a:endParaRPr>
          </a:p>
        </p:txBody>
      </p:sp>
    </p:spTree>
    <p:extLst>
      <p:ext uri="{BB962C8B-B14F-4D97-AF65-F5344CB8AC3E}">
        <p14:creationId xmlns:p14="http://schemas.microsoft.com/office/powerpoint/2010/main" val="256540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9A3D-EFB2-C0AE-41C6-20413036A09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ARCHITECTURE DIAGRAM</a:t>
            </a:r>
            <a:endParaRPr lang="en-IN" dirty="0"/>
          </a:p>
        </p:txBody>
      </p:sp>
      <p:pic>
        <p:nvPicPr>
          <p:cNvPr id="5" name="Content Placeholder 4">
            <a:extLst>
              <a:ext uri="{FF2B5EF4-FFF2-40B4-BE49-F238E27FC236}">
                <a16:creationId xmlns:a16="http://schemas.microsoft.com/office/drawing/2014/main" id="{6CFA6A36-6D0B-7E7E-AE3E-DAF899DD76BB}"/>
              </a:ext>
            </a:extLst>
          </p:cNvPr>
          <p:cNvPicPr>
            <a:picLocks noGrp="1" noChangeAspect="1"/>
          </p:cNvPicPr>
          <p:nvPr>
            <p:ph idx="1"/>
          </p:nvPr>
        </p:nvPicPr>
        <p:blipFill>
          <a:blip r:embed="rId2"/>
          <a:stretch>
            <a:fillRect/>
          </a:stretch>
        </p:blipFill>
        <p:spPr>
          <a:xfrm>
            <a:off x="1819835" y="2034988"/>
            <a:ext cx="6230471" cy="4213411"/>
          </a:xfrm>
        </p:spPr>
      </p:pic>
    </p:spTree>
    <p:extLst>
      <p:ext uri="{BB962C8B-B14F-4D97-AF65-F5344CB8AC3E}">
        <p14:creationId xmlns:p14="http://schemas.microsoft.com/office/powerpoint/2010/main" val="4192932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600B-A3EC-7970-8353-27D7DBEEEE3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SEQUENCE DIAGRAM</a:t>
            </a:r>
          </a:p>
        </p:txBody>
      </p:sp>
      <p:pic>
        <p:nvPicPr>
          <p:cNvPr id="5" name="Content Placeholder 4">
            <a:extLst>
              <a:ext uri="{FF2B5EF4-FFF2-40B4-BE49-F238E27FC236}">
                <a16:creationId xmlns:a16="http://schemas.microsoft.com/office/drawing/2014/main" id="{1441C20D-4372-F7F3-D477-FAF022EA9457}"/>
              </a:ext>
            </a:extLst>
          </p:cNvPr>
          <p:cNvPicPr>
            <a:picLocks noGrp="1" noChangeAspect="1"/>
          </p:cNvPicPr>
          <p:nvPr>
            <p:ph idx="1"/>
          </p:nvPr>
        </p:nvPicPr>
        <p:blipFill>
          <a:blip r:embed="rId2"/>
          <a:stretch>
            <a:fillRect/>
          </a:stretch>
        </p:blipFill>
        <p:spPr>
          <a:xfrm>
            <a:off x="2917998" y="1398954"/>
            <a:ext cx="4652682" cy="5254414"/>
          </a:xfrm>
        </p:spPr>
      </p:pic>
    </p:spTree>
    <p:extLst>
      <p:ext uri="{BB962C8B-B14F-4D97-AF65-F5344CB8AC3E}">
        <p14:creationId xmlns:p14="http://schemas.microsoft.com/office/powerpoint/2010/main" val="420623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F5F2-E347-B143-9B61-009716E58308}"/>
              </a:ext>
            </a:extLst>
          </p:cNvPr>
          <p:cNvSpPr>
            <a:spLocks noGrp="1"/>
          </p:cNvSpPr>
          <p:nvPr>
            <p:ph type="ctrTitle"/>
          </p:nvPr>
        </p:nvSpPr>
        <p:spPr>
          <a:xfrm>
            <a:off x="1065909" y="880534"/>
            <a:ext cx="6229568" cy="1031355"/>
          </a:xfrm>
        </p:spPr>
        <p:txBody>
          <a:bodyPr/>
          <a:lstStyle/>
          <a:p>
            <a:r>
              <a:rPr lang="en-US" dirty="0"/>
              <a:t>USE CASE DIAGRAM</a:t>
            </a:r>
          </a:p>
        </p:txBody>
      </p:sp>
      <p:sp>
        <p:nvSpPr>
          <p:cNvPr id="3" name="Subtitle 2">
            <a:extLst>
              <a:ext uri="{FF2B5EF4-FFF2-40B4-BE49-F238E27FC236}">
                <a16:creationId xmlns:a16="http://schemas.microsoft.com/office/drawing/2014/main" id="{2957BB89-B9EE-AAB9-6516-E397215B9B9C}"/>
              </a:ext>
            </a:extLst>
          </p:cNvPr>
          <p:cNvSpPr>
            <a:spLocks noGrp="1"/>
          </p:cNvSpPr>
          <p:nvPr>
            <p:ph type="subTitle" idx="1"/>
          </p:nvPr>
        </p:nvSpPr>
        <p:spPr>
          <a:xfrm>
            <a:off x="1507067" y="2446623"/>
            <a:ext cx="7766936" cy="3997845"/>
          </a:xfrm>
        </p:spPr>
        <p:txBody>
          <a:bodyPr/>
          <a:lstStyle/>
          <a:p>
            <a:endParaRPr lang="en-US"/>
          </a:p>
        </p:txBody>
      </p:sp>
      <p:pic>
        <p:nvPicPr>
          <p:cNvPr id="4" name="Picture 3" descr="A diagram of a data processing process&#10;&#10;Description automatically generated">
            <a:extLst>
              <a:ext uri="{FF2B5EF4-FFF2-40B4-BE49-F238E27FC236}">
                <a16:creationId xmlns:a16="http://schemas.microsoft.com/office/drawing/2014/main" id="{CBE91E1F-9D10-C594-C5EF-7824F26D4E20}"/>
              </a:ext>
            </a:extLst>
          </p:cNvPr>
          <p:cNvPicPr>
            <a:picLocks noChangeAspect="1"/>
          </p:cNvPicPr>
          <p:nvPr/>
        </p:nvPicPr>
        <p:blipFill>
          <a:blip r:embed="rId2"/>
          <a:stretch>
            <a:fillRect/>
          </a:stretch>
        </p:blipFill>
        <p:spPr>
          <a:xfrm>
            <a:off x="575584" y="2139044"/>
            <a:ext cx="9560376" cy="4397827"/>
          </a:xfrm>
          <a:prstGeom prst="rect">
            <a:avLst/>
          </a:prstGeom>
        </p:spPr>
      </p:pic>
    </p:spTree>
    <p:extLst>
      <p:ext uri="{BB962C8B-B14F-4D97-AF65-F5344CB8AC3E}">
        <p14:creationId xmlns:p14="http://schemas.microsoft.com/office/powerpoint/2010/main" val="412363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6CA5-96F2-2866-FDE3-D918B5A258F6}"/>
              </a:ext>
            </a:extLst>
          </p:cNvPr>
          <p:cNvSpPr>
            <a:spLocks noGrp="1"/>
          </p:cNvSpPr>
          <p:nvPr>
            <p:ph type="ctrTitle"/>
          </p:nvPr>
        </p:nvSpPr>
        <p:spPr>
          <a:xfrm>
            <a:off x="745067" y="329549"/>
            <a:ext cx="7766936" cy="1646302"/>
          </a:xfrm>
        </p:spPr>
        <p:txBody>
          <a:bodyPr/>
          <a:lstStyle/>
          <a:p>
            <a:r>
              <a:rPr lang="en-US" dirty="0"/>
              <a:t>MODULES                      </a:t>
            </a:r>
          </a:p>
        </p:txBody>
      </p:sp>
      <p:sp>
        <p:nvSpPr>
          <p:cNvPr id="3" name="Subtitle 2">
            <a:extLst>
              <a:ext uri="{FF2B5EF4-FFF2-40B4-BE49-F238E27FC236}">
                <a16:creationId xmlns:a16="http://schemas.microsoft.com/office/drawing/2014/main" id="{8F1CA13F-7DD8-CCB8-0057-B3D2382879C3}"/>
              </a:ext>
            </a:extLst>
          </p:cNvPr>
          <p:cNvSpPr>
            <a:spLocks noGrp="1"/>
          </p:cNvSpPr>
          <p:nvPr>
            <p:ph type="subTitle" idx="1"/>
          </p:nvPr>
        </p:nvSpPr>
        <p:spPr>
          <a:xfrm>
            <a:off x="927700" y="2082590"/>
            <a:ext cx="10053347" cy="3759682"/>
          </a:xfrm>
        </p:spPr>
        <p:txBody>
          <a:bodyPr>
            <a:normAutofit/>
          </a:bodyPr>
          <a:lstStyle/>
          <a:p>
            <a:pPr algn="l"/>
            <a:r>
              <a:rPr lang="en-US" dirty="0"/>
              <a:t>USER LOGIN</a:t>
            </a:r>
          </a:p>
          <a:p>
            <a:pPr algn="l"/>
            <a:r>
              <a:rPr lang="en-US" dirty="0"/>
              <a:t>    User credentials</a:t>
            </a:r>
          </a:p>
          <a:p>
            <a:pPr algn="l"/>
            <a:r>
              <a:rPr lang="en-US" dirty="0"/>
              <a:t>    New user</a:t>
            </a:r>
          </a:p>
          <a:p>
            <a:pPr algn="l"/>
            <a:r>
              <a:rPr lang="en-US" dirty="0"/>
              <a:t>ADMIN LOGIN</a:t>
            </a:r>
          </a:p>
          <a:p>
            <a:pPr algn="l"/>
            <a:r>
              <a:rPr lang="en-US" dirty="0"/>
              <a:t>    Admin Credentials</a:t>
            </a:r>
          </a:p>
          <a:p>
            <a:pPr algn="l"/>
            <a:r>
              <a:rPr lang="en-US" dirty="0"/>
              <a:t>    User access</a:t>
            </a:r>
          </a:p>
          <a:p>
            <a:pPr algn="l"/>
            <a:r>
              <a:rPr lang="en-US" dirty="0"/>
              <a:t>DISEASE DETECTION</a:t>
            </a:r>
          </a:p>
          <a:p>
            <a:pPr algn="l"/>
            <a:r>
              <a:rPr lang="en-US" dirty="0"/>
              <a:t>    Stage of the disease </a:t>
            </a:r>
          </a:p>
          <a:p>
            <a:pPr algn="l"/>
            <a:r>
              <a:rPr lang="en-US" dirty="0"/>
              <a:t>MULTI CLASS CLASSIFICATION</a:t>
            </a:r>
          </a:p>
        </p:txBody>
      </p:sp>
    </p:spTree>
    <p:extLst>
      <p:ext uri="{BB962C8B-B14F-4D97-AF65-F5344CB8AC3E}">
        <p14:creationId xmlns:p14="http://schemas.microsoft.com/office/powerpoint/2010/main" val="29030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CB98-1CE5-B78E-ED74-828279003BA9}"/>
              </a:ext>
            </a:extLst>
          </p:cNvPr>
          <p:cNvSpPr>
            <a:spLocks noGrp="1"/>
          </p:cNvSpPr>
          <p:nvPr>
            <p:ph type="title"/>
          </p:nvPr>
        </p:nvSpPr>
        <p:spPr/>
        <p:txBody>
          <a:bodyPr/>
          <a:lstStyle/>
          <a:p>
            <a:r>
              <a:rPr lang="en-US" dirty="0"/>
              <a:t>SCREENSHOTS</a:t>
            </a:r>
          </a:p>
        </p:txBody>
      </p:sp>
      <p:pic>
        <p:nvPicPr>
          <p:cNvPr id="6" name="Content Placeholder 5" descr="A person holding a syringe&#10;&#10;Description automatically generated">
            <a:extLst>
              <a:ext uri="{FF2B5EF4-FFF2-40B4-BE49-F238E27FC236}">
                <a16:creationId xmlns:a16="http://schemas.microsoft.com/office/drawing/2014/main" id="{FAF2E50F-7049-0629-7FF0-1DD7241D38AD}"/>
              </a:ext>
            </a:extLst>
          </p:cNvPr>
          <p:cNvPicPr>
            <a:picLocks noGrp="1" noChangeAspect="1"/>
          </p:cNvPicPr>
          <p:nvPr>
            <p:ph idx="1"/>
          </p:nvPr>
        </p:nvPicPr>
        <p:blipFill>
          <a:blip r:embed="rId2"/>
          <a:stretch>
            <a:fillRect/>
          </a:stretch>
        </p:blipFill>
        <p:spPr>
          <a:xfrm>
            <a:off x="847186" y="2160589"/>
            <a:ext cx="8256964" cy="3880773"/>
          </a:xfrm>
        </p:spPr>
      </p:pic>
    </p:spTree>
    <p:extLst>
      <p:ext uri="{BB962C8B-B14F-4D97-AF65-F5344CB8AC3E}">
        <p14:creationId xmlns:p14="http://schemas.microsoft.com/office/powerpoint/2010/main" val="82646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phone&#10;&#10;Description automatically generated">
            <a:extLst>
              <a:ext uri="{FF2B5EF4-FFF2-40B4-BE49-F238E27FC236}">
                <a16:creationId xmlns:a16="http://schemas.microsoft.com/office/drawing/2014/main" id="{D8048E74-E71F-9370-3003-4DA0D708A582}"/>
              </a:ext>
            </a:extLst>
          </p:cNvPr>
          <p:cNvPicPr>
            <a:picLocks noChangeAspect="1"/>
          </p:cNvPicPr>
          <p:nvPr/>
        </p:nvPicPr>
        <p:blipFill>
          <a:blip r:embed="rId2"/>
          <a:stretch>
            <a:fillRect/>
          </a:stretch>
        </p:blipFill>
        <p:spPr>
          <a:xfrm>
            <a:off x="685800" y="815340"/>
            <a:ext cx="10755086" cy="5227320"/>
          </a:xfrm>
          <a:prstGeom prst="rect">
            <a:avLst/>
          </a:prstGeom>
        </p:spPr>
      </p:pic>
    </p:spTree>
    <p:extLst>
      <p:ext uri="{BB962C8B-B14F-4D97-AF65-F5344CB8AC3E}">
        <p14:creationId xmlns:p14="http://schemas.microsoft.com/office/powerpoint/2010/main" val="70917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medical form&#10;&#10;Description automatically generated">
            <a:extLst>
              <a:ext uri="{FF2B5EF4-FFF2-40B4-BE49-F238E27FC236}">
                <a16:creationId xmlns:a16="http://schemas.microsoft.com/office/drawing/2014/main" id="{FF94DCD8-3F39-560C-E664-3C60E7FE66F3}"/>
              </a:ext>
            </a:extLst>
          </p:cNvPr>
          <p:cNvPicPr>
            <a:picLocks noChangeAspect="1"/>
          </p:cNvPicPr>
          <p:nvPr/>
        </p:nvPicPr>
        <p:blipFill>
          <a:blip r:embed="rId2"/>
          <a:stretch>
            <a:fillRect/>
          </a:stretch>
        </p:blipFill>
        <p:spPr>
          <a:xfrm>
            <a:off x="522514" y="910590"/>
            <a:ext cx="10853058" cy="5298078"/>
          </a:xfrm>
          <a:prstGeom prst="rect">
            <a:avLst/>
          </a:prstGeom>
        </p:spPr>
      </p:pic>
    </p:spTree>
    <p:extLst>
      <p:ext uri="{BB962C8B-B14F-4D97-AF65-F5344CB8AC3E}">
        <p14:creationId xmlns:p14="http://schemas.microsoft.com/office/powerpoint/2010/main" val="288867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48BF-C341-A45D-EE69-26189D47C2C2}"/>
              </a:ext>
            </a:extLst>
          </p:cNvPr>
          <p:cNvSpPr>
            <a:spLocks noGrp="1"/>
          </p:cNvSpPr>
          <p:nvPr>
            <p:ph type="ctrTitle"/>
          </p:nvPr>
        </p:nvSpPr>
        <p:spPr>
          <a:xfrm>
            <a:off x="950258" y="715404"/>
            <a:ext cx="5531223" cy="1214719"/>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CDD3FCDC-28CF-85B0-7540-ADAF0D874CAD}"/>
              </a:ext>
            </a:extLst>
          </p:cNvPr>
          <p:cNvSpPr>
            <a:spLocks noGrp="1"/>
          </p:cNvSpPr>
          <p:nvPr>
            <p:ph type="subTitle" idx="1"/>
          </p:nvPr>
        </p:nvSpPr>
        <p:spPr>
          <a:xfrm>
            <a:off x="950258" y="2412860"/>
            <a:ext cx="9144000" cy="1655762"/>
          </a:xfrm>
        </p:spPr>
        <p:txBody>
          <a:bodyPr>
            <a:no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Chronic Kidney Disease [CKD] is a condition that affects the kidneys and reduces their ability to filter waste and excess fluid from the blood.</a:t>
            </a:r>
            <a:endParaRPr lang="en-US"/>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Chronic Kidney Disease is a severe lifelong condition caused by diabetes, high blood pressure, and by Renal disease.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Project aims to develop a predictive model or system that can accurately and early detect the presence of disease in individuals.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794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hone&#10;&#10;Description automatically generated">
            <a:extLst>
              <a:ext uri="{FF2B5EF4-FFF2-40B4-BE49-F238E27FC236}">
                <a16:creationId xmlns:a16="http://schemas.microsoft.com/office/drawing/2014/main" id="{78CCA5E5-E5A8-0BF1-FB1C-8E1028AADBFB}"/>
              </a:ext>
            </a:extLst>
          </p:cNvPr>
          <p:cNvPicPr>
            <a:picLocks noChangeAspect="1"/>
          </p:cNvPicPr>
          <p:nvPr/>
        </p:nvPicPr>
        <p:blipFill>
          <a:blip r:embed="rId2"/>
          <a:stretch>
            <a:fillRect/>
          </a:stretch>
        </p:blipFill>
        <p:spPr>
          <a:xfrm>
            <a:off x="457200" y="1432016"/>
            <a:ext cx="10210800" cy="4385855"/>
          </a:xfrm>
          <a:prstGeom prst="rect">
            <a:avLst/>
          </a:prstGeom>
        </p:spPr>
      </p:pic>
    </p:spTree>
    <p:extLst>
      <p:ext uri="{BB962C8B-B14F-4D97-AF65-F5344CB8AC3E}">
        <p14:creationId xmlns:p14="http://schemas.microsoft.com/office/powerpoint/2010/main" val="1314870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phone number&#10;&#10;Description automatically generated">
            <a:extLst>
              <a:ext uri="{FF2B5EF4-FFF2-40B4-BE49-F238E27FC236}">
                <a16:creationId xmlns:a16="http://schemas.microsoft.com/office/drawing/2014/main" id="{B17A0A08-96C6-79B6-0124-259ECFA57248}"/>
              </a:ext>
            </a:extLst>
          </p:cNvPr>
          <p:cNvPicPr>
            <a:picLocks noChangeAspect="1"/>
          </p:cNvPicPr>
          <p:nvPr/>
        </p:nvPicPr>
        <p:blipFill>
          <a:blip r:embed="rId2"/>
          <a:stretch>
            <a:fillRect/>
          </a:stretch>
        </p:blipFill>
        <p:spPr>
          <a:xfrm>
            <a:off x="348343" y="1192530"/>
            <a:ext cx="10972800" cy="4853940"/>
          </a:xfrm>
          <a:prstGeom prst="rect">
            <a:avLst/>
          </a:prstGeom>
        </p:spPr>
      </p:pic>
    </p:spTree>
    <p:extLst>
      <p:ext uri="{BB962C8B-B14F-4D97-AF65-F5344CB8AC3E}">
        <p14:creationId xmlns:p14="http://schemas.microsoft.com/office/powerpoint/2010/main" val="308499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ject&#10;&#10;Description automatically generated">
            <a:extLst>
              <a:ext uri="{FF2B5EF4-FFF2-40B4-BE49-F238E27FC236}">
                <a16:creationId xmlns:a16="http://schemas.microsoft.com/office/drawing/2014/main" id="{1C1E5DA5-934E-ED4B-FCA3-E35AC14A54F3}"/>
              </a:ext>
            </a:extLst>
          </p:cNvPr>
          <p:cNvPicPr>
            <a:picLocks noChangeAspect="1"/>
          </p:cNvPicPr>
          <p:nvPr/>
        </p:nvPicPr>
        <p:blipFill>
          <a:blip r:embed="rId2"/>
          <a:stretch>
            <a:fillRect/>
          </a:stretch>
        </p:blipFill>
        <p:spPr>
          <a:xfrm>
            <a:off x="718457" y="1038497"/>
            <a:ext cx="10744200" cy="5074920"/>
          </a:xfrm>
          <a:prstGeom prst="rect">
            <a:avLst/>
          </a:prstGeom>
        </p:spPr>
      </p:pic>
    </p:spTree>
    <p:extLst>
      <p:ext uri="{BB962C8B-B14F-4D97-AF65-F5344CB8AC3E}">
        <p14:creationId xmlns:p14="http://schemas.microsoft.com/office/powerpoint/2010/main" val="1991922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3FB6B14D-44E1-492E-F671-92288F44F0F4}"/>
              </a:ext>
            </a:extLst>
          </p:cNvPr>
          <p:cNvPicPr>
            <a:picLocks noChangeAspect="1"/>
          </p:cNvPicPr>
          <p:nvPr/>
        </p:nvPicPr>
        <p:blipFill>
          <a:blip r:embed="rId2"/>
          <a:stretch>
            <a:fillRect/>
          </a:stretch>
        </p:blipFill>
        <p:spPr>
          <a:xfrm>
            <a:off x="751114" y="1143000"/>
            <a:ext cx="10156372" cy="4572000"/>
          </a:xfrm>
          <a:prstGeom prst="rect">
            <a:avLst/>
          </a:prstGeom>
        </p:spPr>
      </p:pic>
    </p:spTree>
    <p:extLst>
      <p:ext uri="{BB962C8B-B14F-4D97-AF65-F5344CB8AC3E}">
        <p14:creationId xmlns:p14="http://schemas.microsoft.com/office/powerpoint/2010/main" val="4203973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medical report&#10;&#10;Description automatically generated">
            <a:extLst>
              <a:ext uri="{FF2B5EF4-FFF2-40B4-BE49-F238E27FC236}">
                <a16:creationId xmlns:a16="http://schemas.microsoft.com/office/drawing/2014/main" id="{5B794F10-89C1-A939-6953-32D0349E71E4}"/>
              </a:ext>
            </a:extLst>
          </p:cNvPr>
          <p:cNvPicPr>
            <a:picLocks noChangeAspect="1"/>
          </p:cNvPicPr>
          <p:nvPr/>
        </p:nvPicPr>
        <p:blipFill>
          <a:blip r:embed="rId2"/>
          <a:stretch>
            <a:fillRect/>
          </a:stretch>
        </p:blipFill>
        <p:spPr>
          <a:xfrm>
            <a:off x="522514" y="1271451"/>
            <a:ext cx="10657115" cy="5011783"/>
          </a:xfrm>
          <a:prstGeom prst="rect">
            <a:avLst/>
          </a:prstGeom>
        </p:spPr>
      </p:pic>
    </p:spTree>
    <p:extLst>
      <p:ext uri="{BB962C8B-B14F-4D97-AF65-F5344CB8AC3E}">
        <p14:creationId xmlns:p14="http://schemas.microsoft.com/office/powerpoint/2010/main" val="225581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3ECF87D-B07E-3604-ABAC-533733858D12}"/>
              </a:ext>
            </a:extLst>
          </p:cNvPr>
          <p:cNvPicPr>
            <a:picLocks noChangeAspect="1"/>
          </p:cNvPicPr>
          <p:nvPr/>
        </p:nvPicPr>
        <p:blipFill>
          <a:blip r:embed="rId2"/>
          <a:stretch>
            <a:fillRect/>
          </a:stretch>
        </p:blipFill>
        <p:spPr>
          <a:xfrm>
            <a:off x="500743" y="730976"/>
            <a:ext cx="10776858" cy="5189221"/>
          </a:xfrm>
          <a:prstGeom prst="rect">
            <a:avLst/>
          </a:prstGeom>
        </p:spPr>
      </p:pic>
    </p:spTree>
    <p:extLst>
      <p:ext uri="{BB962C8B-B14F-4D97-AF65-F5344CB8AC3E}">
        <p14:creationId xmlns:p14="http://schemas.microsoft.com/office/powerpoint/2010/main" val="518061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7FD5-97F4-5099-31B2-1CE2BADF3C2B}"/>
              </a:ext>
            </a:extLst>
          </p:cNvPr>
          <p:cNvSpPr>
            <a:spLocks noGrp="1"/>
          </p:cNvSpPr>
          <p:nvPr>
            <p:ph type="ctrTitle"/>
          </p:nvPr>
        </p:nvSpPr>
        <p:spPr>
          <a:xfrm>
            <a:off x="850575" y="704688"/>
            <a:ext cx="7766936" cy="1646302"/>
          </a:xfrm>
        </p:spPr>
        <p:txBody>
          <a:bodyPr/>
          <a:lstStyle/>
          <a:p>
            <a:r>
              <a:rPr lang="en-US" dirty="0"/>
              <a:t>FUTURE SCOPE              </a:t>
            </a:r>
          </a:p>
        </p:txBody>
      </p:sp>
      <p:sp>
        <p:nvSpPr>
          <p:cNvPr id="3" name="Subtitle 2">
            <a:extLst>
              <a:ext uri="{FF2B5EF4-FFF2-40B4-BE49-F238E27FC236}">
                <a16:creationId xmlns:a16="http://schemas.microsoft.com/office/drawing/2014/main" id="{A76CB468-B628-74A7-D0FF-CE0CA8477AED}"/>
              </a:ext>
            </a:extLst>
          </p:cNvPr>
          <p:cNvSpPr>
            <a:spLocks noGrp="1"/>
          </p:cNvSpPr>
          <p:nvPr>
            <p:ph type="subTitle" idx="1"/>
          </p:nvPr>
        </p:nvSpPr>
        <p:spPr>
          <a:xfrm>
            <a:off x="979529" y="2690957"/>
            <a:ext cx="8587550" cy="2702960"/>
          </a:xfrm>
        </p:spPr>
        <p:txBody>
          <a:bodyPr>
            <a:normAutofit/>
          </a:bodyPr>
          <a:lstStyle/>
          <a:p>
            <a:pPr algn="just"/>
            <a:r>
              <a:rPr lang="en-US" dirty="0">
                <a:solidFill>
                  <a:srgbClr val="0D0D0D"/>
                </a:solidFill>
                <a:latin typeface="Times New Roman"/>
                <a:ea typeface="+mn-lt"/>
                <a:cs typeface="+mn-lt"/>
              </a:rPr>
              <a:t>Detecting chronic kidney disease (CKD) holds promise for significant future development and impact. Firstly, ongoing research can refine CKD detection algorithms to improve diagnostic accuracy by integrating machine learning techniques with medical imaging, genetic data, or other diagnostic modalities. Secondly, efforts can focus on early detection and prevention, employing predictive models to identify individuals at high risk and allowing for timely interventions to slow disease progression. . Overall, the future scope of CKD detection projects encompasses various areas of research, technology development, and healthcare delivery, with the potential to make a significant impact on public health.</a:t>
            </a:r>
            <a:endParaRPr lang="en-US">
              <a:latin typeface="Times New Roman"/>
              <a:cs typeface="Times New Roman"/>
            </a:endParaRPr>
          </a:p>
        </p:txBody>
      </p:sp>
    </p:spTree>
    <p:extLst>
      <p:ext uri="{BB962C8B-B14F-4D97-AF65-F5344CB8AC3E}">
        <p14:creationId xmlns:p14="http://schemas.microsoft.com/office/powerpoint/2010/main" val="516495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8CD-1708-A30C-583D-76F5C401B1F6}"/>
              </a:ext>
            </a:extLst>
          </p:cNvPr>
          <p:cNvSpPr>
            <a:spLocks noGrp="1"/>
          </p:cNvSpPr>
          <p:nvPr>
            <p:ph type="ctrTitle"/>
          </p:nvPr>
        </p:nvSpPr>
        <p:spPr>
          <a:xfrm>
            <a:off x="931972" y="132912"/>
            <a:ext cx="6990559" cy="999321"/>
          </a:xfrm>
        </p:spPr>
        <p:txBody>
          <a:bodyPr vert="horz" lIns="91440" tIns="45720" rIns="91440" bIns="45720" rtlCol="0" anchor="t">
            <a:noAutofit/>
          </a:bodyPr>
          <a:lstStyle/>
          <a:p>
            <a:pPr algn="l"/>
            <a:r>
              <a:rPr lang="en-US" sz="4600" dirty="0">
                <a:latin typeface="Times New Roman"/>
                <a:cs typeface="Times New Roman"/>
              </a:rPr>
              <a:t>METHODOLOGY</a:t>
            </a:r>
            <a:endParaRPr lang="en-US"/>
          </a:p>
        </p:txBody>
      </p:sp>
      <p:sp>
        <p:nvSpPr>
          <p:cNvPr id="4" name="Subtitle 3">
            <a:extLst>
              <a:ext uri="{FF2B5EF4-FFF2-40B4-BE49-F238E27FC236}">
                <a16:creationId xmlns:a16="http://schemas.microsoft.com/office/drawing/2014/main" id="{C29C9E39-058F-8A53-4497-CAF70EEB1BC6}"/>
              </a:ext>
            </a:extLst>
          </p:cNvPr>
          <p:cNvSpPr>
            <a:spLocks noGrp="1"/>
          </p:cNvSpPr>
          <p:nvPr>
            <p:ph type="subTitle" idx="1"/>
          </p:nvPr>
        </p:nvSpPr>
        <p:spPr>
          <a:xfrm>
            <a:off x="773821" y="1577927"/>
            <a:ext cx="8989010" cy="3382898"/>
          </a:xfrm>
        </p:spPr>
        <p:txBody>
          <a:bodyPr/>
          <a:lstStyle/>
          <a:p>
            <a:pPr marL="285750" indent="-285750" algn="l">
              <a:buFont typeface="Wingdings" charset="2"/>
              <a:buChar char="Ø"/>
            </a:pPr>
            <a:r>
              <a:rPr lang="en-US" dirty="0">
                <a:solidFill>
                  <a:schemeClr val="tx1"/>
                </a:solidFill>
                <a:latin typeface="Times New Roman"/>
                <a:ea typeface="+mn-lt"/>
                <a:cs typeface="+mn-lt"/>
              </a:rPr>
              <a:t>Data Collection and Preprocessing:</a:t>
            </a:r>
            <a:endParaRPr lang="en-US" dirty="0">
              <a:solidFill>
                <a:schemeClr val="tx1"/>
              </a:solidFill>
              <a:latin typeface="Times New Roman"/>
              <a:cs typeface="Times New Roman"/>
            </a:endParaRPr>
          </a:p>
          <a:p>
            <a:pPr marL="285750" indent="-285750" algn="l">
              <a:buFont typeface="Wingdings" charset="2"/>
              <a:buChar char="Ø"/>
            </a:pPr>
            <a:r>
              <a:rPr lang="en-US" dirty="0">
                <a:solidFill>
                  <a:schemeClr val="tx1"/>
                </a:solidFill>
                <a:latin typeface="Times New Roman"/>
                <a:ea typeface="+mn-lt"/>
                <a:cs typeface="+mn-lt"/>
              </a:rPr>
              <a:t>Feature Engineering:</a:t>
            </a:r>
            <a:endParaRPr lang="en-US" dirty="0">
              <a:solidFill>
                <a:schemeClr val="tx1"/>
              </a:solidFill>
              <a:latin typeface="Times New Roman"/>
              <a:cs typeface="Times New Roman"/>
            </a:endParaRPr>
          </a:p>
          <a:p>
            <a:pPr marL="285750" indent="-285750" algn="l">
              <a:buFont typeface="Wingdings" charset="2"/>
              <a:buChar char="Ø"/>
            </a:pPr>
            <a:r>
              <a:rPr lang="en-US" dirty="0">
                <a:solidFill>
                  <a:schemeClr val="tx1"/>
                </a:solidFill>
                <a:latin typeface="Times New Roman"/>
                <a:ea typeface="+mn-lt"/>
                <a:cs typeface="+mn-lt"/>
              </a:rPr>
              <a:t>Dataset Splitting</a:t>
            </a:r>
            <a:endParaRPr lang="en-US" dirty="0">
              <a:solidFill>
                <a:schemeClr val="tx1"/>
              </a:solidFill>
              <a:latin typeface="Times New Roman"/>
              <a:cs typeface="Times New Roman"/>
            </a:endParaRPr>
          </a:p>
          <a:p>
            <a:pPr marL="285750" indent="-285750" algn="l">
              <a:buFont typeface="Wingdings" charset="2"/>
              <a:buChar char="Ø"/>
            </a:pPr>
            <a:r>
              <a:rPr lang="en-US" dirty="0">
                <a:solidFill>
                  <a:schemeClr val="tx1"/>
                </a:solidFill>
                <a:latin typeface="Times New Roman"/>
                <a:ea typeface="+mn-lt"/>
                <a:cs typeface="+mn-lt"/>
              </a:rPr>
              <a:t>Model Selection and Development</a:t>
            </a:r>
          </a:p>
          <a:p>
            <a:pPr marL="285750" indent="-285750" algn="l">
              <a:buFont typeface="Wingdings" charset="2"/>
              <a:buChar char="Ø"/>
            </a:pPr>
            <a:r>
              <a:rPr lang="en-US" dirty="0">
                <a:solidFill>
                  <a:schemeClr val="tx1"/>
                </a:solidFill>
                <a:latin typeface="Times New Roman"/>
                <a:ea typeface="+mn-lt"/>
                <a:cs typeface="+mn-lt"/>
              </a:rPr>
              <a:t>Model Training and Evaluation</a:t>
            </a:r>
            <a:endParaRPr lang="en-US" dirty="0">
              <a:solidFill>
                <a:schemeClr val="tx1"/>
              </a:solidFill>
              <a:latin typeface="Times New Roman"/>
              <a:cs typeface="Times New Roman"/>
            </a:endParaRPr>
          </a:p>
          <a:p>
            <a:pPr marL="285750" indent="-285750" algn="l">
              <a:buFont typeface="Wingdings" charset="2"/>
              <a:buChar char="Ø"/>
            </a:pPr>
            <a:r>
              <a:rPr lang="en-US" dirty="0">
                <a:solidFill>
                  <a:schemeClr val="tx1"/>
                </a:solidFill>
                <a:latin typeface="Times New Roman"/>
                <a:ea typeface="+mn-lt"/>
                <a:cs typeface="+mn-lt"/>
              </a:rPr>
              <a:t>Model Optimization and Fine-Tuning</a:t>
            </a:r>
            <a:endParaRPr lang="en-US" dirty="0">
              <a:solidFill>
                <a:schemeClr val="tx1"/>
              </a:solidFill>
              <a:latin typeface="Times New Roman"/>
              <a:cs typeface="Times New Roman"/>
            </a:endParaRPr>
          </a:p>
          <a:p>
            <a:pPr marL="285750" indent="-285750">
              <a:buFont typeface="Wingdings" charset="2"/>
              <a:buChar char="Ø"/>
            </a:pPr>
            <a:endParaRPr lang="en-US" dirty="0">
              <a:solidFill>
                <a:schemeClr val="tx1"/>
              </a:solidFill>
              <a:latin typeface="Times New Roman"/>
              <a:cs typeface="Times New Roman"/>
            </a:endParaRPr>
          </a:p>
          <a:p>
            <a:pPr marL="285750" indent="-285750">
              <a:buFont typeface="Wingdings" charset="2"/>
              <a:buChar char="Ø"/>
            </a:pPr>
            <a:endParaRPr lang="en-US" dirty="0"/>
          </a:p>
        </p:txBody>
      </p:sp>
    </p:spTree>
    <p:extLst>
      <p:ext uri="{BB962C8B-B14F-4D97-AF65-F5344CB8AC3E}">
        <p14:creationId xmlns:p14="http://schemas.microsoft.com/office/powerpoint/2010/main" val="3286387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DFBC-886D-9B3C-56BC-B947029E070C}"/>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2AA9782A-A3FC-83E5-13F7-BD9A3F87A2CE}"/>
              </a:ext>
            </a:extLst>
          </p:cNvPr>
          <p:cNvSpPr>
            <a:spLocks noGrp="1"/>
          </p:cNvSpPr>
          <p:nvPr>
            <p:ph idx="1"/>
          </p:nvPr>
        </p:nvSpPr>
        <p:spPr>
          <a:xfrm>
            <a:off x="677334" y="1866484"/>
            <a:ext cx="8596668" cy="3880773"/>
          </a:xfrm>
        </p:spPr>
        <p:txBody>
          <a:bodyPr vert="horz" lIns="91440" tIns="45720" rIns="91440" bIns="45720" rtlCol="0" anchor="t">
            <a:noAutofit/>
          </a:bodyPr>
          <a:lstStyle/>
          <a:p>
            <a:pPr algn="just"/>
            <a:r>
              <a:rPr lang="en-US" sz="1400" dirty="0">
                <a:latin typeface="Times New Roman"/>
                <a:ea typeface="+mn-lt"/>
                <a:cs typeface="+mn-lt"/>
              </a:rPr>
              <a:t>Integration Testing: Verify that the deployed model integrates seamlessly with the existing infrastructure, such as databases, APIs, or front-end applications.</a:t>
            </a:r>
            <a:endParaRPr lang="en-US" sz="1400">
              <a:latin typeface="Times New Roman"/>
              <a:cs typeface="Times New Roman"/>
            </a:endParaRPr>
          </a:p>
          <a:p>
            <a:pPr algn="just"/>
            <a:r>
              <a:rPr lang="en-US" sz="1400" dirty="0">
                <a:latin typeface="Times New Roman"/>
                <a:ea typeface="+mn-lt"/>
                <a:cs typeface="+mn-lt"/>
              </a:rPr>
              <a:t>Scalability Testing: Assess the performance of the model under varying loads to ensure scalability. This involves testing the model's response time and resource consumption as the number of requests increases.</a:t>
            </a:r>
            <a:endParaRPr lang="en-US" sz="1400">
              <a:latin typeface="Times New Roman"/>
              <a:cs typeface="Times New Roman"/>
            </a:endParaRPr>
          </a:p>
          <a:p>
            <a:pPr algn="just"/>
            <a:r>
              <a:rPr lang="en-US" sz="1400" dirty="0">
                <a:latin typeface="Times New Roman"/>
                <a:ea typeface="+mn-lt"/>
                <a:cs typeface="+mn-lt"/>
              </a:rPr>
              <a:t>Model Input Validation: Validate the input data to ensure that it meets the expected format and range. Implement checks to handle missing values, outliers, or unexpected inputs gracefully.</a:t>
            </a:r>
            <a:endParaRPr lang="en-US" sz="1400">
              <a:latin typeface="Times New Roman"/>
              <a:cs typeface="Times New Roman"/>
            </a:endParaRPr>
          </a:p>
          <a:p>
            <a:pPr algn="just"/>
            <a:r>
              <a:rPr lang="en-US" sz="1400" dirty="0">
                <a:latin typeface="Times New Roman"/>
                <a:ea typeface="+mn-lt"/>
                <a:cs typeface="+mn-lt"/>
              </a:rPr>
              <a:t>Model Output Verification: Validate the output of the model against expected results or ground truth labels. Compare model predictions with actual outcomes to ensure accuracy.</a:t>
            </a:r>
            <a:endParaRPr lang="en-US" sz="1400">
              <a:latin typeface="Times New Roman"/>
              <a:cs typeface="Times New Roman"/>
            </a:endParaRPr>
          </a:p>
          <a:p>
            <a:pPr algn="just"/>
            <a:r>
              <a:rPr lang="en-US" sz="1400" dirty="0">
                <a:latin typeface="Times New Roman"/>
                <a:ea typeface="+mn-lt"/>
                <a:cs typeface="+mn-lt"/>
              </a:rPr>
              <a:t>Error Handling: Implement robust error handling mechanisms to gracefully handle errors and exceptions that may occur during model inference. Provide informative error messages for easier debugging.</a:t>
            </a:r>
            <a:endParaRPr lang="en-US" sz="1400">
              <a:latin typeface="Times New Roman"/>
              <a:cs typeface="Times New Roman"/>
            </a:endParaRPr>
          </a:p>
          <a:p>
            <a:pPr algn="just"/>
            <a:r>
              <a:rPr lang="en-US" sz="1400" dirty="0">
                <a:latin typeface="Times New Roman"/>
                <a:ea typeface="+mn-lt"/>
                <a:cs typeface="+mn-lt"/>
              </a:rPr>
              <a:t>Security Testing: Assess the security of the deployed model to identify and mitigate potential vulnerabilities, such as input validation bypasses, injection attacks, or unauthorized access to sensitive data.</a:t>
            </a:r>
            <a:endParaRPr lang="en-US" sz="1400">
              <a:latin typeface="Times New Roman"/>
              <a:cs typeface="Times New Roman"/>
            </a:endParaRPr>
          </a:p>
          <a:p>
            <a:endParaRPr lang="en-US"/>
          </a:p>
          <a:p>
            <a:endParaRPr lang="en-US"/>
          </a:p>
          <a:p>
            <a:endParaRPr lang="en-US" sz="1200" dirty="0">
              <a:latin typeface="Times New Roman"/>
            </a:endParaRPr>
          </a:p>
          <a:p>
            <a:endParaRPr lang="en-US" dirty="0"/>
          </a:p>
        </p:txBody>
      </p:sp>
    </p:spTree>
    <p:extLst>
      <p:ext uri="{BB962C8B-B14F-4D97-AF65-F5344CB8AC3E}">
        <p14:creationId xmlns:p14="http://schemas.microsoft.com/office/powerpoint/2010/main" val="908815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833E-2B37-684E-B201-272F5F1B20F2}"/>
              </a:ext>
            </a:extLst>
          </p:cNvPr>
          <p:cNvSpPr>
            <a:spLocks noGrp="1"/>
          </p:cNvSpPr>
          <p:nvPr>
            <p:ph type="title"/>
          </p:nvPr>
        </p:nvSpPr>
        <p:spPr>
          <a:xfrm>
            <a:off x="677334" y="609600"/>
            <a:ext cx="8596668" cy="846348"/>
          </a:xfrm>
        </p:spPr>
        <p:txBody>
          <a:bodyPr/>
          <a:lstStyle/>
          <a:p>
            <a:r>
              <a:rPr lang="en-US" dirty="0"/>
              <a:t>TECHNOLOGY SPECIFICATIONS</a:t>
            </a:r>
          </a:p>
        </p:txBody>
      </p:sp>
      <p:sp>
        <p:nvSpPr>
          <p:cNvPr id="3" name="Content Placeholder 2">
            <a:extLst>
              <a:ext uri="{FF2B5EF4-FFF2-40B4-BE49-F238E27FC236}">
                <a16:creationId xmlns:a16="http://schemas.microsoft.com/office/drawing/2014/main" id="{3D23C963-326D-442C-7FFD-6FFCA757E69F}"/>
              </a:ext>
            </a:extLst>
          </p:cNvPr>
          <p:cNvSpPr>
            <a:spLocks noGrp="1"/>
          </p:cNvSpPr>
          <p:nvPr>
            <p:ph idx="1"/>
          </p:nvPr>
        </p:nvSpPr>
        <p:spPr>
          <a:xfrm>
            <a:off x="677334" y="1714891"/>
            <a:ext cx="8596668" cy="4211452"/>
          </a:xfrm>
        </p:spPr>
        <p:txBody>
          <a:bodyPr vert="horz" lIns="91440" tIns="45720" rIns="91440" bIns="45720" rtlCol="0" anchor="t">
            <a:normAutofit lnSpcReduction="10000"/>
          </a:bodyPr>
          <a:lstStyle/>
          <a:p>
            <a:pPr marL="0" indent="0">
              <a:buNone/>
            </a:pPr>
            <a:r>
              <a:rPr lang="en-US" dirty="0">
                <a:ea typeface="+mn-lt"/>
                <a:cs typeface="+mn-lt"/>
              </a:rPr>
              <a:t>Hardware Specifications:</a:t>
            </a:r>
            <a:endParaRPr lang="en-US" dirty="0"/>
          </a:p>
          <a:p>
            <a:pPr marL="0" indent="0">
              <a:buNone/>
            </a:pPr>
            <a:r>
              <a:rPr lang="en-US" dirty="0">
                <a:ea typeface="+mn-lt"/>
                <a:cs typeface="+mn-lt"/>
              </a:rPr>
              <a:t>Processer    :    Intel i3 or above</a:t>
            </a:r>
            <a:endParaRPr lang="en-US" dirty="0"/>
          </a:p>
          <a:p>
            <a:pPr marL="0" indent="0">
              <a:buNone/>
            </a:pPr>
            <a:r>
              <a:rPr lang="en-US" dirty="0">
                <a:ea typeface="+mn-lt"/>
                <a:cs typeface="+mn-lt"/>
              </a:rPr>
              <a:t>Hard disk    :    120GB</a:t>
            </a:r>
            <a:endParaRPr lang="en-US" dirty="0"/>
          </a:p>
          <a:p>
            <a:pPr marL="0" indent="0">
              <a:buNone/>
            </a:pPr>
            <a:r>
              <a:rPr lang="en-US" dirty="0">
                <a:ea typeface="+mn-lt"/>
                <a:cs typeface="+mn-lt"/>
              </a:rPr>
              <a:t>Ram        :    4GB or higher</a:t>
            </a:r>
            <a:endParaRPr lang="en-US" dirty="0"/>
          </a:p>
          <a:p>
            <a:pPr marL="0" indent="0">
              <a:buNone/>
            </a:pPr>
            <a:endParaRPr lang="en-US"/>
          </a:p>
          <a:p>
            <a:pPr marL="0" indent="0">
              <a:buNone/>
            </a:pPr>
            <a:r>
              <a:rPr lang="en-US" dirty="0">
                <a:ea typeface="+mn-lt"/>
                <a:cs typeface="+mn-lt"/>
              </a:rPr>
              <a:t>Software Specifications:</a:t>
            </a:r>
            <a:endParaRPr lang="en-US" dirty="0"/>
          </a:p>
          <a:p>
            <a:pPr marL="0" indent="0">
              <a:buNone/>
            </a:pPr>
            <a:r>
              <a:rPr lang="en-US" dirty="0">
                <a:ea typeface="+mn-lt"/>
                <a:cs typeface="+mn-lt"/>
              </a:rPr>
              <a:t>OS        :    Windows 8 or above</a:t>
            </a:r>
            <a:endParaRPr lang="en-US" dirty="0"/>
          </a:p>
          <a:p>
            <a:pPr marL="0" indent="0">
              <a:buNone/>
            </a:pPr>
            <a:r>
              <a:rPr lang="en-US" dirty="0">
                <a:ea typeface="+mn-lt"/>
                <a:cs typeface="+mn-lt"/>
              </a:rPr>
              <a:t>Programming    :     Python 3.7 or above</a:t>
            </a:r>
            <a:endParaRPr lang="en-US" dirty="0"/>
          </a:p>
          <a:p>
            <a:pPr marL="0" indent="0">
              <a:buNone/>
            </a:pPr>
            <a:r>
              <a:rPr lang="en-US" dirty="0">
                <a:ea typeface="+mn-lt"/>
                <a:cs typeface="+mn-lt"/>
              </a:rPr>
              <a:t>Python IDE    :     Jupiter notebook</a:t>
            </a:r>
            <a:endParaRPr lang="en-US" dirty="0"/>
          </a:p>
          <a:p>
            <a:pPr marL="0" indent="0">
              <a:buNone/>
            </a:pPr>
            <a:r>
              <a:rPr lang="en-US" dirty="0">
                <a:ea typeface="+mn-lt"/>
                <a:cs typeface="+mn-lt"/>
              </a:rPr>
              <a:t>Local System    :     Anaconda installation with necessary libraries installations</a:t>
            </a:r>
            <a:endParaRPr lang="en-US" dirty="0"/>
          </a:p>
          <a:p>
            <a:pPr marL="0" indent="0">
              <a:buNone/>
            </a:pPr>
            <a:r>
              <a:rPr lang="en-US" dirty="0">
                <a:ea typeface="+mn-lt"/>
                <a:cs typeface="+mn-lt"/>
              </a:rPr>
              <a:t>Cloud        :     Google </a:t>
            </a:r>
            <a:r>
              <a:rPr lang="en-US" err="1">
                <a:ea typeface="+mn-lt"/>
                <a:cs typeface="+mn-lt"/>
              </a:rPr>
              <a:t>Colab</a:t>
            </a:r>
            <a:endParaRPr lang="en-US" err="1"/>
          </a:p>
          <a:p>
            <a:endParaRPr lang="en-US"/>
          </a:p>
          <a:p>
            <a:endParaRPr lang="en-US" dirty="0"/>
          </a:p>
        </p:txBody>
      </p:sp>
    </p:spTree>
    <p:extLst>
      <p:ext uri="{BB962C8B-B14F-4D97-AF65-F5344CB8AC3E}">
        <p14:creationId xmlns:p14="http://schemas.microsoft.com/office/powerpoint/2010/main" val="484985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5ECD-DE1A-F990-E134-84D8012C2E57}"/>
              </a:ext>
            </a:extLst>
          </p:cNvPr>
          <p:cNvSpPr>
            <a:spLocks noGrp="1"/>
          </p:cNvSpPr>
          <p:nvPr>
            <p:ph type="ctrTitle"/>
          </p:nvPr>
        </p:nvSpPr>
        <p:spPr>
          <a:xfrm>
            <a:off x="1129552" y="1026525"/>
            <a:ext cx="3818965" cy="1096900"/>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C33824CA-620C-99DF-A5B2-DD23AA1FE7B8}"/>
              </a:ext>
            </a:extLst>
          </p:cNvPr>
          <p:cNvSpPr>
            <a:spLocks noGrp="1"/>
          </p:cNvSpPr>
          <p:nvPr>
            <p:ph type="subTitle" idx="1"/>
          </p:nvPr>
        </p:nvSpPr>
        <p:spPr>
          <a:xfrm>
            <a:off x="1220197" y="2643809"/>
            <a:ext cx="7766936" cy="2090767"/>
          </a:xfrm>
        </p:spPr>
        <p:txBody>
          <a:bodyPr>
            <a:noAutofit/>
          </a:bodyPr>
          <a:lstStyle/>
          <a:p>
            <a:pPr marL="285750" indent="-285750" algn="just">
              <a:buFont typeface="Wingdings" panose="05000000000000000000" pitchFamily="2" charset="2"/>
              <a:buChar char="Ø"/>
            </a:pPr>
            <a:r>
              <a:rPr lang="en-US" dirty="0">
                <a:latin typeface="Times New Roman"/>
                <a:cs typeface="Times New Roman"/>
              </a:rPr>
              <a:t>Project initiates and provide a valuable tool for early detection and risk assessment, ultimately leading to better </a:t>
            </a:r>
            <a:r>
              <a:rPr lang="en-US" err="1">
                <a:latin typeface="Times New Roman"/>
                <a:cs typeface="Times New Roman"/>
              </a:rPr>
              <a:t>pateint</a:t>
            </a:r>
            <a:r>
              <a:rPr lang="en-US" dirty="0">
                <a:latin typeface="Times New Roman"/>
                <a:cs typeface="Times New Roman"/>
              </a:rPr>
              <a:t> outcomes and reduced health care costs .</a:t>
            </a:r>
            <a:endParaRPr lang="en-US">
              <a:latin typeface="Times New Roman"/>
              <a:cs typeface="Times New Roman"/>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explore the application of various machine learning algorithms to predict the levels of chronic diseases and recommend appropriate drugs based on patient profiles.</a:t>
            </a:r>
          </a:p>
          <a:p>
            <a:pPr marL="285750" indent="-285750" algn="just">
              <a:buFont typeface="Wingdings" panose="05000000000000000000" pitchFamily="2" charset="2"/>
              <a:buChar char="Ø"/>
            </a:pPr>
            <a:r>
              <a:rPr lang="en-US" dirty="0">
                <a:latin typeface="Times New Roman"/>
                <a:cs typeface="Times New Roman"/>
              </a:rPr>
              <a:t>Early prediction based on patient conditions and physical symptoms which results in accurate </a:t>
            </a:r>
            <a:r>
              <a:rPr lang="en-US" err="1">
                <a:latin typeface="Times New Roman"/>
                <a:cs typeface="Times New Roman"/>
              </a:rPr>
              <a:t>reports.The</a:t>
            </a:r>
            <a:r>
              <a:rPr lang="en-US" dirty="0">
                <a:latin typeface="Times New Roman"/>
                <a:cs typeface="Times New Roman"/>
              </a:rPr>
              <a:t> goal is to improve accuracy , </a:t>
            </a:r>
            <a:r>
              <a:rPr lang="en-US" err="1">
                <a:latin typeface="Times New Roman"/>
                <a:cs typeface="Times New Roman"/>
              </a:rPr>
              <a:t>optimise</a:t>
            </a:r>
            <a:r>
              <a:rPr lang="en-US" dirty="0">
                <a:latin typeface="Times New Roman"/>
                <a:cs typeface="Times New Roman"/>
              </a:rPr>
              <a:t> treatment plans , and enhance patient outcomes.</a:t>
            </a:r>
            <a:endParaRPr lang="en-IN" dirty="0">
              <a:latin typeface="Times New Roman"/>
              <a:cs typeface="Times New Roman"/>
            </a:endParaRPr>
          </a:p>
        </p:txBody>
      </p:sp>
    </p:spTree>
    <p:extLst>
      <p:ext uri="{BB962C8B-B14F-4D97-AF65-F5344CB8AC3E}">
        <p14:creationId xmlns:p14="http://schemas.microsoft.com/office/powerpoint/2010/main" val="560670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E69C-93DB-D13B-304F-CD18DCC0A916}"/>
              </a:ext>
            </a:extLst>
          </p:cNvPr>
          <p:cNvSpPr>
            <a:spLocks noGrp="1"/>
          </p:cNvSpPr>
          <p:nvPr>
            <p:ph type="ctrTitle"/>
          </p:nvPr>
        </p:nvSpPr>
        <p:spPr>
          <a:xfrm>
            <a:off x="887505" y="609600"/>
            <a:ext cx="4827509" cy="975942"/>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D723DD11-9ECE-FA48-FA3B-82CD83CDA9EB}"/>
              </a:ext>
            </a:extLst>
          </p:cNvPr>
          <p:cNvSpPr>
            <a:spLocks noGrp="1"/>
          </p:cNvSpPr>
          <p:nvPr>
            <p:ph type="subTitle" idx="1"/>
          </p:nvPr>
        </p:nvSpPr>
        <p:spPr>
          <a:xfrm>
            <a:off x="1021976" y="2043953"/>
            <a:ext cx="8252027" cy="3327897"/>
          </a:xfrm>
        </p:spPr>
        <p:txBody>
          <a:bodyPr>
            <a:normAutofit/>
          </a:bodyPr>
          <a:lstStyle/>
          <a:p>
            <a:pPr marL="28575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conclusion, the project has illuminated the potential of machine learning in transforming the landscape of CKD Detection.</a:t>
            </a:r>
          </a:p>
          <a:p>
            <a:pPr marL="28575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By focusing on early stage diagnosis we can address a critical gap in healthcare.</a:t>
            </a:r>
          </a:p>
          <a:p>
            <a:pPr marL="28575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work represents a blueprint for the future of healthcare.</a:t>
            </a:r>
          </a:p>
          <a:p>
            <a:pPr marL="28575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providing the drug needed for the patients, makes them easier to get rid of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672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0F23F-2190-9D2F-B4A6-489FDAE98F0B}"/>
              </a:ext>
            </a:extLst>
          </p:cNvPr>
          <p:cNvSpPr>
            <a:spLocks noGrp="1"/>
          </p:cNvSpPr>
          <p:nvPr>
            <p:ph type="title"/>
          </p:nvPr>
        </p:nvSpPr>
        <p:spPr>
          <a:xfrm>
            <a:off x="2232211" y="2537012"/>
            <a:ext cx="10215297" cy="2672976"/>
          </a:xfrm>
        </p:spPr>
        <p:txBody>
          <a:bodyPr>
            <a:normAutofit/>
          </a:bodyPr>
          <a:lstStyle/>
          <a:p>
            <a:r>
              <a:rPr lang="en-IN" sz="6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93134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942B-7A84-7520-39AC-0AF3663D3B9A}"/>
              </a:ext>
            </a:extLst>
          </p:cNvPr>
          <p:cNvSpPr>
            <a:spLocks noGrp="1"/>
          </p:cNvSpPr>
          <p:nvPr>
            <p:ph type="ctrTitle"/>
          </p:nvPr>
        </p:nvSpPr>
        <p:spPr>
          <a:xfrm>
            <a:off x="815787" y="1084728"/>
            <a:ext cx="7682753" cy="922154"/>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id="{10877E70-375E-5754-0956-01D0ACF39995}"/>
              </a:ext>
            </a:extLst>
          </p:cNvPr>
          <p:cNvSpPr>
            <a:spLocks noGrp="1"/>
          </p:cNvSpPr>
          <p:nvPr>
            <p:ph type="subTitle" idx="1"/>
          </p:nvPr>
        </p:nvSpPr>
        <p:spPr>
          <a:xfrm>
            <a:off x="995083" y="2554941"/>
            <a:ext cx="8027909" cy="2698376"/>
          </a:xfrm>
        </p:spPr>
        <p:txBody>
          <a:bodyPr>
            <a:normAutofit lnSpcReduction="10000"/>
          </a:bodyPr>
          <a:lstStyle/>
          <a:p>
            <a:pPr marL="285750" indent="-285750" algn="just">
              <a:buFont typeface="Wingdings" panose="05000000000000000000" pitchFamily="2" charset="2"/>
              <a:buChar char="Ø"/>
            </a:pPr>
            <a:r>
              <a:rPr lang="en-US" dirty="0">
                <a:latin typeface="Times New Roman"/>
                <a:cs typeface="Times New Roman"/>
              </a:rPr>
              <a:t>The problem we identified in existing approaches is they are primarily targeting patients at advanced stages ( 3 and 4) , neglecting those in the crucial early stages (1 and 2) .</a:t>
            </a:r>
            <a:endParaRPr lang="en-US">
              <a:latin typeface="Times New Roman"/>
              <a:cs typeface="Times New Roman"/>
            </a:endParaRPr>
          </a:p>
          <a:p>
            <a:pPr marL="285750" indent="-285750" algn="just">
              <a:buFont typeface="Wingdings" panose="05000000000000000000" pitchFamily="2" charset="2"/>
              <a:buChar char="Ø"/>
            </a:pPr>
            <a:r>
              <a:rPr lang="en-US" dirty="0">
                <a:latin typeface="Times New Roman"/>
                <a:cs typeface="Times New Roman"/>
              </a:rPr>
              <a:t>Most commonly used technique for kidney functioning is GFR ( Glomerular Filtration Rate) is not sufficient to diagnose CKD.</a:t>
            </a:r>
          </a:p>
          <a:p>
            <a:pPr marL="285750" indent="-285750" algn="just">
              <a:buFont typeface="Wingdings" panose="05000000000000000000" pitchFamily="2" charset="2"/>
              <a:buChar char="Ø"/>
            </a:pPr>
            <a:r>
              <a:rPr lang="en-US" dirty="0">
                <a:latin typeface="Times New Roman"/>
                <a:cs typeface="Times New Roman"/>
              </a:rPr>
              <a:t>Didn't identify the most important attributes needed to improve diagnosis.</a:t>
            </a:r>
          </a:p>
          <a:p>
            <a:pPr marL="285750" indent="-285750" algn="just">
              <a:buFont typeface="Wingdings" panose="05000000000000000000" pitchFamily="2" charset="2"/>
              <a:buChar char="Ø"/>
            </a:pPr>
            <a:r>
              <a:rPr lang="en-US" dirty="0">
                <a:latin typeface="Times New Roman"/>
                <a:cs typeface="Times New Roman"/>
              </a:rPr>
              <a:t>The accuracy is not effective.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Delayed interventions and compromised health outcomes.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83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337C-0694-ABF6-F71F-8B00E10EAF39}"/>
              </a:ext>
            </a:extLst>
          </p:cNvPr>
          <p:cNvSpPr>
            <a:spLocks noGrp="1"/>
          </p:cNvSpPr>
          <p:nvPr>
            <p:ph type="ctrTitle"/>
          </p:nvPr>
        </p:nvSpPr>
        <p:spPr>
          <a:xfrm>
            <a:off x="986118" y="889500"/>
            <a:ext cx="6454587" cy="912407"/>
          </a:xfrm>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Subtitle 2">
            <a:extLst>
              <a:ext uri="{FF2B5EF4-FFF2-40B4-BE49-F238E27FC236}">
                <a16:creationId xmlns:a16="http://schemas.microsoft.com/office/drawing/2014/main" id="{3BD7DB57-B0DF-24D4-66A9-11A42175466E}"/>
              </a:ext>
            </a:extLst>
          </p:cNvPr>
          <p:cNvSpPr>
            <a:spLocks noGrp="1"/>
          </p:cNvSpPr>
          <p:nvPr>
            <p:ph type="subTitle" idx="1"/>
          </p:nvPr>
        </p:nvSpPr>
        <p:spPr>
          <a:xfrm>
            <a:off x="1111624" y="2402543"/>
            <a:ext cx="8162379" cy="2485214"/>
          </a:xfrm>
        </p:spPr>
        <p:txBody>
          <a:bodyPr>
            <a:noAutofit/>
          </a:bodyPr>
          <a:lstStyle/>
          <a:p>
            <a:pPr marL="285750" indent="-285750" algn="just">
              <a:buFont typeface="Wingdings" panose="05000000000000000000" pitchFamily="2" charset="2"/>
              <a:buChar char="Ø"/>
            </a:pPr>
            <a:r>
              <a:rPr lang="en-US" dirty="0">
                <a:latin typeface="Times New Roman"/>
                <a:cs typeface="Times New Roman"/>
              </a:rPr>
              <a:t>The current approach to CKD prediction is done by using computer-aided diagnosis which reduce diagnosis costs and improve patient management and outcomes.</a:t>
            </a:r>
            <a:endParaRPr lang="en-US">
              <a:latin typeface="Times New Roman"/>
              <a:cs typeface="Times New Roman"/>
            </a:endParaRPr>
          </a:p>
          <a:p>
            <a:pPr marL="285750" indent="-285750" algn="just">
              <a:buFont typeface="Wingdings" panose="05000000000000000000" pitchFamily="2" charset="2"/>
              <a:buChar char="Ø"/>
            </a:pPr>
            <a:r>
              <a:rPr lang="en-US" dirty="0">
                <a:latin typeface="Times New Roman"/>
                <a:cs typeface="Times New Roman"/>
              </a:rPr>
              <a:t>Automated sensing of CKD using deep learning system based on monitoring of salivary urea concentration.</a:t>
            </a:r>
          </a:p>
          <a:p>
            <a:pPr marL="285750" indent="-285750" algn="just">
              <a:buFont typeface="Wingdings" panose="05000000000000000000" pitchFamily="2" charset="2"/>
              <a:buChar char="Ø"/>
            </a:pPr>
            <a:r>
              <a:rPr lang="en-US" dirty="0">
                <a:latin typeface="Times New Roman"/>
                <a:cs typeface="Times New Roman"/>
              </a:rPr>
              <a:t>Prediction of CKD using machine learning classifier algorithms such as ANN, SVM , LR, RF etc...</a:t>
            </a:r>
          </a:p>
          <a:p>
            <a:pPr marL="285750" indent="-285750" algn="just">
              <a:buFont typeface="Wingdings" panose="05000000000000000000" pitchFamily="2" charset="2"/>
              <a:buChar char="Ø"/>
            </a:pPr>
            <a:r>
              <a:rPr lang="en-US" dirty="0">
                <a:latin typeface="Times New Roman"/>
                <a:cs typeface="Times New Roman"/>
              </a:rPr>
              <a:t>Integrated model which combines ML algorithms to achieve an higher accuracy for complicated clinical data</a:t>
            </a:r>
            <a:endParaRPr lang="en-IN" dirty="0">
              <a:latin typeface="Times New Roman"/>
              <a:cs typeface="Times New Roman"/>
            </a:endParaRPr>
          </a:p>
        </p:txBody>
      </p:sp>
    </p:spTree>
    <p:extLst>
      <p:ext uri="{BB962C8B-B14F-4D97-AF65-F5344CB8AC3E}">
        <p14:creationId xmlns:p14="http://schemas.microsoft.com/office/powerpoint/2010/main" val="353970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919F-4091-CC4B-8985-F1C386056ECE}"/>
              </a:ext>
            </a:extLst>
          </p:cNvPr>
          <p:cNvSpPr>
            <a:spLocks noGrp="1"/>
          </p:cNvSpPr>
          <p:nvPr>
            <p:ph type="ctrTitle"/>
          </p:nvPr>
        </p:nvSpPr>
        <p:spPr>
          <a:xfrm>
            <a:off x="618565" y="626749"/>
            <a:ext cx="6992470" cy="966977"/>
          </a:xfrm>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Subtitle 2">
            <a:extLst>
              <a:ext uri="{FF2B5EF4-FFF2-40B4-BE49-F238E27FC236}">
                <a16:creationId xmlns:a16="http://schemas.microsoft.com/office/drawing/2014/main" id="{3D0E9B3F-7953-052D-BE5E-F535B64A7115}"/>
              </a:ext>
            </a:extLst>
          </p:cNvPr>
          <p:cNvSpPr>
            <a:spLocks noGrp="1"/>
          </p:cNvSpPr>
          <p:nvPr>
            <p:ph type="subTitle" idx="1"/>
          </p:nvPr>
        </p:nvSpPr>
        <p:spPr>
          <a:xfrm>
            <a:off x="1048871" y="2017059"/>
            <a:ext cx="8225132" cy="3130673"/>
          </a:xfrm>
        </p:spPr>
        <p:txBody>
          <a:bodyPr>
            <a:normAutofit/>
          </a:bodyPr>
          <a:lstStyle/>
          <a:p>
            <a:pPr marL="285750" indent="-285750" algn="just">
              <a:buFont typeface="Wingdings" panose="05000000000000000000" pitchFamily="2" charset="2"/>
              <a:buChar char="Ø"/>
            </a:pPr>
            <a:r>
              <a:rPr lang="en-US" dirty="0">
                <a:latin typeface="Times New Roman"/>
                <a:cs typeface="Times New Roman"/>
              </a:rPr>
              <a:t>Our proposed system </a:t>
            </a:r>
            <a:r>
              <a:rPr lang="en-US" err="1">
                <a:latin typeface="Times New Roman"/>
                <a:cs typeface="Times New Roman"/>
              </a:rPr>
              <a:t>levarages</a:t>
            </a:r>
            <a:r>
              <a:rPr lang="en-US" dirty="0">
                <a:latin typeface="Times New Roman"/>
                <a:cs typeface="Times New Roman"/>
              </a:rPr>
              <a:t> advanced ML algorithms to enhance chronic disease detection and prediction accuracy.</a:t>
            </a:r>
            <a:endParaRPr lang="en-US">
              <a:latin typeface="Times New Roman"/>
              <a:cs typeface="Times New Roman"/>
            </a:endParaRPr>
          </a:p>
          <a:p>
            <a:pPr marL="285750" indent="-285750" algn="just">
              <a:buFont typeface="Wingdings" panose="05000000000000000000" pitchFamily="2" charset="2"/>
              <a:buChar char="Ø"/>
            </a:pPr>
            <a:r>
              <a:rPr lang="en-US" dirty="0">
                <a:latin typeface="Times New Roman"/>
                <a:cs typeface="Times New Roman"/>
              </a:rPr>
              <a:t>We formulate a multi-class classification task to predict disease levels [</a:t>
            </a:r>
            <a:r>
              <a:rPr lang="en-US" err="1">
                <a:latin typeface="Times New Roman"/>
                <a:cs typeface="Times New Roman"/>
              </a:rPr>
              <a:t>eg</a:t>
            </a:r>
            <a:r>
              <a:rPr lang="en-US" dirty="0">
                <a:latin typeface="Times New Roman"/>
                <a:cs typeface="Times New Roman"/>
              </a:rPr>
              <a:t> : high , medium, low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also introduce drug recommendation system for the people who affected with the kidney related diseases.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also predict price for those drugs we recommend in a suitable way.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08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0DF4-65F0-E739-54DA-CDC1E48CE62A}"/>
              </a:ext>
            </a:extLst>
          </p:cNvPr>
          <p:cNvSpPr>
            <a:spLocks noGrp="1"/>
          </p:cNvSpPr>
          <p:nvPr>
            <p:ph type="title"/>
          </p:nvPr>
        </p:nvSpPr>
        <p:spPr>
          <a:xfrm>
            <a:off x="332278" y="235789"/>
            <a:ext cx="8941724" cy="745706"/>
          </a:xfrm>
        </p:spPr>
        <p:txBody>
          <a:bodyPr/>
          <a:lstStyle/>
          <a:p>
            <a:r>
              <a:rPr lang="en-US" dirty="0"/>
              <a:t>OBJECTIVE</a:t>
            </a:r>
          </a:p>
        </p:txBody>
      </p:sp>
      <p:sp>
        <p:nvSpPr>
          <p:cNvPr id="3" name="Content Placeholder 2">
            <a:extLst>
              <a:ext uri="{FF2B5EF4-FFF2-40B4-BE49-F238E27FC236}">
                <a16:creationId xmlns:a16="http://schemas.microsoft.com/office/drawing/2014/main" id="{090150F3-E355-8088-1EAA-59E2B14D4B84}"/>
              </a:ext>
            </a:extLst>
          </p:cNvPr>
          <p:cNvSpPr>
            <a:spLocks noGrp="1"/>
          </p:cNvSpPr>
          <p:nvPr>
            <p:ph idx="1"/>
          </p:nvPr>
        </p:nvSpPr>
        <p:spPr>
          <a:xfrm>
            <a:off x="274768" y="1182929"/>
            <a:ext cx="9574328" cy="5174734"/>
          </a:xfrm>
        </p:spPr>
        <p:txBody>
          <a:bodyPr vert="horz" lIns="91440" tIns="45720" rIns="91440" bIns="45720" rtlCol="0" anchor="t">
            <a:normAutofit/>
          </a:bodyPr>
          <a:lstStyle/>
          <a:p>
            <a:pPr algn="just"/>
            <a:r>
              <a:rPr lang="en-US" dirty="0">
                <a:latin typeface="Times New Roman" panose="02020603050405020304" pitchFamily="18" charset="0"/>
                <a:ea typeface="+mn-lt"/>
                <a:cs typeface="Times New Roman" panose="02020603050405020304" pitchFamily="18" charset="0"/>
              </a:rPr>
              <a:t>The primary objective of this project is to develop a machine learning-based system for the early detection and accurate diagnosis of chronic kidney disease (CKD). By leveraging machine learning algorithms and techniques, we aim to create a reliable tool that assists healthcare professionals in identifying CKD in patients at an early stage, enabling timely intervention and improving overall patient outcomes.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mn-lt"/>
                <a:cs typeface="Times New Roman" panose="02020603050405020304" pitchFamily="18" charset="0"/>
              </a:rPr>
              <a:t>Disease Identification</a:t>
            </a:r>
          </a:p>
          <a:p>
            <a:r>
              <a:rPr lang="en-US" dirty="0">
                <a:latin typeface="Times New Roman" panose="02020603050405020304" pitchFamily="18" charset="0"/>
                <a:ea typeface="+mn-lt"/>
                <a:cs typeface="Times New Roman" panose="02020603050405020304" pitchFamily="18" charset="0"/>
              </a:rPr>
              <a:t>Early Detection</a:t>
            </a:r>
          </a:p>
          <a:p>
            <a:r>
              <a:rPr lang="en-US" sz="1700" dirty="0">
                <a:latin typeface="Times New Roman" panose="02020603050405020304" pitchFamily="18" charset="0"/>
                <a:cs typeface="Times New Roman" panose="02020603050405020304" pitchFamily="18" charset="0"/>
              </a:rPr>
              <a:t>Multiclass Classification</a:t>
            </a:r>
          </a:p>
          <a:p>
            <a:r>
              <a:rPr lang="en-US" sz="1700" dirty="0">
                <a:latin typeface="Times New Roman" panose="02020603050405020304" pitchFamily="18" charset="0"/>
                <a:cs typeface="Times New Roman" panose="02020603050405020304" pitchFamily="18" charset="0"/>
              </a:rPr>
              <a:t>High Accuracy</a:t>
            </a:r>
            <a:endParaRPr lang="en-US"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Real-Time Processing.</a:t>
            </a:r>
            <a:endParaRPr lang="en-US" dirty="0">
              <a:latin typeface="Times New Roman" panose="02020603050405020304" pitchFamily="18" charset="0"/>
              <a:cs typeface="Times New Roman" panose="02020603050405020304" pitchFamily="18" charset="0"/>
            </a:endParaRPr>
          </a:p>
          <a:p>
            <a:endParaRPr lang="en-US" dirty="0"/>
          </a:p>
          <a:p>
            <a:pPr marL="0" indent="0">
              <a:buNone/>
            </a:pPr>
            <a:endParaRPr lang="en-US" dirty="0"/>
          </a:p>
        </p:txBody>
      </p:sp>
    </p:spTree>
    <p:extLst>
      <p:ext uri="{BB962C8B-B14F-4D97-AF65-F5344CB8AC3E}">
        <p14:creationId xmlns:p14="http://schemas.microsoft.com/office/powerpoint/2010/main" val="149643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7C97-6923-75F2-231A-E6242D850E46}"/>
              </a:ext>
            </a:extLst>
          </p:cNvPr>
          <p:cNvSpPr>
            <a:spLocks noGrp="1"/>
          </p:cNvSpPr>
          <p:nvPr>
            <p:ph type="title"/>
          </p:nvPr>
        </p:nvSpPr>
        <p:spPr/>
        <p:txBody>
          <a:bodyPr>
            <a:normAutofit/>
          </a:bodyPr>
          <a:lstStyle/>
          <a:p>
            <a:r>
              <a:rPr lang="en-US" sz="5400" dirty="0">
                <a:latin typeface="Times New Roman"/>
                <a:cs typeface="Times New Roman"/>
              </a:rPr>
              <a:t>LITERATURE SURVEY</a:t>
            </a:r>
          </a:p>
        </p:txBody>
      </p:sp>
      <p:graphicFrame>
        <p:nvGraphicFramePr>
          <p:cNvPr id="5" name="Table 4">
            <a:extLst>
              <a:ext uri="{FF2B5EF4-FFF2-40B4-BE49-F238E27FC236}">
                <a16:creationId xmlns:a16="http://schemas.microsoft.com/office/drawing/2014/main" id="{84797592-52D3-44E0-C9FC-7F41EA2C121D}"/>
              </a:ext>
            </a:extLst>
          </p:cNvPr>
          <p:cNvGraphicFramePr>
            <a:graphicFrameLocks noGrp="1"/>
          </p:cNvGraphicFramePr>
          <p:nvPr>
            <p:extLst>
              <p:ext uri="{D42A27DB-BD31-4B8C-83A1-F6EECF244321}">
                <p14:modId xmlns:p14="http://schemas.microsoft.com/office/powerpoint/2010/main" val="3868475047"/>
              </p:ext>
            </p:extLst>
          </p:nvPr>
        </p:nvGraphicFramePr>
        <p:xfrm>
          <a:off x="373811" y="1682150"/>
          <a:ext cx="10866301" cy="4876770"/>
        </p:xfrm>
        <a:graphic>
          <a:graphicData uri="http://schemas.openxmlformats.org/drawingml/2006/table">
            <a:tbl>
              <a:tblPr firstRow="1" bandRow="1">
                <a:tableStyleId>{5C22544A-7EE6-4342-B048-85BDC9FD1C3A}</a:tableStyleId>
              </a:tblPr>
              <a:tblGrid>
                <a:gridCol w="1147462">
                  <a:extLst>
                    <a:ext uri="{9D8B030D-6E8A-4147-A177-3AD203B41FA5}">
                      <a16:colId xmlns:a16="http://schemas.microsoft.com/office/drawing/2014/main" val="3014199426"/>
                    </a:ext>
                  </a:extLst>
                </a:gridCol>
                <a:gridCol w="1947209">
                  <a:extLst>
                    <a:ext uri="{9D8B030D-6E8A-4147-A177-3AD203B41FA5}">
                      <a16:colId xmlns:a16="http://schemas.microsoft.com/office/drawing/2014/main" val="174077231"/>
                    </a:ext>
                  </a:extLst>
                </a:gridCol>
                <a:gridCol w="2316479">
                  <a:extLst>
                    <a:ext uri="{9D8B030D-6E8A-4147-A177-3AD203B41FA5}">
                      <a16:colId xmlns:a16="http://schemas.microsoft.com/office/drawing/2014/main" val="374562777"/>
                    </a:ext>
                  </a:extLst>
                </a:gridCol>
                <a:gridCol w="3281891">
                  <a:extLst>
                    <a:ext uri="{9D8B030D-6E8A-4147-A177-3AD203B41FA5}">
                      <a16:colId xmlns:a16="http://schemas.microsoft.com/office/drawing/2014/main" val="1204226765"/>
                    </a:ext>
                  </a:extLst>
                </a:gridCol>
                <a:gridCol w="2173260">
                  <a:extLst>
                    <a:ext uri="{9D8B030D-6E8A-4147-A177-3AD203B41FA5}">
                      <a16:colId xmlns:a16="http://schemas.microsoft.com/office/drawing/2014/main" val="3700728308"/>
                    </a:ext>
                  </a:extLst>
                </a:gridCol>
              </a:tblGrid>
              <a:tr h="439065">
                <a:tc>
                  <a:txBody>
                    <a:bodyPr/>
                    <a:lstStyle/>
                    <a:p>
                      <a:r>
                        <a:rPr lang="en-US" sz="2000" dirty="0"/>
                        <a:t>S.NO</a:t>
                      </a:r>
                    </a:p>
                  </a:txBody>
                  <a:tcPr/>
                </a:tc>
                <a:tc>
                  <a:txBody>
                    <a:bodyPr/>
                    <a:lstStyle/>
                    <a:p>
                      <a:r>
                        <a:rPr lang="en-US" dirty="0"/>
                        <a:t>AUTHOR</a:t>
                      </a:r>
                    </a:p>
                  </a:txBody>
                  <a:tcPr/>
                </a:tc>
                <a:tc>
                  <a:txBody>
                    <a:bodyPr/>
                    <a:lstStyle/>
                    <a:p>
                      <a:r>
                        <a:rPr lang="en-US" dirty="0"/>
                        <a:t>WEBSITE LINKS</a:t>
                      </a:r>
                    </a:p>
                  </a:txBody>
                  <a:tcPr/>
                </a:tc>
                <a:tc>
                  <a:txBody>
                    <a:bodyPr/>
                    <a:lstStyle/>
                    <a:p>
                      <a:r>
                        <a:rPr lang="en-US" dirty="0"/>
                        <a:t>ABSTRACT</a:t>
                      </a:r>
                    </a:p>
                  </a:txBody>
                  <a:tcPr/>
                </a:tc>
                <a:tc>
                  <a:txBody>
                    <a:bodyPr/>
                    <a:lstStyle/>
                    <a:p>
                      <a:r>
                        <a:rPr lang="en-US" dirty="0"/>
                        <a:t>CONCLUSION</a:t>
                      </a:r>
                    </a:p>
                  </a:txBody>
                  <a:tcPr/>
                </a:tc>
                <a:extLst>
                  <a:ext uri="{0D108BD9-81ED-4DB2-BD59-A6C34878D82A}">
                    <a16:rowId xmlns:a16="http://schemas.microsoft.com/office/drawing/2014/main" val="3892470915"/>
                  </a:ext>
                </a:extLst>
              </a:tr>
              <a:tr h="4437705">
                <a:tc>
                  <a:txBody>
                    <a:bodyPr/>
                    <a:lstStyle/>
                    <a:p>
                      <a:r>
                        <a:rPr lang="en-US" dirty="0"/>
                        <a:t>1</a:t>
                      </a:r>
                    </a:p>
                  </a:txBody>
                  <a:tcPr/>
                </a:tc>
                <a:tc>
                  <a:txBody>
                    <a:bodyPr/>
                    <a:lstStyle/>
                    <a:p>
                      <a:r>
                        <a:rPr lang="en-US" dirty="0"/>
                        <a:t>2021</a:t>
                      </a:r>
                    </a:p>
                    <a:p>
                      <a:pPr lvl="0">
                        <a:buNone/>
                      </a:pPr>
                      <a:r>
                        <a:rPr lang="en-US" sz="1400" b="0" i="0" u="none" strike="noStrike" noProof="0" dirty="0">
                          <a:solidFill>
                            <a:schemeClr val="tx1">
                              <a:lumMod val="95000"/>
                              <a:lumOff val="5000"/>
                            </a:schemeClr>
                          </a:solidFill>
                          <a:latin typeface="Times New Roman"/>
                          <a:hlinkClick r:id="rId2">
                            <a:extLst>
                              <a:ext uri="{A12FA001-AC4F-418D-AE19-62706E023703}">
                                <ahyp:hlinkClr xmlns:ahyp="http://schemas.microsoft.com/office/drawing/2018/hyperlinkcolor" val="tx"/>
                              </a:ext>
                            </a:extLst>
                          </a:hlinkClick>
                        </a:rPr>
                        <a:t>Md. Rashed-Al-Mahfuz</a:t>
                      </a:r>
                      <a:r>
                        <a:rPr lang="en-US" sz="1400" b="0" i="0" u="none" strike="noStrike" noProof="0" dirty="0">
                          <a:solidFill>
                            <a:schemeClr val="tx1">
                              <a:lumMod val="95000"/>
                              <a:lumOff val="5000"/>
                            </a:schemeClr>
                          </a:solidFill>
                          <a:latin typeface="Times New Roman"/>
                        </a:rPr>
                        <a:t>;</a:t>
                      </a:r>
                      <a:r>
                        <a:rPr lang="en-US" sz="1400" b="0" i="0" u="none" strike="noStrike" noProof="0" dirty="0">
                          <a:solidFill>
                            <a:schemeClr val="tx1">
                              <a:lumMod val="95000"/>
                              <a:lumOff val="5000"/>
                            </a:schemeClr>
                          </a:solidFill>
                          <a:latin typeface="Times New Roman"/>
                          <a:hlinkClick r:id="rId3">
                            <a:extLst>
                              <a:ext uri="{A12FA001-AC4F-418D-AE19-62706E023703}">
                                <ahyp:hlinkClr xmlns:ahyp="http://schemas.microsoft.com/office/drawing/2018/hyperlinkcolor" val="tx"/>
                              </a:ext>
                            </a:extLst>
                          </a:hlinkClick>
                        </a:rPr>
                        <a:t>Abedul Haque</a:t>
                      </a:r>
                      <a:r>
                        <a:rPr lang="en-US" sz="1400" b="0" i="0" u="none" strike="noStrike" noProof="0" dirty="0">
                          <a:solidFill>
                            <a:schemeClr val="tx1">
                              <a:lumMod val="95000"/>
                              <a:lumOff val="5000"/>
                            </a:schemeClr>
                          </a:solidFill>
                          <a:latin typeface="Times New Roman"/>
                        </a:rPr>
                        <a:t>;</a:t>
                      </a:r>
                      <a:r>
                        <a:rPr lang="en-US" sz="1400" b="0" i="0" u="none" strike="noStrike" noProof="0" dirty="0">
                          <a:solidFill>
                            <a:schemeClr val="tx1">
                              <a:lumMod val="95000"/>
                              <a:lumOff val="5000"/>
                            </a:schemeClr>
                          </a:solidFill>
                          <a:latin typeface="Times New Roman"/>
                          <a:hlinkClick r:id="rId4">
                            <a:extLst>
                              <a:ext uri="{A12FA001-AC4F-418D-AE19-62706E023703}">
                                <ahyp:hlinkClr xmlns:ahyp="http://schemas.microsoft.com/office/drawing/2018/hyperlinkcolor" val="tx"/>
                              </a:ext>
                            </a:extLst>
                          </a:hlinkClick>
                        </a:rPr>
                        <a:t>Akm Azad</a:t>
                      </a:r>
                      <a:r>
                        <a:rPr lang="en-US" sz="1400" b="0" i="0" u="none" strike="noStrike" noProof="0" dirty="0">
                          <a:solidFill>
                            <a:schemeClr val="tx1">
                              <a:lumMod val="95000"/>
                              <a:lumOff val="5000"/>
                            </a:schemeClr>
                          </a:solidFill>
                          <a:latin typeface="Times New Roman"/>
                        </a:rPr>
                        <a:t>;</a:t>
                      </a:r>
                      <a:r>
                        <a:rPr lang="en-US" sz="1400" b="0" i="0" u="none" strike="noStrike" noProof="0" dirty="0">
                          <a:solidFill>
                            <a:schemeClr val="tx1">
                              <a:lumMod val="95000"/>
                              <a:lumOff val="5000"/>
                            </a:schemeClr>
                          </a:solidFill>
                          <a:latin typeface="Times New Roman"/>
                          <a:hlinkClick r:id="rId5">
                            <a:extLst>
                              <a:ext uri="{A12FA001-AC4F-418D-AE19-62706E023703}">
                                <ahyp:hlinkClr xmlns:ahyp="http://schemas.microsoft.com/office/drawing/2018/hyperlinkcolor" val="tx"/>
                              </a:ext>
                            </a:extLst>
                          </a:hlinkClick>
                        </a:rPr>
                        <a:t>Salem A. Alyami</a:t>
                      </a:r>
                      <a:r>
                        <a:rPr lang="en-US" sz="1400" b="0" i="0" u="none" strike="noStrike" noProof="0" dirty="0">
                          <a:solidFill>
                            <a:schemeClr val="tx1">
                              <a:lumMod val="95000"/>
                              <a:lumOff val="5000"/>
                            </a:schemeClr>
                          </a:solidFill>
                          <a:latin typeface="Times New Roman"/>
                        </a:rPr>
                        <a:t>;</a:t>
                      </a:r>
                      <a:r>
                        <a:rPr lang="en-US" sz="1400" b="0" i="0" u="none" strike="noStrike" noProof="0" dirty="0">
                          <a:solidFill>
                            <a:schemeClr val="tx1">
                              <a:lumMod val="95000"/>
                              <a:lumOff val="5000"/>
                            </a:schemeClr>
                          </a:solidFill>
                          <a:latin typeface="Times New Roman"/>
                          <a:hlinkClick r:id="rId6">
                            <a:extLst>
                              <a:ext uri="{A12FA001-AC4F-418D-AE19-62706E023703}">
                                <ahyp:hlinkClr xmlns:ahyp="http://schemas.microsoft.com/office/drawing/2018/hyperlinkcolor" val="tx"/>
                              </a:ext>
                            </a:extLst>
                          </a:hlinkClick>
                        </a:rPr>
                        <a:t>Julian M. W. Quinn</a:t>
                      </a:r>
                      <a:r>
                        <a:rPr lang="en-US" sz="1400" b="0" i="0" u="none" strike="noStrike" noProof="0" dirty="0">
                          <a:solidFill>
                            <a:schemeClr val="tx1">
                              <a:lumMod val="95000"/>
                              <a:lumOff val="5000"/>
                            </a:schemeClr>
                          </a:solidFill>
                          <a:latin typeface="Times New Roman"/>
                        </a:rPr>
                        <a:t>;</a:t>
                      </a:r>
                      <a:r>
                        <a:rPr lang="en-US" sz="1400" b="0" i="0" u="none" strike="noStrike" noProof="0" dirty="0">
                          <a:solidFill>
                            <a:schemeClr val="tx1">
                              <a:lumMod val="95000"/>
                              <a:lumOff val="5000"/>
                            </a:schemeClr>
                          </a:solidFill>
                          <a:latin typeface="Times New Roman"/>
                          <a:hlinkClick r:id="rId7">
                            <a:extLst>
                              <a:ext uri="{A12FA001-AC4F-418D-AE19-62706E023703}">
                                <ahyp:hlinkClr xmlns:ahyp="http://schemas.microsoft.com/office/drawing/2018/hyperlinkcolor" val="tx"/>
                              </a:ext>
                            </a:extLst>
                          </a:hlinkClick>
                        </a:rPr>
                        <a:t>Mohammad Ali Moni</a:t>
                      </a:r>
                      <a:endParaRPr lang="en-US">
                        <a:solidFill>
                          <a:schemeClr val="tx1">
                            <a:lumMod val="95000"/>
                            <a:lumOff val="5000"/>
                          </a:schemeClr>
                        </a:solidFill>
                        <a:latin typeface="Times New Roman"/>
                        <a:hlinkClick r:id="rId7">
                          <a:extLst>
                            <a:ext uri="{A12FA001-AC4F-418D-AE19-62706E023703}">
                              <ahyp:hlinkClr xmlns:ahyp="http://schemas.microsoft.com/office/drawing/2018/hyperlinkcolor" val="tx"/>
                            </a:ext>
                          </a:extLst>
                        </a:hlinkClick>
                      </a:endParaRPr>
                    </a:p>
                  </a:txBody>
                  <a:tcPr/>
                </a:tc>
                <a:tc>
                  <a:txBody>
                    <a:bodyPr/>
                    <a:lstStyle/>
                    <a:p>
                      <a:pPr lvl="0">
                        <a:buNone/>
                      </a:pPr>
                      <a:r>
                        <a:rPr lang="en-IN" sz="1800" b="0" i="0" u="none" strike="noStrike" noProof="0" dirty="0">
                          <a:solidFill>
                            <a:srgbClr val="99CA3C"/>
                          </a:solidFill>
                          <a:latin typeface="Times New Roman"/>
                          <a:hlinkClick r:id="rId8"/>
                        </a:rPr>
                        <a:t>https://ieeexplore.ieee.org/document/9405681</a:t>
                      </a:r>
                      <a:endParaRPr lang="en-US">
                        <a:latin typeface="Times New Roman"/>
                      </a:endParaRPr>
                    </a:p>
                  </a:txBody>
                  <a:tcPr/>
                </a:tc>
                <a:tc>
                  <a:txBody>
                    <a:bodyPr/>
                    <a:lstStyle/>
                    <a:p>
                      <a:r>
                        <a:rPr lang="en-US" sz="1600" dirty="0">
                          <a:solidFill>
                            <a:schemeClr val="tx1">
                              <a:lumMod val="95000"/>
                              <a:lumOff val="5000"/>
                            </a:schemeClr>
                          </a:solidFill>
                          <a:latin typeface="Times New Roman"/>
                        </a:rPr>
                        <a:t>TITLE:</a:t>
                      </a:r>
                      <a:r>
                        <a:rPr lang="en-US" sz="1600" b="1" i="0" dirty="0">
                          <a:solidFill>
                            <a:schemeClr val="tx1">
                              <a:lumMod val="95000"/>
                              <a:lumOff val="5000"/>
                            </a:schemeClr>
                          </a:solidFill>
                          <a:latin typeface="Times New Roman"/>
                          <a:hlinkClick r:id="rId9">
                            <a:extLst>
                              <a:ext uri="{A12FA001-AC4F-418D-AE19-62706E023703}">
                                <ahyp:hlinkClr xmlns:ahyp="http://schemas.microsoft.com/office/drawing/2018/hyperlinkcolor" val="tx"/>
                              </a:ext>
                            </a:extLst>
                          </a:hlinkClick>
                        </a:rPr>
                        <a:t>Clinically Applicable Machine Learning Approaches to Identify Attributes of Chronic Kidney Disease (CKD) for Use in Low-Cost Diagnostic Screening</a:t>
                      </a:r>
                      <a:endParaRPr lang="en-US" sz="1600" dirty="0">
                        <a:solidFill>
                          <a:schemeClr val="tx1">
                            <a:lumMod val="95000"/>
                            <a:lumOff val="5000"/>
                          </a:schemeClr>
                        </a:solidFill>
                        <a:latin typeface="Times New Roman"/>
                        <a:hlinkClick r:id="" action="ppaction://noaction">
                          <a:extLst>
                            <a:ext uri="{A12FA001-AC4F-418D-AE19-62706E023703}">
                              <ahyp:hlinkClr xmlns:ahyp="http://schemas.microsoft.com/office/drawing/2018/hyperlinkcolor" val="tx"/>
                            </a:ext>
                          </a:extLst>
                        </a:hlinkClick>
                      </a:endParaRPr>
                    </a:p>
                    <a:p>
                      <a:pPr lvl="0">
                        <a:buNone/>
                      </a:pPr>
                      <a:endParaRPr lang="en-US" sz="1600" b="1" i="0" dirty="0">
                        <a:solidFill>
                          <a:schemeClr val="tx1">
                            <a:lumMod val="95000"/>
                            <a:lumOff val="5000"/>
                          </a:schemeClr>
                        </a:solidFill>
                        <a:latin typeface="Times New Roman"/>
                      </a:endParaRPr>
                    </a:p>
                    <a:p>
                      <a:pPr lvl="0">
                        <a:buNone/>
                      </a:pPr>
                      <a:r>
                        <a:rPr lang="en-US" sz="1600" b="0" i="0" u="none" strike="noStrike" noProof="0" dirty="0">
                          <a:solidFill>
                            <a:srgbClr val="333333"/>
                          </a:solidFill>
                          <a:latin typeface="Times New Roman"/>
                        </a:rPr>
                        <a:t>Chronic kidney disease (CKD) is a major public health concern worldwide. High costs of late-stage diagnosis and insufficient testing facilities can contribute to high morbidity and mortality rates in CKD patients, particularly in less developed countries.</a:t>
                      </a:r>
                      <a:endParaRPr lang="en-US" sz="1600" dirty="0">
                        <a:latin typeface="Times New Roman"/>
                      </a:endParaRPr>
                    </a:p>
                  </a:txBody>
                  <a:tcPr/>
                </a:tc>
                <a:tc>
                  <a:txBody>
                    <a:bodyPr/>
                    <a:lstStyle/>
                    <a:p>
                      <a:r>
                        <a:rPr lang="en-US" sz="1600" dirty="0">
                          <a:latin typeface="Times New Roman"/>
                        </a:rPr>
                        <a:t>This paper has identified a reliable method for CKD classification and cost effectiveness. It also found that an RF classifier method provides significantly high classification accuracy with the pathologically categorized attributes sets .</a:t>
                      </a:r>
                    </a:p>
                  </a:txBody>
                  <a:tcPr/>
                </a:tc>
                <a:extLst>
                  <a:ext uri="{0D108BD9-81ED-4DB2-BD59-A6C34878D82A}">
                    <a16:rowId xmlns:a16="http://schemas.microsoft.com/office/drawing/2014/main" val="4144296251"/>
                  </a:ext>
                </a:extLst>
              </a:tr>
            </a:tbl>
          </a:graphicData>
        </a:graphic>
      </p:graphicFrame>
    </p:spTree>
    <p:extLst>
      <p:ext uri="{BB962C8B-B14F-4D97-AF65-F5344CB8AC3E}">
        <p14:creationId xmlns:p14="http://schemas.microsoft.com/office/powerpoint/2010/main" val="706214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D4E11F-A7DD-3C2D-99B9-150408FEA570}"/>
              </a:ext>
            </a:extLst>
          </p:cNvPr>
          <p:cNvGraphicFramePr>
            <a:graphicFrameLocks noGrp="1"/>
          </p:cNvGraphicFramePr>
          <p:nvPr>
            <p:extLst>
              <p:ext uri="{D42A27DB-BD31-4B8C-83A1-F6EECF244321}">
                <p14:modId xmlns:p14="http://schemas.microsoft.com/office/powerpoint/2010/main" val="2144836289"/>
              </p:ext>
            </p:extLst>
          </p:nvPr>
        </p:nvGraphicFramePr>
        <p:xfrm>
          <a:off x="531962" y="359434"/>
          <a:ext cx="11046245" cy="6111346"/>
        </p:xfrm>
        <a:graphic>
          <a:graphicData uri="http://schemas.openxmlformats.org/drawingml/2006/table">
            <a:tbl>
              <a:tblPr firstRow="1" bandRow="1">
                <a:tableStyleId>{5C22544A-7EE6-4342-B048-85BDC9FD1C3A}</a:tableStyleId>
              </a:tblPr>
              <a:tblGrid>
                <a:gridCol w="1079056">
                  <a:extLst>
                    <a:ext uri="{9D8B030D-6E8A-4147-A177-3AD203B41FA5}">
                      <a16:colId xmlns:a16="http://schemas.microsoft.com/office/drawing/2014/main" val="2462729078"/>
                    </a:ext>
                  </a:extLst>
                </a:gridCol>
                <a:gridCol w="1717375">
                  <a:extLst>
                    <a:ext uri="{9D8B030D-6E8A-4147-A177-3AD203B41FA5}">
                      <a16:colId xmlns:a16="http://schemas.microsoft.com/office/drawing/2014/main" val="3834861125"/>
                    </a:ext>
                  </a:extLst>
                </a:gridCol>
                <a:gridCol w="1869356">
                  <a:extLst>
                    <a:ext uri="{9D8B030D-6E8A-4147-A177-3AD203B41FA5}">
                      <a16:colId xmlns:a16="http://schemas.microsoft.com/office/drawing/2014/main" val="1025496753"/>
                    </a:ext>
                  </a:extLst>
                </a:gridCol>
                <a:gridCol w="4361834">
                  <a:extLst>
                    <a:ext uri="{9D8B030D-6E8A-4147-A177-3AD203B41FA5}">
                      <a16:colId xmlns:a16="http://schemas.microsoft.com/office/drawing/2014/main" val="3479901961"/>
                    </a:ext>
                  </a:extLst>
                </a:gridCol>
                <a:gridCol w="2018624">
                  <a:extLst>
                    <a:ext uri="{9D8B030D-6E8A-4147-A177-3AD203B41FA5}">
                      <a16:colId xmlns:a16="http://schemas.microsoft.com/office/drawing/2014/main" val="3272471499"/>
                    </a:ext>
                  </a:extLst>
                </a:gridCol>
              </a:tblGrid>
              <a:tr h="1010276">
                <a:tc>
                  <a:txBody>
                    <a:bodyPr/>
                    <a:lstStyle/>
                    <a:p>
                      <a:r>
                        <a:rPr lang="en-US" dirty="0"/>
                        <a:t>S.NO</a:t>
                      </a:r>
                    </a:p>
                  </a:txBody>
                  <a:tcPr/>
                </a:tc>
                <a:tc>
                  <a:txBody>
                    <a:bodyPr/>
                    <a:lstStyle/>
                    <a:p>
                      <a:r>
                        <a:rPr lang="en-US" dirty="0"/>
                        <a:t>YEAR AND AUTHOR</a:t>
                      </a:r>
                    </a:p>
                  </a:txBody>
                  <a:tcPr/>
                </a:tc>
                <a:tc>
                  <a:txBody>
                    <a:bodyPr/>
                    <a:lstStyle/>
                    <a:p>
                      <a:r>
                        <a:rPr lang="en-US" dirty="0"/>
                        <a:t>WEBSITE LINK</a:t>
                      </a:r>
                    </a:p>
                  </a:txBody>
                  <a:tcPr/>
                </a:tc>
                <a:tc>
                  <a:txBody>
                    <a:bodyPr/>
                    <a:lstStyle/>
                    <a:p>
                      <a:r>
                        <a:rPr lang="en-US" dirty="0"/>
                        <a:t>ABSTRACT</a:t>
                      </a:r>
                    </a:p>
                  </a:txBody>
                  <a:tcPr/>
                </a:tc>
                <a:tc>
                  <a:txBody>
                    <a:bodyPr/>
                    <a:lstStyle/>
                    <a:p>
                      <a:r>
                        <a:rPr lang="en-US" dirty="0"/>
                        <a:t>CONCLUSION</a:t>
                      </a:r>
                    </a:p>
                  </a:txBody>
                  <a:tcPr/>
                </a:tc>
                <a:extLst>
                  <a:ext uri="{0D108BD9-81ED-4DB2-BD59-A6C34878D82A}">
                    <a16:rowId xmlns:a16="http://schemas.microsoft.com/office/drawing/2014/main" val="467818929"/>
                  </a:ext>
                </a:extLst>
              </a:tr>
              <a:tr h="2550535">
                <a:tc>
                  <a:txBody>
                    <a:bodyPr/>
                    <a:lstStyle/>
                    <a:p>
                      <a:r>
                        <a:rPr lang="en-US" dirty="0"/>
                        <a:t>2</a:t>
                      </a:r>
                    </a:p>
                  </a:txBody>
                  <a:tcPr/>
                </a:tc>
                <a:tc>
                  <a:txBody>
                    <a:bodyPr/>
                    <a:lstStyle/>
                    <a:p>
                      <a:r>
                        <a:rPr lang="en-US" dirty="0"/>
                        <a:t>2020</a:t>
                      </a:r>
                    </a:p>
                    <a:p>
                      <a:pPr lvl="0">
                        <a:buNone/>
                      </a:pPr>
                      <a:r>
                        <a:rPr lang="en-US" sz="1400" b="0" i="0" u="none" strike="noStrike" noProof="0" dirty="0">
                          <a:solidFill>
                            <a:schemeClr val="tx1">
                              <a:lumMod val="95000"/>
                              <a:lumOff val="5000"/>
                            </a:schemeClr>
                          </a:solidFill>
                          <a:latin typeface="Trebuchet MS"/>
                          <a:hlinkClick r:id="rId2">
                            <a:extLst>
                              <a:ext uri="{A12FA001-AC4F-418D-AE19-62706E023703}">
                                <ahyp:hlinkClr xmlns:ahyp="http://schemas.microsoft.com/office/drawing/2018/hyperlinkcolor" val="tx"/>
                              </a:ext>
                            </a:extLst>
                          </a:hlinkClick>
                        </a:rPr>
                        <a:t>Guozhen Chen</a:t>
                      </a:r>
                      <a:r>
                        <a:rPr lang="en-US" sz="1400" b="0" i="0" u="none" strike="noStrike" noProof="0" dirty="0">
                          <a:solidFill>
                            <a:schemeClr val="tx1">
                              <a:lumMod val="95000"/>
                              <a:lumOff val="5000"/>
                            </a:schemeClr>
                          </a:solidFill>
                          <a:latin typeface="Trebuchet MS"/>
                        </a:rPr>
                        <a:t>; </a:t>
                      </a:r>
                      <a:r>
                        <a:rPr lang="en-US" sz="1400" b="0" i="0" u="none" strike="noStrike" noProof="0" dirty="0">
                          <a:solidFill>
                            <a:schemeClr val="tx1">
                              <a:lumMod val="95000"/>
                              <a:lumOff val="5000"/>
                            </a:schemeClr>
                          </a:solidFill>
                          <a:latin typeface="Trebuchet MS"/>
                          <a:hlinkClick r:id="rId3">
                            <a:extLst>
                              <a:ext uri="{A12FA001-AC4F-418D-AE19-62706E023703}">
                                <ahyp:hlinkClr xmlns:ahyp="http://schemas.microsoft.com/office/drawing/2018/hyperlinkcolor" val="tx"/>
                              </a:ext>
                            </a:extLst>
                          </a:hlinkClick>
                        </a:rPr>
                        <a:t>Chenguang Ding</a:t>
                      </a:r>
                      <a:r>
                        <a:rPr lang="en-US" sz="1400" b="0" i="0" u="none" strike="noStrike" noProof="0" dirty="0">
                          <a:solidFill>
                            <a:schemeClr val="tx1">
                              <a:lumMod val="95000"/>
                              <a:lumOff val="5000"/>
                            </a:schemeClr>
                          </a:solidFill>
                          <a:latin typeface="Trebuchet MS"/>
                        </a:rPr>
                        <a:t>;</a:t>
                      </a:r>
                      <a:endParaRPr lang="en-US" dirty="0">
                        <a:solidFill>
                          <a:schemeClr val="tx1">
                            <a:lumMod val="95000"/>
                            <a:lumOff val="5000"/>
                          </a:schemeClr>
                        </a:solidFill>
                      </a:endParaRPr>
                    </a:p>
                  </a:txBody>
                  <a:tcPr/>
                </a:tc>
                <a:tc>
                  <a:txBody>
                    <a:bodyPr/>
                    <a:lstStyle/>
                    <a:p>
                      <a:pPr lvl="0">
                        <a:buNone/>
                      </a:pPr>
                      <a:r>
                        <a:rPr lang="en-IN" sz="1800" b="0" i="0" u="none" strike="noStrike" noProof="0" dirty="0">
                          <a:solidFill>
                            <a:srgbClr val="99CA3C"/>
                          </a:solidFill>
                          <a:latin typeface="Times New Roman"/>
                          <a:hlinkClick r:id="rId4"/>
                        </a:rPr>
                        <a:t>https://ieeexplore.ieee.org/document/9094581</a:t>
                      </a:r>
                      <a:endParaRPr lang="en-US"/>
                    </a:p>
                  </a:txBody>
                  <a:tcPr/>
                </a:tc>
                <a:tc>
                  <a:txBody>
                    <a:bodyPr/>
                    <a:lstStyle/>
                    <a:p>
                      <a:r>
                        <a:rPr lang="en-US" sz="1400" b="1" err="1">
                          <a:latin typeface="Times New Roman"/>
                        </a:rPr>
                        <a:t>TITLE</a:t>
                      </a:r>
                      <a:r>
                        <a:rPr lang="en-US" sz="1400" err="1">
                          <a:latin typeface="Times New Roman"/>
                        </a:rPr>
                        <a:t>:</a:t>
                      </a:r>
                      <a:r>
                        <a:rPr lang="en-US" sz="1400" b="1" i="0" err="1">
                          <a:solidFill>
                            <a:srgbClr val="333333"/>
                          </a:solidFill>
                          <a:latin typeface="Times New Roman"/>
                        </a:rPr>
                        <a:t>Prediction</a:t>
                      </a:r>
                      <a:r>
                        <a:rPr lang="en-US" sz="1400" b="1" i="0" dirty="0">
                          <a:solidFill>
                            <a:srgbClr val="333333"/>
                          </a:solidFill>
                          <a:latin typeface="Times New Roman"/>
                        </a:rPr>
                        <a:t> of Chronic Kidney Disease Using Adaptive Hybridized Deep Convolutional Neural Network on the Internet of Medical Things Platform.</a:t>
                      </a:r>
                      <a:endParaRPr lang="en-US" sz="1400">
                        <a:latin typeface="Times New Roman"/>
                      </a:endParaRPr>
                    </a:p>
                    <a:p>
                      <a:pPr lvl="0">
                        <a:buNone/>
                      </a:pPr>
                      <a:endParaRPr lang="en-US" sz="1400" b="1" i="0" dirty="0">
                        <a:solidFill>
                          <a:srgbClr val="333333"/>
                        </a:solidFill>
                        <a:latin typeface="Times New Roman"/>
                      </a:endParaRPr>
                    </a:p>
                    <a:p>
                      <a:pPr lvl="0">
                        <a:buNone/>
                      </a:pPr>
                      <a:r>
                        <a:rPr lang="en-US" sz="1400" b="0" i="0" u="none" strike="noStrike" noProof="0" dirty="0">
                          <a:solidFill>
                            <a:srgbClr val="333333"/>
                          </a:solidFill>
                          <a:latin typeface="Times New Roman"/>
                        </a:rPr>
                        <a:t>In the present area of research, Kidney cancer is one of the deadliest and crucial importance for the survival of the patients ’ diagnosis and classification. Early diagnosis and proper therapy can stop or delay the development of this chronic disease into the final stage </a:t>
                      </a:r>
                      <a:endParaRPr lang="en-US" sz="1400" dirty="0">
                        <a:latin typeface="Times New Roman"/>
                      </a:endParaRPr>
                    </a:p>
                    <a:p>
                      <a:pPr lvl="0">
                        <a:buNone/>
                      </a:pPr>
                      <a:endParaRPr lang="en-US" sz="1400" dirty="0">
                        <a:latin typeface="Times New Roman"/>
                      </a:endParaRPr>
                    </a:p>
                  </a:txBody>
                  <a:tcPr/>
                </a:tc>
                <a:tc>
                  <a:txBody>
                    <a:bodyPr/>
                    <a:lstStyle/>
                    <a:p>
                      <a:r>
                        <a:rPr lang="en-US" sz="1400" dirty="0">
                          <a:latin typeface="Times New Roman"/>
                        </a:rPr>
                        <a:t>This paper presents the </a:t>
                      </a:r>
                      <a:r>
                        <a:rPr lang="en-US" sz="1400" err="1">
                          <a:latin typeface="Times New Roman"/>
                        </a:rPr>
                        <a:t>adpative</a:t>
                      </a:r>
                      <a:r>
                        <a:rPr lang="en-US" sz="1400" dirty="0">
                          <a:latin typeface="Times New Roman"/>
                        </a:rPr>
                        <a:t> hybridized deep convolutional neural network (AHDCNN) for early prediction and diagnosis of CKD.</a:t>
                      </a:r>
                    </a:p>
                  </a:txBody>
                  <a:tcPr/>
                </a:tc>
                <a:extLst>
                  <a:ext uri="{0D108BD9-81ED-4DB2-BD59-A6C34878D82A}">
                    <a16:rowId xmlns:a16="http://schemas.microsoft.com/office/drawing/2014/main" val="3601610488"/>
                  </a:ext>
                </a:extLst>
              </a:tr>
              <a:tr h="2550535">
                <a:tc>
                  <a:txBody>
                    <a:bodyPr/>
                    <a:lstStyle/>
                    <a:p>
                      <a:pPr lvl="0">
                        <a:buNone/>
                      </a:pPr>
                      <a:r>
                        <a:rPr lang="en-US" dirty="0"/>
                        <a:t>3.</a:t>
                      </a:r>
                    </a:p>
                  </a:txBody>
                  <a:tcPr/>
                </a:tc>
                <a:tc>
                  <a:txBody>
                    <a:bodyPr/>
                    <a:lstStyle/>
                    <a:p>
                      <a:pPr lvl="0" algn="l">
                        <a:lnSpc>
                          <a:spcPct val="100000"/>
                        </a:lnSpc>
                        <a:spcBef>
                          <a:spcPts val="0"/>
                        </a:spcBef>
                        <a:spcAft>
                          <a:spcPts val="0"/>
                        </a:spcAft>
                        <a:buNone/>
                      </a:pPr>
                      <a:r>
                        <a:rPr lang="en-US" sz="1400" b="0" i="0" u="sng" strike="noStrike" noProof="0" dirty="0">
                          <a:solidFill>
                            <a:schemeClr val="tx1">
                              <a:lumMod val="95000"/>
                              <a:lumOff val="5000"/>
                            </a:schemeClr>
                          </a:solidFill>
                        </a:rPr>
                        <a:t>2019 </a:t>
                      </a:r>
                    </a:p>
                    <a:p>
                      <a:pPr lvl="0" algn="l">
                        <a:lnSpc>
                          <a:spcPct val="100000"/>
                        </a:lnSpc>
                        <a:spcBef>
                          <a:spcPts val="0"/>
                        </a:spcBef>
                        <a:spcAft>
                          <a:spcPts val="0"/>
                        </a:spcAft>
                        <a:buNone/>
                      </a:pPr>
                      <a:r>
                        <a:rPr lang="en-US" sz="1400" b="0" i="0" u="sng" strike="noStrike" noProof="0" err="1">
                          <a:solidFill>
                            <a:schemeClr val="tx1">
                              <a:lumMod val="95000"/>
                              <a:lumOff val="5000"/>
                            </a:schemeClr>
                          </a:solidFill>
                        </a:rPr>
                        <a:t>Navenneth</a:t>
                      </a:r>
                      <a:r>
                        <a:rPr lang="en-US" sz="1400" b="0" i="0" u="sng" strike="noStrike" noProof="0" dirty="0">
                          <a:solidFill>
                            <a:schemeClr val="tx1">
                              <a:lumMod val="95000"/>
                              <a:lumOff val="5000"/>
                            </a:schemeClr>
                          </a:solidFill>
                        </a:rPr>
                        <a:t> Bhaskar, </a:t>
                      </a:r>
                      <a:r>
                        <a:rPr lang="en-US" sz="1400" b="0" i="0" u="sng" strike="noStrike" noProof="0" err="1">
                          <a:solidFill>
                            <a:schemeClr val="tx1">
                              <a:lumMod val="95000"/>
                              <a:lumOff val="5000"/>
                            </a:schemeClr>
                          </a:solidFill>
                        </a:rPr>
                        <a:t>Suchatha</a:t>
                      </a:r>
                      <a:r>
                        <a:rPr lang="en-US" sz="1400" b="0" i="0" u="sng" strike="noStrike" noProof="0" dirty="0">
                          <a:solidFill>
                            <a:schemeClr val="tx1">
                              <a:lumMod val="95000"/>
                              <a:lumOff val="5000"/>
                            </a:schemeClr>
                          </a:solidFill>
                        </a:rPr>
                        <a:t> M.</a:t>
                      </a:r>
                    </a:p>
                  </a:txBody>
                  <a:tcPr/>
                </a:tc>
                <a:tc>
                  <a:txBody>
                    <a:bodyPr/>
                    <a:lstStyle/>
                    <a:p>
                      <a:pPr lvl="0">
                        <a:buNone/>
                      </a:pPr>
                      <a:r>
                        <a:rPr lang="en-IN" sz="1800" b="0" i="0" u="none" strike="noStrike" noProof="0" dirty="0">
                          <a:solidFill>
                            <a:srgbClr val="99CA3C"/>
                          </a:solidFill>
                          <a:latin typeface="Times New Roman"/>
                          <a:hlinkClick r:id="rId5"/>
                        </a:rPr>
                        <a:t>https://ieeexplore.ieee.org/document/8843936</a:t>
                      </a:r>
                      <a:endParaRPr lang="en-US"/>
                    </a:p>
                  </a:txBody>
                  <a:tcPr/>
                </a:tc>
                <a:tc>
                  <a:txBody>
                    <a:bodyPr/>
                    <a:lstStyle/>
                    <a:p>
                      <a:pPr lvl="0">
                        <a:buNone/>
                      </a:pPr>
                      <a:r>
                        <a:rPr lang="en-US" sz="1600" dirty="0">
                          <a:latin typeface="Times New Roman"/>
                        </a:rPr>
                        <a:t>TITLE:</a:t>
                      </a:r>
                      <a:r>
                        <a:rPr lang="en-US" sz="1600" b="1" i="0" dirty="0">
                          <a:solidFill>
                            <a:srgbClr val="333333"/>
                          </a:solidFill>
                          <a:latin typeface="Times New Roman"/>
                        </a:rPr>
                        <a:t>A Deep-Learning-Based System for Automated Sensing of Chronic Kidney Disease.</a:t>
                      </a:r>
                      <a:endParaRPr lang="en-US" sz="1600" dirty="0">
                        <a:latin typeface="Times New Roman"/>
                      </a:endParaRPr>
                    </a:p>
                    <a:p>
                      <a:pPr lvl="0">
                        <a:buNone/>
                      </a:pPr>
                      <a:endParaRPr lang="en-US" sz="1600" b="1" i="0" dirty="0">
                        <a:solidFill>
                          <a:srgbClr val="333333"/>
                        </a:solidFill>
                        <a:latin typeface="Times New Roman"/>
                      </a:endParaRPr>
                    </a:p>
                    <a:p>
                      <a:pPr lvl="0">
                        <a:buNone/>
                      </a:pPr>
                      <a:r>
                        <a:rPr lang="en-US" sz="1600" b="0" i="0" u="none" strike="noStrike" noProof="0" dirty="0">
                          <a:solidFill>
                            <a:srgbClr val="333333"/>
                          </a:solidFill>
                          <a:latin typeface="Times New Roman"/>
                        </a:rPr>
                        <a:t> we propose a new sensing technique for the automated detection of kidney disease. The salivary urea concentration is monitored to detect the disease. A new sensing approach is introduced to monitor the urea levels in the saliva sample.</a:t>
                      </a:r>
                      <a:endParaRPr lang="en-US" sz="1600">
                        <a:latin typeface="Times New Roman"/>
                      </a:endParaRPr>
                    </a:p>
                    <a:p>
                      <a:pPr lvl="0">
                        <a:buNone/>
                      </a:pPr>
                      <a:endParaRPr lang="en-US" sz="1600" dirty="0">
                        <a:latin typeface="Times New Roman"/>
                      </a:endParaRPr>
                    </a:p>
                  </a:txBody>
                  <a:tcPr/>
                </a:tc>
                <a:tc>
                  <a:txBody>
                    <a:bodyPr/>
                    <a:lstStyle/>
                    <a:p>
                      <a:pPr lvl="0">
                        <a:buNone/>
                      </a:pPr>
                      <a:r>
                        <a:rPr lang="en-US" sz="1600" dirty="0">
                          <a:latin typeface="Times New Roman"/>
                        </a:rPr>
                        <a:t>The raw sensor signal is directly given to the deep learning algorithm for predictive decision making.</a:t>
                      </a:r>
                    </a:p>
                  </a:txBody>
                  <a:tcPr/>
                </a:tc>
                <a:extLst>
                  <a:ext uri="{0D108BD9-81ED-4DB2-BD59-A6C34878D82A}">
                    <a16:rowId xmlns:a16="http://schemas.microsoft.com/office/drawing/2014/main" val="3903977585"/>
                  </a:ext>
                </a:extLst>
              </a:tr>
            </a:tbl>
          </a:graphicData>
        </a:graphic>
      </p:graphicFrame>
    </p:spTree>
    <p:extLst>
      <p:ext uri="{BB962C8B-B14F-4D97-AF65-F5344CB8AC3E}">
        <p14:creationId xmlns:p14="http://schemas.microsoft.com/office/powerpoint/2010/main" val="7749692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1557</Words>
  <Application>Microsoft Office PowerPoint</Application>
  <PresentationFormat>Widescreen</PresentationFormat>
  <Paragraphs>156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Facet</vt:lpstr>
      <vt:lpstr>PowerPoint Presentation</vt:lpstr>
      <vt:lpstr>INTRODUCTION</vt:lpstr>
      <vt:lpstr>ABSTRACT</vt:lpstr>
      <vt:lpstr>PROBLEM STATEMENT</vt:lpstr>
      <vt:lpstr>EXISTING SYSTEM</vt:lpstr>
      <vt:lpstr>PROPOSED SYSTEM</vt:lpstr>
      <vt:lpstr>OBJECTIVE</vt:lpstr>
      <vt:lpstr>LITERATURE SURVEY</vt:lpstr>
      <vt:lpstr>PowerPoint Presentation</vt:lpstr>
      <vt:lpstr>PowerPoint Presentation</vt:lpstr>
      <vt:lpstr>PowerPoint Presentation</vt:lpstr>
      <vt:lpstr>LITERATURE SURVEY CONCLUSION </vt:lpstr>
      <vt:lpstr>ARCHITECTURE DIAGRAM</vt:lpstr>
      <vt:lpstr>SEQUENCE DIAGRAM</vt:lpstr>
      <vt:lpstr>USE CASE DIAGRAM</vt:lpstr>
      <vt:lpstr>MODULES                      </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vt:lpstr>
      <vt:lpstr>METHODOLOGY</vt:lpstr>
      <vt:lpstr>TESTING</vt:lpstr>
      <vt:lpstr>TECHNOLOGY SPECIFICATIONS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Lakavath Prem chand</dc:creator>
  <cp:lastModifiedBy>Lakavath Prem chand</cp:lastModifiedBy>
  <cp:revision>771</cp:revision>
  <dcterms:created xsi:type="dcterms:W3CDTF">2023-08-21T04:41:30Z</dcterms:created>
  <dcterms:modified xsi:type="dcterms:W3CDTF">2024-04-17T15:28:44Z</dcterms:modified>
</cp:coreProperties>
</file>