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9"/>
  </p:notesMasterIdLst>
  <p:sldIdLst>
    <p:sldId id="256" r:id="rId2"/>
    <p:sldId id="258" r:id="rId3"/>
    <p:sldId id="259" r:id="rId4"/>
    <p:sldId id="260" r:id="rId5"/>
    <p:sldId id="261" r:id="rId6"/>
    <p:sldId id="262" r:id="rId7"/>
    <p:sldId id="291" r:id="rId8"/>
    <p:sldId id="330" r:id="rId9"/>
    <p:sldId id="331" r:id="rId10"/>
    <p:sldId id="332" r:id="rId11"/>
    <p:sldId id="333" r:id="rId12"/>
    <p:sldId id="334" r:id="rId13"/>
    <p:sldId id="335" r:id="rId14"/>
    <p:sldId id="336" r:id="rId15"/>
    <p:sldId id="337" r:id="rId16"/>
    <p:sldId id="338" r:id="rId17"/>
    <p:sldId id="33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4660"/>
  </p:normalViewPr>
  <p:slideViewPr>
    <p:cSldViewPr snapToGrid="0">
      <p:cViewPr varScale="1">
        <p:scale>
          <a:sx n="78" d="100"/>
          <a:sy n="78" d="100"/>
        </p:scale>
        <p:origin x="13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9EC48-9104-475D-A0B7-C6CDEB2FC1A6}" type="datetimeFigureOut">
              <a:rPr lang="en-IN" smtClean="0"/>
              <a:t>13-09-2021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735762-B2A6-4A6E-8391-57AD0889C12B}" type="slidenum">
              <a:rPr lang="en-IN" smtClean="0"/>
              <a:t>‹#›</a:t>
            </a:fld>
            <a:endParaRPr lang="en-IN"/>
          </a:p>
        </p:txBody>
      </p:sp>
    </p:spTree>
    <p:extLst>
      <p:ext uri="{BB962C8B-B14F-4D97-AF65-F5344CB8AC3E}">
        <p14:creationId xmlns:p14="http://schemas.microsoft.com/office/powerpoint/2010/main" val="2377647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735762-B2A6-4A6E-8391-57AD0889C12B}" type="slidenum">
              <a:rPr lang="en-IN" smtClean="0"/>
              <a:t>15</a:t>
            </a:fld>
            <a:endParaRPr lang="en-IN"/>
          </a:p>
        </p:txBody>
      </p:sp>
    </p:spTree>
    <p:extLst>
      <p:ext uri="{BB962C8B-B14F-4D97-AF65-F5344CB8AC3E}">
        <p14:creationId xmlns:p14="http://schemas.microsoft.com/office/powerpoint/2010/main" val="420421948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21A5E0-9AA4-4525-A7AF-961EDA0C9D2C}" type="datetime1">
              <a:rPr lang="en-IN" smtClean="0"/>
              <a:t>13-09-2021</a:t>
            </a:fld>
            <a:endParaRPr lang="en-IN"/>
          </a:p>
        </p:txBody>
      </p:sp>
      <p:sp>
        <p:nvSpPr>
          <p:cNvPr id="5" name="Footer Placeholder 4"/>
          <p:cNvSpPr>
            <a:spLocks noGrp="1"/>
          </p:cNvSpPr>
          <p:nvPr>
            <p:ph type="ftr" sz="quarter" idx="11"/>
          </p:nvPr>
        </p:nvSpPr>
        <p:spPr/>
        <p:txBody>
          <a:bodyPr/>
          <a:lstStyle/>
          <a:p>
            <a:r>
              <a:rPr lang="en-IN"/>
              <a:t>A.Anusha, Asst.Prof(C), CSE</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0AC2E89-D833-4EB7-A129-8BC888A06BDA}" type="slidenum">
              <a:rPr lang="en-IN" smtClean="0"/>
              <a:t>‹#›</a:t>
            </a:fld>
            <a:endParaRPr lang="en-IN"/>
          </a:p>
        </p:txBody>
      </p:sp>
    </p:spTree>
    <p:extLst>
      <p:ext uri="{BB962C8B-B14F-4D97-AF65-F5344CB8AC3E}">
        <p14:creationId xmlns:p14="http://schemas.microsoft.com/office/powerpoint/2010/main" val="2841817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0198A-C71A-45E0-A314-714A28721101}" type="datetime1">
              <a:rPr lang="en-IN" smtClean="0"/>
              <a:t>13-09-2021</a:t>
            </a:fld>
            <a:endParaRPr lang="en-IN"/>
          </a:p>
        </p:txBody>
      </p:sp>
      <p:sp>
        <p:nvSpPr>
          <p:cNvPr id="5" name="Footer Placeholder 4"/>
          <p:cNvSpPr>
            <a:spLocks noGrp="1"/>
          </p:cNvSpPr>
          <p:nvPr>
            <p:ph type="ftr" sz="quarter" idx="11"/>
          </p:nvPr>
        </p:nvSpPr>
        <p:spPr/>
        <p:txBody>
          <a:bodyPr/>
          <a:lstStyle/>
          <a:p>
            <a:r>
              <a:rPr lang="en-IN"/>
              <a:t>A.Anusha, Asst.Prof(C), CSE</a:t>
            </a:r>
          </a:p>
        </p:txBody>
      </p:sp>
      <p:sp>
        <p:nvSpPr>
          <p:cNvPr id="6" name="Slide Number Placeholder 5"/>
          <p:cNvSpPr>
            <a:spLocks noGrp="1"/>
          </p:cNvSpPr>
          <p:nvPr>
            <p:ph type="sldNum" sz="quarter" idx="12"/>
          </p:nvPr>
        </p:nvSpPr>
        <p:spPr/>
        <p:txBody>
          <a:bodyPr/>
          <a:lstStyle/>
          <a:p>
            <a:fld id="{10AC2E89-D833-4EB7-A129-8BC888A06BDA}" type="slidenum">
              <a:rPr lang="en-IN" smtClean="0"/>
              <a:t>‹#›</a:t>
            </a:fld>
            <a:endParaRPr lang="en-IN"/>
          </a:p>
        </p:txBody>
      </p:sp>
    </p:spTree>
    <p:extLst>
      <p:ext uri="{BB962C8B-B14F-4D97-AF65-F5344CB8AC3E}">
        <p14:creationId xmlns:p14="http://schemas.microsoft.com/office/powerpoint/2010/main" val="905090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F3915-6312-421F-8F64-B446B1FB2BAD}" type="datetime1">
              <a:rPr lang="en-IN" smtClean="0"/>
              <a:t>13-09-2021</a:t>
            </a:fld>
            <a:endParaRPr lang="en-IN"/>
          </a:p>
        </p:txBody>
      </p:sp>
      <p:sp>
        <p:nvSpPr>
          <p:cNvPr id="5" name="Footer Placeholder 4"/>
          <p:cNvSpPr>
            <a:spLocks noGrp="1"/>
          </p:cNvSpPr>
          <p:nvPr>
            <p:ph type="ftr" sz="quarter" idx="11"/>
          </p:nvPr>
        </p:nvSpPr>
        <p:spPr/>
        <p:txBody>
          <a:bodyPr/>
          <a:lstStyle/>
          <a:p>
            <a:r>
              <a:rPr lang="en-IN"/>
              <a:t>A.Anusha, Asst.Prof(C), CSE</a:t>
            </a:r>
          </a:p>
        </p:txBody>
      </p:sp>
      <p:sp>
        <p:nvSpPr>
          <p:cNvPr id="6" name="Slide Number Placeholder 5"/>
          <p:cNvSpPr>
            <a:spLocks noGrp="1"/>
          </p:cNvSpPr>
          <p:nvPr>
            <p:ph type="sldNum" sz="quarter" idx="12"/>
          </p:nvPr>
        </p:nvSpPr>
        <p:spPr/>
        <p:txBody>
          <a:bodyPr/>
          <a:lstStyle/>
          <a:p>
            <a:fld id="{10AC2E89-D833-4EB7-A129-8BC888A06BDA}" type="slidenum">
              <a:rPr lang="en-IN" smtClean="0"/>
              <a:t>‹#›</a:t>
            </a:fld>
            <a:endParaRPr lang="en-IN"/>
          </a:p>
        </p:txBody>
      </p:sp>
    </p:spTree>
    <p:extLst>
      <p:ext uri="{BB962C8B-B14F-4D97-AF65-F5344CB8AC3E}">
        <p14:creationId xmlns:p14="http://schemas.microsoft.com/office/powerpoint/2010/main" val="72065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56331-9C98-4426-B8FB-5325C950A343}" type="datetime1">
              <a:rPr lang="en-IN" smtClean="0"/>
              <a:t>13-09-2021</a:t>
            </a:fld>
            <a:endParaRPr lang="en-IN"/>
          </a:p>
        </p:txBody>
      </p:sp>
      <p:sp>
        <p:nvSpPr>
          <p:cNvPr id="5" name="Footer Placeholder 4"/>
          <p:cNvSpPr>
            <a:spLocks noGrp="1"/>
          </p:cNvSpPr>
          <p:nvPr>
            <p:ph type="ftr" sz="quarter" idx="11"/>
          </p:nvPr>
        </p:nvSpPr>
        <p:spPr/>
        <p:txBody>
          <a:bodyPr/>
          <a:lstStyle/>
          <a:p>
            <a:r>
              <a:rPr lang="en-IN"/>
              <a:t>A.Anusha, Asst.Prof(C), CSE</a:t>
            </a:r>
          </a:p>
        </p:txBody>
      </p:sp>
      <p:sp>
        <p:nvSpPr>
          <p:cNvPr id="6" name="Slide Number Placeholder 5"/>
          <p:cNvSpPr>
            <a:spLocks noGrp="1"/>
          </p:cNvSpPr>
          <p:nvPr>
            <p:ph type="sldNum" sz="quarter" idx="12"/>
          </p:nvPr>
        </p:nvSpPr>
        <p:spPr/>
        <p:txBody>
          <a:bodyPr/>
          <a:lstStyle/>
          <a:p>
            <a:fld id="{10AC2E89-D833-4EB7-A129-8BC888A06BDA}" type="slidenum">
              <a:rPr lang="en-IN" smtClean="0"/>
              <a:t>‹#›</a:t>
            </a:fld>
            <a:endParaRPr lang="en-IN"/>
          </a:p>
        </p:txBody>
      </p:sp>
    </p:spTree>
    <p:extLst>
      <p:ext uri="{BB962C8B-B14F-4D97-AF65-F5344CB8AC3E}">
        <p14:creationId xmlns:p14="http://schemas.microsoft.com/office/powerpoint/2010/main" val="936313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909DCB8-E5E3-418A-8CA3-7730D1A49A74}" type="datetime1">
              <a:rPr lang="en-IN" smtClean="0"/>
              <a:t>13-09-2021</a:t>
            </a:fld>
            <a:endParaRPr lang="en-IN"/>
          </a:p>
        </p:txBody>
      </p:sp>
      <p:sp>
        <p:nvSpPr>
          <p:cNvPr id="5" name="Footer Placeholder 4"/>
          <p:cNvSpPr>
            <a:spLocks noGrp="1"/>
          </p:cNvSpPr>
          <p:nvPr>
            <p:ph type="ftr" sz="quarter" idx="11"/>
          </p:nvPr>
        </p:nvSpPr>
        <p:spPr>
          <a:xfrm>
            <a:off x="2182708" y="6272784"/>
            <a:ext cx="6327648" cy="365125"/>
          </a:xfrm>
        </p:spPr>
        <p:txBody>
          <a:bodyPr/>
          <a:lstStyle/>
          <a:p>
            <a:r>
              <a:rPr lang="en-IN"/>
              <a:t>A.Anusha, Asst.Prof(C), CSE</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0AC2E89-D833-4EB7-A129-8BC888A06BDA}" type="slidenum">
              <a:rPr lang="en-IN" smtClean="0"/>
              <a:t>‹#›</a:t>
            </a:fld>
            <a:endParaRPr lang="en-IN"/>
          </a:p>
        </p:txBody>
      </p:sp>
    </p:spTree>
    <p:extLst>
      <p:ext uri="{BB962C8B-B14F-4D97-AF65-F5344CB8AC3E}">
        <p14:creationId xmlns:p14="http://schemas.microsoft.com/office/powerpoint/2010/main" val="278027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81E771-7305-4039-B7B5-6B3A6EFA9342}" type="datetime1">
              <a:rPr lang="en-IN" smtClean="0"/>
              <a:t>13-09-2021</a:t>
            </a:fld>
            <a:endParaRPr lang="en-IN"/>
          </a:p>
        </p:txBody>
      </p:sp>
      <p:sp>
        <p:nvSpPr>
          <p:cNvPr id="6" name="Footer Placeholder 5"/>
          <p:cNvSpPr>
            <a:spLocks noGrp="1"/>
          </p:cNvSpPr>
          <p:nvPr>
            <p:ph type="ftr" sz="quarter" idx="11"/>
          </p:nvPr>
        </p:nvSpPr>
        <p:spPr/>
        <p:txBody>
          <a:bodyPr/>
          <a:lstStyle/>
          <a:p>
            <a:r>
              <a:rPr lang="en-IN"/>
              <a:t>A.Anusha, Asst.Prof(C), CSE</a:t>
            </a:r>
          </a:p>
        </p:txBody>
      </p:sp>
      <p:sp>
        <p:nvSpPr>
          <p:cNvPr id="7" name="Slide Number Placeholder 6"/>
          <p:cNvSpPr>
            <a:spLocks noGrp="1"/>
          </p:cNvSpPr>
          <p:nvPr>
            <p:ph type="sldNum" sz="quarter" idx="12"/>
          </p:nvPr>
        </p:nvSpPr>
        <p:spPr/>
        <p:txBody>
          <a:bodyPr/>
          <a:lstStyle/>
          <a:p>
            <a:fld id="{10AC2E89-D833-4EB7-A129-8BC888A06BDA}" type="slidenum">
              <a:rPr lang="en-IN" smtClean="0"/>
              <a:t>‹#›</a:t>
            </a:fld>
            <a:endParaRPr lang="en-IN"/>
          </a:p>
        </p:txBody>
      </p:sp>
    </p:spTree>
    <p:extLst>
      <p:ext uri="{BB962C8B-B14F-4D97-AF65-F5344CB8AC3E}">
        <p14:creationId xmlns:p14="http://schemas.microsoft.com/office/powerpoint/2010/main" val="231224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2BA31F-E7F2-4C8B-8B0B-1D13C2722CD7}" type="datetime1">
              <a:rPr lang="en-IN" smtClean="0"/>
              <a:t>13-09-2021</a:t>
            </a:fld>
            <a:endParaRPr lang="en-IN"/>
          </a:p>
        </p:txBody>
      </p:sp>
      <p:sp>
        <p:nvSpPr>
          <p:cNvPr id="8" name="Footer Placeholder 7"/>
          <p:cNvSpPr>
            <a:spLocks noGrp="1"/>
          </p:cNvSpPr>
          <p:nvPr>
            <p:ph type="ftr" sz="quarter" idx="11"/>
          </p:nvPr>
        </p:nvSpPr>
        <p:spPr/>
        <p:txBody>
          <a:bodyPr/>
          <a:lstStyle/>
          <a:p>
            <a:r>
              <a:rPr lang="en-IN"/>
              <a:t>A.Anusha, Asst.Prof(C), CSE</a:t>
            </a:r>
          </a:p>
        </p:txBody>
      </p:sp>
      <p:sp>
        <p:nvSpPr>
          <p:cNvPr id="9" name="Slide Number Placeholder 8"/>
          <p:cNvSpPr>
            <a:spLocks noGrp="1"/>
          </p:cNvSpPr>
          <p:nvPr>
            <p:ph type="sldNum" sz="quarter" idx="12"/>
          </p:nvPr>
        </p:nvSpPr>
        <p:spPr/>
        <p:txBody>
          <a:bodyPr/>
          <a:lstStyle/>
          <a:p>
            <a:fld id="{10AC2E89-D833-4EB7-A129-8BC888A06BDA}" type="slidenum">
              <a:rPr lang="en-IN" smtClean="0"/>
              <a:t>‹#›</a:t>
            </a:fld>
            <a:endParaRPr lang="en-IN"/>
          </a:p>
        </p:txBody>
      </p:sp>
    </p:spTree>
    <p:extLst>
      <p:ext uri="{BB962C8B-B14F-4D97-AF65-F5344CB8AC3E}">
        <p14:creationId xmlns:p14="http://schemas.microsoft.com/office/powerpoint/2010/main" val="291439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394556-2566-48D5-921E-300CDD886102}" type="datetime1">
              <a:rPr lang="en-IN" smtClean="0"/>
              <a:t>13-09-2021</a:t>
            </a:fld>
            <a:endParaRPr lang="en-IN"/>
          </a:p>
        </p:txBody>
      </p:sp>
      <p:sp>
        <p:nvSpPr>
          <p:cNvPr id="4" name="Footer Placeholder 3"/>
          <p:cNvSpPr>
            <a:spLocks noGrp="1"/>
          </p:cNvSpPr>
          <p:nvPr>
            <p:ph type="ftr" sz="quarter" idx="11"/>
          </p:nvPr>
        </p:nvSpPr>
        <p:spPr/>
        <p:txBody>
          <a:bodyPr/>
          <a:lstStyle/>
          <a:p>
            <a:r>
              <a:rPr lang="en-IN"/>
              <a:t>A.Anusha, Asst.Prof(C), CSE</a:t>
            </a:r>
          </a:p>
        </p:txBody>
      </p:sp>
      <p:sp>
        <p:nvSpPr>
          <p:cNvPr id="5" name="Slide Number Placeholder 4"/>
          <p:cNvSpPr>
            <a:spLocks noGrp="1"/>
          </p:cNvSpPr>
          <p:nvPr>
            <p:ph type="sldNum" sz="quarter" idx="12"/>
          </p:nvPr>
        </p:nvSpPr>
        <p:spPr/>
        <p:txBody>
          <a:bodyPr/>
          <a:lstStyle/>
          <a:p>
            <a:fld id="{10AC2E89-D833-4EB7-A129-8BC888A06BDA}" type="slidenum">
              <a:rPr lang="en-IN" smtClean="0"/>
              <a:t>‹#›</a:t>
            </a:fld>
            <a:endParaRPr lang="en-IN"/>
          </a:p>
        </p:txBody>
      </p:sp>
    </p:spTree>
    <p:extLst>
      <p:ext uri="{BB962C8B-B14F-4D97-AF65-F5344CB8AC3E}">
        <p14:creationId xmlns:p14="http://schemas.microsoft.com/office/powerpoint/2010/main" val="262662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6E3F9-58C3-4BAE-9A20-680B6A656414}" type="datetime1">
              <a:rPr lang="en-IN" smtClean="0"/>
              <a:t>13-09-2021</a:t>
            </a:fld>
            <a:endParaRPr lang="en-IN"/>
          </a:p>
        </p:txBody>
      </p:sp>
      <p:sp>
        <p:nvSpPr>
          <p:cNvPr id="3" name="Footer Placeholder 2"/>
          <p:cNvSpPr>
            <a:spLocks noGrp="1"/>
          </p:cNvSpPr>
          <p:nvPr>
            <p:ph type="ftr" sz="quarter" idx="11"/>
          </p:nvPr>
        </p:nvSpPr>
        <p:spPr/>
        <p:txBody>
          <a:bodyPr/>
          <a:lstStyle/>
          <a:p>
            <a:r>
              <a:rPr lang="en-IN"/>
              <a:t>A.Anusha, Asst.Prof(C), CSE</a:t>
            </a:r>
          </a:p>
        </p:txBody>
      </p:sp>
      <p:sp>
        <p:nvSpPr>
          <p:cNvPr id="4" name="Slide Number Placeholder 3"/>
          <p:cNvSpPr>
            <a:spLocks noGrp="1"/>
          </p:cNvSpPr>
          <p:nvPr>
            <p:ph type="sldNum" sz="quarter" idx="12"/>
          </p:nvPr>
        </p:nvSpPr>
        <p:spPr/>
        <p:txBody>
          <a:bodyPr/>
          <a:lstStyle/>
          <a:p>
            <a:fld id="{10AC2E89-D833-4EB7-A129-8BC888A06BDA}" type="slidenum">
              <a:rPr lang="en-IN" smtClean="0"/>
              <a:t>‹#›</a:t>
            </a:fld>
            <a:endParaRPr lang="en-IN"/>
          </a:p>
        </p:txBody>
      </p:sp>
    </p:spTree>
    <p:extLst>
      <p:ext uri="{BB962C8B-B14F-4D97-AF65-F5344CB8AC3E}">
        <p14:creationId xmlns:p14="http://schemas.microsoft.com/office/powerpoint/2010/main" val="40208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C9F2F4-3A5B-4D4B-9117-CC0526BDB3CB}" type="datetime1">
              <a:rPr lang="en-IN" smtClean="0"/>
              <a:t>13-09-2021</a:t>
            </a:fld>
            <a:endParaRPr lang="en-IN"/>
          </a:p>
        </p:txBody>
      </p:sp>
      <p:sp>
        <p:nvSpPr>
          <p:cNvPr id="6" name="Footer Placeholder 5"/>
          <p:cNvSpPr>
            <a:spLocks noGrp="1"/>
          </p:cNvSpPr>
          <p:nvPr>
            <p:ph type="ftr" sz="quarter" idx="11"/>
          </p:nvPr>
        </p:nvSpPr>
        <p:spPr/>
        <p:txBody>
          <a:bodyPr/>
          <a:lstStyle/>
          <a:p>
            <a:r>
              <a:rPr lang="en-IN"/>
              <a:t>A.Anusha, Asst.Prof(C), CSE</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0AC2E89-D833-4EB7-A129-8BC888A06BDA}" type="slidenum">
              <a:rPr lang="en-IN" smtClean="0"/>
              <a:t>‹#›</a:t>
            </a:fld>
            <a:endParaRPr lang="en-IN"/>
          </a:p>
        </p:txBody>
      </p:sp>
    </p:spTree>
    <p:extLst>
      <p:ext uri="{BB962C8B-B14F-4D97-AF65-F5344CB8AC3E}">
        <p14:creationId xmlns:p14="http://schemas.microsoft.com/office/powerpoint/2010/main" val="3410853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757D2-2F48-4B77-90A5-2CE8B60C1CFA}" type="datetime1">
              <a:rPr lang="en-IN" smtClean="0"/>
              <a:t>13-09-2021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0AC2E89-D833-4EB7-A129-8BC888A06BDA}" type="slidenum">
              <a:rPr lang="en-IN" smtClean="0"/>
              <a:t>‹#›</a:t>
            </a:fld>
            <a:endParaRPr lang="en-IN"/>
          </a:p>
        </p:txBody>
      </p:sp>
    </p:spTree>
    <p:extLst>
      <p:ext uri="{BB962C8B-B14F-4D97-AF65-F5344CB8AC3E}">
        <p14:creationId xmlns:p14="http://schemas.microsoft.com/office/powerpoint/2010/main" val="170230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0C505A8-FF99-4996-ACAD-04E4F8306296}" type="datetime1">
              <a:rPr lang="en-IN" smtClean="0"/>
              <a:t>13-09-2021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IN"/>
              <a:t>A.Anusha, Asst.Prof(C), CSE</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0AC2E89-D833-4EB7-A129-8BC888A06BDA}" type="slidenum">
              <a:rPr lang="en-IN" smtClean="0"/>
              <a:t>‹#›</a:t>
            </a:fld>
            <a:endParaRPr lang="en-IN"/>
          </a:p>
        </p:txBody>
      </p:sp>
    </p:spTree>
    <p:extLst>
      <p:ext uri="{BB962C8B-B14F-4D97-AF65-F5344CB8AC3E}">
        <p14:creationId xmlns:p14="http://schemas.microsoft.com/office/powerpoint/2010/main" val="9329978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849A-D1E0-46E1-BFAE-1831AC9EC12B}"/>
              </a:ext>
            </a:extLst>
          </p:cNvPr>
          <p:cNvSpPr>
            <a:spLocks noGrp="1"/>
          </p:cNvSpPr>
          <p:nvPr>
            <p:ph type="ctrTitle"/>
          </p:nvPr>
        </p:nvSpPr>
        <p:spPr/>
        <p:txBody>
          <a:bodyPr/>
          <a:lstStyle/>
          <a:p>
            <a:r>
              <a:rPr lang="en-US" dirty="0"/>
              <a:t>UNIT-I</a:t>
            </a:r>
            <a:endParaRPr lang="en-IN" dirty="0"/>
          </a:p>
        </p:txBody>
      </p:sp>
      <p:sp>
        <p:nvSpPr>
          <p:cNvPr id="3" name="Subtitle 2">
            <a:extLst>
              <a:ext uri="{FF2B5EF4-FFF2-40B4-BE49-F238E27FC236}">
                <a16:creationId xmlns:a16="http://schemas.microsoft.com/office/drawing/2014/main" id="{EBCE8E8B-0040-47BE-8E46-0B242FFAA646}"/>
              </a:ext>
            </a:extLst>
          </p:cNvPr>
          <p:cNvSpPr>
            <a:spLocks noGrp="1"/>
          </p:cNvSpPr>
          <p:nvPr>
            <p:ph type="subTitle" idx="1"/>
          </p:nvPr>
        </p:nvSpPr>
        <p:spPr/>
        <p:txBody>
          <a:bodyPr/>
          <a:lstStyle/>
          <a:p>
            <a:r>
              <a:rPr lang="en-US" dirty="0"/>
              <a:t>INTRODUCTION</a:t>
            </a:r>
            <a:endParaRPr lang="en-IN" dirty="0"/>
          </a:p>
        </p:txBody>
      </p:sp>
      <p:sp>
        <p:nvSpPr>
          <p:cNvPr id="4" name="Footer Placeholder 3">
            <a:extLst>
              <a:ext uri="{FF2B5EF4-FFF2-40B4-BE49-F238E27FC236}">
                <a16:creationId xmlns:a16="http://schemas.microsoft.com/office/drawing/2014/main" id="{2B4A1D2C-EE71-401A-9EEE-0CD247892BF8}"/>
              </a:ext>
            </a:extLst>
          </p:cNvPr>
          <p:cNvSpPr>
            <a:spLocks noGrp="1"/>
          </p:cNvSpPr>
          <p:nvPr>
            <p:ph type="ftr" sz="quarter" idx="11"/>
          </p:nvPr>
        </p:nvSpPr>
        <p:spPr/>
        <p:txBody>
          <a:bodyPr/>
          <a:lstStyle/>
          <a:p>
            <a:r>
              <a:rPr lang="en-IN" dirty="0" err="1"/>
              <a:t>A.Anusha</a:t>
            </a:r>
            <a:r>
              <a:rPr lang="en-IN" dirty="0"/>
              <a:t>, </a:t>
            </a:r>
            <a:r>
              <a:rPr lang="en-IN" dirty="0" err="1"/>
              <a:t>Asst.Prof</a:t>
            </a:r>
            <a:r>
              <a:rPr lang="en-IN" dirty="0"/>
              <a:t>(C), CSE</a:t>
            </a:r>
          </a:p>
        </p:txBody>
      </p:sp>
    </p:spTree>
    <p:extLst>
      <p:ext uri="{BB962C8B-B14F-4D97-AF65-F5344CB8AC3E}">
        <p14:creationId xmlns:p14="http://schemas.microsoft.com/office/powerpoint/2010/main" val="2380815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4ACB-A3F0-4E86-ADD6-82416DC68D12}"/>
              </a:ext>
            </a:extLst>
          </p:cNvPr>
          <p:cNvSpPr>
            <a:spLocks noGrp="1"/>
          </p:cNvSpPr>
          <p:nvPr>
            <p:ph type="title"/>
          </p:nvPr>
        </p:nvSpPr>
        <p:spPr>
          <a:xfrm>
            <a:off x="1156345" y="-168730"/>
            <a:ext cx="10058400" cy="1609344"/>
          </a:xfrm>
        </p:spPr>
        <p:txBody>
          <a:bodyPr>
            <a:normAutofit/>
          </a:bodyPr>
          <a:lstStyle/>
          <a:p>
            <a:r>
              <a:rPr lang="en-IN" sz="2800" b="1" i="0" u="none" strike="noStrike" baseline="0" dirty="0">
                <a:latin typeface="Times-Bold"/>
              </a:rPr>
              <a:t>Local Area Networks</a:t>
            </a:r>
            <a:endParaRPr lang="en-IN" sz="2800" dirty="0"/>
          </a:p>
        </p:txBody>
      </p:sp>
      <p:sp>
        <p:nvSpPr>
          <p:cNvPr id="3" name="Content Placeholder 2">
            <a:extLst>
              <a:ext uri="{FF2B5EF4-FFF2-40B4-BE49-F238E27FC236}">
                <a16:creationId xmlns:a16="http://schemas.microsoft.com/office/drawing/2014/main" id="{95726D5B-0F93-452A-9E23-B140AAE1BFF0}"/>
              </a:ext>
            </a:extLst>
          </p:cNvPr>
          <p:cNvSpPr>
            <a:spLocks noGrp="1"/>
          </p:cNvSpPr>
          <p:nvPr>
            <p:ph idx="1"/>
          </p:nvPr>
        </p:nvSpPr>
        <p:spPr>
          <a:xfrm>
            <a:off x="838200" y="1440614"/>
            <a:ext cx="10515600" cy="4351338"/>
          </a:xfrm>
        </p:spPr>
        <p:txBody>
          <a:bodyPr>
            <a:normAutofit fontScale="92500" lnSpcReduction="20000"/>
          </a:bodyPr>
          <a:lstStyle/>
          <a:p>
            <a:pPr algn="l"/>
            <a:r>
              <a:rPr lang="en-US" sz="1800" b="0" i="0" u="none" strike="noStrike" baseline="0" dirty="0">
                <a:latin typeface="Times-Roman"/>
              </a:rPr>
              <a:t>A LAN is a privately owned network that operates within and nearby a single building like a home, office or factory. LANs are widely used to connect personal computers and consumer electronics to let them share resources (e.g., printers) and exchange information. When LANs are used by companies, they are called </a:t>
            </a:r>
            <a:r>
              <a:rPr lang="en-US" sz="1800" b="1" i="0" u="none" strike="noStrike" baseline="0" dirty="0">
                <a:latin typeface="Times-Bold"/>
              </a:rPr>
              <a:t>enterprise networks</a:t>
            </a:r>
            <a:r>
              <a:rPr lang="en-US" sz="1800" b="0" i="0" u="none" strike="noStrike" baseline="0" dirty="0">
                <a:latin typeface="Times-Roman"/>
              </a:rPr>
              <a:t>.</a:t>
            </a:r>
          </a:p>
          <a:p>
            <a:pPr algn="l"/>
            <a:r>
              <a:rPr lang="en-US" sz="1800" b="0" i="0" u="none" strike="noStrike" baseline="0" dirty="0">
                <a:latin typeface="Times-Roman"/>
              </a:rPr>
              <a:t>In Wireless LANS, every computer has a radio modem and an antenna that it uses to communicate with other computers. In most cases, each computer talks to a device in the ceiling as shown in Fig. 1-8(a). This device, called an </a:t>
            </a:r>
            <a:r>
              <a:rPr lang="en-US" sz="1800" b="1" i="0" u="none" strike="noStrike" baseline="0" dirty="0">
                <a:latin typeface="Times-Bold"/>
              </a:rPr>
              <a:t>AP </a:t>
            </a:r>
            <a:r>
              <a:rPr lang="en-US" sz="1800" b="0" i="0" u="none" strike="noStrike" baseline="0" dirty="0">
                <a:latin typeface="Times-Roman"/>
              </a:rPr>
              <a:t>(</a:t>
            </a:r>
            <a:r>
              <a:rPr lang="en-US" sz="1800" b="1" i="0" u="none" strike="noStrike" baseline="0" dirty="0">
                <a:latin typeface="Times-Bold"/>
              </a:rPr>
              <a:t>Access Point</a:t>
            </a:r>
            <a:r>
              <a:rPr lang="en-US" sz="1800" b="0" i="0" u="none" strike="noStrike" baseline="0" dirty="0">
                <a:latin typeface="Times-Roman"/>
              </a:rPr>
              <a:t>), </a:t>
            </a:r>
            <a:r>
              <a:rPr lang="en-US" sz="1800" b="1" i="0" u="none" strike="noStrike" baseline="0" dirty="0">
                <a:latin typeface="Times-Bold"/>
              </a:rPr>
              <a:t>wireless router</a:t>
            </a:r>
            <a:r>
              <a:rPr lang="en-US" sz="1800" b="0" i="0" u="none" strike="noStrike" baseline="0" dirty="0">
                <a:latin typeface="Times-Roman"/>
              </a:rPr>
              <a:t>, or </a:t>
            </a:r>
            <a:r>
              <a:rPr lang="en-US" sz="1800" b="1" i="0" u="none" strike="noStrike" baseline="0" dirty="0">
                <a:latin typeface="Times-Bold"/>
              </a:rPr>
              <a:t>base station</a:t>
            </a:r>
            <a:r>
              <a:rPr lang="en-US" sz="1800" b="0" i="0" u="none" strike="noStrike" baseline="0" dirty="0">
                <a:latin typeface="Times-Roman"/>
              </a:rPr>
              <a:t>, relays packets between the wireless computers and also between them and the Internet.</a:t>
            </a:r>
          </a:p>
          <a:p>
            <a:pPr algn="l"/>
            <a:r>
              <a:rPr lang="en-US" sz="1800" b="0" i="0" u="none" strike="noStrike" baseline="0" dirty="0">
                <a:latin typeface="Times-Roman"/>
              </a:rPr>
              <a:t>There is a standard for wireless LANs called </a:t>
            </a:r>
            <a:r>
              <a:rPr lang="en-US" sz="1800" b="1" i="0" u="none" strike="noStrike" baseline="0" dirty="0">
                <a:latin typeface="Times-Bold"/>
              </a:rPr>
              <a:t>IEEE 802.11</a:t>
            </a:r>
            <a:r>
              <a:rPr lang="en-US" sz="1800" b="0" i="0" u="none" strike="noStrike" baseline="0" dirty="0">
                <a:latin typeface="Times-Roman"/>
              </a:rPr>
              <a:t>, popularly known as </a:t>
            </a:r>
            <a:r>
              <a:rPr lang="en-US" sz="1800" b="1" i="0" u="none" strike="noStrike" baseline="0" dirty="0" err="1">
                <a:latin typeface="Times-Bold"/>
              </a:rPr>
              <a:t>WiFi</a:t>
            </a:r>
            <a:r>
              <a:rPr lang="en-US" sz="1800" b="0" i="0" u="none" strike="noStrike" baseline="0" dirty="0">
                <a:latin typeface="Times-Roman"/>
              </a:rPr>
              <a:t>, which has become very widespread. It runs at speeds anywhere from 11</a:t>
            </a:r>
            <a:r>
              <a:rPr lang="en-IN" sz="1800" b="0" i="0" u="none" strike="noStrike" baseline="0" dirty="0">
                <a:latin typeface="Times-Roman"/>
              </a:rPr>
              <a:t>to hundreds of Mbps.</a:t>
            </a:r>
          </a:p>
          <a:p>
            <a:pPr algn="l"/>
            <a:r>
              <a:rPr lang="en-US" sz="1800" b="0" i="0" u="none" strike="noStrike" baseline="0" dirty="0">
                <a:latin typeface="Times-Roman"/>
              </a:rPr>
              <a:t>Wired LANs use a range of different transmission technologies. Most of them use copper wires, but some use optical fiber.</a:t>
            </a:r>
          </a:p>
          <a:p>
            <a:pPr algn="l"/>
            <a:r>
              <a:rPr lang="en-US" sz="1800" b="0" i="0" u="none" strike="noStrike" baseline="0" dirty="0">
                <a:latin typeface="Times-Roman"/>
              </a:rPr>
              <a:t>Typically, wired LANs run at speeds of 100 Mbps to 1 Gbps, have low delay (microseconds or nanoseconds), and make very few errors. Newer LANs can operate at up to 10 Gbps. Compared to wireless networks, wired LANs exceed them in all dimensions of performance. It is just easier to send signals over a wire or through a fiber than through the air.</a:t>
            </a:r>
          </a:p>
          <a:p>
            <a:pPr algn="l"/>
            <a:r>
              <a:rPr lang="en-US" sz="1800" b="0" i="0" u="none" strike="noStrike" baseline="0" dirty="0">
                <a:latin typeface="Times-Roman"/>
              </a:rPr>
              <a:t>The topology of many wired LANs is built from point-to-point links. IEEE 802.3, popularly called </a:t>
            </a:r>
            <a:r>
              <a:rPr lang="en-US" sz="1800" b="1" i="0" u="none" strike="noStrike" baseline="0" dirty="0">
                <a:latin typeface="Times-Bold"/>
              </a:rPr>
              <a:t>Ethernet</a:t>
            </a:r>
            <a:r>
              <a:rPr lang="en-US" sz="1800" b="0" i="0" u="none" strike="noStrike" baseline="0" dirty="0">
                <a:latin typeface="Times-Roman"/>
              </a:rPr>
              <a:t>, is, by far, the most common type of wired </a:t>
            </a:r>
            <a:r>
              <a:rPr lang="en-IN" sz="1800" b="0" i="0" u="none" strike="noStrike" baseline="0" dirty="0">
                <a:latin typeface="Times-Roman"/>
              </a:rPr>
              <a:t>LAN.</a:t>
            </a:r>
          </a:p>
          <a:p>
            <a:pPr algn="l"/>
            <a:endParaRPr lang="en-US" sz="1800" b="0" i="0" u="none" strike="noStrike" baseline="0" dirty="0">
              <a:latin typeface="Times-Roman"/>
            </a:endParaRPr>
          </a:p>
          <a:p>
            <a:pPr algn="l"/>
            <a:endParaRPr lang="en-IN" dirty="0"/>
          </a:p>
        </p:txBody>
      </p:sp>
      <p:sp>
        <p:nvSpPr>
          <p:cNvPr id="4" name="Footer Placeholder 3">
            <a:extLst>
              <a:ext uri="{FF2B5EF4-FFF2-40B4-BE49-F238E27FC236}">
                <a16:creationId xmlns:a16="http://schemas.microsoft.com/office/drawing/2014/main" id="{764F5833-ED18-4F50-9594-FBEB8127435E}"/>
              </a:ext>
            </a:extLst>
          </p:cNvPr>
          <p:cNvSpPr>
            <a:spLocks noGrp="1"/>
          </p:cNvSpPr>
          <p:nvPr>
            <p:ph type="ftr" sz="quarter" idx="11"/>
          </p:nvPr>
        </p:nvSpPr>
        <p:spPr/>
        <p:txBody>
          <a:bodyPr/>
          <a:lstStyle/>
          <a:p>
            <a:r>
              <a:rPr lang="en-IN"/>
              <a:t>A.Anusha, Asst.Prof(C), CSE</a:t>
            </a:r>
          </a:p>
        </p:txBody>
      </p:sp>
    </p:spTree>
    <p:extLst>
      <p:ext uri="{BB962C8B-B14F-4D97-AF65-F5344CB8AC3E}">
        <p14:creationId xmlns:p14="http://schemas.microsoft.com/office/powerpoint/2010/main" val="3966526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5C2A-E609-40A9-9A08-D5C2163EE94F}"/>
              </a:ext>
            </a:extLst>
          </p:cNvPr>
          <p:cNvSpPr>
            <a:spLocks noGrp="1"/>
          </p:cNvSpPr>
          <p:nvPr>
            <p:ph type="title"/>
          </p:nvPr>
        </p:nvSpPr>
        <p:spPr>
          <a:xfrm>
            <a:off x="1066799" y="113929"/>
            <a:ext cx="10058400" cy="1609344"/>
          </a:xfrm>
        </p:spPr>
        <p:txBody>
          <a:bodyPr/>
          <a:lstStyle/>
          <a:p>
            <a:r>
              <a:rPr lang="en-US" dirty="0"/>
              <a:t>LAN NETWORKS</a:t>
            </a:r>
            <a:endParaRPr lang="en-IN" dirty="0"/>
          </a:p>
        </p:txBody>
      </p:sp>
      <p:pic>
        <p:nvPicPr>
          <p:cNvPr id="5" name="Content Placeholder 4">
            <a:extLst>
              <a:ext uri="{FF2B5EF4-FFF2-40B4-BE49-F238E27FC236}">
                <a16:creationId xmlns:a16="http://schemas.microsoft.com/office/drawing/2014/main" id="{C5FE1283-E3A6-42CC-A5A6-B162AFABD31B}"/>
              </a:ext>
            </a:extLst>
          </p:cNvPr>
          <p:cNvPicPr>
            <a:picLocks noGrp="1" noChangeAspect="1"/>
          </p:cNvPicPr>
          <p:nvPr>
            <p:ph idx="1"/>
          </p:nvPr>
        </p:nvPicPr>
        <p:blipFill>
          <a:blip r:embed="rId2"/>
          <a:stretch>
            <a:fillRect/>
          </a:stretch>
        </p:blipFill>
        <p:spPr>
          <a:xfrm>
            <a:off x="1367590" y="1266617"/>
            <a:ext cx="8229600" cy="3389604"/>
          </a:xfrm>
        </p:spPr>
      </p:pic>
      <p:sp>
        <p:nvSpPr>
          <p:cNvPr id="6" name="TextBox 5">
            <a:extLst>
              <a:ext uri="{FF2B5EF4-FFF2-40B4-BE49-F238E27FC236}">
                <a16:creationId xmlns:a16="http://schemas.microsoft.com/office/drawing/2014/main" id="{A25D3B06-340C-4DA7-8CAC-7FCFB187564F}"/>
              </a:ext>
            </a:extLst>
          </p:cNvPr>
          <p:cNvSpPr txBox="1"/>
          <p:nvPr/>
        </p:nvSpPr>
        <p:spPr>
          <a:xfrm>
            <a:off x="1002631" y="4688812"/>
            <a:ext cx="10186737" cy="1477328"/>
          </a:xfrm>
          <a:prstGeom prst="rect">
            <a:avLst/>
          </a:prstGeom>
          <a:noFill/>
        </p:spPr>
        <p:txBody>
          <a:bodyPr wrap="square" rtlCol="0">
            <a:spAutoFit/>
          </a:bodyPr>
          <a:lstStyle/>
          <a:p>
            <a:pPr algn="l"/>
            <a:r>
              <a:rPr lang="en-US" sz="1800" b="0" i="0" u="none" strike="noStrike" baseline="0" dirty="0">
                <a:latin typeface="Times-Roman"/>
              </a:rPr>
              <a:t>Fig. 1-8(b) shows a sample topology of </a:t>
            </a:r>
            <a:r>
              <a:rPr lang="en-US" sz="1800" b="1" i="0" u="none" strike="noStrike" baseline="0" dirty="0">
                <a:latin typeface="Times-Bold"/>
              </a:rPr>
              <a:t>switched Ethernet</a:t>
            </a:r>
            <a:r>
              <a:rPr lang="en-US" sz="1800" b="0" i="0" u="none" strike="noStrike" baseline="0" dirty="0">
                <a:latin typeface="Times-Roman"/>
              </a:rPr>
              <a:t>. Each computer speaks the Ethernet protocol and connects to a box called a </a:t>
            </a:r>
            <a:r>
              <a:rPr lang="en-US" sz="1800" b="1" i="0" u="none" strike="noStrike" baseline="0" dirty="0">
                <a:latin typeface="Times-Bold"/>
              </a:rPr>
              <a:t>switch </a:t>
            </a:r>
            <a:r>
              <a:rPr lang="en-US" sz="1800" b="0" i="0" u="none" strike="noStrike" baseline="0" dirty="0">
                <a:latin typeface="Times-Roman"/>
              </a:rPr>
              <a:t>with a point-to-point link. Hence the name. A switch has multiple </a:t>
            </a:r>
            <a:r>
              <a:rPr lang="en-US" sz="1800" b="1" i="0" u="none" strike="noStrike" baseline="0" dirty="0">
                <a:latin typeface="Times-Bold"/>
              </a:rPr>
              <a:t>ports</a:t>
            </a:r>
            <a:r>
              <a:rPr lang="en-US" sz="1800" b="0" i="0" u="none" strike="noStrike" baseline="0" dirty="0">
                <a:latin typeface="Times-Roman"/>
              </a:rPr>
              <a:t>, each of which can connect to one computer. The job of the switch is to relay packets between computers that are attached to it, using the address in each packet to determine which computer to send it to. To build larger LANs, switches can be plugged into each other using their </a:t>
            </a:r>
            <a:r>
              <a:rPr lang="en-IN" sz="1800" b="0" i="0" u="none" strike="noStrike" baseline="0" dirty="0">
                <a:latin typeface="Times-Roman"/>
              </a:rPr>
              <a:t>ports.</a:t>
            </a:r>
            <a:endParaRPr lang="en-IN" dirty="0"/>
          </a:p>
        </p:txBody>
      </p:sp>
      <p:sp>
        <p:nvSpPr>
          <p:cNvPr id="7" name="Footer Placeholder 6">
            <a:extLst>
              <a:ext uri="{FF2B5EF4-FFF2-40B4-BE49-F238E27FC236}">
                <a16:creationId xmlns:a16="http://schemas.microsoft.com/office/drawing/2014/main" id="{43A171EA-B90A-4E9A-BFD5-FDA033179D04}"/>
              </a:ext>
            </a:extLst>
          </p:cNvPr>
          <p:cNvSpPr>
            <a:spLocks noGrp="1"/>
          </p:cNvSpPr>
          <p:nvPr>
            <p:ph type="ftr" sz="quarter" idx="11"/>
          </p:nvPr>
        </p:nvSpPr>
        <p:spPr/>
        <p:txBody>
          <a:bodyPr/>
          <a:lstStyle/>
          <a:p>
            <a:r>
              <a:rPr lang="en-IN"/>
              <a:t>A.Anusha, Asst.Prof(C), CSE</a:t>
            </a:r>
          </a:p>
        </p:txBody>
      </p:sp>
    </p:spTree>
    <p:extLst>
      <p:ext uri="{BB962C8B-B14F-4D97-AF65-F5344CB8AC3E}">
        <p14:creationId xmlns:p14="http://schemas.microsoft.com/office/powerpoint/2010/main" val="1902836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F3970-22BA-47B0-8E67-FCD50275072E}"/>
              </a:ext>
            </a:extLst>
          </p:cNvPr>
          <p:cNvSpPr>
            <a:spLocks noGrp="1"/>
          </p:cNvSpPr>
          <p:nvPr>
            <p:ph type="title"/>
          </p:nvPr>
        </p:nvSpPr>
        <p:spPr/>
        <p:txBody>
          <a:bodyPr>
            <a:normAutofit/>
          </a:bodyPr>
          <a:lstStyle/>
          <a:p>
            <a:r>
              <a:rPr lang="en-IN" sz="3200" b="1" i="0" u="none" strike="noStrike" baseline="0" dirty="0">
                <a:latin typeface="Times-Bold"/>
              </a:rPr>
              <a:t>Metropolitan Area Networks</a:t>
            </a:r>
            <a:endParaRPr lang="en-IN" sz="3200" dirty="0"/>
          </a:p>
        </p:txBody>
      </p:sp>
      <p:sp>
        <p:nvSpPr>
          <p:cNvPr id="3" name="Content Placeholder 2">
            <a:extLst>
              <a:ext uri="{FF2B5EF4-FFF2-40B4-BE49-F238E27FC236}">
                <a16:creationId xmlns:a16="http://schemas.microsoft.com/office/drawing/2014/main" id="{2FD709D4-C95E-4F9A-AA13-123FAA646634}"/>
              </a:ext>
            </a:extLst>
          </p:cNvPr>
          <p:cNvSpPr>
            <a:spLocks noGrp="1"/>
          </p:cNvSpPr>
          <p:nvPr>
            <p:ph idx="1"/>
          </p:nvPr>
        </p:nvSpPr>
        <p:spPr>
          <a:xfrm>
            <a:off x="838200" y="1825625"/>
            <a:ext cx="4191000" cy="4351338"/>
          </a:xfrm>
        </p:spPr>
        <p:txBody>
          <a:bodyPr>
            <a:normAutofit lnSpcReduction="10000"/>
          </a:bodyPr>
          <a:lstStyle/>
          <a:p>
            <a:pPr algn="l"/>
            <a:r>
              <a:rPr lang="en-US" sz="1800" b="0" i="0" u="none" strike="noStrike" baseline="0" dirty="0">
                <a:latin typeface="Times-Roman"/>
              </a:rPr>
              <a:t>A </a:t>
            </a:r>
            <a:r>
              <a:rPr lang="en-US" sz="1800" b="1" i="0" u="none" strike="noStrike" baseline="0" dirty="0">
                <a:latin typeface="Times-Bold"/>
              </a:rPr>
              <a:t>MAN </a:t>
            </a:r>
            <a:r>
              <a:rPr lang="en-US" sz="1800" b="0" i="0" u="none" strike="noStrike" baseline="0" dirty="0">
                <a:latin typeface="Times-Roman"/>
              </a:rPr>
              <a:t>(</a:t>
            </a:r>
            <a:r>
              <a:rPr lang="en-US" sz="1800" b="1" i="0" u="none" strike="noStrike" baseline="0" dirty="0">
                <a:latin typeface="Times-Bold"/>
              </a:rPr>
              <a:t>Metropolitan Area Network</a:t>
            </a:r>
            <a:r>
              <a:rPr lang="en-US" sz="1800" b="0" i="0" u="none" strike="noStrike" baseline="0" dirty="0">
                <a:latin typeface="Times-Roman"/>
              </a:rPr>
              <a:t>) covers a city. The best-known examples of MANs are the cable television networks available in many cities. These systems grew from earlier community antenna systems used in areas with poor over-the-air television reception. </a:t>
            </a:r>
          </a:p>
          <a:p>
            <a:pPr algn="l"/>
            <a:r>
              <a:rPr lang="en-US" sz="1800" b="0" i="0" u="none" strike="noStrike" baseline="0" dirty="0">
                <a:latin typeface="Times-Roman"/>
              </a:rPr>
              <a:t>In those early systems, a large antenna was placed on top of a nearby hill and a signal was then piped to the subscribers’ </a:t>
            </a:r>
            <a:r>
              <a:rPr lang="en-IN" sz="1800" b="0" i="0" u="none" strike="noStrike" baseline="0" dirty="0">
                <a:latin typeface="Times-Roman"/>
              </a:rPr>
              <a:t>houses.</a:t>
            </a:r>
          </a:p>
          <a:p>
            <a:pPr algn="l"/>
            <a:r>
              <a:rPr lang="en-US" sz="1800" b="0" i="0" u="none" strike="noStrike" baseline="0" dirty="0">
                <a:latin typeface="Times-Roman"/>
              </a:rPr>
              <a:t>Cable television is not the only MAN, though. Recent developments in highspeed wireless Internet access have resulted in another MAN, which has been standardized as IEEE 802.16 and is popularly known as </a:t>
            </a:r>
            <a:r>
              <a:rPr lang="en-US" sz="1800" b="1" i="0" u="none" strike="noStrike" baseline="0" dirty="0">
                <a:latin typeface="Times-Bold"/>
              </a:rPr>
              <a:t>WiMAX</a:t>
            </a:r>
            <a:r>
              <a:rPr lang="en-US" sz="1800" b="0" i="0" u="none" strike="noStrike" baseline="0" dirty="0">
                <a:latin typeface="Times-Roman"/>
              </a:rPr>
              <a:t>.</a:t>
            </a:r>
            <a:endParaRPr lang="en-IN" dirty="0"/>
          </a:p>
        </p:txBody>
      </p:sp>
      <p:pic>
        <p:nvPicPr>
          <p:cNvPr id="5" name="Picture 4">
            <a:extLst>
              <a:ext uri="{FF2B5EF4-FFF2-40B4-BE49-F238E27FC236}">
                <a16:creationId xmlns:a16="http://schemas.microsoft.com/office/drawing/2014/main" id="{70334820-7389-4CBE-8054-2FE6BEF76071}"/>
              </a:ext>
            </a:extLst>
          </p:cNvPr>
          <p:cNvPicPr>
            <a:picLocks noChangeAspect="1"/>
          </p:cNvPicPr>
          <p:nvPr/>
        </p:nvPicPr>
        <p:blipFill>
          <a:blip r:embed="rId2"/>
          <a:stretch>
            <a:fillRect/>
          </a:stretch>
        </p:blipFill>
        <p:spPr>
          <a:xfrm>
            <a:off x="5029200" y="1497931"/>
            <a:ext cx="6720388" cy="4343400"/>
          </a:xfrm>
          <a:prstGeom prst="rect">
            <a:avLst/>
          </a:prstGeom>
        </p:spPr>
      </p:pic>
      <p:sp>
        <p:nvSpPr>
          <p:cNvPr id="6" name="Footer Placeholder 5">
            <a:extLst>
              <a:ext uri="{FF2B5EF4-FFF2-40B4-BE49-F238E27FC236}">
                <a16:creationId xmlns:a16="http://schemas.microsoft.com/office/drawing/2014/main" id="{552486C6-8B10-42E3-9B51-6D10E7CECE93}"/>
              </a:ext>
            </a:extLst>
          </p:cNvPr>
          <p:cNvSpPr>
            <a:spLocks noGrp="1"/>
          </p:cNvSpPr>
          <p:nvPr>
            <p:ph type="ftr" sz="quarter" idx="11"/>
          </p:nvPr>
        </p:nvSpPr>
        <p:spPr/>
        <p:txBody>
          <a:bodyPr/>
          <a:lstStyle/>
          <a:p>
            <a:r>
              <a:rPr lang="en-IN"/>
              <a:t>A.Anusha, Asst.Prof(C), CSE</a:t>
            </a:r>
          </a:p>
        </p:txBody>
      </p:sp>
    </p:spTree>
    <p:extLst>
      <p:ext uri="{BB962C8B-B14F-4D97-AF65-F5344CB8AC3E}">
        <p14:creationId xmlns:p14="http://schemas.microsoft.com/office/powerpoint/2010/main" val="1733777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ECBFA-61AA-4FD7-9566-23D5F8E0DA45}"/>
              </a:ext>
            </a:extLst>
          </p:cNvPr>
          <p:cNvSpPr>
            <a:spLocks noGrp="1"/>
          </p:cNvSpPr>
          <p:nvPr>
            <p:ph type="title"/>
          </p:nvPr>
        </p:nvSpPr>
        <p:spPr/>
        <p:txBody>
          <a:bodyPr>
            <a:normAutofit/>
          </a:bodyPr>
          <a:lstStyle/>
          <a:p>
            <a:r>
              <a:rPr lang="en-IN" sz="2800" b="1" i="0" u="none" strike="noStrike" baseline="0" dirty="0">
                <a:latin typeface="Times-Bold"/>
              </a:rPr>
              <a:t>Wide Area Networks</a:t>
            </a:r>
            <a:endParaRPr lang="en-IN" sz="2800" dirty="0"/>
          </a:p>
        </p:txBody>
      </p:sp>
      <p:sp>
        <p:nvSpPr>
          <p:cNvPr id="3" name="Content Placeholder 2">
            <a:extLst>
              <a:ext uri="{FF2B5EF4-FFF2-40B4-BE49-F238E27FC236}">
                <a16:creationId xmlns:a16="http://schemas.microsoft.com/office/drawing/2014/main" id="{420FA4FD-A2CF-4376-9622-AEED462E24FD}"/>
              </a:ext>
            </a:extLst>
          </p:cNvPr>
          <p:cNvSpPr>
            <a:spLocks noGrp="1"/>
          </p:cNvSpPr>
          <p:nvPr>
            <p:ph idx="1"/>
          </p:nvPr>
        </p:nvSpPr>
        <p:spPr/>
        <p:txBody>
          <a:bodyPr>
            <a:normAutofit/>
          </a:bodyPr>
          <a:lstStyle/>
          <a:p>
            <a:pPr algn="l"/>
            <a:r>
              <a:rPr lang="en-US" sz="1800" b="0" i="0" u="none" strike="noStrike" baseline="0" dirty="0">
                <a:latin typeface="Times-Roman"/>
              </a:rPr>
              <a:t>A </a:t>
            </a:r>
            <a:r>
              <a:rPr lang="en-US" sz="1800" b="1" i="0" u="none" strike="noStrike" baseline="0" dirty="0">
                <a:latin typeface="Times-Bold"/>
              </a:rPr>
              <a:t>WAN </a:t>
            </a:r>
            <a:r>
              <a:rPr lang="en-US" sz="1800" b="0" i="0" u="none" strike="noStrike" baseline="0" dirty="0">
                <a:latin typeface="Times-Roman"/>
              </a:rPr>
              <a:t>(</a:t>
            </a:r>
            <a:r>
              <a:rPr lang="en-US" sz="1800" b="1" i="0" u="none" strike="noStrike" baseline="0" dirty="0">
                <a:latin typeface="Times-Bold"/>
              </a:rPr>
              <a:t>Wide Area Network</a:t>
            </a:r>
            <a:r>
              <a:rPr lang="en-US" sz="1800" b="0" i="0" u="none" strike="noStrike" baseline="0" dirty="0">
                <a:latin typeface="Times-Roman"/>
              </a:rPr>
              <a:t>) spans a large geographical area, often a </a:t>
            </a:r>
            <a:r>
              <a:rPr lang="en-IN" sz="1800" b="0" i="0" u="none" strike="noStrike" baseline="0" dirty="0">
                <a:latin typeface="Times-Roman"/>
              </a:rPr>
              <a:t>country or continent. </a:t>
            </a:r>
            <a:r>
              <a:rPr lang="en-US" sz="1800" b="0" i="0" u="none" strike="noStrike" baseline="0" dirty="0">
                <a:latin typeface="Times-Roman"/>
              </a:rPr>
              <a:t>The WAN in Fig. 1-10 is a network that connects offices in Perth, Melbourne, and Brisbane. </a:t>
            </a:r>
          </a:p>
          <a:p>
            <a:pPr algn="l"/>
            <a:r>
              <a:rPr lang="en-US" sz="1800" b="0" i="0" u="none" strike="noStrike" baseline="0" dirty="0">
                <a:latin typeface="Times-Roman"/>
              </a:rPr>
              <a:t>Each of these offices contains computers intended for running user (i.e., application) programs. We will follow traditional usage and call these machines </a:t>
            </a:r>
            <a:r>
              <a:rPr lang="en-US" sz="1800" b="1" i="0" u="none" strike="noStrike" baseline="0" dirty="0">
                <a:latin typeface="Times-Bold"/>
              </a:rPr>
              <a:t>hosts</a:t>
            </a:r>
            <a:r>
              <a:rPr lang="en-US" sz="1800" b="0" i="0" u="none" strike="noStrike" baseline="0" dirty="0">
                <a:latin typeface="Times-Roman"/>
              </a:rPr>
              <a:t>. </a:t>
            </a:r>
          </a:p>
          <a:p>
            <a:pPr algn="l"/>
            <a:r>
              <a:rPr lang="en-US" sz="1800" b="0" i="0" u="none" strike="noStrike" baseline="0" dirty="0">
                <a:latin typeface="Times-Roman"/>
              </a:rPr>
              <a:t>The rest of the network that connects these hosts is then called the</a:t>
            </a:r>
            <a:r>
              <a:rPr lang="en-IN" sz="1800" dirty="0">
                <a:latin typeface="Times-Roman"/>
              </a:rPr>
              <a:t> </a:t>
            </a:r>
            <a:r>
              <a:rPr lang="en-US" sz="1800" b="1" i="0" u="none" strike="noStrike" baseline="0" dirty="0">
                <a:latin typeface="Times-Bold"/>
              </a:rPr>
              <a:t>communication subnet</a:t>
            </a:r>
            <a:r>
              <a:rPr lang="en-US" sz="1800" b="0" i="0" u="none" strike="noStrike" baseline="0" dirty="0">
                <a:latin typeface="Times-Roman"/>
              </a:rPr>
              <a:t>, or just </a:t>
            </a:r>
            <a:r>
              <a:rPr lang="en-US" sz="1800" b="1" i="0" u="none" strike="noStrike" baseline="0" dirty="0">
                <a:latin typeface="Times-Bold"/>
              </a:rPr>
              <a:t>subnet </a:t>
            </a:r>
            <a:r>
              <a:rPr lang="en-US" sz="1800" b="0" i="0" u="none" strike="noStrike" baseline="0" dirty="0">
                <a:latin typeface="Times-Roman"/>
              </a:rPr>
              <a:t>for short. </a:t>
            </a:r>
          </a:p>
          <a:p>
            <a:pPr algn="l"/>
            <a:r>
              <a:rPr lang="en-US" sz="1800" b="0" i="0" u="none" strike="noStrike" baseline="0" dirty="0">
                <a:latin typeface="Times-Roman"/>
              </a:rPr>
              <a:t>The job of the subnet is to carry messages from host to host, just as the telephone system carries words (really just sounds) from speaker to listener. </a:t>
            </a:r>
          </a:p>
          <a:p>
            <a:pPr algn="l"/>
            <a:r>
              <a:rPr lang="en-US" sz="1800" dirty="0">
                <a:latin typeface="Times-Roman"/>
              </a:rPr>
              <a:t>M</a:t>
            </a:r>
            <a:r>
              <a:rPr lang="en-US" sz="1800" b="0" i="0" u="none" strike="noStrike" baseline="0" dirty="0">
                <a:latin typeface="Times-Roman"/>
              </a:rPr>
              <a:t>any WANs will in fact be </a:t>
            </a:r>
            <a:r>
              <a:rPr lang="en-US" sz="1800" b="1" i="0" u="none" strike="noStrike" baseline="0" dirty="0">
                <a:latin typeface="Times-Bold"/>
              </a:rPr>
              <a:t>internetworks</a:t>
            </a:r>
            <a:r>
              <a:rPr lang="en-US" sz="1800" b="0" i="0" u="none" strike="noStrike" baseline="0" dirty="0">
                <a:latin typeface="Times-Roman"/>
              </a:rPr>
              <a:t>, or composite networks that are made up of more than one network</a:t>
            </a:r>
            <a:endParaRPr lang="en-IN" sz="1800" dirty="0">
              <a:latin typeface="Times-Roman"/>
            </a:endParaRPr>
          </a:p>
        </p:txBody>
      </p:sp>
      <p:sp>
        <p:nvSpPr>
          <p:cNvPr id="4" name="Footer Placeholder 3">
            <a:extLst>
              <a:ext uri="{FF2B5EF4-FFF2-40B4-BE49-F238E27FC236}">
                <a16:creationId xmlns:a16="http://schemas.microsoft.com/office/drawing/2014/main" id="{A790EA2A-77FF-4BA6-A542-93502432CE26}"/>
              </a:ext>
            </a:extLst>
          </p:cNvPr>
          <p:cNvSpPr>
            <a:spLocks noGrp="1"/>
          </p:cNvSpPr>
          <p:nvPr>
            <p:ph type="ftr" sz="quarter" idx="11"/>
          </p:nvPr>
        </p:nvSpPr>
        <p:spPr/>
        <p:txBody>
          <a:bodyPr/>
          <a:lstStyle/>
          <a:p>
            <a:r>
              <a:rPr lang="en-IN"/>
              <a:t>A.Anusha, Asst.Prof(C), CSE</a:t>
            </a:r>
          </a:p>
        </p:txBody>
      </p:sp>
    </p:spTree>
    <p:extLst>
      <p:ext uri="{BB962C8B-B14F-4D97-AF65-F5344CB8AC3E}">
        <p14:creationId xmlns:p14="http://schemas.microsoft.com/office/powerpoint/2010/main" val="3710190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BF4D-EBD7-4170-B772-8882F8543A5F}"/>
              </a:ext>
            </a:extLst>
          </p:cNvPr>
          <p:cNvSpPr>
            <a:spLocks noGrp="1"/>
          </p:cNvSpPr>
          <p:nvPr>
            <p:ph type="title"/>
          </p:nvPr>
        </p:nvSpPr>
        <p:spPr>
          <a:xfrm>
            <a:off x="838200" y="365125"/>
            <a:ext cx="4551947" cy="5951454"/>
          </a:xfrm>
        </p:spPr>
        <p:txBody>
          <a:bodyPr>
            <a:normAutofit/>
          </a:bodyPr>
          <a:lstStyle/>
          <a:p>
            <a:r>
              <a:rPr lang="en-US" sz="1800" cap="none" dirty="0">
                <a:latin typeface="Times-Roman"/>
              </a:rPr>
              <a:t>I</a:t>
            </a:r>
            <a:r>
              <a:rPr lang="en-US" sz="1800" b="0" i="0" u="none" strike="noStrike" cap="none" baseline="0" dirty="0">
                <a:latin typeface="Times-Roman"/>
              </a:rPr>
              <a:t>n most WANs, the subnet consists of two distinct components: </a:t>
            </a:r>
            <a:br>
              <a:rPr lang="en-US" sz="1800" b="0" i="0" u="none" strike="noStrike" cap="none" baseline="0" dirty="0">
                <a:latin typeface="Times-Roman"/>
              </a:rPr>
            </a:br>
            <a:r>
              <a:rPr lang="en-US" sz="1800" b="0" i="0" u="none" strike="noStrike" cap="none" baseline="0" dirty="0">
                <a:latin typeface="Times-Roman"/>
              </a:rPr>
              <a:t>transmission</a:t>
            </a:r>
            <a:r>
              <a:rPr lang="en-US" sz="1800" cap="none" dirty="0">
                <a:latin typeface="Times-Roman"/>
              </a:rPr>
              <a:t> </a:t>
            </a:r>
            <a:r>
              <a:rPr lang="en-US" sz="1800" b="0" i="0" u="none" strike="noStrike" cap="none" baseline="0" dirty="0">
                <a:latin typeface="Times-Roman"/>
              </a:rPr>
              <a:t>lines and switching elements. </a:t>
            </a:r>
            <a:br>
              <a:rPr lang="en-US" sz="1800" b="0" i="0" u="none" strike="noStrike" cap="none" baseline="0" dirty="0">
                <a:latin typeface="Times-Roman"/>
              </a:rPr>
            </a:br>
            <a:br>
              <a:rPr lang="en-US" sz="1800" b="0" i="0" u="none" strike="noStrike" cap="none" baseline="0" dirty="0">
                <a:latin typeface="Times-Roman"/>
              </a:rPr>
            </a:br>
            <a:r>
              <a:rPr lang="en-US" sz="1800" b="1" cap="none" dirty="0">
                <a:latin typeface="Times-Bold"/>
              </a:rPr>
              <a:t>T</a:t>
            </a:r>
            <a:r>
              <a:rPr lang="en-US" sz="1800" b="1" i="0" u="none" strike="noStrike" cap="none" baseline="0" dirty="0">
                <a:latin typeface="Times-Bold"/>
              </a:rPr>
              <a:t>ransmission lines </a:t>
            </a:r>
            <a:r>
              <a:rPr lang="en-US" sz="1800" b="0" i="0" u="none" strike="noStrike" cap="none" baseline="0" dirty="0">
                <a:latin typeface="Times-Roman"/>
              </a:rPr>
              <a:t>move bits between machines. they can be made of copper wire, optical fiber, or even radio links. </a:t>
            </a:r>
            <a:br>
              <a:rPr lang="en-US" sz="1800" b="0" i="0" u="none" strike="noStrike" cap="none" baseline="0" dirty="0">
                <a:latin typeface="Times-Roman"/>
              </a:rPr>
            </a:br>
            <a:r>
              <a:rPr lang="en-US" sz="1800" cap="none" dirty="0">
                <a:latin typeface="Times-Roman"/>
              </a:rPr>
              <a:t>M</a:t>
            </a:r>
            <a:r>
              <a:rPr lang="en-US" sz="1800" b="0" i="0" u="none" strike="noStrike" cap="none" baseline="0" dirty="0">
                <a:latin typeface="Times-Roman"/>
              </a:rPr>
              <a:t>ost companies do not have transmission lines lying about, so instead they lease the lines</a:t>
            </a:r>
            <a:br>
              <a:rPr lang="en-US" sz="1800" b="0" i="0" u="none" strike="noStrike" cap="none" baseline="0" dirty="0">
                <a:latin typeface="Times-Roman"/>
              </a:rPr>
            </a:br>
            <a:r>
              <a:rPr lang="en-US" sz="1800" b="0" i="0" u="none" strike="noStrike" cap="none" baseline="0" dirty="0">
                <a:latin typeface="Times-Roman"/>
              </a:rPr>
              <a:t>from a telecommunications company. </a:t>
            </a:r>
            <a:br>
              <a:rPr lang="en-US" sz="1800" b="0" i="0" u="none" strike="noStrike" cap="none" baseline="0" dirty="0">
                <a:latin typeface="Times-Roman"/>
              </a:rPr>
            </a:br>
            <a:br>
              <a:rPr lang="en-US" sz="1800" b="0" i="0" u="none" strike="noStrike" cap="none" baseline="0" dirty="0">
                <a:latin typeface="Times-Roman"/>
              </a:rPr>
            </a:br>
            <a:r>
              <a:rPr lang="en-US" sz="1800" b="1" i="0" u="none" strike="noStrike" cap="none" baseline="0" dirty="0">
                <a:latin typeface="Times-Bold"/>
              </a:rPr>
              <a:t>Switching elements</a:t>
            </a:r>
            <a:r>
              <a:rPr lang="en-US" sz="1800" b="0" i="0" u="none" strike="noStrike" cap="none" baseline="0" dirty="0">
                <a:latin typeface="Times-Roman"/>
              </a:rPr>
              <a:t>, or just </a:t>
            </a:r>
            <a:r>
              <a:rPr lang="en-US" sz="1800" b="1" i="0" u="none" strike="noStrike" cap="none" baseline="0" dirty="0">
                <a:latin typeface="Times-Bold"/>
              </a:rPr>
              <a:t>switches</a:t>
            </a:r>
            <a:r>
              <a:rPr lang="en-US" sz="1800" b="0" i="0" u="none" strike="noStrike" cap="none" baseline="0" dirty="0">
                <a:latin typeface="Times-Roman"/>
              </a:rPr>
              <a:t>, are</a:t>
            </a:r>
            <a:br>
              <a:rPr lang="en-US" sz="1800" b="0" i="0" u="none" strike="noStrike" cap="none" baseline="0" dirty="0">
                <a:latin typeface="Times-Roman"/>
              </a:rPr>
            </a:br>
            <a:r>
              <a:rPr lang="en-US" sz="1800" b="0" i="0" u="none" strike="noStrike" cap="none" baseline="0" dirty="0">
                <a:latin typeface="Times-Roman"/>
              </a:rPr>
              <a:t>specialized computers that connect two or more transmission lines. when data arrive on an incoming line, the switching element must choose an outgoing line on which to forward them. these switching computers have been called by various names in the past; the name </a:t>
            </a:r>
            <a:r>
              <a:rPr lang="en-US" sz="1800" b="1" i="0" u="none" strike="noStrike" cap="none" baseline="0" dirty="0">
                <a:latin typeface="Times-Bold"/>
              </a:rPr>
              <a:t>router </a:t>
            </a:r>
            <a:r>
              <a:rPr lang="en-US" sz="1800" b="0" i="0" u="none" strike="noStrike" cap="none" baseline="0" dirty="0">
                <a:latin typeface="Times-Roman"/>
              </a:rPr>
              <a:t>is now most commonly used.</a:t>
            </a:r>
            <a:br>
              <a:rPr lang="en-IN" sz="1800" cap="none" dirty="0"/>
            </a:br>
            <a:endParaRPr lang="en-IN" sz="1800" cap="none" dirty="0"/>
          </a:p>
        </p:txBody>
      </p:sp>
      <p:pic>
        <p:nvPicPr>
          <p:cNvPr id="5" name="Content Placeholder 4">
            <a:extLst>
              <a:ext uri="{FF2B5EF4-FFF2-40B4-BE49-F238E27FC236}">
                <a16:creationId xmlns:a16="http://schemas.microsoft.com/office/drawing/2014/main" id="{C95604AB-2358-4EA0-9110-9A0852F94C2E}"/>
              </a:ext>
            </a:extLst>
          </p:cNvPr>
          <p:cNvPicPr>
            <a:picLocks noGrp="1" noChangeAspect="1"/>
          </p:cNvPicPr>
          <p:nvPr>
            <p:ph idx="1"/>
          </p:nvPr>
        </p:nvPicPr>
        <p:blipFill>
          <a:blip r:embed="rId2"/>
          <a:stretch>
            <a:fillRect/>
          </a:stretch>
        </p:blipFill>
        <p:spPr>
          <a:xfrm>
            <a:off x="5161548" y="365126"/>
            <a:ext cx="6621016" cy="6240212"/>
          </a:xfrm>
        </p:spPr>
      </p:pic>
      <p:sp>
        <p:nvSpPr>
          <p:cNvPr id="6" name="Footer Placeholder 5">
            <a:extLst>
              <a:ext uri="{FF2B5EF4-FFF2-40B4-BE49-F238E27FC236}">
                <a16:creationId xmlns:a16="http://schemas.microsoft.com/office/drawing/2014/main" id="{CA003232-A826-4A9F-8487-85098EC51DA9}"/>
              </a:ext>
            </a:extLst>
          </p:cNvPr>
          <p:cNvSpPr>
            <a:spLocks noGrp="1"/>
          </p:cNvSpPr>
          <p:nvPr>
            <p:ph type="ftr" sz="quarter" idx="11"/>
          </p:nvPr>
        </p:nvSpPr>
        <p:spPr/>
        <p:txBody>
          <a:bodyPr/>
          <a:lstStyle/>
          <a:p>
            <a:r>
              <a:rPr lang="en-IN"/>
              <a:t>A.Anusha, Asst.Prof(C), CSE</a:t>
            </a:r>
          </a:p>
        </p:txBody>
      </p:sp>
    </p:spTree>
    <p:extLst>
      <p:ext uri="{BB962C8B-B14F-4D97-AF65-F5344CB8AC3E}">
        <p14:creationId xmlns:p14="http://schemas.microsoft.com/office/powerpoint/2010/main" val="1206863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9A5A-C1EC-4637-9C63-ACA6A251D694}"/>
              </a:ext>
            </a:extLst>
          </p:cNvPr>
          <p:cNvSpPr>
            <a:spLocks noGrp="1"/>
          </p:cNvSpPr>
          <p:nvPr>
            <p:ph type="title"/>
          </p:nvPr>
        </p:nvSpPr>
        <p:spPr>
          <a:xfrm>
            <a:off x="284747" y="-34879"/>
            <a:ext cx="10058400" cy="1609344"/>
          </a:xfrm>
        </p:spPr>
        <p:txBody>
          <a:bodyPr>
            <a:normAutofit/>
          </a:bodyPr>
          <a:lstStyle/>
          <a:p>
            <a:r>
              <a:rPr lang="en-US" sz="4400" b="1" i="0" u="none" strike="noStrike" baseline="0" dirty="0">
                <a:latin typeface="Times-Bold"/>
              </a:rPr>
              <a:t>Virtual Private Network</a:t>
            </a:r>
            <a:endParaRPr lang="en-IN" dirty="0"/>
          </a:p>
        </p:txBody>
      </p:sp>
      <p:sp>
        <p:nvSpPr>
          <p:cNvPr id="3" name="Content Placeholder 2">
            <a:extLst>
              <a:ext uri="{FF2B5EF4-FFF2-40B4-BE49-F238E27FC236}">
                <a16:creationId xmlns:a16="http://schemas.microsoft.com/office/drawing/2014/main" id="{C10651C7-03DE-4BBD-B338-292004D070BC}"/>
              </a:ext>
            </a:extLst>
          </p:cNvPr>
          <p:cNvSpPr>
            <a:spLocks noGrp="1"/>
          </p:cNvSpPr>
          <p:nvPr>
            <p:ph idx="1"/>
          </p:nvPr>
        </p:nvSpPr>
        <p:spPr>
          <a:xfrm>
            <a:off x="838200" y="1993443"/>
            <a:ext cx="5257800" cy="4351338"/>
          </a:xfrm>
        </p:spPr>
        <p:txBody>
          <a:bodyPr>
            <a:normAutofit/>
          </a:bodyPr>
          <a:lstStyle/>
          <a:p>
            <a:pPr algn="l"/>
            <a:r>
              <a:rPr lang="en-IN" sz="1800" b="0" i="0" u="none" strike="noStrike" baseline="0" dirty="0">
                <a:latin typeface="Times-Roman"/>
              </a:rPr>
              <a:t>This arrangement, shown in </a:t>
            </a:r>
            <a:r>
              <a:rPr lang="en-US" sz="1800" b="0" i="0" u="none" strike="noStrike" baseline="0" dirty="0">
                <a:latin typeface="Times-Roman"/>
              </a:rPr>
              <a:t>Fig. 1-11, is called a </a:t>
            </a:r>
            <a:r>
              <a:rPr lang="en-US" sz="1800" b="1" i="0" u="none" strike="noStrike" baseline="0" dirty="0">
                <a:latin typeface="Times-Bold"/>
              </a:rPr>
              <a:t>VPN </a:t>
            </a:r>
            <a:r>
              <a:rPr lang="en-US" sz="1800" b="0" i="0" u="none" strike="noStrike" baseline="0" dirty="0">
                <a:latin typeface="Times-Roman"/>
              </a:rPr>
              <a:t>(</a:t>
            </a:r>
            <a:r>
              <a:rPr lang="en-US" sz="1800" b="1" i="0" u="none" strike="noStrike" baseline="0" dirty="0">
                <a:latin typeface="Times-Bold"/>
              </a:rPr>
              <a:t>Virtual Private Network</a:t>
            </a:r>
            <a:r>
              <a:rPr lang="en-US" sz="1800" b="0" i="0" u="none" strike="noStrike" baseline="0" dirty="0">
                <a:latin typeface="Times-Roman"/>
              </a:rPr>
              <a:t>). </a:t>
            </a:r>
          </a:p>
          <a:p>
            <a:pPr algn="l"/>
            <a:r>
              <a:rPr lang="en-IN" sz="1800" b="0" i="0" u="none" strike="noStrike" baseline="0" dirty="0">
                <a:latin typeface="Times-Roman"/>
              </a:rPr>
              <a:t>Compared to the dedicated </a:t>
            </a:r>
            <a:r>
              <a:rPr lang="en-US" sz="1800" b="0" i="0" u="none" strike="noStrike" baseline="0" dirty="0">
                <a:latin typeface="Times-Roman"/>
              </a:rPr>
              <a:t>arrangement, a VPN has the usual advantage of virtualization, which is that it provides flexible reuse of a resource (Internet connectivity). </a:t>
            </a:r>
          </a:p>
          <a:p>
            <a:pPr algn="l"/>
            <a:r>
              <a:rPr lang="en-US" sz="1800" b="0" i="0" u="none" strike="noStrike" baseline="0" dirty="0">
                <a:latin typeface="Times-Roman"/>
              </a:rPr>
              <a:t>Consider how easy it is to add a fourth office to see this. A VPN also has the usual disadvantage of virtualization, which is a lack of control over the underlying resources. With a dedicated line, the capacity is clear. With a VPN your mileage may vary with </a:t>
            </a:r>
            <a:r>
              <a:rPr lang="en-IN" sz="1800" b="0" i="0" u="none" strike="noStrike" baseline="0" dirty="0">
                <a:latin typeface="Times-Roman"/>
              </a:rPr>
              <a:t>your Internet service.</a:t>
            </a:r>
            <a:endParaRPr lang="en-IN" dirty="0"/>
          </a:p>
        </p:txBody>
      </p:sp>
      <p:pic>
        <p:nvPicPr>
          <p:cNvPr id="5" name="Picture 4">
            <a:extLst>
              <a:ext uri="{FF2B5EF4-FFF2-40B4-BE49-F238E27FC236}">
                <a16:creationId xmlns:a16="http://schemas.microsoft.com/office/drawing/2014/main" id="{52692012-865B-49C7-9873-3E40BA7F544A}"/>
              </a:ext>
            </a:extLst>
          </p:cNvPr>
          <p:cNvPicPr>
            <a:picLocks noChangeAspect="1"/>
          </p:cNvPicPr>
          <p:nvPr/>
        </p:nvPicPr>
        <p:blipFill>
          <a:blip r:embed="rId3"/>
          <a:stretch>
            <a:fillRect/>
          </a:stretch>
        </p:blipFill>
        <p:spPr>
          <a:xfrm>
            <a:off x="6096000" y="1172828"/>
            <a:ext cx="5811253" cy="4752975"/>
          </a:xfrm>
          <a:prstGeom prst="rect">
            <a:avLst/>
          </a:prstGeom>
        </p:spPr>
      </p:pic>
      <p:sp>
        <p:nvSpPr>
          <p:cNvPr id="6" name="Footer Placeholder 5">
            <a:extLst>
              <a:ext uri="{FF2B5EF4-FFF2-40B4-BE49-F238E27FC236}">
                <a16:creationId xmlns:a16="http://schemas.microsoft.com/office/drawing/2014/main" id="{87D43367-7036-4C51-A096-969891CD1722}"/>
              </a:ext>
            </a:extLst>
          </p:cNvPr>
          <p:cNvSpPr>
            <a:spLocks noGrp="1"/>
          </p:cNvSpPr>
          <p:nvPr>
            <p:ph type="ftr" sz="quarter" idx="11"/>
          </p:nvPr>
        </p:nvSpPr>
        <p:spPr/>
        <p:txBody>
          <a:bodyPr/>
          <a:lstStyle/>
          <a:p>
            <a:r>
              <a:rPr lang="en-IN"/>
              <a:t>A.Anusha, Asst.Prof(C), CSE</a:t>
            </a:r>
          </a:p>
        </p:txBody>
      </p:sp>
    </p:spTree>
    <p:extLst>
      <p:ext uri="{BB962C8B-B14F-4D97-AF65-F5344CB8AC3E}">
        <p14:creationId xmlns:p14="http://schemas.microsoft.com/office/powerpoint/2010/main" val="50315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D45A-543A-42F4-980A-52DFF3AC8EB8}"/>
              </a:ext>
            </a:extLst>
          </p:cNvPr>
          <p:cNvSpPr>
            <a:spLocks noGrp="1"/>
          </p:cNvSpPr>
          <p:nvPr>
            <p:ph type="title"/>
          </p:nvPr>
        </p:nvSpPr>
        <p:spPr>
          <a:xfrm>
            <a:off x="1066800" y="0"/>
            <a:ext cx="10058400" cy="1609344"/>
          </a:xfrm>
        </p:spPr>
        <p:txBody>
          <a:bodyPr/>
          <a:lstStyle/>
          <a:p>
            <a:r>
              <a:rPr lang="en-US" dirty="0"/>
              <a:t>ISP</a:t>
            </a:r>
            <a:endParaRPr lang="en-IN" dirty="0"/>
          </a:p>
        </p:txBody>
      </p:sp>
      <p:sp>
        <p:nvSpPr>
          <p:cNvPr id="3" name="Content Placeholder 2">
            <a:extLst>
              <a:ext uri="{FF2B5EF4-FFF2-40B4-BE49-F238E27FC236}">
                <a16:creationId xmlns:a16="http://schemas.microsoft.com/office/drawing/2014/main" id="{08460B85-D451-4BCC-9414-7F3D864611E5}"/>
              </a:ext>
            </a:extLst>
          </p:cNvPr>
          <p:cNvSpPr>
            <a:spLocks noGrp="1"/>
          </p:cNvSpPr>
          <p:nvPr>
            <p:ph idx="1"/>
          </p:nvPr>
        </p:nvSpPr>
        <p:spPr>
          <a:xfrm>
            <a:off x="838199" y="1179095"/>
            <a:ext cx="4335379" cy="4997868"/>
          </a:xfrm>
        </p:spPr>
        <p:txBody>
          <a:bodyPr>
            <a:normAutofit fontScale="92500" lnSpcReduction="20000"/>
          </a:bodyPr>
          <a:lstStyle/>
          <a:p>
            <a:pPr algn="l"/>
            <a:r>
              <a:rPr lang="en-US" sz="1800" b="0" i="0" u="none" strike="noStrike" baseline="0" dirty="0">
                <a:latin typeface="Times-Roman"/>
              </a:rPr>
              <a:t>The second variation is that the subnet may be run by a different company.</a:t>
            </a:r>
          </a:p>
          <a:p>
            <a:pPr algn="l"/>
            <a:r>
              <a:rPr lang="en-US" sz="1800" b="0" i="0" u="none" strike="noStrike" baseline="0" dirty="0">
                <a:latin typeface="Times-Roman"/>
              </a:rPr>
              <a:t>The subnet operator is known as a </a:t>
            </a:r>
            <a:r>
              <a:rPr lang="en-US" sz="1800" b="1" i="0" u="none" strike="noStrike" baseline="0" dirty="0">
                <a:latin typeface="Times-Bold"/>
              </a:rPr>
              <a:t>network service provider </a:t>
            </a:r>
            <a:r>
              <a:rPr lang="en-US" sz="1800" b="0" i="0" u="none" strike="noStrike" baseline="0" dirty="0">
                <a:latin typeface="Times-Roman"/>
              </a:rPr>
              <a:t>and the offices are its customers. This structure is shown in Fig. 1-12. The subnet operator will connect to other customers too, as long as they can pay and it can provide service.</a:t>
            </a:r>
          </a:p>
          <a:p>
            <a:pPr algn="l"/>
            <a:r>
              <a:rPr lang="en-US" sz="1800" b="0" i="0" u="none" strike="noStrike" baseline="0" dirty="0">
                <a:latin typeface="Times-Roman"/>
              </a:rPr>
              <a:t>Since it would be a disappointing network service if the customers could only send packets to each other, the subnet operator will also connect to other networks that are part of the Internet. Such a subnet operator is called an </a:t>
            </a:r>
            <a:r>
              <a:rPr lang="en-US" sz="1800" b="1" i="0" u="none" strike="noStrike" baseline="0" dirty="0">
                <a:latin typeface="Times-Bold"/>
              </a:rPr>
              <a:t>ISP </a:t>
            </a:r>
            <a:r>
              <a:rPr lang="en-US" sz="1800" b="0" i="0" u="none" strike="noStrike" baseline="0" dirty="0">
                <a:latin typeface="Times-Roman"/>
              </a:rPr>
              <a:t>(</a:t>
            </a:r>
            <a:r>
              <a:rPr lang="en-US" sz="1800" b="1" i="0" u="none" strike="noStrike" baseline="0" dirty="0">
                <a:latin typeface="Times-Bold"/>
              </a:rPr>
              <a:t>Internet Service Provider</a:t>
            </a:r>
            <a:r>
              <a:rPr lang="en-US" sz="1800" b="0" i="0" u="none" strike="noStrike" baseline="0" dirty="0">
                <a:latin typeface="Times-Roman"/>
              </a:rPr>
              <a:t>) and the subnet is an </a:t>
            </a:r>
            <a:r>
              <a:rPr lang="en-US" sz="1800" b="1" i="0" u="none" strike="noStrike" baseline="0" dirty="0">
                <a:latin typeface="Times-Bold"/>
              </a:rPr>
              <a:t>ISP network</a:t>
            </a:r>
            <a:r>
              <a:rPr lang="en-US" sz="1800" b="0" i="0" u="none" strike="noStrike" baseline="0" dirty="0">
                <a:latin typeface="Times-Roman"/>
              </a:rPr>
              <a:t>. </a:t>
            </a:r>
          </a:p>
          <a:p>
            <a:pPr algn="l"/>
            <a:r>
              <a:rPr lang="en-US" sz="1800" b="0" i="0" u="none" strike="noStrike" baseline="0" dirty="0">
                <a:latin typeface="Times-Roman"/>
              </a:rPr>
              <a:t>Its customers who connect to the ISP receive Internet service. </a:t>
            </a:r>
            <a:r>
              <a:rPr lang="en-IN" sz="1800" b="0" i="0" u="none" strike="noStrike" baseline="0" dirty="0">
                <a:latin typeface="Times-Roman"/>
              </a:rPr>
              <a:t>How the network </a:t>
            </a:r>
            <a:r>
              <a:rPr lang="en-US" sz="1800" b="0" i="0" u="none" strike="noStrike" baseline="0" dirty="0">
                <a:latin typeface="Times-Roman"/>
              </a:rPr>
              <a:t>makes the decision as to which path to use is called the </a:t>
            </a:r>
            <a:r>
              <a:rPr lang="en-US" sz="1800" b="1" i="0" u="none" strike="noStrike" baseline="0" dirty="0">
                <a:latin typeface="Times-Bold"/>
              </a:rPr>
              <a:t>routing algorithm</a:t>
            </a:r>
            <a:r>
              <a:rPr lang="en-US" sz="1800" b="0" i="0" u="none" strike="noStrike" baseline="0" dirty="0">
                <a:latin typeface="Times-Roman"/>
              </a:rPr>
              <a:t>.</a:t>
            </a:r>
          </a:p>
          <a:p>
            <a:pPr algn="l"/>
            <a:r>
              <a:rPr lang="en-US" sz="1800" b="0" i="0" u="none" strike="noStrike" baseline="0" dirty="0">
                <a:latin typeface="Times-Roman"/>
              </a:rPr>
              <a:t>Many such algorithms exist. How each router makes the decision as to where to send a packet next is called the </a:t>
            </a:r>
            <a:r>
              <a:rPr lang="en-US" sz="1800" b="1" i="0" u="none" strike="noStrike" baseline="0" dirty="0">
                <a:latin typeface="Times-Bold"/>
              </a:rPr>
              <a:t>forwarding algorithm</a:t>
            </a:r>
            <a:r>
              <a:rPr lang="en-US" sz="1800" b="0" i="0" u="none" strike="noStrike" baseline="0" dirty="0">
                <a:latin typeface="Times-Roman"/>
              </a:rPr>
              <a:t>.</a:t>
            </a:r>
            <a:endParaRPr lang="en-IN" dirty="0"/>
          </a:p>
        </p:txBody>
      </p:sp>
      <p:pic>
        <p:nvPicPr>
          <p:cNvPr id="5" name="Picture 4">
            <a:extLst>
              <a:ext uri="{FF2B5EF4-FFF2-40B4-BE49-F238E27FC236}">
                <a16:creationId xmlns:a16="http://schemas.microsoft.com/office/drawing/2014/main" id="{7492BBDA-5268-4385-8C99-3C687997A53F}"/>
              </a:ext>
            </a:extLst>
          </p:cNvPr>
          <p:cNvPicPr>
            <a:picLocks noChangeAspect="1"/>
          </p:cNvPicPr>
          <p:nvPr/>
        </p:nvPicPr>
        <p:blipFill>
          <a:blip r:embed="rId2"/>
          <a:stretch>
            <a:fillRect/>
          </a:stretch>
        </p:blipFill>
        <p:spPr>
          <a:xfrm>
            <a:off x="5329989" y="794086"/>
            <a:ext cx="6569242" cy="5486400"/>
          </a:xfrm>
          <a:prstGeom prst="rect">
            <a:avLst/>
          </a:prstGeom>
        </p:spPr>
      </p:pic>
      <p:sp>
        <p:nvSpPr>
          <p:cNvPr id="6" name="Footer Placeholder 5">
            <a:extLst>
              <a:ext uri="{FF2B5EF4-FFF2-40B4-BE49-F238E27FC236}">
                <a16:creationId xmlns:a16="http://schemas.microsoft.com/office/drawing/2014/main" id="{1EC8CF22-4242-4760-B218-5FC302693CF5}"/>
              </a:ext>
            </a:extLst>
          </p:cNvPr>
          <p:cNvSpPr>
            <a:spLocks noGrp="1"/>
          </p:cNvSpPr>
          <p:nvPr>
            <p:ph type="ftr" sz="quarter" idx="11"/>
          </p:nvPr>
        </p:nvSpPr>
        <p:spPr/>
        <p:txBody>
          <a:bodyPr/>
          <a:lstStyle/>
          <a:p>
            <a:r>
              <a:rPr lang="en-IN"/>
              <a:t>A.Anusha, Asst.Prof(C), CSE</a:t>
            </a:r>
          </a:p>
        </p:txBody>
      </p:sp>
    </p:spTree>
    <p:extLst>
      <p:ext uri="{BB962C8B-B14F-4D97-AF65-F5344CB8AC3E}">
        <p14:creationId xmlns:p14="http://schemas.microsoft.com/office/powerpoint/2010/main" val="1281651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088F-CFF3-45DB-A98A-08F6EAA49180}"/>
              </a:ext>
            </a:extLst>
          </p:cNvPr>
          <p:cNvSpPr>
            <a:spLocks noGrp="1"/>
          </p:cNvSpPr>
          <p:nvPr>
            <p:ph type="title"/>
          </p:nvPr>
        </p:nvSpPr>
        <p:spPr/>
        <p:txBody>
          <a:bodyPr>
            <a:normAutofit/>
          </a:bodyPr>
          <a:lstStyle/>
          <a:p>
            <a:r>
              <a:rPr lang="en-IN" sz="2800" b="1" i="0" u="none" strike="noStrike" baseline="0" dirty="0">
                <a:latin typeface="Times-Bold"/>
              </a:rPr>
              <a:t>Internetworks</a:t>
            </a:r>
            <a:endParaRPr lang="en-IN" sz="2800" dirty="0"/>
          </a:p>
        </p:txBody>
      </p:sp>
      <p:sp>
        <p:nvSpPr>
          <p:cNvPr id="3" name="Content Placeholder 2">
            <a:extLst>
              <a:ext uri="{FF2B5EF4-FFF2-40B4-BE49-F238E27FC236}">
                <a16:creationId xmlns:a16="http://schemas.microsoft.com/office/drawing/2014/main" id="{05EDCE45-A30D-43EB-9C0D-E829A2840A90}"/>
              </a:ext>
            </a:extLst>
          </p:cNvPr>
          <p:cNvSpPr>
            <a:spLocks noGrp="1"/>
          </p:cNvSpPr>
          <p:nvPr>
            <p:ph idx="1"/>
          </p:nvPr>
        </p:nvSpPr>
        <p:spPr/>
        <p:txBody>
          <a:bodyPr/>
          <a:lstStyle/>
          <a:p>
            <a:pPr algn="l"/>
            <a:r>
              <a:rPr lang="en-US" sz="1800" b="0" i="0" u="none" strike="noStrike" baseline="0" dirty="0">
                <a:latin typeface="Times-Roman"/>
              </a:rPr>
              <a:t>A collection of interconnected networks is called an </a:t>
            </a:r>
            <a:r>
              <a:rPr lang="en-US" sz="1800" b="1" i="0" u="none" strike="noStrike" baseline="0" dirty="0">
                <a:latin typeface="Times-Bold"/>
              </a:rPr>
              <a:t>internetwork </a:t>
            </a:r>
            <a:r>
              <a:rPr lang="en-US" sz="1800" b="0" i="0" u="none" strike="noStrike" baseline="0" dirty="0">
                <a:latin typeface="Times-Roman"/>
              </a:rPr>
              <a:t>or </a:t>
            </a:r>
            <a:r>
              <a:rPr lang="en-US" sz="1800" b="1" i="0" u="none" strike="noStrike" baseline="0" dirty="0">
                <a:latin typeface="Times-Bold"/>
              </a:rPr>
              <a:t>internet</a:t>
            </a:r>
            <a:r>
              <a:rPr lang="en-US" sz="1800" b="0" i="0" u="none" strike="noStrike" baseline="0" dirty="0">
                <a:latin typeface="Times-Roman"/>
              </a:rPr>
              <a:t>.</a:t>
            </a:r>
          </a:p>
          <a:p>
            <a:pPr algn="l"/>
            <a:r>
              <a:rPr lang="en-US" sz="1800" b="0" i="0" u="none" strike="noStrike" baseline="0" dirty="0">
                <a:latin typeface="Times-Roman"/>
              </a:rPr>
              <a:t>The Internet uses ISP networks to connect enterprise networks, home networks, and many other networks.</a:t>
            </a:r>
          </a:p>
          <a:p>
            <a:pPr algn="l"/>
            <a:r>
              <a:rPr lang="en-US" sz="1800" b="0" i="0" u="none" strike="noStrike" baseline="0" dirty="0">
                <a:latin typeface="Times-Roman"/>
              </a:rPr>
              <a:t>We know that an internet is formed when distinct networks are interconnected.</a:t>
            </a:r>
            <a:endParaRPr lang="en-US" sz="1800" dirty="0">
              <a:latin typeface="Times-Roman"/>
            </a:endParaRPr>
          </a:p>
          <a:p>
            <a:pPr algn="l"/>
            <a:r>
              <a:rPr lang="en-US" sz="1800" b="0" i="0" u="none" strike="noStrike" baseline="0" dirty="0">
                <a:latin typeface="Times-Roman"/>
              </a:rPr>
              <a:t>The general name for a machine that makes a connection between two or more networks and provides the necessary translation, both in terms of hardware and software, is a </a:t>
            </a:r>
            <a:r>
              <a:rPr lang="en-US" sz="1800" b="1" i="0" u="none" strike="noStrike" baseline="0" dirty="0">
                <a:latin typeface="Times-Bold"/>
              </a:rPr>
              <a:t>gateway</a:t>
            </a:r>
            <a:r>
              <a:rPr lang="en-US" sz="1800" b="0" i="0" u="none" strike="noStrike" baseline="0" dirty="0">
                <a:latin typeface="Times-Roman"/>
              </a:rPr>
              <a:t>. </a:t>
            </a:r>
          </a:p>
          <a:p>
            <a:pPr algn="l"/>
            <a:r>
              <a:rPr lang="en-US" sz="1800" b="0" i="0" u="none" strike="noStrike" baseline="0" dirty="0">
                <a:latin typeface="Times-Roman"/>
              </a:rPr>
              <a:t>Gateways are distinguished by the layer at which they operate in the protocol hierarchy</a:t>
            </a:r>
            <a:endParaRPr lang="en-IN" dirty="0"/>
          </a:p>
        </p:txBody>
      </p:sp>
      <p:sp>
        <p:nvSpPr>
          <p:cNvPr id="4" name="Footer Placeholder 3">
            <a:extLst>
              <a:ext uri="{FF2B5EF4-FFF2-40B4-BE49-F238E27FC236}">
                <a16:creationId xmlns:a16="http://schemas.microsoft.com/office/drawing/2014/main" id="{463E0CE6-57CD-45F2-A306-C7391FDF62E7}"/>
              </a:ext>
            </a:extLst>
          </p:cNvPr>
          <p:cNvSpPr>
            <a:spLocks noGrp="1"/>
          </p:cNvSpPr>
          <p:nvPr>
            <p:ph type="ftr" sz="quarter" idx="11"/>
          </p:nvPr>
        </p:nvSpPr>
        <p:spPr/>
        <p:txBody>
          <a:bodyPr/>
          <a:lstStyle/>
          <a:p>
            <a:r>
              <a:rPr lang="en-IN"/>
              <a:t>A.Anusha, Asst.Prof(C), CSE</a:t>
            </a:r>
          </a:p>
        </p:txBody>
      </p:sp>
    </p:spTree>
    <p:extLst>
      <p:ext uri="{BB962C8B-B14F-4D97-AF65-F5344CB8AC3E}">
        <p14:creationId xmlns:p14="http://schemas.microsoft.com/office/powerpoint/2010/main" val="716971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79BB-BAA6-4FBF-880B-B2CEFF9C2AB5}"/>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D439593F-7C61-4CE1-9175-47A9CC4A4784}"/>
              </a:ext>
            </a:extLst>
          </p:cNvPr>
          <p:cNvSpPr>
            <a:spLocks noGrp="1"/>
          </p:cNvSpPr>
          <p:nvPr>
            <p:ph idx="1"/>
          </p:nvPr>
        </p:nvSpPr>
        <p:spPr/>
        <p:txBody>
          <a:bodyPr>
            <a:normAutofit fontScale="92500" lnSpcReduction="10000"/>
          </a:bodyPr>
          <a:lstStyle/>
          <a:p>
            <a:r>
              <a:rPr lang="en-US" dirty="0"/>
              <a:t>Network Hardware</a:t>
            </a:r>
          </a:p>
          <a:p>
            <a:r>
              <a:rPr lang="en-US" dirty="0"/>
              <a:t>Network Software</a:t>
            </a:r>
          </a:p>
          <a:p>
            <a:r>
              <a:rPr lang="en-US" dirty="0"/>
              <a:t>OSI, TCP/IP Reference Models</a:t>
            </a:r>
          </a:p>
          <a:p>
            <a:r>
              <a:rPr lang="en-US" dirty="0"/>
              <a:t>Example Networks: ARPANET, Internet</a:t>
            </a:r>
          </a:p>
          <a:p>
            <a:r>
              <a:rPr lang="en-US" b="1" dirty="0"/>
              <a:t>Physical Layer: </a:t>
            </a:r>
          </a:p>
          <a:p>
            <a:pPr>
              <a:buFont typeface="Wingdings" panose="05000000000000000000" pitchFamily="2" charset="2"/>
              <a:buChar char="ü"/>
            </a:pPr>
            <a:r>
              <a:rPr lang="en-US" dirty="0"/>
              <a:t>Guided Transmission media</a:t>
            </a:r>
          </a:p>
          <a:p>
            <a:pPr>
              <a:buFont typeface="Wingdings" panose="05000000000000000000" pitchFamily="2" charset="2"/>
              <a:buChar char="ü"/>
            </a:pPr>
            <a:r>
              <a:rPr lang="en-US" dirty="0"/>
              <a:t>Twisted Pairs</a:t>
            </a:r>
          </a:p>
          <a:p>
            <a:pPr>
              <a:buFont typeface="Wingdings" panose="05000000000000000000" pitchFamily="2" charset="2"/>
              <a:buChar char="ü"/>
            </a:pPr>
            <a:r>
              <a:rPr lang="en-US" dirty="0"/>
              <a:t>Co-axial Cable</a:t>
            </a:r>
          </a:p>
          <a:p>
            <a:pPr>
              <a:buFont typeface="Wingdings" panose="05000000000000000000" pitchFamily="2" charset="2"/>
              <a:buChar char="ü"/>
            </a:pPr>
            <a:r>
              <a:rPr lang="en-US" dirty="0"/>
              <a:t>Fiber Optics</a:t>
            </a:r>
          </a:p>
          <a:p>
            <a:pPr>
              <a:buFont typeface="Wingdings" panose="05000000000000000000" pitchFamily="2" charset="2"/>
              <a:buChar char="ü"/>
            </a:pPr>
            <a:r>
              <a:rPr lang="en-US" dirty="0"/>
              <a:t>Wireless Transmission</a:t>
            </a:r>
            <a:endParaRPr lang="en-IN" dirty="0"/>
          </a:p>
        </p:txBody>
      </p:sp>
      <p:sp>
        <p:nvSpPr>
          <p:cNvPr id="4" name="Footer Placeholder 3">
            <a:extLst>
              <a:ext uri="{FF2B5EF4-FFF2-40B4-BE49-F238E27FC236}">
                <a16:creationId xmlns:a16="http://schemas.microsoft.com/office/drawing/2014/main" id="{B7F7FC2B-52DF-4E13-B69D-84B130EE9949}"/>
              </a:ext>
            </a:extLst>
          </p:cNvPr>
          <p:cNvSpPr>
            <a:spLocks noGrp="1"/>
          </p:cNvSpPr>
          <p:nvPr>
            <p:ph type="ftr" sz="quarter" idx="11"/>
          </p:nvPr>
        </p:nvSpPr>
        <p:spPr/>
        <p:txBody>
          <a:bodyPr/>
          <a:lstStyle/>
          <a:p>
            <a:r>
              <a:rPr lang="en-IN"/>
              <a:t>A.Anusha, Asst.Prof(C), CSE</a:t>
            </a:r>
          </a:p>
        </p:txBody>
      </p:sp>
    </p:spTree>
    <p:extLst>
      <p:ext uri="{BB962C8B-B14F-4D97-AF65-F5344CB8AC3E}">
        <p14:creationId xmlns:p14="http://schemas.microsoft.com/office/powerpoint/2010/main" val="2253671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C792-032A-4BC3-97DE-13A1D1BE5311}"/>
              </a:ext>
            </a:extLst>
          </p:cNvPr>
          <p:cNvSpPr>
            <a:spLocks noGrp="1"/>
          </p:cNvSpPr>
          <p:nvPr>
            <p:ph type="title"/>
          </p:nvPr>
        </p:nvSpPr>
        <p:spPr/>
        <p:txBody>
          <a:bodyPr>
            <a:normAutofit/>
          </a:bodyPr>
          <a:lstStyle/>
          <a:p>
            <a:r>
              <a:rPr lang="en-IN" sz="3200" b="1" i="0" u="none" strike="noStrike" baseline="0" dirty="0">
                <a:latin typeface="Times-Bold"/>
              </a:rPr>
              <a:t>NETWORK HARDWARE</a:t>
            </a:r>
            <a:endParaRPr lang="en-IN" sz="3200" dirty="0"/>
          </a:p>
        </p:txBody>
      </p:sp>
      <p:sp>
        <p:nvSpPr>
          <p:cNvPr id="3" name="Content Placeholder 2">
            <a:extLst>
              <a:ext uri="{FF2B5EF4-FFF2-40B4-BE49-F238E27FC236}">
                <a16:creationId xmlns:a16="http://schemas.microsoft.com/office/drawing/2014/main" id="{F149869A-CB14-47F0-A662-128DD1A69DE2}"/>
              </a:ext>
            </a:extLst>
          </p:cNvPr>
          <p:cNvSpPr>
            <a:spLocks noGrp="1"/>
          </p:cNvSpPr>
          <p:nvPr>
            <p:ph idx="1"/>
          </p:nvPr>
        </p:nvSpPr>
        <p:spPr/>
        <p:txBody>
          <a:bodyPr/>
          <a:lstStyle/>
          <a:p>
            <a:pPr algn="l"/>
            <a:r>
              <a:rPr lang="en-US" sz="1800" b="0" i="0" u="none" strike="noStrike" baseline="0" dirty="0">
                <a:latin typeface="Times-Roman"/>
              </a:rPr>
              <a:t>There is no generally accepted taxonomy into which all computer networks fit, but two dimensions stand out as important: transmission technology and </a:t>
            </a:r>
            <a:r>
              <a:rPr lang="en-IN" sz="1800" b="0" i="0" u="none" strike="noStrike" baseline="0" dirty="0">
                <a:latin typeface="Times-Roman"/>
              </a:rPr>
              <a:t>scale.</a:t>
            </a:r>
          </a:p>
          <a:p>
            <a:pPr algn="l"/>
            <a:r>
              <a:rPr lang="en-US" sz="1800" b="0" i="0" u="none" strike="noStrike" baseline="0" dirty="0">
                <a:latin typeface="Times-Roman"/>
              </a:rPr>
              <a:t>Broadly speaking, there are two types of transmission technology that are in widespread use: </a:t>
            </a:r>
          </a:p>
          <a:p>
            <a:pPr marL="0" indent="0" algn="l">
              <a:buNone/>
            </a:pPr>
            <a:r>
              <a:rPr lang="en-US" sz="1800" b="1" i="0" u="none" strike="noStrike" baseline="0" dirty="0">
                <a:latin typeface="Times-Bold"/>
              </a:rPr>
              <a:t>broadcast </a:t>
            </a:r>
            <a:r>
              <a:rPr lang="en-US" sz="1800" b="0" i="0" u="none" strike="noStrike" baseline="0" dirty="0">
                <a:latin typeface="Times-Roman"/>
              </a:rPr>
              <a:t>links and </a:t>
            </a:r>
            <a:r>
              <a:rPr lang="en-US" sz="1800" b="1" i="0" u="none" strike="noStrike" baseline="0" dirty="0">
                <a:latin typeface="Times-Bold"/>
              </a:rPr>
              <a:t>point-to-point </a:t>
            </a:r>
            <a:r>
              <a:rPr lang="en-US" sz="1800" b="0" i="0" u="none" strike="noStrike" baseline="0" dirty="0">
                <a:latin typeface="Times-Roman"/>
              </a:rPr>
              <a:t>links.</a:t>
            </a:r>
            <a:endParaRPr lang="en-IN" dirty="0"/>
          </a:p>
        </p:txBody>
      </p:sp>
      <p:sp>
        <p:nvSpPr>
          <p:cNvPr id="4" name="Footer Placeholder 3">
            <a:extLst>
              <a:ext uri="{FF2B5EF4-FFF2-40B4-BE49-F238E27FC236}">
                <a16:creationId xmlns:a16="http://schemas.microsoft.com/office/drawing/2014/main" id="{1CB488ED-962F-458F-9E68-3A22866C5F85}"/>
              </a:ext>
            </a:extLst>
          </p:cNvPr>
          <p:cNvSpPr>
            <a:spLocks noGrp="1"/>
          </p:cNvSpPr>
          <p:nvPr>
            <p:ph type="ftr" sz="quarter" idx="11"/>
          </p:nvPr>
        </p:nvSpPr>
        <p:spPr/>
        <p:txBody>
          <a:bodyPr/>
          <a:lstStyle/>
          <a:p>
            <a:r>
              <a:rPr lang="en-IN"/>
              <a:t>A.Anusha, Asst.Prof(C), CSE</a:t>
            </a:r>
          </a:p>
        </p:txBody>
      </p:sp>
    </p:spTree>
    <p:extLst>
      <p:ext uri="{BB962C8B-B14F-4D97-AF65-F5344CB8AC3E}">
        <p14:creationId xmlns:p14="http://schemas.microsoft.com/office/powerpoint/2010/main" val="294952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4DC0A-DE21-4061-8DB6-48C76C40BB58}"/>
              </a:ext>
            </a:extLst>
          </p:cNvPr>
          <p:cNvSpPr>
            <a:spLocks noGrp="1"/>
          </p:cNvSpPr>
          <p:nvPr>
            <p:ph type="title"/>
          </p:nvPr>
        </p:nvSpPr>
        <p:spPr/>
        <p:txBody>
          <a:bodyPr>
            <a:normAutofit/>
          </a:bodyPr>
          <a:lstStyle/>
          <a:p>
            <a:r>
              <a:rPr lang="en-IN" sz="2000" b="1" i="0" u="none" strike="noStrike" baseline="0" dirty="0">
                <a:latin typeface="Times-Roman"/>
              </a:rPr>
              <a:t>Point-to-point links</a:t>
            </a:r>
            <a:endParaRPr lang="en-IN" sz="2000" b="1" dirty="0"/>
          </a:p>
        </p:txBody>
      </p:sp>
      <p:sp>
        <p:nvSpPr>
          <p:cNvPr id="3" name="Content Placeholder 2">
            <a:extLst>
              <a:ext uri="{FF2B5EF4-FFF2-40B4-BE49-F238E27FC236}">
                <a16:creationId xmlns:a16="http://schemas.microsoft.com/office/drawing/2014/main" id="{8696773B-E7FE-4EFB-A5FF-3F398EFA019F}"/>
              </a:ext>
            </a:extLst>
          </p:cNvPr>
          <p:cNvSpPr>
            <a:spLocks noGrp="1"/>
          </p:cNvSpPr>
          <p:nvPr>
            <p:ph idx="1"/>
          </p:nvPr>
        </p:nvSpPr>
        <p:spPr/>
        <p:txBody>
          <a:bodyPr/>
          <a:lstStyle/>
          <a:p>
            <a:pPr algn="l"/>
            <a:r>
              <a:rPr lang="en-US" sz="1800" b="0" i="0" u="none" strike="noStrike" baseline="0" dirty="0">
                <a:latin typeface="Times-Roman"/>
              </a:rPr>
              <a:t>Point-to-point links connect individual pairs of machines. </a:t>
            </a:r>
          </a:p>
          <a:p>
            <a:pPr algn="l"/>
            <a:r>
              <a:rPr lang="en-US" sz="1800" b="0" i="0" u="none" strike="noStrike" baseline="0" dirty="0">
                <a:latin typeface="Times-Roman"/>
              </a:rPr>
              <a:t>To go from the source to the destination on a network made up of point-to-point links, short messages,</a:t>
            </a:r>
          </a:p>
          <a:p>
            <a:pPr marL="0" indent="0" algn="l">
              <a:buNone/>
            </a:pPr>
            <a:r>
              <a:rPr lang="en-US" sz="1800" b="0" i="0" u="none" strike="noStrike" baseline="0" dirty="0">
                <a:latin typeface="Times-Roman"/>
              </a:rPr>
              <a:t>called </a:t>
            </a:r>
            <a:r>
              <a:rPr lang="en-US" sz="1800" b="1" i="0" u="none" strike="noStrike" baseline="0" dirty="0">
                <a:latin typeface="Times-Bold"/>
              </a:rPr>
              <a:t>packets </a:t>
            </a:r>
            <a:r>
              <a:rPr lang="en-US" sz="1800" b="0" i="0" u="none" strike="noStrike" baseline="0" dirty="0">
                <a:latin typeface="Times-Roman"/>
              </a:rPr>
              <a:t>in certain contexts, may have to first visit one or more intermediate machines. </a:t>
            </a:r>
          </a:p>
          <a:p>
            <a:pPr marL="0" indent="0" algn="l">
              <a:buNone/>
            </a:pPr>
            <a:r>
              <a:rPr lang="en-US" sz="1800" b="0" i="0" u="none" strike="noStrike" baseline="0" dirty="0">
                <a:latin typeface="Times-Roman"/>
              </a:rPr>
              <a:t>Often multiple routes, of different lengths, are possible, so finding good ones is important in point-to-point networks. </a:t>
            </a:r>
          </a:p>
          <a:p>
            <a:pPr marL="0" indent="0" algn="l">
              <a:buNone/>
            </a:pPr>
            <a:r>
              <a:rPr lang="en-US" sz="1800" b="0" i="0" u="none" strike="noStrike" baseline="0" dirty="0">
                <a:latin typeface="Times-Roman"/>
              </a:rPr>
              <a:t>Point-to-point</a:t>
            </a:r>
            <a:r>
              <a:rPr lang="en-US" sz="1800" dirty="0">
                <a:latin typeface="Times-Roman"/>
              </a:rPr>
              <a:t> </a:t>
            </a:r>
            <a:r>
              <a:rPr lang="en-US" sz="1800" b="0" i="0" u="none" strike="noStrike" baseline="0" dirty="0">
                <a:latin typeface="Times-Roman"/>
              </a:rPr>
              <a:t>transmission with exactly one sender and exactly one receiver is sometimes called </a:t>
            </a:r>
            <a:r>
              <a:rPr lang="en-IN" sz="1800" b="1" i="0" u="none" strike="noStrike" baseline="0" dirty="0">
                <a:latin typeface="Times-Bold"/>
              </a:rPr>
              <a:t>unicasting</a:t>
            </a:r>
            <a:r>
              <a:rPr lang="en-IN" sz="1800" b="0" i="0" u="none" strike="noStrike" baseline="0" dirty="0">
                <a:latin typeface="Times-Roman"/>
              </a:rPr>
              <a:t>.</a:t>
            </a:r>
            <a:endParaRPr lang="en-IN" dirty="0"/>
          </a:p>
        </p:txBody>
      </p:sp>
      <p:sp>
        <p:nvSpPr>
          <p:cNvPr id="4" name="Footer Placeholder 3">
            <a:extLst>
              <a:ext uri="{FF2B5EF4-FFF2-40B4-BE49-F238E27FC236}">
                <a16:creationId xmlns:a16="http://schemas.microsoft.com/office/drawing/2014/main" id="{17EC7B4E-FCB0-4525-B7E8-37C3331CCBFA}"/>
              </a:ext>
            </a:extLst>
          </p:cNvPr>
          <p:cNvSpPr>
            <a:spLocks noGrp="1"/>
          </p:cNvSpPr>
          <p:nvPr>
            <p:ph type="ftr" sz="quarter" idx="11"/>
          </p:nvPr>
        </p:nvSpPr>
        <p:spPr/>
        <p:txBody>
          <a:bodyPr/>
          <a:lstStyle/>
          <a:p>
            <a:r>
              <a:rPr lang="en-IN"/>
              <a:t>A.Anusha, Asst.Prof(C), CSE</a:t>
            </a:r>
          </a:p>
        </p:txBody>
      </p:sp>
    </p:spTree>
    <p:extLst>
      <p:ext uri="{BB962C8B-B14F-4D97-AF65-F5344CB8AC3E}">
        <p14:creationId xmlns:p14="http://schemas.microsoft.com/office/powerpoint/2010/main" val="188946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9838-9440-4832-986D-C410BA7793A3}"/>
              </a:ext>
            </a:extLst>
          </p:cNvPr>
          <p:cNvSpPr>
            <a:spLocks noGrp="1"/>
          </p:cNvSpPr>
          <p:nvPr>
            <p:ph type="title"/>
          </p:nvPr>
        </p:nvSpPr>
        <p:spPr/>
        <p:txBody>
          <a:bodyPr>
            <a:normAutofit/>
          </a:bodyPr>
          <a:lstStyle/>
          <a:p>
            <a:r>
              <a:rPr lang="en-IN" sz="2000" b="1" i="0" u="none" strike="noStrike" baseline="0" dirty="0">
                <a:latin typeface="Times-Bold"/>
              </a:rPr>
              <a:t>broadcast </a:t>
            </a:r>
            <a:r>
              <a:rPr lang="en-IN" sz="2000" b="1" i="0" u="none" strike="noStrike" baseline="0" dirty="0">
                <a:latin typeface="Times-Roman"/>
              </a:rPr>
              <a:t>links</a:t>
            </a:r>
            <a:endParaRPr lang="en-IN" sz="2000" b="1" dirty="0"/>
          </a:p>
        </p:txBody>
      </p:sp>
      <p:sp>
        <p:nvSpPr>
          <p:cNvPr id="3" name="Content Placeholder 2">
            <a:extLst>
              <a:ext uri="{FF2B5EF4-FFF2-40B4-BE49-F238E27FC236}">
                <a16:creationId xmlns:a16="http://schemas.microsoft.com/office/drawing/2014/main" id="{4875DA4C-98F2-4CD2-92E6-561870037BA2}"/>
              </a:ext>
            </a:extLst>
          </p:cNvPr>
          <p:cNvSpPr>
            <a:spLocks noGrp="1"/>
          </p:cNvSpPr>
          <p:nvPr>
            <p:ph idx="1"/>
          </p:nvPr>
        </p:nvSpPr>
        <p:spPr>
          <a:xfrm>
            <a:off x="726989" y="1896226"/>
            <a:ext cx="10515600" cy="4961774"/>
          </a:xfrm>
        </p:spPr>
        <p:txBody>
          <a:bodyPr>
            <a:normAutofit/>
          </a:bodyPr>
          <a:lstStyle/>
          <a:p>
            <a:pPr algn="l"/>
            <a:r>
              <a:rPr lang="en-US" sz="1800" b="0" i="0" u="none" strike="noStrike" baseline="0" dirty="0">
                <a:latin typeface="Times-Roman"/>
              </a:rPr>
              <a:t>In contrast, on a broadcast network, the communication channel is shared by all the machines on the network; packets sent by any machine are received by all the others. An address field within each packet specifies the intended recipient.</a:t>
            </a:r>
          </a:p>
          <a:p>
            <a:pPr algn="l"/>
            <a:r>
              <a:rPr lang="en-US" sz="1800" b="0" i="0" u="none" strike="noStrike" baseline="0" dirty="0">
                <a:latin typeface="Times-Roman"/>
              </a:rPr>
              <a:t>Upon receiving a packet, a machine checks the address field. If the packet is intended for the receiving machine, that machine processes the packet; if the packet is intended for some other machine, it is just ignored.</a:t>
            </a:r>
          </a:p>
          <a:p>
            <a:pPr algn="l"/>
            <a:r>
              <a:rPr lang="en-US" sz="1800" b="0" i="0" u="none" strike="noStrike" baseline="0" dirty="0">
                <a:latin typeface="Times-Roman"/>
              </a:rPr>
              <a:t>A wireless network is a common example of a broadcast link, with communication shared over a coverage region that depends on the wireless channel and the </a:t>
            </a:r>
            <a:r>
              <a:rPr lang="en-IN" sz="1800" b="0" i="0" u="none" strike="noStrike" baseline="0" dirty="0">
                <a:latin typeface="Times-Roman"/>
              </a:rPr>
              <a:t>transmitting machine.</a:t>
            </a:r>
            <a:r>
              <a:rPr lang="en-US" sz="1800" b="0" i="0" u="none" strike="noStrike" baseline="0" dirty="0">
                <a:latin typeface="Times-Roman"/>
              </a:rPr>
              <a:t> </a:t>
            </a:r>
          </a:p>
          <a:p>
            <a:pPr algn="l"/>
            <a:r>
              <a:rPr lang="en-US" sz="1800" b="0" i="0" u="none" strike="noStrike" baseline="0" dirty="0">
                <a:latin typeface="Times-Roman"/>
              </a:rPr>
              <a:t>Broadcast systems usually also allow the possibility of addressing a packet to </a:t>
            </a:r>
            <a:r>
              <a:rPr lang="en-US" sz="1800" b="0" i="1" u="none" strike="noStrike" baseline="0" dirty="0">
                <a:latin typeface="Times-Italic"/>
              </a:rPr>
              <a:t>all </a:t>
            </a:r>
            <a:r>
              <a:rPr lang="en-US" sz="1800" b="0" i="0" u="none" strike="noStrike" baseline="0" dirty="0">
                <a:latin typeface="Times-Roman"/>
              </a:rPr>
              <a:t>destinations by using a special code in the address field. When a packet with this code is transmitted, it is received and processed by every machine on the network. This mode of operation is called </a:t>
            </a:r>
            <a:r>
              <a:rPr lang="en-US" sz="1800" b="1" i="0" u="none" strike="noStrike" baseline="0" dirty="0">
                <a:latin typeface="Times-Bold"/>
              </a:rPr>
              <a:t>broadcasting</a:t>
            </a:r>
            <a:r>
              <a:rPr lang="en-US" sz="1800" b="0" i="0" u="none" strike="noStrike" baseline="0" dirty="0">
                <a:latin typeface="Times-Roman"/>
              </a:rPr>
              <a:t>. </a:t>
            </a:r>
          </a:p>
          <a:p>
            <a:pPr algn="l"/>
            <a:r>
              <a:rPr lang="en-US" sz="1800" b="0" i="0" u="none" strike="noStrike" baseline="0" dirty="0">
                <a:latin typeface="Times-Roman"/>
              </a:rPr>
              <a:t>Some broadcast systems also support transmission to a subset of the machines, which known as </a:t>
            </a:r>
            <a:r>
              <a:rPr lang="en-US" sz="1800" b="1" i="0" u="none" strike="noStrike" baseline="0" dirty="0">
                <a:latin typeface="Times-Bold"/>
              </a:rPr>
              <a:t>multicasting</a:t>
            </a:r>
            <a:r>
              <a:rPr lang="en-US" sz="1800" b="0" i="0" u="none" strike="noStrike" baseline="0" dirty="0">
                <a:latin typeface="Times-Roman"/>
              </a:rPr>
              <a:t>.</a:t>
            </a:r>
            <a:endParaRPr lang="en-IN" dirty="0"/>
          </a:p>
        </p:txBody>
      </p:sp>
      <p:sp>
        <p:nvSpPr>
          <p:cNvPr id="4" name="Footer Placeholder 3">
            <a:extLst>
              <a:ext uri="{FF2B5EF4-FFF2-40B4-BE49-F238E27FC236}">
                <a16:creationId xmlns:a16="http://schemas.microsoft.com/office/drawing/2014/main" id="{A093A15A-E6E1-45D0-B766-E2A2B32DAC19}"/>
              </a:ext>
            </a:extLst>
          </p:cNvPr>
          <p:cNvSpPr>
            <a:spLocks noGrp="1"/>
          </p:cNvSpPr>
          <p:nvPr>
            <p:ph type="ftr" sz="quarter" idx="11"/>
          </p:nvPr>
        </p:nvSpPr>
        <p:spPr/>
        <p:txBody>
          <a:bodyPr/>
          <a:lstStyle/>
          <a:p>
            <a:r>
              <a:rPr lang="en-IN"/>
              <a:t>A.Anusha, Asst.Prof(C), CSE</a:t>
            </a:r>
          </a:p>
        </p:txBody>
      </p:sp>
    </p:spTree>
    <p:extLst>
      <p:ext uri="{BB962C8B-B14F-4D97-AF65-F5344CB8AC3E}">
        <p14:creationId xmlns:p14="http://schemas.microsoft.com/office/powerpoint/2010/main" val="67636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DE12-329B-4489-B925-F0DA5BF234E4}"/>
              </a:ext>
            </a:extLst>
          </p:cNvPr>
          <p:cNvSpPr>
            <a:spLocks noGrp="1"/>
          </p:cNvSpPr>
          <p:nvPr>
            <p:ph type="title"/>
          </p:nvPr>
        </p:nvSpPr>
        <p:spPr>
          <a:xfrm>
            <a:off x="838200" y="0"/>
            <a:ext cx="10515600" cy="1325563"/>
          </a:xfrm>
        </p:spPr>
        <p:txBody>
          <a:bodyPr/>
          <a:lstStyle/>
          <a:p>
            <a:r>
              <a:rPr lang="en-US" dirty="0"/>
              <a:t>SCALE</a:t>
            </a:r>
            <a:endParaRPr lang="en-IN" dirty="0"/>
          </a:p>
        </p:txBody>
      </p:sp>
      <p:sp>
        <p:nvSpPr>
          <p:cNvPr id="3" name="Content Placeholder 2">
            <a:extLst>
              <a:ext uri="{FF2B5EF4-FFF2-40B4-BE49-F238E27FC236}">
                <a16:creationId xmlns:a16="http://schemas.microsoft.com/office/drawing/2014/main" id="{615A9A55-25F3-431A-8171-ED3D5478AC3B}"/>
              </a:ext>
            </a:extLst>
          </p:cNvPr>
          <p:cNvSpPr>
            <a:spLocks noGrp="1"/>
          </p:cNvSpPr>
          <p:nvPr>
            <p:ph idx="1"/>
          </p:nvPr>
        </p:nvSpPr>
        <p:spPr>
          <a:xfrm>
            <a:off x="838200" y="988636"/>
            <a:ext cx="10515600" cy="4351338"/>
          </a:xfrm>
        </p:spPr>
        <p:txBody>
          <a:bodyPr/>
          <a:lstStyle/>
          <a:p>
            <a:pPr algn="l"/>
            <a:r>
              <a:rPr lang="en-US" sz="1800" b="0" i="0" u="none" strike="noStrike" baseline="0" dirty="0">
                <a:latin typeface="Times-Roman"/>
              </a:rPr>
              <a:t>An alternative criterion for classifying networks is by scale. Distance is important as a classification metric because different technologies are used at different </a:t>
            </a:r>
            <a:r>
              <a:rPr lang="en-IN" sz="1800" b="0" i="0" u="none" strike="noStrike" baseline="0" dirty="0">
                <a:latin typeface="Times-Roman"/>
              </a:rPr>
              <a:t>scales.</a:t>
            </a:r>
          </a:p>
          <a:p>
            <a:pPr algn="l"/>
            <a:r>
              <a:rPr lang="en-US" sz="1800" b="0" i="0" u="none" strike="noStrike" baseline="0" dirty="0">
                <a:latin typeface="Times-Roman"/>
              </a:rPr>
              <a:t>In Fig. 1-6 we classify multiple processor systems by their rough physical size. At the top are the personal area networks, networks that are meant for one </a:t>
            </a:r>
            <a:r>
              <a:rPr lang="en-IN" sz="1800" b="0" i="0" u="none" strike="noStrike" baseline="0" dirty="0">
                <a:latin typeface="Times-Roman"/>
              </a:rPr>
              <a:t>person.</a:t>
            </a:r>
          </a:p>
          <a:p>
            <a:pPr algn="l"/>
            <a:endParaRPr lang="en-IN" dirty="0"/>
          </a:p>
        </p:txBody>
      </p:sp>
      <p:pic>
        <p:nvPicPr>
          <p:cNvPr id="5" name="Picture 4">
            <a:extLst>
              <a:ext uri="{FF2B5EF4-FFF2-40B4-BE49-F238E27FC236}">
                <a16:creationId xmlns:a16="http://schemas.microsoft.com/office/drawing/2014/main" id="{05953FEA-31F9-45AE-9DE3-1DF674FFC607}"/>
              </a:ext>
            </a:extLst>
          </p:cNvPr>
          <p:cNvPicPr>
            <a:picLocks noChangeAspect="1"/>
          </p:cNvPicPr>
          <p:nvPr/>
        </p:nvPicPr>
        <p:blipFill>
          <a:blip r:embed="rId2"/>
          <a:stretch>
            <a:fillRect/>
          </a:stretch>
        </p:blipFill>
        <p:spPr>
          <a:xfrm>
            <a:off x="3096878" y="2207795"/>
            <a:ext cx="6238875" cy="4457700"/>
          </a:xfrm>
          <a:prstGeom prst="rect">
            <a:avLst/>
          </a:prstGeom>
        </p:spPr>
      </p:pic>
      <p:sp>
        <p:nvSpPr>
          <p:cNvPr id="6" name="Footer Placeholder 5">
            <a:extLst>
              <a:ext uri="{FF2B5EF4-FFF2-40B4-BE49-F238E27FC236}">
                <a16:creationId xmlns:a16="http://schemas.microsoft.com/office/drawing/2014/main" id="{3A1C4495-DA7E-48A7-B12C-DB2CFECF19AB}"/>
              </a:ext>
            </a:extLst>
          </p:cNvPr>
          <p:cNvSpPr>
            <a:spLocks noGrp="1"/>
          </p:cNvSpPr>
          <p:nvPr>
            <p:ph type="ftr" sz="quarter" idx="11"/>
          </p:nvPr>
        </p:nvSpPr>
        <p:spPr/>
        <p:txBody>
          <a:bodyPr/>
          <a:lstStyle/>
          <a:p>
            <a:r>
              <a:rPr lang="en-IN"/>
              <a:t>A.Anusha, Asst.Prof(C), CSE</a:t>
            </a:r>
          </a:p>
        </p:txBody>
      </p:sp>
    </p:spTree>
    <p:extLst>
      <p:ext uri="{BB962C8B-B14F-4D97-AF65-F5344CB8AC3E}">
        <p14:creationId xmlns:p14="http://schemas.microsoft.com/office/powerpoint/2010/main" val="110333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5"/>
          <p:cNvSpPr>
            <a:spLocks noGrp="1"/>
          </p:cNvSpPr>
          <p:nvPr>
            <p:ph type="title"/>
          </p:nvPr>
        </p:nvSpPr>
        <p:spPr/>
        <p:txBody>
          <a:bodyPr>
            <a:normAutofit/>
          </a:bodyPr>
          <a:lstStyle/>
          <a:p>
            <a:r>
              <a:rPr lang="en-GB" sz="3600" dirty="0"/>
              <a:t>What is a computer network?</a:t>
            </a:r>
          </a:p>
        </p:txBody>
      </p:sp>
      <p:graphicFrame>
        <p:nvGraphicFramePr>
          <p:cNvPr id="5" name="Table 4"/>
          <p:cNvGraphicFramePr>
            <a:graphicFrameLocks noGrp="1"/>
          </p:cNvGraphicFramePr>
          <p:nvPr/>
        </p:nvGraphicFramePr>
        <p:xfrm>
          <a:off x="1744361" y="1601091"/>
          <a:ext cx="8717872" cy="1002049"/>
        </p:xfrm>
        <a:graphic>
          <a:graphicData uri="http://schemas.openxmlformats.org/drawingml/2006/table">
            <a:tbl>
              <a:tblPr firstRow="1" bandRow="1">
                <a:tableStyleId>{2D5ABB26-0587-4C30-8999-92F81FD0307C}</a:tableStyleId>
              </a:tblPr>
              <a:tblGrid>
                <a:gridCol w="1508231">
                  <a:extLst>
                    <a:ext uri="{9D8B030D-6E8A-4147-A177-3AD203B41FA5}">
                      <a16:colId xmlns:a16="http://schemas.microsoft.com/office/drawing/2014/main" val="20000"/>
                    </a:ext>
                  </a:extLst>
                </a:gridCol>
                <a:gridCol w="7209641">
                  <a:extLst>
                    <a:ext uri="{9D8B030D-6E8A-4147-A177-3AD203B41FA5}">
                      <a16:colId xmlns:a16="http://schemas.microsoft.com/office/drawing/2014/main" val="20001"/>
                    </a:ext>
                  </a:extLst>
                </a:gridCol>
              </a:tblGrid>
              <a:tr h="1002049">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US" sz="2000" b="1" kern="1200" dirty="0">
                          <a:solidFill>
                            <a:srgbClr val="003565"/>
                          </a:solidFill>
                          <a:latin typeface="Century Gothic" panose="020B0502020202020204" pitchFamily="34" charset="0"/>
                          <a:ea typeface="+mn-ea"/>
                          <a:cs typeface="Arial"/>
                        </a:rPr>
                        <a:t>What</a:t>
                      </a:r>
                      <a:r>
                        <a:rPr lang="en-US" sz="2000" b="1" kern="1200" baseline="0" dirty="0">
                          <a:solidFill>
                            <a:srgbClr val="003565"/>
                          </a:solidFill>
                          <a:latin typeface="Century Gothic" panose="020B0502020202020204" pitchFamily="34" charset="0"/>
                          <a:ea typeface="+mn-ea"/>
                          <a:cs typeface="Arial"/>
                        </a:rPr>
                        <a:t> is a computer network?</a:t>
                      </a:r>
                      <a:endParaRPr lang="en-US" sz="2000" b="1" kern="1200" dirty="0">
                        <a:solidFill>
                          <a:srgbClr val="003565"/>
                        </a:solidFill>
                        <a:latin typeface="Century Gothic" panose="020B0502020202020204" pitchFamily="34" charset="0"/>
                        <a:ea typeface="+mn-ea"/>
                        <a:cs typeface="Arial"/>
                      </a:endParaRP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solidFill>
                      <a:srgbClr val="A3DD2A"/>
                    </a:solidFill>
                  </a:tcPr>
                </a:tc>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GB" sz="1800" b="0" dirty="0">
                          <a:solidFill>
                            <a:srgbClr val="C00000"/>
                          </a:solidFill>
                          <a:effectLst/>
                          <a:latin typeface="Century Gothic" panose="020B0502020202020204" pitchFamily="34" charset="0"/>
                          <a:ea typeface="Cambria"/>
                          <a:cs typeface="Arial"/>
                        </a:rPr>
                        <a:t>A network is a group of computer and other devices</a:t>
                      </a:r>
                      <a:r>
                        <a:rPr lang="en-GB" sz="1800" b="0" baseline="0" dirty="0">
                          <a:solidFill>
                            <a:srgbClr val="C00000"/>
                          </a:solidFill>
                          <a:effectLst/>
                          <a:latin typeface="Century Gothic" panose="020B0502020202020204" pitchFamily="34" charset="0"/>
                          <a:ea typeface="Cambria"/>
                          <a:cs typeface="Arial"/>
                        </a:rPr>
                        <a:t> connected together.</a:t>
                      </a:r>
                      <a:endParaRPr lang="en-GB" sz="1800" b="0" dirty="0">
                        <a:solidFill>
                          <a:srgbClr val="C00000"/>
                        </a:solidFill>
                        <a:effectLst/>
                        <a:latin typeface="Century Gothic" panose="020B0502020202020204" pitchFamily="34" charset="0"/>
                        <a:ea typeface="Cambria"/>
                        <a:cs typeface="Arial"/>
                      </a:endParaRP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018763" y="2853693"/>
          <a:ext cx="5423769" cy="3249470"/>
        </p:xfrm>
        <a:graphic>
          <a:graphicData uri="http://schemas.openxmlformats.org/drawingml/2006/table">
            <a:tbl>
              <a:tblPr firstRow="1" bandRow="1">
                <a:tableStyleId>{2D5ABB26-0587-4C30-8999-92F81FD0307C}</a:tableStyleId>
              </a:tblPr>
              <a:tblGrid>
                <a:gridCol w="5423769">
                  <a:extLst>
                    <a:ext uri="{9D8B030D-6E8A-4147-A177-3AD203B41FA5}">
                      <a16:colId xmlns:a16="http://schemas.microsoft.com/office/drawing/2014/main" val="20000"/>
                    </a:ext>
                  </a:extLst>
                </a:gridCol>
              </a:tblGrid>
              <a:tr h="464210">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US" sz="2000" b="1" kern="1200" dirty="0">
                          <a:solidFill>
                            <a:srgbClr val="003565"/>
                          </a:solidFill>
                          <a:latin typeface="Century Gothic" panose="020B0502020202020204" pitchFamily="34" charset="0"/>
                          <a:ea typeface="+mn-ea"/>
                          <a:cs typeface="Arial"/>
                        </a:rPr>
                        <a:t>Activities</a:t>
                      </a: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solidFill>
                      <a:srgbClr val="A3DD2A"/>
                    </a:solidFill>
                  </a:tcPr>
                </a:tc>
                <a:extLst>
                  <a:ext uri="{0D108BD9-81ED-4DB2-BD59-A6C34878D82A}">
                    <a16:rowId xmlns:a16="http://schemas.microsoft.com/office/drawing/2014/main" val="10000"/>
                  </a:ext>
                </a:extLst>
              </a:tr>
              <a:tr h="464210">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GB" sz="1800" b="0" kern="1200" dirty="0">
                          <a:solidFill>
                            <a:srgbClr val="C00000"/>
                          </a:solidFill>
                          <a:latin typeface="Century Gothic" panose="020B0502020202020204" pitchFamily="34" charset="0"/>
                          <a:ea typeface="+mn-ea"/>
                          <a:cs typeface="Arial"/>
                        </a:rPr>
                        <a:t>Share files and data</a:t>
                      </a:r>
                      <a:endParaRPr lang="en-US" sz="1800" b="0" kern="1200" dirty="0">
                        <a:solidFill>
                          <a:srgbClr val="C00000"/>
                        </a:solidFill>
                        <a:latin typeface="Century Gothic" panose="020B0502020202020204" pitchFamily="34" charset="0"/>
                        <a:ea typeface="+mn-ea"/>
                        <a:cs typeface="Arial"/>
                      </a:endParaRP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64210">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GB" sz="1800" b="0" kern="1200" dirty="0">
                          <a:solidFill>
                            <a:srgbClr val="C00000"/>
                          </a:solidFill>
                          <a:latin typeface="Century Gothic" panose="020B0502020202020204" pitchFamily="34" charset="0"/>
                          <a:ea typeface="+mn-ea"/>
                          <a:cs typeface="Arial"/>
                        </a:rPr>
                        <a:t>Share printers</a:t>
                      </a:r>
                      <a:endParaRPr lang="en-US" sz="1800" b="0" kern="1200" dirty="0">
                        <a:solidFill>
                          <a:srgbClr val="C00000"/>
                        </a:solidFill>
                        <a:latin typeface="Century Gothic" panose="020B0502020202020204" pitchFamily="34" charset="0"/>
                        <a:ea typeface="+mn-ea"/>
                        <a:cs typeface="Arial"/>
                      </a:endParaRP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64210">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GB" sz="1800" b="0" kern="1200" dirty="0">
                          <a:solidFill>
                            <a:srgbClr val="C00000"/>
                          </a:solidFill>
                          <a:latin typeface="Century Gothic" panose="020B0502020202020204" pitchFamily="34" charset="0"/>
                          <a:ea typeface="+mn-ea"/>
                          <a:cs typeface="Arial"/>
                        </a:rPr>
                        <a:t>Communication (email, social</a:t>
                      </a:r>
                      <a:r>
                        <a:rPr lang="en-GB" sz="1800" b="0" kern="1200" baseline="0" dirty="0">
                          <a:solidFill>
                            <a:srgbClr val="C00000"/>
                          </a:solidFill>
                          <a:latin typeface="Century Gothic" panose="020B0502020202020204" pitchFamily="34" charset="0"/>
                          <a:ea typeface="+mn-ea"/>
                          <a:cs typeface="Arial"/>
                        </a:rPr>
                        <a:t> media </a:t>
                      </a:r>
                      <a:r>
                        <a:rPr lang="en-GB" sz="1800" b="0" kern="1200" baseline="0" dirty="0" err="1">
                          <a:solidFill>
                            <a:srgbClr val="C00000"/>
                          </a:solidFill>
                          <a:latin typeface="Century Gothic" panose="020B0502020202020204" pitchFamily="34" charset="0"/>
                          <a:ea typeface="+mn-ea"/>
                          <a:cs typeface="Arial"/>
                        </a:rPr>
                        <a:t>etc</a:t>
                      </a:r>
                      <a:r>
                        <a:rPr lang="en-GB" sz="1800" b="0" kern="1200" baseline="0" dirty="0">
                          <a:solidFill>
                            <a:srgbClr val="C00000"/>
                          </a:solidFill>
                          <a:latin typeface="Century Gothic" panose="020B0502020202020204" pitchFamily="34" charset="0"/>
                          <a:ea typeface="+mn-ea"/>
                          <a:cs typeface="Arial"/>
                        </a:rPr>
                        <a:t>)</a:t>
                      </a:r>
                      <a:endParaRPr lang="en-US" sz="1800" b="0" kern="1200" dirty="0">
                        <a:solidFill>
                          <a:srgbClr val="C00000"/>
                        </a:solidFill>
                        <a:latin typeface="Century Gothic" panose="020B0502020202020204" pitchFamily="34" charset="0"/>
                        <a:ea typeface="+mn-ea"/>
                        <a:cs typeface="Arial"/>
                      </a:endParaRP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4210">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US" sz="1800" b="0" kern="1200" dirty="0">
                          <a:solidFill>
                            <a:srgbClr val="C00000"/>
                          </a:solidFill>
                          <a:latin typeface="Century Gothic" panose="020B0502020202020204" pitchFamily="34" charset="0"/>
                          <a:ea typeface="+mn-ea"/>
                          <a:cs typeface="Arial"/>
                        </a:rPr>
                        <a:t>Streaming content (videos,</a:t>
                      </a:r>
                      <a:r>
                        <a:rPr lang="en-US" sz="1800" b="0" kern="1200" baseline="0" dirty="0">
                          <a:solidFill>
                            <a:srgbClr val="C00000"/>
                          </a:solidFill>
                          <a:latin typeface="Century Gothic" panose="020B0502020202020204" pitchFamily="34" charset="0"/>
                          <a:ea typeface="+mn-ea"/>
                          <a:cs typeface="Arial"/>
                        </a:rPr>
                        <a:t> TV music)</a:t>
                      </a:r>
                      <a:endParaRPr lang="en-US" sz="1800" b="0" kern="1200" dirty="0">
                        <a:solidFill>
                          <a:srgbClr val="C00000"/>
                        </a:solidFill>
                        <a:latin typeface="Century Gothic" panose="020B0502020202020204" pitchFamily="34" charset="0"/>
                        <a:ea typeface="+mn-ea"/>
                        <a:cs typeface="Arial"/>
                      </a:endParaRP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64210">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US" sz="1800" b="0" kern="1200" dirty="0">
                          <a:solidFill>
                            <a:srgbClr val="C00000"/>
                          </a:solidFill>
                          <a:latin typeface="Century Gothic" panose="020B0502020202020204" pitchFamily="34" charset="0"/>
                          <a:ea typeface="+mn-ea"/>
                          <a:cs typeface="Arial"/>
                        </a:rPr>
                        <a:t>Storing</a:t>
                      </a:r>
                      <a:r>
                        <a:rPr lang="en-US" sz="1800" b="0" kern="1200" baseline="0" dirty="0">
                          <a:solidFill>
                            <a:srgbClr val="C00000"/>
                          </a:solidFill>
                          <a:latin typeface="Century Gothic" panose="020B0502020202020204" pitchFamily="34" charset="0"/>
                          <a:ea typeface="+mn-ea"/>
                          <a:cs typeface="Arial"/>
                        </a:rPr>
                        <a:t> data (cloud computing)</a:t>
                      </a:r>
                      <a:endParaRPr lang="en-US" sz="1800" b="0" kern="1200" dirty="0">
                        <a:solidFill>
                          <a:srgbClr val="C00000"/>
                        </a:solidFill>
                        <a:latin typeface="Century Gothic" panose="020B0502020202020204" pitchFamily="34" charset="0"/>
                        <a:ea typeface="+mn-ea"/>
                        <a:cs typeface="Arial"/>
                      </a:endParaRP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64210">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US" sz="1800" b="0" kern="1200" dirty="0">
                          <a:solidFill>
                            <a:srgbClr val="C00000"/>
                          </a:solidFill>
                          <a:latin typeface="Century Gothic" panose="020B0502020202020204" pitchFamily="34" charset="0"/>
                          <a:ea typeface="+mn-ea"/>
                          <a:cs typeface="Arial"/>
                        </a:rPr>
                        <a:t>Accessing the internet</a:t>
                      </a: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7" name="Rectangle 6"/>
          <p:cNvSpPr/>
          <p:nvPr/>
        </p:nvSpPr>
        <p:spPr>
          <a:xfrm>
            <a:off x="1749730" y="2851816"/>
            <a:ext cx="3156298" cy="1870496"/>
          </a:xfrm>
          <a:prstGeom prst="rect">
            <a:avLst/>
          </a:prstGeom>
          <a:noFill/>
          <a:ln w="28575">
            <a:solidFill>
              <a:srgbClr val="0035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solidFill>
                  <a:srgbClr val="003565"/>
                </a:solidFill>
                <a:latin typeface="Century Gothic" panose="020B0502020202020204" pitchFamily="34" charset="0"/>
              </a:rPr>
              <a:t>Create a list of the activities computer networks make possible.</a:t>
            </a:r>
          </a:p>
        </p:txBody>
      </p:sp>
      <p:sp>
        <p:nvSpPr>
          <p:cNvPr id="2" name="Footer Placeholder 1">
            <a:extLst>
              <a:ext uri="{FF2B5EF4-FFF2-40B4-BE49-F238E27FC236}">
                <a16:creationId xmlns:a16="http://schemas.microsoft.com/office/drawing/2014/main" id="{6E22BEE9-791B-4DE4-9712-3057E19B677A}"/>
              </a:ext>
            </a:extLst>
          </p:cNvPr>
          <p:cNvSpPr>
            <a:spLocks noGrp="1"/>
          </p:cNvSpPr>
          <p:nvPr>
            <p:ph type="ftr" sz="quarter" idx="11"/>
          </p:nvPr>
        </p:nvSpPr>
        <p:spPr/>
        <p:txBody>
          <a:bodyPr/>
          <a:lstStyle/>
          <a:p>
            <a:r>
              <a:rPr lang="en-IN"/>
              <a:t>A.Anusha, Asst.Prof(C), CSE</a:t>
            </a:r>
          </a:p>
        </p:txBody>
      </p:sp>
    </p:spTree>
    <p:extLst>
      <p:ext uri="{BB962C8B-B14F-4D97-AF65-F5344CB8AC3E}">
        <p14:creationId xmlns:p14="http://schemas.microsoft.com/office/powerpoint/2010/main" val="3277294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5"/>
          <p:cNvSpPr>
            <a:spLocks noGrp="1"/>
          </p:cNvSpPr>
          <p:nvPr>
            <p:ph type="title"/>
          </p:nvPr>
        </p:nvSpPr>
        <p:spPr/>
        <p:txBody>
          <a:bodyPr>
            <a:normAutofit/>
          </a:bodyPr>
          <a:lstStyle/>
          <a:p>
            <a:r>
              <a:rPr lang="en-GB" sz="3600" dirty="0"/>
              <a:t>Types of Network</a:t>
            </a:r>
          </a:p>
        </p:txBody>
      </p:sp>
      <p:graphicFrame>
        <p:nvGraphicFramePr>
          <p:cNvPr id="11" name="Table 10"/>
          <p:cNvGraphicFramePr>
            <a:graphicFrameLocks noGrp="1"/>
          </p:cNvGraphicFramePr>
          <p:nvPr>
            <p:extLst>
              <p:ext uri="{D42A27DB-BD31-4B8C-83A1-F6EECF244321}">
                <p14:modId xmlns:p14="http://schemas.microsoft.com/office/powerpoint/2010/main" val="2766324003"/>
              </p:ext>
            </p:extLst>
          </p:nvPr>
        </p:nvGraphicFramePr>
        <p:xfrm>
          <a:off x="1638087" y="1833331"/>
          <a:ext cx="8717872" cy="4086415"/>
        </p:xfrm>
        <a:graphic>
          <a:graphicData uri="http://schemas.openxmlformats.org/drawingml/2006/table">
            <a:tbl>
              <a:tblPr firstRow="1" bandRow="1">
                <a:tableStyleId>{2D5ABB26-0587-4C30-8999-92F81FD0307C}</a:tableStyleId>
              </a:tblPr>
              <a:tblGrid>
                <a:gridCol w="2154477">
                  <a:extLst>
                    <a:ext uri="{9D8B030D-6E8A-4147-A177-3AD203B41FA5}">
                      <a16:colId xmlns:a16="http://schemas.microsoft.com/office/drawing/2014/main" val="20000"/>
                    </a:ext>
                  </a:extLst>
                </a:gridCol>
                <a:gridCol w="3294345">
                  <a:extLst>
                    <a:ext uri="{9D8B030D-6E8A-4147-A177-3AD203B41FA5}">
                      <a16:colId xmlns:a16="http://schemas.microsoft.com/office/drawing/2014/main" val="20001"/>
                    </a:ext>
                  </a:extLst>
                </a:gridCol>
                <a:gridCol w="3269050">
                  <a:extLst>
                    <a:ext uri="{9D8B030D-6E8A-4147-A177-3AD203B41FA5}">
                      <a16:colId xmlns:a16="http://schemas.microsoft.com/office/drawing/2014/main" val="20002"/>
                    </a:ext>
                  </a:extLst>
                </a:gridCol>
              </a:tblGrid>
              <a:tr h="453178">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US" sz="2000" b="1" kern="1200" dirty="0">
                          <a:solidFill>
                            <a:srgbClr val="003565"/>
                          </a:solidFill>
                          <a:latin typeface="Century Gothic" panose="020B0502020202020204" pitchFamily="34" charset="0"/>
                          <a:ea typeface="+mn-ea"/>
                          <a:cs typeface="Arial"/>
                        </a:rPr>
                        <a:t>Type of Network</a:t>
                      </a: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solidFill>
                      <a:srgbClr val="A3DD2A"/>
                    </a:solidFill>
                  </a:tcPr>
                </a:tc>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GB" sz="2000" b="1" dirty="0">
                          <a:solidFill>
                            <a:srgbClr val="003565"/>
                          </a:solidFill>
                          <a:effectLst/>
                          <a:latin typeface="Century Gothic" panose="020B0502020202020204" pitchFamily="34" charset="0"/>
                          <a:ea typeface="Cambria"/>
                          <a:cs typeface="Arial"/>
                        </a:rPr>
                        <a:t>Description</a:t>
                      </a: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solidFill>
                      <a:srgbClr val="A3DD2A"/>
                    </a:solidFill>
                  </a:tcPr>
                </a:tc>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GB" sz="2000" b="1" dirty="0">
                          <a:solidFill>
                            <a:srgbClr val="003565"/>
                          </a:solidFill>
                          <a:effectLst/>
                          <a:latin typeface="Century Gothic" panose="020B0502020202020204" pitchFamily="34" charset="0"/>
                          <a:ea typeface="Cambria"/>
                          <a:cs typeface="Arial"/>
                        </a:rPr>
                        <a:t>Example</a:t>
                      </a: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solidFill>
                      <a:srgbClr val="A3DD2A"/>
                    </a:solidFill>
                  </a:tcPr>
                </a:tc>
                <a:extLst>
                  <a:ext uri="{0D108BD9-81ED-4DB2-BD59-A6C34878D82A}">
                    <a16:rowId xmlns:a16="http://schemas.microsoft.com/office/drawing/2014/main" val="10000"/>
                  </a:ext>
                </a:extLst>
              </a:tr>
              <a:tr h="1204138">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US" sz="1800" b="0" kern="1200" dirty="0">
                          <a:solidFill>
                            <a:srgbClr val="C00000"/>
                          </a:solidFill>
                          <a:latin typeface="Century Gothic" panose="020B0502020202020204" pitchFamily="34" charset="0"/>
                          <a:ea typeface="+mn-ea"/>
                          <a:cs typeface="Arial"/>
                        </a:rPr>
                        <a:t>Wide Area Network (WAN)</a:t>
                      </a: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GB" sz="1800" b="0" dirty="0">
                          <a:solidFill>
                            <a:srgbClr val="003565"/>
                          </a:solidFill>
                          <a:effectLst/>
                          <a:latin typeface="Century Gothic" panose="020B0502020202020204" pitchFamily="34" charset="0"/>
                          <a:ea typeface="Cambria"/>
                          <a:cs typeface="Arial"/>
                        </a:rPr>
                        <a:t>Connect</a:t>
                      </a:r>
                      <a:r>
                        <a:rPr lang="en-GB" sz="1800" b="0" baseline="0" dirty="0">
                          <a:solidFill>
                            <a:srgbClr val="003565"/>
                          </a:solidFill>
                          <a:effectLst/>
                          <a:latin typeface="Century Gothic" panose="020B0502020202020204" pitchFamily="34" charset="0"/>
                          <a:ea typeface="Cambria"/>
                          <a:cs typeface="Arial"/>
                        </a:rPr>
                        <a:t> computers over a large area such as a town, city or country.</a:t>
                      </a:r>
                      <a:endParaRPr lang="en-GB" sz="1800" b="0" dirty="0">
                        <a:solidFill>
                          <a:srgbClr val="003565"/>
                        </a:solidFill>
                        <a:effectLst/>
                        <a:latin typeface="Century Gothic" panose="020B0502020202020204" pitchFamily="34" charset="0"/>
                        <a:ea typeface="Cambria"/>
                        <a:cs typeface="Arial"/>
                      </a:endParaRP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GB" sz="1800" b="0" dirty="0">
                          <a:solidFill>
                            <a:srgbClr val="003565"/>
                          </a:solidFill>
                          <a:effectLst/>
                          <a:latin typeface="Century Gothic" panose="020B0502020202020204" pitchFamily="34" charset="0"/>
                          <a:ea typeface="Cambria"/>
                          <a:cs typeface="Arial"/>
                        </a:rPr>
                        <a:t>The internet (a</a:t>
                      </a:r>
                      <a:r>
                        <a:rPr lang="en-GB" sz="1800" b="0" baseline="0" dirty="0">
                          <a:solidFill>
                            <a:srgbClr val="003565"/>
                          </a:solidFill>
                          <a:effectLst/>
                          <a:latin typeface="Century Gothic" panose="020B0502020202020204" pitchFamily="34" charset="0"/>
                          <a:ea typeface="Cambria"/>
                          <a:cs typeface="Arial"/>
                        </a:rPr>
                        <a:t> global computer network)</a:t>
                      </a:r>
                      <a:endParaRPr lang="en-GB" sz="1800" b="0" dirty="0">
                        <a:solidFill>
                          <a:srgbClr val="003565"/>
                        </a:solidFill>
                        <a:effectLst/>
                        <a:latin typeface="Century Gothic" panose="020B0502020202020204" pitchFamily="34" charset="0"/>
                        <a:ea typeface="Cambria"/>
                        <a:cs typeface="Arial"/>
                      </a:endParaRP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13177">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US" sz="1800" b="0" kern="1200" dirty="0">
                          <a:solidFill>
                            <a:srgbClr val="C00000"/>
                          </a:solidFill>
                          <a:latin typeface="Century Gothic" panose="020B0502020202020204" pitchFamily="34" charset="0"/>
                          <a:ea typeface="+mn-ea"/>
                          <a:cs typeface="Arial"/>
                        </a:rPr>
                        <a:t>Local Area Network (LAN)</a:t>
                      </a: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GB" sz="1800" b="0" dirty="0">
                          <a:solidFill>
                            <a:srgbClr val="003565"/>
                          </a:solidFill>
                          <a:effectLst/>
                          <a:latin typeface="Century Gothic" panose="020B0502020202020204" pitchFamily="34" charset="0"/>
                          <a:ea typeface="Cambria"/>
                          <a:cs typeface="Arial"/>
                        </a:rPr>
                        <a:t>Connect computers over a building or a site.</a:t>
                      </a: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GB" sz="1800" b="0" dirty="0">
                          <a:solidFill>
                            <a:srgbClr val="003565"/>
                          </a:solidFill>
                          <a:effectLst/>
                          <a:latin typeface="Century Gothic" panose="020B0502020202020204" pitchFamily="34" charset="0"/>
                          <a:ea typeface="Cambria"/>
                          <a:cs typeface="Arial"/>
                        </a:rPr>
                        <a:t>School</a:t>
                      </a:r>
                      <a:r>
                        <a:rPr lang="en-GB" sz="1800" b="0" baseline="0" dirty="0">
                          <a:solidFill>
                            <a:srgbClr val="003565"/>
                          </a:solidFill>
                          <a:effectLst/>
                          <a:latin typeface="Century Gothic" panose="020B0502020202020204" pitchFamily="34" charset="0"/>
                          <a:ea typeface="Cambria"/>
                          <a:cs typeface="Arial"/>
                        </a:rPr>
                        <a:t> network</a:t>
                      </a:r>
                      <a:endParaRPr lang="en-GB" sz="1800" b="0" dirty="0">
                        <a:solidFill>
                          <a:srgbClr val="003565"/>
                        </a:solidFill>
                        <a:effectLst/>
                        <a:latin typeface="Century Gothic" panose="020B0502020202020204" pitchFamily="34" charset="0"/>
                        <a:ea typeface="Cambria"/>
                        <a:cs typeface="Arial"/>
                      </a:endParaRP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5922">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US" sz="1800" b="0" kern="1200" dirty="0">
                          <a:solidFill>
                            <a:srgbClr val="C00000"/>
                          </a:solidFill>
                          <a:latin typeface="Century Gothic" panose="020B0502020202020204" pitchFamily="34" charset="0"/>
                          <a:ea typeface="+mn-ea"/>
                          <a:cs typeface="Arial"/>
                        </a:rPr>
                        <a:t>Personal Area Network (PAN)</a:t>
                      </a: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GB" sz="1800" b="0" dirty="0">
                          <a:solidFill>
                            <a:srgbClr val="003565"/>
                          </a:solidFill>
                          <a:effectLst/>
                          <a:latin typeface="Century Gothic" panose="020B0502020202020204" pitchFamily="34" charset="0"/>
                          <a:ea typeface="Cambria"/>
                          <a:cs typeface="Arial"/>
                        </a:rPr>
                        <a:t>Connect</a:t>
                      </a:r>
                      <a:r>
                        <a:rPr lang="en-GB" sz="1800" b="0" baseline="0" dirty="0">
                          <a:solidFill>
                            <a:srgbClr val="003565"/>
                          </a:solidFill>
                          <a:effectLst/>
                          <a:latin typeface="Century Gothic" panose="020B0502020202020204" pitchFamily="34" charset="0"/>
                          <a:ea typeface="Cambria"/>
                          <a:cs typeface="Arial"/>
                        </a:rPr>
                        <a:t> computers or devices used by one person.</a:t>
                      </a:r>
                      <a:endParaRPr lang="en-GB" sz="1800" b="0" dirty="0">
                        <a:solidFill>
                          <a:srgbClr val="003565"/>
                        </a:solidFill>
                        <a:effectLst/>
                        <a:latin typeface="Century Gothic" panose="020B0502020202020204" pitchFamily="34" charset="0"/>
                        <a:ea typeface="Cambria"/>
                        <a:cs typeface="Arial"/>
                      </a:endParaRP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600"/>
                        </a:spcBef>
                        <a:spcAft>
                          <a:spcPts val="600"/>
                        </a:spcAft>
                        <a:buClrTx/>
                        <a:buSzTx/>
                        <a:buFontTx/>
                        <a:buNone/>
                        <a:tabLst/>
                        <a:defRPr/>
                      </a:pPr>
                      <a:r>
                        <a:rPr lang="en-GB" sz="1800" b="0" dirty="0">
                          <a:solidFill>
                            <a:srgbClr val="003565"/>
                          </a:solidFill>
                          <a:effectLst/>
                          <a:latin typeface="Century Gothic" panose="020B0502020202020204" pitchFamily="34" charset="0"/>
                          <a:ea typeface="Cambria"/>
                          <a:cs typeface="Arial"/>
                        </a:rPr>
                        <a:t>Bluetooth</a:t>
                      </a:r>
                      <a:r>
                        <a:rPr lang="en-GB" sz="1800" b="0" baseline="0" dirty="0">
                          <a:solidFill>
                            <a:srgbClr val="003565"/>
                          </a:solidFill>
                          <a:effectLst/>
                          <a:latin typeface="Century Gothic" panose="020B0502020202020204" pitchFamily="34" charset="0"/>
                          <a:ea typeface="Cambria"/>
                          <a:cs typeface="Arial"/>
                        </a:rPr>
                        <a:t> headset connected to a mobile phone</a:t>
                      </a:r>
                      <a:endParaRPr lang="en-GB" sz="1800" b="0" dirty="0">
                        <a:solidFill>
                          <a:srgbClr val="003565"/>
                        </a:solidFill>
                        <a:effectLst/>
                        <a:latin typeface="Century Gothic" panose="020B0502020202020204" pitchFamily="34" charset="0"/>
                        <a:ea typeface="Cambria"/>
                        <a:cs typeface="Arial"/>
                      </a:endParaRPr>
                    </a:p>
                  </a:txBody>
                  <a:tcPr marL="68580" marR="68580" marT="0" marB="0" anchor="ctr">
                    <a:lnL w="19050" cap="flat" cmpd="sng" algn="ctr">
                      <a:solidFill>
                        <a:srgbClr val="003565"/>
                      </a:solidFill>
                      <a:prstDash val="solid"/>
                      <a:round/>
                      <a:headEnd type="none" w="med" len="med"/>
                      <a:tailEnd type="none" w="med" len="med"/>
                    </a:lnL>
                    <a:lnR w="19050" cap="flat" cmpd="sng" algn="ctr">
                      <a:solidFill>
                        <a:srgbClr val="003565"/>
                      </a:solidFill>
                      <a:prstDash val="solid"/>
                      <a:round/>
                      <a:headEnd type="none" w="med" len="med"/>
                      <a:tailEnd type="none" w="med" len="med"/>
                    </a:lnR>
                    <a:lnT w="19050" cap="flat" cmpd="sng" algn="ctr">
                      <a:solidFill>
                        <a:srgbClr val="003565"/>
                      </a:solidFill>
                      <a:prstDash val="solid"/>
                      <a:round/>
                      <a:headEnd type="none" w="med" len="med"/>
                      <a:tailEnd type="none" w="med" len="med"/>
                    </a:lnT>
                    <a:lnB w="19050" cap="flat" cmpd="sng" algn="ctr">
                      <a:solidFill>
                        <a:srgbClr val="00356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 name="Footer Placeholder 1">
            <a:extLst>
              <a:ext uri="{FF2B5EF4-FFF2-40B4-BE49-F238E27FC236}">
                <a16:creationId xmlns:a16="http://schemas.microsoft.com/office/drawing/2014/main" id="{8CE902F3-FA1E-44A3-A010-EBF6A514DB1C}"/>
              </a:ext>
            </a:extLst>
          </p:cNvPr>
          <p:cNvSpPr>
            <a:spLocks noGrp="1"/>
          </p:cNvSpPr>
          <p:nvPr>
            <p:ph type="ftr" sz="quarter" idx="11"/>
          </p:nvPr>
        </p:nvSpPr>
        <p:spPr/>
        <p:txBody>
          <a:bodyPr/>
          <a:lstStyle/>
          <a:p>
            <a:r>
              <a:rPr lang="en-IN"/>
              <a:t>A.Anusha, Asst.Prof(C), CSE</a:t>
            </a:r>
          </a:p>
        </p:txBody>
      </p:sp>
    </p:spTree>
    <p:extLst>
      <p:ext uri="{BB962C8B-B14F-4D97-AF65-F5344CB8AC3E}">
        <p14:creationId xmlns:p14="http://schemas.microsoft.com/office/powerpoint/2010/main" val="330945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B22F-EFEF-4C5E-8838-935954DF73EF}"/>
              </a:ext>
            </a:extLst>
          </p:cNvPr>
          <p:cNvSpPr>
            <a:spLocks noGrp="1"/>
          </p:cNvSpPr>
          <p:nvPr>
            <p:ph type="title"/>
          </p:nvPr>
        </p:nvSpPr>
        <p:spPr>
          <a:xfrm>
            <a:off x="838200" y="18254"/>
            <a:ext cx="10515600" cy="1325563"/>
          </a:xfrm>
        </p:spPr>
        <p:txBody>
          <a:bodyPr>
            <a:normAutofit/>
          </a:bodyPr>
          <a:lstStyle/>
          <a:p>
            <a:r>
              <a:rPr lang="en-IN" sz="2800" b="1" i="0" u="none" strike="noStrike" baseline="0" dirty="0">
                <a:latin typeface="Times-Bold"/>
              </a:rPr>
              <a:t>Personal Area Networks</a:t>
            </a:r>
            <a:endParaRPr lang="en-IN" sz="2800" dirty="0"/>
          </a:p>
        </p:txBody>
      </p:sp>
      <p:sp>
        <p:nvSpPr>
          <p:cNvPr id="3" name="Content Placeholder 2">
            <a:extLst>
              <a:ext uri="{FF2B5EF4-FFF2-40B4-BE49-F238E27FC236}">
                <a16:creationId xmlns:a16="http://schemas.microsoft.com/office/drawing/2014/main" id="{BC8B69BB-95B7-4BF8-9C50-141543C73817}"/>
              </a:ext>
            </a:extLst>
          </p:cNvPr>
          <p:cNvSpPr>
            <a:spLocks noGrp="1"/>
          </p:cNvSpPr>
          <p:nvPr>
            <p:ph idx="1"/>
          </p:nvPr>
        </p:nvSpPr>
        <p:spPr>
          <a:xfrm>
            <a:off x="609600" y="1115761"/>
            <a:ext cx="7487653" cy="4351338"/>
          </a:xfrm>
        </p:spPr>
        <p:txBody>
          <a:bodyPr>
            <a:normAutofit/>
          </a:bodyPr>
          <a:lstStyle/>
          <a:p>
            <a:pPr algn="l"/>
            <a:endParaRPr lang="en-US" sz="1800" b="1" i="0" u="none" strike="noStrike" baseline="0" dirty="0">
              <a:latin typeface="Times-Bold"/>
            </a:endParaRPr>
          </a:p>
          <a:p>
            <a:pPr algn="l"/>
            <a:r>
              <a:rPr lang="en-US" sz="1800" b="1" i="0" u="none" strike="noStrike" baseline="0" dirty="0">
                <a:latin typeface="Times-Bold"/>
              </a:rPr>
              <a:t>PANs </a:t>
            </a:r>
            <a:r>
              <a:rPr lang="en-US" sz="1800" b="0" i="0" u="none" strike="noStrike" baseline="0" dirty="0">
                <a:latin typeface="Times-Roman"/>
              </a:rPr>
              <a:t>(</a:t>
            </a:r>
            <a:r>
              <a:rPr lang="en-US" sz="1800" b="1" i="0" u="none" strike="noStrike" baseline="0" dirty="0">
                <a:latin typeface="Times-Bold"/>
              </a:rPr>
              <a:t>Personal Area Networks</a:t>
            </a:r>
            <a:r>
              <a:rPr lang="en-US" sz="1800" b="0" i="0" u="none" strike="noStrike" baseline="0" dirty="0">
                <a:latin typeface="Times-Roman"/>
              </a:rPr>
              <a:t>) let devices communicate over the range of a person. A common example is a wireless network that connects a computer with its peripherals. Almost every computer has an attached monitor, keyboard, mouse, and printer. Without using wireless, this connection must be done with </a:t>
            </a:r>
            <a:r>
              <a:rPr lang="en-IN" sz="1800" b="0" i="0" u="none" strike="noStrike" baseline="0" dirty="0">
                <a:latin typeface="Times-Roman"/>
              </a:rPr>
              <a:t>cables.</a:t>
            </a:r>
          </a:p>
          <a:p>
            <a:pPr algn="l"/>
            <a:endParaRPr lang="en-IN" sz="1800" b="0" i="0" u="none" strike="noStrike" baseline="0" dirty="0">
              <a:latin typeface="Times-Roman"/>
            </a:endParaRPr>
          </a:p>
          <a:p>
            <a:pPr algn="l"/>
            <a:r>
              <a:rPr lang="en-US" sz="1800" b="0" i="0" u="none" strike="noStrike" baseline="0" dirty="0">
                <a:latin typeface="Times-Roman"/>
              </a:rPr>
              <a:t>Bluetooth networks use the master-slave paradigm of Fig. 1-7. The system unit (the PC) is normally the master, talking to the mouse, keyboard, etc., as slaves. The master tells the slaves what addresses to use, when they can broadcast, how long they can transmit, what frequencies they can use, </a:t>
            </a:r>
            <a:r>
              <a:rPr lang="en-IN" sz="1800" b="0" i="0" u="none" strike="noStrike" baseline="0" dirty="0">
                <a:latin typeface="Times-Roman"/>
              </a:rPr>
              <a:t>and so on. </a:t>
            </a:r>
            <a:r>
              <a:rPr lang="en-US" sz="1800" b="0" i="0" u="none" strike="noStrike" baseline="0" dirty="0">
                <a:latin typeface="Times-Roman"/>
              </a:rPr>
              <a:t>PANs can also be built with other technologies that communicate over short ranges, such as RFID on smartcards and library books.</a:t>
            </a:r>
            <a:endParaRPr lang="en-IN" dirty="0"/>
          </a:p>
        </p:txBody>
      </p:sp>
      <p:pic>
        <p:nvPicPr>
          <p:cNvPr id="5" name="Picture 4">
            <a:extLst>
              <a:ext uri="{FF2B5EF4-FFF2-40B4-BE49-F238E27FC236}">
                <a16:creationId xmlns:a16="http://schemas.microsoft.com/office/drawing/2014/main" id="{36BE295D-DE7B-4D6F-80CC-645FFDA33992}"/>
              </a:ext>
            </a:extLst>
          </p:cNvPr>
          <p:cNvPicPr>
            <a:picLocks noChangeAspect="1"/>
          </p:cNvPicPr>
          <p:nvPr/>
        </p:nvPicPr>
        <p:blipFill>
          <a:blip r:embed="rId2"/>
          <a:stretch>
            <a:fillRect/>
          </a:stretch>
        </p:blipFill>
        <p:spPr>
          <a:xfrm>
            <a:off x="7981950" y="977816"/>
            <a:ext cx="4210050" cy="4276725"/>
          </a:xfrm>
          <a:prstGeom prst="rect">
            <a:avLst/>
          </a:prstGeom>
        </p:spPr>
      </p:pic>
      <p:sp>
        <p:nvSpPr>
          <p:cNvPr id="6" name="Footer Placeholder 5">
            <a:extLst>
              <a:ext uri="{FF2B5EF4-FFF2-40B4-BE49-F238E27FC236}">
                <a16:creationId xmlns:a16="http://schemas.microsoft.com/office/drawing/2014/main" id="{74517DBA-21DD-420D-ACAC-7BC69BCEE939}"/>
              </a:ext>
            </a:extLst>
          </p:cNvPr>
          <p:cNvSpPr>
            <a:spLocks noGrp="1"/>
          </p:cNvSpPr>
          <p:nvPr>
            <p:ph type="ftr" sz="quarter" idx="11"/>
          </p:nvPr>
        </p:nvSpPr>
        <p:spPr/>
        <p:txBody>
          <a:bodyPr/>
          <a:lstStyle/>
          <a:p>
            <a:r>
              <a:rPr lang="en-IN"/>
              <a:t>A.Anusha, Asst.Prof(C), CSE</a:t>
            </a:r>
          </a:p>
        </p:txBody>
      </p:sp>
    </p:spTree>
    <p:extLst>
      <p:ext uri="{BB962C8B-B14F-4D97-AF65-F5344CB8AC3E}">
        <p14:creationId xmlns:p14="http://schemas.microsoft.com/office/powerpoint/2010/main" val="2009396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88</TotalTime>
  <Words>2063</Words>
  <Application>Microsoft Office PowerPoint</Application>
  <PresentationFormat>Widescreen</PresentationFormat>
  <Paragraphs>115</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Calibri</vt:lpstr>
      <vt:lpstr>Century Gothic</vt:lpstr>
      <vt:lpstr>Rockwell</vt:lpstr>
      <vt:lpstr>Rockwell Condensed</vt:lpstr>
      <vt:lpstr>Times-Bold</vt:lpstr>
      <vt:lpstr>Times-Italic</vt:lpstr>
      <vt:lpstr>Times-Roman</vt:lpstr>
      <vt:lpstr>Wingdings</vt:lpstr>
      <vt:lpstr>Wood Type</vt:lpstr>
      <vt:lpstr>UNIT-I</vt:lpstr>
      <vt:lpstr>CONTENTS</vt:lpstr>
      <vt:lpstr>NETWORK HARDWARE</vt:lpstr>
      <vt:lpstr>Point-to-point links</vt:lpstr>
      <vt:lpstr>broadcast links</vt:lpstr>
      <vt:lpstr>SCALE</vt:lpstr>
      <vt:lpstr>What is a computer network?</vt:lpstr>
      <vt:lpstr>Types of Network</vt:lpstr>
      <vt:lpstr>Personal Area Networks</vt:lpstr>
      <vt:lpstr>Local Area Networks</vt:lpstr>
      <vt:lpstr>LAN NETWORKS</vt:lpstr>
      <vt:lpstr>Metropolitan Area Networks</vt:lpstr>
      <vt:lpstr>Wide Area Networks</vt:lpstr>
      <vt:lpstr>In most WANs, the subnet consists of two distinct components:  transmission lines and switching elements.   Transmission lines move bits between machines. they can be made of copper wire, optical fiber, or even radio links.  Most companies do not have transmission lines lying about, so instead they lease the lines from a telecommunications company.   Switching elements, or just switches, are specialized computers that connect two or more transmission lines. when data arrive on an incoming line, the switching element must choose an outgoing line on which to forward them. these switching computers have been called by various names in the past; the name router is now most commonly used. </vt:lpstr>
      <vt:lpstr>Virtual Private Network</vt:lpstr>
      <vt:lpstr>ISP</vt:lpstr>
      <vt:lpstr>Internetworks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dc:title>
  <dc:creator>ANU A</dc:creator>
  <cp:lastModifiedBy>ANU A</cp:lastModifiedBy>
  <cp:revision>42</cp:revision>
  <dcterms:created xsi:type="dcterms:W3CDTF">2021-09-13T08:15:54Z</dcterms:created>
  <dcterms:modified xsi:type="dcterms:W3CDTF">2021-09-13T09:44:03Z</dcterms:modified>
</cp:coreProperties>
</file>