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8" r:id="rId19"/>
    <p:sldId id="280" r:id="rId20"/>
    <p:sldId id="279" r:id="rId21"/>
    <p:sldId id="282" r:id="rId22"/>
    <p:sldId id="293" r:id="rId23"/>
    <p:sldId id="294" r:id="rId24"/>
    <p:sldId id="295" r:id="rId25"/>
    <p:sldId id="283" r:id="rId26"/>
    <p:sldId id="284" r:id="rId27"/>
    <p:sldId id="291" r:id="rId28"/>
    <p:sldId id="296" r:id="rId29"/>
    <p:sldId id="302" r:id="rId30"/>
    <p:sldId id="298" r:id="rId31"/>
    <p:sldId id="299" r:id="rId32"/>
    <p:sldId id="300" r:id="rId33"/>
    <p:sldId id="30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9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7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/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/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6DAC3-5BD2-4BB3-AA1B-396CA7863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3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0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0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6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2172-AA99-4E83-B31F-3EA0BB6D789F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543B-00DC-49C0-BAC1-A208FA6E4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6380"/>
            <a:ext cx="9144000" cy="745766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III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490993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KNAPSACK PROBLEM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 LINES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MINIMUM COST SPANNING TREES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 PRIMS ALGORTIHM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KRUSKAL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 SINGLE SOURCE SHORTEST PATH PROBLEM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2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JOB SEQUENCING WITH DEAD LINES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Assume, deadline of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job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profit received from this job is p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Hence, the optimal solution of this algorithm is a feasible solution with maximum profit. 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1≤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Initially, theses jobs are ordered  according to profit i.e.,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≥…≥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𝑝𝑛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9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JOB SEQUENCING WITH DEAD LINES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Job-Sequencing-with-deadline (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D,J,n,k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D(0)=0, j(0)=0;</a:t>
            </a:r>
          </a:p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k=1;</a:t>
            </a:r>
          </a:p>
          <a:p>
            <a:pPr marL="0" indent="0" algn="just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= 1      //  means first job selected</a:t>
            </a:r>
          </a:p>
          <a:p>
            <a:pPr marL="0" indent="0" algn="just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 …. N do</a:t>
            </a:r>
          </a:p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r=k</a:t>
            </a:r>
          </a:p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D(j( r)) &gt; D(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D(j( r)) ≠ r do</a:t>
            </a:r>
          </a:p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r=r-1</a:t>
            </a:r>
          </a:p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D(j(r))  ≤ D(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D(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&gt; r then</a:t>
            </a:r>
          </a:p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l= k … r +1 by -1 do</a:t>
            </a:r>
          </a:p>
          <a:p>
            <a:pPr marL="0" indent="0" algn="just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(l+1) = j(l) </a:t>
            </a:r>
          </a:p>
          <a:p>
            <a:pPr marL="0" indent="0" algn="just"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J(r+1) = I</a:t>
            </a:r>
          </a:p>
          <a:p>
            <a:pPr marL="0" indent="0" algn="just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=k+1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JOB SEQUENCING WITH DEAD LINES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Algorithm, we are using two loops one is within another Hence, the complexity of this algorithm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1" i="1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2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JOB SEQUENCING WITH DEAD LINES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To Solve this Problem, the given jobs are sorted according to their profit in a descending order. Hence, after sorting, the jobs are ordered as shown in the following table. `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7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7" y="365125"/>
            <a:ext cx="1197569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JOB SEQUENCING WITH DEAD LINES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set of jobs, first we select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 it can be completed within its deadline and contributes maximum profit.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J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as it gives more profit compared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clock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selected as its deadline is over,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selected as it executes within its deadline.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solution is the sequence of jobs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being executed within their deadline and gives maximum profit.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of this sequence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100+60+20= 180.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29629"/>
              </p:ext>
            </p:extLst>
          </p:nvPr>
        </p:nvGraphicFramePr>
        <p:xfrm>
          <a:off x="838200" y="1690688"/>
          <a:ext cx="9896766" cy="155448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1649461">
                  <a:extLst>
                    <a:ext uri="{9D8B030D-6E8A-4147-A177-3AD203B41FA5}">
                      <a16:colId xmlns:a16="http://schemas.microsoft.com/office/drawing/2014/main" val="2205755942"/>
                    </a:ext>
                  </a:extLst>
                </a:gridCol>
                <a:gridCol w="1649461">
                  <a:extLst>
                    <a:ext uri="{9D8B030D-6E8A-4147-A177-3AD203B41FA5}">
                      <a16:colId xmlns:a16="http://schemas.microsoft.com/office/drawing/2014/main" val="3341186457"/>
                    </a:ext>
                  </a:extLst>
                </a:gridCol>
                <a:gridCol w="1649461">
                  <a:extLst>
                    <a:ext uri="{9D8B030D-6E8A-4147-A177-3AD203B41FA5}">
                      <a16:colId xmlns:a16="http://schemas.microsoft.com/office/drawing/2014/main" val="3364481375"/>
                    </a:ext>
                  </a:extLst>
                </a:gridCol>
                <a:gridCol w="1649461">
                  <a:extLst>
                    <a:ext uri="{9D8B030D-6E8A-4147-A177-3AD203B41FA5}">
                      <a16:colId xmlns:a16="http://schemas.microsoft.com/office/drawing/2014/main" val="2931376079"/>
                    </a:ext>
                  </a:extLst>
                </a:gridCol>
                <a:gridCol w="1649461">
                  <a:extLst>
                    <a:ext uri="{9D8B030D-6E8A-4147-A177-3AD203B41FA5}">
                      <a16:colId xmlns:a16="http://schemas.microsoft.com/office/drawing/2014/main" val="3357318373"/>
                    </a:ext>
                  </a:extLst>
                </a:gridCol>
                <a:gridCol w="1649461">
                  <a:extLst>
                    <a:ext uri="{9D8B030D-6E8A-4147-A177-3AD203B41FA5}">
                      <a16:colId xmlns:a16="http://schemas.microsoft.com/office/drawing/2014/main" val="962452893"/>
                    </a:ext>
                  </a:extLst>
                </a:gridCol>
              </a:tblGrid>
              <a:tr h="4294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J3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J5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490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Deadline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88083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Profit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6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2" y="148815"/>
            <a:ext cx="11995355" cy="8442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2" y="993058"/>
            <a:ext cx="11720052" cy="51839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Spanning tree is a subset of an undirected graph that has all the vertices connected by minimum number of edges.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all the vertices are connected in a graph, there exists at least one spanning tree.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graph, there may exist more than one spanning tree.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Spanning tree does not have any cycle.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vertex can be reached from any other vertex.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4435618"/>
            <a:ext cx="818803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graph may have more than one spanning tree. If there are n number of vertices, the spanning tree should have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 number of edges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each of the graph is associated with a weight and there exists more than one spanning tree, we need to find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spanning tree of the graph.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 any duplicate weighted edges, the graph may have multiple minimum spanning tree.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SPANNING TREE: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Minimum Spanning Tree  (MST) is a subset of edges of a connected weight undirected graph that connects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vertices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with the minimum possible total edge weight.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05346"/>
            <a:ext cx="10515600" cy="49716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given graph the spanning tree is represented shown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Minimum Spinning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90" y="2045566"/>
            <a:ext cx="505691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1047" y="2871914"/>
            <a:ext cx="4011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the spanning tree is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(5+3+3+7+5+8+3+4) = 38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PRIMS ALGORTIHM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6970"/>
            <a:ext cx="10827327" cy="53510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greedy approach to find the minimum spanning tree (MST)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Minimum spanning tree computation can be started from arbitrary vertex. Let us consider the following undirected graph for constructing MST.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798618" y="3394364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562100" y="4516582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906981" y="4516582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5825836" y="3394364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528454" y="5563095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611090" y="5563095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8312727" y="3394364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8423562" y="5350040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9795163" y="4264582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>
            <a:stCxn id="5" idx="3"/>
            <a:endCxn id="6" idx="7"/>
          </p:cNvCxnSpPr>
          <p:nvPr/>
        </p:nvCxnSpPr>
        <p:spPr>
          <a:xfrm flipH="1">
            <a:off x="2023298" y="3824555"/>
            <a:ext cx="854449" cy="76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>
            <a:off x="3272067" y="3779032"/>
            <a:ext cx="905078" cy="73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9" idx="1"/>
          </p:cNvCxnSpPr>
          <p:nvPr/>
        </p:nvCxnSpPr>
        <p:spPr>
          <a:xfrm>
            <a:off x="2023298" y="4946773"/>
            <a:ext cx="584285" cy="69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9" idx="0"/>
          </p:cNvCxnSpPr>
          <p:nvPr/>
        </p:nvCxnSpPr>
        <p:spPr>
          <a:xfrm flipH="1">
            <a:off x="2798618" y="3898364"/>
            <a:ext cx="270164" cy="166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9" idx="7"/>
          </p:cNvCxnSpPr>
          <p:nvPr/>
        </p:nvCxnSpPr>
        <p:spPr>
          <a:xfrm flipH="1">
            <a:off x="2989652" y="4946773"/>
            <a:ext cx="996458" cy="69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6"/>
            <a:endCxn id="8" idx="3"/>
          </p:cNvCxnSpPr>
          <p:nvPr/>
        </p:nvCxnSpPr>
        <p:spPr>
          <a:xfrm flipV="1">
            <a:off x="4447308" y="3824555"/>
            <a:ext cx="1457657" cy="94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5"/>
            <a:endCxn id="10" idx="1"/>
          </p:cNvCxnSpPr>
          <p:nvPr/>
        </p:nvCxnSpPr>
        <p:spPr>
          <a:xfrm>
            <a:off x="4368179" y="4946773"/>
            <a:ext cx="1322040" cy="69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6"/>
            <a:endCxn id="10" idx="2"/>
          </p:cNvCxnSpPr>
          <p:nvPr/>
        </p:nvCxnSpPr>
        <p:spPr>
          <a:xfrm>
            <a:off x="3068781" y="5815095"/>
            <a:ext cx="254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10" idx="0"/>
          </p:cNvCxnSpPr>
          <p:nvPr/>
        </p:nvCxnSpPr>
        <p:spPr>
          <a:xfrm flipH="1">
            <a:off x="5881254" y="3898364"/>
            <a:ext cx="214746" cy="166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5"/>
            <a:endCxn id="12" idx="1"/>
          </p:cNvCxnSpPr>
          <p:nvPr/>
        </p:nvCxnSpPr>
        <p:spPr>
          <a:xfrm>
            <a:off x="6287034" y="3824555"/>
            <a:ext cx="2215657" cy="15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6"/>
            <a:endCxn id="12" idx="3"/>
          </p:cNvCxnSpPr>
          <p:nvPr/>
        </p:nvCxnSpPr>
        <p:spPr>
          <a:xfrm flipV="1">
            <a:off x="6151417" y="5780231"/>
            <a:ext cx="2351274" cy="3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4"/>
            <a:endCxn id="12" idx="7"/>
          </p:cNvCxnSpPr>
          <p:nvPr/>
        </p:nvCxnSpPr>
        <p:spPr>
          <a:xfrm>
            <a:off x="8582891" y="3898364"/>
            <a:ext cx="301869" cy="1525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7"/>
            <a:endCxn id="11" idx="1"/>
          </p:cNvCxnSpPr>
          <p:nvPr/>
        </p:nvCxnSpPr>
        <p:spPr>
          <a:xfrm>
            <a:off x="6287034" y="3468173"/>
            <a:ext cx="2104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5"/>
            <a:endCxn id="13" idx="7"/>
          </p:cNvCxnSpPr>
          <p:nvPr/>
        </p:nvCxnSpPr>
        <p:spPr>
          <a:xfrm>
            <a:off x="8773925" y="3824555"/>
            <a:ext cx="1482436" cy="513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23298" y="3824555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85020" y="5107910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7070" y="4423553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4785" y="3684253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17500" y="5087708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10927" y="3824555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3351" y="4824510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76101" y="5854040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17085" y="5815095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29057" y="4535875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39445" y="2975616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5874" y="4114617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50278" y="4469119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54263" y="3559912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>
            <a:endCxn id="8" idx="2"/>
          </p:cNvCxnSpPr>
          <p:nvPr/>
        </p:nvCxnSpPr>
        <p:spPr>
          <a:xfrm>
            <a:off x="3338945" y="3559912"/>
            <a:ext cx="2486891" cy="8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14341" y="3049336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12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PRIMS ALGORTIHM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6970"/>
            <a:ext cx="10827327" cy="53510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 arbitrary vertex be 1 the options of choosing next vertex are (1,2)=5; (1,3)=2 hence choose the pair of vertices with minimum weight i.e., (1,3)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798618" y="3394364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562100" y="4516582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830180" y="4555684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5825836" y="3394364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528454" y="5563095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617623" y="5563095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8312727" y="3394364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8423562" y="5350040"/>
            <a:ext cx="540327" cy="504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9795163" y="4306528"/>
            <a:ext cx="540327" cy="46205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>
            <a:stCxn id="5" idx="3"/>
            <a:endCxn id="6" idx="7"/>
          </p:cNvCxnSpPr>
          <p:nvPr/>
        </p:nvCxnSpPr>
        <p:spPr>
          <a:xfrm flipH="1">
            <a:off x="2023298" y="3824555"/>
            <a:ext cx="854449" cy="76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7" idx="1"/>
          </p:cNvCxnSpPr>
          <p:nvPr/>
        </p:nvCxnSpPr>
        <p:spPr>
          <a:xfrm>
            <a:off x="3259816" y="3824555"/>
            <a:ext cx="649493" cy="804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9" idx="1"/>
          </p:cNvCxnSpPr>
          <p:nvPr/>
        </p:nvCxnSpPr>
        <p:spPr>
          <a:xfrm>
            <a:off x="2023298" y="4946773"/>
            <a:ext cx="584285" cy="6901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9" idx="0"/>
          </p:cNvCxnSpPr>
          <p:nvPr/>
        </p:nvCxnSpPr>
        <p:spPr>
          <a:xfrm flipH="1">
            <a:off x="2798618" y="3898364"/>
            <a:ext cx="270164" cy="1664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9" idx="7"/>
          </p:cNvCxnSpPr>
          <p:nvPr/>
        </p:nvCxnSpPr>
        <p:spPr>
          <a:xfrm flipH="1">
            <a:off x="2989652" y="4985875"/>
            <a:ext cx="919657" cy="65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20620" y="3703755"/>
            <a:ext cx="1534458" cy="983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5"/>
            <a:endCxn id="10" idx="1"/>
          </p:cNvCxnSpPr>
          <p:nvPr/>
        </p:nvCxnSpPr>
        <p:spPr>
          <a:xfrm>
            <a:off x="4291378" y="4985875"/>
            <a:ext cx="1405374" cy="65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6"/>
            <a:endCxn id="10" idx="2"/>
          </p:cNvCxnSpPr>
          <p:nvPr/>
        </p:nvCxnSpPr>
        <p:spPr>
          <a:xfrm>
            <a:off x="3068781" y="5815095"/>
            <a:ext cx="2548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4"/>
            <a:endCxn id="10" idx="0"/>
          </p:cNvCxnSpPr>
          <p:nvPr/>
        </p:nvCxnSpPr>
        <p:spPr>
          <a:xfrm flipH="1">
            <a:off x="5887787" y="3898364"/>
            <a:ext cx="208213" cy="1664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5"/>
            <a:endCxn id="12" idx="1"/>
          </p:cNvCxnSpPr>
          <p:nvPr/>
        </p:nvCxnSpPr>
        <p:spPr>
          <a:xfrm>
            <a:off x="6287034" y="3824555"/>
            <a:ext cx="2215657" cy="15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6"/>
            <a:endCxn id="12" idx="3"/>
          </p:cNvCxnSpPr>
          <p:nvPr/>
        </p:nvCxnSpPr>
        <p:spPr>
          <a:xfrm flipV="1">
            <a:off x="6157950" y="5780231"/>
            <a:ext cx="2344741" cy="34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4"/>
            <a:endCxn id="12" idx="0"/>
          </p:cNvCxnSpPr>
          <p:nvPr/>
        </p:nvCxnSpPr>
        <p:spPr>
          <a:xfrm>
            <a:off x="8582891" y="3898364"/>
            <a:ext cx="110835" cy="1451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7"/>
            <a:endCxn id="11" idx="1"/>
          </p:cNvCxnSpPr>
          <p:nvPr/>
        </p:nvCxnSpPr>
        <p:spPr>
          <a:xfrm>
            <a:off x="6287034" y="3468173"/>
            <a:ext cx="2104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3" idx="1"/>
          </p:cNvCxnSpPr>
          <p:nvPr/>
        </p:nvCxnSpPr>
        <p:spPr>
          <a:xfrm>
            <a:off x="8853054" y="3738416"/>
            <a:ext cx="1021238" cy="635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23298" y="3824555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85020" y="5107910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7070" y="4423553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4785" y="3684253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17500" y="5087708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10927" y="3824555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3351" y="4824510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76101" y="5854040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17085" y="5815095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29057" y="4535875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39445" y="2975616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5874" y="4114617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50278" y="4469119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54263" y="3559912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>
            <a:endCxn id="8" idx="2"/>
          </p:cNvCxnSpPr>
          <p:nvPr/>
        </p:nvCxnSpPr>
        <p:spPr>
          <a:xfrm>
            <a:off x="3338945" y="3559912"/>
            <a:ext cx="2486891" cy="8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14341" y="3049336"/>
            <a:ext cx="2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candidate 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A solution is created from this set.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selection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Used to choose the best candidate to be added to the solution.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feasibility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Used to determine whether a candidate can be used to contribute to the solution.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objective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Used to assign a value to a solution or a partial solution.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Used to indicate whether a complete solution has been reached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49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49" y="148369"/>
            <a:ext cx="10515600" cy="3074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PRIMS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4236" y="603347"/>
            <a:ext cx="9137073" cy="618630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MST-Prim’s (G, w, r)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u є G.V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∞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u.∏ = NIL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= G.V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Q ≠ 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 = Extract-Min (Q)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v 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G.adj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[u]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each v є Q and w(u, v) &lt;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v.∏ = u 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= w(u, v)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Extract-Min returns the vertex with minimum edge cost.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ALGORTIHM-time complexity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945"/>
                <a:ext cx="10515600" cy="54309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Minimum weights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form a MST in the undirected graph represent a heap structure.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time complexity required for computing the heap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space complexity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945"/>
                <a:ext cx="10515600" cy="5430981"/>
              </a:xfrm>
              <a:blipFill>
                <a:blip r:embed="rId2"/>
                <a:stretch>
                  <a:fillRect l="-1217" t="-2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0"/>
            <a:ext cx="10515600" cy="7079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KRUSKALS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77" y="835247"/>
            <a:ext cx="6582920" cy="56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237" y="717261"/>
            <a:ext cx="49478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algorithm, at each iteration we will select the edge with the lowest weight. So, we will start with the lowest weighted edge first i.e., the edges with weight 1.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will select the second lowest weighted edge i.e., edge with weight 2.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these two edges are totally disjoint.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next edge will be the third lowest weighted edge i.e., edge with weight 3, which connects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disjoint pieces of the graph.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Now, we are not allowed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the edge with weight 4, that will create 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select the fifth lowest weighted edge i.e., edge with weight 5.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two edges will create cycles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will ignore them. In the end, we end up with a minimum spanning tree with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11 ( = 1 + 2 + 3 + 5).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KRUSKALS ALGORITHM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3064" y="1281714"/>
            <a:ext cx="9917620" cy="437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3174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MST- KRUSKAL (G, w)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1.A ← ∅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for each vertex v ∈ V [G]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do MAKE - SET (v)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sort the edges of E into non decreasing order by weight w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for each edge (u, v) ∈ E, taken in non decreasing order by weight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do if FIND-SET (μ) ≠ if FIND-SET (v)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then A ← A ∪ {(u, v)}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UNION (u, v)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return 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40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KRUSKALS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50811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is the number of edges in the graph and V is the number of vertices, Kruskal's Algorithm can be shown to run in O (E log E) time, or simply, O (E log V) time, all with simple data structures. These running times are equivalent because: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is at most V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log V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x log V is O (log V).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ignore isolated vertices, which will each their components of the minimum spanning tree, V ≤ 2 E, so log V is O (log 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total time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(E log E) = O (E log V).</a:t>
            </a:r>
            <a:r>
              <a:rPr lang="en-US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4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171162"/>
            <a:ext cx="12011891" cy="8679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DIFFERENCE BETWEEN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PRIMS ALGORITHM AND KRUSKALS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4" y="1202171"/>
            <a:ext cx="11353800" cy="582208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difference is in which edge you choose to add next to the spanning tree in each step.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Prim's Algorithm we hold the phenomenon of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component, starting with a single vertex.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all edges from the current component to other vertices and find the smallest among them.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Subsequently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to the component, increasing its size by 1. In N-1 steps, every vertex would be merged to the current one if we have a connected graph.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 the phenomenon of connected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but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imply  the phenomenon of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forest. At each stage,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whole graph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edge that does not create a cycle in the 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is identified,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an edge has to necessarily merge two trees in the current forest into one.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single-vertex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is considered first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N-1 steps, they would all have merged into one if the graph was connec</a:t>
            </a:r>
            <a:r>
              <a:rPr lang="en-US" dirty="0"/>
              <a:t>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3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graph G and source vertex v in the graph, find the shortest paths from the source to all vertices in the given graph.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designed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named after it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 This algorithm is very similar to Prim’s algorithm for spanning tree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Dijkstra’s algorithm a Shortest Path Tree (SPT)  is generated with a given source root.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approach two sets are maintained one indicating the vertices included in the shortest path; in the other set the vertices not yet included in the shortest path.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given graph is not directed but assigned with edge values create a parallel path.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a vertex u which is not there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sptset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has a minimum distance value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u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sptset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value of all adjacent vertices of u, to update the distance values, iterate through all adjacent vertices.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adjacent vertex v,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 sum of distance value of u (from source) and weight of edge u-v, is less than the distance value of v, then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distance value of v.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1277" y="57150"/>
            <a:ext cx="10903975" cy="11430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ingle-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ource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hortest path </a:t>
            </a:r>
            <a:r>
              <a:rPr lang="en-US" altLang="zh-TW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 ( SSSP)</a:t>
            </a:r>
            <a:endParaRPr lang="zh-TW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 bwMode="auto">
          <a:xfrm>
            <a:off x="825910" y="1201737"/>
            <a:ext cx="10225548" cy="492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TW" sz="2800" kern="0" dirty="0">
                <a:latin typeface="Times New Roman" pitchFamily="18" charset="0"/>
                <a:cs typeface="Times New Roman" pitchFamily="18" charset="0"/>
              </a:rPr>
              <a:t>Given a</a:t>
            </a:r>
            <a:r>
              <a:rPr lang="en-US" altLang="zh-TW" sz="2800" kern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kern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positively</a:t>
            </a:r>
            <a:r>
              <a:rPr lang="en-US" altLang="zh-TW" sz="2800" kern="0" dirty="0">
                <a:latin typeface="Times New Roman" pitchFamily="18" charset="0"/>
                <a:cs typeface="Times New Roman" pitchFamily="18" charset="0"/>
              </a:rPr>
              <a:t> weighted directed graph G with a source vertex v</a:t>
            </a:r>
            <a:r>
              <a:rPr lang="en-US" altLang="zh-TW" sz="2800" kern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kern="0" dirty="0">
                <a:latin typeface="Times New Roman" pitchFamily="18" charset="0"/>
                <a:cs typeface="Times New Roman" pitchFamily="18" charset="0"/>
              </a:rPr>
              <a:t>, find the shortest paths </a:t>
            </a:r>
            <a:r>
              <a:rPr lang="en-US" altLang="zh-TW" sz="2800" kern="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TW" sz="2800" kern="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sz="2800" kern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kern="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to all other vertices</a:t>
            </a:r>
            <a:r>
              <a:rPr lang="en-US" altLang="zh-TW" sz="2800" kern="0" dirty="0">
                <a:latin typeface="Times New Roman" pitchFamily="18" charset="0"/>
                <a:cs typeface="Times New Roman" pitchFamily="18" charset="0"/>
              </a:rPr>
              <a:t> in the graph.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US" altLang="zh-TW" sz="28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US" altLang="zh-TW" sz="32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zh-TW" altLang="en-US" sz="3200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6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70175"/>
            <a:ext cx="74676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Oval 16"/>
          <p:cNvSpPr>
            <a:spLocks noChangeArrowheads="1"/>
          </p:cNvSpPr>
          <p:nvPr/>
        </p:nvSpPr>
        <p:spPr bwMode="auto">
          <a:xfrm>
            <a:off x="2895600" y="3279775"/>
            <a:ext cx="609600" cy="5334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038" name="Oval 17"/>
          <p:cNvSpPr>
            <a:spLocks noChangeArrowheads="1"/>
          </p:cNvSpPr>
          <p:nvPr/>
        </p:nvSpPr>
        <p:spPr bwMode="auto">
          <a:xfrm>
            <a:off x="4572000" y="3279775"/>
            <a:ext cx="533400" cy="5334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4039" name="Oval 18"/>
          <p:cNvSpPr>
            <a:spLocks noChangeArrowheads="1"/>
          </p:cNvSpPr>
          <p:nvPr/>
        </p:nvSpPr>
        <p:spPr bwMode="auto">
          <a:xfrm>
            <a:off x="2895600" y="4879975"/>
            <a:ext cx="609600" cy="609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040" name="Oval 19"/>
          <p:cNvSpPr>
            <a:spLocks noChangeArrowheads="1"/>
          </p:cNvSpPr>
          <p:nvPr/>
        </p:nvSpPr>
        <p:spPr bwMode="auto">
          <a:xfrm>
            <a:off x="4572000" y="4859338"/>
            <a:ext cx="533400" cy="609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041" name="Oval 20"/>
          <p:cNvSpPr>
            <a:spLocks noChangeArrowheads="1"/>
          </p:cNvSpPr>
          <p:nvPr/>
        </p:nvSpPr>
        <p:spPr bwMode="auto">
          <a:xfrm>
            <a:off x="6172200" y="3279775"/>
            <a:ext cx="609600" cy="609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042" name="Oval 21"/>
          <p:cNvSpPr>
            <a:spLocks noChangeArrowheads="1"/>
          </p:cNvSpPr>
          <p:nvPr/>
        </p:nvSpPr>
        <p:spPr bwMode="auto">
          <a:xfrm>
            <a:off x="6172200" y="4879975"/>
            <a:ext cx="609600" cy="609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4043" name="Rectangle 22"/>
          <p:cNvSpPr>
            <a:spLocks noChangeArrowheads="1"/>
          </p:cNvSpPr>
          <p:nvPr/>
        </p:nvSpPr>
        <p:spPr bwMode="auto">
          <a:xfrm>
            <a:off x="2438400" y="2649538"/>
            <a:ext cx="6858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 :-</a:t>
            </a:r>
          </a:p>
        </p:txBody>
      </p:sp>
      <p:sp>
        <p:nvSpPr>
          <p:cNvPr id="44044" name="Rectangle 23"/>
          <p:cNvSpPr>
            <a:spLocks noChangeArrowheads="1"/>
          </p:cNvSpPr>
          <p:nvPr/>
        </p:nvSpPr>
        <p:spPr bwMode="auto">
          <a:xfrm>
            <a:off x="8153400" y="3563938"/>
            <a:ext cx="6858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045" name="Rectangle 24"/>
          <p:cNvSpPr>
            <a:spLocks noChangeArrowheads="1"/>
          </p:cNvSpPr>
          <p:nvPr/>
        </p:nvSpPr>
        <p:spPr bwMode="auto">
          <a:xfrm>
            <a:off x="2438400" y="3182938"/>
            <a:ext cx="3810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4046" name="Rectangle 25"/>
          <p:cNvSpPr>
            <a:spLocks noChangeArrowheads="1"/>
          </p:cNvSpPr>
          <p:nvPr/>
        </p:nvSpPr>
        <p:spPr bwMode="auto">
          <a:xfrm>
            <a:off x="8153400" y="3944938"/>
            <a:ext cx="762000" cy="381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047" name="Rectangle 26"/>
          <p:cNvSpPr>
            <a:spLocks noChangeArrowheads="1"/>
          </p:cNvSpPr>
          <p:nvPr/>
        </p:nvSpPr>
        <p:spPr bwMode="auto">
          <a:xfrm>
            <a:off x="8229600" y="4402138"/>
            <a:ext cx="9144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4048" name="Rectangle 27"/>
          <p:cNvSpPr>
            <a:spLocks noChangeArrowheads="1"/>
          </p:cNvSpPr>
          <p:nvPr/>
        </p:nvSpPr>
        <p:spPr bwMode="auto">
          <a:xfrm>
            <a:off x="8229600" y="4783138"/>
            <a:ext cx="6858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049" name="Rectangle 28"/>
          <p:cNvSpPr>
            <a:spLocks noChangeArrowheads="1"/>
          </p:cNvSpPr>
          <p:nvPr/>
        </p:nvSpPr>
        <p:spPr bwMode="auto">
          <a:xfrm>
            <a:off x="5105400" y="5087938"/>
            <a:ext cx="762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50" name="Line 29"/>
          <p:cNvSpPr>
            <a:spLocks noChangeShapeType="1"/>
          </p:cNvSpPr>
          <p:nvPr/>
        </p:nvSpPr>
        <p:spPr bwMode="auto">
          <a:xfrm>
            <a:off x="5105400" y="516413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4051" name="Rectangle 30"/>
          <p:cNvSpPr>
            <a:spLocks noChangeArrowheads="1"/>
          </p:cNvSpPr>
          <p:nvPr/>
        </p:nvSpPr>
        <p:spPr bwMode="auto">
          <a:xfrm>
            <a:off x="7467600" y="5087938"/>
            <a:ext cx="2438400" cy="381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       V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 </a:t>
            </a:r>
            <a:r>
              <a:rPr lang="en-US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>
            <a:extLst/>
          </p:cNvPr>
          <p:cNvGraphicFramePr>
            <a:graphicFrameLocks noGrp="1"/>
          </p:cNvGraphicFramePr>
          <p:nvPr>
            <p:ph idx="1"/>
          </p:nvPr>
        </p:nvGraphicFramePr>
        <p:xfrm>
          <a:off x="1752600" y="2438400"/>
          <a:ext cx="8534399" cy="9144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  <a:sym typeface="Symbol" pitchFamily="18" charset="2"/>
                        </a:rPr>
                        <a:t>45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90" name="Oval 28"/>
          <p:cNvSpPr>
            <a:spLocks noChangeArrowheads="1"/>
          </p:cNvSpPr>
          <p:nvPr/>
        </p:nvSpPr>
        <p:spPr bwMode="auto">
          <a:xfrm>
            <a:off x="2209800" y="620713"/>
            <a:ext cx="533400" cy="446087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091" name="Oval 29"/>
          <p:cNvSpPr>
            <a:spLocks noChangeArrowheads="1"/>
          </p:cNvSpPr>
          <p:nvPr/>
        </p:nvSpPr>
        <p:spPr bwMode="auto">
          <a:xfrm>
            <a:off x="3810000" y="544513"/>
            <a:ext cx="457200" cy="446087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92" name="Oval 30"/>
          <p:cNvSpPr>
            <a:spLocks noChangeArrowheads="1"/>
          </p:cNvSpPr>
          <p:nvPr/>
        </p:nvSpPr>
        <p:spPr bwMode="auto">
          <a:xfrm>
            <a:off x="2209800" y="1906588"/>
            <a:ext cx="533400" cy="455612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93" name="Oval 31"/>
          <p:cNvSpPr>
            <a:spLocks noChangeArrowheads="1"/>
          </p:cNvSpPr>
          <p:nvPr/>
        </p:nvSpPr>
        <p:spPr bwMode="auto">
          <a:xfrm>
            <a:off x="3962400" y="1885950"/>
            <a:ext cx="457200" cy="4762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94" name="Oval 32"/>
          <p:cNvSpPr>
            <a:spLocks noChangeArrowheads="1"/>
          </p:cNvSpPr>
          <p:nvPr/>
        </p:nvSpPr>
        <p:spPr bwMode="auto">
          <a:xfrm>
            <a:off x="5334000" y="534988"/>
            <a:ext cx="457200" cy="455612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95" name="Oval 33"/>
          <p:cNvSpPr>
            <a:spLocks noChangeArrowheads="1"/>
          </p:cNvSpPr>
          <p:nvPr/>
        </p:nvSpPr>
        <p:spPr bwMode="auto">
          <a:xfrm>
            <a:off x="5410200" y="1828800"/>
            <a:ext cx="457200" cy="4572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96" name="Line 34"/>
          <p:cNvSpPr>
            <a:spLocks noChangeShapeType="1"/>
          </p:cNvSpPr>
          <p:nvPr/>
        </p:nvSpPr>
        <p:spPr bwMode="auto">
          <a:xfrm flipV="1">
            <a:off x="2438400" y="106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097" name="Line 35"/>
          <p:cNvSpPr>
            <a:spLocks noChangeShapeType="1"/>
          </p:cNvSpPr>
          <p:nvPr/>
        </p:nvSpPr>
        <p:spPr bwMode="auto">
          <a:xfrm>
            <a:off x="2743200" y="83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098" name="Line 36"/>
          <p:cNvSpPr>
            <a:spLocks noChangeShapeType="1"/>
          </p:cNvSpPr>
          <p:nvPr/>
        </p:nvSpPr>
        <p:spPr bwMode="auto">
          <a:xfrm>
            <a:off x="4267200" y="83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099" name="Line 37"/>
          <p:cNvSpPr>
            <a:spLocks noChangeShapeType="1"/>
          </p:cNvSpPr>
          <p:nvPr/>
        </p:nvSpPr>
        <p:spPr bwMode="auto">
          <a:xfrm>
            <a:off x="27432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00" name="Line 38"/>
          <p:cNvSpPr>
            <a:spLocks noChangeShapeType="1"/>
          </p:cNvSpPr>
          <p:nvPr/>
        </p:nvSpPr>
        <p:spPr bwMode="auto">
          <a:xfrm>
            <a:off x="4419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01" name="Line 39"/>
          <p:cNvSpPr>
            <a:spLocks noChangeShapeType="1"/>
          </p:cNvSpPr>
          <p:nvPr/>
        </p:nvSpPr>
        <p:spPr bwMode="auto">
          <a:xfrm flipV="1">
            <a:off x="4114800" y="99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02" name="Freeform 40"/>
          <p:cNvSpPr>
            <a:spLocks/>
          </p:cNvSpPr>
          <p:nvPr/>
        </p:nvSpPr>
        <p:spPr bwMode="auto">
          <a:xfrm>
            <a:off x="2667000" y="990600"/>
            <a:ext cx="152400" cy="914400"/>
          </a:xfrm>
          <a:custGeom>
            <a:avLst/>
            <a:gdLst>
              <a:gd name="T0" fmla="*/ 0 w 96"/>
              <a:gd name="T1" fmla="*/ 0 h 576"/>
              <a:gd name="T2" fmla="*/ 2147483647 w 96"/>
              <a:gd name="T3" fmla="*/ 2147483647 h 576"/>
              <a:gd name="T4" fmla="*/ 0 w 96"/>
              <a:gd name="T5" fmla="*/ 2147483647 h 576"/>
              <a:gd name="T6" fmla="*/ 0 60000 65536"/>
              <a:gd name="T7" fmla="*/ 0 60000 65536"/>
              <a:gd name="T8" fmla="*/ 0 60000 65536"/>
              <a:gd name="T9" fmla="*/ 0 w 96"/>
              <a:gd name="T10" fmla="*/ 0 h 576"/>
              <a:gd name="T11" fmla="*/ 96 w 9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576">
                <a:moveTo>
                  <a:pt x="0" y="0"/>
                </a:moveTo>
                <a:cubicBezTo>
                  <a:pt x="48" y="96"/>
                  <a:pt x="96" y="192"/>
                  <a:pt x="96" y="288"/>
                </a:cubicBezTo>
                <a:cubicBezTo>
                  <a:pt x="96" y="384"/>
                  <a:pt x="16" y="528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03" name="Line 41"/>
          <p:cNvSpPr>
            <a:spLocks noChangeShapeType="1"/>
          </p:cNvSpPr>
          <p:nvPr/>
        </p:nvSpPr>
        <p:spPr bwMode="auto">
          <a:xfrm flipH="1" flipV="1">
            <a:off x="2590800" y="1828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04" name="Line 42"/>
          <p:cNvSpPr>
            <a:spLocks noChangeShapeType="1"/>
          </p:cNvSpPr>
          <p:nvPr/>
        </p:nvSpPr>
        <p:spPr bwMode="auto">
          <a:xfrm flipV="1">
            <a:off x="2667000" y="1828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05" name="Freeform 43"/>
          <p:cNvSpPr>
            <a:spLocks/>
          </p:cNvSpPr>
          <p:nvPr/>
        </p:nvSpPr>
        <p:spPr bwMode="auto">
          <a:xfrm>
            <a:off x="2590800" y="215900"/>
            <a:ext cx="2895600" cy="393700"/>
          </a:xfrm>
          <a:custGeom>
            <a:avLst/>
            <a:gdLst>
              <a:gd name="T0" fmla="*/ 0 w 1824"/>
              <a:gd name="T1" fmla="*/ 2147483647 h 248"/>
              <a:gd name="T2" fmla="*/ 2147483647 w 1824"/>
              <a:gd name="T3" fmla="*/ 2147483647 h 248"/>
              <a:gd name="T4" fmla="*/ 2147483647 w 1824"/>
              <a:gd name="T5" fmla="*/ 2147483647 h 248"/>
              <a:gd name="T6" fmla="*/ 0 60000 65536"/>
              <a:gd name="T7" fmla="*/ 0 60000 65536"/>
              <a:gd name="T8" fmla="*/ 0 60000 65536"/>
              <a:gd name="T9" fmla="*/ 0 w 1824"/>
              <a:gd name="T10" fmla="*/ 0 h 248"/>
              <a:gd name="T11" fmla="*/ 1824 w 182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248">
                <a:moveTo>
                  <a:pt x="0" y="248"/>
                </a:moveTo>
                <a:cubicBezTo>
                  <a:pt x="328" y="132"/>
                  <a:pt x="656" y="16"/>
                  <a:pt x="960" y="8"/>
                </a:cubicBezTo>
                <a:cubicBezTo>
                  <a:pt x="1264" y="0"/>
                  <a:pt x="1680" y="168"/>
                  <a:pt x="1824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06" name="Line 44"/>
          <p:cNvSpPr>
            <a:spLocks noChangeShapeType="1"/>
          </p:cNvSpPr>
          <p:nvPr/>
        </p:nvSpPr>
        <p:spPr bwMode="auto">
          <a:xfrm>
            <a:off x="5486400" y="45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07" name="Line 45"/>
          <p:cNvSpPr>
            <a:spLocks noChangeShapeType="1"/>
          </p:cNvSpPr>
          <p:nvPr/>
        </p:nvSpPr>
        <p:spPr bwMode="auto">
          <a:xfrm flipH="1">
            <a:off x="5334000" y="53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08" name="Freeform 46"/>
          <p:cNvSpPr>
            <a:spLocks/>
          </p:cNvSpPr>
          <p:nvPr/>
        </p:nvSpPr>
        <p:spPr bwMode="auto">
          <a:xfrm>
            <a:off x="4419600" y="990600"/>
            <a:ext cx="1219200" cy="1066800"/>
          </a:xfrm>
          <a:custGeom>
            <a:avLst/>
            <a:gdLst>
              <a:gd name="T0" fmla="*/ 0 w 768"/>
              <a:gd name="T1" fmla="*/ 2147483647 h 672"/>
              <a:gd name="T2" fmla="*/ 2147483647 w 768"/>
              <a:gd name="T3" fmla="*/ 2147483647 h 672"/>
              <a:gd name="T4" fmla="*/ 2147483647 w 768"/>
              <a:gd name="T5" fmla="*/ 0 h 672"/>
              <a:gd name="T6" fmla="*/ 0 60000 65536"/>
              <a:gd name="T7" fmla="*/ 0 60000 65536"/>
              <a:gd name="T8" fmla="*/ 0 60000 65536"/>
              <a:gd name="T9" fmla="*/ 0 w 768"/>
              <a:gd name="T10" fmla="*/ 0 h 672"/>
              <a:gd name="T11" fmla="*/ 768 w 76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672">
                <a:moveTo>
                  <a:pt x="0" y="672"/>
                </a:moveTo>
                <a:cubicBezTo>
                  <a:pt x="152" y="584"/>
                  <a:pt x="304" y="496"/>
                  <a:pt x="432" y="384"/>
                </a:cubicBezTo>
                <a:cubicBezTo>
                  <a:pt x="560" y="272"/>
                  <a:pt x="664" y="136"/>
                  <a:pt x="7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09" name="Freeform 47"/>
          <p:cNvSpPr>
            <a:spLocks/>
          </p:cNvSpPr>
          <p:nvPr/>
        </p:nvSpPr>
        <p:spPr bwMode="auto">
          <a:xfrm>
            <a:off x="4343400" y="990600"/>
            <a:ext cx="1066800" cy="914400"/>
          </a:xfrm>
          <a:custGeom>
            <a:avLst/>
            <a:gdLst>
              <a:gd name="T0" fmla="*/ 0 w 672"/>
              <a:gd name="T1" fmla="*/ 2147483647 h 576"/>
              <a:gd name="T2" fmla="*/ 2147483647 w 672"/>
              <a:gd name="T3" fmla="*/ 2147483647 h 576"/>
              <a:gd name="T4" fmla="*/ 2147483647 w 672"/>
              <a:gd name="T5" fmla="*/ 0 h 576"/>
              <a:gd name="T6" fmla="*/ 0 60000 65536"/>
              <a:gd name="T7" fmla="*/ 0 60000 65536"/>
              <a:gd name="T8" fmla="*/ 0 60000 65536"/>
              <a:gd name="T9" fmla="*/ 0 w 672"/>
              <a:gd name="T10" fmla="*/ 0 h 576"/>
              <a:gd name="T11" fmla="*/ 672 w 6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576">
                <a:moveTo>
                  <a:pt x="0" y="576"/>
                </a:moveTo>
                <a:cubicBezTo>
                  <a:pt x="40" y="456"/>
                  <a:pt x="80" y="336"/>
                  <a:pt x="192" y="240"/>
                </a:cubicBezTo>
                <a:cubicBezTo>
                  <a:pt x="304" y="144"/>
                  <a:pt x="488" y="72"/>
                  <a:pt x="6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10" name="Line 48"/>
          <p:cNvSpPr>
            <a:spLocks noChangeShapeType="1"/>
          </p:cNvSpPr>
          <p:nvPr/>
        </p:nvSpPr>
        <p:spPr bwMode="auto">
          <a:xfrm>
            <a:off x="5334000" y="990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11" name="Line 49"/>
          <p:cNvSpPr>
            <a:spLocks noChangeShapeType="1"/>
          </p:cNvSpPr>
          <p:nvPr/>
        </p:nvSpPr>
        <p:spPr bwMode="auto">
          <a:xfrm>
            <a:off x="5334000" y="9144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12" name="Line 50"/>
          <p:cNvSpPr>
            <a:spLocks noChangeShapeType="1"/>
          </p:cNvSpPr>
          <p:nvPr/>
        </p:nvSpPr>
        <p:spPr bwMode="auto">
          <a:xfrm flipH="1">
            <a:off x="5334000" y="990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13" name="Line 51"/>
          <p:cNvSpPr>
            <a:spLocks noChangeShapeType="1"/>
          </p:cNvSpPr>
          <p:nvPr/>
        </p:nvSpPr>
        <p:spPr bwMode="auto">
          <a:xfrm flipV="1">
            <a:off x="44196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14" name="Line 52"/>
          <p:cNvSpPr>
            <a:spLocks noChangeShapeType="1"/>
          </p:cNvSpPr>
          <p:nvPr/>
        </p:nvSpPr>
        <p:spPr bwMode="auto">
          <a:xfrm>
            <a:off x="4419600" y="205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15" name="Rectangle 53"/>
          <p:cNvSpPr>
            <a:spLocks noChangeArrowheads="1"/>
          </p:cNvSpPr>
          <p:nvPr/>
        </p:nvSpPr>
        <p:spPr bwMode="auto">
          <a:xfrm>
            <a:off x="2057400" y="1447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5116" name="Rectangle 54"/>
          <p:cNvSpPr>
            <a:spLocks noChangeArrowheads="1"/>
          </p:cNvSpPr>
          <p:nvPr/>
        </p:nvSpPr>
        <p:spPr bwMode="auto">
          <a:xfrm>
            <a:off x="2819400" y="1143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5117" name="Rectangle 55"/>
          <p:cNvSpPr>
            <a:spLocks noChangeArrowheads="1"/>
          </p:cNvSpPr>
          <p:nvPr/>
        </p:nvSpPr>
        <p:spPr bwMode="auto">
          <a:xfrm>
            <a:off x="3124200" y="533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45118" name="Rectangle 56"/>
          <p:cNvSpPr>
            <a:spLocks noChangeArrowheads="1"/>
          </p:cNvSpPr>
          <p:nvPr/>
        </p:nvSpPr>
        <p:spPr bwMode="auto">
          <a:xfrm>
            <a:off x="4495800" y="533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5119" name="Rectangle 57"/>
          <p:cNvSpPr>
            <a:spLocks noChangeArrowheads="1"/>
          </p:cNvSpPr>
          <p:nvPr/>
        </p:nvSpPr>
        <p:spPr bwMode="auto">
          <a:xfrm>
            <a:off x="3200400" y="1828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45120" name="Rectangle 58"/>
          <p:cNvSpPr>
            <a:spLocks noChangeArrowheads="1"/>
          </p:cNvSpPr>
          <p:nvPr/>
        </p:nvSpPr>
        <p:spPr bwMode="auto">
          <a:xfrm>
            <a:off x="5029200" y="19050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121" name="Rectangle 59"/>
          <p:cNvSpPr>
            <a:spLocks noChangeArrowheads="1"/>
          </p:cNvSpPr>
          <p:nvPr/>
        </p:nvSpPr>
        <p:spPr bwMode="auto">
          <a:xfrm>
            <a:off x="5257800" y="1447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45122" name="Rectangle 60"/>
          <p:cNvSpPr>
            <a:spLocks noChangeArrowheads="1"/>
          </p:cNvSpPr>
          <p:nvPr/>
        </p:nvSpPr>
        <p:spPr bwMode="auto">
          <a:xfrm>
            <a:off x="4495800" y="1066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45123" name="Rectangle 61"/>
          <p:cNvSpPr>
            <a:spLocks noChangeArrowheads="1"/>
          </p:cNvSpPr>
          <p:nvPr/>
        </p:nvSpPr>
        <p:spPr bwMode="auto">
          <a:xfrm>
            <a:off x="4495800" y="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45124" name="Rectangle 62"/>
          <p:cNvSpPr>
            <a:spLocks noChangeArrowheads="1"/>
          </p:cNvSpPr>
          <p:nvPr/>
        </p:nvSpPr>
        <p:spPr bwMode="auto">
          <a:xfrm>
            <a:off x="3733800" y="1371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486400" y="2971800"/>
            <a:ext cx="38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45126" name="Line 64"/>
          <p:cNvSpPr>
            <a:spLocks noChangeShapeType="1"/>
          </p:cNvSpPr>
          <p:nvPr/>
        </p:nvSpPr>
        <p:spPr bwMode="auto">
          <a:xfrm flipH="1">
            <a:off x="2743200" y="9906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45127" name="Rectangle 65"/>
          <p:cNvSpPr>
            <a:spLocks noChangeArrowheads="1"/>
          </p:cNvSpPr>
          <p:nvPr/>
        </p:nvSpPr>
        <p:spPr bwMode="auto">
          <a:xfrm>
            <a:off x="3352800" y="990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0" name="Rectangle 106"/>
          <p:cNvSpPr>
            <a:spLocks noChangeArrowheads="1"/>
          </p:cNvSpPr>
          <p:nvPr/>
        </p:nvSpPr>
        <p:spPr bwMode="auto">
          <a:xfrm>
            <a:off x="1752600" y="3352800"/>
            <a:ext cx="85344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            { 1,3 }              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10            25            45              ∞         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Line 107"/>
          <p:cNvSpPr>
            <a:spLocks noChangeShapeType="1"/>
          </p:cNvSpPr>
          <p:nvPr/>
        </p:nvSpPr>
        <p:spPr bwMode="auto">
          <a:xfrm>
            <a:off x="2673350" y="3379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82" name="Line 108"/>
          <p:cNvSpPr>
            <a:spLocks noChangeShapeType="1"/>
          </p:cNvSpPr>
          <p:nvPr/>
        </p:nvSpPr>
        <p:spPr bwMode="auto">
          <a:xfrm>
            <a:off x="40386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83" name="Line 109"/>
          <p:cNvSpPr>
            <a:spLocks noChangeShapeType="1"/>
          </p:cNvSpPr>
          <p:nvPr/>
        </p:nvSpPr>
        <p:spPr bwMode="auto">
          <a:xfrm>
            <a:off x="4948084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84" name="Line 110"/>
          <p:cNvSpPr>
            <a:spLocks noChangeShapeType="1"/>
          </p:cNvSpPr>
          <p:nvPr/>
        </p:nvSpPr>
        <p:spPr bwMode="auto">
          <a:xfrm>
            <a:off x="58674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85" name="Line 111"/>
          <p:cNvSpPr>
            <a:spLocks noChangeShapeType="1"/>
          </p:cNvSpPr>
          <p:nvPr/>
        </p:nvSpPr>
        <p:spPr bwMode="auto">
          <a:xfrm>
            <a:off x="67818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86" name="Line 112"/>
          <p:cNvSpPr>
            <a:spLocks noChangeShapeType="1"/>
          </p:cNvSpPr>
          <p:nvPr/>
        </p:nvSpPr>
        <p:spPr bwMode="auto">
          <a:xfrm>
            <a:off x="86106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87" name="Text Box 113"/>
          <p:cNvSpPr txBox="1">
            <a:spLocks noChangeArrowheads="1"/>
          </p:cNvSpPr>
          <p:nvPr/>
        </p:nvSpPr>
        <p:spPr bwMode="auto">
          <a:xfrm>
            <a:off x="6477000" y="3352800"/>
            <a:ext cx="38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752600" y="3810000"/>
            <a:ext cx="85344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         { 1,3,4 }             45           10            25            45            28      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Line 116"/>
          <p:cNvSpPr>
            <a:spLocks noChangeShapeType="1"/>
          </p:cNvSpPr>
          <p:nvPr/>
        </p:nvSpPr>
        <p:spPr bwMode="auto">
          <a:xfrm>
            <a:off x="26590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90" name="Line 117"/>
          <p:cNvSpPr>
            <a:spLocks noChangeShapeType="1"/>
          </p:cNvSpPr>
          <p:nvPr/>
        </p:nvSpPr>
        <p:spPr bwMode="auto">
          <a:xfrm>
            <a:off x="4038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91" name="Line 118"/>
          <p:cNvSpPr>
            <a:spLocks noChangeShapeType="1"/>
          </p:cNvSpPr>
          <p:nvPr/>
        </p:nvSpPr>
        <p:spPr bwMode="auto">
          <a:xfrm>
            <a:off x="4948084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92" name="Line 119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93" name="Line 120"/>
          <p:cNvSpPr>
            <a:spLocks noChangeShapeType="1"/>
          </p:cNvSpPr>
          <p:nvPr/>
        </p:nvSpPr>
        <p:spPr bwMode="auto">
          <a:xfrm>
            <a:off x="6781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94" name="Line 121"/>
          <p:cNvSpPr>
            <a:spLocks noChangeShapeType="1"/>
          </p:cNvSpPr>
          <p:nvPr/>
        </p:nvSpPr>
        <p:spPr bwMode="auto">
          <a:xfrm>
            <a:off x="861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95" name="Text Box 122"/>
          <p:cNvSpPr txBox="1">
            <a:spLocks noChangeArrowheads="1"/>
          </p:cNvSpPr>
          <p:nvPr/>
        </p:nvSpPr>
        <p:spPr bwMode="auto">
          <a:xfrm>
            <a:off x="8305800" y="3810000"/>
            <a:ext cx="38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98" name="Rectangle 126"/>
          <p:cNvSpPr>
            <a:spLocks noChangeArrowheads="1"/>
          </p:cNvSpPr>
          <p:nvPr/>
        </p:nvSpPr>
        <p:spPr bwMode="auto">
          <a:xfrm>
            <a:off x="1752600" y="4267200"/>
            <a:ext cx="85344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3        { 1,3,4,6 }          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10            25            45             28      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28                          </a:t>
            </a:r>
          </a:p>
        </p:txBody>
      </p:sp>
      <p:sp>
        <p:nvSpPr>
          <p:cNvPr id="99" name="Line 127"/>
          <p:cNvSpPr>
            <a:spLocks noChangeShapeType="1"/>
          </p:cNvSpPr>
          <p:nvPr/>
        </p:nvSpPr>
        <p:spPr bwMode="auto">
          <a:xfrm>
            <a:off x="2644775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00" name="Line 128"/>
          <p:cNvSpPr>
            <a:spLocks noChangeShapeType="1"/>
          </p:cNvSpPr>
          <p:nvPr/>
        </p:nvSpPr>
        <p:spPr bwMode="auto">
          <a:xfrm>
            <a:off x="4038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01" name="Line 129"/>
          <p:cNvSpPr>
            <a:spLocks noChangeShapeType="1"/>
          </p:cNvSpPr>
          <p:nvPr/>
        </p:nvSpPr>
        <p:spPr bwMode="auto">
          <a:xfrm>
            <a:off x="494071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02" name="Line 130"/>
          <p:cNvSpPr>
            <a:spLocks noChangeShapeType="1"/>
          </p:cNvSpPr>
          <p:nvPr/>
        </p:nvSpPr>
        <p:spPr bwMode="auto">
          <a:xfrm>
            <a:off x="5867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03" name="Line 131"/>
          <p:cNvSpPr>
            <a:spLocks noChangeShapeType="1"/>
          </p:cNvSpPr>
          <p:nvPr/>
        </p:nvSpPr>
        <p:spPr bwMode="auto">
          <a:xfrm>
            <a:off x="6781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04" name="Line 132"/>
          <p:cNvSpPr>
            <a:spLocks noChangeShapeType="1"/>
          </p:cNvSpPr>
          <p:nvPr/>
        </p:nvSpPr>
        <p:spPr bwMode="auto">
          <a:xfrm>
            <a:off x="86106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05" name="Text Box 133"/>
          <p:cNvSpPr txBox="1">
            <a:spLocks noChangeArrowheads="1"/>
          </p:cNvSpPr>
          <p:nvPr/>
        </p:nvSpPr>
        <p:spPr bwMode="auto">
          <a:xfrm>
            <a:off x="7239000" y="4267200"/>
            <a:ext cx="38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106" name="Rectangle 135"/>
          <p:cNvSpPr>
            <a:spLocks noChangeArrowheads="1"/>
          </p:cNvSpPr>
          <p:nvPr/>
        </p:nvSpPr>
        <p:spPr bwMode="auto">
          <a:xfrm>
            <a:off x="1752600" y="4724400"/>
            <a:ext cx="854075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        { 1,3,4,5,6 }       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10            25            45             28         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45                    						</a:t>
            </a:r>
          </a:p>
        </p:txBody>
      </p:sp>
      <p:sp>
        <p:nvSpPr>
          <p:cNvPr id="107" name="Line 136"/>
          <p:cNvSpPr>
            <a:spLocks noChangeShapeType="1"/>
          </p:cNvSpPr>
          <p:nvPr/>
        </p:nvSpPr>
        <p:spPr bwMode="auto">
          <a:xfrm>
            <a:off x="2644775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08" name="Line 137"/>
          <p:cNvSpPr>
            <a:spLocks noChangeShapeType="1"/>
          </p:cNvSpPr>
          <p:nvPr/>
        </p:nvSpPr>
        <p:spPr bwMode="auto">
          <a:xfrm>
            <a:off x="40386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09" name="Line 138"/>
          <p:cNvSpPr>
            <a:spLocks noChangeShapeType="1"/>
          </p:cNvSpPr>
          <p:nvPr/>
        </p:nvSpPr>
        <p:spPr bwMode="auto">
          <a:xfrm>
            <a:off x="4948084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10" name="Line 139"/>
          <p:cNvSpPr>
            <a:spLocks noChangeShapeType="1"/>
          </p:cNvSpPr>
          <p:nvPr/>
        </p:nvSpPr>
        <p:spPr bwMode="auto">
          <a:xfrm>
            <a:off x="58674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11" name="Line 140"/>
          <p:cNvSpPr>
            <a:spLocks noChangeShapeType="1"/>
          </p:cNvSpPr>
          <p:nvPr/>
        </p:nvSpPr>
        <p:spPr bwMode="auto">
          <a:xfrm>
            <a:off x="67818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12" name="Line 141"/>
          <p:cNvSpPr>
            <a:spLocks noChangeShapeType="1"/>
          </p:cNvSpPr>
          <p:nvPr/>
        </p:nvSpPr>
        <p:spPr bwMode="auto">
          <a:xfrm>
            <a:off x="86106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15" name="Text Box 144"/>
          <p:cNvSpPr txBox="1">
            <a:spLocks noChangeArrowheads="1"/>
          </p:cNvSpPr>
          <p:nvPr/>
        </p:nvSpPr>
        <p:spPr bwMode="auto">
          <a:xfrm>
            <a:off x="4419601" y="4800600"/>
            <a:ext cx="36871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117" name="Rectangle 135"/>
          <p:cNvSpPr>
            <a:spLocks noChangeArrowheads="1"/>
          </p:cNvSpPr>
          <p:nvPr/>
        </p:nvSpPr>
        <p:spPr bwMode="auto">
          <a:xfrm>
            <a:off x="1752600" y="5181600"/>
            <a:ext cx="85344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5        { 1,2,3,4,5,6 }    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10             25             45             28      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sz="1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sz="1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1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</p:txBody>
      </p:sp>
      <p:sp>
        <p:nvSpPr>
          <p:cNvPr id="118" name="Line 136"/>
          <p:cNvSpPr>
            <a:spLocks noChangeShapeType="1"/>
          </p:cNvSpPr>
          <p:nvPr/>
        </p:nvSpPr>
        <p:spPr bwMode="auto">
          <a:xfrm>
            <a:off x="2644775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19" name="Line 136"/>
          <p:cNvSpPr>
            <a:spLocks noChangeShapeType="1"/>
          </p:cNvSpPr>
          <p:nvPr/>
        </p:nvSpPr>
        <p:spPr bwMode="auto">
          <a:xfrm>
            <a:off x="58674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0" name="Line 136"/>
          <p:cNvSpPr>
            <a:spLocks noChangeShapeType="1"/>
          </p:cNvSpPr>
          <p:nvPr/>
        </p:nvSpPr>
        <p:spPr bwMode="auto">
          <a:xfrm>
            <a:off x="67818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1" name="Line 136"/>
          <p:cNvSpPr>
            <a:spLocks noChangeShapeType="1"/>
          </p:cNvSpPr>
          <p:nvPr/>
        </p:nvSpPr>
        <p:spPr bwMode="auto">
          <a:xfrm>
            <a:off x="40386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2" name="Line 136"/>
          <p:cNvSpPr>
            <a:spLocks noChangeShapeType="1"/>
          </p:cNvSpPr>
          <p:nvPr/>
        </p:nvSpPr>
        <p:spPr bwMode="auto">
          <a:xfrm>
            <a:off x="4948084" y="5197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3" name="Line 112"/>
          <p:cNvSpPr>
            <a:spLocks noChangeShapeType="1"/>
          </p:cNvSpPr>
          <p:nvPr/>
        </p:nvSpPr>
        <p:spPr bwMode="auto">
          <a:xfrm>
            <a:off x="8610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4" name="Line 112"/>
          <p:cNvSpPr>
            <a:spLocks noChangeShapeType="1"/>
          </p:cNvSpPr>
          <p:nvPr/>
        </p:nvSpPr>
        <p:spPr bwMode="auto">
          <a:xfrm>
            <a:off x="95250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5" name="Line 112"/>
          <p:cNvSpPr>
            <a:spLocks noChangeShapeType="1"/>
          </p:cNvSpPr>
          <p:nvPr/>
        </p:nvSpPr>
        <p:spPr bwMode="auto">
          <a:xfrm>
            <a:off x="76962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6" name="Line 121"/>
          <p:cNvSpPr>
            <a:spLocks noChangeShapeType="1"/>
          </p:cNvSpPr>
          <p:nvPr/>
        </p:nvSpPr>
        <p:spPr bwMode="auto">
          <a:xfrm>
            <a:off x="9525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7" name="Line 121"/>
          <p:cNvSpPr>
            <a:spLocks noChangeShapeType="1"/>
          </p:cNvSpPr>
          <p:nvPr/>
        </p:nvSpPr>
        <p:spPr bwMode="auto">
          <a:xfrm>
            <a:off x="7696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8" name="Line 132"/>
          <p:cNvSpPr>
            <a:spLocks noChangeShapeType="1"/>
          </p:cNvSpPr>
          <p:nvPr/>
        </p:nvSpPr>
        <p:spPr bwMode="auto">
          <a:xfrm>
            <a:off x="95250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29" name="Line 132"/>
          <p:cNvSpPr>
            <a:spLocks noChangeShapeType="1"/>
          </p:cNvSpPr>
          <p:nvPr/>
        </p:nvSpPr>
        <p:spPr bwMode="auto">
          <a:xfrm>
            <a:off x="76962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30" name="Line 141"/>
          <p:cNvSpPr>
            <a:spLocks noChangeShapeType="1"/>
          </p:cNvSpPr>
          <p:nvPr/>
        </p:nvSpPr>
        <p:spPr bwMode="auto">
          <a:xfrm>
            <a:off x="95250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31" name="Line 141"/>
          <p:cNvSpPr>
            <a:spLocks noChangeShapeType="1"/>
          </p:cNvSpPr>
          <p:nvPr/>
        </p:nvSpPr>
        <p:spPr bwMode="auto">
          <a:xfrm>
            <a:off x="76962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32" name="Line 141"/>
          <p:cNvSpPr>
            <a:spLocks noChangeShapeType="1"/>
          </p:cNvSpPr>
          <p:nvPr/>
        </p:nvSpPr>
        <p:spPr bwMode="auto">
          <a:xfrm>
            <a:off x="9525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33" name="Line 141"/>
          <p:cNvSpPr>
            <a:spLocks noChangeShapeType="1"/>
          </p:cNvSpPr>
          <p:nvPr/>
        </p:nvSpPr>
        <p:spPr bwMode="auto">
          <a:xfrm>
            <a:off x="76962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0" grpId="0" animBg="1"/>
      <p:bldP spid="87" grpId="0"/>
      <p:bldP spid="88" grpId="0" animBg="1"/>
      <p:bldP spid="95" grpId="0"/>
      <p:bldP spid="98" grpId="0" animBg="1"/>
      <p:bldP spid="105" grpId="0"/>
      <p:bldP spid="106" grpId="0" animBg="1"/>
      <p:bldP spid="115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Greedy(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a,n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kern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kern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a[1:n] contains the n inputs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	solution=	</a:t>
            </a:r>
            <a:r>
              <a:rPr lang="el-GR" kern="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   // Initialize solution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		for </a:t>
            </a:r>
            <a:r>
              <a:rPr lang="en-US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=1 to n do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			x := </a:t>
            </a:r>
            <a:r>
              <a:rPr lang="en-US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			if</a:t>
            </a:r>
            <a:r>
              <a:rPr lang="en-US" kern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Feasible(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solution , x</a:t>
            </a:r>
            <a:r>
              <a:rPr lang="en-US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				solution=Union(solution , x)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return solution;</a:t>
            </a: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kern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961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62013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SSSP-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Dijkstra’s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 bwMode="auto">
          <a:xfrm>
            <a:off x="1676400" y="1219200"/>
            <a:ext cx="8991600" cy="434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kern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Dijkstra’s</a:t>
            </a: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algorithm assumes that </a:t>
            </a:r>
            <a:r>
              <a:rPr lang="en-US" altLang="zh-CN" sz="2400" kern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there exist a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cost</a:t>
            </a:r>
            <a:r>
              <a:rPr lang="en-US" altLang="zh-CN" sz="2400" i="1" kern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</a:t>
            </a:r>
            <a:r>
              <a:rPr lang="en-US" altLang="zh-CN" sz="2400" kern="0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for </a:t>
            </a: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each e in the graph.</a:t>
            </a: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Maintains a set </a:t>
            </a:r>
            <a:r>
              <a:rPr lang="en-US" sz="240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of vertices whose SP from </a:t>
            </a:r>
            <a:r>
              <a:rPr lang="en-US" sz="240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source)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has been determined.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a) Select the next minimum distance node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u</a:t>
            </a: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which is not in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S.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b) </a:t>
            </a:r>
            <a:r>
              <a:rPr lang="en-US" altLang="zh-CN" sz="2400" b="1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</a:t>
            </a: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each node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adjacent to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</a:t>
            </a:r>
            <a:r>
              <a:rPr lang="en-US" altLang="zh-CN" sz="2400" b="1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</a:t>
            </a:r>
            <a:r>
              <a:rPr lang="en-US" altLang="zh-CN" sz="2400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if( dist[w]&gt;dist[u]+cost[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u,w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]) ) then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              dist[w]:=dist[u]+cost[</a:t>
            </a:r>
            <a:r>
              <a:rPr lang="en-US" sz="2000" kern="0" dirty="0" err="1">
                <a:latin typeface="Times New Roman" pitchFamily="18" charset="0"/>
                <a:cs typeface="Times New Roman" pitchFamily="18" charset="0"/>
              </a:rPr>
              <a:t>u,w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000" i="1" kern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Repeat step (a) and (b) until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S=n </a:t>
            </a: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(number of vertices).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/>
          </p:cNvPr>
          <p:cNvSpPr txBox="1">
            <a:spLocks noChangeArrowheads="1"/>
          </p:cNvSpPr>
          <p:nvPr/>
        </p:nvSpPr>
        <p:spPr bwMode="auto">
          <a:xfrm>
            <a:off x="1828800" y="915988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400" kern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ShortestPaths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(v, cost, dist, n)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//dist[j], 1≤ j≤ n, is set to  the length of the shortest path from vertex v to 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// vertex j in a digraph G with n vertices. dist[v] is set to zero. 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// G is represented by its cost adjacency matrix cost[1:n, 1:n].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	      for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:=  1 to n do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	      {                   // Initialize S.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	         s[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] := false;  dist[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]  :=  cost[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v,i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	      }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s[v] :=  true;       // put v in 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dist[v]  := 0.0 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0" y="77788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to generate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001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/>
          </p:cNvPr>
          <p:cNvSpPr txBox="1">
            <a:spLocks noChangeArrowheads="1"/>
          </p:cNvSpPr>
          <p:nvPr/>
        </p:nvSpPr>
        <p:spPr bwMode="auto">
          <a:xfrm>
            <a:off x="1981200" y="127000"/>
            <a:ext cx="8153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num: = 2 to n 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{                                      //  Determine  n-1 paths from v.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   Choose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from among those vertices not in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such that  	    	</a:t>
            </a:r>
            <a:r>
              <a:rPr lang="en-US" sz="2400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dist[u]</a:t>
            </a:r>
            <a:r>
              <a:rPr lang="en-US" sz="2400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is minimum;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  s[u] :=  true;                // Put u in S.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 for ( each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adjacent to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with S[w]= false) do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     			   // Update distance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 	 if( dist[w] &gt; dist[u] + cost[u, w]) ) then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           dist[w] := dist[u] + cost[u, w];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 } 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9505950" y="6492875"/>
            <a:ext cx="2540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buSzPct val="85000"/>
            </a:pPr>
            <a:fld id="{E21EEB96-FB5C-4C08-82BE-868F35A2DC28}" type="slidenum">
              <a:rPr lang="en-GB" altLang="en-US" sz="1200">
                <a:solidFill>
                  <a:srgbClr val="333329"/>
                </a:solidFill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pPr algn="r">
                <a:buSzPct val="85000"/>
              </a:pPr>
              <a:t>32</a:t>
            </a:fld>
            <a:endParaRPr lang="en-GB" altLang="en-US" sz="1200">
              <a:solidFill>
                <a:srgbClr val="333329"/>
              </a:solidFill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quarter" idx="10"/>
          </p:nvPr>
        </p:nvSpPr>
        <p:spPr>
          <a:xfrm>
            <a:off x="-11113" y="6473825"/>
            <a:ext cx="2743201" cy="365125"/>
          </a:xfrm>
        </p:spPr>
        <p:txBody>
          <a:bodyPr/>
          <a:lstStyle/>
          <a:p>
            <a:pPr>
              <a:defRPr/>
            </a:pPr>
            <a:fld id="{82A0E80C-D453-4929-B3E0-AF9545A80579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5/24/2022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30713" y="6486525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DAA - Unit – 3 Presentation Slides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Dijkstra’s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32004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 loop of line 7 takes o(n).</a:t>
            </a:r>
          </a:p>
          <a:p>
            <a:pPr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 loop of line 12 takes o(n).</a:t>
            </a: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execution of this loop requires o(n) time at lines 15 and 18.</a:t>
            </a:r>
          </a:p>
          <a:p>
            <a:pPr lvl="1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total time for this loop is o(n</a:t>
            </a:r>
            <a:r>
              <a:rPr lang="en-US" alt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/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alt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time taken by this algorithm is o(n</a:t>
            </a:r>
            <a:r>
              <a:rPr lang="en-US" altLang="en-US" sz="2400" baseline="30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smtClean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505950" y="6492875"/>
            <a:ext cx="2540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buSzPct val="85000"/>
            </a:pPr>
            <a:fld id="{A8EDEA4C-94C2-462D-8656-42DF7071C3ED}" type="slidenum">
              <a:rPr lang="en-GB" altLang="en-US" sz="1200">
                <a:solidFill>
                  <a:srgbClr val="333329"/>
                </a:solidFill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pPr algn="r">
                <a:buSzPct val="85000"/>
              </a:pPr>
              <a:t>33</a:t>
            </a:fld>
            <a:endParaRPr lang="en-GB" altLang="en-US" sz="1200">
              <a:solidFill>
                <a:srgbClr val="333329"/>
              </a:solidFill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quarter" idx="10"/>
          </p:nvPr>
        </p:nvSpPr>
        <p:spPr>
          <a:xfrm>
            <a:off x="-11113" y="6473825"/>
            <a:ext cx="2743201" cy="365125"/>
          </a:xfrm>
        </p:spPr>
        <p:txBody>
          <a:bodyPr/>
          <a:lstStyle/>
          <a:p>
            <a:pPr>
              <a:defRPr/>
            </a:pPr>
            <a:fld id="{82A0E80C-D453-4929-B3E0-AF9545A80579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5/24/2022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30713" y="6486525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DAA - Unit – 3 Presentation Slides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214"/>
            <a:ext cx="10515600" cy="5075749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graph G is represented as an adjacency list.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Q is represented as a binary heap.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representation, all vertices of the graph can be traversed using BFS in O(V+E) time.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min heap, operations like extract-min and decrease-key value takes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time.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overall time complexity becomes O(E+V) x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which is O((E + V)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ElogV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 complexity can be reduced to 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E+VlogV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Fibonacci heap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APPLICATIONS- KNAPSACK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32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items, each with a weight and a value, determine a subset of items to include in a collection so that the total weight is less than or equal to a given limit and the total value is as large as possible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knapsack problem is in combinatorial optimization problem. It appears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many, more complex mathematical models of real-world problems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problem statement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 items in the store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 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Knapsack is W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9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306"/>
            <a:ext cx="10515600" cy="5984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APPLICATIONS- KNAPSACK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697"/>
                <a:ext cx="10515600" cy="492826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knapsack problem the quantity of items can be broken into smaller pieces so that they can be fit.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≤1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contributes the weight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total weight in the knapsack</a:t>
                </a:r>
              </a:p>
              <a:p>
                <a:pPr marL="0" indent="0" algn="just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contribute the profit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p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total profit in the knapsack</a:t>
                </a:r>
              </a:p>
              <a:p>
                <a:pPr marL="0" indent="0" algn="just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697"/>
                <a:ext cx="10515600" cy="4928266"/>
              </a:xfrm>
              <a:blipFill>
                <a:blip r:embed="rId2"/>
                <a:stretch>
                  <a:fillRect l="-1217" t="-2228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APPLICATIONS- KNAPSACK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7691"/>
                <a:ext cx="10515600" cy="4909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objective function of this algorithm is to 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maximize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to constraint of 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.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an optimal solution can be obtained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.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7691"/>
                <a:ext cx="10515600" cy="4909272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08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77" y="227473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APPLICATIONS- KNAPSACK PROBLEM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6690" y="987218"/>
            <a:ext cx="9683933" cy="56938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Algorithm: Greedy-Fractional-Knapsack (w[1..n], p[1..n], W)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 to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x[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weight + w[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≤ W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= weight + w[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(W - weight) / w[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= 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x </a:t>
            </a:r>
          </a:p>
        </p:txBody>
      </p:sp>
    </p:spTree>
    <p:extLst>
      <p:ext uri="{BB962C8B-B14F-4D97-AF65-F5344CB8AC3E}">
        <p14:creationId xmlns:p14="http://schemas.microsoft.com/office/powerpoint/2010/main" val="375992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APPLICATIONS- KNAPSACK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497742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provided items are already sorted into a decreasing order of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while-loop takes a time of O(n), therefore the total time including sorting is O(n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JOB SEQUENCING WITH DEAD LINES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of Job Sequencing with deadlines: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find a sequence of jobs, which is completed within deadlines and gives us maximum profit.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consider, a set of n given jobs associated with deadlines and  a profit is earned by a job,  if the job is completed by its deadline.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jobs need to be sequenced in such away that they need to earn maximum profit.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Myth: it may happen that all the given jobs may not be completed within their deadlines.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2368</Words>
  <Application>Microsoft Office PowerPoint</Application>
  <PresentationFormat>Widescreen</PresentationFormat>
  <Paragraphs>375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SimSun</vt:lpstr>
      <vt:lpstr>SimSun</vt:lpstr>
      <vt:lpstr>Arial</vt:lpstr>
      <vt:lpstr>Calibri</vt:lpstr>
      <vt:lpstr>Calibri Light</vt:lpstr>
      <vt:lpstr>Cambria Math</vt:lpstr>
      <vt:lpstr>新細明體</vt:lpstr>
      <vt:lpstr>Symbol</vt:lpstr>
      <vt:lpstr>Times New Roman</vt:lpstr>
      <vt:lpstr>WenQuanYi Micro Hei</vt:lpstr>
      <vt:lpstr>Wingdings</vt:lpstr>
      <vt:lpstr>Office Theme</vt:lpstr>
      <vt:lpstr>UNIT III</vt:lpstr>
      <vt:lpstr>GREEDY METHOD</vt:lpstr>
      <vt:lpstr>GENERAL METHOD</vt:lpstr>
      <vt:lpstr>APPLICATIONS- KNAPSACK PROBLEM</vt:lpstr>
      <vt:lpstr>APPLICATIONS- KNAPSACK PROBLEM</vt:lpstr>
      <vt:lpstr>APPLICATIONS- KNAPSACK PROBLEM</vt:lpstr>
      <vt:lpstr>APPLICATIONS- KNAPSACK PROBLEM</vt:lpstr>
      <vt:lpstr>APPLICATIONS- KNAPSACK PROBLEM</vt:lpstr>
      <vt:lpstr>APPLICATION: JOB SEQUENCING WITH DEAD LINES</vt:lpstr>
      <vt:lpstr>APPLICATION: JOB SEQUENCING WITH DEAD LINES</vt:lpstr>
      <vt:lpstr>APPLICATION: JOB SEQUENCING WITH DEAD LINES</vt:lpstr>
      <vt:lpstr>APPLICATION: JOB SEQUENCING WITH DEAD LINES</vt:lpstr>
      <vt:lpstr>APPLICATION: JOB SEQUENCING WITH DEAD LINES</vt:lpstr>
      <vt:lpstr>APPLICATION: JOB SEQUENCING WITH DEAD LINES</vt:lpstr>
      <vt:lpstr>MINIMUM SPANNING TREE</vt:lpstr>
      <vt:lpstr>MINIMUM SPANNING TREE</vt:lpstr>
      <vt:lpstr>SPANNING TREE</vt:lpstr>
      <vt:lpstr>PRIMS ALGORTIHM</vt:lpstr>
      <vt:lpstr>PRIMS ALGORTIHM</vt:lpstr>
      <vt:lpstr>PRIMS ALGORITHM</vt:lpstr>
      <vt:lpstr>PRIMS ALGORTIHM-time complexity</vt:lpstr>
      <vt:lpstr>KRUSKALS ALGORITHM</vt:lpstr>
      <vt:lpstr>KRUSKALS ALGORITHM</vt:lpstr>
      <vt:lpstr>KRUSKALS ALGORITHM</vt:lpstr>
      <vt:lpstr>    DIFFERENCE BETWEEN  PRIMS ALGORITHM AND KRUSKALS ALGORITHM</vt:lpstr>
      <vt:lpstr>SINGLE SOURCE SHORTEST PATHS</vt:lpstr>
      <vt:lpstr>SINGLE SOURCE SHORTEST PATH</vt:lpstr>
      <vt:lpstr>The Single-Source Shortest path Problem ( SSSP)</vt:lpstr>
      <vt:lpstr>PowerPoint Presentation</vt:lpstr>
      <vt:lpstr>SSSP-Dijkstra’s algorithm</vt:lpstr>
      <vt:lpstr>Greedy algorithm to generate shortest paths</vt:lpstr>
      <vt:lpstr>PowerPoint Presentation</vt:lpstr>
      <vt:lpstr>Time complexity of Dijkstra’s Algorithm</vt:lpstr>
      <vt:lpstr>SINGLE SOURCE SHORTEST PATHS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91849</dc:creator>
  <cp:lastModifiedBy>91849</cp:lastModifiedBy>
  <cp:revision>69</cp:revision>
  <dcterms:created xsi:type="dcterms:W3CDTF">2021-09-28T04:43:03Z</dcterms:created>
  <dcterms:modified xsi:type="dcterms:W3CDTF">2022-05-24T03:16:43Z</dcterms:modified>
</cp:coreProperties>
</file>