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351323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34A51C-084C-489F-9FDA-E0C8B8CA062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9970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2576131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E34A51C-084C-489F-9FDA-E0C8B8CA062A}"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271013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269671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123625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4694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34A51C-084C-489F-9FDA-E0C8B8CA062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86549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34A51C-084C-489F-9FDA-E0C8B8CA062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77819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34A51C-084C-489F-9FDA-E0C8B8CA062A}"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170518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34A51C-084C-489F-9FDA-E0C8B8CA062A}"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262008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4A51C-084C-489F-9FDA-E0C8B8CA062A}"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72442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34A51C-084C-489F-9FDA-E0C8B8CA062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319200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FE34A51C-084C-489F-9FDA-E0C8B8CA062A}" type="datetimeFigureOut">
              <a:rPr lang="en-US" smtClean="0"/>
              <a:t>4/18/2022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034C552-1EEF-4220-97F2-932C1CECCFFB}" type="slidenum">
              <a:rPr lang="en-US" smtClean="0"/>
              <a:t>‹#›</a:t>
            </a:fld>
            <a:endParaRPr lang="en-US"/>
          </a:p>
        </p:txBody>
      </p:sp>
    </p:spTree>
    <p:extLst>
      <p:ext uri="{BB962C8B-B14F-4D97-AF65-F5344CB8AC3E}">
        <p14:creationId xmlns:p14="http://schemas.microsoft.com/office/powerpoint/2010/main" val="202851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34A51C-084C-489F-9FDA-E0C8B8CA062A}" type="datetimeFigureOut">
              <a:rPr lang="en-US" smtClean="0"/>
              <a:t>4/18/2022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034C552-1EEF-4220-97F2-932C1CECCFFB}" type="slidenum">
              <a:rPr lang="en-US" smtClean="0"/>
              <a:t>‹#›</a:t>
            </a:fld>
            <a:endParaRPr lang="en-US"/>
          </a:p>
        </p:txBody>
      </p:sp>
    </p:spTree>
    <p:extLst>
      <p:ext uri="{BB962C8B-B14F-4D97-AF65-F5344CB8AC3E}">
        <p14:creationId xmlns:p14="http://schemas.microsoft.com/office/powerpoint/2010/main" val="5118130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VISUALIZATION</a:t>
            </a:r>
            <a:endParaRPr lang="en-US" dirty="0"/>
          </a:p>
        </p:txBody>
      </p:sp>
      <p:sp>
        <p:nvSpPr>
          <p:cNvPr id="3" name="Subtitle 2"/>
          <p:cNvSpPr>
            <a:spLocks noGrp="1"/>
          </p:cNvSpPr>
          <p:nvPr>
            <p:ph type="subTitle" idx="1"/>
          </p:nvPr>
        </p:nvSpPr>
        <p:spPr/>
        <p:txBody>
          <a:bodyPr/>
          <a:lstStyle/>
          <a:p>
            <a:r>
              <a:rPr lang="en-US" dirty="0" smtClean="0"/>
              <a:t>18.04.2022</a:t>
            </a:r>
            <a:endParaRPr lang="en-US" dirty="0"/>
          </a:p>
        </p:txBody>
      </p:sp>
    </p:spTree>
    <p:extLst>
      <p:ext uri="{BB962C8B-B14F-4D97-AF65-F5344CB8AC3E}">
        <p14:creationId xmlns:p14="http://schemas.microsoft.com/office/powerpoint/2010/main" val="220137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Area Data</a:t>
            </a:r>
          </a:p>
        </p:txBody>
      </p:sp>
      <p:sp>
        <p:nvSpPr>
          <p:cNvPr id="3" name="Content Placeholder 2"/>
          <p:cNvSpPr>
            <a:spLocks noGrp="1"/>
          </p:cNvSpPr>
          <p:nvPr>
            <p:ph idx="1"/>
          </p:nvPr>
        </p:nvSpPr>
        <p:spPr>
          <a:xfrm>
            <a:off x="883366" y="2392218"/>
            <a:ext cx="4954015" cy="2607598"/>
          </a:xfrm>
        </p:spPr>
        <p:txBody>
          <a:bodyPr>
            <a:normAutofit lnSpcReduction="10000"/>
          </a:bodyPr>
          <a:lstStyle/>
          <a:p>
            <a:pPr marL="0" indent="0" algn="just">
              <a:buNone/>
            </a:pPr>
            <a:r>
              <a:rPr lang="en-GB" dirty="0"/>
              <a:t>Thematic maps are the main approach to visualizing area phenomena. There are different variants of thematic maps. </a:t>
            </a:r>
            <a:endParaRPr lang="en-GB" dirty="0" smtClean="0"/>
          </a:p>
          <a:p>
            <a:pPr marL="0" indent="0" algn="just">
              <a:buNone/>
            </a:pPr>
            <a:r>
              <a:rPr lang="en-GB" dirty="0" smtClean="0"/>
              <a:t>The </a:t>
            </a:r>
            <a:r>
              <a:rPr lang="en-GB" dirty="0"/>
              <a:t>most popular type of thematic maps are choropleth maps (Greek: choro = area, </a:t>
            </a:r>
            <a:r>
              <a:rPr lang="en-GB" dirty="0" err="1" smtClean="0"/>
              <a:t>pleth</a:t>
            </a:r>
            <a:r>
              <a:rPr lang="en-GB" dirty="0" smtClean="0"/>
              <a:t> </a:t>
            </a:r>
            <a:r>
              <a:rPr lang="en-GB" dirty="0"/>
              <a:t>= value), in which the values of an attribute or statistical variable are encoded as </a:t>
            </a:r>
            <a:r>
              <a:rPr lang="en-GB" dirty="0" smtClean="0"/>
              <a:t>coloured </a:t>
            </a:r>
            <a:r>
              <a:rPr lang="en-GB" dirty="0"/>
              <a:t>or shaded regions on the map</a:t>
            </a:r>
            <a:endParaRPr lang="en-US" dirty="0"/>
          </a:p>
        </p:txBody>
      </p:sp>
      <p:pic>
        <p:nvPicPr>
          <p:cNvPr id="4" name="Picture 3"/>
          <p:cNvPicPr>
            <a:picLocks noChangeAspect="1"/>
          </p:cNvPicPr>
          <p:nvPr/>
        </p:nvPicPr>
        <p:blipFill>
          <a:blip r:embed="rId2"/>
          <a:stretch>
            <a:fillRect/>
          </a:stretch>
        </p:blipFill>
        <p:spPr>
          <a:xfrm>
            <a:off x="6095998" y="2187636"/>
            <a:ext cx="5889498" cy="2946587"/>
          </a:xfrm>
          <a:prstGeom prst="rect">
            <a:avLst/>
          </a:prstGeom>
        </p:spPr>
      </p:pic>
      <p:sp>
        <p:nvSpPr>
          <p:cNvPr id="5" name="Rectangle 4"/>
          <p:cNvSpPr/>
          <p:nvPr/>
        </p:nvSpPr>
        <p:spPr>
          <a:xfrm>
            <a:off x="256954" y="5134223"/>
            <a:ext cx="11678089" cy="1477328"/>
          </a:xfrm>
          <a:prstGeom prst="rect">
            <a:avLst/>
          </a:prstGeom>
        </p:spPr>
        <p:txBody>
          <a:bodyPr wrap="square">
            <a:spAutoFit/>
          </a:bodyPr>
          <a:lstStyle/>
          <a:p>
            <a:pPr algn="just"/>
            <a:r>
              <a:rPr lang="en-GB" dirty="0" smtClean="0"/>
              <a:t>Thematic </a:t>
            </a:r>
            <a:r>
              <a:rPr lang="en-GB" dirty="0"/>
              <a:t>maps: </a:t>
            </a:r>
            <a:endParaRPr lang="en-GB" dirty="0" smtClean="0"/>
          </a:p>
          <a:p>
            <a:pPr marL="342900" indent="-342900" algn="just">
              <a:buAutoNum type="alphaLcParenBoth"/>
            </a:pPr>
            <a:r>
              <a:rPr lang="en-GB" dirty="0" smtClean="0"/>
              <a:t>A </a:t>
            </a:r>
            <a:r>
              <a:rPr lang="en-GB" dirty="0"/>
              <a:t>choropleth map showing U.S. election results of the 2008 Obama versus McCain presidential election. </a:t>
            </a:r>
            <a:endParaRPr lang="en-GB" dirty="0" smtClean="0"/>
          </a:p>
          <a:p>
            <a:pPr algn="just"/>
            <a:r>
              <a:rPr lang="en-GB" dirty="0" smtClean="0"/>
              <a:t>(</a:t>
            </a:r>
            <a:r>
              <a:rPr lang="en-GB" dirty="0"/>
              <a:t>b) An </a:t>
            </a:r>
            <a:r>
              <a:rPr lang="en-GB" dirty="0" err="1"/>
              <a:t>isarithmic</a:t>
            </a:r>
            <a:r>
              <a:rPr lang="en-GB" dirty="0"/>
              <a:t> map showing the number of pictures taken on </a:t>
            </a:r>
            <a:r>
              <a:rPr lang="en-GB" dirty="0" err="1"/>
              <a:t>Mainau</a:t>
            </a:r>
            <a:r>
              <a:rPr lang="en-GB" dirty="0"/>
              <a:t> Island, using a heat map, where the </a:t>
            </a:r>
            <a:r>
              <a:rPr lang="en-GB" dirty="0" err="1"/>
              <a:t>colors</a:t>
            </a:r>
            <a:r>
              <a:rPr lang="en-GB" dirty="0"/>
              <a:t> range from black to red to yellow, with yellow representing the most photographs.</a:t>
            </a:r>
            <a:endParaRPr lang="en-US" dirty="0"/>
          </a:p>
        </p:txBody>
      </p:sp>
    </p:spTree>
    <p:extLst>
      <p:ext uri="{BB962C8B-B14F-4D97-AF65-F5344CB8AC3E}">
        <p14:creationId xmlns:p14="http://schemas.microsoft.com/office/powerpoint/2010/main" val="66027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Cartogram</a:t>
            </a:r>
            <a:endParaRPr lang="en-US" dirty="0"/>
          </a:p>
        </p:txBody>
      </p:sp>
      <p:sp>
        <p:nvSpPr>
          <p:cNvPr id="3" name="Content Placeholder 2"/>
          <p:cNvSpPr>
            <a:spLocks noGrp="1"/>
          </p:cNvSpPr>
          <p:nvPr>
            <p:ph idx="1"/>
          </p:nvPr>
        </p:nvSpPr>
        <p:spPr>
          <a:xfrm>
            <a:off x="633985" y="2475346"/>
            <a:ext cx="4954015" cy="3371272"/>
          </a:xfrm>
        </p:spPr>
        <p:txBody>
          <a:bodyPr>
            <a:normAutofit/>
          </a:bodyPr>
          <a:lstStyle/>
          <a:p>
            <a:pPr marL="0" indent="0" algn="just">
              <a:buNone/>
            </a:pPr>
            <a:r>
              <a:rPr lang="en-GB" dirty="0"/>
              <a:t>Cartograms are generalizations of ordinary thematic maps that avoid the problems of choropleth maps by distorting the geography according to the displayed statistical value. </a:t>
            </a:r>
            <a:endParaRPr lang="en-GB" dirty="0" smtClean="0"/>
          </a:p>
          <a:p>
            <a:pPr marL="0" indent="0" algn="just">
              <a:buNone/>
            </a:pPr>
            <a:endParaRPr lang="en-GB" dirty="0" smtClean="0"/>
          </a:p>
          <a:p>
            <a:pPr marL="0" indent="0" algn="just">
              <a:buNone/>
            </a:pPr>
            <a:r>
              <a:rPr lang="en-GB" dirty="0" smtClean="0"/>
              <a:t>Cartograms </a:t>
            </a:r>
            <a:r>
              <a:rPr lang="en-GB" dirty="0"/>
              <a:t>are a specific type of map </a:t>
            </a:r>
            <a:r>
              <a:rPr lang="en-GB" dirty="0" smtClean="0"/>
              <a:t>transformation</a:t>
            </a:r>
            <a:r>
              <a:rPr lang="en-GB" dirty="0"/>
              <a:t>, where the regions are resized according to a geographically related input variable.</a:t>
            </a:r>
            <a:endParaRPr lang="en-US" dirty="0"/>
          </a:p>
        </p:txBody>
      </p:sp>
      <p:sp>
        <p:nvSpPr>
          <p:cNvPr id="4" name="Rectangle 3"/>
          <p:cNvSpPr/>
          <p:nvPr/>
        </p:nvSpPr>
        <p:spPr>
          <a:xfrm>
            <a:off x="5818909" y="5535044"/>
            <a:ext cx="6096000" cy="923330"/>
          </a:xfrm>
          <a:prstGeom prst="rect">
            <a:avLst/>
          </a:prstGeom>
        </p:spPr>
        <p:txBody>
          <a:bodyPr>
            <a:spAutoFit/>
          </a:bodyPr>
          <a:lstStyle/>
          <a:p>
            <a:pPr algn="just"/>
            <a:r>
              <a:rPr lang="en-GB" dirty="0"/>
              <a:t>A cartogram is a thematic map of a set of features, in which their geographic size is altered to be directly proportional to a selected ratio-level variable</a:t>
            </a:r>
            <a:endParaRPr lang="en-US" dirty="0"/>
          </a:p>
        </p:txBody>
      </p:sp>
      <p:pic>
        <p:nvPicPr>
          <p:cNvPr id="3074" name="Picture 2" descr="Types Of Maps - Lessons - Blend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84" y="2142733"/>
            <a:ext cx="6264926" cy="315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68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556000" y="2204027"/>
            <a:ext cx="6020684" cy="4442153"/>
          </a:xfrm>
          <a:prstGeom prst="rect">
            <a:avLst/>
          </a:prstGeom>
        </p:spPr>
      </p:pic>
    </p:spTree>
    <p:extLst>
      <p:ext uri="{BB962C8B-B14F-4D97-AF65-F5344CB8AC3E}">
        <p14:creationId xmlns:p14="http://schemas.microsoft.com/office/powerpoint/2010/main" val="235342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492448"/>
          </a:xfrm>
        </p:spPr>
        <p:txBody>
          <a:bodyPr/>
          <a:lstStyle/>
          <a:p>
            <a:r>
              <a:rPr lang="en-GB" dirty="0" smtClean="0"/>
              <a:t>Key </a:t>
            </a:r>
            <a:r>
              <a:rPr lang="en-GB" dirty="0"/>
              <a:t>steps toward useful data dashboards.</a:t>
            </a:r>
            <a:br>
              <a:rPr lang="en-GB" dirty="0"/>
            </a:br>
            <a:endParaRPr lang="en-US" dirty="0"/>
          </a:p>
        </p:txBody>
      </p:sp>
      <p:sp>
        <p:nvSpPr>
          <p:cNvPr id="3" name="Content Placeholder 2"/>
          <p:cNvSpPr>
            <a:spLocks noGrp="1"/>
          </p:cNvSpPr>
          <p:nvPr>
            <p:ph idx="1"/>
          </p:nvPr>
        </p:nvSpPr>
        <p:spPr/>
        <p:txBody>
          <a:bodyPr>
            <a:normAutofit/>
          </a:bodyPr>
          <a:lstStyle/>
          <a:p>
            <a:pPr marL="0" indent="0" algn="just">
              <a:buNone/>
            </a:pPr>
            <a:r>
              <a:rPr lang="en-GB" sz="2400" dirty="0"/>
              <a:t>Simple refers to the ease with which the visual reports can be interpreted. In other words, the key metrics should be on the top, and chart and graph headers should be simple and to the point. </a:t>
            </a:r>
            <a:endParaRPr lang="en-GB" sz="2400" dirty="0" smtClean="0"/>
          </a:p>
          <a:p>
            <a:pPr marL="0" indent="0" algn="just">
              <a:buNone/>
            </a:pPr>
            <a:endParaRPr lang="en-GB" sz="2400" dirty="0" smtClean="0"/>
          </a:p>
          <a:p>
            <a:pPr marL="0" indent="0" algn="just">
              <a:buNone/>
            </a:pPr>
            <a:r>
              <a:rPr lang="en-GB" sz="2400" dirty="0" smtClean="0"/>
              <a:t>All </a:t>
            </a:r>
            <a:r>
              <a:rPr lang="en-GB" sz="2400" dirty="0"/>
              <a:t>detailed information should be at the end with appropriate </a:t>
            </a:r>
            <a:r>
              <a:rPr lang="en-GB" sz="2400" dirty="0" smtClean="0"/>
              <a:t>colours </a:t>
            </a:r>
            <a:r>
              <a:rPr lang="en-GB" sz="2400" dirty="0"/>
              <a:t>picked, the labels visible and ordered in a consistent manner. </a:t>
            </a:r>
            <a:endParaRPr lang="en-US" sz="2400" dirty="0"/>
          </a:p>
        </p:txBody>
      </p:sp>
    </p:spTree>
    <p:extLst>
      <p:ext uri="{BB962C8B-B14F-4D97-AF65-F5344CB8AC3E}">
        <p14:creationId xmlns:p14="http://schemas.microsoft.com/office/powerpoint/2010/main" val="415545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marL="0" indent="0" algn="just">
              <a:buNone/>
            </a:pPr>
            <a:r>
              <a:rPr lang="en-GB" sz="2400" dirty="0"/>
              <a:t>Standard: Good visualization needs standardized data structure and elements. The complexities and disparities in presented data should be handled flawlessly and the redundancy eliminated. </a:t>
            </a:r>
            <a:endParaRPr lang="en-GB" sz="2400" dirty="0" smtClean="0"/>
          </a:p>
          <a:p>
            <a:pPr marL="0" indent="0" algn="just">
              <a:buNone/>
            </a:pPr>
            <a:r>
              <a:rPr lang="en-GB" sz="2400" dirty="0" smtClean="0"/>
              <a:t>Using </a:t>
            </a:r>
            <a:r>
              <a:rPr lang="en-GB" sz="2400" dirty="0"/>
              <a:t>common abbreviation, proper formatting, and identical scaling for charts, along with consistent layouts across your data visualizations will help convey clear and concise insight.</a:t>
            </a:r>
            <a:endParaRPr lang="en-US" sz="2400" dirty="0"/>
          </a:p>
        </p:txBody>
      </p:sp>
    </p:spTree>
    <p:extLst>
      <p:ext uri="{BB962C8B-B14F-4D97-AF65-F5344CB8AC3E}">
        <p14:creationId xmlns:p14="http://schemas.microsoft.com/office/powerpoint/2010/main" val="47943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marL="0" indent="0" algn="just">
              <a:buNone/>
            </a:pPr>
            <a:r>
              <a:rPr lang="en-GB" sz="2400" dirty="0"/>
              <a:t>Scalable: Scalable refers to a visualization project’s ability to accommodate growing volumes of data and data sources without a hitch. </a:t>
            </a:r>
            <a:endParaRPr lang="en-GB" sz="2400" dirty="0" smtClean="0"/>
          </a:p>
          <a:p>
            <a:pPr marL="0" indent="0" algn="just">
              <a:buNone/>
            </a:pPr>
            <a:r>
              <a:rPr lang="en-GB" sz="2400" dirty="0" smtClean="0"/>
              <a:t>The </a:t>
            </a:r>
            <a:r>
              <a:rPr lang="en-GB" sz="2400" dirty="0"/>
              <a:t>increase should not impact the speed and performance of the reporting platform.</a:t>
            </a:r>
            <a:endParaRPr lang="en-US" sz="2400" dirty="0"/>
          </a:p>
        </p:txBody>
      </p:sp>
    </p:spTree>
    <p:extLst>
      <p:ext uri="{BB962C8B-B14F-4D97-AF65-F5344CB8AC3E}">
        <p14:creationId xmlns:p14="http://schemas.microsoft.com/office/powerpoint/2010/main" val="387433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MAPS</a:t>
            </a:r>
            <a:endParaRPr lang="en-US" dirty="0"/>
          </a:p>
        </p:txBody>
      </p:sp>
      <p:sp>
        <p:nvSpPr>
          <p:cNvPr id="3" name="Content Placeholder 2"/>
          <p:cNvSpPr>
            <a:spLocks noGrp="1"/>
          </p:cNvSpPr>
          <p:nvPr>
            <p:ph idx="1"/>
          </p:nvPr>
        </p:nvSpPr>
        <p:spPr>
          <a:xfrm>
            <a:off x="652458" y="2268470"/>
            <a:ext cx="5822234" cy="3227166"/>
          </a:xfrm>
        </p:spPr>
        <p:txBody>
          <a:bodyPr>
            <a:normAutofit/>
          </a:bodyPr>
          <a:lstStyle/>
          <a:p>
            <a:pPr marL="0" indent="0" algn="just">
              <a:buNone/>
            </a:pPr>
            <a:r>
              <a:rPr lang="en-GB" dirty="0"/>
              <a:t>Point phenomena can be visualized by placing a symbol or pixel at the location where that phenomenon occurs. This simple visualization is called a dot map. </a:t>
            </a:r>
            <a:endParaRPr lang="en-GB" dirty="0" smtClean="0"/>
          </a:p>
          <a:p>
            <a:pPr marL="0" indent="0" algn="just">
              <a:buNone/>
            </a:pPr>
            <a:endParaRPr lang="en-GB" dirty="0"/>
          </a:p>
          <a:p>
            <a:pPr marL="0" indent="0" algn="just">
              <a:buNone/>
            </a:pPr>
            <a:r>
              <a:rPr lang="en-GB" dirty="0" smtClean="0"/>
              <a:t>A </a:t>
            </a:r>
            <a:r>
              <a:rPr lang="en-GB" dirty="0"/>
              <a:t>quantitative parameter may be mapped to the size or the </a:t>
            </a:r>
            <a:r>
              <a:rPr lang="en-GB" dirty="0" smtClean="0"/>
              <a:t>colour </a:t>
            </a:r>
            <a:r>
              <a:rPr lang="en-GB" dirty="0"/>
              <a:t>of the symbol or pixel. Circles are the most widely used symbol in dot maps, but squares, bars, or any other symbol can be used as well.</a:t>
            </a:r>
            <a:endParaRPr lang="en-US" dirty="0"/>
          </a:p>
        </p:txBody>
      </p:sp>
      <p:pic>
        <p:nvPicPr>
          <p:cNvPr id="4" name="Picture 3"/>
          <p:cNvPicPr>
            <a:picLocks noChangeAspect="1"/>
          </p:cNvPicPr>
          <p:nvPr/>
        </p:nvPicPr>
        <p:blipFill>
          <a:blip r:embed="rId2"/>
          <a:stretch>
            <a:fillRect/>
          </a:stretch>
        </p:blipFill>
        <p:spPr>
          <a:xfrm>
            <a:off x="6474692" y="2257535"/>
            <a:ext cx="5523206" cy="2853247"/>
          </a:xfrm>
          <a:prstGeom prst="rect">
            <a:avLst/>
          </a:prstGeom>
        </p:spPr>
      </p:pic>
      <p:sp>
        <p:nvSpPr>
          <p:cNvPr id="5" name="Rectangle 4"/>
          <p:cNvSpPr/>
          <p:nvPr/>
        </p:nvSpPr>
        <p:spPr>
          <a:xfrm>
            <a:off x="316834" y="5950680"/>
            <a:ext cx="11804306" cy="646331"/>
          </a:xfrm>
          <a:prstGeom prst="rect">
            <a:avLst/>
          </a:prstGeom>
        </p:spPr>
        <p:txBody>
          <a:bodyPr wrap="square">
            <a:spAutoFit/>
          </a:bodyPr>
          <a:lstStyle/>
          <a:p>
            <a:pPr algn="ctr"/>
            <a:r>
              <a:rPr lang="en-GB" dirty="0"/>
              <a:t>USA dot map: every circle represents the spatial location of an event. Even in the zoomed-in version there is a large degree of overlap.</a:t>
            </a:r>
            <a:endParaRPr lang="en-US" dirty="0"/>
          </a:p>
        </p:txBody>
      </p:sp>
    </p:spTree>
    <p:extLst>
      <p:ext uri="{BB962C8B-B14F-4D97-AF65-F5344CB8AC3E}">
        <p14:creationId xmlns:p14="http://schemas.microsoft.com/office/powerpoint/2010/main" val="60102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PixelMaps</a:t>
            </a:r>
            <a:endParaRPr lang="en-US" dirty="0"/>
          </a:p>
        </p:txBody>
      </p:sp>
      <p:sp>
        <p:nvSpPr>
          <p:cNvPr id="3" name="Content Placeholder 2"/>
          <p:cNvSpPr>
            <a:spLocks noGrp="1"/>
          </p:cNvSpPr>
          <p:nvPr>
            <p:ph idx="1"/>
          </p:nvPr>
        </p:nvSpPr>
        <p:spPr>
          <a:xfrm>
            <a:off x="486204" y="2142837"/>
            <a:ext cx="5138742" cy="3833090"/>
          </a:xfrm>
        </p:spPr>
        <p:txBody>
          <a:bodyPr>
            <a:normAutofit/>
          </a:bodyPr>
          <a:lstStyle/>
          <a:p>
            <a:pPr marL="0" indent="0" algn="just">
              <a:buNone/>
            </a:pPr>
            <a:r>
              <a:rPr lang="en-GB" dirty="0"/>
              <a:t>One approach that does not aggregate the data, but avoids overlap in the two-dimensional display, is the </a:t>
            </a:r>
            <a:r>
              <a:rPr lang="en-GB" dirty="0" err="1"/>
              <a:t>PixelMap</a:t>
            </a:r>
            <a:r>
              <a:rPr lang="en-GB" dirty="0"/>
              <a:t> </a:t>
            </a:r>
            <a:r>
              <a:rPr lang="en-GB" dirty="0" smtClean="0"/>
              <a:t>approach. </a:t>
            </a:r>
            <a:r>
              <a:rPr lang="en-GB" dirty="0"/>
              <a:t>The idea is to reposition pixels that would otherwise overlap. </a:t>
            </a:r>
            <a:endParaRPr lang="en-GB" dirty="0" smtClean="0"/>
          </a:p>
          <a:p>
            <a:pPr marL="0" indent="0" algn="just">
              <a:buNone/>
            </a:pPr>
            <a:r>
              <a:rPr lang="en-GB" dirty="0" smtClean="0"/>
              <a:t>Since </a:t>
            </a:r>
            <a:r>
              <a:rPr lang="en-GB" dirty="0"/>
              <a:t>the data points may not fit into the four </a:t>
            </a:r>
            <a:r>
              <a:rPr lang="en-GB" dirty="0" smtClean="0"/>
              <a:t>sub regions, </a:t>
            </a:r>
            <a:r>
              <a:rPr lang="en-GB" dirty="0"/>
              <a:t>we must determine new extents of the </a:t>
            </a:r>
            <a:r>
              <a:rPr lang="en-GB" dirty="0" smtClean="0"/>
              <a:t>sub regions </a:t>
            </a:r>
            <a:r>
              <a:rPr lang="en-GB" dirty="0"/>
              <a:t>(without changing the four subsets of data points), such that the data points in each subset can be visualized in their corresponding </a:t>
            </a:r>
            <a:r>
              <a:rPr lang="en-GB" dirty="0" smtClean="0"/>
              <a:t>sub region.</a:t>
            </a:r>
            <a:endParaRPr lang="en-US" dirty="0"/>
          </a:p>
        </p:txBody>
      </p:sp>
      <p:pic>
        <p:nvPicPr>
          <p:cNvPr id="4" name="Picture 3"/>
          <p:cNvPicPr>
            <a:picLocks noChangeAspect="1"/>
          </p:cNvPicPr>
          <p:nvPr/>
        </p:nvPicPr>
        <p:blipFill>
          <a:blip r:embed="rId2"/>
          <a:stretch>
            <a:fillRect/>
          </a:stretch>
        </p:blipFill>
        <p:spPr>
          <a:xfrm>
            <a:off x="6095999" y="2432375"/>
            <a:ext cx="5457825" cy="3211043"/>
          </a:xfrm>
          <a:prstGeom prst="rect">
            <a:avLst/>
          </a:prstGeom>
        </p:spPr>
      </p:pic>
      <p:sp>
        <p:nvSpPr>
          <p:cNvPr id="5" name="Rectangle 4"/>
          <p:cNvSpPr/>
          <p:nvPr/>
        </p:nvSpPr>
        <p:spPr>
          <a:xfrm>
            <a:off x="486204" y="5849172"/>
            <a:ext cx="11240655" cy="923330"/>
          </a:xfrm>
          <a:prstGeom prst="rect">
            <a:avLst/>
          </a:prstGeom>
        </p:spPr>
        <p:txBody>
          <a:bodyPr wrap="square">
            <a:spAutoFit/>
          </a:bodyPr>
          <a:lstStyle/>
          <a:p>
            <a:r>
              <a:rPr lang="en-GB" dirty="0"/>
              <a:t>The figures display U.S. Telephone Call Volume at four different times during one day. The idea is to place the first data items at their correct position and position overlapping data points at nearby unoccupied positions</a:t>
            </a:r>
            <a:endParaRPr lang="en-US" dirty="0"/>
          </a:p>
        </p:txBody>
      </p:sp>
    </p:spTree>
    <p:extLst>
      <p:ext uri="{BB962C8B-B14F-4D97-AF65-F5344CB8AC3E}">
        <p14:creationId xmlns:p14="http://schemas.microsoft.com/office/powerpoint/2010/main" val="160827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Data</a:t>
            </a:r>
            <a:endParaRPr lang="en-US" dirty="0"/>
          </a:p>
        </p:txBody>
      </p:sp>
      <p:sp>
        <p:nvSpPr>
          <p:cNvPr id="3" name="Content Placeholder 2"/>
          <p:cNvSpPr>
            <a:spLocks noGrp="1"/>
          </p:cNvSpPr>
          <p:nvPr>
            <p:ph idx="1"/>
          </p:nvPr>
        </p:nvSpPr>
        <p:spPr>
          <a:xfrm>
            <a:off x="504675" y="2213051"/>
            <a:ext cx="5970015" cy="4487931"/>
          </a:xfrm>
        </p:spPr>
        <p:txBody>
          <a:bodyPr>
            <a:normAutofit/>
          </a:bodyPr>
          <a:lstStyle/>
          <a:p>
            <a:pPr marL="0" indent="0" algn="just">
              <a:buNone/>
            </a:pPr>
            <a:r>
              <a:rPr lang="en-GB" dirty="0"/>
              <a:t>The basic idea for visualizing spatial data describing linear phenomena is to represent them as line segments between pairs of endpoints specified by longitude and latitude</a:t>
            </a:r>
            <a:r>
              <a:rPr lang="en-GB" dirty="0" smtClean="0"/>
              <a:t>.</a:t>
            </a:r>
          </a:p>
          <a:p>
            <a:pPr marL="0" indent="0" algn="just">
              <a:buNone/>
            </a:pPr>
            <a:r>
              <a:rPr lang="en-GB" dirty="0" smtClean="0"/>
              <a:t>A </a:t>
            </a:r>
            <a:r>
              <a:rPr lang="en-GB" dirty="0"/>
              <a:t>standard mapping of line data allows data </a:t>
            </a:r>
            <a:r>
              <a:rPr lang="en-GB" dirty="0" smtClean="0"/>
              <a:t>parameters </a:t>
            </a:r>
            <a:r>
              <a:rPr lang="en-GB" dirty="0"/>
              <a:t>to be mapped to line width, line pattern, line </a:t>
            </a:r>
            <a:r>
              <a:rPr lang="en-GB" dirty="0" smtClean="0"/>
              <a:t>colour, </a:t>
            </a:r>
            <a:r>
              <a:rPr lang="en-GB" dirty="0"/>
              <a:t>and line </a:t>
            </a:r>
            <a:r>
              <a:rPr lang="en-GB" dirty="0" smtClean="0"/>
              <a:t>labelling. </a:t>
            </a:r>
          </a:p>
          <a:p>
            <a:pPr marL="0" indent="0" algn="just">
              <a:buNone/>
            </a:pPr>
            <a:r>
              <a:rPr lang="en-GB" dirty="0" smtClean="0"/>
              <a:t>In </a:t>
            </a:r>
            <a:r>
              <a:rPr lang="en-GB" dirty="0"/>
              <a:t>addition, data properties of the starting and ending points, as well as </a:t>
            </a:r>
            <a:r>
              <a:rPr lang="en-GB" dirty="0" smtClean="0"/>
              <a:t>intersection </a:t>
            </a:r>
            <a:r>
              <a:rPr lang="en-GB" dirty="0"/>
              <a:t>points, may also be mapped to the visual parameters of the nodes, such as size, shape, </a:t>
            </a:r>
            <a:r>
              <a:rPr lang="en-GB" dirty="0" smtClean="0"/>
              <a:t>colour, </a:t>
            </a:r>
            <a:r>
              <a:rPr lang="en-GB" dirty="0"/>
              <a:t>and </a:t>
            </a:r>
            <a:r>
              <a:rPr lang="en-GB" dirty="0" smtClean="0"/>
              <a:t>labelling. </a:t>
            </a:r>
          </a:p>
          <a:p>
            <a:pPr marL="0" indent="0" algn="just">
              <a:buNone/>
            </a:pPr>
            <a:r>
              <a:rPr lang="en-GB" dirty="0" smtClean="0"/>
              <a:t>The </a:t>
            </a:r>
            <a:r>
              <a:rPr lang="en-GB" dirty="0"/>
              <a:t>lines do not need to be straight, but may be polylines or splines, in order to avoid clutter in the display.</a:t>
            </a:r>
            <a:endParaRPr lang="en-US" dirty="0"/>
          </a:p>
        </p:txBody>
      </p:sp>
      <p:pic>
        <p:nvPicPr>
          <p:cNvPr id="1026" name="Picture 2" descr="Spatial Visualization with R and ggmap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143" y="2373745"/>
            <a:ext cx="3375766" cy="335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0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MAPS</a:t>
            </a:r>
            <a:endParaRPr lang="en-US" dirty="0"/>
          </a:p>
        </p:txBody>
      </p:sp>
      <p:sp>
        <p:nvSpPr>
          <p:cNvPr id="3" name="Content Placeholder 2"/>
          <p:cNvSpPr>
            <a:spLocks noGrp="1"/>
          </p:cNvSpPr>
          <p:nvPr>
            <p:ph idx="1"/>
          </p:nvPr>
        </p:nvSpPr>
        <p:spPr>
          <a:xfrm>
            <a:off x="550857" y="2650837"/>
            <a:ext cx="4686161" cy="2284325"/>
          </a:xfrm>
        </p:spPr>
        <p:txBody>
          <a:bodyPr/>
          <a:lstStyle/>
          <a:p>
            <a:pPr marL="0" indent="0" algn="just">
              <a:buNone/>
            </a:pPr>
            <a:r>
              <a:rPr lang="en-GB" dirty="0"/>
              <a:t>Network maps are widely used in a variety of applications. Some approaches only display the connectivity of networks for understanding their general </a:t>
            </a:r>
            <a:r>
              <a:rPr lang="en-GB" dirty="0" smtClean="0"/>
              <a:t>behaviour </a:t>
            </a:r>
            <a:r>
              <a:rPr lang="en-GB" dirty="0"/>
              <a:t>and structure.</a:t>
            </a:r>
            <a:endParaRPr lang="en-US" dirty="0"/>
          </a:p>
        </p:txBody>
      </p:sp>
      <p:pic>
        <p:nvPicPr>
          <p:cNvPr id="4" name="Picture 3"/>
          <p:cNvPicPr>
            <a:picLocks noChangeAspect="1"/>
          </p:cNvPicPr>
          <p:nvPr/>
        </p:nvPicPr>
        <p:blipFill rotWithShape="1">
          <a:blip r:embed="rId2"/>
          <a:srcRect t="42235"/>
          <a:stretch/>
        </p:blipFill>
        <p:spPr>
          <a:xfrm>
            <a:off x="5735781" y="2319048"/>
            <a:ext cx="6183579" cy="3571954"/>
          </a:xfrm>
          <a:prstGeom prst="rect">
            <a:avLst/>
          </a:prstGeom>
        </p:spPr>
      </p:pic>
    </p:spTree>
    <p:extLst>
      <p:ext uri="{BB962C8B-B14F-4D97-AF65-F5344CB8AC3E}">
        <p14:creationId xmlns:p14="http://schemas.microsoft.com/office/powerpoint/2010/main" val="11788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Maps and Edge Bundling</a:t>
            </a:r>
            <a:endParaRPr lang="en-US" dirty="0"/>
          </a:p>
        </p:txBody>
      </p:sp>
      <p:sp>
        <p:nvSpPr>
          <p:cNvPr id="3" name="Content Placeholder 2"/>
          <p:cNvSpPr>
            <a:spLocks noGrp="1"/>
          </p:cNvSpPr>
          <p:nvPr>
            <p:ph idx="1"/>
          </p:nvPr>
        </p:nvSpPr>
        <p:spPr>
          <a:xfrm>
            <a:off x="523149" y="2239292"/>
            <a:ext cx="4427543" cy="3281853"/>
          </a:xfrm>
        </p:spPr>
        <p:txBody>
          <a:bodyPr/>
          <a:lstStyle/>
          <a:p>
            <a:pPr marL="0" indent="0" algn="just">
              <a:buNone/>
            </a:pPr>
            <a:r>
              <a:rPr lang="en-GB" dirty="0"/>
              <a:t>The flow map technique is inspired by graph layout algorithms that </a:t>
            </a:r>
            <a:r>
              <a:rPr lang="en-GB" dirty="0" smtClean="0"/>
              <a:t>minimize </a:t>
            </a:r>
            <a:r>
              <a:rPr lang="en-GB" dirty="0"/>
              <a:t>edge crossings and node position distortions, while retaining their </a:t>
            </a:r>
            <a:r>
              <a:rPr lang="en-GB" dirty="0" smtClean="0"/>
              <a:t>relative </a:t>
            </a:r>
            <a:r>
              <a:rPr lang="en-GB" dirty="0"/>
              <a:t>positions. </a:t>
            </a:r>
            <a:endParaRPr lang="en-GB" dirty="0" smtClean="0"/>
          </a:p>
          <a:p>
            <a:pPr marL="0" indent="0" algn="just">
              <a:buNone/>
            </a:pPr>
            <a:r>
              <a:rPr lang="en-GB" dirty="0" smtClean="0"/>
              <a:t>Algorithmically</a:t>
            </a:r>
            <a:r>
              <a:rPr lang="en-GB" dirty="0"/>
              <a:t>, a hierarchical clustering based on node positions and flows between the nodes is performed to compute a useful merging and rerouting of flows</a:t>
            </a:r>
            <a:endParaRPr lang="en-US" dirty="0"/>
          </a:p>
        </p:txBody>
      </p:sp>
      <p:pic>
        <p:nvPicPr>
          <p:cNvPr id="4" name="Picture 2" descr="A Country-Level Network Diagram of 2015 – The GDELT Proje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087" y="2478074"/>
            <a:ext cx="3145682" cy="2610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3148" y="5521145"/>
            <a:ext cx="11068487" cy="646331"/>
          </a:xfrm>
          <a:prstGeom prst="rect">
            <a:avLst/>
          </a:prstGeom>
        </p:spPr>
        <p:txBody>
          <a:bodyPr wrap="square">
            <a:spAutoFit/>
          </a:bodyPr>
          <a:lstStyle/>
          <a:p>
            <a:pPr algn="ctr"/>
            <a:r>
              <a:rPr lang="en-GB" dirty="0"/>
              <a:t>There are a number of approaches that try to avoid the overlap problem of traditional network maps by using curved lines instead of straight lines</a:t>
            </a:r>
            <a:endParaRPr lang="en-US" dirty="0"/>
          </a:p>
        </p:txBody>
      </p:sp>
      <p:pic>
        <p:nvPicPr>
          <p:cNvPr id="6" name="Picture 5"/>
          <p:cNvPicPr>
            <a:picLocks noChangeAspect="1"/>
          </p:cNvPicPr>
          <p:nvPr/>
        </p:nvPicPr>
        <p:blipFill>
          <a:blip r:embed="rId3"/>
          <a:stretch>
            <a:fillRect/>
          </a:stretch>
        </p:blipFill>
        <p:spPr>
          <a:xfrm>
            <a:off x="8591252" y="2353634"/>
            <a:ext cx="3472305" cy="2859038"/>
          </a:xfrm>
          <a:prstGeom prst="rect">
            <a:avLst/>
          </a:prstGeom>
        </p:spPr>
      </p:pic>
    </p:spTree>
    <p:extLst>
      <p:ext uri="{BB962C8B-B14F-4D97-AF65-F5344CB8AC3E}">
        <p14:creationId xmlns:p14="http://schemas.microsoft.com/office/powerpoint/2010/main" val="207994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122</TotalTime>
  <Words>726</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DATA VISUALIZATION</vt:lpstr>
      <vt:lpstr>Key steps toward useful data dashboards. </vt:lpstr>
      <vt:lpstr>CONTD.</vt:lpstr>
      <vt:lpstr>CONTD.</vt:lpstr>
      <vt:lpstr>DOT MAPS</vt:lpstr>
      <vt:lpstr>PixelMaps</vt:lpstr>
      <vt:lpstr>Line Data</vt:lpstr>
      <vt:lpstr>NETWORK MAPS</vt:lpstr>
      <vt:lpstr>Flow Maps and Edge Bundling</vt:lpstr>
      <vt:lpstr>Visualization of Area Data</vt:lpstr>
      <vt:lpstr>Cartogram</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9</cp:revision>
  <dcterms:created xsi:type="dcterms:W3CDTF">2022-04-18T07:29:30Z</dcterms:created>
  <dcterms:modified xsi:type="dcterms:W3CDTF">2022-04-18T09:31:48Z</dcterms:modified>
</cp:coreProperties>
</file>