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94" r:id="rId30"/>
    <p:sldId id="284" r:id="rId31"/>
    <p:sldId id="285" r:id="rId32"/>
    <p:sldId id="286" r:id="rId33"/>
    <p:sldId id="287" r:id="rId34"/>
    <p:sldId id="288" r:id="rId35"/>
    <p:sldId id="289" r:id="rId36"/>
    <p:sldId id="290" r:id="rId37"/>
    <p:sldId id="291" r:id="rId38"/>
    <p:sldId id="293" r:id="rId39"/>
    <p:sldId id="29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998EC5F-5DDA-448A-91A0-0F1FC0B931E8}"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841F6-7412-4CA6-A2B1-73662E2A6D0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038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98EC5F-5DDA-448A-91A0-0F1FC0B931E8}"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841F6-7412-4CA6-A2B1-73662E2A6D0D}" type="slidenum">
              <a:rPr lang="en-US" smtClean="0"/>
              <a:t>‹#›</a:t>
            </a:fld>
            <a:endParaRPr lang="en-US"/>
          </a:p>
        </p:txBody>
      </p:sp>
    </p:spTree>
    <p:extLst>
      <p:ext uri="{BB962C8B-B14F-4D97-AF65-F5344CB8AC3E}">
        <p14:creationId xmlns:p14="http://schemas.microsoft.com/office/powerpoint/2010/main" val="1192052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98EC5F-5DDA-448A-91A0-0F1FC0B931E8}"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841F6-7412-4CA6-A2B1-73662E2A6D0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9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98EC5F-5DDA-448A-91A0-0F1FC0B931E8}"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841F6-7412-4CA6-A2B1-73662E2A6D0D}" type="slidenum">
              <a:rPr lang="en-US" smtClean="0"/>
              <a:t>‹#›</a:t>
            </a:fld>
            <a:endParaRPr lang="en-US"/>
          </a:p>
        </p:txBody>
      </p:sp>
    </p:spTree>
    <p:extLst>
      <p:ext uri="{BB962C8B-B14F-4D97-AF65-F5344CB8AC3E}">
        <p14:creationId xmlns:p14="http://schemas.microsoft.com/office/powerpoint/2010/main" val="174419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98EC5F-5DDA-448A-91A0-0F1FC0B931E8}"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841F6-7412-4CA6-A2B1-73662E2A6D0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04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98EC5F-5DDA-448A-91A0-0F1FC0B931E8}"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841F6-7412-4CA6-A2B1-73662E2A6D0D}" type="slidenum">
              <a:rPr lang="en-US" smtClean="0"/>
              <a:t>‹#›</a:t>
            </a:fld>
            <a:endParaRPr lang="en-US"/>
          </a:p>
        </p:txBody>
      </p:sp>
    </p:spTree>
    <p:extLst>
      <p:ext uri="{BB962C8B-B14F-4D97-AF65-F5344CB8AC3E}">
        <p14:creationId xmlns:p14="http://schemas.microsoft.com/office/powerpoint/2010/main" val="4103062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98EC5F-5DDA-448A-91A0-0F1FC0B931E8}"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F841F6-7412-4CA6-A2B1-73662E2A6D0D}" type="slidenum">
              <a:rPr lang="en-US" smtClean="0"/>
              <a:t>‹#›</a:t>
            </a:fld>
            <a:endParaRPr lang="en-US"/>
          </a:p>
        </p:txBody>
      </p:sp>
    </p:spTree>
    <p:extLst>
      <p:ext uri="{BB962C8B-B14F-4D97-AF65-F5344CB8AC3E}">
        <p14:creationId xmlns:p14="http://schemas.microsoft.com/office/powerpoint/2010/main" val="192547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98EC5F-5DDA-448A-91A0-0F1FC0B931E8}"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F841F6-7412-4CA6-A2B1-73662E2A6D0D}" type="slidenum">
              <a:rPr lang="en-US" smtClean="0"/>
              <a:t>‹#›</a:t>
            </a:fld>
            <a:endParaRPr lang="en-US"/>
          </a:p>
        </p:txBody>
      </p:sp>
    </p:spTree>
    <p:extLst>
      <p:ext uri="{BB962C8B-B14F-4D97-AF65-F5344CB8AC3E}">
        <p14:creationId xmlns:p14="http://schemas.microsoft.com/office/powerpoint/2010/main" val="319244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8EC5F-5DDA-448A-91A0-0F1FC0B931E8}"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F841F6-7412-4CA6-A2B1-73662E2A6D0D}" type="slidenum">
              <a:rPr lang="en-US" smtClean="0"/>
              <a:t>‹#›</a:t>
            </a:fld>
            <a:endParaRPr lang="en-US"/>
          </a:p>
        </p:txBody>
      </p:sp>
    </p:spTree>
    <p:extLst>
      <p:ext uri="{BB962C8B-B14F-4D97-AF65-F5344CB8AC3E}">
        <p14:creationId xmlns:p14="http://schemas.microsoft.com/office/powerpoint/2010/main" val="361201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998EC5F-5DDA-448A-91A0-0F1FC0B931E8}"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841F6-7412-4CA6-A2B1-73662E2A6D0D}" type="slidenum">
              <a:rPr lang="en-US" smtClean="0"/>
              <a:t>‹#›</a:t>
            </a:fld>
            <a:endParaRPr lang="en-US"/>
          </a:p>
        </p:txBody>
      </p:sp>
    </p:spTree>
    <p:extLst>
      <p:ext uri="{BB962C8B-B14F-4D97-AF65-F5344CB8AC3E}">
        <p14:creationId xmlns:p14="http://schemas.microsoft.com/office/powerpoint/2010/main" val="1550354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98EC5F-5DDA-448A-91A0-0F1FC0B931E8}"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841F6-7412-4CA6-A2B1-73662E2A6D0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63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998EC5F-5DDA-448A-91A0-0F1FC0B931E8}" type="datetimeFigureOut">
              <a:rPr lang="en-US" smtClean="0"/>
              <a:t>5/23/2022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9F841F6-7412-4CA6-A2B1-73662E2A6D0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8515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85508" y="5408023"/>
            <a:ext cx="3311676" cy="523220"/>
          </a:xfrm>
          <a:prstGeom prst="rect">
            <a:avLst/>
          </a:prstGeom>
          <a:noFill/>
        </p:spPr>
        <p:txBody>
          <a:bodyPr wrap="none" rtlCol="0">
            <a:spAutoFit/>
          </a:bodyPr>
          <a:lstStyle/>
          <a:p>
            <a:r>
              <a:rPr lang="en-US" sz="2800" dirty="0" smtClean="0"/>
              <a:t>DATA VISUALIZATION</a:t>
            </a:r>
            <a:endParaRPr lang="en-US" sz="2800" dirty="0"/>
          </a:p>
        </p:txBody>
      </p:sp>
      <p:sp>
        <p:nvSpPr>
          <p:cNvPr id="6" name="TextBox 5"/>
          <p:cNvSpPr txBox="1"/>
          <p:nvPr/>
        </p:nvSpPr>
        <p:spPr>
          <a:xfrm>
            <a:off x="8560526" y="5484967"/>
            <a:ext cx="1425390" cy="400110"/>
          </a:xfrm>
          <a:prstGeom prst="rect">
            <a:avLst/>
          </a:prstGeom>
          <a:noFill/>
        </p:spPr>
        <p:txBody>
          <a:bodyPr wrap="none" rtlCol="0">
            <a:spAutoFit/>
          </a:bodyPr>
          <a:lstStyle/>
          <a:p>
            <a:r>
              <a:rPr lang="en-US" sz="2000" dirty="0" smtClean="0"/>
              <a:t>16.05.2022</a:t>
            </a:r>
            <a:endParaRPr lang="en-US" sz="2000" dirty="0"/>
          </a:p>
        </p:txBody>
      </p:sp>
    </p:spTree>
    <p:extLst>
      <p:ext uri="{BB962C8B-B14F-4D97-AF65-F5344CB8AC3E}">
        <p14:creationId xmlns:p14="http://schemas.microsoft.com/office/powerpoint/2010/main" val="2707262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 strategies</a:t>
            </a:r>
          </a:p>
        </p:txBody>
      </p:sp>
      <p:sp>
        <p:nvSpPr>
          <p:cNvPr id="3" name="Content Placeholder 2"/>
          <p:cNvSpPr>
            <a:spLocks noGrp="1"/>
          </p:cNvSpPr>
          <p:nvPr>
            <p:ph idx="1"/>
          </p:nvPr>
        </p:nvSpPr>
        <p:spPr/>
        <p:txBody>
          <a:bodyPr/>
          <a:lstStyle/>
          <a:p>
            <a:pPr algn="just"/>
            <a:r>
              <a:rPr lang="en-GB" dirty="0"/>
              <a:t>• Dimensions can be sorted according to their values in one record. For example, if the data represents a multivariate time series, sorting the dimensions based on the first record can make the trends over time more pronounced, conveying which dimensional relationships were maintained versus those that changed significantly. </a:t>
            </a:r>
            <a:endParaRPr lang="en-GB" dirty="0" smtClean="0"/>
          </a:p>
          <a:p>
            <a:pPr algn="just"/>
            <a:r>
              <a:rPr lang="en-GB" dirty="0"/>
              <a:t>Dimensions can be manually sorted, based on the user’s knowledge of the domain. Thus, semantically similar dimensions can be grouped or used for symmetric glyph features, which can simplify the </a:t>
            </a:r>
            <a:r>
              <a:rPr lang="en-GB" dirty="0" smtClean="0"/>
              <a:t>interpretation</a:t>
            </a:r>
            <a:r>
              <a:rPr lang="en-GB" dirty="0"/>
              <a:t>.</a:t>
            </a:r>
            <a:endParaRPr lang="en-US" dirty="0"/>
          </a:p>
          <a:p>
            <a:pPr algn="just"/>
            <a:endParaRPr lang="en-US" dirty="0"/>
          </a:p>
        </p:txBody>
      </p:sp>
    </p:spTree>
    <p:extLst>
      <p:ext uri="{BB962C8B-B14F-4D97-AF65-F5344CB8AC3E}">
        <p14:creationId xmlns:p14="http://schemas.microsoft.com/office/powerpoint/2010/main" val="3218503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22023" y="1054200"/>
            <a:ext cx="8480217" cy="4220202"/>
          </a:xfrm>
          <a:prstGeom prst="rect">
            <a:avLst/>
          </a:prstGeom>
        </p:spPr>
      </p:pic>
    </p:spTree>
    <p:extLst>
      <p:ext uri="{BB962C8B-B14F-4D97-AF65-F5344CB8AC3E}">
        <p14:creationId xmlns:p14="http://schemas.microsoft.com/office/powerpoint/2010/main" val="3726814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76041" y="192930"/>
            <a:ext cx="7851730" cy="6574718"/>
          </a:xfrm>
          <a:prstGeom prst="rect">
            <a:avLst/>
          </a:prstGeom>
        </p:spPr>
      </p:pic>
    </p:spTree>
    <p:extLst>
      <p:ext uri="{BB962C8B-B14F-4D97-AF65-F5344CB8AC3E}">
        <p14:creationId xmlns:p14="http://schemas.microsoft.com/office/powerpoint/2010/main" val="20333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Glyph based layout strategies</a:t>
            </a:r>
            <a:endParaRPr lang="en-US" dirty="0"/>
          </a:p>
        </p:txBody>
      </p:sp>
      <p:sp>
        <p:nvSpPr>
          <p:cNvPr id="3" name="Content Placeholder 2"/>
          <p:cNvSpPr>
            <a:spLocks noGrp="1"/>
          </p:cNvSpPr>
          <p:nvPr>
            <p:ph idx="1"/>
          </p:nvPr>
        </p:nvSpPr>
        <p:spPr>
          <a:xfrm>
            <a:off x="1024128" y="1846217"/>
            <a:ext cx="9720073" cy="4463143"/>
          </a:xfrm>
        </p:spPr>
        <p:txBody>
          <a:bodyPr/>
          <a:lstStyle/>
          <a:p>
            <a:pPr algn="just"/>
            <a:r>
              <a:rPr lang="en-GB" dirty="0"/>
              <a:t>A final important consideration in designing a glyph-based visualization is the layout of the glyphs on the screen. </a:t>
            </a:r>
            <a:r>
              <a:rPr lang="en-GB" dirty="0" smtClean="0"/>
              <a:t>There </a:t>
            </a:r>
            <a:r>
              <a:rPr lang="en-GB" dirty="0"/>
              <a:t>are three general classes of layout strategies</a:t>
            </a:r>
            <a:r>
              <a:rPr lang="en-GB" dirty="0" smtClean="0"/>
              <a:t>:</a:t>
            </a:r>
            <a:endParaRPr lang="en-GB" dirty="0"/>
          </a:p>
          <a:p>
            <a:pPr algn="just"/>
            <a:r>
              <a:rPr lang="en-GB" b="1" dirty="0" smtClean="0"/>
              <a:t>Uniform: </a:t>
            </a:r>
            <a:r>
              <a:rPr lang="en-GB" dirty="0" smtClean="0"/>
              <a:t>glyphs </a:t>
            </a:r>
            <a:r>
              <a:rPr lang="en-GB" dirty="0"/>
              <a:t>are scaled and positioned with equal space between them to occupy the entire screen. This strategy eliminates overlaps, while making efficient use of the screen space. Different </a:t>
            </a:r>
            <a:r>
              <a:rPr lang="en-GB" dirty="0" smtClean="0"/>
              <a:t>orderings </a:t>
            </a:r>
            <a:r>
              <a:rPr lang="en-GB" dirty="0"/>
              <a:t>of records can expose different data </a:t>
            </a:r>
            <a:r>
              <a:rPr lang="en-GB" dirty="0" smtClean="0"/>
              <a:t>features.</a:t>
            </a:r>
          </a:p>
          <a:p>
            <a:pPr algn="just"/>
            <a:r>
              <a:rPr lang="en-GB" b="1" dirty="0" smtClean="0"/>
              <a:t>Data-driven: </a:t>
            </a:r>
            <a:r>
              <a:rPr lang="en-GB" dirty="0" smtClean="0"/>
              <a:t>data </a:t>
            </a:r>
            <a:r>
              <a:rPr lang="en-GB" dirty="0"/>
              <a:t>values are used to control the positioning of the glyphs. Two approaches are possible. In the first, two data dimensions (or three for 3D display) are chosen to set the </a:t>
            </a:r>
            <a:r>
              <a:rPr lang="en-GB" dirty="0" smtClean="0"/>
              <a:t>locations.</a:t>
            </a:r>
          </a:p>
          <a:p>
            <a:pPr algn="just"/>
            <a:r>
              <a:rPr lang="en-GB" b="1" dirty="0"/>
              <a:t>S</a:t>
            </a:r>
            <a:r>
              <a:rPr lang="en-GB" b="1" dirty="0" smtClean="0"/>
              <a:t>tructure-driven: </a:t>
            </a:r>
            <a:r>
              <a:rPr lang="en-GB" dirty="0" smtClean="0"/>
              <a:t>if </a:t>
            </a:r>
            <a:r>
              <a:rPr lang="en-GB" dirty="0"/>
              <a:t>the data has an implicit or explicit structure to it, such as cyclic or hierarchical, this can be used to control the </a:t>
            </a:r>
            <a:r>
              <a:rPr lang="en-GB" dirty="0" smtClean="0"/>
              <a:t>positioning</a:t>
            </a:r>
            <a:endParaRPr lang="en-US" dirty="0"/>
          </a:p>
        </p:txBody>
      </p:sp>
    </p:spTree>
    <p:extLst>
      <p:ext uri="{BB962C8B-B14F-4D97-AF65-F5344CB8AC3E}">
        <p14:creationId xmlns:p14="http://schemas.microsoft.com/office/powerpoint/2010/main" val="3239244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DENSE PIXEL DISPLAYS	</a:t>
            </a:r>
            <a:endParaRPr lang="en-US" dirty="0"/>
          </a:p>
        </p:txBody>
      </p:sp>
      <p:sp>
        <p:nvSpPr>
          <p:cNvPr id="3" name="Content Placeholder 2"/>
          <p:cNvSpPr>
            <a:spLocks noGrp="1"/>
          </p:cNvSpPr>
          <p:nvPr>
            <p:ph idx="1"/>
          </p:nvPr>
        </p:nvSpPr>
        <p:spPr>
          <a:xfrm>
            <a:off x="1024128" y="1711233"/>
            <a:ext cx="9720073" cy="4023360"/>
          </a:xfrm>
        </p:spPr>
        <p:txBody>
          <a:bodyPr/>
          <a:lstStyle/>
          <a:p>
            <a:pPr algn="just"/>
            <a:r>
              <a:rPr lang="en-GB" dirty="0"/>
              <a:t>Dense pixel displays (also known as pixel-oriented techniques) are a hybrid between point-based and region-based </a:t>
            </a:r>
            <a:r>
              <a:rPr lang="en-GB" dirty="0" smtClean="0"/>
              <a:t>methods.</a:t>
            </a:r>
          </a:p>
          <a:p>
            <a:pPr algn="just"/>
            <a:r>
              <a:rPr lang="en-GB" dirty="0"/>
              <a:t>The displays make maximal use of the screen space, allowing data sets with millions of values to be shown on a single screen. </a:t>
            </a:r>
            <a:endParaRPr lang="en-GB" dirty="0" smtClean="0"/>
          </a:p>
          <a:p>
            <a:pPr algn="just"/>
            <a:r>
              <a:rPr lang="en-GB" dirty="0" smtClean="0"/>
              <a:t>Each </a:t>
            </a:r>
            <a:r>
              <a:rPr lang="en-GB" dirty="0"/>
              <a:t>data value will control the </a:t>
            </a:r>
            <a:r>
              <a:rPr lang="en-GB" dirty="0" err="1"/>
              <a:t>color</a:t>
            </a:r>
            <a:r>
              <a:rPr lang="en-GB" dirty="0"/>
              <a:t> for a single pixel; changing the </a:t>
            </a:r>
            <a:r>
              <a:rPr lang="en-GB" dirty="0" err="1"/>
              <a:t>color</a:t>
            </a:r>
            <a:r>
              <a:rPr lang="en-GB" dirty="0"/>
              <a:t> map used can potentially reveal new </a:t>
            </a:r>
            <a:r>
              <a:rPr lang="en-GB" dirty="0" smtClean="0"/>
              <a:t>features </a:t>
            </a:r>
            <a:r>
              <a:rPr lang="en-GB" dirty="0"/>
              <a:t>of the </a:t>
            </a:r>
            <a:r>
              <a:rPr lang="en-GB" dirty="0" smtClean="0"/>
              <a:t>data</a:t>
            </a:r>
          </a:p>
          <a:p>
            <a:pPr algn="just"/>
            <a:endParaRPr lang="en-US" dirty="0"/>
          </a:p>
        </p:txBody>
      </p:sp>
      <p:pic>
        <p:nvPicPr>
          <p:cNvPr id="5" name="Picture 2" descr="What is the role of Ppi in a phone display?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078" y="4097382"/>
            <a:ext cx="46291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290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DENSE PIXEL DISPLAYS	</a:t>
            </a:r>
          </a:p>
        </p:txBody>
      </p:sp>
      <p:pic>
        <p:nvPicPr>
          <p:cNvPr id="4" name="Content Placeholder 3"/>
          <p:cNvPicPr>
            <a:picLocks noGrp="1" noChangeAspect="1"/>
          </p:cNvPicPr>
          <p:nvPr>
            <p:ph idx="1"/>
          </p:nvPr>
        </p:nvPicPr>
        <p:blipFill>
          <a:blip r:embed="rId2"/>
          <a:stretch>
            <a:fillRect/>
          </a:stretch>
        </p:blipFill>
        <p:spPr>
          <a:xfrm>
            <a:off x="6223311" y="3370218"/>
            <a:ext cx="5362125" cy="2528968"/>
          </a:xfrm>
          <a:prstGeom prst="rect">
            <a:avLst/>
          </a:prstGeom>
        </p:spPr>
      </p:pic>
      <p:sp>
        <p:nvSpPr>
          <p:cNvPr id="5" name="Rectangle 4"/>
          <p:cNvSpPr/>
          <p:nvPr/>
        </p:nvSpPr>
        <p:spPr>
          <a:xfrm>
            <a:off x="1024128" y="1985243"/>
            <a:ext cx="4775781" cy="2862322"/>
          </a:xfrm>
          <a:prstGeom prst="rect">
            <a:avLst/>
          </a:prstGeom>
        </p:spPr>
        <p:txBody>
          <a:bodyPr wrap="square">
            <a:spAutoFit/>
          </a:bodyPr>
          <a:lstStyle/>
          <a:p>
            <a:pPr algn="just"/>
            <a:r>
              <a:rPr lang="en-GB" dirty="0"/>
              <a:t>The final major issue with pixel-oriented displays is the data </a:t>
            </a:r>
            <a:r>
              <a:rPr lang="en-GB" dirty="0" smtClean="0"/>
              <a:t>ordering. For </a:t>
            </a:r>
            <a:r>
              <a:rPr lang="en-GB" dirty="0"/>
              <a:t>some data, such as time series, the order is predetermined and </a:t>
            </a:r>
            <a:r>
              <a:rPr lang="en-GB" dirty="0" smtClean="0"/>
              <a:t>fixed.</a:t>
            </a:r>
          </a:p>
          <a:p>
            <a:pPr algn="just"/>
            <a:endParaRPr lang="en-GB" dirty="0"/>
          </a:p>
          <a:p>
            <a:pPr algn="just"/>
            <a:r>
              <a:rPr lang="en-GB" dirty="0" smtClean="0"/>
              <a:t>In </a:t>
            </a:r>
            <a:r>
              <a:rPr lang="en-GB" dirty="0"/>
              <a:t>other cases, however, reordering the records can expose many </a:t>
            </a:r>
            <a:r>
              <a:rPr lang="en-GB" dirty="0" smtClean="0"/>
              <a:t>interesting features</a:t>
            </a:r>
            <a:r>
              <a:rPr lang="en-GB" dirty="0"/>
              <a:t>. For example, if the records are ordered based on one of the </a:t>
            </a:r>
            <a:r>
              <a:rPr lang="en-GB" dirty="0" smtClean="0"/>
              <a:t>dimensions</a:t>
            </a:r>
            <a:r>
              <a:rPr lang="en-GB" dirty="0"/>
              <a:t>, clusters of values within that dimension will be revealed, as </a:t>
            </a:r>
            <a:r>
              <a:rPr lang="en-GB" dirty="0" smtClean="0"/>
              <a:t>will other </a:t>
            </a:r>
            <a:r>
              <a:rPr lang="en-GB" dirty="0"/>
              <a:t>dimensions having similar clusters.</a:t>
            </a:r>
            <a:endParaRPr lang="en-US" dirty="0"/>
          </a:p>
        </p:txBody>
      </p:sp>
    </p:spTree>
    <p:extLst>
      <p:ext uri="{BB962C8B-B14F-4D97-AF65-F5344CB8AC3E}">
        <p14:creationId xmlns:p14="http://schemas.microsoft.com/office/powerpoint/2010/main" val="3649948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66715" y="273416"/>
            <a:ext cx="7500394" cy="6016078"/>
          </a:xfrm>
          <a:prstGeom prst="rect">
            <a:avLst/>
          </a:prstGeom>
        </p:spPr>
      </p:pic>
    </p:spTree>
    <p:extLst>
      <p:ext uri="{BB962C8B-B14F-4D97-AF65-F5344CB8AC3E}">
        <p14:creationId xmlns:p14="http://schemas.microsoft.com/office/powerpoint/2010/main" val="1013922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Visualization Techniques for</a:t>
            </a:r>
            <a:br>
              <a:rPr lang="en-GB" dirty="0"/>
            </a:br>
            <a:r>
              <a:rPr lang="en-GB" dirty="0"/>
              <a:t>Trees, Graphs, and Networks</a:t>
            </a:r>
            <a:endParaRPr lang="en-US" dirty="0"/>
          </a:p>
        </p:txBody>
      </p:sp>
      <p:sp>
        <p:nvSpPr>
          <p:cNvPr id="3" name="Content Placeholder 2"/>
          <p:cNvSpPr>
            <a:spLocks noGrp="1"/>
          </p:cNvSpPr>
          <p:nvPr>
            <p:ph idx="1"/>
          </p:nvPr>
        </p:nvSpPr>
        <p:spPr/>
        <p:txBody>
          <a:bodyPr>
            <a:normAutofit fontScale="92500"/>
          </a:bodyPr>
          <a:lstStyle/>
          <a:p>
            <a:pPr algn="just"/>
            <a:r>
              <a:rPr lang="en-GB" dirty="0"/>
              <a:t>While most of the visualization techniques discussed thus far focus on the display of data values and their attributes, another important application of visualization is the conveying of relational information, e.g., how data items or records are related to each other. These interrelationships can take many forms: </a:t>
            </a:r>
            <a:endParaRPr lang="en-GB" dirty="0" smtClean="0"/>
          </a:p>
          <a:p>
            <a:pPr algn="just"/>
            <a:r>
              <a:rPr lang="en-GB" dirty="0" smtClean="0"/>
              <a:t>• </a:t>
            </a:r>
            <a:r>
              <a:rPr lang="en-GB" dirty="0"/>
              <a:t>part/subpart, parent/child, or other hierarchical relation; </a:t>
            </a:r>
            <a:endParaRPr lang="en-GB" dirty="0" smtClean="0"/>
          </a:p>
          <a:p>
            <a:pPr algn="just"/>
            <a:r>
              <a:rPr lang="en-GB" dirty="0" smtClean="0"/>
              <a:t>• </a:t>
            </a:r>
            <a:r>
              <a:rPr lang="en-GB" dirty="0"/>
              <a:t>connectedness, such as cities connected by roads or computers </a:t>
            </a:r>
            <a:r>
              <a:rPr lang="en-GB" dirty="0" smtClean="0"/>
              <a:t>connected </a:t>
            </a:r>
            <a:r>
              <a:rPr lang="en-GB" dirty="0"/>
              <a:t>by networks; </a:t>
            </a:r>
            <a:endParaRPr lang="en-GB" dirty="0" smtClean="0"/>
          </a:p>
          <a:p>
            <a:pPr algn="just"/>
            <a:r>
              <a:rPr lang="en-GB" dirty="0" smtClean="0"/>
              <a:t>• </a:t>
            </a:r>
            <a:r>
              <a:rPr lang="en-GB" dirty="0"/>
              <a:t>derived from, as in a sequence of steps or stages; </a:t>
            </a:r>
            <a:endParaRPr lang="en-GB" dirty="0" smtClean="0"/>
          </a:p>
          <a:p>
            <a:pPr algn="just"/>
            <a:r>
              <a:rPr lang="en-GB" dirty="0" smtClean="0"/>
              <a:t>• </a:t>
            </a:r>
            <a:r>
              <a:rPr lang="en-GB" dirty="0"/>
              <a:t>shared classification; </a:t>
            </a:r>
            <a:endParaRPr lang="en-GB" dirty="0" smtClean="0"/>
          </a:p>
          <a:p>
            <a:pPr algn="just"/>
            <a:r>
              <a:rPr lang="en-GB" dirty="0" smtClean="0"/>
              <a:t>• </a:t>
            </a:r>
            <a:r>
              <a:rPr lang="en-GB" dirty="0"/>
              <a:t>similarities in values; </a:t>
            </a:r>
            <a:endParaRPr lang="en-GB" dirty="0" smtClean="0"/>
          </a:p>
          <a:p>
            <a:pPr algn="just"/>
            <a:r>
              <a:rPr lang="en-GB" dirty="0" smtClean="0"/>
              <a:t>• </a:t>
            </a:r>
            <a:r>
              <a:rPr lang="en-GB" dirty="0"/>
              <a:t>similarities in attributes (e.g., spatial, temporal)</a:t>
            </a:r>
            <a:endParaRPr lang="en-US" dirty="0"/>
          </a:p>
        </p:txBody>
      </p:sp>
    </p:spTree>
    <p:extLst>
      <p:ext uri="{BB962C8B-B14F-4D97-AF65-F5344CB8AC3E}">
        <p14:creationId xmlns:p14="http://schemas.microsoft.com/office/powerpoint/2010/main" val="1624562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Relationships</a:t>
            </a:r>
            <a:endParaRPr lang="en-US" dirty="0"/>
          </a:p>
        </p:txBody>
      </p:sp>
      <p:sp>
        <p:nvSpPr>
          <p:cNvPr id="3" name="Content Placeholder 2"/>
          <p:cNvSpPr>
            <a:spLocks noGrp="1"/>
          </p:cNvSpPr>
          <p:nvPr>
            <p:ph idx="1"/>
          </p:nvPr>
        </p:nvSpPr>
        <p:spPr>
          <a:xfrm>
            <a:off x="1024128" y="2286000"/>
            <a:ext cx="9720073" cy="2068286"/>
          </a:xfrm>
        </p:spPr>
        <p:txBody>
          <a:bodyPr/>
          <a:lstStyle/>
          <a:p>
            <a:pPr algn="just"/>
            <a:r>
              <a:rPr lang="en-GB" dirty="0"/>
              <a:t>Relationships can be simple or complex: unidirectional or </a:t>
            </a:r>
            <a:r>
              <a:rPr lang="en-GB" dirty="0" smtClean="0"/>
              <a:t>bi-directional, Non weighted </a:t>
            </a:r>
            <a:r>
              <a:rPr lang="en-GB" dirty="0"/>
              <a:t>or weighted, certain or uncertain. Indeed, the relationships </a:t>
            </a:r>
            <a:r>
              <a:rPr lang="en-GB" dirty="0" smtClean="0"/>
              <a:t>may provide </a:t>
            </a:r>
            <a:r>
              <a:rPr lang="en-GB" dirty="0"/>
              <a:t>more and richer information than that contained in the data </a:t>
            </a:r>
            <a:r>
              <a:rPr lang="en-GB" dirty="0" smtClean="0"/>
              <a:t>records. </a:t>
            </a:r>
          </a:p>
          <a:p>
            <a:pPr algn="just"/>
            <a:r>
              <a:rPr lang="en-GB" dirty="0" smtClean="0"/>
              <a:t>Applications </a:t>
            </a:r>
            <a:r>
              <a:rPr lang="en-GB" dirty="0"/>
              <a:t>for visualizing relational information are equally diverse, </a:t>
            </a:r>
            <a:r>
              <a:rPr lang="en-GB" dirty="0" smtClean="0"/>
              <a:t>from categorizing </a:t>
            </a:r>
            <a:r>
              <a:rPr lang="en-GB" dirty="0"/>
              <a:t>biological species, to exploring document </a:t>
            </a:r>
            <a:r>
              <a:rPr lang="en-GB" dirty="0" smtClean="0"/>
              <a:t>archives.</a:t>
            </a:r>
            <a:endParaRPr lang="en-US" dirty="0"/>
          </a:p>
        </p:txBody>
      </p:sp>
    </p:spTree>
    <p:extLst>
      <p:ext uri="{BB962C8B-B14F-4D97-AF65-F5344CB8AC3E}">
        <p14:creationId xmlns:p14="http://schemas.microsoft.com/office/powerpoint/2010/main" val="3125349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Trees or hierarchies</a:t>
            </a:r>
            <a:endParaRPr lang="en-US" dirty="0"/>
          </a:p>
        </p:txBody>
      </p:sp>
      <p:sp>
        <p:nvSpPr>
          <p:cNvPr id="3" name="Content Placeholder 2"/>
          <p:cNvSpPr>
            <a:spLocks noGrp="1"/>
          </p:cNvSpPr>
          <p:nvPr>
            <p:ph idx="1"/>
          </p:nvPr>
        </p:nvSpPr>
        <p:spPr>
          <a:xfrm>
            <a:off x="1024127" y="1763485"/>
            <a:ext cx="9720073" cy="1284515"/>
          </a:xfrm>
        </p:spPr>
        <p:txBody>
          <a:bodyPr>
            <a:normAutofit lnSpcReduction="10000"/>
          </a:bodyPr>
          <a:lstStyle/>
          <a:p>
            <a:pPr algn="just"/>
            <a:r>
              <a:rPr lang="en-GB" dirty="0"/>
              <a:t>Trees or hierarchies (we’ll use the terms interchangeably) are one of the most common structures to hold relational information. For this reason, many </a:t>
            </a:r>
            <a:r>
              <a:rPr lang="en-GB" dirty="0" smtClean="0"/>
              <a:t>visualization </a:t>
            </a:r>
            <a:r>
              <a:rPr lang="en-GB" dirty="0"/>
              <a:t>techniques have been developed for display of such information. We can divide these techniques into two classes of algorithms: space-filling and non–space-filling.</a:t>
            </a:r>
            <a:endParaRPr lang="en-US" dirty="0"/>
          </a:p>
        </p:txBody>
      </p:sp>
      <p:sp>
        <p:nvSpPr>
          <p:cNvPr id="4" name="Round Diagonal Corner Rectangle 3"/>
          <p:cNvSpPr/>
          <p:nvPr/>
        </p:nvSpPr>
        <p:spPr>
          <a:xfrm>
            <a:off x="3500846" y="4807131"/>
            <a:ext cx="1933303" cy="80989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SPACE FILLING</a:t>
            </a:r>
            <a:endParaRPr lang="en-US" dirty="0"/>
          </a:p>
        </p:txBody>
      </p:sp>
      <p:sp>
        <p:nvSpPr>
          <p:cNvPr id="5" name="Round Diagonal Corner Rectangle 4"/>
          <p:cNvSpPr/>
          <p:nvPr/>
        </p:nvSpPr>
        <p:spPr>
          <a:xfrm>
            <a:off x="6117771" y="4807131"/>
            <a:ext cx="1933303" cy="80989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NON SPACE FILLING</a:t>
            </a:r>
            <a:endParaRPr lang="en-US" dirty="0"/>
          </a:p>
        </p:txBody>
      </p:sp>
      <p:sp>
        <p:nvSpPr>
          <p:cNvPr id="6" name="Round Diagonal Corner Rectangle 5"/>
          <p:cNvSpPr/>
          <p:nvPr/>
        </p:nvSpPr>
        <p:spPr>
          <a:xfrm>
            <a:off x="4821717" y="3522616"/>
            <a:ext cx="1933303" cy="80989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HIERARCHIES</a:t>
            </a:r>
            <a:endParaRPr lang="en-US" dirty="0"/>
          </a:p>
        </p:txBody>
      </p:sp>
      <p:cxnSp>
        <p:nvCxnSpPr>
          <p:cNvPr id="8" name="Elbow Connector 7"/>
          <p:cNvCxnSpPr>
            <a:stCxn id="6" idx="2"/>
            <a:endCxn id="4" idx="3"/>
          </p:cNvCxnSpPr>
          <p:nvPr/>
        </p:nvCxnSpPr>
        <p:spPr>
          <a:xfrm rot="10800000" flipV="1">
            <a:off x="4467499" y="3927565"/>
            <a:ext cx="354219" cy="8795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6" idx="0"/>
            <a:endCxn id="5" idx="3"/>
          </p:cNvCxnSpPr>
          <p:nvPr/>
        </p:nvCxnSpPr>
        <p:spPr>
          <a:xfrm>
            <a:off x="6755020" y="3927565"/>
            <a:ext cx="329403" cy="8795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865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Combination TECHNIQUES</a:t>
            </a:r>
            <a:endParaRPr lang="en-US" dirty="0"/>
          </a:p>
        </p:txBody>
      </p:sp>
      <p:sp>
        <p:nvSpPr>
          <p:cNvPr id="4" name="Content Placeholder 3"/>
          <p:cNvSpPr>
            <a:spLocks noGrp="1"/>
          </p:cNvSpPr>
          <p:nvPr>
            <p:ph idx="1"/>
          </p:nvPr>
        </p:nvSpPr>
        <p:spPr>
          <a:xfrm>
            <a:off x="1024127" y="1920240"/>
            <a:ext cx="9720073" cy="3193695"/>
          </a:xfrm>
          <a:prstGeom prst="rect">
            <a:avLst/>
          </a:prstGeom>
        </p:spPr>
        <p:txBody>
          <a:bodyPr>
            <a:spAutoFit/>
          </a:bodyPr>
          <a:lstStyle/>
          <a:p>
            <a:pPr algn="just"/>
            <a:r>
              <a:rPr lang="en-GB" dirty="0" smtClean="0"/>
              <a:t>In addition to the techniques based on points, lines, or regions, there are a number of hybrid techniques that combine features of two or more of these classes. We describe two of the more popular techniques of this type: glyphs and dense pixel displays.</a:t>
            </a:r>
          </a:p>
          <a:p>
            <a:pPr algn="just"/>
            <a:r>
              <a:rPr lang="en-GB" dirty="0"/>
              <a:t>In the context of data and information visualization, a </a:t>
            </a:r>
            <a:r>
              <a:rPr lang="en-GB" dirty="0" smtClean="0"/>
              <a:t>glyphs </a:t>
            </a:r>
            <a:r>
              <a:rPr lang="en-GB" dirty="0"/>
              <a:t>is a visual representation of a piece of data or information where a graphical entity and its attributes are controlled by one or more data attributes. </a:t>
            </a:r>
            <a:endParaRPr lang="en-GB" dirty="0" smtClean="0"/>
          </a:p>
          <a:p>
            <a:pPr marL="0" indent="0" algn="just">
              <a:buNone/>
            </a:pPr>
            <a:r>
              <a:rPr lang="en-GB" dirty="0" smtClean="0"/>
              <a:t>As </a:t>
            </a:r>
            <a:r>
              <a:rPr lang="en-GB" dirty="0"/>
              <a:t>an example, the width and height of a box could be controlled by a student’s score on the midterm and final exam for a course, while the </a:t>
            </a:r>
            <a:r>
              <a:rPr lang="en-GB" dirty="0" err="1"/>
              <a:t>color</a:t>
            </a:r>
            <a:r>
              <a:rPr lang="en-GB" dirty="0"/>
              <a:t> could be associated with the gender of the student.</a:t>
            </a:r>
            <a:endParaRPr lang="en-US" dirty="0"/>
          </a:p>
        </p:txBody>
      </p:sp>
    </p:spTree>
    <p:extLst>
      <p:ext uri="{BB962C8B-B14F-4D97-AF65-F5344CB8AC3E}">
        <p14:creationId xmlns:p14="http://schemas.microsoft.com/office/powerpoint/2010/main" val="2164850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208" y="872599"/>
            <a:ext cx="9720072" cy="877824"/>
          </a:xfrm>
        </p:spPr>
        <p:txBody>
          <a:bodyPr/>
          <a:lstStyle/>
          <a:p>
            <a:r>
              <a:rPr lang="en-GB" dirty="0" smtClean="0"/>
              <a:t>CONTD.</a:t>
            </a:r>
            <a:endParaRPr lang="en-US" dirty="0"/>
          </a:p>
        </p:txBody>
      </p:sp>
      <p:sp>
        <p:nvSpPr>
          <p:cNvPr id="3" name="Content Placeholder 2"/>
          <p:cNvSpPr>
            <a:spLocks noGrp="1"/>
          </p:cNvSpPr>
          <p:nvPr>
            <p:ph idx="1"/>
          </p:nvPr>
        </p:nvSpPr>
        <p:spPr>
          <a:xfrm>
            <a:off x="1058963" y="1750423"/>
            <a:ext cx="5472466" cy="4493623"/>
          </a:xfrm>
        </p:spPr>
        <p:txBody>
          <a:bodyPr>
            <a:normAutofit lnSpcReduction="10000"/>
          </a:bodyPr>
          <a:lstStyle/>
          <a:p>
            <a:pPr algn="just"/>
            <a:r>
              <a:rPr lang="en-GB" dirty="0"/>
              <a:t>As the name implies, space-filling techniques make maximal use of the </a:t>
            </a:r>
            <a:r>
              <a:rPr lang="en-GB" dirty="0" smtClean="0"/>
              <a:t>display </a:t>
            </a:r>
            <a:r>
              <a:rPr lang="en-GB" dirty="0"/>
              <a:t>space. This is accomplished by using </a:t>
            </a:r>
            <a:r>
              <a:rPr lang="en-GB" dirty="0" err="1"/>
              <a:t>juxtapositioning</a:t>
            </a:r>
            <a:r>
              <a:rPr lang="en-GB" dirty="0"/>
              <a:t> to imply </a:t>
            </a:r>
            <a:r>
              <a:rPr lang="en-GB" dirty="0" smtClean="0"/>
              <a:t>relations</a:t>
            </a:r>
            <a:r>
              <a:rPr lang="en-GB" dirty="0"/>
              <a:t>, as opposed to, for example, conveying relations with edges </a:t>
            </a:r>
            <a:r>
              <a:rPr lang="en-GB" dirty="0" smtClean="0"/>
              <a:t>joining data </a:t>
            </a:r>
            <a:r>
              <a:rPr lang="en-GB" dirty="0"/>
              <a:t>objects. The two most common approaches to generating </a:t>
            </a:r>
            <a:r>
              <a:rPr lang="en-GB" dirty="0" smtClean="0"/>
              <a:t>space-filling hierarchies </a:t>
            </a:r>
            <a:r>
              <a:rPr lang="en-GB" dirty="0"/>
              <a:t>are rectangular and radial layouts</a:t>
            </a:r>
            <a:r>
              <a:rPr lang="en-GB" dirty="0" smtClean="0"/>
              <a:t>.</a:t>
            </a:r>
            <a:endParaRPr lang="en-GB" dirty="0"/>
          </a:p>
          <a:p>
            <a:pPr algn="just"/>
            <a:r>
              <a:rPr lang="en-GB" dirty="0" err="1" smtClean="0"/>
              <a:t>Treemaps</a:t>
            </a:r>
            <a:r>
              <a:rPr lang="en-GB" dirty="0" smtClean="0"/>
              <a:t> </a:t>
            </a:r>
            <a:r>
              <a:rPr lang="en-GB" dirty="0"/>
              <a:t>and their many variants are the most popular form </a:t>
            </a:r>
            <a:r>
              <a:rPr lang="en-GB" dirty="0" smtClean="0"/>
              <a:t>of rectangular </a:t>
            </a:r>
            <a:r>
              <a:rPr lang="en-GB" dirty="0"/>
              <a:t>space-filling layout. In the basic </a:t>
            </a:r>
            <a:r>
              <a:rPr lang="en-GB" dirty="0" err="1"/>
              <a:t>treemap</a:t>
            </a:r>
            <a:r>
              <a:rPr lang="en-GB" dirty="0"/>
              <a:t>, a rectangle is </a:t>
            </a:r>
            <a:r>
              <a:rPr lang="en-GB" dirty="0" smtClean="0"/>
              <a:t>recursively </a:t>
            </a:r>
            <a:r>
              <a:rPr lang="en-GB" dirty="0"/>
              <a:t>divided into slices, alternating horizontal and vertical slicing, based </a:t>
            </a:r>
            <a:r>
              <a:rPr lang="en-GB" dirty="0" smtClean="0"/>
              <a:t>on the </a:t>
            </a:r>
            <a:r>
              <a:rPr lang="en-GB" dirty="0"/>
              <a:t>populations of the subtrees at a given level.</a:t>
            </a:r>
            <a:endParaRPr lang="en-US" dirty="0"/>
          </a:p>
        </p:txBody>
      </p:sp>
      <p:pic>
        <p:nvPicPr>
          <p:cNvPr id="4" name="Picture 3"/>
          <p:cNvPicPr>
            <a:picLocks noChangeAspect="1"/>
          </p:cNvPicPr>
          <p:nvPr/>
        </p:nvPicPr>
        <p:blipFill>
          <a:blip r:embed="rId2"/>
          <a:stretch>
            <a:fillRect/>
          </a:stretch>
        </p:blipFill>
        <p:spPr>
          <a:xfrm>
            <a:off x="7036526" y="2264229"/>
            <a:ext cx="4772297" cy="2590800"/>
          </a:xfrm>
          <a:prstGeom prst="rect">
            <a:avLst/>
          </a:prstGeom>
        </p:spPr>
      </p:pic>
    </p:spTree>
    <p:extLst>
      <p:ext uri="{BB962C8B-B14F-4D97-AF65-F5344CB8AC3E}">
        <p14:creationId xmlns:p14="http://schemas.microsoft.com/office/powerpoint/2010/main" val="2118188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Variations of tree maps</a:t>
            </a:r>
            <a:endParaRPr lang="en-US" dirty="0"/>
          </a:p>
        </p:txBody>
      </p:sp>
      <p:sp>
        <p:nvSpPr>
          <p:cNvPr id="3" name="Content Placeholder 2"/>
          <p:cNvSpPr>
            <a:spLocks noGrp="1"/>
          </p:cNvSpPr>
          <p:nvPr>
            <p:ph idx="1"/>
          </p:nvPr>
        </p:nvSpPr>
        <p:spPr/>
        <p:txBody>
          <a:bodyPr>
            <a:normAutofit lnSpcReduction="10000"/>
          </a:bodyPr>
          <a:lstStyle/>
          <a:p>
            <a:pPr algn="just"/>
            <a:r>
              <a:rPr lang="en-GB" dirty="0" smtClean="0"/>
              <a:t>As </a:t>
            </a:r>
            <a:r>
              <a:rPr lang="en-GB" dirty="0"/>
              <a:t>mentioned, many variants on </a:t>
            </a:r>
            <a:r>
              <a:rPr lang="en-GB" dirty="0" err="1"/>
              <a:t>treemaps</a:t>
            </a:r>
            <a:r>
              <a:rPr lang="en-GB" dirty="0"/>
              <a:t> have been proposed and </a:t>
            </a:r>
            <a:r>
              <a:rPr lang="en-GB" dirty="0" smtClean="0"/>
              <a:t>developed </a:t>
            </a:r>
            <a:r>
              <a:rPr lang="en-GB" dirty="0"/>
              <a:t>since they were introduced, including </a:t>
            </a:r>
            <a:r>
              <a:rPr lang="en-GB" dirty="0" err="1"/>
              <a:t>squarified</a:t>
            </a:r>
            <a:r>
              <a:rPr lang="en-GB" dirty="0"/>
              <a:t> </a:t>
            </a:r>
            <a:r>
              <a:rPr lang="en-GB" dirty="0" err="1" smtClean="0"/>
              <a:t>treemaps</a:t>
            </a:r>
            <a:r>
              <a:rPr lang="en-GB" dirty="0" smtClean="0"/>
              <a:t> </a:t>
            </a:r>
            <a:r>
              <a:rPr lang="en-GB" dirty="0"/>
              <a:t>(</a:t>
            </a:r>
            <a:r>
              <a:rPr lang="en-GB" dirty="0" smtClean="0"/>
              <a:t>to reduce </a:t>
            </a:r>
            <a:r>
              <a:rPr lang="en-GB" dirty="0"/>
              <a:t>the occurrence of long, thin rectangles) and nested </a:t>
            </a:r>
            <a:r>
              <a:rPr lang="en-GB" dirty="0" err="1" smtClean="0"/>
              <a:t>treemaps</a:t>
            </a:r>
            <a:r>
              <a:rPr lang="en-GB" dirty="0" smtClean="0"/>
              <a:t> (to </a:t>
            </a:r>
            <a:r>
              <a:rPr lang="en-GB" dirty="0"/>
              <a:t>emphasize the hierarchical structure</a:t>
            </a:r>
            <a:r>
              <a:rPr lang="en-GB" dirty="0" smtClean="0"/>
              <a:t>). </a:t>
            </a:r>
          </a:p>
          <a:p>
            <a:pPr algn="just"/>
            <a:r>
              <a:rPr lang="en-GB" dirty="0" smtClean="0"/>
              <a:t>The </a:t>
            </a:r>
            <a:r>
              <a:rPr lang="en-GB" dirty="0"/>
              <a:t>methods described above are structured using horizontal and </a:t>
            </a:r>
            <a:r>
              <a:rPr lang="en-GB" dirty="0" smtClean="0"/>
              <a:t>vertical divisions </a:t>
            </a:r>
            <a:r>
              <a:rPr lang="en-GB" dirty="0"/>
              <a:t>to convey the hierarchy. A number of other approaches are </a:t>
            </a:r>
            <a:r>
              <a:rPr lang="en-GB" dirty="0" smtClean="0"/>
              <a:t>possible</a:t>
            </a:r>
            <a:r>
              <a:rPr lang="en-GB" dirty="0"/>
              <a:t>, however, such as those that divide space radially. </a:t>
            </a:r>
            <a:endParaRPr lang="en-GB" dirty="0" smtClean="0"/>
          </a:p>
          <a:p>
            <a:pPr algn="just"/>
            <a:r>
              <a:rPr lang="en-GB" dirty="0" smtClean="0"/>
              <a:t>Radial space-filling hierarchy </a:t>
            </a:r>
            <a:r>
              <a:rPr lang="en-GB" dirty="0"/>
              <a:t>visualizations, sometimes referred to as sunburst </a:t>
            </a:r>
            <a:r>
              <a:rPr lang="en-GB" dirty="0" smtClean="0"/>
              <a:t>displays, have </a:t>
            </a:r>
            <a:r>
              <a:rPr lang="en-GB" dirty="0"/>
              <a:t>the root of the hierarchy in the </a:t>
            </a:r>
            <a:r>
              <a:rPr lang="en-GB" dirty="0" err="1"/>
              <a:t>center</a:t>
            </a:r>
            <a:r>
              <a:rPr lang="en-GB" dirty="0"/>
              <a:t> of the display and use </a:t>
            </a:r>
            <a:r>
              <a:rPr lang="en-GB" dirty="0" smtClean="0"/>
              <a:t>nested rings </a:t>
            </a:r>
            <a:r>
              <a:rPr lang="en-GB" dirty="0"/>
              <a:t>to convey the layers of the hierarchy. </a:t>
            </a:r>
            <a:endParaRPr lang="en-GB" dirty="0" smtClean="0"/>
          </a:p>
          <a:p>
            <a:pPr algn="just"/>
            <a:r>
              <a:rPr lang="en-GB" dirty="0" smtClean="0"/>
              <a:t>Each </a:t>
            </a:r>
            <a:r>
              <a:rPr lang="en-GB" dirty="0"/>
              <a:t>ring is divided based on </a:t>
            </a:r>
            <a:r>
              <a:rPr lang="en-GB" dirty="0" smtClean="0"/>
              <a:t>the number </a:t>
            </a:r>
            <a:r>
              <a:rPr lang="en-GB" dirty="0"/>
              <a:t>of nodes at that level. These techniques follow a similar </a:t>
            </a:r>
            <a:r>
              <a:rPr lang="en-GB" dirty="0" smtClean="0"/>
              <a:t>strategy to </a:t>
            </a:r>
            <a:r>
              <a:rPr lang="en-GB" dirty="0" err="1"/>
              <a:t>treemaps</a:t>
            </a:r>
            <a:r>
              <a:rPr lang="en-GB" dirty="0"/>
              <a:t>, in that the number of terminal nodes in a subtree determines</a:t>
            </a:r>
            <a:endParaRPr lang="en-US" dirty="0"/>
          </a:p>
        </p:txBody>
      </p:sp>
    </p:spTree>
    <p:extLst>
      <p:ext uri="{BB962C8B-B14F-4D97-AF65-F5344CB8AC3E}">
        <p14:creationId xmlns:p14="http://schemas.microsoft.com/office/powerpoint/2010/main" val="3129223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hierarchy and sunburst display</a:t>
            </a:r>
            <a:endParaRPr lang="en-US" dirty="0"/>
          </a:p>
        </p:txBody>
      </p:sp>
      <p:pic>
        <p:nvPicPr>
          <p:cNvPr id="4" name="Content Placeholder 3"/>
          <p:cNvPicPr>
            <a:picLocks noGrp="1" noChangeAspect="1"/>
          </p:cNvPicPr>
          <p:nvPr>
            <p:ph idx="1"/>
          </p:nvPr>
        </p:nvPicPr>
        <p:blipFill>
          <a:blip r:embed="rId2"/>
          <a:stretch>
            <a:fillRect/>
          </a:stretch>
        </p:blipFill>
        <p:spPr>
          <a:xfrm>
            <a:off x="2370772" y="2286000"/>
            <a:ext cx="7026593" cy="4022725"/>
          </a:xfrm>
          <a:prstGeom prst="rect">
            <a:avLst/>
          </a:prstGeom>
        </p:spPr>
      </p:pic>
    </p:spTree>
    <p:extLst>
      <p:ext uri="{BB962C8B-B14F-4D97-AF65-F5344CB8AC3E}">
        <p14:creationId xmlns:p14="http://schemas.microsoft.com/office/powerpoint/2010/main" val="405335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space filling techniques</a:t>
            </a:r>
            <a:endParaRPr lang="en-US" dirty="0"/>
          </a:p>
        </p:txBody>
      </p:sp>
      <p:sp>
        <p:nvSpPr>
          <p:cNvPr id="3" name="Content Placeholder 2"/>
          <p:cNvSpPr>
            <a:spLocks noGrp="1"/>
          </p:cNvSpPr>
          <p:nvPr>
            <p:ph idx="1"/>
          </p:nvPr>
        </p:nvSpPr>
        <p:spPr/>
        <p:txBody>
          <a:bodyPr>
            <a:normAutofit/>
          </a:bodyPr>
          <a:lstStyle/>
          <a:p>
            <a:pPr algn="just"/>
            <a:r>
              <a:rPr lang="en-GB" dirty="0" smtClean="0"/>
              <a:t>However</a:t>
            </a:r>
            <a:r>
              <a:rPr lang="en-GB" dirty="0"/>
              <a:t>, </a:t>
            </a:r>
            <a:r>
              <a:rPr lang="en-GB" dirty="0" smtClean="0"/>
              <a:t>unlike tree maps, </a:t>
            </a:r>
            <a:r>
              <a:rPr lang="en-GB" dirty="0"/>
              <a:t>which assign most screen space to conveying the terminal </a:t>
            </a:r>
            <a:r>
              <a:rPr lang="en-GB" dirty="0" smtClean="0"/>
              <a:t>nodes, radial </a:t>
            </a:r>
            <a:r>
              <a:rPr lang="en-GB" dirty="0"/>
              <a:t>techniques also show the intermediate nodes. </a:t>
            </a:r>
            <a:endParaRPr lang="en-GB" dirty="0" smtClean="0"/>
          </a:p>
          <a:p>
            <a:pPr algn="just"/>
            <a:r>
              <a:rPr lang="en-GB" dirty="0" smtClean="0"/>
              <a:t>For </a:t>
            </a:r>
            <a:r>
              <a:rPr lang="en-GB" dirty="0"/>
              <a:t>these and other space-filling techniques, </a:t>
            </a:r>
            <a:r>
              <a:rPr lang="en-GB" dirty="0" err="1"/>
              <a:t>color</a:t>
            </a:r>
            <a:r>
              <a:rPr lang="en-GB" dirty="0"/>
              <a:t> can be used to </a:t>
            </a:r>
            <a:r>
              <a:rPr lang="en-GB" dirty="0" smtClean="0"/>
              <a:t>convey many </a:t>
            </a:r>
            <a:r>
              <a:rPr lang="en-GB" dirty="0"/>
              <a:t>attributes, such as a value associated with the node (e.g., </a:t>
            </a:r>
            <a:r>
              <a:rPr lang="en-GB" dirty="0" smtClean="0"/>
              <a:t>classification) or </a:t>
            </a:r>
            <a:r>
              <a:rPr lang="en-GB" dirty="0"/>
              <a:t>it may reinforce the hierarchical relationships, e.g., siblings and </a:t>
            </a:r>
            <a:r>
              <a:rPr lang="en-GB" dirty="0" smtClean="0"/>
              <a:t>parents may </a:t>
            </a:r>
            <a:r>
              <a:rPr lang="en-GB" dirty="0"/>
              <a:t>have similarities in </a:t>
            </a:r>
            <a:r>
              <a:rPr lang="en-GB" dirty="0" err="1" smtClean="0"/>
              <a:t>color</a:t>
            </a:r>
            <a:r>
              <a:rPr lang="en-GB" dirty="0"/>
              <a:t>.</a:t>
            </a:r>
            <a:r>
              <a:rPr lang="en-GB" dirty="0" smtClean="0"/>
              <a:t> </a:t>
            </a:r>
          </a:p>
          <a:p>
            <a:pPr algn="just"/>
            <a:r>
              <a:rPr lang="en-GB" dirty="0" smtClean="0"/>
              <a:t>Symbols </a:t>
            </a:r>
            <a:r>
              <a:rPr lang="en-GB" dirty="0"/>
              <a:t>and </a:t>
            </a:r>
            <a:r>
              <a:rPr lang="en-GB" dirty="0" smtClean="0"/>
              <a:t>other markings </a:t>
            </a:r>
            <a:r>
              <a:rPr lang="en-GB" dirty="0"/>
              <a:t>may also be embedded in the rectangular or circular segments </a:t>
            </a:r>
            <a:r>
              <a:rPr lang="en-GB" dirty="0" smtClean="0"/>
              <a:t>to communicate </a:t>
            </a:r>
            <a:r>
              <a:rPr lang="en-GB" dirty="0"/>
              <a:t>other data </a:t>
            </a:r>
            <a:r>
              <a:rPr lang="en-GB" dirty="0" smtClean="0"/>
              <a:t>features.</a:t>
            </a:r>
            <a:endParaRPr lang="en-US" dirty="0"/>
          </a:p>
        </p:txBody>
      </p:sp>
    </p:spTree>
    <p:extLst>
      <p:ext uri="{BB962C8B-B14F-4D97-AF65-F5344CB8AC3E}">
        <p14:creationId xmlns:p14="http://schemas.microsoft.com/office/powerpoint/2010/main" val="37740312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 space filling methods</a:t>
            </a:r>
            <a:endParaRPr lang="en-US" dirty="0"/>
          </a:p>
        </p:txBody>
      </p:sp>
      <p:sp>
        <p:nvSpPr>
          <p:cNvPr id="3" name="Content Placeholder 2"/>
          <p:cNvSpPr>
            <a:spLocks noGrp="1"/>
          </p:cNvSpPr>
          <p:nvPr>
            <p:ph idx="1"/>
          </p:nvPr>
        </p:nvSpPr>
        <p:spPr/>
        <p:txBody>
          <a:bodyPr/>
          <a:lstStyle/>
          <a:p>
            <a:pPr algn="just"/>
            <a:r>
              <a:rPr lang="en-GB" dirty="0"/>
              <a:t>The most common representation used to visualize tree or hierarchical </a:t>
            </a:r>
            <a:r>
              <a:rPr lang="en-GB" dirty="0" smtClean="0"/>
              <a:t>relationships </a:t>
            </a:r>
            <a:r>
              <a:rPr lang="en-GB" dirty="0"/>
              <a:t>is a node-link diagram. Organizational charts, family trees, and tournament pairings are just some of the common applications for such </a:t>
            </a:r>
            <a:r>
              <a:rPr lang="en-GB" dirty="0" smtClean="0"/>
              <a:t>diagrams</a:t>
            </a:r>
            <a:r>
              <a:rPr lang="en-GB" dirty="0"/>
              <a:t>. </a:t>
            </a:r>
            <a:endParaRPr lang="en-GB" dirty="0" smtClean="0"/>
          </a:p>
          <a:p>
            <a:pPr algn="just"/>
            <a:r>
              <a:rPr lang="en-GB" dirty="0" smtClean="0"/>
              <a:t>The </a:t>
            </a:r>
            <a:r>
              <a:rPr lang="en-GB" dirty="0"/>
              <a:t>drawing of such trees is influenced the most by two factors: the fan-out degree (e.g., the number of siblings a parent node can have) and the depth (e.g., the furthest node from the root). </a:t>
            </a:r>
            <a:endParaRPr lang="en-GB" dirty="0" smtClean="0"/>
          </a:p>
          <a:p>
            <a:pPr algn="just"/>
            <a:r>
              <a:rPr lang="en-GB" dirty="0" smtClean="0"/>
              <a:t>Trees </a:t>
            </a:r>
            <a:r>
              <a:rPr lang="en-GB" dirty="0"/>
              <a:t>that are significantly constrained in one or both of these aspects, such as a binary tree or a tree with only three or four levels, tend to be much easier to draw than those with fewer constraint</a:t>
            </a:r>
            <a:endParaRPr lang="en-US" dirty="0"/>
          </a:p>
        </p:txBody>
      </p:sp>
    </p:spTree>
    <p:extLst>
      <p:ext uri="{BB962C8B-B14F-4D97-AF65-F5344CB8AC3E}">
        <p14:creationId xmlns:p14="http://schemas.microsoft.com/office/powerpoint/2010/main" val="12565089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Designing and algorithm</a:t>
            </a:r>
            <a:endParaRPr lang="en-US" dirty="0"/>
          </a:p>
        </p:txBody>
      </p:sp>
      <p:sp>
        <p:nvSpPr>
          <p:cNvPr id="3" name="Content Placeholder 2"/>
          <p:cNvSpPr>
            <a:spLocks noGrp="1"/>
          </p:cNvSpPr>
          <p:nvPr>
            <p:ph idx="1"/>
          </p:nvPr>
        </p:nvSpPr>
        <p:spPr>
          <a:xfrm>
            <a:off x="1024128" y="1815737"/>
            <a:ext cx="9720073" cy="4023360"/>
          </a:xfrm>
        </p:spPr>
        <p:txBody>
          <a:bodyPr>
            <a:normAutofit/>
          </a:bodyPr>
          <a:lstStyle/>
          <a:p>
            <a:pPr algn="just"/>
            <a:r>
              <a:rPr lang="en-GB" dirty="0"/>
              <a:t>When designing an algorithm for drawing any node-link diagram (not </a:t>
            </a:r>
            <a:r>
              <a:rPr lang="en-GB" dirty="0" smtClean="0"/>
              <a:t>just trees</a:t>
            </a:r>
            <a:r>
              <a:rPr lang="en-GB" dirty="0"/>
              <a:t>), one must consider three categories of often-contradictory </a:t>
            </a:r>
            <a:r>
              <a:rPr lang="en-GB" dirty="0" smtClean="0"/>
              <a:t>guidelines: drawing </a:t>
            </a:r>
            <a:r>
              <a:rPr lang="en-GB" dirty="0"/>
              <a:t>conventions, constraints, and aesthetics. </a:t>
            </a:r>
            <a:endParaRPr lang="en-GB" dirty="0" smtClean="0"/>
          </a:p>
          <a:p>
            <a:pPr algn="just"/>
            <a:r>
              <a:rPr lang="en-GB" dirty="0" smtClean="0"/>
              <a:t>Conventions </a:t>
            </a:r>
            <a:r>
              <a:rPr lang="en-GB" dirty="0"/>
              <a:t>may </a:t>
            </a:r>
            <a:r>
              <a:rPr lang="en-GB" dirty="0" smtClean="0"/>
              <a:t>include restricting </a:t>
            </a:r>
            <a:r>
              <a:rPr lang="en-GB" dirty="0"/>
              <a:t>edges to be either a single straight line, a series of rectilinear </a:t>
            </a:r>
            <a:r>
              <a:rPr lang="en-GB" dirty="0" smtClean="0"/>
              <a:t>lines, polygonal </a:t>
            </a:r>
            <a:r>
              <a:rPr lang="en-GB" dirty="0"/>
              <a:t>lines, or curves. Other conventions might be to place nodes </a:t>
            </a:r>
            <a:r>
              <a:rPr lang="en-GB" dirty="0" smtClean="0"/>
              <a:t>on a </a:t>
            </a:r>
            <a:r>
              <a:rPr lang="en-GB" dirty="0"/>
              <a:t>fixed grid, or to have all sibling nodes share the same vertical </a:t>
            </a:r>
            <a:r>
              <a:rPr lang="en-GB" dirty="0" smtClean="0"/>
              <a:t>position. </a:t>
            </a:r>
          </a:p>
          <a:p>
            <a:pPr algn="just"/>
            <a:r>
              <a:rPr lang="en-GB" dirty="0" smtClean="0"/>
              <a:t>Constraints </a:t>
            </a:r>
            <a:r>
              <a:rPr lang="en-GB" dirty="0"/>
              <a:t>may include requiring a particular node to be at the </a:t>
            </a:r>
            <a:r>
              <a:rPr lang="en-GB" dirty="0" smtClean="0"/>
              <a:t>centre of the </a:t>
            </a:r>
            <a:r>
              <a:rPr lang="en-GB" dirty="0"/>
              <a:t>display, or that a group of nodes be located close to each other, or </a:t>
            </a:r>
            <a:r>
              <a:rPr lang="en-GB" dirty="0" smtClean="0"/>
              <a:t>that certain </a:t>
            </a:r>
            <a:r>
              <a:rPr lang="en-GB" dirty="0"/>
              <a:t>links must either go from top to bottom or left to right. Each of </a:t>
            </a:r>
            <a:r>
              <a:rPr lang="en-GB" dirty="0" smtClean="0"/>
              <a:t>the above </a:t>
            </a:r>
            <a:r>
              <a:rPr lang="en-GB" dirty="0"/>
              <a:t>guidelines can be used to drive the algorithm </a:t>
            </a:r>
            <a:r>
              <a:rPr lang="en-GB" dirty="0" smtClean="0"/>
              <a:t>design</a:t>
            </a:r>
            <a:endParaRPr lang="en-US" dirty="0"/>
          </a:p>
        </p:txBody>
      </p:sp>
    </p:spTree>
    <p:extLst>
      <p:ext uri="{BB962C8B-B14F-4D97-AF65-F5344CB8AC3E}">
        <p14:creationId xmlns:p14="http://schemas.microsoft.com/office/powerpoint/2010/main" val="2739634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Aesthetics</a:t>
            </a:r>
            <a:endParaRPr lang="en-US" dirty="0"/>
          </a:p>
        </p:txBody>
      </p:sp>
      <p:sp>
        <p:nvSpPr>
          <p:cNvPr id="3" name="Content Placeholder 2"/>
          <p:cNvSpPr>
            <a:spLocks noGrp="1"/>
          </p:cNvSpPr>
          <p:nvPr>
            <p:ph idx="1"/>
          </p:nvPr>
        </p:nvSpPr>
        <p:spPr/>
        <p:txBody>
          <a:bodyPr/>
          <a:lstStyle/>
          <a:p>
            <a:r>
              <a:rPr lang="en-GB" dirty="0" smtClean="0"/>
              <a:t>Aesthetics</a:t>
            </a:r>
            <a:r>
              <a:rPr lang="en-GB" dirty="0"/>
              <a:t>, however, often have significant impact on the </a:t>
            </a:r>
            <a:r>
              <a:rPr lang="en-GB" dirty="0" smtClean="0"/>
              <a:t>interpretability of </a:t>
            </a:r>
            <a:r>
              <a:rPr lang="en-GB" dirty="0"/>
              <a:t>a tree or graph drawing, yet often result in conflicting guidelines. </a:t>
            </a:r>
            <a:r>
              <a:rPr lang="en-GB" dirty="0" smtClean="0"/>
              <a:t>Some typical </a:t>
            </a:r>
            <a:r>
              <a:rPr lang="en-GB" dirty="0"/>
              <a:t>aesthetic rules include:</a:t>
            </a:r>
          </a:p>
          <a:p>
            <a:r>
              <a:rPr lang="en-GB" dirty="0" smtClean="0"/>
              <a:t>         • </a:t>
            </a:r>
            <a:r>
              <a:rPr lang="en-GB" dirty="0"/>
              <a:t>minimize line crossings</a:t>
            </a:r>
          </a:p>
          <a:p>
            <a:r>
              <a:rPr lang="en-GB" dirty="0" smtClean="0"/>
              <a:t>         • </a:t>
            </a:r>
            <a:r>
              <a:rPr lang="en-GB" dirty="0"/>
              <a:t>maintain a pleasing aspect ratio</a:t>
            </a:r>
          </a:p>
          <a:p>
            <a:r>
              <a:rPr lang="en-GB" dirty="0" smtClean="0"/>
              <a:t>         • </a:t>
            </a:r>
            <a:r>
              <a:rPr lang="en-GB" dirty="0"/>
              <a:t>minimize the total area of the drawing</a:t>
            </a:r>
            <a:endParaRPr lang="en-US" dirty="0"/>
          </a:p>
        </p:txBody>
      </p:sp>
    </p:spTree>
    <p:extLst>
      <p:ext uri="{BB962C8B-B14F-4D97-AF65-F5344CB8AC3E}">
        <p14:creationId xmlns:p14="http://schemas.microsoft.com/office/powerpoint/2010/main" val="3293254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34465" y="1097280"/>
            <a:ext cx="8728992" cy="4986065"/>
          </a:xfrm>
          <a:prstGeom prst="rect">
            <a:avLst/>
          </a:prstGeom>
        </p:spPr>
      </p:pic>
    </p:spTree>
    <p:extLst>
      <p:ext uri="{BB962C8B-B14F-4D97-AF65-F5344CB8AC3E}">
        <p14:creationId xmlns:p14="http://schemas.microsoft.com/office/powerpoint/2010/main" val="25608179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7452" y="2072640"/>
            <a:ext cx="5814577" cy="3321330"/>
          </a:xfrm>
          <a:prstGeom prst="rect">
            <a:avLst/>
          </a:prstGeom>
        </p:spPr>
      </p:pic>
      <p:pic>
        <p:nvPicPr>
          <p:cNvPr id="5" name="Picture 4"/>
          <p:cNvPicPr>
            <a:picLocks noChangeAspect="1"/>
          </p:cNvPicPr>
          <p:nvPr/>
        </p:nvPicPr>
        <p:blipFill>
          <a:blip r:embed="rId3"/>
          <a:stretch>
            <a:fillRect/>
          </a:stretch>
        </p:blipFill>
        <p:spPr>
          <a:xfrm>
            <a:off x="7028497" y="2072640"/>
            <a:ext cx="3133725" cy="2562225"/>
          </a:xfrm>
          <a:prstGeom prst="rect">
            <a:avLst/>
          </a:prstGeom>
        </p:spPr>
      </p:pic>
    </p:spTree>
    <p:extLst>
      <p:ext uri="{BB962C8B-B14F-4D97-AF65-F5344CB8AC3E}">
        <p14:creationId xmlns:p14="http://schemas.microsoft.com/office/powerpoint/2010/main" val="39461486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graphs</a:t>
            </a:r>
            <a:endParaRPr lang="en-US" dirty="0"/>
          </a:p>
        </p:txBody>
      </p:sp>
      <p:pic>
        <p:nvPicPr>
          <p:cNvPr id="1026" name="Picture 2" descr="Difference Between Directed and Undirected Graph | Compare the Difference  Between Similar Ter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2816" y="2366482"/>
            <a:ext cx="40005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ypes of Graphs. While nodes and edges may have any… | by Tyler Elliot  Bettilyon | Teb's Lab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285" y="585216"/>
            <a:ext cx="6549144" cy="573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343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GLYPHS</a:t>
            </a:r>
            <a:endParaRPr lang="en-US" dirty="0"/>
          </a:p>
        </p:txBody>
      </p:sp>
      <p:sp>
        <p:nvSpPr>
          <p:cNvPr id="3" name="Content Placeholder 2"/>
          <p:cNvSpPr>
            <a:spLocks noGrp="1"/>
          </p:cNvSpPr>
          <p:nvPr>
            <p:ph idx="1"/>
          </p:nvPr>
        </p:nvSpPr>
        <p:spPr>
          <a:xfrm>
            <a:off x="908212" y="2603500"/>
            <a:ext cx="5091994" cy="3416300"/>
          </a:xfrm>
        </p:spPr>
        <p:txBody>
          <a:bodyPr>
            <a:normAutofit/>
          </a:bodyPr>
          <a:lstStyle/>
          <a:p>
            <a:pPr marL="0" indent="0" algn="just">
              <a:buNone/>
            </a:pPr>
            <a:r>
              <a:rPr lang="en-GB" sz="2200" dirty="0"/>
              <a:t>A</a:t>
            </a:r>
            <a:r>
              <a:rPr lang="en-GB" sz="2200" dirty="0" smtClean="0"/>
              <a:t> </a:t>
            </a:r>
            <a:r>
              <a:rPr lang="en-GB" sz="2200" dirty="0"/>
              <a:t>glyph is </a:t>
            </a:r>
            <a:r>
              <a:rPr lang="en-GB" sz="2200" b="1" dirty="0"/>
              <a:t>any marker, such as an arrow or similar marking, used to specify part of a visualization</a:t>
            </a:r>
            <a:r>
              <a:rPr lang="en-GB" sz="2200" dirty="0"/>
              <a:t>. </a:t>
            </a:r>
            <a:endParaRPr lang="en-GB" sz="2200" dirty="0" smtClean="0"/>
          </a:p>
          <a:p>
            <a:pPr marL="0" indent="0" algn="just">
              <a:buNone/>
            </a:pPr>
            <a:r>
              <a:rPr lang="en-GB" sz="2200" dirty="0" smtClean="0"/>
              <a:t>This </a:t>
            </a:r>
            <a:r>
              <a:rPr lang="en-GB" sz="2200" dirty="0"/>
              <a:t>is a representation to visualize data where the data set is presented as a collection of visual objects. These visual objects are collectively called a Glyph.</a:t>
            </a:r>
            <a:endParaRPr lang="en-US" sz="2200" dirty="0"/>
          </a:p>
        </p:txBody>
      </p:sp>
      <p:pic>
        <p:nvPicPr>
          <p:cNvPr id="4" name="Picture 3"/>
          <p:cNvPicPr>
            <a:picLocks noChangeAspect="1"/>
          </p:cNvPicPr>
          <p:nvPr/>
        </p:nvPicPr>
        <p:blipFill>
          <a:blip r:embed="rId2"/>
          <a:stretch>
            <a:fillRect/>
          </a:stretch>
        </p:blipFill>
        <p:spPr>
          <a:xfrm>
            <a:off x="6400800" y="1271451"/>
            <a:ext cx="5440217" cy="4736035"/>
          </a:xfrm>
          <a:prstGeom prst="rect">
            <a:avLst/>
          </a:prstGeom>
        </p:spPr>
      </p:pic>
    </p:spTree>
    <p:extLst>
      <p:ext uri="{BB962C8B-B14F-4D97-AF65-F5344CB8AC3E}">
        <p14:creationId xmlns:p14="http://schemas.microsoft.com/office/powerpoint/2010/main" val="24070423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RULES FOR NON SPACE FILLING METHODS</a:t>
            </a:r>
            <a:endParaRPr lang="en-US" dirty="0"/>
          </a:p>
        </p:txBody>
      </p:sp>
      <p:sp>
        <p:nvSpPr>
          <p:cNvPr id="3" name="Content Placeholder 2"/>
          <p:cNvSpPr>
            <a:spLocks noGrp="1"/>
          </p:cNvSpPr>
          <p:nvPr>
            <p:ph idx="1"/>
          </p:nvPr>
        </p:nvSpPr>
        <p:spPr/>
        <p:txBody>
          <a:bodyPr>
            <a:normAutofit/>
          </a:bodyPr>
          <a:lstStyle/>
          <a:p>
            <a:r>
              <a:rPr lang="en-GB" dirty="0"/>
              <a:t>An example of visualizing hierarchies with a simple node-link diagram, using equal</a:t>
            </a:r>
          </a:p>
          <a:p>
            <a:r>
              <a:rPr lang="en-GB" dirty="0"/>
              <a:t>spacing per level.</a:t>
            </a:r>
          </a:p>
          <a:p>
            <a:r>
              <a:rPr lang="en-GB" dirty="0"/>
              <a:t>• minimize the total length of the edges</a:t>
            </a:r>
          </a:p>
          <a:p>
            <a:r>
              <a:rPr lang="en-GB" dirty="0"/>
              <a:t>• minimize the number of bends in the edges</a:t>
            </a:r>
          </a:p>
          <a:p>
            <a:r>
              <a:rPr lang="en-GB" dirty="0"/>
              <a:t>• minimize the number of distinct angles or curvatures used</a:t>
            </a:r>
          </a:p>
          <a:p>
            <a:r>
              <a:rPr lang="en-GB" dirty="0"/>
              <a:t>• strive for a symmetric </a:t>
            </a:r>
            <a:r>
              <a:rPr lang="en-GB" dirty="0" smtClean="0"/>
              <a:t>structure</a:t>
            </a:r>
            <a:endParaRPr lang="en-GB" dirty="0"/>
          </a:p>
        </p:txBody>
      </p:sp>
    </p:spTree>
    <p:extLst>
      <p:ext uri="{BB962C8B-B14F-4D97-AF65-F5344CB8AC3E}">
        <p14:creationId xmlns:p14="http://schemas.microsoft.com/office/powerpoint/2010/main" val="36902444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a:t>
            </a:r>
            <a:endParaRPr lang="en-US" dirty="0"/>
          </a:p>
        </p:txBody>
      </p:sp>
      <p:sp>
        <p:nvSpPr>
          <p:cNvPr id="3" name="Content Placeholder 2"/>
          <p:cNvSpPr>
            <a:spLocks noGrp="1"/>
          </p:cNvSpPr>
          <p:nvPr>
            <p:ph idx="1"/>
          </p:nvPr>
        </p:nvSpPr>
        <p:spPr/>
        <p:txBody>
          <a:bodyPr>
            <a:normAutofit lnSpcReduction="10000"/>
          </a:bodyPr>
          <a:lstStyle/>
          <a:p>
            <a:pPr algn="just"/>
            <a:r>
              <a:rPr lang="en-GB" dirty="0"/>
              <a:t>For trees, especially balanced ones, it is relatively easy to design algorithms that adhere to many, if not most, of these guidelines. For </a:t>
            </a:r>
            <a:r>
              <a:rPr lang="en-GB" dirty="0" smtClean="0"/>
              <a:t>example, a </a:t>
            </a:r>
            <a:r>
              <a:rPr lang="en-GB" dirty="0"/>
              <a:t>simple tree drawing procedure is given below (sample output is shown in</a:t>
            </a:r>
          </a:p>
          <a:p>
            <a:pPr algn="just"/>
            <a:r>
              <a:rPr lang="en-GB" dirty="0" smtClean="0"/>
              <a:t>1</a:t>
            </a:r>
            <a:r>
              <a:rPr lang="en-GB" dirty="0"/>
              <a:t>. Slice the drawing area into equal-height slabs, based on the depth </a:t>
            </a:r>
            <a:r>
              <a:rPr lang="en-GB" dirty="0" smtClean="0"/>
              <a:t>of the </a:t>
            </a:r>
            <a:r>
              <a:rPr lang="en-GB" dirty="0"/>
              <a:t>tree.</a:t>
            </a:r>
          </a:p>
          <a:p>
            <a:pPr algn="just"/>
            <a:r>
              <a:rPr lang="en-GB" dirty="0"/>
              <a:t>2. For each level of the tree, determine how many nodes need to be drawn.</a:t>
            </a:r>
          </a:p>
          <a:p>
            <a:pPr algn="just"/>
            <a:r>
              <a:rPr lang="en-GB" dirty="0"/>
              <a:t>3. Divide each slice into equal-sized rectangles based on the number </a:t>
            </a:r>
            <a:r>
              <a:rPr lang="en-GB" dirty="0" smtClean="0"/>
              <a:t>of nodes </a:t>
            </a:r>
            <a:r>
              <a:rPr lang="en-GB" dirty="0"/>
              <a:t>at that level.</a:t>
            </a:r>
          </a:p>
          <a:p>
            <a:pPr algn="just"/>
            <a:r>
              <a:rPr lang="en-GB" dirty="0"/>
              <a:t>4. Draw each node in the </a:t>
            </a:r>
            <a:r>
              <a:rPr lang="en-GB" dirty="0" err="1"/>
              <a:t>center</a:t>
            </a:r>
            <a:r>
              <a:rPr lang="en-GB" dirty="0"/>
              <a:t> of its corresponding rectangle.</a:t>
            </a:r>
          </a:p>
          <a:p>
            <a:pPr algn="just"/>
            <a:r>
              <a:rPr lang="en-GB" dirty="0"/>
              <a:t>5. Draw a link between the </a:t>
            </a:r>
            <a:r>
              <a:rPr lang="en-GB" dirty="0" err="1"/>
              <a:t>center</a:t>
            </a:r>
            <a:r>
              <a:rPr lang="en-GB" dirty="0"/>
              <a:t>-bottom of each node to the </a:t>
            </a:r>
            <a:r>
              <a:rPr lang="en-GB" dirty="0" err="1"/>
              <a:t>center</a:t>
            </a:r>
            <a:r>
              <a:rPr lang="en-GB" dirty="0"/>
              <a:t>-top</a:t>
            </a:r>
          </a:p>
          <a:p>
            <a:pPr algn="just"/>
            <a:r>
              <a:rPr lang="en-GB" dirty="0"/>
              <a:t>of its child node(s)</a:t>
            </a:r>
            <a:endParaRPr lang="en-US" dirty="0"/>
          </a:p>
          <a:p>
            <a:pPr algn="just"/>
            <a:endParaRPr lang="en-US" dirty="0"/>
          </a:p>
        </p:txBody>
      </p:sp>
    </p:spTree>
    <p:extLst>
      <p:ext uri="{BB962C8B-B14F-4D97-AF65-F5344CB8AC3E}">
        <p14:creationId xmlns:p14="http://schemas.microsoft.com/office/powerpoint/2010/main" val="15074158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ENHANCEMENTS</a:t>
            </a:r>
            <a:endParaRPr lang="en-US" dirty="0"/>
          </a:p>
        </p:txBody>
      </p:sp>
      <p:sp>
        <p:nvSpPr>
          <p:cNvPr id="3" name="Content Placeholder 2"/>
          <p:cNvSpPr>
            <a:spLocks noGrp="1"/>
          </p:cNvSpPr>
          <p:nvPr>
            <p:ph idx="1"/>
          </p:nvPr>
        </p:nvSpPr>
        <p:spPr/>
        <p:txBody>
          <a:bodyPr/>
          <a:lstStyle/>
          <a:p>
            <a:pPr algn="just"/>
            <a:r>
              <a:rPr lang="en-GB" dirty="0"/>
              <a:t>• Rather than using even spacing and </a:t>
            </a:r>
            <a:r>
              <a:rPr lang="en-GB" dirty="0" err="1"/>
              <a:t>centering</a:t>
            </a:r>
            <a:r>
              <a:rPr lang="en-GB" dirty="0"/>
              <a:t>, divide each level based on the number of terminal nodes belonging to each subtree. </a:t>
            </a:r>
            <a:endParaRPr lang="en-GB" dirty="0" smtClean="0"/>
          </a:p>
          <a:p>
            <a:pPr algn="just"/>
            <a:r>
              <a:rPr lang="en-GB" dirty="0" smtClean="0"/>
              <a:t>• </a:t>
            </a:r>
            <a:r>
              <a:rPr lang="en-GB" dirty="0"/>
              <a:t>Spread terminal nodes evenly across the drawing area and </a:t>
            </a:r>
            <a:r>
              <a:rPr lang="en-GB" dirty="0" err="1"/>
              <a:t>center</a:t>
            </a:r>
            <a:r>
              <a:rPr lang="en-GB" dirty="0"/>
              <a:t> </a:t>
            </a:r>
            <a:r>
              <a:rPr lang="en-GB" dirty="0" smtClean="0"/>
              <a:t>parent </a:t>
            </a:r>
            <a:r>
              <a:rPr lang="en-GB" dirty="0"/>
              <a:t>nodes above them. </a:t>
            </a:r>
            <a:endParaRPr lang="en-GB" dirty="0" smtClean="0"/>
          </a:p>
          <a:p>
            <a:pPr algn="just"/>
            <a:r>
              <a:rPr lang="en-GB" dirty="0" smtClean="0"/>
              <a:t>• </a:t>
            </a:r>
            <a:r>
              <a:rPr lang="en-GB" dirty="0"/>
              <a:t>Add some buffer space between adjacent </a:t>
            </a:r>
            <a:r>
              <a:rPr lang="en-GB" dirty="0" err="1"/>
              <a:t>nonsibling</a:t>
            </a:r>
            <a:r>
              <a:rPr lang="en-GB" dirty="0"/>
              <a:t> nodes to emphasize relationships. </a:t>
            </a:r>
            <a:endParaRPr lang="en-GB" dirty="0" smtClean="0"/>
          </a:p>
          <a:p>
            <a:pPr algn="just"/>
            <a:r>
              <a:rPr lang="en-GB" dirty="0" smtClean="0"/>
              <a:t>• </a:t>
            </a:r>
            <a:r>
              <a:rPr lang="en-GB" dirty="0"/>
              <a:t>If possible, reorder the subtrees of a node to achieve more symmetry and balance. </a:t>
            </a:r>
            <a:endParaRPr lang="en-GB" dirty="0" smtClean="0"/>
          </a:p>
          <a:p>
            <a:pPr algn="just"/>
            <a:r>
              <a:rPr lang="en-GB" dirty="0" smtClean="0"/>
              <a:t>• </a:t>
            </a:r>
            <a:r>
              <a:rPr lang="en-GB" dirty="0"/>
              <a:t>Position the root node in the </a:t>
            </a:r>
            <a:r>
              <a:rPr lang="en-GB" dirty="0" err="1"/>
              <a:t>center</a:t>
            </a:r>
            <a:r>
              <a:rPr lang="en-GB" dirty="0"/>
              <a:t> of the display and lay out child nodes radially, rather than vertically.</a:t>
            </a:r>
            <a:endParaRPr lang="en-US" dirty="0"/>
          </a:p>
        </p:txBody>
      </p:sp>
    </p:spTree>
    <p:extLst>
      <p:ext uri="{BB962C8B-B14F-4D97-AF65-F5344CB8AC3E}">
        <p14:creationId xmlns:p14="http://schemas.microsoft.com/office/powerpoint/2010/main" val="22090107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35591" y="583556"/>
            <a:ext cx="8636318" cy="6102586"/>
          </a:xfrm>
          <a:prstGeom prst="rect">
            <a:avLst/>
          </a:prstGeom>
        </p:spPr>
      </p:pic>
    </p:spTree>
    <p:extLst>
      <p:ext uri="{BB962C8B-B14F-4D97-AF65-F5344CB8AC3E}">
        <p14:creationId xmlns:p14="http://schemas.microsoft.com/office/powerpoint/2010/main" val="34571003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Displaying Arbitrary Graphs/Networks</a:t>
            </a:r>
          </a:p>
        </p:txBody>
      </p:sp>
      <p:sp>
        <p:nvSpPr>
          <p:cNvPr id="3" name="Content Placeholder 2"/>
          <p:cNvSpPr>
            <a:spLocks noGrp="1"/>
          </p:cNvSpPr>
          <p:nvPr>
            <p:ph idx="1"/>
          </p:nvPr>
        </p:nvSpPr>
        <p:spPr>
          <a:xfrm>
            <a:off x="1024127" y="1889184"/>
            <a:ext cx="9720073" cy="4023360"/>
          </a:xfrm>
        </p:spPr>
        <p:txBody>
          <a:bodyPr>
            <a:normAutofit lnSpcReduction="10000"/>
          </a:bodyPr>
          <a:lstStyle/>
          <a:p>
            <a:pPr algn="just"/>
            <a:r>
              <a:rPr lang="en-GB" dirty="0"/>
              <a:t>Trees are just one type of a more general representation of relations called a graph. Technically speaking, a tree is a connected, unweighted, acyclic graph. Clearly, there are many other possibilities, including graphs with weighted edges, undirected graphs, graphs with cycles, disconnected graphs, and so on. </a:t>
            </a:r>
            <a:endParaRPr lang="en-GB" dirty="0" smtClean="0"/>
          </a:p>
          <a:p>
            <a:pPr algn="just"/>
            <a:r>
              <a:rPr lang="en-GB" dirty="0" smtClean="0"/>
              <a:t>Rather </a:t>
            </a:r>
            <a:r>
              <a:rPr lang="en-GB" dirty="0"/>
              <a:t>than give more algorithms specific to other classes of graphs, which could certainly fill more than a textbook, we will describe some general approaches for visualizing graphs in which the class or </a:t>
            </a:r>
            <a:r>
              <a:rPr lang="en-GB" dirty="0" smtClean="0"/>
              <a:t>structure </a:t>
            </a:r>
            <a:r>
              <a:rPr lang="en-GB" dirty="0"/>
              <a:t>is not known, which we term an arbitrary graph. </a:t>
            </a:r>
            <a:endParaRPr lang="en-GB" dirty="0" smtClean="0"/>
          </a:p>
          <a:p>
            <a:pPr algn="just"/>
            <a:r>
              <a:rPr lang="en-GB" dirty="0" smtClean="0"/>
              <a:t>For </a:t>
            </a:r>
            <a:r>
              <a:rPr lang="en-GB" dirty="0"/>
              <a:t>our purposes, we will assume that the graph is undirected, though some of the techniques presented are easily extended to directed graphs. We will look at two </a:t>
            </a:r>
            <a:r>
              <a:rPr lang="en-GB" dirty="0" smtClean="0"/>
              <a:t>distinct </a:t>
            </a:r>
            <a:r>
              <a:rPr lang="en-GB" dirty="0"/>
              <a:t>graph drawing approaches: node-link diagrams (building on the </a:t>
            </a:r>
            <a:r>
              <a:rPr lang="en-GB" dirty="0" smtClean="0"/>
              <a:t>material </a:t>
            </a:r>
            <a:r>
              <a:rPr lang="en-GB" dirty="0"/>
              <a:t>from the previous section) and matrix displays</a:t>
            </a:r>
            <a:endParaRPr lang="en-US" dirty="0"/>
          </a:p>
        </p:txBody>
      </p:sp>
    </p:spTree>
    <p:extLst>
      <p:ext uri="{BB962C8B-B14F-4D97-AF65-F5344CB8AC3E}">
        <p14:creationId xmlns:p14="http://schemas.microsoft.com/office/powerpoint/2010/main" val="35565194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Node-Link Graphs</a:t>
            </a:r>
          </a:p>
        </p:txBody>
      </p:sp>
      <p:sp>
        <p:nvSpPr>
          <p:cNvPr id="3" name="Content Placeholder 2"/>
          <p:cNvSpPr>
            <a:spLocks noGrp="1"/>
          </p:cNvSpPr>
          <p:nvPr>
            <p:ph idx="1"/>
          </p:nvPr>
        </p:nvSpPr>
        <p:spPr>
          <a:xfrm>
            <a:off x="1024128" y="1915136"/>
            <a:ext cx="4686559" cy="4023360"/>
          </a:xfrm>
        </p:spPr>
        <p:txBody>
          <a:bodyPr/>
          <a:lstStyle/>
          <a:p>
            <a:pPr algn="just"/>
            <a:r>
              <a:rPr lang="en-GB" dirty="0"/>
              <a:t>Force-directed graph drawing methods use a spring analogy to represent the links, with node positions iteratively refined until the overall energy or stress of the system is </a:t>
            </a:r>
            <a:r>
              <a:rPr lang="en-GB" dirty="0" smtClean="0"/>
              <a:t>minimized. </a:t>
            </a:r>
          </a:p>
          <a:p>
            <a:pPr algn="just"/>
            <a:r>
              <a:rPr lang="en-GB" dirty="0" smtClean="0"/>
              <a:t>For </a:t>
            </a:r>
            <a:r>
              <a:rPr lang="en-GB" dirty="0"/>
              <a:t>each pair of connected nodes, there are two forces: </a:t>
            </a:r>
            <a:r>
              <a:rPr lang="en-GB" b="1" dirty="0" err="1"/>
              <a:t>fij</a:t>
            </a:r>
            <a:r>
              <a:rPr lang="en-GB" dirty="0"/>
              <a:t> , the force caused by the spring between them, and</a:t>
            </a:r>
            <a:r>
              <a:rPr lang="en-GB" b="1" dirty="0"/>
              <a:t> </a:t>
            </a:r>
            <a:r>
              <a:rPr lang="en-GB" b="1" dirty="0" err="1"/>
              <a:t>gij</a:t>
            </a:r>
            <a:r>
              <a:rPr lang="en-GB" b="1" dirty="0"/>
              <a:t> </a:t>
            </a:r>
            <a:r>
              <a:rPr lang="en-GB" dirty="0"/>
              <a:t>, an electrical repulsion force to keep nodes from getting too close.</a:t>
            </a:r>
            <a:endParaRPr lang="en-US" dirty="0"/>
          </a:p>
        </p:txBody>
      </p:sp>
      <p:pic>
        <p:nvPicPr>
          <p:cNvPr id="4" name="Picture 3"/>
          <p:cNvPicPr>
            <a:picLocks noChangeAspect="1"/>
          </p:cNvPicPr>
          <p:nvPr/>
        </p:nvPicPr>
        <p:blipFill>
          <a:blip r:embed="rId2"/>
          <a:stretch>
            <a:fillRect/>
          </a:stretch>
        </p:blipFill>
        <p:spPr>
          <a:xfrm>
            <a:off x="6495902" y="1837427"/>
            <a:ext cx="4910285" cy="3402402"/>
          </a:xfrm>
          <a:prstGeom prst="rect">
            <a:avLst/>
          </a:prstGeom>
        </p:spPr>
      </p:pic>
    </p:spTree>
    <p:extLst>
      <p:ext uri="{BB962C8B-B14F-4D97-AF65-F5344CB8AC3E}">
        <p14:creationId xmlns:p14="http://schemas.microsoft.com/office/powerpoint/2010/main" val="27941656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Representations for Graphs</a:t>
            </a:r>
          </a:p>
        </p:txBody>
      </p:sp>
      <p:sp>
        <p:nvSpPr>
          <p:cNvPr id="3" name="Content Placeholder 2"/>
          <p:cNvSpPr>
            <a:spLocks noGrp="1"/>
          </p:cNvSpPr>
          <p:nvPr>
            <p:ph idx="1"/>
          </p:nvPr>
        </p:nvSpPr>
        <p:spPr>
          <a:xfrm>
            <a:off x="1024129" y="2286000"/>
            <a:ext cx="4669306" cy="4023360"/>
          </a:xfrm>
        </p:spPr>
        <p:txBody>
          <a:bodyPr>
            <a:normAutofit lnSpcReduction="10000"/>
          </a:bodyPr>
          <a:lstStyle/>
          <a:p>
            <a:pPr algn="just"/>
            <a:r>
              <a:rPr lang="en-GB" dirty="0"/>
              <a:t>An alternate visual representation of a graph is via an adjacency matrix, which is an N by N grid (where N is the number of nodes), where </a:t>
            </a:r>
            <a:r>
              <a:rPr lang="en-GB" dirty="0" smtClean="0"/>
              <a:t>position </a:t>
            </a:r>
            <a:r>
              <a:rPr lang="en-GB" dirty="0"/>
              <a:t>(</a:t>
            </a:r>
            <a:r>
              <a:rPr lang="en-GB" dirty="0" err="1"/>
              <a:t>i</a:t>
            </a:r>
            <a:r>
              <a:rPr lang="en-GB" dirty="0"/>
              <a:t>, j) represents the existence (or not) of a link between nodes </a:t>
            </a:r>
            <a:r>
              <a:rPr lang="en-GB" dirty="0" err="1"/>
              <a:t>i</a:t>
            </a:r>
            <a:r>
              <a:rPr lang="en-GB" dirty="0"/>
              <a:t> and j</a:t>
            </a:r>
            <a:r>
              <a:rPr lang="en-GB" dirty="0" smtClean="0"/>
              <a:t>.</a:t>
            </a:r>
          </a:p>
          <a:p>
            <a:pPr algn="just"/>
            <a:r>
              <a:rPr lang="en-GB" dirty="0"/>
              <a:t>here have been numerous algorithms proposed for reordering the rows and columns of the matrix to expose the most structure. Some are primarily user-driven, which would support ordering based on the values in one of the rows or columns as a starting point.</a:t>
            </a:r>
            <a:endParaRPr lang="en-US" dirty="0"/>
          </a:p>
        </p:txBody>
      </p:sp>
      <p:pic>
        <p:nvPicPr>
          <p:cNvPr id="4" name="Picture 3"/>
          <p:cNvPicPr>
            <a:picLocks noChangeAspect="1"/>
          </p:cNvPicPr>
          <p:nvPr/>
        </p:nvPicPr>
        <p:blipFill>
          <a:blip r:embed="rId2"/>
          <a:stretch>
            <a:fillRect/>
          </a:stretch>
        </p:blipFill>
        <p:spPr>
          <a:xfrm>
            <a:off x="5884164" y="2922378"/>
            <a:ext cx="5905500" cy="1962150"/>
          </a:xfrm>
          <a:prstGeom prst="rect">
            <a:avLst/>
          </a:prstGeom>
        </p:spPr>
      </p:pic>
    </p:spTree>
    <p:extLst>
      <p:ext uri="{BB962C8B-B14F-4D97-AF65-F5344CB8AC3E}">
        <p14:creationId xmlns:p14="http://schemas.microsoft.com/office/powerpoint/2010/main" val="15063148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LABELLING</a:t>
            </a:r>
            <a:endParaRPr lang="en-US" dirty="0"/>
          </a:p>
        </p:txBody>
      </p:sp>
      <p:sp>
        <p:nvSpPr>
          <p:cNvPr id="3" name="Content Placeholder 2"/>
          <p:cNvSpPr>
            <a:spLocks noGrp="1"/>
          </p:cNvSpPr>
          <p:nvPr>
            <p:ph idx="1"/>
          </p:nvPr>
        </p:nvSpPr>
        <p:spPr>
          <a:xfrm>
            <a:off x="1024128" y="1880558"/>
            <a:ext cx="9720073" cy="4428802"/>
          </a:xfrm>
        </p:spPr>
        <p:txBody>
          <a:bodyPr/>
          <a:lstStyle/>
          <a:p>
            <a:pPr algn="just"/>
            <a:r>
              <a:rPr lang="en-GB" dirty="0"/>
              <a:t>Proper </a:t>
            </a:r>
            <a:r>
              <a:rPr lang="en-GB" dirty="0" smtClean="0"/>
              <a:t>labelling </a:t>
            </a:r>
            <a:r>
              <a:rPr lang="en-GB" dirty="0"/>
              <a:t>of a visualization is crucial to allow a viewer to understand what is being shown. </a:t>
            </a:r>
            <a:endParaRPr lang="en-GB" dirty="0" smtClean="0"/>
          </a:p>
          <a:p>
            <a:pPr algn="just"/>
            <a:r>
              <a:rPr lang="en-GB" dirty="0" smtClean="0"/>
              <a:t>A </a:t>
            </a:r>
            <a:r>
              <a:rPr lang="en-GB" dirty="0"/>
              <a:t>map would be of little value without some form of </a:t>
            </a:r>
            <a:r>
              <a:rPr lang="en-GB" dirty="0" err="1"/>
              <a:t>labeling</a:t>
            </a:r>
            <a:r>
              <a:rPr lang="en-GB" dirty="0"/>
              <a:t>; similarly, a color-coded plot would be difficult to understand without some indication of the meaning associated with the </a:t>
            </a:r>
            <a:r>
              <a:rPr lang="en-GB" dirty="0" smtClean="0"/>
              <a:t>colours. </a:t>
            </a:r>
          </a:p>
          <a:p>
            <a:pPr algn="just"/>
            <a:r>
              <a:rPr lang="en-GB" dirty="0" smtClean="0"/>
              <a:t>In </a:t>
            </a:r>
            <a:r>
              <a:rPr lang="en-GB" dirty="0"/>
              <a:t>tree and graph drawing, the problem of </a:t>
            </a:r>
            <a:r>
              <a:rPr lang="en-GB" dirty="0" err="1"/>
              <a:t>labeling</a:t>
            </a:r>
            <a:r>
              <a:rPr lang="en-GB" dirty="0"/>
              <a:t> is compounded, not only because of the potential for many nodes, but also because labels might also be needed for the links between nodes.</a:t>
            </a:r>
            <a:endParaRPr lang="en-US" dirty="0"/>
          </a:p>
        </p:txBody>
      </p:sp>
    </p:spTree>
    <p:extLst>
      <p:ext uri="{BB962C8B-B14F-4D97-AF65-F5344CB8AC3E}">
        <p14:creationId xmlns:p14="http://schemas.microsoft.com/office/powerpoint/2010/main" val="16354367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US" dirty="0"/>
          </a:p>
        </p:txBody>
      </p:sp>
      <p:sp>
        <p:nvSpPr>
          <p:cNvPr id="3" name="Content Placeholder 2"/>
          <p:cNvSpPr>
            <a:spLocks noGrp="1"/>
          </p:cNvSpPr>
          <p:nvPr>
            <p:ph idx="1"/>
          </p:nvPr>
        </p:nvSpPr>
        <p:spPr/>
        <p:txBody>
          <a:bodyPr/>
          <a:lstStyle/>
          <a:p>
            <a:pPr algn="just"/>
            <a:r>
              <a:rPr lang="en-GB" dirty="0"/>
              <a:t>If there are only a small number of distinct labels, such as showing the type of link or a class associated with a node, it is best to use </a:t>
            </a:r>
            <a:r>
              <a:rPr lang="en-GB" dirty="0" err="1"/>
              <a:t>nontextual</a:t>
            </a:r>
            <a:r>
              <a:rPr lang="en-GB" dirty="0"/>
              <a:t> labels, such as the </a:t>
            </a:r>
            <a:r>
              <a:rPr lang="en-GB" dirty="0" err="1"/>
              <a:t>color</a:t>
            </a:r>
            <a:r>
              <a:rPr lang="en-GB" dirty="0"/>
              <a:t>, size, or shape of a node or the </a:t>
            </a:r>
            <a:r>
              <a:rPr lang="en-GB" dirty="0" err="1"/>
              <a:t>color</a:t>
            </a:r>
            <a:r>
              <a:rPr lang="en-GB" dirty="0"/>
              <a:t>, thickness, or line style of a link. </a:t>
            </a:r>
            <a:endParaRPr lang="en-GB" dirty="0" smtClean="0"/>
          </a:p>
          <a:p>
            <a:pPr algn="just"/>
            <a:r>
              <a:rPr lang="en-GB" dirty="0" smtClean="0"/>
              <a:t>This </a:t>
            </a:r>
            <a:r>
              <a:rPr lang="en-GB" dirty="0"/>
              <a:t>does not require much screen space and can usually be interpreted unambiguously even in the presence of modest amount of line crossing and node occlusion. </a:t>
            </a:r>
            <a:endParaRPr lang="en-GB" dirty="0" smtClean="0"/>
          </a:p>
          <a:p>
            <a:pPr algn="just"/>
            <a:r>
              <a:rPr lang="en-GB" dirty="0" smtClean="0"/>
              <a:t>However</a:t>
            </a:r>
            <a:r>
              <a:rPr lang="en-GB" dirty="0"/>
              <a:t>, if the number of distinct labels exceeds five or six, the likelihood of misinterpretation can become large. A key for interpreting the graphical attribute mapping is essential.</a:t>
            </a:r>
            <a:endParaRPr lang="en-US" dirty="0"/>
          </a:p>
        </p:txBody>
      </p:sp>
    </p:spTree>
    <p:extLst>
      <p:ext uri="{BB962C8B-B14F-4D97-AF65-F5344CB8AC3E}">
        <p14:creationId xmlns:p14="http://schemas.microsoft.com/office/powerpoint/2010/main" val="31520297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Improving the readability of labels via rotation.</a:t>
            </a:r>
            <a:endParaRPr lang="en-US" dirty="0"/>
          </a:p>
        </p:txBody>
      </p:sp>
      <p:pic>
        <p:nvPicPr>
          <p:cNvPr id="4" name="Content Placeholder 3"/>
          <p:cNvPicPr>
            <a:picLocks noGrp="1" noChangeAspect="1"/>
          </p:cNvPicPr>
          <p:nvPr>
            <p:ph idx="1"/>
          </p:nvPr>
        </p:nvPicPr>
        <p:blipFill>
          <a:blip r:embed="rId2"/>
          <a:stretch>
            <a:fillRect/>
          </a:stretch>
        </p:blipFill>
        <p:spPr>
          <a:xfrm>
            <a:off x="1547446" y="2159611"/>
            <a:ext cx="8940414" cy="4058399"/>
          </a:xfrm>
          <a:prstGeom prst="rect">
            <a:avLst/>
          </a:prstGeom>
        </p:spPr>
      </p:pic>
    </p:spTree>
    <p:extLst>
      <p:ext uri="{BB962C8B-B14F-4D97-AF65-F5344CB8AC3E}">
        <p14:creationId xmlns:p14="http://schemas.microsoft.com/office/powerpoint/2010/main" val="1832818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MAPPING</a:t>
            </a:r>
            <a:endParaRPr lang="en-US" dirty="0"/>
          </a:p>
        </p:txBody>
      </p:sp>
      <p:sp>
        <p:nvSpPr>
          <p:cNvPr id="3" name="Content Placeholder 2"/>
          <p:cNvSpPr>
            <a:spLocks noGrp="1"/>
          </p:cNvSpPr>
          <p:nvPr>
            <p:ph idx="1"/>
          </p:nvPr>
        </p:nvSpPr>
        <p:spPr>
          <a:xfrm>
            <a:off x="1024129" y="2286000"/>
            <a:ext cx="7632192" cy="4023360"/>
          </a:xfrm>
        </p:spPr>
        <p:txBody>
          <a:bodyPr/>
          <a:lstStyle/>
          <a:p>
            <a:pPr>
              <a:lnSpc>
                <a:spcPct val="100000"/>
              </a:lnSpc>
            </a:pPr>
            <a:r>
              <a:rPr lang="en-GB" dirty="0"/>
              <a:t>A</a:t>
            </a:r>
            <a:r>
              <a:rPr lang="en-GB" dirty="0" smtClean="0"/>
              <a:t> </a:t>
            </a:r>
            <a:r>
              <a:rPr lang="en-GB" dirty="0"/>
              <a:t>wide range of possible mappings for data glyphs </a:t>
            </a:r>
            <a:r>
              <a:rPr lang="en-GB" dirty="0" smtClean="0"/>
              <a:t>are discussed</a:t>
            </a:r>
            <a:r>
              <a:rPr lang="en-GB" dirty="0"/>
              <a:t>, including:</a:t>
            </a:r>
          </a:p>
          <a:p>
            <a:pPr>
              <a:lnSpc>
                <a:spcPct val="100000"/>
              </a:lnSpc>
            </a:pPr>
            <a:r>
              <a:rPr lang="en-GB" b="1" dirty="0"/>
              <a:t>• one-to-one mappings</a:t>
            </a:r>
            <a:r>
              <a:rPr lang="en-GB" dirty="0"/>
              <a:t>, where each data attribute maps to a distinct </a:t>
            </a:r>
            <a:r>
              <a:rPr lang="en-GB" dirty="0" smtClean="0"/>
              <a:t>and different </a:t>
            </a:r>
            <a:r>
              <a:rPr lang="en-GB" dirty="0"/>
              <a:t>graphical </a:t>
            </a:r>
            <a:r>
              <a:rPr lang="en-GB" dirty="0" smtClean="0"/>
              <a:t>attribute;</a:t>
            </a:r>
            <a:endParaRPr lang="en-GB" dirty="0"/>
          </a:p>
          <a:p>
            <a:r>
              <a:rPr lang="en-GB" b="1" dirty="0"/>
              <a:t>• one-to-many mappings, </a:t>
            </a:r>
            <a:r>
              <a:rPr lang="en-GB" dirty="0"/>
              <a:t>where redundant mappings are used to </a:t>
            </a:r>
            <a:r>
              <a:rPr lang="en-GB" dirty="0" smtClean="0"/>
              <a:t>improve </a:t>
            </a:r>
            <a:r>
              <a:rPr lang="en-GB" dirty="0"/>
              <a:t>the accuracy and ease with which a user can interpret data </a:t>
            </a:r>
            <a:r>
              <a:rPr lang="en-GB" dirty="0" smtClean="0"/>
              <a:t>values</a:t>
            </a:r>
            <a:r>
              <a:rPr lang="en-GB" dirty="0"/>
              <a:t>; and </a:t>
            </a:r>
            <a:endParaRPr lang="en-GB" dirty="0" smtClean="0"/>
          </a:p>
          <a:p>
            <a:r>
              <a:rPr lang="en-GB" b="1" dirty="0" smtClean="0"/>
              <a:t>• </a:t>
            </a:r>
            <a:r>
              <a:rPr lang="en-GB" b="1" dirty="0"/>
              <a:t>many-to-one mappings, </a:t>
            </a:r>
            <a:r>
              <a:rPr lang="en-GB" dirty="0"/>
              <a:t>where several or all data attributes map to a common type of graphical attribute, separated in space, orientation, or other transformation.</a:t>
            </a:r>
            <a:endParaRPr lang="en-US" dirty="0"/>
          </a:p>
        </p:txBody>
      </p:sp>
      <p:pic>
        <p:nvPicPr>
          <p:cNvPr id="1026" name="Picture 2" descr="Different types of relationship in Database - QS Stud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2696" y="211727"/>
            <a:ext cx="3947378" cy="1973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196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types of mapping</a:t>
            </a:r>
            <a:endParaRPr lang="en-US" dirty="0"/>
          </a:p>
        </p:txBody>
      </p:sp>
      <p:sp>
        <p:nvSpPr>
          <p:cNvPr id="3" name="Content Placeholder 2"/>
          <p:cNvSpPr>
            <a:spLocks noGrp="1"/>
          </p:cNvSpPr>
          <p:nvPr>
            <p:ph idx="1"/>
          </p:nvPr>
        </p:nvSpPr>
        <p:spPr/>
        <p:txBody>
          <a:bodyPr>
            <a:normAutofit/>
          </a:bodyPr>
          <a:lstStyle/>
          <a:p>
            <a:pPr algn="just"/>
            <a:r>
              <a:rPr lang="en-GB" dirty="0"/>
              <a:t>One-to-one mappings are often designed to take advantage of the </a:t>
            </a:r>
            <a:r>
              <a:rPr lang="en-GB" dirty="0" smtClean="0"/>
              <a:t>user’s domain </a:t>
            </a:r>
            <a:r>
              <a:rPr lang="en-GB" dirty="0"/>
              <a:t>knowledge, using intuitive pairings of data to graphical attributes </a:t>
            </a:r>
            <a:r>
              <a:rPr lang="en-GB" dirty="0" smtClean="0"/>
              <a:t>to ease </a:t>
            </a:r>
            <a:r>
              <a:rPr lang="en-GB" dirty="0"/>
              <a:t>the learning process. Examples include mapping </a:t>
            </a:r>
            <a:r>
              <a:rPr lang="en-GB" dirty="0" err="1"/>
              <a:t>color</a:t>
            </a:r>
            <a:r>
              <a:rPr lang="en-GB" dirty="0"/>
              <a:t> to </a:t>
            </a:r>
            <a:r>
              <a:rPr lang="en-GB" dirty="0" smtClean="0"/>
              <a:t>temperature, and </a:t>
            </a:r>
            <a:r>
              <a:rPr lang="en-GB" dirty="0"/>
              <a:t>flow direction to line orientation. </a:t>
            </a:r>
            <a:endParaRPr lang="en-GB" dirty="0" smtClean="0"/>
          </a:p>
          <a:p>
            <a:pPr algn="just"/>
            <a:r>
              <a:rPr lang="en-GB" dirty="0" smtClean="0"/>
              <a:t>Redundant </a:t>
            </a:r>
            <a:r>
              <a:rPr lang="en-GB" dirty="0"/>
              <a:t>mappings can be </a:t>
            </a:r>
            <a:r>
              <a:rPr lang="en-GB" dirty="0" smtClean="0"/>
              <a:t>useful in </a:t>
            </a:r>
            <a:r>
              <a:rPr lang="en-GB" dirty="0"/>
              <a:t>situations where the number of data dimensions is low and the desire </a:t>
            </a:r>
            <a:r>
              <a:rPr lang="en-GB" dirty="0" smtClean="0"/>
              <a:t>is to </a:t>
            </a:r>
            <a:r>
              <a:rPr lang="en-GB" dirty="0"/>
              <a:t>reduce the possibility of misinterpretation. </a:t>
            </a:r>
            <a:r>
              <a:rPr lang="en-GB" dirty="0" smtClean="0"/>
              <a:t>For </a:t>
            </a:r>
            <a:r>
              <a:rPr lang="en-GB" dirty="0"/>
              <a:t>example, one might </a:t>
            </a:r>
            <a:r>
              <a:rPr lang="en-GB" dirty="0" smtClean="0"/>
              <a:t>map population </a:t>
            </a:r>
            <a:r>
              <a:rPr lang="en-GB" dirty="0"/>
              <a:t>to both size and </a:t>
            </a:r>
            <a:r>
              <a:rPr lang="en-GB" dirty="0" smtClean="0"/>
              <a:t>colour </a:t>
            </a:r>
            <a:r>
              <a:rPr lang="en-GB" dirty="0"/>
              <a:t>to ease analysis for </a:t>
            </a:r>
            <a:r>
              <a:rPr lang="en-GB" dirty="0" err="1"/>
              <a:t>color</a:t>
            </a:r>
            <a:r>
              <a:rPr lang="en-GB" dirty="0"/>
              <a:t>-impaired </a:t>
            </a:r>
            <a:r>
              <a:rPr lang="en-GB" dirty="0" smtClean="0"/>
              <a:t>users, and </a:t>
            </a:r>
            <a:r>
              <a:rPr lang="en-GB" dirty="0"/>
              <a:t>to facilitate comparison of two populations with similar values. </a:t>
            </a:r>
            <a:endParaRPr lang="en-GB" dirty="0" smtClean="0"/>
          </a:p>
          <a:p>
            <a:pPr algn="just"/>
            <a:r>
              <a:rPr lang="en-GB" dirty="0" smtClean="0"/>
              <a:t>Many to-one </a:t>
            </a:r>
            <a:r>
              <a:rPr lang="en-GB" dirty="0"/>
              <a:t>mappings are best used in situations where it is important to </a:t>
            </a:r>
            <a:r>
              <a:rPr lang="en-GB" dirty="0" smtClean="0"/>
              <a:t>not only </a:t>
            </a:r>
            <a:r>
              <a:rPr lang="en-GB" dirty="0"/>
              <a:t>compare values of the same dimension for separate records, but also </a:t>
            </a:r>
            <a:r>
              <a:rPr lang="en-GB" dirty="0" smtClean="0"/>
              <a:t>to compare </a:t>
            </a:r>
            <a:r>
              <a:rPr lang="en-GB" dirty="0"/>
              <a:t>different dimensions for the same record.</a:t>
            </a:r>
            <a:endParaRPr lang="en-US" dirty="0"/>
          </a:p>
        </p:txBody>
      </p:sp>
    </p:spTree>
    <p:extLst>
      <p:ext uri="{BB962C8B-B14F-4D97-AF65-F5344CB8AC3E}">
        <p14:creationId xmlns:p14="http://schemas.microsoft.com/office/powerpoint/2010/main" val="1971862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glyphs</a:t>
            </a:r>
            <a:endParaRPr lang="en-US" dirty="0"/>
          </a:p>
        </p:txBody>
      </p:sp>
      <p:sp>
        <p:nvSpPr>
          <p:cNvPr id="3" name="Content Placeholder 2"/>
          <p:cNvSpPr>
            <a:spLocks noGrp="1"/>
          </p:cNvSpPr>
          <p:nvPr>
            <p:ph idx="1"/>
          </p:nvPr>
        </p:nvSpPr>
        <p:spPr>
          <a:xfrm>
            <a:off x="1024128" y="1733006"/>
            <a:ext cx="9720073" cy="4576354"/>
          </a:xfrm>
        </p:spPr>
        <p:txBody>
          <a:bodyPr>
            <a:normAutofit fontScale="92500" lnSpcReduction="20000"/>
          </a:bodyPr>
          <a:lstStyle/>
          <a:p>
            <a:r>
              <a:rPr lang="en-GB" dirty="0"/>
              <a:t>The following </a:t>
            </a:r>
            <a:r>
              <a:rPr lang="en-GB" dirty="0" smtClean="0"/>
              <a:t>list </a:t>
            </a:r>
            <a:r>
              <a:rPr lang="en-GB" dirty="0"/>
              <a:t>contains a subset of glyphs that have </a:t>
            </a:r>
            <a:r>
              <a:rPr lang="en-GB" dirty="0" smtClean="0"/>
              <a:t>been proposed </a:t>
            </a:r>
            <a:r>
              <a:rPr lang="en-GB" dirty="0"/>
              <a:t>in the literature or are in common use. Some are customized to </a:t>
            </a:r>
            <a:r>
              <a:rPr lang="en-GB" dirty="0" smtClean="0"/>
              <a:t>a particular </a:t>
            </a:r>
            <a:r>
              <a:rPr lang="en-GB" dirty="0"/>
              <a:t>application, such as visualizing fluid flow, while others are </a:t>
            </a:r>
            <a:r>
              <a:rPr lang="en-GB" dirty="0" smtClean="0"/>
              <a:t>more general </a:t>
            </a:r>
            <a:r>
              <a:rPr lang="en-GB" dirty="0"/>
              <a:t>purpose.</a:t>
            </a:r>
          </a:p>
          <a:p>
            <a:r>
              <a:rPr lang="en-GB" dirty="0"/>
              <a:t>• </a:t>
            </a:r>
            <a:r>
              <a:rPr lang="en-GB" dirty="0" smtClean="0"/>
              <a:t>profiles — height </a:t>
            </a:r>
            <a:r>
              <a:rPr lang="en-GB" dirty="0"/>
              <a:t>and </a:t>
            </a:r>
            <a:r>
              <a:rPr lang="en-GB" dirty="0" err="1"/>
              <a:t>color</a:t>
            </a:r>
            <a:r>
              <a:rPr lang="en-GB" dirty="0"/>
              <a:t> of </a:t>
            </a:r>
            <a:r>
              <a:rPr lang="en-GB" dirty="0" smtClean="0"/>
              <a:t>bars;</a:t>
            </a:r>
            <a:endParaRPr lang="en-GB" dirty="0"/>
          </a:p>
          <a:p>
            <a:r>
              <a:rPr lang="en-GB" dirty="0"/>
              <a:t>• stars </a:t>
            </a:r>
            <a:r>
              <a:rPr lang="en-GB" dirty="0" smtClean="0"/>
              <a:t>— length </a:t>
            </a:r>
            <a:r>
              <a:rPr lang="en-GB" dirty="0"/>
              <a:t>of evenly spaced rays emanating from </a:t>
            </a:r>
            <a:r>
              <a:rPr lang="en-GB" dirty="0" err="1" smtClean="0"/>
              <a:t>center</a:t>
            </a:r>
            <a:r>
              <a:rPr lang="en-GB" dirty="0" smtClean="0"/>
              <a:t>;</a:t>
            </a:r>
            <a:endParaRPr lang="en-GB" dirty="0"/>
          </a:p>
          <a:p>
            <a:r>
              <a:rPr lang="en-GB" dirty="0"/>
              <a:t>• Anderson/</a:t>
            </a:r>
            <a:r>
              <a:rPr lang="en-GB" dirty="0" err="1"/>
              <a:t>metroglyphs</a:t>
            </a:r>
            <a:r>
              <a:rPr lang="en-GB" dirty="0"/>
              <a:t> </a:t>
            </a:r>
            <a:r>
              <a:rPr lang="en-GB" dirty="0" smtClean="0"/>
              <a:t>— </a:t>
            </a:r>
            <a:r>
              <a:rPr lang="en-GB" dirty="0"/>
              <a:t>length of </a:t>
            </a:r>
            <a:r>
              <a:rPr lang="en-GB" dirty="0" smtClean="0"/>
              <a:t>rays;</a:t>
            </a:r>
            <a:endParaRPr lang="en-GB" dirty="0"/>
          </a:p>
          <a:p>
            <a:r>
              <a:rPr lang="en-GB" dirty="0"/>
              <a:t>• stick </a:t>
            </a:r>
            <a:r>
              <a:rPr lang="en-GB" dirty="0" smtClean="0"/>
              <a:t>figures — length</a:t>
            </a:r>
            <a:r>
              <a:rPr lang="en-GB" dirty="0"/>
              <a:t>, angle, </a:t>
            </a:r>
            <a:r>
              <a:rPr lang="en-GB" dirty="0" err="1"/>
              <a:t>color</a:t>
            </a:r>
            <a:r>
              <a:rPr lang="en-GB" dirty="0"/>
              <a:t> of </a:t>
            </a:r>
            <a:r>
              <a:rPr lang="en-GB" dirty="0" smtClean="0"/>
              <a:t>limbs;</a:t>
            </a:r>
            <a:endParaRPr lang="en-GB" dirty="0"/>
          </a:p>
          <a:p>
            <a:r>
              <a:rPr lang="en-GB" dirty="0"/>
              <a:t>• trees </a:t>
            </a:r>
            <a:r>
              <a:rPr lang="en-GB" dirty="0" smtClean="0"/>
              <a:t>—length</a:t>
            </a:r>
            <a:r>
              <a:rPr lang="en-GB" dirty="0"/>
              <a:t>, thickness, angles of branches; branch structure</a:t>
            </a:r>
          </a:p>
          <a:p>
            <a:r>
              <a:rPr lang="en-GB" dirty="0"/>
              <a:t>• derived from </a:t>
            </a:r>
            <a:r>
              <a:rPr lang="en-GB" dirty="0" err="1"/>
              <a:t>analyzing</a:t>
            </a:r>
            <a:r>
              <a:rPr lang="en-GB" dirty="0"/>
              <a:t> relations between </a:t>
            </a:r>
            <a:r>
              <a:rPr lang="en-GB" dirty="0" smtClean="0"/>
              <a:t>dimensions;</a:t>
            </a:r>
            <a:endParaRPr lang="en-GB" dirty="0"/>
          </a:p>
          <a:p>
            <a:r>
              <a:rPr lang="en-GB" dirty="0"/>
              <a:t>• </a:t>
            </a:r>
            <a:r>
              <a:rPr lang="en-GB" dirty="0" err="1"/>
              <a:t>autoglyph</a:t>
            </a:r>
            <a:r>
              <a:rPr lang="en-GB" dirty="0"/>
              <a:t> </a:t>
            </a:r>
            <a:r>
              <a:rPr lang="en-GB" dirty="0" smtClean="0"/>
              <a:t>— </a:t>
            </a:r>
            <a:r>
              <a:rPr lang="en-GB" dirty="0" err="1" smtClean="0"/>
              <a:t>color</a:t>
            </a:r>
            <a:r>
              <a:rPr lang="en-GB" dirty="0" smtClean="0"/>
              <a:t> </a:t>
            </a:r>
            <a:r>
              <a:rPr lang="en-GB" dirty="0"/>
              <a:t>of </a:t>
            </a:r>
            <a:r>
              <a:rPr lang="en-GB" dirty="0" smtClean="0"/>
              <a:t>boxes;</a:t>
            </a:r>
            <a:endParaRPr lang="en-GB" dirty="0"/>
          </a:p>
          <a:p>
            <a:r>
              <a:rPr lang="en-GB" dirty="0"/>
              <a:t>• boxes </a:t>
            </a:r>
            <a:r>
              <a:rPr lang="en-GB" dirty="0" smtClean="0"/>
              <a:t>—height</a:t>
            </a:r>
            <a:r>
              <a:rPr lang="en-GB" dirty="0"/>
              <a:t>, width, depth of first box; height of successive</a:t>
            </a:r>
          </a:p>
          <a:p>
            <a:r>
              <a:rPr lang="en-GB" dirty="0"/>
              <a:t>• </a:t>
            </a:r>
            <a:r>
              <a:rPr lang="en-GB" dirty="0" smtClean="0"/>
              <a:t>boxes;</a:t>
            </a:r>
            <a:endParaRPr lang="en-GB" dirty="0"/>
          </a:p>
          <a:p>
            <a:endParaRPr lang="en-US" dirty="0"/>
          </a:p>
        </p:txBody>
      </p:sp>
    </p:spTree>
    <p:extLst>
      <p:ext uri="{BB962C8B-B14F-4D97-AF65-F5344CB8AC3E}">
        <p14:creationId xmlns:p14="http://schemas.microsoft.com/office/powerpoint/2010/main" val="2669356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65502" y="1097280"/>
            <a:ext cx="9201087" cy="4688885"/>
          </a:xfrm>
          <a:prstGeom prst="rect">
            <a:avLst/>
          </a:prstGeom>
        </p:spPr>
      </p:pic>
    </p:spTree>
    <p:extLst>
      <p:ext uri="{BB962C8B-B14F-4D97-AF65-F5344CB8AC3E}">
        <p14:creationId xmlns:p14="http://schemas.microsoft.com/office/powerpoint/2010/main" val="4071863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of multivariate </a:t>
            </a:r>
            <a:r>
              <a:rPr lang="en-GB" dirty="0" smtClean="0"/>
              <a:t>glyphs</a:t>
            </a:r>
            <a:endParaRPr lang="en-US" dirty="0"/>
          </a:p>
        </p:txBody>
      </p:sp>
      <p:sp>
        <p:nvSpPr>
          <p:cNvPr id="3" name="Content Placeholder 2"/>
          <p:cNvSpPr>
            <a:spLocks noGrp="1"/>
          </p:cNvSpPr>
          <p:nvPr>
            <p:ph idx="1"/>
          </p:nvPr>
        </p:nvSpPr>
        <p:spPr/>
        <p:txBody>
          <a:bodyPr/>
          <a:lstStyle/>
          <a:p>
            <a:r>
              <a:rPr lang="en-GB" dirty="0" smtClean="0"/>
              <a:t>• faces —size </a:t>
            </a:r>
            <a:r>
              <a:rPr lang="en-GB" dirty="0"/>
              <a:t>and position of eyes, nose, mouth; curvature of mouth; angle of </a:t>
            </a:r>
            <a:r>
              <a:rPr lang="en-GB" dirty="0" smtClean="0"/>
              <a:t>eyebrows; </a:t>
            </a:r>
          </a:p>
          <a:p>
            <a:r>
              <a:rPr lang="en-GB" dirty="0" smtClean="0"/>
              <a:t>• arrows—length</a:t>
            </a:r>
            <a:r>
              <a:rPr lang="en-GB" dirty="0"/>
              <a:t>, width, taper, and </a:t>
            </a:r>
            <a:r>
              <a:rPr lang="en-GB" dirty="0" err="1"/>
              <a:t>color</a:t>
            </a:r>
            <a:r>
              <a:rPr lang="en-GB" dirty="0"/>
              <a:t> of base and </a:t>
            </a:r>
            <a:r>
              <a:rPr lang="en-GB" dirty="0" smtClean="0"/>
              <a:t>head; </a:t>
            </a:r>
          </a:p>
          <a:p>
            <a:r>
              <a:rPr lang="en-GB" dirty="0" smtClean="0"/>
              <a:t>• polygons—conveying </a:t>
            </a:r>
            <a:r>
              <a:rPr lang="en-GB" dirty="0"/>
              <a:t>local deformation in a vector field via </a:t>
            </a:r>
            <a:r>
              <a:rPr lang="en-GB" dirty="0" smtClean="0"/>
              <a:t>orientation </a:t>
            </a:r>
            <a:r>
              <a:rPr lang="en-GB" dirty="0"/>
              <a:t>and shape changes; </a:t>
            </a:r>
            <a:endParaRPr lang="en-GB" dirty="0" smtClean="0"/>
          </a:p>
          <a:p>
            <a:r>
              <a:rPr lang="en-GB" dirty="0" smtClean="0"/>
              <a:t>• </a:t>
            </a:r>
            <a:r>
              <a:rPr lang="en-GB" dirty="0" err="1"/>
              <a:t>dashtubes</a:t>
            </a:r>
            <a:r>
              <a:rPr lang="en-GB" dirty="0"/>
              <a:t> </a:t>
            </a:r>
            <a:r>
              <a:rPr lang="en-GB" dirty="0" smtClean="0"/>
              <a:t>—texture </a:t>
            </a:r>
            <a:r>
              <a:rPr lang="en-GB" dirty="0"/>
              <a:t>and opacity to convey vector field data;</a:t>
            </a:r>
            <a:endParaRPr lang="en-US" dirty="0"/>
          </a:p>
        </p:txBody>
      </p:sp>
    </p:spTree>
    <p:extLst>
      <p:ext uri="{BB962C8B-B14F-4D97-AF65-F5344CB8AC3E}">
        <p14:creationId xmlns:p14="http://schemas.microsoft.com/office/powerpoint/2010/main" val="2191484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 strategies</a:t>
            </a:r>
            <a:endParaRPr lang="en-US" dirty="0"/>
          </a:p>
        </p:txBody>
      </p:sp>
      <p:sp>
        <p:nvSpPr>
          <p:cNvPr id="3" name="Content Placeholder 2"/>
          <p:cNvSpPr>
            <a:spLocks noGrp="1"/>
          </p:cNvSpPr>
          <p:nvPr>
            <p:ph idx="1"/>
          </p:nvPr>
        </p:nvSpPr>
        <p:spPr/>
        <p:txBody>
          <a:bodyPr>
            <a:normAutofit/>
          </a:bodyPr>
          <a:lstStyle/>
          <a:p>
            <a:r>
              <a:rPr lang="en-GB" dirty="0"/>
              <a:t>Once a glyph design is chosen, there are N! different dimension orderings that can be used in the mapping. Which ones are likely to reveal the most interesting features? Several ordering strategies can be imagined</a:t>
            </a:r>
            <a:r>
              <a:rPr lang="en-GB" dirty="0" smtClean="0"/>
              <a:t>:</a:t>
            </a:r>
          </a:p>
          <a:p>
            <a:r>
              <a:rPr lang="en-GB" dirty="0" smtClean="0"/>
              <a:t> </a:t>
            </a:r>
            <a:r>
              <a:rPr lang="en-GB" dirty="0"/>
              <a:t>• Dimensions could be ordered according to their correlation, so that similar dimensions are mapped adjacent to each other. This can help reveal general trends, as well as expose some outliers. </a:t>
            </a:r>
            <a:endParaRPr lang="en-GB" dirty="0" smtClean="0"/>
          </a:p>
          <a:p>
            <a:r>
              <a:rPr lang="en-GB" dirty="0"/>
              <a:t>• Dimensions can be mapped in such a way as to promote symmetrically shaped glyphs, which can be easier to perceive and remember. Shapes that are less symmetric than their </a:t>
            </a:r>
            <a:r>
              <a:rPr lang="en-GB" dirty="0" smtClean="0"/>
              <a:t>neighbours </a:t>
            </a:r>
            <a:r>
              <a:rPr lang="en-GB" dirty="0"/>
              <a:t>will also stand out. </a:t>
            </a:r>
          </a:p>
          <a:p>
            <a:endParaRPr lang="en-GB" dirty="0" smtClean="0"/>
          </a:p>
        </p:txBody>
      </p:sp>
    </p:spTree>
    <p:extLst>
      <p:ext uri="{BB962C8B-B14F-4D97-AF65-F5344CB8AC3E}">
        <p14:creationId xmlns:p14="http://schemas.microsoft.com/office/powerpoint/2010/main" val="34637452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259</TotalTime>
  <Words>2795</Words>
  <Application>Microsoft Office PowerPoint</Application>
  <PresentationFormat>Widescreen</PresentationFormat>
  <Paragraphs>137</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Tw Cen MT</vt:lpstr>
      <vt:lpstr>Tw Cen MT Condensed</vt:lpstr>
      <vt:lpstr>Wingdings 3</vt:lpstr>
      <vt:lpstr>Integral</vt:lpstr>
      <vt:lpstr>PowerPoint Presentation</vt:lpstr>
      <vt:lpstr>Combination TECHNIQUES</vt:lpstr>
      <vt:lpstr>GLYPHS</vt:lpstr>
      <vt:lpstr>MAPPING</vt:lpstr>
      <vt:lpstr>Different types of mapping</vt:lpstr>
      <vt:lpstr>Types of glyphs</vt:lpstr>
      <vt:lpstr>PowerPoint Presentation</vt:lpstr>
      <vt:lpstr>Examples of multivariate glyphs</vt:lpstr>
      <vt:lpstr>Ordering strategies</vt:lpstr>
      <vt:lpstr>Ordering strategies</vt:lpstr>
      <vt:lpstr>PowerPoint Presentation</vt:lpstr>
      <vt:lpstr>PowerPoint Presentation</vt:lpstr>
      <vt:lpstr>Glyph based layout strategies</vt:lpstr>
      <vt:lpstr>DENSE PIXEL DISPLAYS </vt:lpstr>
      <vt:lpstr>DENSE PIXEL DISPLAYS </vt:lpstr>
      <vt:lpstr>PowerPoint Presentation</vt:lpstr>
      <vt:lpstr>Visualization Techniques for Trees, Graphs, and Networks</vt:lpstr>
      <vt:lpstr>Relationships</vt:lpstr>
      <vt:lpstr>Trees or hierarchies</vt:lpstr>
      <vt:lpstr>CONTD.</vt:lpstr>
      <vt:lpstr>Variations of tree maps</vt:lpstr>
      <vt:lpstr>Simple hierarchy and sunburst display</vt:lpstr>
      <vt:lpstr>Summary of space filling techniques</vt:lpstr>
      <vt:lpstr>Non space filling methods</vt:lpstr>
      <vt:lpstr>Designing and algorithm</vt:lpstr>
      <vt:lpstr>Aesthetics</vt:lpstr>
      <vt:lpstr>PowerPoint Presentation</vt:lpstr>
      <vt:lpstr>PowerPoint Presentation</vt:lpstr>
      <vt:lpstr>Types of graphs</vt:lpstr>
      <vt:lpstr>RULES FOR NON SPACE FILLING METHODS</vt:lpstr>
      <vt:lpstr>ALGO</vt:lpstr>
      <vt:lpstr>ENHANCEMENTS</vt:lpstr>
      <vt:lpstr>PowerPoint Presentation</vt:lpstr>
      <vt:lpstr>Displaying Arbitrary Graphs/Networks</vt:lpstr>
      <vt:lpstr>Node-Link Graphs</vt:lpstr>
      <vt:lpstr>Matrix Representations for Graphs</vt:lpstr>
      <vt:lpstr>LABELLING</vt:lpstr>
      <vt:lpstr>CONTD.</vt:lpstr>
      <vt:lpstr>Improving the readability of labels via rotation.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Hafeezuddin Shaik</dc:creator>
  <cp:lastModifiedBy>Hafeezuddin Shaik</cp:lastModifiedBy>
  <cp:revision>19</cp:revision>
  <dcterms:created xsi:type="dcterms:W3CDTF">2022-05-16T05:13:38Z</dcterms:created>
  <dcterms:modified xsi:type="dcterms:W3CDTF">2022-05-23T09:12:05Z</dcterms:modified>
</cp:coreProperties>
</file>