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47D351-83FF-4BCD-90DE-225A1311F0B8}"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B516D-B1AF-4D79-9000-8C51B0099515}" type="slidenum">
              <a:rPr lang="en-US" smtClean="0"/>
              <a:t>‹#›</a:t>
            </a:fld>
            <a:endParaRPr lang="en-US"/>
          </a:p>
        </p:txBody>
      </p:sp>
    </p:spTree>
    <p:extLst>
      <p:ext uri="{BB962C8B-B14F-4D97-AF65-F5344CB8AC3E}">
        <p14:creationId xmlns:p14="http://schemas.microsoft.com/office/powerpoint/2010/main" val="185130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47D351-83FF-4BCD-90DE-225A1311F0B8}"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B516D-B1AF-4D79-9000-8C51B0099515}" type="slidenum">
              <a:rPr lang="en-US" smtClean="0"/>
              <a:t>‹#›</a:t>
            </a:fld>
            <a:endParaRPr lang="en-US"/>
          </a:p>
        </p:txBody>
      </p:sp>
    </p:spTree>
    <p:extLst>
      <p:ext uri="{BB962C8B-B14F-4D97-AF65-F5344CB8AC3E}">
        <p14:creationId xmlns:p14="http://schemas.microsoft.com/office/powerpoint/2010/main" val="1826471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47D351-83FF-4BCD-90DE-225A1311F0B8}"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B516D-B1AF-4D79-9000-8C51B0099515}" type="slidenum">
              <a:rPr lang="en-US" smtClean="0"/>
              <a:t>‹#›</a:t>
            </a:fld>
            <a:endParaRPr lang="en-US"/>
          </a:p>
        </p:txBody>
      </p:sp>
    </p:spTree>
    <p:extLst>
      <p:ext uri="{BB962C8B-B14F-4D97-AF65-F5344CB8AC3E}">
        <p14:creationId xmlns:p14="http://schemas.microsoft.com/office/powerpoint/2010/main" val="246926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47D351-83FF-4BCD-90DE-225A1311F0B8}"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B516D-B1AF-4D79-9000-8C51B0099515}" type="slidenum">
              <a:rPr lang="en-US" smtClean="0"/>
              <a:t>‹#›</a:t>
            </a:fld>
            <a:endParaRPr lang="en-US"/>
          </a:p>
        </p:txBody>
      </p:sp>
    </p:spTree>
    <p:extLst>
      <p:ext uri="{BB962C8B-B14F-4D97-AF65-F5344CB8AC3E}">
        <p14:creationId xmlns:p14="http://schemas.microsoft.com/office/powerpoint/2010/main" val="827651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47D351-83FF-4BCD-90DE-225A1311F0B8}"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B516D-B1AF-4D79-9000-8C51B0099515}" type="slidenum">
              <a:rPr lang="en-US" smtClean="0"/>
              <a:t>‹#›</a:t>
            </a:fld>
            <a:endParaRPr lang="en-US"/>
          </a:p>
        </p:txBody>
      </p:sp>
    </p:spTree>
    <p:extLst>
      <p:ext uri="{BB962C8B-B14F-4D97-AF65-F5344CB8AC3E}">
        <p14:creationId xmlns:p14="http://schemas.microsoft.com/office/powerpoint/2010/main" val="1615911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47D351-83FF-4BCD-90DE-225A1311F0B8}"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B516D-B1AF-4D79-9000-8C51B0099515}" type="slidenum">
              <a:rPr lang="en-US" smtClean="0"/>
              <a:t>‹#›</a:t>
            </a:fld>
            <a:endParaRPr lang="en-US"/>
          </a:p>
        </p:txBody>
      </p:sp>
    </p:spTree>
    <p:extLst>
      <p:ext uri="{BB962C8B-B14F-4D97-AF65-F5344CB8AC3E}">
        <p14:creationId xmlns:p14="http://schemas.microsoft.com/office/powerpoint/2010/main" val="3928674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47D351-83FF-4BCD-90DE-225A1311F0B8}" type="datetimeFigureOut">
              <a:rPr lang="en-US" smtClean="0"/>
              <a:t>6/8/2022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7B516D-B1AF-4D79-9000-8C51B0099515}" type="slidenum">
              <a:rPr lang="en-US" smtClean="0"/>
              <a:t>‹#›</a:t>
            </a:fld>
            <a:endParaRPr lang="en-US"/>
          </a:p>
        </p:txBody>
      </p:sp>
    </p:spTree>
    <p:extLst>
      <p:ext uri="{BB962C8B-B14F-4D97-AF65-F5344CB8AC3E}">
        <p14:creationId xmlns:p14="http://schemas.microsoft.com/office/powerpoint/2010/main" val="45006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47D351-83FF-4BCD-90DE-225A1311F0B8}" type="datetimeFigureOut">
              <a:rPr lang="en-US" smtClean="0"/>
              <a:t>6/8/2022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7B516D-B1AF-4D79-9000-8C51B0099515}" type="slidenum">
              <a:rPr lang="en-US" smtClean="0"/>
              <a:t>‹#›</a:t>
            </a:fld>
            <a:endParaRPr lang="en-US"/>
          </a:p>
        </p:txBody>
      </p:sp>
    </p:spTree>
    <p:extLst>
      <p:ext uri="{BB962C8B-B14F-4D97-AF65-F5344CB8AC3E}">
        <p14:creationId xmlns:p14="http://schemas.microsoft.com/office/powerpoint/2010/main" val="3635798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7D351-83FF-4BCD-90DE-225A1311F0B8}" type="datetimeFigureOut">
              <a:rPr lang="en-US" smtClean="0"/>
              <a:t>6/8/2022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7B516D-B1AF-4D79-9000-8C51B0099515}" type="slidenum">
              <a:rPr lang="en-US" smtClean="0"/>
              <a:t>‹#›</a:t>
            </a:fld>
            <a:endParaRPr lang="en-US"/>
          </a:p>
        </p:txBody>
      </p:sp>
    </p:spTree>
    <p:extLst>
      <p:ext uri="{BB962C8B-B14F-4D97-AF65-F5344CB8AC3E}">
        <p14:creationId xmlns:p14="http://schemas.microsoft.com/office/powerpoint/2010/main" val="1941447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47D351-83FF-4BCD-90DE-225A1311F0B8}"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B516D-B1AF-4D79-9000-8C51B0099515}" type="slidenum">
              <a:rPr lang="en-US" smtClean="0"/>
              <a:t>‹#›</a:t>
            </a:fld>
            <a:endParaRPr lang="en-US"/>
          </a:p>
        </p:txBody>
      </p:sp>
    </p:spTree>
    <p:extLst>
      <p:ext uri="{BB962C8B-B14F-4D97-AF65-F5344CB8AC3E}">
        <p14:creationId xmlns:p14="http://schemas.microsoft.com/office/powerpoint/2010/main" val="163717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47D351-83FF-4BCD-90DE-225A1311F0B8}"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B516D-B1AF-4D79-9000-8C51B0099515}" type="slidenum">
              <a:rPr lang="en-US" smtClean="0"/>
              <a:t>‹#›</a:t>
            </a:fld>
            <a:endParaRPr lang="en-US"/>
          </a:p>
        </p:txBody>
      </p:sp>
    </p:spTree>
    <p:extLst>
      <p:ext uri="{BB962C8B-B14F-4D97-AF65-F5344CB8AC3E}">
        <p14:creationId xmlns:p14="http://schemas.microsoft.com/office/powerpoint/2010/main" val="332013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7D351-83FF-4BCD-90DE-225A1311F0B8}" type="datetimeFigureOut">
              <a:rPr lang="en-US" smtClean="0"/>
              <a:t>6/8/2022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7B516D-B1AF-4D79-9000-8C51B0099515}" type="slidenum">
              <a:rPr lang="en-US" smtClean="0"/>
              <a:t>‹#›</a:t>
            </a:fld>
            <a:endParaRPr lang="en-US"/>
          </a:p>
        </p:txBody>
      </p:sp>
    </p:spTree>
    <p:extLst>
      <p:ext uri="{BB962C8B-B14F-4D97-AF65-F5344CB8AC3E}">
        <p14:creationId xmlns:p14="http://schemas.microsoft.com/office/powerpoint/2010/main" val="304725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DATA VISUALIZATION	</a:t>
            </a:r>
            <a:endParaRPr lang="en-US" dirty="0"/>
          </a:p>
        </p:txBody>
      </p:sp>
      <p:sp>
        <p:nvSpPr>
          <p:cNvPr id="3" name="Subtitle 2"/>
          <p:cNvSpPr>
            <a:spLocks noGrp="1"/>
          </p:cNvSpPr>
          <p:nvPr>
            <p:ph type="subTitle" idx="1"/>
          </p:nvPr>
        </p:nvSpPr>
        <p:spPr/>
        <p:txBody>
          <a:bodyPr/>
          <a:lstStyle/>
          <a:p>
            <a:r>
              <a:rPr lang="en-GB" dirty="0" smtClean="0"/>
              <a:t>SINGLE DOCUMENT VISUALIZATION</a:t>
            </a:r>
          </a:p>
          <a:p>
            <a:r>
              <a:rPr lang="en-GB" dirty="0" smtClean="0"/>
              <a:t>DOCUMENT COLLECTION VISUALIZATION</a:t>
            </a:r>
          </a:p>
          <a:p>
            <a:r>
              <a:rPr lang="en-GB" dirty="0" smtClean="0"/>
              <a:t>30/05/2022</a:t>
            </a:r>
            <a:endParaRPr lang="en-US" dirty="0"/>
          </a:p>
        </p:txBody>
      </p:sp>
    </p:spTree>
    <p:extLst>
      <p:ext uri="{BB962C8B-B14F-4D97-AF65-F5344CB8AC3E}">
        <p14:creationId xmlns:p14="http://schemas.microsoft.com/office/powerpoint/2010/main" val="3707859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SINGLE DOCUMENT VISUALIZATION</a:t>
            </a:r>
            <a:endParaRPr lang="en-US" dirty="0"/>
          </a:p>
        </p:txBody>
      </p:sp>
      <p:sp>
        <p:nvSpPr>
          <p:cNvPr id="3" name="Content Placeholder 2"/>
          <p:cNvSpPr>
            <a:spLocks noGrp="1"/>
          </p:cNvSpPr>
          <p:nvPr>
            <p:ph idx="1"/>
          </p:nvPr>
        </p:nvSpPr>
        <p:spPr/>
        <p:txBody>
          <a:bodyPr/>
          <a:lstStyle/>
          <a:p>
            <a:pPr marL="0" indent="0">
              <a:buNone/>
            </a:pPr>
            <a:r>
              <a:rPr lang="en-GB" dirty="0" smtClean="0"/>
              <a:t>Here we present several visualizations of a single text document.</a:t>
            </a:r>
          </a:p>
          <a:p>
            <a:pPr marL="0" indent="0">
              <a:buNone/>
            </a:pPr>
            <a:endParaRPr lang="en-GB" dirty="0" smtClean="0"/>
          </a:p>
          <a:p>
            <a:pPr marL="514350" indent="-514350">
              <a:buAutoNum type="arabicPeriod"/>
            </a:pPr>
            <a:r>
              <a:rPr lang="en-GB" dirty="0" smtClean="0"/>
              <a:t>TAG CLOUD</a:t>
            </a:r>
          </a:p>
          <a:p>
            <a:pPr marL="514350" indent="-514350">
              <a:buAutoNum type="arabicPeriod"/>
            </a:pPr>
            <a:r>
              <a:rPr lang="en-GB" dirty="0" smtClean="0"/>
              <a:t>WORD TREE</a:t>
            </a:r>
          </a:p>
          <a:p>
            <a:pPr marL="514350" indent="-514350">
              <a:buAutoNum type="arabicPeriod"/>
            </a:pPr>
            <a:r>
              <a:rPr lang="en-GB" dirty="0" smtClean="0"/>
              <a:t>TEXT ARC</a:t>
            </a:r>
          </a:p>
          <a:p>
            <a:pPr marL="514350" indent="-514350">
              <a:buAutoNum type="arabicPeriod"/>
            </a:pPr>
            <a:r>
              <a:rPr lang="en-GB" dirty="0" smtClean="0"/>
              <a:t>ARC DIAGRAMS</a:t>
            </a:r>
          </a:p>
          <a:p>
            <a:pPr marL="514350" indent="-514350">
              <a:buAutoNum type="arabicPeriod"/>
            </a:pPr>
            <a:r>
              <a:rPr lang="en-GB" dirty="0" smtClean="0"/>
              <a:t>LITERATURE FINGER PRINTING</a:t>
            </a:r>
            <a:endParaRPr lang="en-US" dirty="0"/>
          </a:p>
        </p:txBody>
      </p:sp>
    </p:spTree>
    <p:extLst>
      <p:ext uri="{BB962C8B-B14F-4D97-AF65-F5344CB8AC3E}">
        <p14:creationId xmlns:p14="http://schemas.microsoft.com/office/powerpoint/2010/main" val="1924861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6327" y="1572126"/>
            <a:ext cx="10515600" cy="2583531"/>
          </a:xfrm>
        </p:spPr>
        <p:txBody>
          <a:bodyPr>
            <a:normAutofit lnSpcReduction="10000"/>
          </a:bodyPr>
          <a:lstStyle/>
          <a:p>
            <a:pPr marL="0" indent="0" algn="ctr">
              <a:buNone/>
            </a:pPr>
            <a:endParaRPr lang="en-GB" dirty="0" smtClean="0"/>
          </a:p>
          <a:p>
            <a:pPr marL="0" indent="0" algn="ctr">
              <a:buNone/>
            </a:pPr>
            <a:endParaRPr lang="en-GB" dirty="0"/>
          </a:p>
          <a:p>
            <a:pPr marL="0" indent="0" algn="ctr">
              <a:buNone/>
            </a:pPr>
            <a:endParaRPr lang="en-GB" dirty="0" smtClean="0"/>
          </a:p>
          <a:p>
            <a:pPr marL="0" indent="0" algn="ctr">
              <a:buNone/>
            </a:pPr>
            <a:endParaRPr lang="en-GB" dirty="0"/>
          </a:p>
          <a:p>
            <a:pPr marL="0" indent="0" algn="ctr">
              <a:buNone/>
            </a:pPr>
            <a:r>
              <a:rPr lang="en-GB" sz="4000" b="1" dirty="0" smtClean="0"/>
              <a:t>SINGLE DOCUMENT VISUALIZATION</a:t>
            </a:r>
            <a:endParaRPr lang="en-US" sz="4000" b="1" dirty="0"/>
          </a:p>
        </p:txBody>
      </p:sp>
    </p:spTree>
    <p:extLst>
      <p:ext uri="{BB962C8B-B14F-4D97-AF65-F5344CB8AC3E}">
        <p14:creationId xmlns:p14="http://schemas.microsoft.com/office/powerpoint/2010/main" val="1586626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TAG CLOUD</a:t>
            </a:r>
            <a:endParaRPr lang="en-US" dirty="0"/>
          </a:p>
        </p:txBody>
      </p:sp>
      <p:sp>
        <p:nvSpPr>
          <p:cNvPr id="3" name="Content Placeholder 2"/>
          <p:cNvSpPr>
            <a:spLocks noGrp="1"/>
          </p:cNvSpPr>
          <p:nvPr>
            <p:ph idx="1"/>
          </p:nvPr>
        </p:nvSpPr>
        <p:spPr>
          <a:xfrm>
            <a:off x="838200" y="1379621"/>
            <a:ext cx="6621379" cy="4757028"/>
          </a:xfrm>
        </p:spPr>
        <p:txBody>
          <a:bodyPr>
            <a:normAutofit fontScale="92500" lnSpcReduction="10000"/>
          </a:bodyPr>
          <a:lstStyle/>
          <a:p>
            <a:pPr marL="0" indent="0" algn="just">
              <a:buNone/>
            </a:pPr>
            <a:r>
              <a:rPr lang="en-GB" dirty="0" smtClean="0"/>
              <a:t>A tag cloud visualization generated by the free service tagCrowd.com. The font size and darkness are proportional to the frequency of the word in the document. </a:t>
            </a:r>
          </a:p>
          <a:p>
            <a:pPr marL="0" indent="0" algn="just">
              <a:buNone/>
            </a:pPr>
            <a:endParaRPr lang="en-GB" dirty="0"/>
          </a:p>
          <a:p>
            <a:pPr marL="0" indent="0" algn="just">
              <a:buNone/>
            </a:pPr>
            <a:r>
              <a:rPr lang="en-GB" dirty="0" smtClean="0"/>
              <a:t>Tag clouds, also known as text clouds or word clouds, are layouts of raw tokens, </a:t>
            </a:r>
            <a:r>
              <a:rPr lang="en-GB" dirty="0" err="1" smtClean="0"/>
              <a:t>colored</a:t>
            </a:r>
            <a:r>
              <a:rPr lang="en-GB" dirty="0" smtClean="0"/>
              <a:t> and sized by their frequency within a single document. </a:t>
            </a:r>
          </a:p>
          <a:p>
            <a:pPr marL="0" indent="0" algn="just">
              <a:buNone/>
            </a:pPr>
            <a:r>
              <a:rPr lang="en-GB" dirty="0" smtClean="0"/>
              <a:t>Text clouds and their variations, such as a </a:t>
            </a:r>
            <a:r>
              <a:rPr lang="en-GB" dirty="0" err="1" smtClean="0"/>
              <a:t>Wordle</a:t>
            </a:r>
            <a:r>
              <a:rPr lang="en-GB" dirty="0" smtClean="0"/>
              <a:t>, are examples of visualizations that use only term frequency vectors and some layout algorithm to create the visualization.</a:t>
            </a:r>
            <a:endParaRPr lang="en-US" dirty="0"/>
          </a:p>
        </p:txBody>
      </p:sp>
      <p:pic>
        <p:nvPicPr>
          <p:cNvPr id="4" name="Picture 3"/>
          <p:cNvPicPr>
            <a:picLocks noChangeAspect="1"/>
          </p:cNvPicPr>
          <p:nvPr/>
        </p:nvPicPr>
        <p:blipFill>
          <a:blip r:embed="rId2"/>
          <a:stretch>
            <a:fillRect/>
          </a:stretch>
        </p:blipFill>
        <p:spPr>
          <a:xfrm>
            <a:off x="7812505" y="2245894"/>
            <a:ext cx="4254657" cy="2791327"/>
          </a:xfrm>
          <a:prstGeom prst="rect">
            <a:avLst/>
          </a:prstGeom>
        </p:spPr>
      </p:pic>
    </p:spTree>
    <p:extLst>
      <p:ext uri="{BB962C8B-B14F-4D97-AF65-F5344CB8AC3E}">
        <p14:creationId xmlns:p14="http://schemas.microsoft.com/office/powerpoint/2010/main" val="1314321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WORDTREE</a:t>
            </a:r>
            <a:endParaRPr lang="en-US" dirty="0"/>
          </a:p>
        </p:txBody>
      </p:sp>
      <p:sp>
        <p:nvSpPr>
          <p:cNvPr id="3" name="Content Placeholder 2"/>
          <p:cNvSpPr>
            <a:spLocks noGrp="1"/>
          </p:cNvSpPr>
          <p:nvPr>
            <p:ph idx="1"/>
          </p:nvPr>
        </p:nvSpPr>
        <p:spPr>
          <a:xfrm>
            <a:off x="838200" y="1825625"/>
            <a:ext cx="5081337" cy="4351338"/>
          </a:xfrm>
        </p:spPr>
        <p:txBody>
          <a:bodyPr>
            <a:normAutofit fontScale="92500" lnSpcReduction="10000"/>
          </a:bodyPr>
          <a:lstStyle/>
          <a:p>
            <a:pPr marL="0" indent="0" algn="just">
              <a:buNone/>
            </a:pPr>
            <a:r>
              <a:rPr lang="en-GB" dirty="0" smtClean="0"/>
              <a:t>Tag clouds, also known as text clouds or word clouds, are layouts of raw tokens, </a:t>
            </a:r>
            <a:r>
              <a:rPr lang="en-GB" dirty="0" err="1" smtClean="0"/>
              <a:t>colored</a:t>
            </a:r>
            <a:r>
              <a:rPr lang="en-GB" dirty="0" smtClean="0"/>
              <a:t> and sized by their frequency within a single document. </a:t>
            </a:r>
          </a:p>
          <a:p>
            <a:pPr marL="0" indent="0" algn="just">
              <a:buNone/>
            </a:pPr>
            <a:endParaRPr lang="en-GB" dirty="0"/>
          </a:p>
          <a:p>
            <a:pPr marL="0" indent="0" algn="just">
              <a:buNone/>
            </a:pPr>
            <a:r>
              <a:rPr lang="en-GB" dirty="0" smtClean="0"/>
              <a:t>Text clouds and their variations, such as a </a:t>
            </a:r>
            <a:r>
              <a:rPr lang="en-GB" dirty="0" err="1" smtClean="0"/>
              <a:t>Wordle</a:t>
            </a:r>
            <a:r>
              <a:rPr lang="en-GB" dirty="0" smtClean="0"/>
              <a:t>, are examples of visualizations that use only term frequency vectors and some layout algorithm to create the visualization.</a:t>
            </a:r>
            <a:endParaRPr lang="en-US" dirty="0"/>
          </a:p>
        </p:txBody>
      </p:sp>
      <p:pic>
        <p:nvPicPr>
          <p:cNvPr id="4" name="Picture 3"/>
          <p:cNvPicPr>
            <a:picLocks noChangeAspect="1"/>
          </p:cNvPicPr>
          <p:nvPr/>
        </p:nvPicPr>
        <p:blipFill>
          <a:blip r:embed="rId2"/>
          <a:stretch>
            <a:fillRect/>
          </a:stretch>
        </p:blipFill>
        <p:spPr>
          <a:xfrm>
            <a:off x="6079958" y="2144628"/>
            <a:ext cx="5931819" cy="3598445"/>
          </a:xfrm>
          <a:prstGeom prst="rect">
            <a:avLst/>
          </a:prstGeom>
        </p:spPr>
      </p:pic>
    </p:spTree>
    <p:extLst>
      <p:ext uri="{BB962C8B-B14F-4D97-AF65-F5344CB8AC3E}">
        <p14:creationId xmlns:p14="http://schemas.microsoft.com/office/powerpoint/2010/main" val="3614907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TEXTARC</a:t>
            </a:r>
            <a:endParaRPr lang="en-US" dirty="0"/>
          </a:p>
        </p:txBody>
      </p:sp>
      <p:sp>
        <p:nvSpPr>
          <p:cNvPr id="3" name="Content Placeholder 2"/>
          <p:cNvSpPr>
            <a:spLocks noGrp="1"/>
          </p:cNvSpPr>
          <p:nvPr>
            <p:ph idx="1"/>
          </p:nvPr>
        </p:nvSpPr>
        <p:spPr>
          <a:xfrm>
            <a:off x="838200" y="1690688"/>
            <a:ext cx="10515600" cy="4351338"/>
          </a:xfrm>
        </p:spPr>
        <p:txBody>
          <a:bodyPr>
            <a:normAutofit fontScale="85000" lnSpcReduction="20000"/>
          </a:bodyPr>
          <a:lstStyle/>
          <a:p>
            <a:pPr marL="0" indent="0" algn="just">
              <a:buNone/>
            </a:pPr>
            <a:r>
              <a:rPr lang="en-GB" dirty="0" smtClean="0"/>
              <a:t>We can extend the representation of word distribution by displaying connectivity. There are several ways in which connections can be computed.</a:t>
            </a:r>
            <a:endParaRPr lang="en-GB" dirty="0"/>
          </a:p>
          <a:p>
            <a:pPr marL="0" indent="0" algn="just">
              <a:buNone/>
            </a:pPr>
            <a:r>
              <a:rPr lang="en-GB" dirty="0" smtClean="0"/>
              <a:t>A </a:t>
            </a:r>
            <a:r>
              <a:rPr lang="en-GB" dirty="0" err="1" smtClean="0"/>
              <a:t>TextArc</a:t>
            </a:r>
            <a:r>
              <a:rPr lang="en-GB" dirty="0" smtClean="0"/>
              <a:t> visualization that uses the full text of Alice in Wonderland. Words that occur evenly throughout the document are positioned in the </a:t>
            </a:r>
            <a:r>
              <a:rPr lang="en-GB" dirty="0" err="1" smtClean="0"/>
              <a:t>center</a:t>
            </a:r>
            <a:r>
              <a:rPr lang="en-GB" dirty="0" smtClean="0"/>
              <a:t> of the display, while words that appear only in specific sections are located closer to the circumference.</a:t>
            </a:r>
          </a:p>
          <a:p>
            <a:pPr marL="0" indent="0" algn="just">
              <a:buNone/>
            </a:pPr>
            <a:r>
              <a:rPr lang="en-GB" dirty="0" smtClean="0"/>
              <a:t>Every word of the text is drawn in order around an ellipse as small lines with a slight offset at its start. As in a text cloud, more frequently occurring words are drawn larger and brighter. </a:t>
            </a:r>
          </a:p>
          <a:p>
            <a:pPr marL="0" indent="0" algn="just">
              <a:buNone/>
            </a:pPr>
            <a:endParaRPr lang="en-GB" dirty="0"/>
          </a:p>
          <a:p>
            <a:pPr marL="0" indent="0" algn="just">
              <a:buNone/>
            </a:pPr>
            <a:r>
              <a:rPr lang="en-GB" dirty="0" smtClean="0"/>
              <a:t>Words with higher frequencies are drawn within the ellipse, pulled by its occurrences on the circle (similar to </a:t>
            </a:r>
            <a:r>
              <a:rPr lang="en-GB" dirty="0" err="1" smtClean="0"/>
              <a:t>RadViz</a:t>
            </a:r>
            <a:r>
              <a:rPr lang="en-GB" dirty="0" smtClean="0"/>
              <a:t>). The user is able to highlight the underlying text with probing and animate “reading” the text by visualizing the flow of the text through relevant connected terms.</a:t>
            </a:r>
            <a:endParaRPr lang="en-US" dirty="0"/>
          </a:p>
        </p:txBody>
      </p:sp>
    </p:spTree>
    <p:extLst>
      <p:ext uri="{BB962C8B-B14F-4D97-AF65-F5344CB8AC3E}">
        <p14:creationId xmlns:p14="http://schemas.microsoft.com/office/powerpoint/2010/main" val="603486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87390" y="456409"/>
            <a:ext cx="9339105" cy="5621252"/>
          </a:xfrm>
          <a:prstGeom prst="rect">
            <a:avLst/>
          </a:prstGeom>
        </p:spPr>
      </p:pic>
    </p:spTree>
    <p:extLst>
      <p:ext uri="{BB962C8B-B14F-4D97-AF65-F5344CB8AC3E}">
        <p14:creationId xmlns:p14="http://schemas.microsoft.com/office/powerpoint/2010/main" val="3775859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ARC DIAGRAMS</a:t>
            </a:r>
            <a:endParaRPr lang="en-US" dirty="0"/>
          </a:p>
        </p:txBody>
      </p:sp>
      <p:sp>
        <p:nvSpPr>
          <p:cNvPr id="3" name="Content Placeholder 2"/>
          <p:cNvSpPr>
            <a:spLocks noGrp="1"/>
          </p:cNvSpPr>
          <p:nvPr>
            <p:ph idx="1"/>
          </p:nvPr>
        </p:nvSpPr>
        <p:spPr>
          <a:xfrm>
            <a:off x="838200" y="1363579"/>
            <a:ext cx="10515600" cy="4813384"/>
          </a:xfrm>
        </p:spPr>
        <p:txBody>
          <a:bodyPr>
            <a:normAutofit fontScale="92500"/>
          </a:bodyPr>
          <a:lstStyle/>
          <a:p>
            <a:pPr marL="0" indent="0" algn="just">
              <a:buNone/>
            </a:pPr>
            <a:r>
              <a:rPr lang="en-GB" dirty="0" smtClean="0"/>
              <a:t>Arc diagrams are a visualization focused on displaying repetition in text or any sequence. Repeated </a:t>
            </a:r>
            <a:r>
              <a:rPr lang="en-GB" dirty="0" err="1" smtClean="0"/>
              <a:t>subsequences</a:t>
            </a:r>
            <a:r>
              <a:rPr lang="en-GB" dirty="0" smtClean="0"/>
              <a:t> are identified and connected by </a:t>
            </a:r>
            <a:r>
              <a:rPr lang="en-GB" dirty="0" err="1" smtClean="0"/>
              <a:t>semicircular</a:t>
            </a:r>
            <a:r>
              <a:rPr lang="en-GB" dirty="0" smtClean="0"/>
              <a:t> arcs. </a:t>
            </a:r>
          </a:p>
          <a:p>
            <a:pPr marL="0" indent="0" algn="just">
              <a:buNone/>
            </a:pPr>
            <a:endParaRPr lang="en-GB" dirty="0"/>
          </a:p>
          <a:p>
            <a:pPr marL="0" indent="0" algn="just">
              <a:buNone/>
            </a:pPr>
            <a:r>
              <a:rPr lang="en-GB" dirty="0" smtClean="0"/>
              <a:t>The thickness of the arcs represents the length of the subsequence, and the height of the arcs represents the distance between the </a:t>
            </a:r>
            <a:r>
              <a:rPr lang="en-GB" dirty="0" err="1" smtClean="0"/>
              <a:t>subsequences</a:t>
            </a:r>
            <a:r>
              <a:rPr lang="en-GB" dirty="0" smtClean="0"/>
              <a:t>.</a:t>
            </a:r>
          </a:p>
          <a:p>
            <a:pPr marL="0" indent="0" algn="just">
              <a:buNone/>
            </a:pPr>
            <a:endParaRPr lang="en-GB" dirty="0"/>
          </a:p>
          <a:p>
            <a:pPr marL="0" indent="0" algn="just">
              <a:buNone/>
            </a:pPr>
            <a:r>
              <a:rPr lang="en-GB" dirty="0" smtClean="0"/>
              <a:t>It contains two parts, each consisting of a long passage played twice. The parts are loosely related, as shown by the bundle of thin arcs connecting the two main parts. The overlap of the two main arcs shows that the end of the first passage is the same as the beginning of the second</a:t>
            </a:r>
            <a:endParaRPr lang="en-US" dirty="0"/>
          </a:p>
        </p:txBody>
      </p:sp>
    </p:spTree>
    <p:extLst>
      <p:ext uri="{BB962C8B-B14F-4D97-AF65-F5344CB8AC3E}">
        <p14:creationId xmlns:p14="http://schemas.microsoft.com/office/powerpoint/2010/main" val="2633584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LITERATURE FINGERPRINTING</a:t>
            </a:r>
            <a:endParaRPr lang="en-US" dirty="0"/>
          </a:p>
        </p:txBody>
      </p:sp>
      <p:sp>
        <p:nvSpPr>
          <p:cNvPr id="3" name="Content Placeholder 2"/>
          <p:cNvSpPr>
            <a:spLocks noGrp="1"/>
          </p:cNvSpPr>
          <p:nvPr>
            <p:ph idx="1"/>
          </p:nvPr>
        </p:nvSpPr>
        <p:spPr>
          <a:xfrm>
            <a:off x="838200" y="1690688"/>
            <a:ext cx="10515600" cy="4669005"/>
          </a:xfrm>
        </p:spPr>
        <p:txBody>
          <a:bodyPr/>
          <a:lstStyle/>
          <a:p>
            <a:pPr marL="0" indent="0" algn="just">
              <a:buNone/>
            </a:pPr>
            <a:r>
              <a:rPr lang="en-GB" dirty="0" smtClean="0"/>
              <a:t>Literature fingerprinting is a method of visualizing features used to characterize text. </a:t>
            </a:r>
          </a:p>
          <a:p>
            <a:pPr marL="0" indent="0" algn="just">
              <a:buNone/>
            </a:pPr>
            <a:r>
              <a:rPr lang="en-GB" dirty="0" smtClean="0"/>
              <a:t>Instead of calculating just one feature value or vector for the whole text (this is what is usually done), we calculate a sequence of feature values per text and present them to the user as a characteristic fingerprint of the document. </a:t>
            </a:r>
          </a:p>
          <a:p>
            <a:pPr marL="0" indent="0" algn="just">
              <a:buNone/>
            </a:pPr>
            <a:r>
              <a:rPr lang="en-GB" dirty="0" smtClean="0"/>
              <a:t>This allows the user to “look inside” the document and analyse the development of the values across the text. Moreover, the structural information of the document is used to visualize the document on different levels of resolution.</a:t>
            </a:r>
            <a:endParaRPr lang="en-US" dirty="0"/>
          </a:p>
        </p:txBody>
      </p:sp>
    </p:spTree>
    <p:extLst>
      <p:ext uri="{BB962C8B-B14F-4D97-AF65-F5344CB8AC3E}">
        <p14:creationId xmlns:p14="http://schemas.microsoft.com/office/powerpoint/2010/main" val="887346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556</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DATA VISUALIZATION </vt:lpstr>
      <vt:lpstr>SINGLE DOCUMENT VISUALIZATION</vt:lpstr>
      <vt:lpstr>PowerPoint Presentation</vt:lpstr>
      <vt:lpstr>TAG CLOUD</vt:lpstr>
      <vt:lpstr>WORDTREE</vt:lpstr>
      <vt:lpstr>TEXTARC</vt:lpstr>
      <vt:lpstr>PowerPoint Presentation</vt:lpstr>
      <vt:lpstr>ARC DIAGRAMS</vt:lpstr>
      <vt:lpstr>LITERATURE FINGERPRINTING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dc:title>
  <dc:creator>Hafeezuddin Shaik</dc:creator>
  <cp:lastModifiedBy>Hafeezuddin Shaik</cp:lastModifiedBy>
  <cp:revision>10</cp:revision>
  <dcterms:created xsi:type="dcterms:W3CDTF">2022-05-30T05:22:46Z</dcterms:created>
  <dcterms:modified xsi:type="dcterms:W3CDTF">2022-06-08T06:49:14Z</dcterms:modified>
</cp:coreProperties>
</file>