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2EB3CA-FCA7-4CCA-92D2-5AF8A687F833}"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7B314-2F95-4377-869E-46EF8E761BC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15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2EB3CA-FCA7-4CCA-92D2-5AF8A687F833}"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7B314-2F95-4377-869E-46EF8E761BC6}" type="slidenum">
              <a:rPr lang="en-US" smtClean="0"/>
              <a:t>‹#›</a:t>
            </a:fld>
            <a:endParaRPr lang="en-US"/>
          </a:p>
        </p:txBody>
      </p:sp>
    </p:spTree>
    <p:extLst>
      <p:ext uri="{BB962C8B-B14F-4D97-AF65-F5344CB8AC3E}">
        <p14:creationId xmlns:p14="http://schemas.microsoft.com/office/powerpoint/2010/main" val="1434396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2EB3CA-FCA7-4CCA-92D2-5AF8A687F833}"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7B314-2F95-4377-869E-46EF8E761BC6}" type="slidenum">
              <a:rPr lang="en-US" smtClean="0"/>
              <a:t>‹#›</a:t>
            </a:fld>
            <a:endParaRPr lang="en-US"/>
          </a:p>
        </p:txBody>
      </p:sp>
    </p:spTree>
    <p:extLst>
      <p:ext uri="{BB962C8B-B14F-4D97-AF65-F5344CB8AC3E}">
        <p14:creationId xmlns:p14="http://schemas.microsoft.com/office/powerpoint/2010/main" val="906796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2EB3CA-FCA7-4CCA-92D2-5AF8A687F833}"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7B314-2F95-4377-869E-46EF8E761BC6}" type="slidenum">
              <a:rPr lang="en-US" smtClean="0"/>
              <a:t>‹#›</a:t>
            </a:fld>
            <a:endParaRPr lang="en-US"/>
          </a:p>
        </p:txBody>
      </p:sp>
    </p:spTree>
    <p:extLst>
      <p:ext uri="{BB962C8B-B14F-4D97-AF65-F5344CB8AC3E}">
        <p14:creationId xmlns:p14="http://schemas.microsoft.com/office/powerpoint/2010/main" val="3259418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2EB3CA-FCA7-4CCA-92D2-5AF8A687F833}"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47B314-2F95-4377-869E-46EF8E761BC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58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2EB3CA-FCA7-4CCA-92D2-5AF8A687F833}"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7B314-2F95-4377-869E-46EF8E761BC6}" type="slidenum">
              <a:rPr lang="en-US" smtClean="0"/>
              <a:t>‹#›</a:t>
            </a:fld>
            <a:endParaRPr lang="en-US"/>
          </a:p>
        </p:txBody>
      </p:sp>
    </p:spTree>
    <p:extLst>
      <p:ext uri="{BB962C8B-B14F-4D97-AF65-F5344CB8AC3E}">
        <p14:creationId xmlns:p14="http://schemas.microsoft.com/office/powerpoint/2010/main" val="3084904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2EB3CA-FCA7-4CCA-92D2-5AF8A687F833}" type="datetimeFigureOut">
              <a:rPr lang="en-US" smtClean="0"/>
              <a:t>6/14/2022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47B314-2F95-4377-869E-46EF8E761BC6}" type="slidenum">
              <a:rPr lang="en-US" smtClean="0"/>
              <a:t>‹#›</a:t>
            </a:fld>
            <a:endParaRPr lang="en-US"/>
          </a:p>
        </p:txBody>
      </p:sp>
    </p:spTree>
    <p:extLst>
      <p:ext uri="{BB962C8B-B14F-4D97-AF65-F5344CB8AC3E}">
        <p14:creationId xmlns:p14="http://schemas.microsoft.com/office/powerpoint/2010/main" val="229955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2EB3CA-FCA7-4CCA-92D2-5AF8A687F833}" type="datetimeFigureOut">
              <a:rPr lang="en-US" smtClean="0"/>
              <a:t>6/14/2022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47B314-2F95-4377-869E-46EF8E761BC6}" type="slidenum">
              <a:rPr lang="en-US" smtClean="0"/>
              <a:t>‹#›</a:t>
            </a:fld>
            <a:endParaRPr lang="en-US"/>
          </a:p>
        </p:txBody>
      </p:sp>
    </p:spTree>
    <p:extLst>
      <p:ext uri="{BB962C8B-B14F-4D97-AF65-F5344CB8AC3E}">
        <p14:creationId xmlns:p14="http://schemas.microsoft.com/office/powerpoint/2010/main" val="306132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B2EB3CA-FCA7-4CCA-92D2-5AF8A687F833}" type="datetimeFigureOut">
              <a:rPr lang="en-US" smtClean="0"/>
              <a:t>6/14/2022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847B314-2F95-4377-869E-46EF8E761BC6}" type="slidenum">
              <a:rPr lang="en-US" smtClean="0"/>
              <a:t>‹#›</a:t>
            </a:fld>
            <a:endParaRPr lang="en-US"/>
          </a:p>
        </p:txBody>
      </p:sp>
    </p:spTree>
    <p:extLst>
      <p:ext uri="{BB962C8B-B14F-4D97-AF65-F5344CB8AC3E}">
        <p14:creationId xmlns:p14="http://schemas.microsoft.com/office/powerpoint/2010/main" val="37579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EB3CA-FCA7-4CCA-92D2-5AF8A687F833}" type="datetimeFigureOut">
              <a:rPr lang="en-US" smtClean="0"/>
              <a:t>6/14/2022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847B314-2F95-4377-869E-46EF8E761BC6}" type="slidenum">
              <a:rPr lang="en-US" smtClean="0"/>
              <a:t>‹#›</a:t>
            </a:fld>
            <a:endParaRPr lang="en-US"/>
          </a:p>
        </p:txBody>
      </p:sp>
    </p:spTree>
    <p:extLst>
      <p:ext uri="{BB962C8B-B14F-4D97-AF65-F5344CB8AC3E}">
        <p14:creationId xmlns:p14="http://schemas.microsoft.com/office/powerpoint/2010/main" val="3889614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B2EB3CA-FCA7-4CCA-92D2-5AF8A687F833}"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47B314-2F95-4377-869E-46EF8E761BC6}" type="slidenum">
              <a:rPr lang="en-US" smtClean="0"/>
              <a:t>‹#›</a:t>
            </a:fld>
            <a:endParaRPr lang="en-US"/>
          </a:p>
        </p:txBody>
      </p:sp>
    </p:spTree>
    <p:extLst>
      <p:ext uri="{BB962C8B-B14F-4D97-AF65-F5344CB8AC3E}">
        <p14:creationId xmlns:p14="http://schemas.microsoft.com/office/powerpoint/2010/main" val="387702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B2EB3CA-FCA7-4CCA-92D2-5AF8A687F833}" type="datetimeFigureOut">
              <a:rPr lang="en-US" smtClean="0"/>
              <a:t>6/14/2022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847B314-2F95-4377-869E-46EF8E761BC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6579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347472"/>
            <a:ext cx="10058400" cy="1298448"/>
          </a:xfrm>
        </p:spPr>
        <p:txBody>
          <a:bodyPr/>
          <a:lstStyle/>
          <a:p>
            <a:r>
              <a:rPr lang="en-GB" dirty="0" smtClean="0"/>
              <a:t>DATA VISUALIZATION</a:t>
            </a:r>
            <a:endParaRPr lang="en-US" dirty="0"/>
          </a:p>
        </p:txBody>
      </p:sp>
      <p:sp>
        <p:nvSpPr>
          <p:cNvPr id="3" name="Subtitle 2"/>
          <p:cNvSpPr>
            <a:spLocks noGrp="1"/>
          </p:cNvSpPr>
          <p:nvPr>
            <p:ph type="subTitle" idx="1"/>
          </p:nvPr>
        </p:nvSpPr>
        <p:spPr>
          <a:xfrm>
            <a:off x="1164059" y="1566116"/>
            <a:ext cx="10058400" cy="491284"/>
          </a:xfrm>
        </p:spPr>
        <p:txBody>
          <a:bodyPr/>
          <a:lstStyle/>
          <a:p>
            <a:r>
              <a:rPr lang="en-US" dirty="0"/>
              <a:t>Interaction Operands and Spaces</a:t>
            </a:r>
          </a:p>
        </p:txBody>
      </p:sp>
      <p:sp>
        <p:nvSpPr>
          <p:cNvPr id="4" name="Rectangle 3"/>
          <p:cNvSpPr/>
          <p:nvPr/>
        </p:nvSpPr>
        <p:spPr>
          <a:xfrm>
            <a:off x="1164058" y="2057400"/>
            <a:ext cx="10329949" cy="2031325"/>
          </a:xfrm>
          <a:prstGeom prst="rect">
            <a:avLst/>
          </a:prstGeom>
        </p:spPr>
        <p:txBody>
          <a:bodyPr wrap="square">
            <a:spAutoFit/>
          </a:bodyPr>
          <a:lstStyle/>
          <a:p>
            <a:pPr algn="just"/>
            <a:r>
              <a:rPr lang="en-GB" dirty="0"/>
              <a:t>User interaction plays an integral part in the effective visualization of data and information. Typical interaction operations include navigation, selection, and distortion. </a:t>
            </a:r>
            <a:endParaRPr lang="en-GB" dirty="0" smtClean="0"/>
          </a:p>
          <a:p>
            <a:pPr algn="just"/>
            <a:endParaRPr lang="en-GB" dirty="0"/>
          </a:p>
          <a:p>
            <a:pPr algn="just"/>
            <a:r>
              <a:rPr lang="en-GB" dirty="0" smtClean="0"/>
              <a:t>A </a:t>
            </a:r>
            <a:r>
              <a:rPr lang="en-GB" dirty="0"/>
              <a:t>problem that can occur when these operations are specified using direct manipulation is determining which object or space is the focus of the interaction. In some operations the user wants to indicate a region of an image, while in others the focus might be the data being projected or the surface upon which the projection is occurring</a:t>
            </a:r>
            <a:endParaRPr lang="en-US" dirty="0"/>
          </a:p>
        </p:txBody>
      </p:sp>
    </p:spTree>
    <p:extLst>
      <p:ext uri="{BB962C8B-B14F-4D97-AF65-F5344CB8AC3E}">
        <p14:creationId xmlns:p14="http://schemas.microsoft.com/office/powerpoint/2010/main" val="358710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Parameters</a:t>
            </a:r>
            <a:endParaRPr lang="en-US" dirty="0"/>
          </a:p>
        </p:txBody>
      </p:sp>
      <p:sp>
        <p:nvSpPr>
          <p:cNvPr id="3" name="Content Placeholder 2"/>
          <p:cNvSpPr>
            <a:spLocks noGrp="1"/>
          </p:cNvSpPr>
          <p:nvPr>
            <p:ph idx="1"/>
          </p:nvPr>
        </p:nvSpPr>
        <p:spPr/>
        <p:txBody>
          <a:bodyPr/>
          <a:lstStyle/>
          <a:p>
            <a:pPr algn="just"/>
            <a:r>
              <a:rPr lang="en-GB" b="1" dirty="0" smtClean="0"/>
              <a:t>Focus:- </a:t>
            </a:r>
            <a:r>
              <a:rPr lang="en-GB" dirty="0"/>
              <a:t>The location within the space at the </a:t>
            </a:r>
            <a:r>
              <a:rPr lang="en-GB" dirty="0" smtClean="0"/>
              <a:t>centre </a:t>
            </a:r>
            <a:r>
              <a:rPr lang="en-GB" dirty="0"/>
              <a:t>of the area of user </a:t>
            </a:r>
            <a:r>
              <a:rPr lang="en-GB" dirty="0" smtClean="0"/>
              <a:t>interest</a:t>
            </a:r>
            <a:r>
              <a:rPr lang="en-GB" dirty="0"/>
              <a:t>. There may be multiple simultaneous foci, though for navigation this usually requires multiple display windows. </a:t>
            </a:r>
            <a:endParaRPr lang="en-GB" dirty="0" smtClean="0"/>
          </a:p>
          <a:p>
            <a:pPr algn="just"/>
            <a:r>
              <a:rPr lang="en-GB" b="1" dirty="0" smtClean="0"/>
              <a:t>Extents:- </a:t>
            </a:r>
            <a:r>
              <a:rPr lang="en-GB" dirty="0"/>
              <a:t>The range within the space (can be multidimensional) defining the boundaries of the interaction. The metric used for specifying the range is specific to the space; in screen space this would be in pixels, while in structure-space this might be the number of rows in a table or links in a graph. </a:t>
            </a:r>
            <a:endParaRPr lang="en-GB" dirty="0" smtClean="0"/>
          </a:p>
          <a:p>
            <a:pPr algn="just"/>
            <a:r>
              <a:rPr lang="en-GB" b="1" dirty="0" smtClean="0"/>
              <a:t>Transformation:- </a:t>
            </a:r>
            <a:r>
              <a:rPr lang="en-GB" dirty="0"/>
              <a:t>The function applied to the entities within the extents, </a:t>
            </a:r>
            <a:r>
              <a:rPr lang="en-GB" dirty="0" smtClean="0"/>
              <a:t>generally </a:t>
            </a:r>
            <a:r>
              <a:rPr lang="en-GB" dirty="0"/>
              <a:t>a function of distance or offset from the focus. The shape of </a:t>
            </a:r>
            <a:r>
              <a:rPr lang="en-GB" dirty="0" smtClean="0"/>
              <a:t>this transformation </a:t>
            </a:r>
            <a:r>
              <a:rPr lang="en-GB" dirty="0"/>
              <a:t>might also depend on the type of information </a:t>
            </a:r>
            <a:r>
              <a:rPr lang="en-GB" dirty="0" smtClean="0"/>
              <a:t>being affected.</a:t>
            </a:r>
          </a:p>
          <a:p>
            <a:pPr algn="just"/>
            <a:r>
              <a:rPr lang="en-GB" b="1" dirty="0" smtClean="0"/>
              <a:t>Blender:- </a:t>
            </a:r>
            <a:r>
              <a:rPr lang="en-GB" dirty="0"/>
              <a:t>How to handle parts of space touched by more than one </a:t>
            </a:r>
            <a:r>
              <a:rPr lang="en-GB" dirty="0" smtClean="0"/>
              <a:t>interaction.</a:t>
            </a:r>
            <a:endParaRPr lang="en-US" dirty="0"/>
          </a:p>
        </p:txBody>
      </p:sp>
    </p:spTree>
    <p:extLst>
      <p:ext uri="{BB962C8B-B14F-4D97-AF65-F5344CB8AC3E}">
        <p14:creationId xmlns:p14="http://schemas.microsoft.com/office/powerpoint/2010/main" val="1998504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CONTD.</a:t>
            </a:r>
            <a:endParaRPr lang="en-US" dirty="0"/>
          </a:p>
        </p:txBody>
      </p:sp>
      <p:sp>
        <p:nvSpPr>
          <p:cNvPr id="3" name="Content Placeholder 2"/>
          <p:cNvSpPr>
            <a:spLocks noGrp="1"/>
          </p:cNvSpPr>
          <p:nvPr>
            <p:ph idx="1"/>
          </p:nvPr>
        </p:nvSpPr>
        <p:spPr>
          <a:xfrm>
            <a:off x="1097280" y="1845734"/>
            <a:ext cx="5148072" cy="4023360"/>
          </a:xfrm>
        </p:spPr>
        <p:txBody>
          <a:bodyPr/>
          <a:lstStyle/>
          <a:p>
            <a:pPr algn="just"/>
            <a:r>
              <a:rPr lang="en-GB" dirty="0"/>
              <a:t>P</a:t>
            </a:r>
            <a:r>
              <a:rPr lang="en-GB" dirty="0" smtClean="0"/>
              <a:t>ipeline </a:t>
            </a:r>
            <a:r>
              <a:rPr lang="en-GB" dirty="0"/>
              <a:t>depicting the structure of the </a:t>
            </a:r>
            <a:r>
              <a:rPr lang="en-GB" dirty="0" smtClean="0"/>
              <a:t>generalized </a:t>
            </a:r>
            <a:r>
              <a:rPr lang="en-GB" dirty="0"/>
              <a:t>distortion process (similar figures can be generated for other forms of interaction). At each stage, the user can control any or all of the operator parameters described above. </a:t>
            </a:r>
            <a:endParaRPr lang="en-GB" dirty="0" smtClean="0"/>
          </a:p>
          <a:p>
            <a:pPr algn="just"/>
            <a:r>
              <a:rPr lang="en-GB" dirty="0" smtClean="0"/>
              <a:t>While </a:t>
            </a:r>
            <a:r>
              <a:rPr lang="en-GB" dirty="0"/>
              <a:t>no system implemented to date supports all of these pipeline components, most visualization systems support one or more of them, allowing users interactive control over one or more of the </a:t>
            </a:r>
            <a:r>
              <a:rPr lang="en-GB" dirty="0" smtClean="0"/>
              <a:t>operator </a:t>
            </a:r>
            <a:r>
              <a:rPr lang="en-GB" dirty="0"/>
              <a:t>parameters. It should be noted that the order in which the operations are applied may be modified, although the screen space method is most </a:t>
            </a:r>
            <a:r>
              <a:rPr lang="en-GB" dirty="0" smtClean="0"/>
              <a:t>intuitively </a:t>
            </a:r>
            <a:r>
              <a:rPr lang="en-GB" dirty="0"/>
              <a:t>placed last.</a:t>
            </a:r>
            <a:endParaRPr lang="en-US" dirty="0"/>
          </a:p>
        </p:txBody>
      </p:sp>
      <p:pic>
        <p:nvPicPr>
          <p:cNvPr id="4" name="Picture 3"/>
          <p:cNvPicPr>
            <a:picLocks noChangeAspect="1"/>
          </p:cNvPicPr>
          <p:nvPr/>
        </p:nvPicPr>
        <p:blipFill>
          <a:blip r:embed="rId2"/>
          <a:stretch>
            <a:fillRect/>
          </a:stretch>
        </p:blipFill>
        <p:spPr>
          <a:xfrm>
            <a:off x="6820852" y="2351532"/>
            <a:ext cx="4676775" cy="2667000"/>
          </a:xfrm>
          <a:prstGeom prst="rect">
            <a:avLst/>
          </a:prstGeom>
        </p:spPr>
      </p:pic>
    </p:spTree>
    <p:extLst>
      <p:ext uri="{BB962C8B-B14F-4D97-AF65-F5344CB8AC3E}">
        <p14:creationId xmlns:p14="http://schemas.microsoft.com/office/powerpoint/2010/main" val="32318072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INTERACTION CONTROL</a:t>
            </a:r>
            <a:endParaRPr lang="en-US" dirty="0"/>
          </a:p>
        </p:txBody>
      </p:sp>
      <p:sp>
        <p:nvSpPr>
          <p:cNvPr id="3" name="Content Placeholder 2"/>
          <p:cNvSpPr>
            <a:spLocks noGrp="1"/>
          </p:cNvSpPr>
          <p:nvPr>
            <p:ph idx="1"/>
          </p:nvPr>
        </p:nvSpPr>
        <p:spPr/>
        <p:txBody>
          <a:bodyPr/>
          <a:lstStyle/>
          <a:p>
            <a:pPr algn="just"/>
            <a:r>
              <a:rPr lang="en-GB" dirty="0"/>
              <a:t>At each stage of the pipeline introduced in the previous chapter, the user requires mechanisms to control the type, location, and level of each </a:t>
            </a:r>
            <a:r>
              <a:rPr lang="en-GB" dirty="0" smtClean="0"/>
              <a:t>interaction </a:t>
            </a:r>
            <a:r>
              <a:rPr lang="en-GB" dirty="0"/>
              <a:t>as he or she navigates within both the </a:t>
            </a:r>
            <a:r>
              <a:rPr lang="en-GB" dirty="0" smtClean="0"/>
              <a:t>data </a:t>
            </a:r>
            <a:r>
              <a:rPr lang="en-GB" dirty="0"/>
              <a:t>space and the </a:t>
            </a:r>
            <a:r>
              <a:rPr lang="en-GB" dirty="0" smtClean="0"/>
              <a:t>visualization. </a:t>
            </a:r>
          </a:p>
          <a:p>
            <a:pPr algn="just"/>
            <a:r>
              <a:rPr lang="en-GB" b="1" dirty="0"/>
              <a:t>Focus </a:t>
            </a:r>
            <a:r>
              <a:rPr lang="en-GB" b="1" dirty="0" smtClean="0"/>
              <a:t>selection:- </a:t>
            </a:r>
            <a:r>
              <a:rPr lang="en-GB" dirty="0"/>
              <a:t>Selection is most readily accomplished via direct </a:t>
            </a:r>
            <a:r>
              <a:rPr lang="en-GB" dirty="0" smtClean="0"/>
              <a:t>manipulation </a:t>
            </a:r>
            <a:r>
              <a:rPr lang="en-GB" dirty="0"/>
              <a:t>tools, e.g., using a mouse or other selection device to </a:t>
            </a:r>
            <a:r>
              <a:rPr lang="en-GB" dirty="0" smtClean="0"/>
              <a:t>indicate </a:t>
            </a:r>
            <a:r>
              <a:rPr lang="en-GB" dirty="0"/>
              <a:t>the focus location. In screen and object space, this can be </a:t>
            </a:r>
            <a:r>
              <a:rPr lang="en-GB" dirty="0" smtClean="0"/>
              <a:t>easily </a:t>
            </a:r>
            <a:r>
              <a:rPr lang="en-GB" dirty="0"/>
              <a:t>accomplished via normal selection operations. </a:t>
            </a:r>
            <a:endParaRPr lang="en-GB" dirty="0" smtClean="0"/>
          </a:p>
          <a:p>
            <a:pPr algn="just"/>
            <a:r>
              <a:rPr lang="en-GB" dirty="0" smtClean="0"/>
              <a:t>In </a:t>
            </a:r>
            <a:r>
              <a:rPr lang="en-GB" dirty="0"/>
              <a:t>data space, an n-dimensional location might need to be indicated. Depending on the method of display, this could involve multiple selections (e.g., selecting in a scatterplot matrix only enables simultaneous specification of two dimensions).</a:t>
            </a:r>
            <a:endParaRPr lang="en-US" dirty="0"/>
          </a:p>
        </p:txBody>
      </p:sp>
    </p:spTree>
    <p:extLst>
      <p:ext uri="{BB962C8B-B14F-4D97-AF65-F5344CB8AC3E}">
        <p14:creationId xmlns:p14="http://schemas.microsoft.com/office/powerpoint/2010/main" val="1632829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CONTD.</a:t>
            </a:r>
            <a:endParaRPr lang="en-US" dirty="0"/>
          </a:p>
        </p:txBody>
      </p:sp>
      <p:sp>
        <p:nvSpPr>
          <p:cNvPr id="3" name="Content Placeholder 2"/>
          <p:cNvSpPr>
            <a:spLocks noGrp="1"/>
          </p:cNvSpPr>
          <p:nvPr>
            <p:ph idx="1"/>
          </p:nvPr>
        </p:nvSpPr>
        <p:spPr/>
        <p:txBody>
          <a:bodyPr>
            <a:normAutofit/>
          </a:bodyPr>
          <a:lstStyle/>
          <a:p>
            <a:pPr algn="just"/>
            <a:r>
              <a:rPr lang="en-GB" b="1" dirty="0"/>
              <a:t>Extent </a:t>
            </a:r>
            <a:r>
              <a:rPr lang="en-GB" b="1" dirty="0" smtClean="0"/>
              <a:t>selection:- </a:t>
            </a:r>
            <a:r>
              <a:rPr lang="en-GB" dirty="0"/>
              <a:t>Specifying the extents for an interaction is generally </a:t>
            </a:r>
            <a:r>
              <a:rPr lang="en-GB" dirty="0" smtClean="0"/>
              <a:t>dependent </a:t>
            </a:r>
            <a:r>
              <a:rPr lang="en-GB" dirty="0"/>
              <a:t>on the type of interaction and the space in which the interaction is being applied, and can be done either via direct manipulation or separate interface tools. </a:t>
            </a:r>
            <a:r>
              <a:rPr lang="en-GB" dirty="0" smtClean="0"/>
              <a:t>It </a:t>
            </a:r>
            <a:r>
              <a:rPr lang="en-GB" dirty="0"/>
              <a:t>may be specified via a single value (e.g., a radius or maximum number of items) or via a vector of values (e.g., a range for each data dimension or a set of constraints</a:t>
            </a:r>
            <a:r>
              <a:rPr lang="en-GB" dirty="0" smtClean="0"/>
              <a:t>)</a:t>
            </a:r>
          </a:p>
          <a:p>
            <a:pPr algn="just"/>
            <a:endParaRPr lang="en-GB" dirty="0"/>
          </a:p>
          <a:p>
            <a:pPr algn="just"/>
            <a:r>
              <a:rPr lang="en-GB" b="1" dirty="0" smtClean="0"/>
              <a:t>Interaction </a:t>
            </a:r>
            <a:r>
              <a:rPr lang="en-GB" b="1" dirty="0"/>
              <a:t>type </a:t>
            </a:r>
            <a:r>
              <a:rPr lang="en-GB" b="1" dirty="0" smtClean="0"/>
              <a:t>selection:- </a:t>
            </a:r>
            <a:r>
              <a:rPr lang="en-GB" dirty="0"/>
              <a:t>Given the many types of interaction possible, and the variety of spaces in which they may be applied, a reasonable </a:t>
            </a:r>
            <a:r>
              <a:rPr lang="en-GB" dirty="0" smtClean="0"/>
              <a:t>interface </a:t>
            </a:r>
            <a:r>
              <a:rPr lang="en-GB" dirty="0"/>
              <a:t>for this task would be a pair of menus: one to select the space, and the other to specify the general class of the interaction</a:t>
            </a:r>
            <a:r>
              <a:rPr lang="en-GB" dirty="0" smtClean="0"/>
              <a:t>.</a:t>
            </a:r>
          </a:p>
          <a:p>
            <a:pPr algn="just"/>
            <a:endParaRPr lang="en-GB" dirty="0" smtClean="0"/>
          </a:p>
          <a:p>
            <a:pPr algn="just"/>
            <a:endParaRPr lang="en-US" dirty="0"/>
          </a:p>
        </p:txBody>
      </p:sp>
    </p:spTree>
    <p:extLst>
      <p:ext uri="{BB962C8B-B14F-4D97-AF65-F5344CB8AC3E}">
        <p14:creationId xmlns:p14="http://schemas.microsoft.com/office/powerpoint/2010/main" val="2481595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CONTD.</a:t>
            </a:r>
            <a:endParaRPr lang="en-US" dirty="0"/>
          </a:p>
        </p:txBody>
      </p:sp>
      <p:sp>
        <p:nvSpPr>
          <p:cNvPr id="3" name="Content Placeholder 2"/>
          <p:cNvSpPr>
            <a:spLocks noGrp="1"/>
          </p:cNvSpPr>
          <p:nvPr>
            <p:ph idx="1"/>
          </p:nvPr>
        </p:nvSpPr>
        <p:spPr/>
        <p:txBody>
          <a:bodyPr/>
          <a:lstStyle/>
          <a:p>
            <a:pPr algn="just"/>
            <a:r>
              <a:rPr lang="en-GB" b="1" dirty="0"/>
              <a:t>Interaction level selection:- </a:t>
            </a:r>
            <a:r>
              <a:rPr lang="en-GB" dirty="0"/>
              <a:t>The degree of interaction is an important control parameter that can be specified by a single value (e.g., the magnitude of scaling that will occur at the focal point). A slider or dial is sufficient for this activity, along with a button to reset the operation to its minimum level</a:t>
            </a:r>
            <a:r>
              <a:rPr lang="en-GB" dirty="0" smtClean="0"/>
              <a:t>.</a:t>
            </a:r>
          </a:p>
          <a:p>
            <a:pPr algn="just"/>
            <a:endParaRPr lang="en-GB" dirty="0"/>
          </a:p>
          <a:p>
            <a:pPr algn="just"/>
            <a:r>
              <a:rPr lang="en-GB" b="1" dirty="0"/>
              <a:t>Blender type selection:- </a:t>
            </a:r>
            <a:r>
              <a:rPr lang="en-GB" dirty="0"/>
              <a:t>If more than one interaction can be simultaneously viewed and manipulated, there must be some mechanism for selecting a strategy for mixing regions of space affected by more than one interaction.</a:t>
            </a:r>
          </a:p>
          <a:p>
            <a:endParaRPr lang="en-US" dirty="0"/>
          </a:p>
        </p:txBody>
      </p:sp>
    </p:spTree>
    <p:extLst>
      <p:ext uri="{BB962C8B-B14F-4D97-AF65-F5344CB8AC3E}">
        <p14:creationId xmlns:p14="http://schemas.microsoft.com/office/powerpoint/2010/main" val="2138175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INTERACTION</a:t>
            </a:r>
            <a:endParaRPr lang="en-US" dirty="0"/>
          </a:p>
        </p:txBody>
      </p:sp>
      <p:sp>
        <p:nvSpPr>
          <p:cNvPr id="3" name="Content Placeholder 2"/>
          <p:cNvSpPr>
            <a:spLocks noGrp="1"/>
          </p:cNvSpPr>
          <p:nvPr>
            <p:ph idx="1"/>
          </p:nvPr>
        </p:nvSpPr>
        <p:spPr>
          <a:xfrm>
            <a:off x="1097280" y="1845734"/>
            <a:ext cx="10058400" cy="1318090"/>
          </a:xfrm>
        </p:spPr>
        <p:txBody>
          <a:bodyPr/>
          <a:lstStyle/>
          <a:p>
            <a:pPr algn="just"/>
            <a:r>
              <a:rPr lang="en-GB" dirty="0"/>
              <a:t>Interaction within the data and information visualization context is a mechanism for modifying what the users see and how they see it. In its basic form, navigation consists of </a:t>
            </a:r>
            <a:r>
              <a:rPr lang="en-GB" dirty="0" smtClean="0"/>
              <a:t>panning </a:t>
            </a:r>
            <a:r>
              <a:rPr lang="en-GB" dirty="0"/>
              <a:t>and zooming allow the user to control the camera </a:t>
            </a:r>
            <a:r>
              <a:rPr lang="en-GB" dirty="0" smtClean="0"/>
              <a:t>position </a:t>
            </a:r>
            <a:r>
              <a:rPr lang="en-GB" dirty="0"/>
              <a:t>and range of the view (what gets mapped to the screen).</a:t>
            </a:r>
            <a:endParaRPr lang="en-US" dirty="0"/>
          </a:p>
        </p:txBody>
      </p:sp>
    </p:spTree>
    <p:extLst>
      <p:ext uri="{BB962C8B-B14F-4D97-AF65-F5344CB8AC3E}">
        <p14:creationId xmlns:p14="http://schemas.microsoft.com/office/powerpoint/2010/main" val="1490743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a:t>
            </a:r>
            <a:endParaRPr lang="en-US" dirty="0"/>
          </a:p>
        </p:txBody>
      </p:sp>
      <p:sp>
        <p:nvSpPr>
          <p:cNvPr id="3" name="Content Placeholder 2"/>
          <p:cNvSpPr>
            <a:spLocks noGrp="1"/>
          </p:cNvSpPr>
          <p:nvPr>
            <p:ph idx="1"/>
          </p:nvPr>
        </p:nvSpPr>
        <p:spPr/>
        <p:txBody>
          <a:bodyPr/>
          <a:lstStyle/>
          <a:p>
            <a:pPr algn="just"/>
            <a:r>
              <a:rPr lang="en-GB" dirty="0"/>
              <a:t>Parameters of the interaction operators described in the previous section are discussed in more detail later in the chapter</a:t>
            </a:r>
            <a:r>
              <a:rPr lang="en-GB" dirty="0" smtClean="0"/>
              <a:t>.</a:t>
            </a:r>
          </a:p>
          <a:p>
            <a:pPr algn="just"/>
            <a:r>
              <a:rPr lang="en-GB" dirty="0"/>
              <a:t>An interaction operand is the section of space upon which an interactive operator is applied. To determine the result of an interactive operation, one needs to know within what space the interaction is to take place. </a:t>
            </a:r>
            <a:endParaRPr lang="en-GB" dirty="0" smtClean="0"/>
          </a:p>
          <a:p>
            <a:pPr algn="just"/>
            <a:r>
              <a:rPr lang="en-GB" dirty="0" smtClean="0"/>
              <a:t>In </a:t>
            </a:r>
            <a:r>
              <a:rPr lang="en-GB" dirty="0"/>
              <a:t>other words, when a user clicks on a location or set of locations on the screen, what entities does he or she wish to indicate? Possibilities include the pixel(s), the data value or record mapped to the location, or even the component of the visualization structure (e.g., an axis) at or near that location.</a:t>
            </a:r>
            <a:endParaRPr lang="en-US" dirty="0"/>
          </a:p>
        </p:txBody>
      </p:sp>
    </p:spTree>
    <p:extLst>
      <p:ext uri="{BB962C8B-B14F-4D97-AF65-F5344CB8AC3E}">
        <p14:creationId xmlns:p14="http://schemas.microsoft.com/office/powerpoint/2010/main" val="1337833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SCREEN SPACE</a:t>
            </a:r>
            <a:endParaRPr lang="en-US" dirty="0"/>
          </a:p>
        </p:txBody>
      </p:sp>
      <p:sp>
        <p:nvSpPr>
          <p:cNvPr id="3" name="Content Placeholder 2"/>
          <p:cNvSpPr>
            <a:spLocks noGrp="1"/>
          </p:cNvSpPr>
          <p:nvPr>
            <p:ph idx="1"/>
          </p:nvPr>
        </p:nvSpPr>
        <p:spPr>
          <a:xfrm>
            <a:off x="1097280" y="1845734"/>
            <a:ext cx="6035040" cy="4023360"/>
          </a:xfrm>
        </p:spPr>
        <p:txBody>
          <a:bodyPr/>
          <a:lstStyle/>
          <a:p>
            <a:pPr algn="just"/>
            <a:r>
              <a:rPr lang="en-GB" dirty="0"/>
              <a:t>Navigation in screen space typically consists of actions such as </a:t>
            </a:r>
            <a:r>
              <a:rPr lang="en-GB" dirty="0" smtClean="0"/>
              <a:t>panning, zooming</a:t>
            </a:r>
            <a:r>
              <a:rPr lang="en-GB" dirty="0"/>
              <a:t>, and rotation. Note that in each case, no new data is used; </a:t>
            </a:r>
            <a:r>
              <a:rPr lang="en-GB" dirty="0" smtClean="0"/>
              <a:t>the process </a:t>
            </a:r>
            <a:r>
              <a:rPr lang="en-GB" dirty="0"/>
              <a:t>consists of pixel-level operations such as transformation, </a:t>
            </a:r>
            <a:r>
              <a:rPr lang="en-GB" dirty="0" smtClean="0"/>
              <a:t>sampling, and </a:t>
            </a:r>
            <a:r>
              <a:rPr lang="en-GB" dirty="0"/>
              <a:t>replication</a:t>
            </a:r>
            <a:r>
              <a:rPr lang="en-GB" dirty="0" smtClean="0"/>
              <a:t>.</a:t>
            </a:r>
          </a:p>
          <a:p>
            <a:pPr algn="just"/>
            <a:r>
              <a:rPr lang="en-GB" dirty="0"/>
              <a:t>In screen space techniques, pixel regions are enlarged or reduced to provide selective detail. In this scatterplot matrix display, a </a:t>
            </a:r>
            <a:r>
              <a:rPr lang="en-GB" dirty="0" smtClean="0"/>
              <a:t>centre </a:t>
            </a:r>
            <a:r>
              <a:rPr lang="en-GB" dirty="0"/>
              <a:t>of focus has been selected and magnified using a confocal lens technique.</a:t>
            </a:r>
            <a:endParaRPr lang="en-US" dirty="0"/>
          </a:p>
        </p:txBody>
      </p:sp>
      <p:pic>
        <p:nvPicPr>
          <p:cNvPr id="4" name="Picture 3"/>
          <p:cNvPicPr>
            <a:picLocks noChangeAspect="1"/>
          </p:cNvPicPr>
          <p:nvPr/>
        </p:nvPicPr>
        <p:blipFill>
          <a:blip r:embed="rId2"/>
          <a:stretch>
            <a:fillRect/>
          </a:stretch>
        </p:blipFill>
        <p:spPr>
          <a:xfrm>
            <a:off x="7669339" y="1966701"/>
            <a:ext cx="4314825" cy="3781425"/>
          </a:xfrm>
          <a:prstGeom prst="rect">
            <a:avLst/>
          </a:prstGeom>
        </p:spPr>
      </p:pic>
    </p:spTree>
    <p:extLst>
      <p:ext uri="{BB962C8B-B14F-4D97-AF65-F5344CB8AC3E}">
        <p14:creationId xmlns:p14="http://schemas.microsoft.com/office/powerpoint/2010/main" val="1693025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sz="4400" dirty="0"/>
              <a:t>Data Value Space (Multivariate Data Values)</a:t>
            </a:r>
            <a:endParaRPr lang="en-US" sz="4400" dirty="0"/>
          </a:p>
        </p:txBody>
      </p:sp>
      <p:sp>
        <p:nvSpPr>
          <p:cNvPr id="3" name="Content Placeholder 2"/>
          <p:cNvSpPr>
            <a:spLocks noGrp="1"/>
          </p:cNvSpPr>
          <p:nvPr>
            <p:ph idx="1"/>
          </p:nvPr>
        </p:nvSpPr>
        <p:spPr>
          <a:xfrm>
            <a:off x="1097280" y="2211494"/>
            <a:ext cx="5632704" cy="2003890"/>
          </a:xfrm>
        </p:spPr>
        <p:txBody>
          <a:bodyPr>
            <a:normAutofit lnSpcReduction="10000"/>
          </a:bodyPr>
          <a:lstStyle/>
          <a:p>
            <a:pPr algn="just"/>
            <a:r>
              <a:rPr lang="en-GB" dirty="0"/>
              <a:t>Navigating in data value space involves using the data values as a </a:t>
            </a:r>
            <a:r>
              <a:rPr lang="en-GB" dirty="0" smtClean="0"/>
              <a:t>mechanism for </a:t>
            </a:r>
            <a:r>
              <a:rPr lang="en-GB" dirty="0"/>
              <a:t>view specification. The analogous operations for panning and </a:t>
            </a:r>
            <a:r>
              <a:rPr lang="en-GB" dirty="0" smtClean="0"/>
              <a:t>zooming would </a:t>
            </a:r>
            <a:r>
              <a:rPr lang="en-GB" dirty="0"/>
              <a:t>be to change the data values being displayed; panning would shift </a:t>
            </a:r>
            <a:r>
              <a:rPr lang="en-GB" dirty="0" smtClean="0"/>
              <a:t>the start </a:t>
            </a:r>
            <a:r>
              <a:rPr lang="en-GB" dirty="0"/>
              <a:t>of the value range to be shown, while zooming would decrease the </a:t>
            </a:r>
            <a:r>
              <a:rPr lang="en-GB" dirty="0" smtClean="0"/>
              <a:t>size of </a:t>
            </a:r>
            <a:r>
              <a:rPr lang="en-GB" dirty="0"/>
              <a:t>this </a:t>
            </a:r>
            <a:r>
              <a:rPr lang="en-GB" dirty="0" smtClean="0"/>
              <a:t>range.</a:t>
            </a:r>
          </a:p>
        </p:txBody>
      </p:sp>
      <p:pic>
        <p:nvPicPr>
          <p:cNvPr id="4" name="Picture 3"/>
          <p:cNvPicPr>
            <a:picLocks noChangeAspect="1"/>
          </p:cNvPicPr>
          <p:nvPr/>
        </p:nvPicPr>
        <p:blipFill>
          <a:blip r:embed="rId2"/>
          <a:stretch>
            <a:fillRect/>
          </a:stretch>
        </p:blipFill>
        <p:spPr>
          <a:xfrm>
            <a:off x="7079876" y="2139696"/>
            <a:ext cx="4371460" cy="2410777"/>
          </a:xfrm>
          <a:prstGeom prst="rect">
            <a:avLst/>
          </a:prstGeom>
        </p:spPr>
      </p:pic>
      <p:sp>
        <p:nvSpPr>
          <p:cNvPr id="5" name="Rectangle 4"/>
          <p:cNvSpPr/>
          <p:nvPr/>
        </p:nvSpPr>
        <p:spPr>
          <a:xfrm>
            <a:off x="1097280" y="4550473"/>
            <a:ext cx="10354056" cy="1200329"/>
          </a:xfrm>
          <a:prstGeom prst="rect">
            <a:avLst/>
          </a:prstGeom>
        </p:spPr>
        <p:txBody>
          <a:bodyPr wrap="square">
            <a:spAutoFit/>
          </a:bodyPr>
          <a:lstStyle/>
          <a:p>
            <a:pPr algn="just"/>
            <a:r>
              <a:rPr lang="en-GB" dirty="0"/>
              <a:t>Data value space selection is similar to a database query in that the user specifies a range of data values for one or more data dimensions. This can be performed via direct manipulation, as in the data-driven brushing reported in [249] (see Figure 10.5(a)) or via sliders or other query specification mechanisms [318]. Selection may involve a single value, or one or nonlinear ranges of values.</a:t>
            </a:r>
            <a:endParaRPr lang="en-US" dirty="0"/>
          </a:p>
        </p:txBody>
      </p:sp>
    </p:spTree>
    <p:extLst>
      <p:ext uri="{BB962C8B-B14F-4D97-AF65-F5344CB8AC3E}">
        <p14:creationId xmlns:p14="http://schemas.microsoft.com/office/powerpoint/2010/main" val="3291680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Structure Space (Components of Data Organization) </a:t>
            </a:r>
            <a:endParaRPr lang="en-US" dirty="0"/>
          </a:p>
        </p:txBody>
      </p:sp>
      <p:sp>
        <p:nvSpPr>
          <p:cNvPr id="3" name="Content Placeholder 2"/>
          <p:cNvSpPr>
            <a:spLocks noGrp="1"/>
          </p:cNvSpPr>
          <p:nvPr>
            <p:ph idx="1"/>
          </p:nvPr>
        </p:nvSpPr>
        <p:spPr>
          <a:xfrm>
            <a:off x="1097280" y="1845734"/>
            <a:ext cx="5285232" cy="4023360"/>
          </a:xfrm>
        </p:spPr>
        <p:txBody>
          <a:bodyPr/>
          <a:lstStyle/>
          <a:p>
            <a:pPr algn="just"/>
            <a:r>
              <a:rPr lang="en-GB" dirty="0"/>
              <a:t>Data can be structured in a number of ways, such as lists, tables, grids, hierarchies, and graphs. </a:t>
            </a:r>
            <a:endParaRPr lang="en-GB" dirty="0" smtClean="0"/>
          </a:p>
          <a:p>
            <a:pPr algn="just"/>
            <a:r>
              <a:rPr lang="en-GB" dirty="0" smtClean="0"/>
              <a:t>For </a:t>
            </a:r>
            <a:r>
              <a:rPr lang="en-GB" dirty="0"/>
              <a:t>each structure, one can develop interaction mechanisms to indicate what portions of the structure will be manipulated, and how this manipulation will be manifested</a:t>
            </a:r>
            <a:r>
              <a:rPr lang="en-GB" dirty="0" smtClean="0"/>
              <a:t>.</a:t>
            </a:r>
          </a:p>
          <a:p>
            <a:pPr algn="just"/>
            <a:r>
              <a:rPr lang="en-GB" dirty="0" smtClean="0"/>
              <a:t>Navigation </a:t>
            </a:r>
            <a:r>
              <a:rPr lang="en-GB" dirty="0"/>
              <a:t>in data </a:t>
            </a:r>
            <a:r>
              <a:rPr lang="en-GB" dirty="0" smtClean="0"/>
              <a:t>structure </a:t>
            </a:r>
            <a:r>
              <a:rPr lang="en-GB" dirty="0"/>
              <a:t>space involves moving the view specification along the structure, as in showing sequential groups of records, or moving down or up a hierarchical structure (as in drill-down and roll-up operations).</a:t>
            </a:r>
            <a:endParaRPr lang="en-US" dirty="0"/>
          </a:p>
        </p:txBody>
      </p:sp>
      <p:pic>
        <p:nvPicPr>
          <p:cNvPr id="4" name="Picture 3"/>
          <p:cNvPicPr>
            <a:picLocks noChangeAspect="1"/>
          </p:cNvPicPr>
          <p:nvPr/>
        </p:nvPicPr>
        <p:blipFill>
          <a:blip r:embed="rId2"/>
          <a:stretch>
            <a:fillRect/>
          </a:stretch>
        </p:blipFill>
        <p:spPr>
          <a:xfrm>
            <a:off x="7787831" y="2110911"/>
            <a:ext cx="2197418" cy="1689906"/>
          </a:xfrm>
          <a:prstGeom prst="rect">
            <a:avLst/>
          </a:prstGeom>
        </p:spPr>
      </p:pic>
      <p:sp>
        <p:nvSpPr>
          <p:cNvPr id="5" name="Rectangle 4"/>
          <p:cNvSpPr/>
          <p:nvPr/>
        </p:nvSpPr>
        <p:spPr>
          <a:xfrm>
            <a:off x="6922008" y="4174368"/>
            <a:ext cx="4788408" cy="923330"/>
          </a:xfrm>
          <a:prstGeom prst="rect">
            <a:avLst/>
          </a:prstGeom>
        </p:spPr>
        <p:txBody>
          <a:bodyPr wrap="square">
            <a:spAutoFit/>
          </a:bodyPr>
          <a:lstStyle/>
          <a:p>
            <a:pPr algn="just"/>
            <a:r>
              <a:rPr lang="en-GB" dirty="0" smtClean="0"/>
              <a:t>Filtering </a:t>
            </a:r>
            <a:r>
              <a:rPr lang="en-GB" dirty="0"/>
              <a:t>is often performed in data structure space to </a:t>
            </a:r>
            <a:r>
              <a:rPr lang="en-GB" dirty="0" smtClean="0"/>
              <a:t>reduce the amount of </a:t>
            </a:r>
            <a:r>
              <a:rPr lang="en-GB" dirty="0"/>
              <a:t>information on the display.</a:t>
            </a:r>
            <a:endParaRPr lang="en-US" dirty="0"/>
          </a:p>
        </p:txBody>
      </p:sp>
    </p:spTree>
    <p:extLst>
      <p:ext uri="{BB962C8B-B14F-4D97-AF65-F5344CB8AC3E}">
        <p14:creationId xmlns:p14="http://schemas.microsoft.com/office/powerpoint/2010/main" val="335891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Space (Components of Graphical Entities) </a:t>
            </a:r>
          </a:p>
        </p:txBody>
      </p:sp>
      <p:sp>
        <p:nvSpPr>
          <p:cNvPr id="3" name="Content Placeholder 2"/>
          <p:cNvSpPr>
            <a:spLocks noGrp="1"/>
          </p:cNvSpPr>
          <p:nvPr>
            <p:ph idx="1"/>
          </p:nvPr>
        </p:nvSpPr>
        <p:spPr/>
        <p:txBody>
          <a:bodyPr/>
          <a:lstStyle/>
          <a:p>
            <a:pPr algn="just"/>
            <a:r>
              <a:rPr lang="en-GB" dirty="0"/>
              <a:t>Navigation in attribute space is similar to that in data value space; panning involves shifting the range of the values of interest, while zooming can be </a:t>
            </a:r>
            <a:r>
              <a:rPr lang="en-GB" dirty="0" smtClean="0"/>
              <a:t>accomplished </a:t>
            </a:r>
            <a:r>
              <a:rPr lang="en-GB" dirty="0"/>
              <a:t>by either scaling the attributes or enlarging the range of values of interest. As in data value-driven selection, attribute-space selection requires the user to indicate the subrange of a given attribute of </a:t>
            </a:r>
            <a:r>
              <a:rPr lang="en-GB" dirty="0" smtClean="0"/>
              <a:t>interest.</a:t>
            </a:r>
          </a:p>
          <a:p>
            <a:pPr algn="just"/>
            <a:r>
              <a:rPr lang="en-GB" dirty="0"/>
              <a:t>Similarly, if data records have attributes such as quality or uncertainty, a visual representation of these attributes, accompanied by suitable interaction techniques, can allow users to filter or emphasize data according to the attributes. Remapping is often done in attribute space, either via selecting different ranges of an attribute to be used in the data to graphic mapping, or by choosing a different attribute to be controlled by the data.</a:t>
            </a:r>
            <a:endParaRPr lang="en-US" dirty="0"/>
          </a:p>
        </p:txBody>
      </p:sp>
    </p:spTree>
    <p:extLst>
      <p:ext uri="{BB962C8B-B14F-4D97-AF65-F5344CB8AC3E}">
        <p14:creationId xmlns:p14="http://schemas.microsoft.com/office/powerpoint/2010/main" val="4250386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Object Space (3D Surfaces)</a:t>
            </a:r>
          </a:p>
        </p:txBody>
      </p:sp>
      <p:sp>
        <p:nvSpPr>
          <p:cNvPr id="3" name="Content Placeholder 2"/>
          <p:cNvSpPr>
            <a:spLocks noGrp="1"/>
          </p:cNvSpPr>
          <p:nvPr>
            <p:ph idx="1"/>
          </p:nvPr>
        </p:nvSpPr>
        <p:spPr>
          <a:xfrm>
            <a:off x="1097280" y="1845734"/>
            <a:ext cx="6574536" cy="4023360"/>
          </a:xfrm>
        </p:spPr>
        <p:txBody>
          <a:bodyPr/>
          <a:lstStyle/>
          <a:p>
            <a:pPr algn="just"/>
            <a:r>
              <a:rPr lang="en-GB" dirty="0"/>
              <a:t>In these displays, the data is mapped to a geometric object, and this object (or its projection) can undergo interactions and transformations. </a:t>
            </a:r>
            <a:endParaRPr lang="en-GB" dirty="0" smtClean="0"/>
          </a:p>
          <a:p>
            <a:pPr algn="just"/>
            <a:r>
              <a:rPr lang="en-GB" dirty="0" smtClean="0"/>
              <a:t>Navigation </a:t>
            </a:r>
            <a:r>
              <a:rPr lang="en-GB" dirty="0"/>
              <a:t>in object space often consists of moving around objects and observing the surfaces on which the data is mapped. The system should support global views of the object space as </a:t>
            </a:r>
            <a:r>
              <a:rPr lang="en-GB" dirty="0" smtClean="0"/>
              <a:t>well </a:t>
            </a:r>
            <a:r>
              <a:rPr lang="en-GB" dirty="0"/>
              <a:t>as close-up views</a:t>
            </a:r>
            <a:r>
              <a:rPr lang="en-GB" dirty="0" smtClean="0"/>
              <a:t>. </a:t>
            </a:r>
          </a:p>
          <a:p>
            <a:pPr algn="just"/>
            <a:r>
              <a:rPr lang="en-GB" dirty="0"/>
              <a:t>Remapping is often done in attribute space, either via selecting different ranges of an attribute to be used in the data to graphic mapping, or by choosing a different attribute to be controlled by the data.</a:t>
            </a:r>
            <a:endParaRPr lang="en-US" dirty="0"/>
          </a:p>
        </p:txBody>
      </p:sp>
      <p:pic>
        <p:nvPicPr>
          <p:cNvPr id="4" name="Picture 3"/>
          <p:cNvPicPr>
            <a:picLocks noChangeAspect="1"/>
          </p:cNvPicPr>
          <p:nvPr/>
        </p:nvPicPr>
        <p:blipFill>
          <a:blip r:embed="rId2"/>
          <a:stretch>
            <a:fillRect/>
          </a:stretch>
        </p:blipFill>
        <p:spPr>
          <a:xfrm>
            <a:off x="8196793" y="2249424"/>
            <a:ext cx="3489240" cy="2553271"/>
          </a:xfrm>
          <a:prstGeom prst="rect">
            <a:avLst/>
          </a:prstGeom>
        </p:spPr>
      </p:pic>
    </p:spTree>
    <p:extLst>
      <p:ext uri="{BB962C8B-B14F-4D97-AF65-F5344CB8AC3E}">
        <p14:creationId xmlns:p14="http://schemas.microsoft.com/office/powerpoint/2010/main" val="607043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Unified Framework</a:t>
            </a:r>
          </a:p>
        </p:txBody>
      </p:sp>
      <p:sp>
        <p:nvSpPr>
          <p:cNvPr id="3" name="Content Placeholder 2"/>
          <p:cNvSpPr>
            <a:spLocks noGrp="1"/>
          </p:cNvSpPr>
          <p:nvPr>
            <p:ph idx="1"/>
          </p:nvPr>
        </p:nvSpPr>
        <p:spPr/>
        <p:txBody>
          <a:bodyPr/>
          <a:lstStyle/>
          <a:p>
            <a:pPr algn="just"/>
            <a:r>
              <a:rPr lang="en-GB" dirty="0" smtClean="0"/>
              <a:t>Framework: </a:t>
            </a:r>
            <a:r>
              <a:rPr lang="en-GB" dirty="0"/>
              <a:t>In computer systems, a framework is often </a:t>
            </a:r>
            <a:r>
              <a:rPr lang="en-GB" b="1" dirty="0"/>
              <a:t>a layered structure indicating what kind of programs can or should be built and how they would interrelate</a:t>
            </a:r>
            <a:r>
              <a:rPr lang="en-GB" dirty="0"/>
              <a:t>. </a:t>
            </a:r>
            <a:endParaRPr lang="en-GB" dirty="0" smtClean="0"/>
          </a:p>
          <a:p>
            <a:pPr algn="just"/>
            <a:endParaRPr lang="en-GB" dirty="0"/>
          </a:p>
          <a:p>
            <a:pPr algn="just"/>
            <a:r>
              <a:rPr lang="en-GB" dirty="0" smtClean="0"/>
              <a:t>Some </a:t>
            </a:r>
            <a:r>
              <a:rPr lang="en-GB" dirty="0"/>
              <a:t>computer system frameworks also include actual programs, specify programming interfaces, or offer programming tools for using the frameworks</a:t>
            </a:r>
            <a:r>
              <a:rPr lang="en-GB" dirty="0" smtClean="0"/>
              <a:t>.</a:t>
            </a:r>
          </a:p>
          <a:p>
            <a:pPr algn="just"/>
            <a:endParaRPr lang="en-GB" dirty="0"/>
          </a:p>
          <a:p>
            <a:pPr algn="just"/>
            <a:r>
              <a:rPr lang="en-GB" dirty="0"/>
              <a:t>For each interaction operator to be applied to a specified space/operand, several parameters are required. Some of these may be constants for a given system.</a:t>
            </a:r>
            <a:endParaRPr lang="en-US" dirty="0"/>
          </a:p>
        </p:txBody>
      </p:sp>
    </p:spTree>
    <p:extLst>
      <p:ext uri="{BB962C8B-B14F-4D97-AF65-F5344CB8AC3E}">
        <p14:creationId xmlns:p14="http://schemas.microsoft.com/office/powerpoint/2010/main" val="249864622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209</TotalTime>
  <Words>1505</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Calibri Light</vt:lpstr>
      <vt:lpstr>Retrospect</vt:lpstr>
      <vt:lpstr>DATA VISUALIZATION</vt:lpstr>
      <vt:lpstr>INTERACTION</vt:lpstr>
      <vt:lpstr>INTRO</vt:lpstr>
      <vt:lpstr>SCREEN SPACE</vt:lpstr>
      <vt:lpstr>Data Value Space (Multivariate Data Values)</vt:lpstr>
      <vt:lpstr>Data Structure Space (Components of Data Organization) </vt:lpstr>
      <vt:lpstr>Attribute Space (Components of Graphical Entities) </vt:lpstr>
      <vt:lpstr> Object Space (3D Surfaces)</vt:lpstr>
      <vt:lpstr>A Unified Framework</vt:lpstr>
      <vt:lpstr>Parameters</vt:lpstr>
      <vt:lpstr>CONTD.</vt:lpstr>
      <vt:lpstr>INTERACTION CONTROL</vt:lpstr>
      <vt:lpstr>CONTD.</vt:lpstr>
      <vt:lpstr>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Hafeezuddin Shaik</dc:creator>
  <cp:lastModifiedBy>Hafeezuddin Shaik</cp:lastModifiedBy>
  <cp:revision>12</cp:revision>
  <dcterms:created xsi:type="dcterms:W3CDTF">2022-06-10T06:57:56Z</dcterms:created>
  <dcterms:modified xsi:type="dcterms:W3CDTF">2022-06-14T07:39:34Z</dcterms:modified>
</cp:coreProperties>
</file>