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E688121-964E-44C7-BE54-49964F927B6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C0870-4806-4540-BD7F-4CD9085651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688121-964E-44C7-BE54-49964F927B6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C0870-4806-4540-BD7F-4CD9085651A8}" type="slidenum">
              <a:rPr lang="en-US" smtClean="0"/>
              <a:t>‹#›</a:t>
            </a:fld>
            <a:endParaRPr lang="en-US"/>
          </a:p>
        </p:txBody>
      </p:sp>
    </p:spTree>
    <p:extLst>
      <p:ext uri="{BB962C8B-B14F-4D97-AF65-F5344CB8AC3E}">
        <p14:creationId xmlns:p14="http://schemas.microsoft.com/office/powerpoint/2010/main" val="19104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688121-964E-44C7-BE54-49964F927B6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C0870-4806-4540-BD7F-4CD9085651A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30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688121-964E-44C7-BE54-49964F927B6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C0870-4806-4540-BD7F-4CD9085651A8}" type="slidenum">
              <a:rPr lang="en-US" smtClean="0"/>
              <a:t>‹#›</a:t>
            </a:fld>
            <a:endParaRPr lang="en-US"/>
          </a:p>
        </p:txBody>
      </p:sp>
    </p:spTree>
    <p:extLst>
      <p:ext uri="{BB962C8B-B14F-4D97-AF65-F5344CB8AC3E}">
        <p14:creationId xmlns:p14="http://schemas.microsoft.com/office/powerpoint/2010/main" val="139786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688121-964E-44C7-BE54-49964F927B64}"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C0870-4806-4540-BD7F-4CD9085651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0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688121-964E-44C7-BE54-49964F927B64}"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C0870-4806-4540-BD7F-4CD9085651A8}" type="slidenum">
              <a:rPr lang="en-US" smtClean="0"/>
              <a:t>‹#›</a:t>
            </a:fld>
            <a:endParaRPr lang="en-US"/>
          </a:p>
        </p:txBody>
      </p:sp>
    </p:spTree>
    <p:extLst>
      <p:ext uri="{BB962C8B-B14F-4D97-AF65-F5344CB8AC3E}">
        <p14:creationId xmlns:p14="http://schemas.microsoft.com/office/powerpoint/2010/main" val="87042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688121-964E-44C7-BE54-49964F927B64}"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C0870-4806-4540-BD7F-4CD9085651A8}" type="slidenum">
              <a:rPr lang="en-US" smtClean="0"/>
              <a:t>‹#›</a:t>
            </a:fld>
            <a:endParaRPr lang="en-US"/>
          </a:p>
        </p:txBody>
      </p:sp>
    </p:spTree>
    <p:extLst>
      <p:ext uri="{BB962C8B-B14F-4D97-AF65-F5344CB8AC3E}">
        <p14:creationId xmlns:p14="http://schemas.microsoft.com/office/powerpoint/2010/main" val="417054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688121-964E-44C7-BE54-49964F927B64}"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C0870-4806-4540-BD7F-4CD9085651A8}" type="slidenum">
              <a:rPr lang="en-US" smtClean="0"/>
              <a:t>‹#›</a:t>
            </a:fld>
            <a:endParaRPr lang="en-US"/>
          </a:p>
        </p:txBody>
      </p:sp>
    </p:spTree>
    <p:extLst>
      <p:ext uri="{BB962C8B-B14F-4D97-AF65-F5344CB8AC3E}">
        <p14:creationId xmlns:p14="http://schemas.microsoft.com/office/powerpoint/2010/main" val="204473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88121-964E-44C7-BE54-49964F927B64}"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9C0870-4806-4540-BD7F-4CD9085651A8}" type="slidenum">
              <a:rPr lang="en-US" smtClean="0"/>
              <a:t>‹#›</a:t>
            </a:fld>
            <a:endParaRPr lang="en-US"/>
          </a:p>
        </p:txBody>
      </p:sp>
    </p:spTree>
    <p:extLst>
      <p:ext uri="{BB962C8B-B14F-4D97-AF65-F5344CB8AC3E}">
        <p14:creationId xmlns:p14="http://schemas.microsoft.com/office/powerpoint/2010/main" val="411898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E688121-964E-44C7-BE54-49964F927B64}"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C0870-4806-4540-BD7F-4CD9085651A8}" type="slidenum">
              <a:rPr lang="en-US" smtClean="0"/>
              <a:t>‹#›</a:t>
            </a:fld>
            <a:endParaRPr lang="en-US"/>
          </a:p>
        </p:txBody>
      </p:sp>
    </p:spTree>
    <p:extLst>
      <p:ext uri="{BB962C8B-B14F-4D97-AF65-F5344CB8AC3E}">
        <p14:creationId xmlns:p14="http://schemas.microsoft.com/office/powerpoint/2010/main" val="213186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688121-964E-44C7-BE54-49964F927B64}"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C0870-4806-4540-BD7F-4CD9085651A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78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E688121-964E-44C7-BE54-49964F927B64}" type="datetimeFigureOut">
              <a:rPr lang="en-US" smtClean="0"/>
              <a:t>6/23/2022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9C0870-4806-4540-BD7F-4CD9085651A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687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Data Visualization</a:t>
            </a:r>
            <a:endParaRPr lang="en-US" dirty="0"/>
          </a:p>
        </p:txBody>
      </p:sp>
      <p:sp>
        <p:nvSpPr>
          <p:cNvPr id="3" name="Subtitle 2"/>
          <p:cNvSpPr>
            <a:spLocks noGrp="1"/>
          </p:cNvSpPr>
          <p:nvPr>
            <p:ph type="subTitle" idx="1"/>
          </p:nvPr>
        </p:nvSpPr>
        <p:spPr/>
        <p:txBody>
          <a:bodyPr/>
          <a:lstStyle/>
          <a:p>
            <a:r>
              <a:rPr lang="en-GB" dirty="0" smtClean="0"/>
              <a:t>Lecture 20</a:t>
            </a:r>
          </a:p>
          <a:p>
            <a:r>
              <a:rPr lang="en-GB" dirty="0" smtClean="0"/>
              <a:t>Unit -5</a:t>
            </a:r>
            <a:endParaRPr lang="en-US" dirty="0"/>
          </a:p>
        </p:txBody>
      </p:sp>
    </p:spTree>
    <p:extLst>
      <p:ext uri="{BB962C8B-B14F-4D97-AF65-F5344CB8AC3E}">
        <p14:creationId xmlns:p14="http://schemas.microsoft.com/office/powerpoint/2010/main" val="97048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 of data visualization</a:t>
            </a:r>
            <a:endParaRPr lang="en-US" dirty="0"/>
          </a:p>
        </p:txBody>
      </p:sp>
      <p:sp>
        <p:nvSpPr>
          <p:cNvPr id="3" name="Content Placeholder 2"/>
          <p:cNvSpPr>
            <a:spLocks noGrp="1"/>
          </p:cNvSpPr>
          <p:nvPr>
            <p:ph idx="1"/>
          </p:nvPr>
        </p:nvSpPr>
        <p:spPr/>
        <p:txBody>
          <a:bodyPr/>
          <a:lstStyle/>
          <a:p>
            <a:pPr algn="just"/>
            <a:r>
              <a:rPr lang="en-GB" dirty="0"/>
              <a:t>A successful visualization is one that efficiently and accurately conveys the desired information to the targeted audience, while bearing in mind the task or purpose of the visualization (exploration, </a:t>
            </a:r>
            <a:r>
              <a:rPr lang="en-GB" dirty="0" smtClean="0"/>
              <a:t>confirmation</a:t>
            </a:r>
            <a:r>
              <a:rPr lang="en-GB" dirty="0"/>
              <a:t>, presentation</a:t>
            </a:r>
            <a:r>
              <a:rPr lang="en-GB" dirty="0" smtClean="0"/>
              <a:t>)</a:t>
            </a:r>
          </a:p>
          <a:p>
            <a:pPr algn="just"/>
            <a:endParaRPr lang="en-GB" dirty="0"/>
          </a:p>
          <a:p>
            <a:pPr algn="just"/>
            <a:r>
              <a:rPr lang="en-GB" dirty="0" smtClean="0"/>
              <a:t>A visualization </a:t>
            </a:r>
            <a:r>
              <a:rPr lang="en-GB" dirty="0"/>
              <a:t>may be ineffective for a number of reasons. It might be too confusing or complex to be interpreted by the intended audience, or some of the data may have been distorted, occluded or lost during the mapping process. Other signs of deficient visualizations are the lack of support for view modification or </a:t>
            </a:r>
            <a:r>
              <a:rPr lang="en-GB" dirty="0" err="1"/>
              <a:t>color</a:t>
            </a:r>
            <a:r>
              <a:rPr lang="en-GB" dirty="0"/>
              <a:t> map control. Even aesthetics can influence the success of a visualization; a visually unappealing presentation can affect an audience’s willingness to look at the images.</a:t>
            </a:r>
            <a:endParaRPr lang="en-US" dirty="0"/>
          </a:p>
        </p:txBody>
      </p:sp>
    </p:spTree>
    <p:extLst>
      <p:ext uri="{BB962C8B-B14F-4D97-AF65-F5344CB8AC3E}">
        <p14:creationId xmlns:p14="http://schemas.microsoft.com/office/powerpoint/2010/main" val="1716200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 DESIGING DATA VISUALIZATION</a:t>
            </a:r>
            <a:br>
              <a:rPr lang="en-GB" dirty="0" smtClean="0"/>
            </a:br>
            <a:endParaRPr lang="en-US" dirty="0"/>
          </a:p>
        </p:txBody>
      </p:sp>
      <p:sp>
        <p:nvSpPr>
          <p:cNvPr id="3" name="Content Placeholder 2"/>
          <p:cNvSpPr>
            <a:spLocks noGrp="1"/>
          </p:cNvSpPr>
          <p:nvPr>
            <p:ph idx="1"/>
          </p:nvPr>
        </p:nvSpPr>
        <p:spPr>
          <a:xfrm>
            <a:off x="1097280" y="1828800"/>
            <a:ext cx="9720073" cy="4023360"/>
          </a:xfrm>
        </p:spPr>
        <p:txBody>
          <a:bodyPr/>
          <a:lstStyle/>
          <a:p>
            <a:pPr algn="just"/>
            <a:r>
              <a:rPr lang="en-GB" dirty="0"/>
              <a:t>Creating a visualization involves deciding how to map the data fields to graphical attributes, selecting and implementing methods for modifying views, and choosing how much data to visualize. </a:t>
            </a:r>
            <a:endParaRPr lang="en-GB" dirty="0" smtClean="0"/>
          </a:p>
          <a:p>
            <a:pPr algn="just"/>
            <a:r>
              <a:rPr lang="en-GB" dirty="0" smtClean="0"/>
              <a:t>Additional </a:t>
            </a:r>
            <a:r>
              <a:rPr lang="en-GB" dirty="0"/>
              <a:t>information regarding the data being shown (e.g., labels) and the mapping (e.g., a </a:t>
            </a:r>
            <a:r>
              <a:rPr lang="en-GB" dirty="0" err="1"/>
              <a:t>color</a:t>
            </a:r>
            <a:r>
              <a:rPr lang="en-GB" dirty="0"/>
              <a:t> key) are also essential to facilitate interpretation, and must be integrated into the visualization</a:t>
            </a:r>
            <a:endParaRPr lang="en-US" dirty="0"/>
          </a:p>
        </p:txBody>
      </p:sp>
    </p:spTree>
    <p:extLst>
      <p:ext uri="{BB962C8B-B14F-4D97-AF65-F5344CB8AC3E}">
        <p14:creationId xmlns:p14="http://schemas.microsoft.com/office/powerpoint/2010/main" val="3015547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Intuitive Mappings from Data to Visualization</a:t>
            </a:r>
            <a:endParaRPr lang="en-US" dirty="0"/>
          </a:p>
        </p:txBody>
      </p:sp>
      <p:sp>
        <p:nvSpPr>
          <p:cNvPr id="3" name="Content Placeholder 2"/>
          <p:cNvSpPr>
            <a:spLocks noGrp="1"/>
          </p:cNvSpPr>
          <p:nvPr>
            <p:ph idx="1"/>
          </p:nvPr>
        </p:nvSpPr>
        <p:spPr>
          <a:xfrm>
            <a:off x="1024129" y="2286000"/>
            <a:ext cx="6016752" cy="4023360"/>
          </a:xfrm>
        </p:spPr>
        <p:txBody>
          <a:bodyPr/>
          <a:lstStyle/>
          <a:p>
            <a:pPr algn="just"/>
            <a:r>
              <a:rPr lang="en-GB" dirty="0"/>
              <a:t>To create the most effective visualization for a particular application, it is critical to consider the semantics of the data and the context of the </a:t>
            </a:r>
            <a:r>
              <a:rPr lang="en-GB" dirty="0" smtClean="0"/>
              <a:t>typical </a:t>
            </a:r>
            <a:r>
              <a:rPr lang="en-GB" dirty="0"/>
              <a:t>user. By selecting data-to-graphics mappings that cater to the user’s </a:t>
            </a:r>
            <a:r>
              <a:rPr lang="en-GB" dirty="0" smtClean="0"/>
              <a:t>domain-specific model</a:t>
            </a:r>
            <a:r>
              <a:rPr lang="en-GB" dirty="0"/>
              <a:t>, the interpretation of the resulting image will be greatly facilitated</a:t>
            </a:r>
            <a:r>
              <a:rPr lang="en-GB" dirty="0" smtClean="0"/>
              <a:t>.</a:t>
            </a:r>
          </a:p>
          <a:p>
            <a:pPr algn="just"/>
            <a:r>
              <a:rPr lang="en-GB" dirty="0"/>
              <a:t>Mapping spatial data attributes, such as longitude and latitude, to </a:t>
            </a:r>
            <a:r>
              <a:rPr lang="en-GB" dirty="0" smtClean="0"/>
              <a:t>screen position </a:t>
            </a:r>
            <a:r>
              <a:rPr lang="en-GB" dirty="0"/>
              <a:t>is perhaps the most common and intuitive mapping found in </a:t>
            </a:r>
            <a:r>
              <a:rPr lang="en-GB" dirty="0" smtClean="0"/>
              <a:t>visualizations</a:t>
            </a:r>
            <a:r>
              <a:rPr lang="en-GB" dirty="0"/>
              <a:t>.</a:t>
            </a:r>
            <a:endParaRPr lang="en-US" dirty="0"/>
          </a:p>
        </p:txBody>
      </p:sp>
      <p:pic>
        <p:nvPicPr>
          <p:cNvPr id="4" name="Picture 3"/>
          <p:cNvPicPr>
            <a:picLocks noChangeAspect="1"/>
          </p:cNvPicPr>
          <p:nvPr/>
        </p:nvPicPr>
        <p:blipFill>
          <a:blip r:embed="rId2"/>
          <a:stretch>
            <a:fillRect/>
          </a:stretch>
        </p:blipFill>
        <p:spPr>
          <a:xfrm>
            <a:off x="7397582" y="1335024"/>
            <a:ext cx="4657257" cy="3427857"/>
          </a:xfrm>
          <a:prstGeom prst="rect">
            <a:avLst/>
          </a:prstGeom>
        </p:spPr>
      </p:pic>
      <p:sp>
        <p:nvSpPr>
          <p:cNvPr id="5" name="Rectangle 4"/>
          <p:cNvSpPr/>
          <p:nvPr/>
        </p:nvSpPr>
        <p:spPr>
          <a:xfrm>
            <a:off x="7498080" y="4879771"/>
            <a:ext cx="4133088" cy="923330"/>
          </a:xfrm>
          <a:prstGeom prst="rect">
            <a:avLst/>
          </a:prstGeom>
        </p:spPr>
        <p:txBody>
          <a:bodyPr wrap="square">
            <a:spAutoFit/>
          </a:bodyPr>
          <a:lstStyle/>
          <a:p>
            <a:pPr algn="just"/>
            <a:r>
              <a:rPr lang="en-GB" dirty="0"/>
              <a:t>Using intuitive scatterplot symbols to show the distance from planets to the sun versus the duration of a single orbit</a:t>
            </a:r>
            <a:endParaRPr lang="en-US" dirty="0"/>
          </a:p>
        </p:txBody>
      </p:sp>
    </p:spTree>
    <p:extLst>
      <p:ext uri="{BB962C8B-B14F-4D97-AF65-F5344CB8AC3E}">
        <p14:creationId xmlns:p14="http://schemas.microsoft.com/office/powerpoint/2010/main" val="34573233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and Modifying Views</a:t>
            </a:r>
          </a:p>
        </p:txBody>
      </p:sp>
      <p:sp>
        <p:nvSpPr>
          <p:cNvPr id="3" name="Content Placeholder 2"/>
          <p:cNvSpPr>
            <a:spLocks noGrp="1"/>
          </p:cNvSpPr>
          <p:nvPr>
            <p:ph idx="1"/>
          </p:nvPr>
        </p:nvSpPr>
        <p:spPr>
          <a:xfrm>
            <a:off x="1024129" y="2286000"/>
            <a:ext cx="5221224" cy="4023360"/>
          </a:xfrm>
        </p:spPr>
        <p:txBody>
          <a:bodyPr/>
          <a:lstStyle/>
          <a:p>
            <a:pPr algn="just"/>
            <a:r>
              <a:rPr lang="en-GB" dirty="0"/>
              <a:t>Except for fairly simple data sets, one view is rarely sufficient to convey all the information contained in the data. The key to developing an effective visualization is to be able to anticipate the types of views and view </a:t>
            </a:r>
            <a:r>
              <a:rPr lang="en-GB" dirty="0" smtClean="0"/>
              <a:t>modifications </a:t>
            </a:r>
            <a:r>
              <a:rPr lang="en-GB" dirty="0"/>
              <a:t>that will be of most use to the typical user, and then provide intuitive controls for setting and customizing the </a:t>
            </a:r>
            <a:r>
              <a:rPr lang="en-GB" dirty="0" smtClean="0"/>
              <a:t>views.</a:t>
            </a:r>
            <a:endParaRPr lang="en-GB" dirty="0"/>
          </a:p>
          <a:p>
            <a:pPr algn="just"/>
            <a:r>
              <a:rPr lang="en-GB" dirty="0"/>
              <a:t>Scrolling and zooming operations are needed if the entire data set cannot be presented at the resolution desired by the user.</a:t>
            </a:r>
            <a:endParaRPr lang="en-US" dirty="0"/>
          </a:p>
        </p:txBody>
      </p:sp>
      <p:pic>
        <p:nvPicPr>
          <p:cNvPr id="4" name="Picture 3"/>
          <p:cNvPicPr>
            <a:picLocks noChangeAspect="1"/>
          </p:cNvPicPr>
          <p:nvPr/>
        </p:nvPicPr>
        <p:blipFill>
          <a:blip r:embed="rId2"/>
          <a:stretch>
            <a:fillRect/>
          </a:stretch>
        </p:blipFill>
        <p:spPr>
          <a:xfrm>
            <a:off x="6528816" y="2286000"/>
            <a:ext cx="5468112" cy="2928883"/>
          </a:xfrm>
          <a:prstGeom prst="rect">
            <a:avLst/>
          </a:prstGeom>
        </p:spPr>
      </p:pic>
    </p:spTree>
    <p:extLst>
      <p:ext uri="{BB962C8B-B14F-4D97-AF65-F5344CB8AC3E}">
        <p14:creationId xmlns:p14="http://schemas.microsoft.com/office/powerpoint/2010/main" val="916425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Information Density—When Is It Too Much or Too Little?</a:t>
            </a:r>
            <a:endParaRPr lang="en-US" dirty="0"/>
          </a:p>
        </p:txBody>
      </p:sp>
      <p:sp>
        <p:nvSpPr>
          <p:cNvPr id="3" name="Content Placeholder 2"/>
          <p:cNvSpPr>
            <a:spLocks noGrp="1"/>
          </p:cNvSpPr>
          <p:nvPr>
            <p:ph idx="1"/>
          </p:nvPr>
        </p:nvSpPr>
        <p:spPr/>
        <p:txBody>
          <a:bodyPr/>
          <a:lstStyle/>
          <a:p>
            <a:pPr algn="just"/>
            <a:r>
              <a:rPr lang="en-GB" dirty="0"/>
              <a:t>One of the key decisions one makes when designing a visualization is </a:t>
            </a:r>
            <a:r>
              <a:rPr lang="en-GB" dirty="0" smtClean="0"/>
              <a:t>determining </a:t>
            </a:r>
            <a:r>
              <a:rPr lang="en-GB" dirty="0"/>
              <a:t>how much information to display. This gives rise to two extremes. The first, which might be called “gratuitous graphics,” occurs when there is very little information to present</a:t>
            </a:r>
            <a:r>
              <a:rPr lang="en-GB" dirty="0" smtClean="0"/>
              <a:t>.</a:t>
            </a:r>
          </a:p>
          <a:p>
            <a:pPr algn="just"/>
            <a:r>
              <a:rPr lang="en-GB" dirty="0" smtClean="0"/>
              <a:t>The </a:t>
            </a:r>
            <a:r>
              <a:rPr lang="en-GB" dirty="0"/>
              <a:t>other extreme, trying to convey too much information, is also </a:t>
            </a:r>
            <a:r>
              <a:rPr lang="en-GB" dirty="0" smtClean="0"/>
              <a:t>a common </a:t>
            </a:r>
            <a:r>
              <a:rPr lang="en-GB" dirty="0"/>
              <a:t>problem. Excessive information content can lead to confusion, </a:t>
            </a:r>
            <a:r>
              <a:rPr lang="en-GB" dirty="0" smtClean="0"/>
              <a:t>intimidation</a:t>
            </a:r>
            <a:r>
              <a:rPr lang="en-GB" dirty="0"/>
              <a:t>, and difficulties in interpretation on the part of the </a:t>
            </a:r>
            <a:r>
              <a:rPr lang="en-GB" dirty="0" smtClean="0"/>
              <a:t>viewer.</a:t>
            </a:r>
          </a:p>
          <a:p>
            <a:pPr algn="just"/>
            <a:r>
              <a:rPr lang="en-GB" dirty="0"/>
              <a:t>Another common cause of cluttered displays is large or unevenly </a:t>
            </a:r>
            <a:r>
              <a:rPr lang="en-GB" dirty="0" smtClean="0"/>
              <a:t>distributed </a:t>
            </a:r>
            <a:r>
              <a:rPr lang="en-GB" dirty="0"/>
              <a:t>data </a:t>
            </a:r>
            <a:r>
              <a:rPr lang="en-GB" dirty="0" smtClean="0"/>
              <a:t>sets.</a:t>
            </a:r>
            <a:endParaRPr lang="en-GB" dirty="0"/>
          </a:p>
          <a:p>
            <a:pPr algn="just"/>
            <a:r>
              <a:rPr lang="en-GB" dirty="0"/>
              <a:t>here are many effective solutions to the problem of excessive information content in a visualization. One method is to give the user the option of disabling or enabling different components of the display</a:t>
            </a:r>
            <a:endParaRPr lang="en-US" dirty="0"/>
          </a:p>
        </p:txBody>
      </p:sp>
    </p:spTree>
    <p:extLst>
      <p:ext uri="{BB962C8B-B14F-4D97-AF65-F5344CB8AC3E}">
        <p14:creationId xmlns:p14="http://schemas.microsoft.com/office/powerpoint/2010/main" val="2351624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 Labels, and Legends</a:t>
            </a:r>
          </a:p>
        </p:txBody>
      </p:sp>
      <p:sp>
        <p:nvSpPr>
          <p:cNvPr id="3" name="Content Placeholder 2"/>
          <p:cNvSpPr>
            <a:spLocks noGrp="1"/>
          </p:cNvSpPr>
          <p:nvPr>
            <p:ph idx="1"/>
          </p:nvPr>
        </p:nvSpPr>
        <p:spPr>
          <a:xfrm>
            <a:off x="1024128" y="2286000"/>
            <a:ext cx="9720073" cy="1335024"/>
          </a:xfrm>
        </p:spPr>
        <p:txBody>
          <a:bodyPr/>
          <a:lstStyle/>
          <a:p>
            <a:pPr algn="just"/>
            <a:r>
              <a:rPr lang="en-GB" dirty="0"/>
              <a:t>A common problem with many visualizations is that insufficient information is provided to the user to allow unambiguous and accurate interpretation. This supporting information should begin with a detailed caption indicating the particular data fields being displayed, and the mappings that were </a:t>
            </a:r>
            <a:r>
              <a:rPr lang="en-GB" dirty="0" smtClean="0"/>
              <a:t>used.</a:t>
            </a:r>
            <a:endParaRPr lang="en-US" dirty="0"/>
          </a:p>
        </p:txBody>
      </p:sp>
      <p:pic>
        <p:nvPicPr>
          <p:cNvPr id="4" name="Picture 3"/>
          <p:cNvPicPr>
            <a:picLocks noChangeAspect="1"/>
          </p:cNvPicPr>
          <p:nvPr/>
        </p:nvPicPr>
        <p:blipFill>
          <a:blip r:embed="rId2"/>
          <a:stretch>
            <a:fillRect/>
          </a:stretch>
        </p:blipFill>
        <p:spPr>
          <a:xfrm>
            <a:off x="2595562" y="3822192"/>
            <a:ext cx="7000875" cy="2219325"/>
          </a:xfrm>
          <a:prstGeom prst="rect">
            <a:avLst/>
          </a:prstGeom>
        </p:spPr>
      </p:pic>
    </p:spTree>
    <p:extLst>
      <p:ext uri="{BB962C8B-B14F-4D97-AF65-F5344CB8AC3E}">
        <p14:creationId xmlns:p14="http://schemas.microsoft.com/office/powerpoint/2010/main" val="1085902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Color with Care</a:t>
            </a:r>
          </a:p>
        </p:txBody>
      </p:sp>
      <p:sp>
        <p:nvSpPr>
          <p:cNvPr id="3" name="Content Placeholder 2"/>
          <p:cNvSpPr>
            <a:spLocks noGrp="1"/>
          </p:cNvSpPr>
          <p:nvPr>
            <p:ph idx="1"/>
          </p:nvPr>
        </p:nvSpPr>
        <p:spPr>
          <a:xfrm>
            <a:off x="1024128" y="2286000"/>
            <a:ext cx="9720073" cy="1481328"/>
          </a:xfrm>
        </p:spPr>
        <p:txBody>
          <a:bodyPr/>
          <a:lstStyle/>
          <a:p>
            <a:pPr algn="just"/>
            <a:r>
              <a:rPr lang="en-GB" dirty="0"/>
              <a:t>One of the most frequently misused parameters in visualization design is that of </a:t>
            </a:r>
            <a:r>
              <a:rPr lang="en-GB" dirty="0" err="1"/>
              <a:t>color</a:t>
            </a:r>
            <a:r>
              <a:rPr lang="en-GB" dirty="0"/>
              <a:t>. Selecting the wrong </a:t>
            </a:r>
            <a:r>
              <a:rPr lang="en-GB" dirty="0" err="1"/>
              <a:t>color</a:t>
            </a:r>
            <a:r>
              <a:rPr lang="en-GB" dirty="0"/>
              <a:t> map or attempting to convey too much quantitative information through </a:t>
            </a:r>
            <a:r>
              <a:rPr lang="en-GB" dirty="0" err="1"/>
              <a:t>color</a:t>
            </a:r>
            <a:r>
              <a:rPr lang="en-GB" dirty="0"/>
              <a:t> can lead to ineffective or </a:t>
            </a:r>
            <a:r>
              <a:rPr lang="en-GB" dirty="0" smtClean="0"/>
              <a:t>misleading </a:t>
            </a:r>
            <a:r>
              <a:rPr lang="en-GB" dirty="0"/>
              <a:t>visualizations. Also, since </a:t>
            </a:r>
            <a:r>
              <a:rPr lang="en-GB" dirty="0" err="1"/>
              <a:t>color</a:t>
            </a:r>
            <a:r>
              <a:rPr lang="en-GB" dirty="0"/>
              <a:t> perception is context-dependent</a:t>
            </a:r>
            <a:endParaRPr lang="en-US" dirty="0"/>
          </a:p>
        </p:txBody>
      </p:sp>
      <p:pic>
        <p:nvPicPr>
          <p:cNvPr id="4" name="Picture 3"/>
          <p:cNvPicPr>
            <a:picLocks noChangeAspect="1"/>
          </p:cNvPicPr>
          <p:nvPr/>
        </p:nvPicPr>
        <p:blipFill>
          <a:blip r:embed="rId2"/>
          <a:stretch>
            <a:fillRect/>
          </a:stretch>
        </p:blipFill>
        <p:spPr>
          <a:xfrm>
            <a:off x="2912364" y="3661981"/>
            <a:ext cx="5943600" cy="2752725"/>
          </a:xfrm>
          <a:prstGeom prst="rect">
            <a:avLst/>
          </a:prstGeom>
        </p:spPr>
      </p:pic>
    </p:spTree>
    <p:extLst>
      <p:ext uri="{BB962C8B-B14F-4D97-AF65-F5344CB8AC3E}">
        <p14:creationId xmlns:p14="http://schemas.microsoft.com/office/powerpoint/2010/main" val="4176871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Importance of Aesthetics</a:t>
            </a:r>
          </a:p>
        </p:txBody>
      </p:sp>
      <p:sp>
        <p:nvSpPr>
          <p:cNvPr id="3" name="Content Placeholder 2"/>
          <p:cNvSpPr>
            <a:spLocks noGrp="1"/>
          </p:cNvSpPr>
          <p:nvPr>
            <p:ph idx="1"/>
          </p:nvPr>
        </p:nvSpPr>
        <p:spPr>
          <a:xfrm>
            <a:off x="1024128" y="1636776"/>
            <a:ext cx="9720073" cy="2953512"/>
          </a:xfrm>
        </p:spPr>
        <p:txBody>
          <a:bodyPr/>
          <a:lstStyle/>
          <a:p>
            <a:pPr algn="just"/>
            <a:r>
              <a:rPr lang="en-GB" dirty="0"/>
              <a:t>Once we have ensured that our designed visualization conveys the desired information to the user (function), the final step is to assess the aesthetics (form) of the results. The best visualizations are both informative and </a:t>
            </a:r>
            <a:r>
              <a:rPr lang="en-GB" dirty="0" smtClean="0"/>
              <a:t>pleasing </a:t>
            </a:r>
            <a:r>
              <a:rPr lang="en-GB" dirty="0"/>
              <a:t>to the eye. </a:t>
            </a:r>
            <a:endParaRPr lang="en-GB" dirty="0" smtClean="0"/>
          </a:p>
          <a:p>
            <a:pPr algn="just"/>
            <a:r>
              <a:rPr lang="en-GB" dirty="0" smtClean="0"/>
              <a:t>In </a:t>
            </a:r>
            <a:r>
              <a:rPr lang="en-GB" dirty="0"/>
              <a:t>contrast, a visualization might be so visually unappealing that it detracts from the communication process. </a:t>
            </a:r>
            <a:endParaRPr lang="en-GB" dirty="0" smtClean="0"/>
          </a:p>
          <a:p>
            <a:pPr algn="just"/>
            <a:r>
              <a:rPr lang="en-GB" dirty="0" smtClean="0"/>
              <a:t>An </a:t>
            </a:r>
            <a:r>
              <a:rPr lang="en-GB" dirty="0"/>
              <a:t>aesthetically pleasing visualization invites the viewer to study it in depth. There are many guidelines for attractive visualization design that can be drawn from the art and graphic design communities. These </a:t>
            </a:r>
            <a:r>
              <a:rPr lang="en-GB" dirty="0" smtClean="0"/>
              <a:t>include focus, Balance, </a:t>
            </a:r>
            <a:r>
              <a:rPr lang="en-GB" dirty="0" err="1" smtClean="0"/>
              <a:t>Simpilicity</a:t>
            </a:r>
            <a:r>
              <a:rPr lang="en-GB" dirty="0" smtClean="0"/>
              <a:t>.</a:t>
            </a:r>
            <a:endParaRPr lang="en-US" dirty="0"/>
          </a:p>
        </p:txBody>
      </p:sp>
      <p:pic>
        <p:nvPicPr>
          <p:cNvPr id="4" name="Picture 3"/>
          <p:cNvPicPr>
            <a:picLocks noChangeAspect="1"/>
          </p:cNvPicPr>
          <p:nvPr/>
        </p:nvPicPr>
        <p:blipFill>
          <a:blip r:embed="rId2"/>
          <a:stretch>
            <a:fillRect/>
          </a:stretch>
        </p:blipFill>
        <p:spPr>
          <a:xfrm>
            <a:off x="1024128" y="4654149"/>
            <a:ext cx="9245317" cy="1975397"/>
          </a:xfrm>
          <a:prstGeom prst="rect">
            <a:avLst/>
          </a:prstGeom>
        </p:spPr>
      </p:pic>
    </p:spTree>
    <p:extLst>
      <p:ext uri="{BB962C8B-B14F-4D97-AF65-F5344CB8AC3E}">
        <p14:creationId xmlns:p14="http://schemas.microsoft.com/office/powerpoint/2010/main" val="8745029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57</TotalTime>
  <Words>753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Data Visualization</vt:lpstr>
      <vt:lpstr>Goal of data visualization</vt:lpstr>
      <vt:lpstr>STEPS IN DESIGING DATA VISUALIZATION </vt:lpstr>
      <vt:lpstr>Intuitive Mappings from Data to Visualization</vt:lpstr>
      <vt:lpstr>Selecting and Modifying Views</vt:lpstr>
      <vt:lpstr>Information Density—When Is It Too Much or Too Little?</vt:lpstr>
      <vt:lpstr>Keys, Labels, and Legends</vt:lpstr>
      <vt:lpstr>Using Color with Care</vt:lpstr>
      <vt:lpstr>The Importance of Aesthetics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4</cp:revision>
  <dcterms:created xsi:type="dcterms:W3CDTF">2022-06-23T04:12:58Z</dcterms:created>
  <dcterms:modified xsi:type="dcterms:W3CDTF">2022-06-23T06:47:57Z</dcterms:modified>
</cp:coreProperties>
</file>