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E291623-367C-4AE5-AD93-02126556BD8F}"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26CE-DB47-4B8D-AC9D-9F10E5B8486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615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291623-367C-4AE5-AD93-02126556BD8F}"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26CE-DB47-4B8D-AC9D-9F10E5B8486F}" type="slidenum">
              <a:rPr lang="en-US" smtClean="0"/>
              <a:t>‹#›</a:t>
            </a:fld>
            <a:endParaRPr lang="en-US"/>
          </a:p>
        </p:txBody>
      </p:sp>
    </p:spTree>
    <p:extLst>
      <p:ext uri="{BB962C8B-B14F-4D97-AF65-F5344CB8AC3E}">
        <p14:creationId xmlns:p14="http://schemas.microsoft.com/office/powerpoint/2010/main" val="257931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291623-367C-4AE5-AD93-02126556BD8F}"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26CE-DB47-4B8D-AC9D-9F10E5B8486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6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291623-367C-4AE5-AD93-02126556BD8F}"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26CE-DB47-4B8D-AC9D-9F10E5B8486F}" type="slidenum">
              <a:rPr lang="en-US" smtClean="0"/>
              <a:t>‹#›</a:t>
            </a:fld>
            <a:endParaRPr lang="en-US"/>
          </a:p>
        </p:txBody>
      </p:sp>
    </p:spTree>
    <p:extLst>
      <p:ext uri="{BB962C8B-B14F-4D97-AF65-F5344CB8AC3E}">
        <p14:creationId xmlns:p14="http://schemas.microsoft.com/office/powerpoint/2010/main" val="123651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291623-367C-4AE5-AD93-02126556BD8F}"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26CE-DB47-4B8D-AC9D-9F10E5B8486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82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291623-367C-4AE5-AD93-02126556BD8F}" type="datetimeFigureOut">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126CE-DB47-4B8D-AC9D-9F10E5B8486F}" type="slidenum">
              <a:rPr lang="en-US" smtClean="0"/>
              <a:t>‹#›</a:t>
            </a:fld>
            <a:endParaRPr lang="en-US"/>
          </a:p>
        </p:txBody>
      </p:sp>
    </p:spTree>
    <p:extLst>
      <p:ext uri="{BB962C8B-B14F-4D97-AF65-F5344CB8AC3E}">
        <p14:creationId xmlns:p14="http://schemas.microsoft.com/office/powerpoint/2010/main" val="2076302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291623-367C-4AE5-AD93-02126556BD8F}" type="datetimeFigureOut">
              <a:rPr lang="en-US" smtClean="0"/>
              <a:t>6/25/2022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C126CE-DB47-4B8D-AC9D-9F10E5B8486F}" type="slidenum">
              <a:rPr lang="en-US" smtClean="0"/>
              <a:t>‹#›</a:t>
            </a:fld>
            <a:endParaRPr lang="en-US"/>
          </a:p>
        </p:txBody>
      </p:sp>
    </p:spTree>
    <p:extLst>
      <p:ext uri="{BB962C8B-B14F-4D97-AF65-F5344CB8AC3E}">
        <p14:creationId xmlns:p14="http://schemas.microsoft.com/office/powerpoint/2010/main" val="137831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291623-367C-4AE5-AD93-02126556BD8F}" type="datetimeFigureOut">
              <a:rPr lang="en-US" smtClean="0"/>
              <a:t>6/25/2022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C126CE-DB47-4B8D-AC9D-9F10E5B8486F}" type="slidenum">
              <a:rPr lang="en-US" smtClean="0"/>
              <a:t>‹#›</a:t>
            </a:fld>
            <a:endParaRPr lang="en-US"/>
          </a:p>
        </p:txBody>
      </p:sp>
    </p:spTree>
    <p:extLst>
      <p:ext uri="{BB962C8B-B14F-4D97-AF65-F5344CB8AC3E}">
        <p14:creationId xmlns:p14="http://schemas.microsoft.com/office/powerpoint/2010/main" val="3336059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91623-367C-4AE5-AD93-02126556BD8F}" type="datetimeFigureOut">
              <a:rPr lang="en-US" smtClean="0"/>
              <a:t>6/25/2022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C126CE-DB47-4B8D-AC9D-9F10E5B8486F}" type="slidenum">
              <a:rPr lang="en-US" smtClean="0"/>
              <a:t>‹#›</a:t>
            </a:fld>
            <a:endParaRPr lang="en-US"/>
          </a:p>
        </p:txBody>
      </p:sp>
    </p:spTree>
    <p:extLst>
      <p:ext uri="{BB962C8B-B14F-4D97-AF65-F5344CB8AC3E}">
        <p14:creationId xmlns:p14="http://schemas.microsoft.com/office/powerpoint/2010/main" val="2273640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291623-367C-4AE5-AD93-02126556BD8F}" type="datetimeFigureOut">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126CE-DB47-4B8D-AC9D-9F10E5B8486F}" type="slidenum">
              <a:rPr lang="en-US" smtClean="0"/>
              <a:t>‹#›</a:t>
            </a:fld>
            <a:endParaRPr lang="en-US"/>
          </a:p>
        </p:txBody>
      </p:sp>
    </p:spTree>
    <p:extLst>
      <p:ext uri="{BB962C8B-B14F-4D97-AF65-F5344CB8AC3E}">
        <p14:creationId xmlns:p14="http://schemas.microsoft.com/office/powerpoint/2010/main" val="4018069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291623-367C-4AE5-AD93-02126556BD8F}" type="datetimeFigureOut">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126CE-DB47-4B8D-AC9D-9F10E5B8486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26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E291623-367C-4AE5-AD93-02126556BD8F}" type="datetimeFigureOut">
              <a:rPr lang="en-US" smtClean="0"/>
              <a:t>6/25/2022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9C126CE-DB47-4B8D-AC9D-9F10E5B8486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97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Data visualization</a:t>
            </a:r>
            <a:endParaRPr lang="en-US" dirty="0"/>
          </a:p>
        </p:txBody>
      </p:sp>
      <p:sp>
        <p:nvSpPr>
          <p:cNvPr id="3" name="Subtitle 2"/>
          <p:cNvSpPr>
            <a:spLocks noGrp="1"/>
          </p:cNvSpPr>
          <p:nvPr>
            <p:ph type="subTitle" idx="1"/>
          </p:nvPr>
        </p:nvSpPr>
        <p:spPr/>
        <p:txBody>
          <a:bodyPr/>
          <a:lstStyle/>
          <a:p>
            <a:r>
              <a:rPr lang="en-GB" dirty="0" smtClean="0"/>
              <a:t>24.06.2022</a:t>
            </a:r>
            <a:endParaRPr lang="en-US" dirty="0"/>
          </a:p>
        </p:txBody>
      </p:sp>
    </p:spTree>
    <p:extLst>
      <p:ext uri="{BB962C8B-B14F-4D97-AF65-F5344CB8AC3E}">
        <p14:creationId xmlns:p14="http://schemas.microsoft.com/office/powerpoint/2010/main" val="1773634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Users characteristics</a:t>
            </a:r>
            <a:endParaRPr lang="en-US" dirty="0"/>
          </a:p>
        </p:txBody>
      </p:sp>
      <p:sp>
        <p:nvSpPr>
          <p:cNvPr id="3" name="Content Placeholder 2"/>
          <p:cNvSpPr>
            <a:spLocks noGrp="1"/>
          </p:cNvSpPr>
          <p:nvPr>
            <p:ph idx="1"/>
          </p:nvPr>
        </p:nvSpPr>
        <p:spPr>
          <a:xfrm>
            <a:off x="1024128" y="1746504"/>
            <a:ext cx="9720073" cy="4023360"/>
          </a:xfrm>
        </p:spPr>
        <p:txBody>
          <a:bodyPr/>
          <a:lstStyle/>
          <a:p>
            <a:pPr algn="just"/>
            <a:r>
              <a:rPr lang="en-GB" dirty="0" smtClean="0"/>
              <a:t>Besides </a:t>
            </a:r>
            <a:r>
              <a:rPr lang="en-GB" dirty="0"/>
              <a:t>the tasks to be performed, the effectiveness of a visualization </a:t>
            </a:r>
            <a:r>
              <a:rPr lang="en-GB" dirty="0" smtClean="0"/>
              <a:t>technique </a:t>
            </a:r>
            <a:r>
              <a:rPr lang="en-GB" dirty="0"/>
              <a:t>is tightly associated with the users of the visualization. Users can be classified based on their knowledge and skills</a:t>
            </a:r>
            <a:r>
              <a:rPr lang="en-GB" dirty="0" smtClean="0"/>
              <a:t>.</a:t>
            </a:r>
          </a:p>
          <a:p>
            <a:pPr algn="just"/>
            <a:r>
              <a:rPr lang="en-GB" b="1" dirty="0"/>
              <a:t>Familiarity with </a:t>
            </a:r>
            <a:r>
              <a:rPr lang="en-GB" b="1" dirty="0" smtClean="0"/>
              <a:t>domain: </a:t>
            </a:r>
            <a:r>
              <a:rPr lang="en-GB" dirty="0"/>
              <a:t>How much expertise does the user have with the domain of the data being explored? Has she studied the field for a long time, or is she relatively new to the field? </a:t>
            </a:r>
            <a:endParaRPr lang="en-GB" dirty="0" smtClean="0"/>
          </a:p>
          <a:p>
            <a:pPr algn="just"/>
            <a:r>
              <a:rPr lang="en-GB" b="1" dirty="0" smtClean="0"/>
              <a:t>Familiarity </a:t>
            </a:r>
            <a:r>
              <a:rPr lang="en-GB" b="1" dirty="0"/>
              <a:t>with </a:t>
            </a:r>
            <a:r>
              <a:rPr lang="en-GB" b="1" dirty="0" smtClean="0"/>
              <a:t>task: </a:t>
            </a:r>
            <a:r>
              <a:rPr lang="en-GB" dirty="0"/>
              <a:t>How much experience has the user had in performing the desired task? Is she an expert or a novice, or somewhere in </a:t>
            </a:r>
            <a:r>
              <a:rPr lang="en-GB" dirty="0" smtClean="0"/>
              <a:t>between</a:t>
            </a:r>
            <a:r>
              <a:rPr lang="en-GB" dirty="0"/>
              <a:t>? Note that this differs from the previous point, as someone could have significant domain experience, but minimal experience in a particular task.</a:t>
            </a:r>
            <a:endParaRPr lang="en-US" dirty="0"/>
          </a:p>
        </p:txBody>
      </p:sp>
    </p:spTree>
    <p:extLst>
      <p:ext uri="{BB962C8B-B14F-4D97-AF65-F5344CB8AC3E}">
        <p14:creationId xmlns:p14="http://schemas.microsoft.com/office/powerpoint/2010/main" val="567851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969264"/>
          </a:xfrm>
        </p:spPr>
        <p:txBody>
          <a:bodyPr/>
          <a:lstStyle/>
          <a:p>
            <a:r>
              <a:rPr lang="en-GB" dirty="0" smtClean="0"/>
              <a:t>contd.</a:t>
            </a:r>
            <a:endParaRPr lang="en-US" dirty="0"/>
          </a:p>
        </p:txBody>
      </p:sp>
      <p:sp>
        <p:nvSpPr>
          <p:cNvPr id="3" name="Content Placeholder 2"/>
          <p:cNvSpPr>
            <a:spLocks noGrp="1"/>
          </p:cNvSpPr>
          <p:nvPr>
            <p:ph idx="1"/>
          </p:nvPr>
        </p:nvSpPr>
        <p:spPr>
          <a:xfrm>
            <a:off x="1024128" y="1709928"/>
            <a:ext cx="9720073" cy="4023360"/>
          </a:xfrm>
        </p:spPr>
        <p:txBody>
          <a:bodyPr/>
          <a:lstStyle/>
          <a:p>
            <a:pPr algn="just"/>
            <a:r>
              <a:rPr lang="en-GB" b="1" dirty="0"/>
              <a:t>Familiarity with </a:t>
            </a:r>
            <a:r>
              <a:rPr lang="en-GB" b="1" dirty="0" smtClean="0"/>
              <a:t>data: </a:t>
            </a:r>
            <a:r>
              <a:rPr lang="en-GB" dirty="0"/>
              <a:t>Has the user examined this data previously and formed a reasonable mental model of its contents, or is this her first exposure to it? Is it similar to other data sets she has examined? </a:t>
            </a:r>
            <a:endParaRPr lang="en-GB" dirty="0" smtClean="0"/>
          </a:p>
          <a:p>
            <a:pPr algn="just"/>
            <a:r>
              <a:rPr lang="en-GB" b="1" dirty="0" smtClean="0"/>
              <a:t>Familiarity </a:t>
            </a:r>
            <a:r>
              <a:rPr lang="en-GB" b="1" dirty="0"/>
              <a:t>with the visualization </a:t>
            </a:r>
            <a:r>
              <a:rPr lang="en-GB" b="1" dirty="0" smtClean="0"/>
              <a:t>technique: </a:t>
            </a:r>
            <a:r>
              <a:rPr lang="en-GB" dirty="0"/>
              <a:t>Is this the user’s first attempt to interpret the data using this particular kind of visualization, or has she spent considerable time using the technique? </a:t>
            </a:r>
            <a:endParaRPr lang="en-GB" dirty="0" smtClean="0"/>
          </a:p>
          <a:p>
            <a:pPr algn="just"/>
            <a:r>
              <a:rPr lang="en-GB" b="1" dirty="0" smtClean="0"/>
              <a:t>Familiarity </a:t>
            </a:r>
            <a:r>
              <a:rPr lang="en-GB" b="1" dirty="0"/>
              <a:t>with the visualization </a:t>
            </a:r>
            <a:r>
              <a:rPr lang="en-GB" b="1" dirty="0" smtClean="0"/>
              <a:t>environment: </a:t>
            </a:r>
            <a:r>
              <a:rPr lang="en-GB" dirty="0"/>
              <a:t>Has the user employed the </a:t>
            </a:r>
            <a:r>
              <a:rPr lang="en-GB" dirty="0" smtClean="0"/>
              <a:t>particular </a:t>
            </a:r>
            <a:r>
              <a:rPr lang="en-GB" dirty="0"/>
              <a:t>tool in the past, or is it her first exposure? This differs from the previous factor, as a visualization technique can be implemented in several different packages, and aspects of the packages themselves can influence the effectiveness of the exploration of the data. </a:t>
            </a:r>
            <a:endParaRPr lang="en-US" dirty="0"/>
          </a:p>
        </p:txBody>
      </p:sp>
    </p:spTree>
    <p:extLst>
      <p:ext uri="{BB962C8B-B14F-4D97-AF65-F5344CB8AC3E}">
        <p14:creationId xmlns:p14="http://schemas.microsoft.com/office/powerpoint/2010/main" val="992461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r>
              <a:rPr lang="en-US" dirty="0"/>
              <a:t>Characteristics</a:t>
            </a:r>
          </a:p>
        </p:txBody>
      </p:sp>
      <p:sp>
        <p:nvSpPr>
          <p:cNvPr id="3" name="Content Placeholder 2"/>
          <p:cNvSpPr>
            <a:spLocks noGrp="1"/>
          </p:cNvSpPr>
          <p:nvPr>
            <p:ph idx="1"/>
          </p:nvPr>
        </p:nvSpPr>
        <p:spPr>
          <a:xfrm>
            <a:off x="1024128" y="1746504"/>
            <a:ext cx="9720073" cy="4023360"/>
          </a:xfrm>
        </p:spPr>
        <p:txBody>
          <a:bodyPr>
            <a:normAutofit lnSpcReduction="10000"/>
          </a:bodyPr>
          <a:lstStyle/>
          <a:p>
            <a:pPr algn="just"/>
            <a:r>
              <a:rPr lang="en-GB" dirty="0"/>
              <a:t>The characteristics of the data being visualized can have a profound influence on the effectiveness of the visualization technique, and they must be considered in the evaluation process</a:t>
            </a:r>
            <a:r>
              <a:rPr lang="en-GB" dirty="0" smtClean="0"/>
              <a:t>.</a:t>
            </a:r>
          </a:p>
          <a:p>
            <a:pPr algn="just"/>
            <a:r>
              <a:rPr lang="en-GB" dirty="0" smtClean="0"/>
              <a:t>Type:- Floating point, numbers, strings – All combinations has to be tested.</a:t>
            </a:r>
          </a:p>
          <a:p>
            <a:pPr algn="just"/>
            <a:r>
              <a:rPr lang="en-GB" dirty="0" smtClean="0"/>
              <a:t>Size:- Tests should cover normal sizes and extreme sizes as well.</a:t>
            </a:r>
          </a:p>
          <a:p>
            <a:pPr algn="just"/>
            <a:r>
              <a:rPr lang="en-GB" dirty="0"/>
              <a:t>Dimensionality:-  it is generally useful to test </a:t>
            </a:r>
            <a:r>
              <a:rPr lang="en-GB" dirty="0" smtClean="0"/>
              <a:t>a visualization </a:t>
            </a:r>
            <a:r>
              <a:rPr lang="en-GB" dirty="0"/>
              <a:t>with all possible subsets of dimensions</a:t>
            </a:r>
            <a:endParaRPr lang="en-GB" dirty="0" smtClean="0"/>
          </a:p>
          <a:p>
            <a:pPr algn="just"/>
            <a:r>
              <a:rPr lang="en-GB" dirty="0" smtClean="0"/>
              <a:t>Structure:- Tables, grids, Hierarchy – all have to tested. </a:t>
            </a:r>
          </a:p>
          <a:p>
            <a:pPr algn="just"/>
            <a:r>
              <a:rPr lang="en-GB" dirty="0"/>
              <a:t>Range:- </a:t>
            </a:r>
            <a:r>
              <a:rPr lang="en-GB" dirty="0" smtClean="0"/>
              <a:t>Testing should </a:t>
            </a:r>
            <a:r>
              <a:rPr lang="en-GB" dirty="0"/>
              <a:t>involve exercising the entire range of possible values, including</a:t>
            </a:r>
          </a:p>
          <a:p>
            <a:pPr algn="just"/>
            <a:r>
              <a:rPr lang="en-GB" dirty="0"/>
              <a:t>the extremes of the range.</a:t>
            </a:r>
            <a:endParaRPr lang="en-US" dirty="0"/>
          </a:p>
        </p:txBody>
      </p:sp>
    </p:spTree>
    <p:extLst>
      <p:ext uri="{BB962C8B-B14F-4D97-AF65-F5344CB8AC3E}">
        <p14:creationId xmlns:p14="http://schemas.microsoft.com/office/powerpoint/2010/main" val="1875684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Visualization charectistics</a:t>
            </a:r>
            <a:endParaRPr lang="en-US" dirty="0"/>
          </a:p>
        </p:txBody>
      </p:sp>
      <p:sp>
        <p:nvSpPr>
          <p:cNvPr id="3" name="Content Placeholder 2"/>
          <p:cNvSpPr>
            <a:spLocks noGrp="1"/>
          </p:cNvSpPr>
          <p:nvPr>
            <p:ph idx="1"/>
          </p:nvPr>
        </p:nvSpPr>
        <p:spPr>
          <a:xfrm>
            <a:off x="1024128" y="1764792"/>
            <a:ext cx="9720073" cy="4718304"/>
          </a:xfrm>
        </p:spPr>
        <p:txBody>
          <a:bodyPr>
            <a:normAutofit/>
          </a:bodyPr>
          <a:lstStyle/>
          <a:p>
            <a:pPr algn="just"/>
            <a:r>
              <a:rPr lang="en-GB" b="1" dirty="0"/>
              <a:t>Computational </a:t>
            </a:r>
            <a:r>
              <a:rPr lang="en-GB" b="1" dirty="0" smtClean="0"/>
              <a:t>performance: </a:t>
            </a:r>
            <a:r>
              <a:rPr lang="en-GB" dirty="0"/>
              <a:t>How quickly can the visualization be </a:t>
            </a:r>
            <a:r>
              <a:rPr lang="en-GB" dirty="0" smtClean="0"/>
              <a:t>generated, using </a:t>
            </a:r>
            <a:r>
              <a:rPr lang="en-GB" dirty="0"/>
              <a:t>data sets of various sizes?</a:t>
            </a:r>
          </a:p>
          <a:p>
            <a:pPr algn="just"/>
            <a:r>
              <a:rPr lang="en-GB" b="1" dirty="0"/>
              <a:t>Memory </a:t>
            </a:r>
            <a:r>
              <a:rPr lang="en-GB" b="1" dirty="0" smtClean="0"/>
              <a:t>performance: </a:t>
            </a:r>
            <a:r>
              <a:rPr lang="en-GB" dirty="0"/>
              <a:t>How much computer memory is required to </a:t>
            </a:r>
            <a:r>
              <a:rPr lang="en-GB" dirty="0" smtClean="0"/>
              <a:t>generate the visualization?</a:t>
            </a:r>
          </a:p>
          <a:p>
            <a:pPr algn="just"/>
            <a:r>
              <a:rPr lang="en-GB" b="1" dirty="0"/>
              <a:t>Data </a:t>
            </a:r>
            <a:r>
              <a:rPr lang="en-GB" b="1" dirty="0" smtClean="0"/>
              <a:t>limitations: </a:t>
            </a:r>
            <a:r>
              <a:rPr lang="en-GB" dirty="0"/>
              <a:t>What are the upper and lower bounds for the size and </a:t>
            </a:r>
            <a:r>
              <a:rPr lang="en-GB" dirty="0" smtClean="0"/>
              <a:t>complexity </a:t>
            </a:r>
            <a:r>
              <a:rPr lang="en-GB" dirty="0"/>
              <a:t>of the data that can be visualized with this technique</a:t>
            </a:r>
            <a:r>
              <a:rPr lang="en-GB" dirty="0" smtClean="0"/>
              <a:t>?</a:t>
            </a:r>
          </a:p>
          <a:p>
            <a:pPr algn="just"/>
            <a:r>
              <a:rPr lang="en-GB" b="1" dirty="0"/>
              <a:t>Degree of </a:t>
            </a:r>
            <a:r>
              <a:rPr lang="en-GB" b="1" dirty="0" smtClean="0"/>
              <a:t>complexity: </a:t>
            </a:r>
            <a:r>
              <a:rPr lang="en-GB" dirty="0"/>
              <a:t>What is the normal learning curve for the </a:t>
            </a:r>
            <a:r>
              <a:rPr lang="en-GB" dirty="0" smtClean="0"/>
              <a:t>technique? How </a:t>
            </a:r>
            <a:r>
              <a:rPr lang="en-GB" dirty="0"/>
              <a:t>many parameters does the user need to set in order to </a:t>
            </a:r>
            <a:r>
              <a:rPr lang="en-GB" dirty="0" smtClean="0"/>
              <a:t>generate </a:t>
            </a:r>
            <a:r>
              <a:rPr lang="en-GB" dirty="0"/>
              <a:t>views</a:t>
            </a:r>
            <a:r>
              <a:rPr lang="en-GB" dirty="0" smtClean="0"/>
              <a:t>?</a:t>
            </a:r>
          </a:p>
          <a:p>
            <a:pPr algn="just"/>
            <a:r>
              <a:rPr lang="en-GB" b="1" dirty="0"/>
              <a:t>Degree of </a:t>
            </a:r>
            <a:r>
              <a:rPr lang="en-GB" b="1" dirty="0" smtClean="0"/>
              <a:t>usability: </a:t>
            </a:r>
            <a:r>
              <a:rPr lang="en-GB" dirty="0"/>
              <a:t>How easy is it to perform the task? How intuitive is the interpretation of the visualization? How intuitive are the controls for interactions</a:t>
            </a:r>
            <a:r>
              <a:rPr lang="en-GB" dirty="0" smtClean="0"/>
              <a:t>?</a:t>
            </a:r>
          </a:p>
          <a:p>
            <a:pPr algn="just"/>
            <a:r>
              <a:rPr lang="en-GB" b="1" dirty="0"/>
              <a:t>Degree of </a:t>
            </a:r>
            <a:r>
              <a:rPr lang="en-GB" b="1" dirty="0" smtClean="0"/>
              <a:t>accuracy: </a:t>
            </a:r>
            <a:r>
              <a:rPr lang="en-GB" dirty="0"/>
              <a:t>How frequently is the user successful or unsuccessful in performing the desired task with this technique?</a:t>
            </a:r>
            <a:endParaRPr lang="en-US" dirty="0"/>
          </a:p>
        </p:txBody>
      </p:sp>
    </p:spTree>
    <p:extLst>
      <p:ext uri="{BB962C8B-B14F-4D97-AF65-F5344CB8AC3E}">
        <p14:creationId xmlns:p14="http://schemas.microsoft.com/office/powerpoint/2010/main" val="3404917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Misleading Visualizations</a:t>
            </a:r>
          </a:p>
        </p:txBody>
      </p:sp>
      <p:sp>
        <p:nvSpPr>
          <p:cNvPr id="3" name="Content Placeholder 2"/>
          <p:cNvSpPr>
            <a:spLocks noGrp="1"/>
          </p:cNvSpPr>
          <p:nvPr>
            <p:ph idx="1"/>
          </p:nvPr>
        </p:nvSpPr>
        <p:spPr>
          <a:xfrm>
            <a:off x="923544" y="1810512"/>
            <a:ext cx="9720073" cy="4654296"/>
          </a:xfrm>
        </p:spPr>
        <p:txBody>
          <a:bodyPr/>
          <a:lstStyle/>
          <a:p>
            <a:pPr algn="just"/>
            <a:r>
              <a:rPr lang="en-GB" b="1" dirty="0"/>
              <a:t>Data </a:t>
            </a:r>
            <a:r>
              <a:rPr lang="en-GB" b="1" dirty="0" smtClean="0"/>
              <a:t>scrubbing:- </a:t>
            </a:r>
            <a:r>
              <a:rPr lang="en-GB" dirty="0"/>
              <a:t>Raw data can often be very rough in form, and the </a:t>
            </a:r>
            <a:r>
              <a:rPr lang="en-GB" dirty="0" smtClean="0"/>
              <a:t>temptation </a:t>
            </a:r>
            <a:r>
              <a:rPr lang="en-GB" dirty="0"/>
              <a:t>when creating a visualization is to remove some of the roughness. Outlier removal is a common tactic in this situation. </a:t>
            </a:r>
            <a:endParaRPr lang="en-GB" dirty="0" smtClean="0"/>
          </a:p>
          <a:p>
            <a:pPr algn="just"/>
            <a:r>
              <a:rPr lang="en-GB" dirty="0" smtClean="0"/>
              <a:t>Unless </a:t>
            </a:r>
            <a:r>
              <a:rPr lang="en-GB" dirty="0"/>
              <a:t>there is reason to believe that the outliers resulted from flaws in the data acquisition process, they should not be removed without informing the viewer and providing the option for the outliers to be displayed</a:t>
            </a:r>
            <a:r>
              <a:rPr lang="en-GB" dirty="0" smtClean="0"/>
              <a:t>.</a:t>
            </a:r>
          </a:p>
          <a:p>
            <a:pPr algn="just"/>
            <a:endParaRPr lang="en-GB" dirty="0"/>
          </a:p>
          <a:p>
            <a:pPr algn="just"/>
            <a:r>
              <a:rPr lang="en-US" b="1" dirty="0"/>
              <a:t>Unbalanced </a:t>
            </a:r>
            <a:r>
              <a:rPr lang="en-US" b="1" dirty="0" smtClean="0"/>
              <a:t>scaling:- </a:t>
            </a:r>
            <a:r>
              <a:rPr lang="en-GB" dirty="0"/>
              <a:t>Scaling is a powerful tool in visualization, since </a:t>
            </a:r>
            <a:r>
              <a:rPr lang="en-GB" dirty="0" smtClean="0"/>
              <a:t>careful selection </a:t>
            </a:r>
            <a:r>
              <a:rPr lang="en-GB" dirty="0"/>
              <a:t>of scale factors can reveal patterns and structures not visible in unscaled views. However, scaling can be used to deceive the </a:t>
            </a:r>
            <a:r>
              <a:rPr lang="en-GB" dirty="0" smtClean="0"/>
              <a:t>viewer into </a:t>
            </a:r>
            <a:r>
              <a:rPr lang="en-GB" dirty="0"/>
              <a:t>believing that a trend is stronger or weaker than supported by </a:t>
            </a:r>
            <a:r>
              <a:rPr lang="en-GB" dirty="0" smtClean="0"/>
              <a:t>the data.</a:t>
            </a:r>
            <a:endParaRPr lang="en-US" dirty="0"/>
          </a:p>
        </p:txBody>
      </p:sp>
    </p:spTree>
    <p:extLst>
      <p:ext uri="{BB962C8B-B14F-4D97-AF65-F5344CB8AC3E}">
        <p14:creationId xmlns:p14="http://schemas.microsoft.com/office/powerpoint/2010/main" val="4189377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Contd.</a:t>
            </a:r>
            <a:endParaRPr lang="en-US" dirty="0"/>
          </a:p>
        </p:txBody>
      </p:sp>
      <p:sp>
        <p:nvSpPr>
          <p:cNvPr id="3" name="Content Placeholder 2"/>
          <p:cNvSpPr>
            <a:spLocks noGrp="1"/>
          </p:cNvSpPr>
          <p:nvPr>
            <p:ph idx="1"/>
          </p:nvPr>
        </p:nvSpPr>
        <p:spPr>
          <a:xfrm>
            <a:off x="1024128" y="2286000"/>
            <a:ext cx="9720073" cy="2148840"/>
          </a:xfrm>
        </p:spPr>
        <p:txBody>
          <a:bodyPr/>
          <a:lstStyle/>
          <a:p>
            <a:pPr algn="just"/>
            <a:r>
              <a:rPr lang="en-GB" b="1" dirty="0"/>
              <a:t>Range </a:t>
            </a:r>
            <a:r>
              <a:rPr lang="en-GB" b="1" dirty="0" smtClean="0"/>
              <a:t>distortion:- </a:t>
            </a:r>
            <a:r>
              <a:rPr lang="en-GB" dirty="0"/>
              <a:t>As mentioned in an earlier section, viewers often have </a:t>
            </a:r>
            <a:r>
              <a:rPr lang="en-GB" dirty="0" smtClean="0"/>
              <a:t>an expectation </a:t>
            </a:r>
            <a:r>
              <a:rPr lang="en-GB" dirty="0"/>
              <a:t>about the ranges for a particular data dimension; by </a:t>
            </a:r>
            <a:r>
              <a:rPr lang="en-GB" dirty="0" smtClean="0"/>
              <a:t>setting </a:t>
            </a:r>
            <a:r>
              <a:rPr lang="en-GB" dirty="0"/>
              <a:t>this range to be significantly different from this expectation, </a:t>
            </a:r>
            <a:r>
              <a:rPr lang="en-GB" dirty="0" smtClean="0"/>
              <a:t>the user </a:t>
            </a:r>
            <a:r>
              <a:rPr lang="en-GB" dirty="0"/>
              <a:t>may be deceived into misinterpretation</a:t>
            </a:r>
            <a:r>
              <a:rPr lang="en-GB" dirty="0" smtClean="0"/>
              <a:t>.</a:t>
            </a:r>
          </a:p>
          <a:p>
            <a:pPr algn="just"/>
            <a:r>
              <a:rPr lang="en-GB" b="1" dirty="0" smtClean="0"/>
              <a:t>Abusing Dimensionality:- </a:t>
            </a:r>
            <a:r>
              <a:rPr lang="en-GB" dirty="0"/>
              <a:t>mapping a scalar value to a graphical attribute such as volume can dramatically increase the likelihood of erroneous interpretation.</a:t>
            </a:r>
            <a:endParaRPr lang="en-GB" b="1" dirty="0" smtClean="0"/>
          </a:p>
          <a:p>
            <a:pPr algn="just"/>
            <a:endParaRPr lang="en-US" dirty="0"/>
          </a:p>
        </p:txBody>
      </p:sp>
      <p:pic>
        <p:nvPicPr>
          <p:cNvPr id="4" name="Picture 3"/>
          <p:cNvPicPr>
            <a:picLocks noChangeAspect="1"/>
          </p:cNvPicPr>
          <p:nvPr/>
        </p:nvPicPr>
        <p:blipFill>
          <a:blip r:embed="rId2"/>
          <a:stretch>
            <a:fillRect/>
          </a:stretch>
        </p:blipFill>
        <p:spPr>
          <a:xfrm>
            <a:off x="2822638" y="4434840"/>
            <a:ext cx="7077075" cy="2152650"/>
          </a:xfrm>
          <a:prstGeom prst="rect">
            <a:avLst/>
          </a:prstGeom>
        </p:spPr>
      </p:pic>
    </p:spTree>
    <p:extLst>
      <p:ext uri="{BB962C8B-B14F-4D97-AF65-F5344CB8AC3E}">
        <p14:creationId xmlns:p14="http://schemas.microsoft.com/office/powerpoint/2010/main" val="4968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448056"/>
            <a:ext cx="11027664" cy="1499616"/>
          </a:xfrm>
        </p:spPr>
        <p:txBody>
          <a:bodyPr/>
          <a:lstStyle/>
          <a:p>
            <a:r>
              <a:rPr lang="en-GB" dirty="0" smtClean="0"/>
              <a:t>Visual non-sense – comparing apple and oranges</a:t>
            </a:r>
            <a:endParaRPr lang="en-US" dirty="0"/>
          </a:p>
        </p:txBody>
      </p:sp>
      <p:sp>
        <p:nvSpPr>
          <p:cNvPr id="3" name="Content Placeholder 2"/>
          <p:cNvSpPr>
            <a:spLocks noGrp="1"/>
          </p:cNvSpPr>
          <p:nvPr>
            <p:ph idx="1"/>
          </p:nvPr>
        </p:nvSpPr>
        <p:spPr>
          <a:xfrm>
            <a:off x="1024127" y="1764792"/>
            <a:ext cx="5614417" cy="4023360"/>
          </a:xfrm>
        </p:spPr>
        <p:txBody>
          <a:bodyPr>
            <a:normAutofit fontScale="92500"/>
          </a:bodyPr>
          <a:lstStyle/>
          <a:p>
            <a:pPr algn="just"/>
            <a:r>
              <a:rPr lang="en-GB" dirty="0"/>
              <a:t>Visualizations are designed to convey information, and it is important that the information be meaningful. Visualizations are often created by </a:t>
            </a:r>
            <a:r>
              <a:rPr lang="en-GB" dirty="0" smtClean="0"/>
              <a:t>combining </a:t>
            </a:r>
            <a:r>
              <a:rPr lang="en-GB" dirty="0"/>
              <a:t>data sets from different sources. </a:t>
            </a:r>
            <a:endParaRPr lang="en-GB" dirty="0" smtClean="0"/>
          </a:p>
          <a:p>
            <a:pPr algn="just"/>
            <a:r>
              <a:rPr lang="en-GB" dirty="0" smtClean="0"/>
              <a:t>However</a:t>
            </a:r>
            <a:r>
              <a:rPr lang="en-GB" dirty="0"/>
              <a:t>, It is easy to combine </a:t>
            </a:r>
            <a:r>
              <a:rPr lang="en-GB" dirty="0" smtClean="0"/>
              <a:t>unrelated </a:t>
            </a:r>
            <a:r>
              <a:rPr lang="en-GB" dirty="0"/>
              <a:t>components into a single visualization and identify what seems to be structure; for example, plotting stock market values against occurrences of </a:t>
            </a:r>
            <a:r>
              <a:rPr lang="en-GB" dirty="0" smtClean="0"/>
              <a:t>sunspots.</a:t>
            </a:r>
          </a:p>
          <a:p>
            <a:pPr algn="just"/>
            <a:r>
              <a:rPr lang="en-GB" dirty="0" smtClean="0"/>
              <a:t>In </a:t>
            </a:r>
            <a:r>
              <a:rPr lang="en-GB" dirty="0"/>
              <a:t>this case, coincidental relationships can be confused with causal relationships. In deciding what data to combine, it is important to first ensure that there is some logic in the combination. </a:t>
            </a:r>
            <a:endParaRPr lang="en-US" dirty="0"/>
          </a:p>
        </p:txBody>
      </p:sp>
      <p:pic>
        <p:nvPicPr>
          <p:cNvPr id="4" name="Picture 3"/>
          <p:cNvPicPr>
            <a:picLocks noChangeAspect="1"/>
          </p:cNvPicPr>
          <p:nvPr/>
        </p:nvPicPr>
        <p:blipFill>
          <a:blip r:embed="rId2"/>
          <a:stretch>
            <a:fillRect/>
          </a:stretch>
        </p:blipFill>
        <p:spPr>
          <a:xfrm>
            <a:off x="6821042" y="2176272"/>
            <a:ext cx="5048250" cy="3200400"/>
          </a:xfrm>
          <a:prstGeom prst="rect">
            <a:avLst/>
          </a:prstGeom>
        </p:spPr>
      </p:pic>
    </p:spTree>
    <p:extLst>
      <p:ext uri="{BB962C8B-B14F-4D97-AF65-F5344CB8AC3E}">
        <p14:creationId xmlns:p14="http://schemas.microsoft.com/office/powerpoint/2010/main" val="1334923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Raw versus Derived Data</a:t>
            </a:r>
          </a:p>
        </p:txBody>
      </p:sp>
      <p:sp>
        <p:nvSpPr>
          <p:cNvPr id="3" name="Content Placeholder 2"/>
          <p:cNvSpPr>
            <a:spLocks noGrp="1"/>
          </p:cNvSpPr>
          <p:nvPr>
            <p:ph idx="1"/>
          </p:nvPr>
        </p:nvSpPr>
        <p:spPr>
          <a:xfrm>
            <a:off x="1024129" y="2002536"/>
            <a:ext cx="5349239" cy="4023360"/>
          </a:xfrm>
        </p:spPr>
        <p:txBody>
          <a:bodyPr>
            <a:normAutofit lnSpcReduction="10000"/>
          </a:bodyPr>
          <a:lstStyle/>
          <a:p>
            <a:pPr algn="just"/>
            <a:r>
              <a:rPr lang="en-GB" dirty="0"/>
              <a:t>In some visualizations, it is common practice to throw out all of the raw data and only show the smooth approximation derived from that data. </a:t>
            </a:r>
            <a:endParaRPr lang="en-GB" dirty="0" smtClean="0"/>
          </a:p>
          <a:p>
            <a:pPr algn="just"/>
            <a:r>
              <a:rPr lang="en-GB" dirty="0" smtClean="0"/>
              <a:t>This </a:t>
            </a:r>
            <a:r>
              <a:rPr lang="en-GB" dirty="0"/>
              <a:t>forces the viewer to trust that the </a:t>
            </a:r>
            <a:r>
              <a:rPr lang="en-GB" dirty="0" smtClean="0"/>
              <a:t>approximation </a:t>
            </a:r>
            <a:r>
              <a:rPr lang="en-GB" dirty="0"/>
              <a:t>is an accurate portrayal of the data, which is often not the case when the designer blindly applies statistical fitting algorithms. </a:t>
            </a:r>
            <a:endParaRPr lang="en-GB" dirty="0" smtClean="0"/>
          </a:p>
          <a:p>
            <a:pPr algn="just"/>
            <a:r>
              <a:rPr lang="en-GB" dirty="0" smtClean="0"/>
              <a:t>It </a:t>
            </a:r>
            <a:r>
              <a:rPr lang="en-GB" dirty="0"/>
              <a:t>is best to show both the raw data and the fitted model first, and to allow one or the other to be deemphasized or filtered out on demand.</a:t>
            </a:r>
            <a:endParaRPr lang="en-US" dirty="0"/>
          </a:p>
        </p:txBody>
      </p:sp>
      <p:pic>
        <p:nvPicPr>
          <p:cNvPr id="4" name="Picture 3"/>
          <p:cNvPicPr>
            <a:picLocks noChangeAspect="1"/>
          </p:cNvPicPr>
          <p:nvPr/>
        </p:nvPicPr>
        <p:blipFill>
          <a:blip r:embed="rId2"/>
          <a:stretch>
            <a:fillRect/>
          </a:stretch>
        </p:blipFill>
        <p:spPr>
          <a:xfrm>
            <a:off x="6703009" y="2514600"/>
            <a:ext cx="5339640" cy="1865376"/>
          </a:xfrm>
          <a:prstGeom prst="rect">
            <a:avLst/>
          </a:prstGeom>
        </p:spPr>
      </p:pic>
    </p:spTree>
    <p:extLst>
      <p:ext uri="{BB962C8B-B14F-4D97-AF65-F5344CB8AC3E}">
        <p14:creationId xmlns:p14="http://schemas.microsoft.com/office/powerpoint/2010/main" val="1267521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versus Relative Judgment</a:t>
            </a:r>
          </a:p>
        </p:txBody>
      </p:sp>
      <p:sp>
        <p:nvSpPr>
          <p:cNvPr id="3" name="Content Placeholder 2"/>
          <p:cNvSpPr>
            <a:spLocks noGrp="1"/>
          </p:cNvSpPr>
          <p:nvPr>
            <p:ph idx="1"/>
          </p:nvPr>
        </p:nvSpPr>
        <p:spPr>
          <a:xfrm>
            <a:off x="1024128" y="1792224"/>
            <a:ext cx="9720073" cy="4023360"/>
          </a:xfrm>
        </p:spPr>
        <p:txBody>
          <a:bodyPr/>
          <a:lstStyle/>
          <a:p>
            <a:pPr algn="just"/>
            <a:r>
              <a:rPr lang="en-GB" dirty="0" smtClean="0"/>
              <a:t>Humans </a:t>
            </a:r>
            <a:r>
              <a:rPr lang="en-GB" dirty="0"/>
              <a:t>have a fairly limited ability to make absolute judgments of visual stimuli. This implies that visualizations that depend too heavily on users performing accurate measurements of </a:t>
            </a:r>
            <a:r>
              <a:rPr lang="en-GB" dirty="0" smtClean="0"/>
              <a:t>graphical </a:t>
            </a:r>
            <a:r>
              <a:rPr lang="en-GB" dirty="0"/>
              <a:t>attributes such as position, length, and </a:t>
            </a:r>
            <a:r>
              <a:rPr lang="en-GB" dirty="0" err="1"/>
              <a:t>color</a:t>
            </a:r>
            <a:r>
              <a:rPr lang="en-GB" dirty="0"/>
              <a:t> will result in problems in interpretation. </a:t>
            </a:r>
            <a:endParaRPr lang="en-GB" dirty="0" smtClean="0"/>
          </a:p>
          <a:p>
            <a:pPr algn="just"/>
            <a:r>
              <a:rPr lang="en-GB" dirty="0" smtClean="0"/>
              <a:t>One </a:t>
            </a:r>
            <a:r>
              <a:rPr lang="en-GB" dirty="0"/>
              <a:t>means of combating this human limitation is to design visualizations that either rely on relative rather than absolute judgment, or that are restricted to only using a small number of distinct values for each graphical attribute being used to convey information. </a:t>
            </a:r>
            <a:endParaRPr lang="en-GB" dirty="0" smtClean="0"/>
          </a:p>
          <a:p>
            <a:pPr algn="just"/>
            <a:r>
              <a:rPr lang="en-GB" dirty="0" smtClean="0"/>
              <a:t>Bounding </a:t>
            </a:r>
            <a:r>
              <a:rPr lang="en-GB" dirty="0"/>
              <a:t>boxes, grids, and tick marks are all excellent tools for </a:t>
            </a:r>
            <a:r>
              <a:rPr lang="en-GB" dirty="0" smtClean="0"/>
              <a:t>converting </a:t>
            </a:r>
            <a:r>
              <a:rPr lang="en-GB" dirty="0"/>
              <a:t>an absolute judgment task to one that depends more on relative judgment.</a:t>
            </a:r>
            <a:endParaRPr lang="en-US" dirty="0"/>
          </a:p>
        </p:txBody>
      </p:sp>
    </p:spTree>
    <p:extLst>
      <p:ext uri="{BB962C8B-B14F-4D97-AF65-F5344CB8AC3E}">
        <p14:creationId xmlns:p14="http://schemas.microsoft.com/office/powerpoint/2010/main" val="1487548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Comparing and Evaluating Visualization Techniques</a:t>
            </a:r>
            <a:endParaRPr lang="en-US" dirty="0"/>
          </a:p>
        </p:txBody>
      </p:sp>
      <p:sp>
        <p:nvSpPr>
          <p:cNvPr id="3" name="Content Placeholder 2"/>
          <p:cNvSpPr>
            <a:spLocks noGrp="1"/>
          </p:cNvSpPr>
          <p:nvPr>
            <p:ph idx="1"/>
          </p:nvPr>
        </p:nvSpPr>
        <p:spPr/>
        <p:txBody>
          <a:bodyPr/>
          <a:lstStyle/>
          <a:p>
            <a:pPr algn="just"/>
            <a:r>
              <a:rPr lang="en-GB" dirty="0"/>
              <a:t>“Which visualization technique(s) should I use to solve my problem?” In general, there is no simple answer to this question; many factors go into the evaluation process, such as the specific task or tasks the user wishes to accomplish, the characteristics of the data, and the user’s level of experience in using visualization to help solve problems. </a:t>
            </a:r>
            <a:endParaRPr lang="en-GB" dirty="0" smtClean="0"/>
          </a:p>
          <a:p>
            <a:pPr algn="just"/>
            <a:endParaRPr lang="en-GB" dirty="0"/>
          </a:p>
          <a:p>
            <a:pPr algn="just"/>
            <a:r>
              <a:rPr lang="en-GB" dirty="0" smtClean="0"/>
              <a:t>Another </a:t>
            </a:r>
            <a:r>
              <a:rPr lang="en-GB" dirty="0"/>
              <a:t>common problem that is often avoided by developers of </a:t>
            </a:r>
            <a:r>
              <a:rPr lang="en-GB" dirty="0" smtClean="0"/>
              <a:t>visualization </a:t>
            </a:r>
            <a:r>
              <a:rPr lang="en-GB" dirty="0"/>
              <a:t>techniques is to determine under what conditions their technique is better than existing techniques, or whether a modification made to a </a:t>
            </a:r>
            <a:r>
              <a:rPr lang="en-GB" dirty="0" smtClean="0"/>
              <a:t>particular </a:t>
            </a:r>
            <a:r>
              <a:rPr lang="en-GB" dirty="0"/>
              <a:t>method improves or makes worse some aspect of the technique or system.</a:t>
            </a:r>
            <a:endParaRPr lang="en-US" dirty="0"/>
          </a:p>
        </p:txBody>
      </p:sp>
    </p:spTree>
    <p:extLst>
      <p:ext uri="{BB962C8B-B14F-4D97-AF65-F5344CB8AC3E}">
        <p14:creationId xmlns:p14="http://schemas.microsoft.com/office/powerpoint/2010/main" val="2720552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GB" sz="3200" dirty="0"/>
              <a:t>n this chapter we attempt to identify some of the components and </a:t>
            </a:r>
            <a:r>
              <a:rPr lang="en-GB" sz="3200" dirty="0" smtClean="0"/>
              <a:t>procedures </a:t>
            </a:r>
            <a:r>
              <a:rPr lang="en-GB" sz="3200" dirty="0"/>
              <a:t>necessary to assess and compare the effectiveness of visualization techniques</a:t>
            </a:r>
            <a:endParaRPr lang="en-US" sz="3200" dirty="0"/>
          </a:p>
        </p:txBody>
      </p:sp>
      <p:sp>
        <p:nvSpPr>
          <p:cNvPr id="3" name="Content Placeholder 2"/>
          <p:cNvSpPr>
            <a:spLocks noGrp="1"/>
          </p:cNvSpPr>
          <p:nvPr>
            <p:ph idx="1"/>
          </p:nvPr>
        </p:nvSpPr>
        <p:spPr>
          <a:xfrm>
            <a:off x="1024128" y="2286000"/>
            <a:ext cx="10561320" cy="4023360"/>
          </a:xfrm>
        </p:spPr>
        <p:txBody>
          <a:bodyPr>
            <a:normAutofit lnSpcReduction="10000"/>
          </a:bodyPr>
          <a:lstStyle/>
          <a:p>
            <a:pPr algn="just"/>
            <a:r>
              <a:rPr lang="en-GB" b="1" dirty="0" smtClean="0"/>
              <a:t>User Tasks: To perform a valid assessment of a particular visualization technique, or to compare two or more techniques, it is important to identify the specific actions or tasks that one wishes to accomplish with the assistance of visualization.</a:t>
            </a:r>
          </a:p>
          <a:p>
            <a:pPr algn="just"/>
            <a:r>
              <a:rPr lang="en-GB" dirty="0"/>
              <a:t>• identify—to recognize an object based on the characteristics presented, such as finding a fracture in an x-ray; </a:t>
            </a:r>
            <a:endParaRPr lang="en-GB" dirty="0" smtClean="0"/>
          </a:p>
          <a:p>
            <a:pPr algn="just"/>
            <a:r>
              <a:rPr lang="en-GB" dirty="0" smtClean="0"/>
              <a:t>• </a:t>
            </a:r>
            <a:r>
              <a:rPr lang="en-GB" dirty="0"/>
              <a:t>locate—to establish the position of an object, such as determining the location of maximal stress in structural analysis; </a:t>
            </a:r>
            <a:endParaRPr lang="en-GB" dirty="0" smtClean="0"/>
          </a:p>
          <a:p>
            <a:pPr algn="just"/>
            <a:r>
              <a:rPr lang="en-GB" dirty="0" smtClean="0"/>
              <a:t>• </a:t>
            </a:r>
            <a:r>
              <a:rPr lang="en-GB" dirty="0"/>
              <a:t>distinguish—to determine that an object is distinct or different from another, such as separating elevations that exceed a given threshold from those below the threshold; </a:t>
            </a:r>
            <a:endParaRPr lang="en-GB" dirty="0" smtClean="0"/>
          </a:p>
          <a:p>
            <a:pPr algn="just"/>
            <a:r>
              <a:rPr lang="en-GB" dirty="0" smtClean="0"/>
              <a:t>• </a:t>
            </a:r>
            <a:r>
              <a:rPr lang="en-GB" dirty="0"/>
              <a:t>categorize—to classify objects into distinct types, such as different land cover or material types</a:t>
            </a:r>
            <a:endParaRPr lang="en-US" dirty="0"/>
          </a:p>
        </p:txBody>
      </p:sp>
    </p:spTree>
    <p:extLst>
      <p:ext uri="{BB962C8B-B14F-4D97-AF65-F5344CB8AC3E}">
        <p14:creationId xmlns:p14="http://schemas.microsoft.com/office/powerpoint/2010/main" val="202506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CONTD.</a:t>
            </a:r>
            <a:endParaRPr lang="en-US" dirty="0"/>
          </a:p>
        </p:txBody>
      </p:sp>
      <p:sp>
        <p:nvSpPr>
          <p:cNvPr id="3" name="Content Placeholder 2"/>
          <p:cNvSpPr>
            <a:spLocks noGrp="1"/>
          </p:cNvSpPr>
          <p:nvPr>
            <p:ph idx="1"/>
          </p:nvPr>
        </p:nvSpPr>
        <p:spPr/>
        <p:txBody>
          <a:bodyPr/>
          <a:lstStyle/>
          <a:p>
            <a:r>
              <a:rPr lang="en-GB" dirty="0"/>
              <a:t>• cluster—to group similar objects based on some relationship. A related action is to segment, which consists of separating dissimilar objects; </a:t>
            </a:r>
            <a:endParaRPr lang="en-GB" dirty="0" smtClean="0"/>
          </a:p>
          <a:p>
            <a:r>
              <a:rPr lang="en-GB" dirty="0" smtClean="0"/>
              <a:t>• </a:t>
            </a:r>
            <a:r>
              <a:rPr lang="en-GB" dirty="0"/>
              <a:t>rank—to place a group of objects in an order, such as numerical or chronological; </a:t>
            </a:r>
            <a:endParaRPr lang="en-GB" dirty="0" smtClean="0"/>
          </a:p>
          <a:p>
            <a:r>
              <a:rPr lang="en-GB" dirty="0" smtClean="0"/>
              <a:t>• </a:t>
            </a:r>
            <a:r>
              <a:rPr lang="en-GB" dirty="0"/>
              <a:t>compare—to examine the similarities and differences between two or more objects, where ordering is not possible, such as masking the </a:t>
            </a:r>
            <a:r>
              <a:rPr lang="en-GB" dirty="0" smtClean="0"/>
              <a:t>intersection </a:t>
            </a:r>
            <a:r>
              <a:rPr lang="en-GB" dirty="0"/>
              <a:t>of two data sets to reveal how they differ; </a:t>
            </a:r>
            <a:endParaRPr lang="en-GB" dirty="0" smtClean="0"/>
          </a:p>
          <a:p>
            <a:r>
              <a:rPr lang="en-GB" dirty="0" smtClean="0"/>
              <a:t>• </a:t>
            </a:r>
            <a:r>
              <a:rPr lang="en-GB" dirty="0"/>
              <a:t>associate—to draw a relationship between two or more objects, such as linking temperature and location in weather maps; </a:t>
            </a:r>
            <a:endParaRPr lang="en-GB" dirty="0" smtClean="0"/>
          </a:p>
          <a:p>
            <a:r>
              <a:rPr lang="en-GB" dirty="0" smtClean="0"/>
              <a:t>• </a:t>
            </a:r>
            <a:r>
              <a:rPr lang="en-GB" dirty="0"/>
              <a:t>correlate—to find a causal or reciprocal relationship between two or more objects, such as determining the relationship between interest rates and economic growth. </a:t>
            </a:r>
            <a:endParaRPr lang="en-US" dirty="0"/>
          </a:p>
        </p:txBody>
      </p:sp>
    </p:spTree>
    <p:extLst>
      <p:ext uri="{BB962C8B-B14F-4D97-AF65-F5344CB8AC3E}">
        <p14:creationId xmlns:p14="http://schemas.microsoft.com/office/powerpoint/2010/main" val="12520924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124</TotalTime>
  <Words>1430</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Tw Cen MT</vt:lpstr>
      <vt:lpstr>Tw Cen MT Condensed</vt:lpstr>
      <vt:lpstr>Wingdings 3</vt:lpstr>
      <vt:lpstr>Integral</vt:lpstr>
      <vt:lpstr>Data visualization</vt:lpstr>
      <vt:lpstr>Misleading Visualizations</vt:lpstr>
      <vt:lpstr>Contd.</vt:lpstr>
      <vt:lpstr>Visual non-sense – comparing apple and oranges</vt:lpstr>
      <vt:lpstr>Raw versus Derived Data</vt:lpstr>
      <vt:lpstr>Absolute versus Relative Judgment</vt:lpstr>
      <vt:lpstr>Comparing and Evaluating Visualization Techniques</vt:lpstr>
      <vt:lpstr>n this chapter we attempt to identify some of the components and procedures necessary to assess and compare the effectiveness of visualization techniques</vt:lpstr>
      <vt:lpstr>CONTD.</vt:lpstr>
      <vt:lpstr>Users characteristics</vt:lpstr>
      <vt:lpstr>contd.</vt:lpstr>
      <vt:lpstr>Data Characteristics</vt:lpstr>
      <vt:lpstr>Visualization charectistics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Hafeezuddin Shaik</dc:creator>
  <cp:lastModifiedBy>Hafeezuddin Shaik</cp:lastModifiedBy>
  <cp:revision>9</cp:revision>
  <dcterms:created xsi:type="dcterms:W3CDTF">2022-06-24T04:50:00Z</dcterms:created>
  <dcterms:modified xsi:type="dcterms:W3CDTF">2022-06-25T09:16:35Z</dcterms:modified>
</cp:coreProperties>
</file>