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74" r:id="rId4"/>
    <p:sldId id="258" r:id="rId5"/>
    <p:sldId id="259" r:id="rId6"/>
    <p:sldId id="260" r:id="rId7"/>
    <p:sldId id="262" r:id="rId8"/>
    <p:sldId id="261" r:id="rId9"/>
    <p:sldId id="263" r:id="rId10"/>
    <p:sldId id="264" r:id="rId11"/>
    <p:sldId id="265" r:id="rId12"/>
    <p:sldId id="27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BA84-BD65-4A62-9672-FF6154F02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F8B05-6894-4885-A807-DDB2E9436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9E82AC-228A-45C0-A0D9-C0A84E7BC943}"/>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5" name="Footer Placeholder 4">
            <a:extLst>
              <a:ext uri="{FF2B5EF4-FFF2-40B4-BE49-F238E27FC236}">
                <a16:creationId xmlns:a16="http://schemas.microsoft.com/office/drawing/2014/main" id="{0A7D73FF-4529-4872-A03A-378F5EDD1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CB3C9-3115-4617-AA9F-E9C67E6D3B4C}"/>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17777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0380-51CC-4501-AC54-58A36BDF5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8C93D-3484-4889-8C37-B255984565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B5D97-0011-43F2-A497-04E67BF672E0}"/>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5" name="Footer Placeholder 4">
            <a:extLst>
              <a:ext uri="{FF2B5EF4-FFF2-40B4-BE49-F238E27FC236}">
                <a16:creationId xmlns:a16="http://schemas.microsoft.com/office/drawing/2014/main" id="{E87FF139-9F00-48F5-B3DF-17A0ACFCA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00F46-D06E-423C-B63C-AD1F0A9A9C71}"/>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106424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E1C90-0786-4C9C-87D3-FBAED0B178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20341-26F9-4F60-B355-98AF8E148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D9D80-AA56-4CAD-8DC5-DC6E64E29559}"/>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5" name="Footer Placeholder 4">
            <a:extLst>
              <a:ext uri="{FF2B5EF4-FFF2-40B4-BE49-F238E27FC236}">
                <a16:creationId xmlns:a16="http://schemas.microsoft.com/office/drawing/2014/main" id="{2A734939-0E51-424A-A2F3-62A8CDA20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716A5-793E-487A-BF6B-850DC87EF909}"/>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206222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C93E-2133-4323-B40E-BBB68B497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68EA0B-F15E-4518-9C4E-AE78F521D9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83FA2-6C75-4185-8B3A-BFDA7465B71B}"/>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5" name="Footer Placeholder 4">
            <a:extLst>
              <a:ext uri="{FF2B5EF4-FFF2-40B4-BE49-F238E27FC236}">
                <a16:creationId xmlns:a16="http://schemas.microsoft.com/office/drawing/2014/main" id="{9BC5DCC7-8159-4CEF-BFD6-4DE5C0114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386EB-DBCA-4CD3-B668-521A92B18DCE}"/>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220080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3B67-AB42-44FD-995C-83190130D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8403F-BBF5-46A6-8D2D-989C9FBAF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AB996-52FF-4EF5-86C9-7AAF72CFC615}"/>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5" name="Footer Placeholder 4">
            <a:extLst>
              <a:ext uri="{FF2B5EF4-FFF2-40B4-BE49-F238E27FC236}">
                <a16:creationId xmlns:a16="http://schemas.microsoft.com/office/drawing/2014/main" id="{582A8478-64C9-43B9-926B-2050C2619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296FA-DE62-4EB8-A9C5-F8ADF7C95FC1}"/>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270610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37AF-C4D3-49F7-A8E5-CD138E585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47178E-6A22-41E1-857F-07C18183E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1D0904-64E3-4525-82A3-37F742D7BF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C933DE-4AA1-4A54-B9A5-8251650F034B}"/>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6" name="Footer Placeholder 5">
            <a:extLst>
              <a:ext uri="{FF2B5EF4-FFF2-40B4-BE49-F238E27FC236}">
                <a16:creationId xmlns:a16="http://schemas.microsoft.com/office/drawing/2014/main" id="{384719C0-A4B2-492E-A6DD-6BCDE1164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29026-F8C7-4CD9-982E-6EB5A6A353FF}"/>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12338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A779-2FE6-418C-8666-C0E8F59E4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BE0997-38CE-422D-ACBE-02F7E0ABF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4A67F6-CDD3-4A57-A4FD-71C5931A06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E0896-7D98-4F08-8449-721F3980B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76B3-DE51-4AC8-B5FB-36170D73C5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356C14-6A73-4C0F-A2EE-954A38ADC6E5}"/>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8" name="Footer Placeholder 7">
            <a:extLst>
              <a:ext uri="{FF2B5EF4-FFF2-40B4-BE49-F238E27FC236}">
                <a16:creationId xmlns:a16="http://schemas.microsoft.com/office/drawing/2014/main" id="{56B4A2B0-449F-491F-AB3E-83CF0DB8DD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91D96F-BDC7-4F66-97D4-AD8285E3FA93}"/>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10619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25F7-FAB2-45A0-8FE2-78B61A1807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EC5E0A-6968-4B7F-B695-4C1E56548244}"/>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4" name="Footer Placeholder 3">
            <a:extLst>
              <a:ext uri="{FF2B5EF4-FFF2-40B4-BE49-F238E27FC236}">
                <a16:creationId xmlns:a16="http://schemas.microsoft.com/office/drawing/2014/main" id="{EE374B78-1734-4FB3-96A0-36BAC6F2C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C8182-8490-4E02-879F-5A5D424C1AC0}"/>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306585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3B73E-7535-4092-A673-D3A1F2519718}"/>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3" name="Footer Placeholder 2">
            <a:extLst>
              <a:ext uri="{FF2B5EF4-FFF2-40B4-BE49-F238E27FC236}">
                <a16:creationId xmlns:a16="http://schemas.microsoft.com/office/drawing/2014/main" id="{2BC19FF3-D493-4D22-8E13-DEB841F6C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BE7632-2BFD-42B7-AD92-C43E482C1A12}"/>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234074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2E84-4A47-4866-B380-9A4B1EAC0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6BD87-A09B-4D9D-BB37-5B417874E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AB5CCE-A55E-45F5-8C05-AB516E557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79586-4AA2-4CB4-8414-3065AEF7CE04}"/>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6" name="Footer Placeholder 5">
            <a:extLst>
              <a:ext uri="{FF2B5EF4-FFF2-40B4-BE49-F238E27FC236}">
                <a16:creationId xmlns:a16="http://schemas.microsoft.com/office/drawing/2014/main" id="{575182CB-85F6-42B6-B010-F6EAECCA3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A63C3-9587-4FAD-9106-4F2F6EC7D430}"/>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276590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40EF-E0E1-491C-8DEB-DA4C00B36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B5433-3FED-4984-84C2-388E3E7D0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F4D76D-44CC-4BC9-8FAC-AA5DEE880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28B2C-A26A-4B21-8B4E-08AF3C64B310}"/>
              </a:ext>
            </a:extLst>
          </p:cNvPr>
          <p:cNvSpPr>
            <a:spLocks noGrp="1"/>
          </p:cNvSpPr>
          <p:nvPr>
            <p:ph type="dt" sz="half" idx="10"/>
          </p:nvPr>
        </p:nvSpPr>
        <p:spPr/>
        <p:txBody>
          <a:bodyPr/>
          <a:lstStyle/>
          <a:p>
            <a:fld id="{0FE3A340-BB21-43AD-9B2F-DCDBC08F1F75}" type="datetimeFigureOut">
              <a:rPr lang="en-US" smtClean="0"/>
              <a:t>3/11/2022</a:t>
            </a:fld>
            <a:endParaRPr lang="en-US"/>
          </a:p>
        </p:txBody>
      </p:sp>
      <p:sp>
        <p:nvSpPr>
          <p:cNvPr id="6" name="Footer Placeholder 5">
            <a:extLst>
              <a:ext uri="{FF2B5EF4-FFF2-40B4-BE49-F238E27FC236}">
                <a16:creationId xmlns:a16="http://schemas.microsoft.com/office/drawing/2014/main" id="{40989DE2-EF78-4539-B88B-5A504445E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51D1D-F805-47D5-9294-7CC69B4B59A5}"/>
              </a:ext>
            </a:extLst>
          </p:cNvPr>
          <p:cNvSpPr>
            <a:spLocks noGrp="1"/>
          </p:cNvSpPr>
          <p:nvPr>
            <p:ph type="sldNum" sz="quarter" idx="12"/>
          </p:nvPr>
        </p:nvSpPr>
        <p:spPr/>
        <p:txBody>
          <a:bodyPr/>
          <a:lstStyle/>
          <a:p>
            <a:fld id="{01D4EA9B-1AF2-49ED-9858-29932E3AB7A6}" type="slidenum">
              <a:rPr lang="en-US" smtClean="0"/>
              <a:t>‹#›</a:t>
            </a:fld>
            <a:endParaRPr lang="en-US"/>
          </a:p>
        </p:txBody>
      </p:sp>
    </p:spTree>
    <p:extLst>
      <p:ext uri="{BB962C8B-B14F-4D97-AF65-F5344CB8AC3E}">
        <p14:creationId xmlns:p14="http://schemas.microsoft.com/office/powerpoint/2010/main" val="154681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CE5C3-2C6F-42D9-8927-845E8345A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8713A-B7B7-4FE4-84B7-B58FF1387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7AD23-8C78-4443-9BD3-7AE5D6F900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3A340-BB21-43AD-9B2F-DCDBC08F1F75}" type="datetimeFigureOut">
              <a:rPr lang="en-US" smtClean="0"/>
              <a:t>3/11/2022</a:t>
            </a:fld>
            <a:endParaRPr lang="en-US"/>
          </a:p>
        </p:txBody>
      </p:sp>
      <p:sp>
        <p:nvSpPr>
          <p:cNvPr id="5" name="Footer Placeholder 4">
            <a:extLst>
              <a:ext uri="{FF2B5EF4-FFF2-40B4-BE49-F238E27FC236}">
                <a16:creationId xmlns:a16="http://schemas.microsoft.com/office/drawing/2014/main" id="{19BA8632-0CAA-4A4B-AC36-313994B35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538B2-49BB-461C-AF93-681F0A41B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EA9B-1AF2-49ED-9858-29932E3AB7A6}" type="slidenum">
              <a:rPr lang="en-US" smtClean="0"/>
              <a:t>‹#›</a:t>
            </a:fld>
            <a:endParaRPr lang="en-US"/>
          </a:p>
        </p:txBody>
      </p:sp>
    </p:spTree>
    <p:extLst>
      <p:ext uri="{BB962C8B-B14F-4D97-AF65-F5344CB8AC3E}">
        <p14:creationId xmlns:p14="http://schemas.microsoft.com/office/powerpoint/2010/main" val="333886047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B924-A773-4D91-832A-DD73DB5FA97F}"/>
              </a:ext>
            </a:extLst>
          </p:cNvPr>
          <p:cNvSpPr>
            <a:spLocks noGrp="1"/>
          </p:cNvSpPr>
          <p:nvPr>
            <p:ph type="ctrTitle"/>
          </p:nvPr>
        </p:nvSpPr>
        <p:spPr>
          <a:xfrm>
            <a:off x="7548465" y="2407298"/>
            <a:ext cx="4183224" cy="666716"/>
          </a:xfrm>
        </p:spPr>
        <p:txBody>
          <a:bodyPr>
            <a:normAutofit fontScale="90000"/>
          </a:bodyPr>
          <a:lstStyle/>
          <a:p>
            <a:r>
              <a:rPr lang="en-GB" sz="4800" dirty="0"/>
              <a:t>Data Visualization</a:t>
            </a:r>
            <a:endParaRPr lang="en-US" sz="4800" dirty="0"/>
          </a:p>
        </p:txBody>
      </p:sp>
      <p:sp>
        <p:nvSpPr>
          <p:cNvPr id="3" name="Subtitle 2">
            <a:extLst>
              <a:ext uri="{FF2B5EF4-FFF2-40B4-BE49-F238E27FC236}">
                <a16:creationId xmlns:a16="http://schemas.microsoft.com/office/drawing/2014/main" id="{13FC97C5-4ABD-414F-9796-D116CD8535F8}"/>
              </a:ext>
            </a:extLst>
          </p:cNvPr>
          <p:cNvSpPr>
            <a:spLocks noGrp="1"/>
          </p:cNvSpPr>
          <p:nvPr>
            <p:ph type="subTitle" idx="1"/>
          </p:nvPr>
        </p:nvSpPr>
        <p:spPr>
          <a:xfrm>
            <a:off x="7977674" y="3208499"/>
            <a:ext cx="3660710" cy="969962"/>
          </a:xfrm>
        </p:spPr>
        <p:txBody>
          <a:bodyPr/>
          <a:lstStyle/>
          <a:p>
            <a:r>
              <a:rPr lang="en-GB" dirty="0"/>
              <a:t>Lecture 5</a:t>
            </a:r>
          </a:p>
          <a:p>
            <a:r>
              <a:rPr lang="en-GB" dirty="0"/>
              <a:t>11/3/2022</a:t>
            </a:r>
            <a:endParaRPr lang="en-US" dirty="0"/>
          </a:p>
        </p:txBody>
      </p:sp>
      <p:pic>
        <p:nvPicPr>
          <p:cNvPr id="11" name="Picture 10">
            <a:extLst>
              <a:ext uri="{FF2B5EF4-FFF2-40B4-BE49-F238E27FC236}">
                <a16:creationId xmlns:a16="http://schemas.microsoft.com/office/drawing/2014/main" id="{BDD13611-7816-48B1-9ECC-7CDB7A887D41}"/>
              </a:ext>
            </a:extLst>
          </p:cNvPr>
          <p:cNvPicPr>
            <a:picLocks noChangeAspect="1"/>
          </p:cNvPicPr>
          <p:nvPr/>
        </p:nvPicPr>
        <p:blipFill>
          <a:blip r:embed="rId2"/>
          <a:stretch>
            <a:fillRect/>
          </a:stretch>
        </p:blipFill>
        <p:spPr>
          <a:xfrm>
            <a:off x="175727" y="130629"/>
            <a:ext cx="7372738" cy="6242179"/>
          </a:xfrm>
          <a:prstGeom prst="rect">
            <a:avLst/>
          </a:prstGeom>
        </p:spPr>
      </p:pic>
    </p:spTree>
    <p:extLst>
      <p:ext uri="{BB962C8B-B14F-4D97-AF65-F5344CB8AC3E}">
        <p14:creationId xmlns:p14="http://schemas.microsoft.com/office/powerpoint/2010/main" val="141462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88F9-FD7F-49B9-B3AF-49BC8406AB8E}"/>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1EEB40EF-9D52-4A9D-8C08-1C7928C97B5F}"/>
              </a:ext>
            </a:extLst>
          </p:cNvPr>
          <p:cNvSpPr>
            <a:spLocks noGrp="1"/>
          </p:cNvSpPr>
          <p:nvPr>
            <p:ph idx="1"/>
          </p:nvPr>
        </p:nvSpPr>
        <p:spPr/>
        <p:txBody>
          <a:bodyPr/>
          <a:lstStyle/>
          <a:p>
            <a:pPr marL="0" indent="0" algn="just">
              <a:buNone/>
            </a:pPr>
            <a:r>
              <a:rPr lang="en-GB" dirty="0"/>
              <a:t>It may also contain the base reference point from which some of the data fields are measured, the units used in the measurements, the symbol or number used to indicate a missing value (see below), and the resolution at which measurements were acquired. </a:t>
            </a:r>
          </a:p>
          <a:p>
            <a:pPr marL="0" indent="0" algn="just">
              <a:buNone/>
            </a:pPr>
            <a:endParaRPr lang="en-GB" dirty="0"/>
          </a:p>
          <a:p>
            <a:pPr marL="0" indent="0" algn="just">
              <a:buNone/>
            </a:pPr>
            <a:r>
              <a:rPr lang="en-GB" dirty="0"/>
              <a:t>This information may be important in selecting the appropriate pre-processing operations, and in setting their parameters.</a:t>
            </a:r>
            <a:endParaRPr lang="en-US" dirty="0"/>
          </a:p>
        </p:txBody>
      </p:sp>
    </p:spTree>
    <p:extLst>
      <p:ext uri="{BB962C8B-B14F-4D97-AF65-F5344CB8AC3E}">
        <p14:creationId xmlns:p14="http://schemas.microsoft.com/office/powerpoint/2010/main" val="21939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CA02-B543-449E-AAB5-068BF54EB79A}"/>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F62741E4-A6CA-43F1-BB45-B2023A2C725A}"/>
              </a:ext>
            </a:extLst>
          </p:cNvPr>
          <p:cNvSpPr>
            <a:spLocks noGrp="1"/>
          </p:cNvSpPr>
          <p:nvPr>
            <p:ph idx="1"/>
          </p:nvPr>
        </p:nvSpPr>
        <p:spPr/>
        <p:txBody>
          <a:bodyPr>
            <a:normAutofit lnSpcReduction="10000"/>
          </a:bodyPr>
          <a:lstStyle/>
          <a:p>
            <a:pPr marL="0" indent="0" algn="just">
              <a:buNone/>
            </a:pPr>
            <a:r>
              <a:rPr lang="en-GB" dirty="0"/>
              <a:t>Various methods of statistical analysis can provide us with useful insights. </a:t>
            </a:r>
          </a:p>
          <a:p>
            <a:pPr marL="0" indent="0" algn="just">
              <a:buNone/>
            </a:pPr>
            <a:r>
              <a:rPr lang="en-GB" b="1" dirty="0"/>
              <a:t>Outlier detection </a:t>
            </a:r>
            <a:r>
              <a:rPr lang="en-GB" dirty="0"/>
              <a:t>can indicate records with erroneous data fields. </a:t>
            </a:r>
          </a:p>
          <a:p>
            <a:pPr marL="0" indent="0" algn="just">
              <a:buNone/>
            </a:pPr>
            <a:endParaRPr lang="en-GB" dirty="0"/>
          </a:p>
          <a:p>
            <a:pPr marL="0" indent="0" algn="just">
              <a:buNone/>
            </a:pPr>
            <a:r>
              <a:rPr lang="en-GB" b="1" dirty="0"/>
              <a:t>Cluster analysis </a:t>
            </a:r>
            <a:r>
              <a:rPr lang="en-GB" dirty="0"/>
              <a:t>can help segment the data into groups exhibiting strong similarities. </a:t>
            </a:r>
          </a:p>
          <a:p>
            <a:pPr marL="0" indent="0" algn="just">
              <a:buNone/>
            </a:pPr>
            <a:endParaRPr lang="en-GB" dirty="0"/>
          </a:p>
          <a:p>
            <a:pPr marL="0" indent="0" algn="just">
              <a:buNone/>
            </a:pPr>
            <a:r>
              <a:rPr lang="en-GB" b="1" dirty="0"/>
              <a:t>Correlation analysis </a:t>
            </a:r>
            <a:r>
              <a:rPr lang="en-GB" dirty="0"/>
              <a:t>can help users eliminate redundant fields or highlight associations between dimensions that might not have been apparent otherwise</a:t>
            </a:r>
            <a:endParaRPr lang="en-US" dirty="0"/>
          </a:p>
        </p:txBody>
      </p:sp>
    </p:spTree>
    <p:extLst>
      <p:ext uri="{BB962C8B-B14F-4D97-AF65-F5344CB8AC3E}">
        <p14:creationId xmlns:p14="http://schemas.microsoft.com/office/powerpoint/2010/main" val="111737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BF8A-8CA6-4DCF-A266-332D9223AFE8}"/>
              </a:ext>
            </a:extLst>
          </p:cNvPr>
          <p:cNvSpPr>
            <a:spLocks noGrp="1"/>
          </p:cNvSpPr>
          <p:nvPr>
            <p:ph type="title"/>
          </p:nvPr>
        </p:nvSpPr>
        <p:spPr/>
        <p:txBody>
          <a:bodyPr/>
          <a:lstStyle/>
          <a:p>
            <a:r>
              <a:rPr lang="en-GB" dirty="0"/>
              <a:t>Meta Data Example</a:t>
            </a:r>
            <a:endParaRPr lang="en-US" dirty="0"/>
          </a:p>
        </p:txBody>
      </p:sp>
      <p:pic>
        <p:nvPicPr>
          <p:cNvPr id="6146" name="Picture 2" descr="What is Metadata (with examples) - Data terminology">
            <a:extLst>
              <a:ext uri="{FF2B5EF4-FFF2-40B4-BE49-F238E27FC236}">
                <a16:creationId xmlns:a16="http://schemas.microsoft.com/office/drawing/2014/main" id="{6B0E51D9-146E-4654-892D-19EDD74E32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61573" y="2377055"/>
            <a:ext cx="8268854" cy="324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06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D0CB-32B0-4FCE-9BB5-B91FBD48627E}"/>
              </a:ext>
            </a:extLst>
          </p:cNvPr>
          <p:cNvSpPr>
            <a:spLocks noGrp="1"/>
          </p:cNvSpPr>
          <p:nvPr>
            <p:ph type="title"/>
          </p:nvPr>
        </p:nvSpPr>
        <p:spPr/>
        <p:txBody>
          <a:bodyPr>
            <a:normAutofit/>
          </a:bodyPr>
          <a:lstStyle/>
          <a:p>
            <a:r>
              <a:rPr lang="en-GB" dirty="0"/>
              <a:t>Central Tendency through Mean, Median, Mode</a:t>
            </a:r>
            <a:endParaRPr lang="en-US" dirty="0"/>
          </a:p>
        </p:txBody>
      </p:sp>
      <p:sp>
        <p:nvSpPr>
          <p:cNvPr id="3" name="Content Placeholder 2">
            <a:extLst>
              <a:ext uri="{FF2B5EF4-FFF2-40B4-BE49-F238E27FC236}">
                <a16:creationId xmlns:a16="http://schemas.microsoft.com/office/drawing/2014/main" id="{6DB27BF0-539F-47EE-B465-0A4A7EE81872}"/>
              </a:ext>
            </a:extLst>
          </p:cNvPr>
          <p:cNvSpPr>
            <a:spLocks noGrp="1"/>
          </p:cNvSpPr>
          <p:nvPr>
            <p:ph idx="1"/>
          </p:nvPr>
        </p:nvSpPr>
        <p:spPr/>
        <p:txBody>
          <a:bodyPr/>
          <a:lstStyle/>
          <a:p>
            <a:pPr fontAlgn="base"/>
            <a:r>
              <a:rPr lang="en-GB" dirty="0">
                <a:solidFill>
                  <a:srgbClr val="212121"/>
                </a:solidFill>
                <a:latin typeface="+mj-lt"/>
              </a:rPr>
              <a:t>The mean is the arithmetic average of a set of given numbers.</a:t>
            </a:r>
          </a:p>
          <a:p>
            <a:pPr marL="0" indent="0" fontAlgn="base">
              <a:buNone/>
            </a:pPr>
            <a:endParaRPr lang="en-GB" dirty="0">
              <a:solidFill>
                <a:srgbClr val="212121"/>
              </a:solidFill>
              <a:latin typeface="+mj-lt"/>
            </a:endParaRPr>
          </a:p>
          <a:p>
            <a:pPr fontAlgn="base"/>
            <a:r>
              <a:rPr lang="en-GB" dirty="0">
                <a:solidFill>
                  <a:srgbClr val="212121"/>
                </a:solidFill>
                <a:latin typeface="+mj-lt"/>
              </a:rPr>
              <a:t>The median is the middle score in a set of given numbers.</a:t>
            </a:r>
          </a:p>
          <a:p>
            <a:pPr marL="0" indent="0" fontAlgn="base">
              <a:buNone/>
            </a:pPr>
            <a:endParaRPr lang="en-GB" dirty="0">
              <a:solidFill>
                <a:srgbClr val="212121"/>
              </a:solidFill>
              <a:latin typeface="+mj-lt"/>
            </a:endParaRPr>
          </a:p>
          <a:p>
            <a:pPr fontAlgn="base"/>
            <a:r>
              <a:rPr lang="en-GB" dirty="0">
                <a:solidFill>
                  <a:srgbClr val="212121"/>
                </a:solidFill>
                <a:latin typeface="+mj-lt"/>
              </a:rPr>
              <a:t>The mode is the most frequently occurring score in a set of given numbers.</a:t>
            </a:r>
          </a:p>
          <a:p>
            <a:pPr marL="0" indent="0">
              <a:buNone/>
            </a:pPr>
            <a:endParaRPr lang="en-US" dirty="0"/>
          </a:p>
        </p:txBody>
      </p:sp>
    </p:spTree>
    <p:extLst>
      <p:ext uri="{BB962C8B-B14F-4D97-AF65-F5344CB8AC3E}">
        <p14:creationId xmlns:p14="http://schemas.microsoft.com/office/powerpoint/2010/main" val="170128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01AC-983A-42BE-A9A8-43B1AC182370}"/>
              </a:ext>
            </a:extLst>
          </p:cNvPr>
          <p:cNvSpPr>
            <a:spLocks noGrp="1"/>
          </p:cNvSpPr>
          <p:nvPr>
            <p:ph type="title"/>
          </p:nvPr>
        </p:nvSpPr>
        <p:spPr/>
        <p:txBody>
          <a:bodyPr/>
          <a:lstStyle/>
          <a:p>
            <a:r>
              <a:rPr lang="en-GB" dirty="0"/>
              <a:t>Mean</a:t>
            </a:r>
            <a:endParaRPr lang="en-US" dirty="0"/>
          </a:p>
        </p:txBody>
      </p:sp>
      <p:sp>
        <p:nvSpPr>
          <p:cNvPr id="3" name="Content Placeholder 2">
            <a:extLst>
              <a:ext uri="{FF2B5EF4-FFF2-40B4-BE49-F238E27FC236}">
                <a16:creationId xmlns:a16="http://schemas.microsoft.com/office/drawing/2014/main" id="{9C0B2A4C-7A7B-41FF-9863-36FC60173AB5}"/>
              </a:ext>
            </a:extLst>
          </p:cNvPr>
          <p:cNvSpPr>
            <a:spLocks noGrp="1"/>
          </p:cNvSpPr>
          <p:nvPr>
            <p:ph idx="1"/>
          </p:nvPr>
        </p:nvSpPr>
        <p:spPr>
          <a:xfrm>
            <a:off x="838200" y="1545706"/>
            <a:ext cx="10515600" cy="4351338"/>
          </a:xfrm>
        </p:spPr>
        <p:txBody>
          <a:bodyPr/>
          <a:lstStyle/>
          <a:p>
            <a:pPr marL="0" indent="0" algn="just" fontAlgn="base">
              <a:buNone/>
            </a:pPr>
            <a:r>
              <a:rPr lang="en-GB" b="0" i="0" dirty="0">
                <a:solidFill>
                  <a:srgbClr val="212121"/>
                </a:solidFill>
                <a:effectLst/>
                <a:latin typeface="+mj-lt"/>
              </a:rPr>
              <a:t>The mean, or average, is calculated by adding up the scores and dividing the total by the number of scores. Consider the following number set: 3, 4, 6, 6, 8, 9, 11. The mean is calculated in the following manner:</a:t>
            </a:r>
          </a:p>
          <a:p>
            <a:pPr marL="0" indent="0" algn="just" fontAlgn="base">
              <a:buNone/>
            </a:pPr>
            <a:endParaRPr lang="en-GB" b="0" i="0" dirty="0">
              <a:solidFill>
                <a:srgbClr val="212121"/>
              </a:solidFill>
              <a:effectLst/>
              <a:latin typeface="+mj-lt"/>
            </a:endParaRPr>
          </a:p>
          <a:p>
            <a:pPr marL="0" indent="0" algn="just" fontAlgn="base">
              <a:buNone/>
            </a:pPr>
            <a:r>
              <a:rPr lang="en-GB" b="0" i="0" dirty="0">
                <a:solidFill>
                  <a:srgbClr val="212121"/>
                </a:solidFill>
                <a:effectLst/>
                <a:latin typeface="+mj-lt"/>
              </a:rPr>
              <a:t>3 + 4 + 6 + 6 + 8 + 9 + 11 = 47</a:t>
            </a:r>
          </a:p>
          <a:p>
            <a:pPr marL="0" indent="0" algn="just" fontAlgn="base">
              <a:buNone/>
            </a:pPr>
            <a:r>
              <a:rPr lang="en-GB" b="0" i="0" dirty="0">
                <a:solidFill>
                  <a:srgbClr val="212121"/>
                </a:solidFill>
                <a:effectLst/>
                <a:latin typeface="+mj-lt"/>
              </a:rPr>
              <a:t>47 / 7 = 6.7</a:t>
            </a:r>
          </a:p>
          <a:p>
            <a:pPr marL="0" indent="0" algn="just" fontAlgn="base">
              <a:buNone/>
            </a:pPr>
            <a:endParaRPr lang="en-GB" b="0" i="0" dirty="0">
              <a:solidFill>
                <a:srgbClr val="212121"/>
              </a:solidFill>
              <a:effectLst/>
              <a:latin typeface="+mj-lt"/>
            </a:endParaRPr>
          </a:p>
          <a:p>
            <a:pPr marL="0" indent="0" algn="just" fontAlgn="base">
              <a:buNone/>
            </a:pPr>
            <a:r>
              <a:rPr lang="en-GB" b="0" i="0" dirty="0">
                <a:solidFill>
                  <a:srgbClr val="212121"/>
                </a:solidFill>
                <a:effectLst/>
                <a:latin typeface="+mj-lt"/>
              </a:rPr>
              <a:t>The mean (average) of the number set is 6.7.</a:t>
            </a:r>
          </a:p>
          <a:p>
            <a:pPr marL="0" indent="0" algn="just">
              <a:buNone/>
            </a:pPr>
            <a:endParaRPr lang="en-US" dirty="0">
              <a:latin typeface="+mj-lt"/>
            </a:endParaRPr>
          </a:p>
        </p:txBody>
      </p:sp>
    </p:spTree>
    <p:extLst>
      <p:ext uri="{BB962C8B-B14F-4D97-AF65-F5344CB8AC3E}">
        <p14:creationId xmlns:p14="http://schemas.microsoft.com/office/powerpoint/2010/main" val="391101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11E0-B60F-47FC-93C4-4B8150633D1D}"/>
              </a:ext>
            </a:extLst>
          </p:cNvPr>
          <p:cNvSpPr>
            <a:spLocks noGrp="1"/>
          </p:cNvSpPr>
          <p:nvPr>
            <p:ph type="title"/>
          </p:nvPr>
        </p:nvSpPr>
        <p:spPr/>
        <p:txBody>
          <a:bodyPr/>
          <a:lstStyle/>
          <a:p>
            <a:r>
              <a:rPr lang="en-GB" dirty="0"/>
              <a:t>Median</a:t>
            </a:r>
            <a:endParaRPr lang="en-US" dirty="0"/>
          </a:p>
        </p:txBody>
      </p:sp>
      <p:sp>
        <p:nvSpPr>
          <p:cNvPr id="3" name="Content Placeholder 2">
            <a:extLst>
              <a:ext uri="{FF2B5EF4-FFF2-40B4-BE49-F238E27FC236}">
                <a16:creationId xmlns:a16="http://schemas.microsoft.com/office/drawing/2014/main" id="{6496EC77-2EB5-4A7E-B0DA-B2EA1739958E}"/>
              </a:ext>
            </a:extLst>
          </p:cNvPr>
          <p:cNvSpPr>
            <a:spLocks noGrp="1"/>
          </p:cNvSpPr>
          <p:nvPr>
            <p:ph idx="1"/>
          </p:nvPr>
        </p:nvSpPr>
        <p:spPr>
          <a:xfrm>
            <a:off x="940837" y="1489723"/>
            <a:ext cx="10515600" cy="4351338"/>
          </a:xfrm>
        </p:spPr>
        <p:txBody>
          <a:bodyPr>
            <a:normAutofit/>
          </a:bodyPr>
          <a:lstStyle/>
          <a:p>
            <a:pPr marL="0" indent="0" algn="just">
              <a:buNone/>
            </a:pPr>
            <a:r>
              <a:rPr lang="en-GB" dirty="0"/>
              <a:t>The median is the middle score of a distribution. </a:t>
            </a:r>
          </a:p>
          <a:p>
            <a:pPr marL="0" indent="0" algn="ctr">
              <a:buNone/>
            </a:pPr>
            <a:r>
              <a:rPr lang="en-GB" dirty="0"/>
              <a:t>To calculate the median</a:t>
            </a:r>
          </a:p>
          <a:p>
            <a:pPr marL="0" indent="0" algn="just">
              <a:buNone/>
            </a:pPr>
            <a:r>
              <a:rPr lang="en-GB" dirty="0"/>
              <a:t>Arrange your numbers in numerical order.</a:t>
            </a:r>
          </a:p>
          <a:p>
            <a:pPr marL="0" indent="0" algn="just">
              <a:buNone/>
            </a:pPr>
            <a:r>
              <a:rPr lang="en-GB" dirty="0"/>
              <a:t>Count how many numbers you have.</a:t>
            </a:r>
          </a:p>
          <a:p>
            <a:pPr marL="0" indent="0" algn="just">
              <a:buNone/>
            </a:pPr>
            <a:r>
              <a:rPr lang="en-GB" dirty="0"/>
              <a:t>If you have an odd number, divide by 2 and round up to get the position of the median number.</a:t>
            </a:r>
          </a:p>
          <a:p>
            <a:pPr marL="0" indent="0" algn="just">
              <a:buNone/>
            </a:pPr>
            <a:r>
              <a:rPr lang="en-GB" dirty="0"/>
              <a:t>If you have an even number, divide by 2. Go to the number in that position and average it with the number in the next higher position to get the median.</a:t>
            </a:r>
            <a:endParaRPr lang="en-US" dirty="0"/>
          </a:p>
        </p:txBody>
      </p:sp>
    </p:spTree>
    <p:extLst>
      <p:ext uri="{BB962C8B-B14F-4D97-AF65-F5344CB8AC3E}">
        <p14:creationId xmlns:p14="http://schemas.microsoft.com/office/powerpoint/2010/main" val="224812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8147-8549-4B77-AE28-01707244DC13}"/>
              </a:ext>
            </a:extLst>
          </p:cNvPr>
          <p:cNvSpPr>
            <a:spLocks noGrp="1"/>
          </p:cNvSpPr>
          <p:nvPr>
            <p:ph type="title"/>
          </p:nvPr>
        </p:nvSpPr>
        <p:spPr>
          <a:xfrm>
            <a:off x="838200" y="365125"/>
            <a:ext cx="10515600" cy="913169"/>
          </a:xfrm>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BCD0E0AD-04A7-4698-B758-89B80E3D1ED6}"/>
              </a:ext>
            </a:extLst>
          </p:cNvPr>
          <p:cNvSpPr>
            <a:spLocks noGrp="1"/>
          </p:cNvSpPr>
          <p:nvPr>
            <p:ph idx="1"/>
          </p:nvPr>
        </p:nvSpPr>
        <p:spPr>
          <a:xfrm>
            <a:off x="838200" y="1278294"/>
            <a:ext cx="10515600" cy="4898669"/>
          </a:xfrm>
        </p:spPr>
        <p:txBody>
          <a:bodyPr>
            <a:normAutofit fontScale="92500"/>
          </a:bodyPr>
          <a:lstStyle/>
          <a:p>
            <a:pPr marL="0" indent="0" algn="just">
              <a:buNone/>
            </a:pPr>
            <a:r>
              <a:rPr lang="en-GB" b="0" i="0" dirty="0">
                <a:solidFill>
                  <a:srgbClr val="212121"/>
                </a:solidFill>
                <a:effectLst/>
                <a:latin typeface="+mj-lt"/>
              </a:rPr>
              <a:t>Consider this set of numbers: 5, 7, 9, 9, 11. Since you have an odd number of scores, the median would be 9. </a:t>
            </a:r>
          </a:p>
          <a:p>
            <a:pPr marL="0" indent="0" algn="just">
              <a:buNone/>
            </a:pPr>
            <a:endParaRPr lang="en-GB" dirty="0">
              <a:solidFill>
                <a:srgbClr val="212121"/>
              </a:solidFill>
              <a:latin typeface="+mj-lt"/>
            </a:endParaRPr>
          </a:p>
          <a:p>
            <a:pPr marL="0" indent="0" algn="just">
              <a:buNone/>
            </a:pPr>
            <a:r>
              <a:rPr lang="en-GB" b="0" i="0" dirty="0">
                <a:solidFill>
                  <a:srgbClr val="212121"/>
                </a:solidFill>
                <a:effectLst/>
                <a:latin typeface="+mj-lt"/>
              </a:rPr>
              <a:t>You have five numbers, so you divide 5 by 2 to get 2.5, and round up to 3. </a:t>
            </a:r>
          </a:p>
          <a:p>
            <a:pPr marL="0" indent="0" algn="just">
              <a:buNone/>
            </a:pPr>
            <a:endParaRPr lang="en-GB" dirty="0">
              <a:solidFill>
                <a:srgbClr val="212121"/>
              </a:solidFill>
              <a:latin typeface="+mj-lt"/>
            </a:endParaRPr>
          </a:p>
          <a:p>
            <a:pPr marL="0" indent="0" algn="just">
              <a:buNone/>
            </a:pPr>
            <a:r>
              <a:rPr lang="en-GB" b="0" i="0" dirty="0">
                <a:solidFill>
                  <a:srgbClr val="212121"/>
                </a:solidFill>
                <a:effectLst/>
                <a:latin typeface="+mj-lt"/>
              </a:rPr>
              <a:t>The number in the third position is the median.</a:t>
            </a:r>
          </a:p>
          <a:p>
            <a:pPr marL="0" indent="0" algn="just">
              <a:buNone/>
            </a:pPr>
            <a:endParaRPr lang="en-GB" dirty="0">
              <a:solidFill>
                <a:srgbClr val="212121"/>
              </a:solidFill>
              <a:latin typeface="+mj-lt"/>
            </a:endParaRPr>
          </a:p>
          <a:p>
            <a:pPr marL="0" indent="0" algn="just">
              <a:buNone/>
            </a:pPr>
            <a:r>
              <a:rPr lang="en-GB" b="0" i="0" dirty="0">
                <a:solidFill>
                  <a:srgbClr val="212121"/>
                </a:solidFill>
                <a:effectLst/>
                <a:latin typeface="+mj-lt"/>
              </a:rPr>
              <a:t>What happens when you have an even number of scores so there is no single middle score? Consider this set of numbers: 1, 2, 2, 4, 5, 7. Since there is an even number of scores, you need to take the average of the middle two scores, calculating their mean.</a:t>
            </a:r>
            <a:endParaRPr lang="en-US" dirty="0">
              <a:latin typeface="+mj-lt"/>
            </a:endParaRPr>
          </a:p>
        </p:txBody>
      </p:sp>
    </p:spTree>
    <p:extLst>
      <p:ext uri="{BB962C8B-B14F-4D97-AF65-F5344CB8AC3E}">
        <p14:creationId xmlns:p14="http://schemas.microsoft.com/office/powerpoint/2010/main" val="372327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1E85-6F41-4C30-9509-DC9FCCAE0902}"/>
              </a:ext>
            </a:extLst>
          </p:cNvPr>
          <p:cNvSpPr>
            <a:spLocks noGrp="1"/>
          </p:cNvSpPr>
          <p:nvPr>
            <p:ph type="title"/>
          </p:nvPr>
        </p:nvSpPr>
        <p:spPr/>
        <p:txBody>
          <a:bodyPr/>
          <a:lstStyle/>
          <a:p>
            <a:r>
              <a:rPr lang="en-GB" dirty="0"/>
              <a:t>Mode</a:t>
            </a:r>
            <a:endParaRPr lang="en-US" dirty="0"/>
          </a:p>
        </p:txBody>
      </p:sp>
      <p:sp>
        <p:nvSpPr>
          <p:cNvPr id="3" name="Content Placeholder 2">
            <a:extLst>
              <a:ext uri="{FF2B5EF4-FFF2-40B4-BE49-F238E27FC236}">
                <a16:creationId xmlns:a16="http://schemas.microsoft.com/office/drawing/2014/main" id="{0ED61C24-4816-4544-A978-2318B5E13FD2}"/>
              </a:ext>
            </a:extLst>
          </p:cNvPr>
          <p:cNvSpPr>
            <a:spLocks noGrp="1"/>
          </p:cNvSpPr>
          <p:nvPr>
            <p:ph idx="1"/>
          </p:nvPr>
        </p:nvSpPr>
        <p:spPr>
          <a:xfrm>
            <a:off x="931506" y="1433739"/>
            <a:ext cx="10515600" cy="4351338"/>
          </a:xfrm>
        </p:spPr>
        <p:txBody>
          <a:bodyPr>
            <a:normAutofit fontScale="92500" lnSpcReduction="10000"/>
          </a:bodyPr>
          <a:lstStyle/>
          <a:p>
            <a:pPr marL="0" indent="0" algn="just">
              <a:buNone/>
            </a:pPr>
            <a:r>
              <a:rPr lang="en-GB" b="0" i="0" dirty="0">
                <a:solidFill>
                  <a:srgbClr val="212121"/>
                </a:solidFill>
                <a:effectLst/>
                <a:latin typeface="+mj-lt"/>
              </a:rPr>
              <a:t>Since the mode is the most frequently occurring score in a distribution, simply select the most common score as your mode. </a:t>
            </a:r>
          </a:p>
          <a:p>
            <a:pPr marL="0" indent="0" algn="just">
              <a:buNone/>
            </a:pPr>
            <a:r>
              <a:rPr lang="en-GB" b="0" i="0" dirty="0">
                <a:solidFill>
                  <a:srgbClr val="212121"/>
                </a:solidFill>
                <a:effectLst/>
                <a:latin typeface="+mj-lt"/>
              </a:rPr>
              <a:t>Consider the following number distribution of 2, 3, 6, 3, 7, 5, 1, 2, 3, 9.</a:t>
            </a:r>
          </a:p>
          <a:p>
            <a:pPr marL="0" indent="0" algn="just">
              <a:buNone/>
            </a:pPr>
            <a:endParaRPr lang="en-GB" b="0" i="0" dirty="0">
              <a:solidFill>
                <a:srgbClr val="212121"/>
              </a:solidFill>
              <a:effectLst/>
              <a:latin typeface="+mj-lt"/>
            </a:endParaRPr>
          </a:p>
          <a:p>
            <a:pPr marL="0" indent="0" algn="just">
              <a:buNone/>
            </a:pPr>
            <a:r>
              <a:rPr lang="en-GB" dirty="0">
                <a:solidFill>
                  <a:srgbClr val="212121"/>
                </a:solidFill>
                <a:latin typeface="+mj-lt"/>
              </a:rPr>
              <a:t>In some number sets, there may actually be two modes. This is known as bi-modal distribution and it occurs when there are two numbers that are tied in frequency. For example, consider the following set of numbers: 13, 17, 20, 20, 21, 23, 23, 26, 29, 30. In this set, both 20 and 23 occur twice.</a:t>
            </a:r>
          </a:p>
          <a:p>
            <a:pPr marL="0" indent="0" algn="just">
              <a:buNone/>
            </a:pPr>
            <a:endParaRPr lang="en-GB" dirty="0">
              <a:solidFill>
                <a:srgbClr val="212121"/>
              </a:solidFill>
              <a:latin typeface="+mj-lt"/>
            </a:endParaRPr>
          </a:p>
          <a:p>
            <a:pPr marL="0" indent="0" algn="just">
              <a:buNone/>
            </a:pPr>
            <a:r>
              <a:rPr lang="en-GB" dirty="0">
                <a:solidFill>
                  <a:srgbClr val="212121"/>
                </a:solidFill>
                <a:latin typeface="+mj-lt"/>
              </a:rPr>
              <a:t>If no number in a set occurs more than once, then there is no mode for that set of data.</a:t>
            </a:r>
            <a:endParaRPr lang="en-US" dirty="0">
              <a:solidFill>
                <a:srgbClr val="212121"/>
              </a:solidFill>
              <a:latin typeface="+mj-lt"/>
            </a:endParaRPr>
          </a:p>
        </p:txBody>
      </p:sp>
    </p:spTree>
    <p:extLst>
      <p:ext uri="{BB962C8B-B14F-4D97-AF65-F5344CB8AC3E}">
        <p14:creationId xmlns:p14="http://schemas.microsoft.com/office/powerpoint/2010/main" val="340062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5B13-AF7B-43A6-872E-7B834144B28C}"/>
              </a:ext>
            </a:extLst>
          </p:cNvPr>
          <p:cNvSpPr>
            <a:spLocks noGrp="1"/>
          </p:cNvSpPr>
          <p:nvPr>
            <p:ph type="title"/>
          </p:nvPr>
        </p:nvSpPr>
        <p:spPr/>
        <p:txBody>
          <a:bodyPr/>
          <a:lstStyle/>
          <a:p>
            <a:r>
              <a:rPr lang="en-GB" dirty="0"/>
              <a:t>Re-cap</a:t>
            </a:r>
            <a:endParaRPr lang="en-US" dirty="0"/>
          </a:p>
        </p:txBody>
      </p:sp>
      <p:pic>
        <p:nvPicPr>
          <p:cNvPr id="2050" name="Picture 2" descr="What are the formulas for mean, median, and mode in statistics? - Quora">
            <a:extLst>
              <a:ext uri="{FF2B5EF4-FFF2-40B4-BE49-F238E27FC236}">
                <a16:creationId xmlns:a16="http://schemas.microsoft.com/office/drawing/2014/main" id="{019A0739-4D5D-4BEC-B83D-B2A94AB441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01306" y="1690688"/>
            <a:ext cx="8242544" cy="3895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6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A673-4161-4980-ADC6-7B7224D677B3}"/>
              </a:ext>
            </a:extLst>
          </p:cNvPr>
          <p:cNvSpPr>
            <a:spLocks noGrp="1"/>
          </p:cNvSpPr>
          <p:nvPr>
            <p:ph type="title"/>
          </p:nvPr>
        </p:nvSpPr>
        <p:spPr/>
        <p:txBody>
          <a:bodyPr/>
          <a:lstStyle/>
          <a:p>
            <a:r>
              <a:rPr lang="en-GB" dirty="0"/>
              <a:t>Median with Outlier</a:t>
            </a:r>
            <a:endParaRPr lang="en-US" dirty="0"/>
          </a:p>
        </p:txBody>
      </p:sp>
      <p:pic>
        <p:nvPicPr>
          <p:cNvPr id="5" name="Content Placeholder 4">
            <a:extLst>
              <a:ext uri="{FF2B5EF4-FFF2-40B4-BE49-F238E27FC236}">
                <a16:creationId xmlns:a16="http://schemas.microsoft.com/office/drawing/2014/main" id="{B83EBE5A-86DD-4C7A-B996-939B879EC193}"/>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45091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28A9-C05B-4BA6-BDA2-00F654BB0323}"/>
              </a:ext>
            </a:extLst>
          </p:cNvPr>
          <p:cNvSpPr>
            <a:spLocks noGrp="1"/>
          </p:cNvSpPr>
          <p:nvPr>
            <p:ph type="title"/>
          </p:nvPr>
        </p:nvSpPr>
        <p:spPr/>
        <p:txBody>
          <a:bodyPr/>
          <a:lstStyle/>
          <a:p>
            <a:r>
              <a:rPr lang="en-GB" dirty="0"/>
              <a:t>Data Pre-processing</a:t>
            </a:r>
            <a:endParaRPr lang="en-US" dirty="0"/>
          </a:p>
        </p:txBody>
      </p:sp>
      <p:sp>
        <p:nvSpPr>
          <p:cNvPr id="3" name="Content Placeholder 2">
            <a:extLst>
              <a:ext uri="{FF2B5EF4-FFF2-40B4-BE49-F238E27FC236}">
                <a16:creationId xmlns:a16="http://schemas.microsoft.com/office/drawing/2014/main" id="{CE8AD6F5-8550-4548-8699-B799ADA5334B}"/>
              </a:ext>
            </a:extLst>
          </p:cNvPr>
          <p:cNvSpPr>
            <a:spLocks noGrp="1"/>
          </p:cNvSpPr>
          <p:nvPr>
            <p:ph idx="1"/>
          </p:nvPr>
        </p:nvSpPr>
        <p:spPr/>
        <p:txBody>
          <a:bodyPr/>
          <a:lstStyle/>
          <a:p>
            <a:pPr marL="0" indent="0" algn="just">
              <a:buNone/>
            </a:pPr>
            <a:r>
              <a:rPr lang="en-GB" b="0" i="0" dirty="0">
                <a:solidFill>
                  <a:srgbClr val="6C6C6C"/>
                </a:solidFill>
                <a:effectLst/>
                <a:latin typeface="Arial" panose="020B0604020202020204" pitchFamily="34" charset="0"/>
              </a:rPr>
              <a:t>Data pre-processing, a </a:t>
            </a:r>
            <a:r>
              <a:rPr lang="en-GB" dirty="0">
                <a:solidFill>
                  <a:srgbClr val="6C6C6C"/>
                </a:solidFill>
                <a:latin typeface="Arial" panose="020B0604020202020204" pitchFamily="34" charset="0"/>
              </a:rPr>
              <a:t>component of data preparation, describes any type of processing performed on raw data to prepare it for another data processing procedure. </a:t>
            </a:r>
          </a:p>
          <a:p>
            <a:pPr marL="0" indent="0" algn="just">
              <a:buNone/>
            </a:pPr>
            <a:endParaRPr lang="en-GB" dirty="0">
              <a:solidFill>
                <a:srgbClr val="6C6C6C"/>
              </a:solidFill>
              <a:latin typeface="Arial" panose="020B0604020202020204" pitchFamily="34" charset="0"/>
            </a:endParaRPr>
          </a:p>
          <a:p>
            <a:pPr marL="0" indent="0" algn="just">
              <a:buNone/>
            </a:pPr>
            <a:r>
              <a:rPr lang="en-GB" dirty="0">
                <a:solidFill>
                  <a:srgbClr val="6C6C6C"/>
                </a:solidFill>
                <a:latin typeface="Arial" panose="020B0604020202020204" pitchFamily="34" charset="0"/>
              </a:rPr>
              <a:t>It has traditionally been an important preliminary step for the data mining process. More recently, data pre-processing techniques have been adapted for training machine learning models and </a:t>
            </a:r>
            <a:r>
              <a:rPr lang="en-GB" b="0" i="0" dirty="0">
                <a:solidFill>
                  <a:srgbClr val="6C6C6C"/>
                </a:solidFill>
                <a:effectLst/>
                <a:latin typeface="Arial" panose="020B0604020202020204" pitchFamily="34" charset="0"/>
              </a:rPr>
              <a:t>AI models and for running inferences against them.</a:t>
            </a:r>
            <a:endParaRPr lang="en-US" dirty="0"/>
          </a:p>
        </p:txBody>
      </p:sp>
    </p:spTree>
    <p:extLst>
      <p:ext uri="{BB962C8B-B14F-4D97-AF65-F5344CB8AC3E}">
        <p14:creationId xmlns:p14="http://schemas.microsoft.com/office/powerpoint/2010/main" val="387397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874B-914D-4659-A63F-5AC45C8BDE92}"/>
              </a:ext>
            </a:extLst>
          </p:cNvPr>
          <p:cNvSpPr>
            <a:spLocks noGrp="1"/>
          </p:cNvSpPr>
          <p:nvPr>
            <p:ph type="title"/>
          </p:nvPr>
        </p:nvSpPr>
        <p:spPr/>
        <p:txBody>
          <a:bodyPr/>
          <a:lstStyle/>
          <a:p>
            <a:r>
              <a:rPr lang="en-GB" dirty="0"/>
              <a:t>Distribution of Mean-Median-Mode</a:t>
            </a:r>
            <a:endParaRPr lang="en-US" dirty="0"/>
          </a:p>
        </p:txBody>
      </p:sp>
      <p:pic>
        <p:nvPicPr>
          <p:cNvPr id="4098" name="Picture 2">
            <a:extLst>
              <a:ext uri="{FF2B5EF4-FFF2-40B4-BE49-F238E27FC236}">
                <a16:creationId xmlns:a16="http://schemas.microsoft.com/office/drawing/2014/main" id="{DBDE306B-6AB5-4801-8A98-DD193D1AEE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91032" y="2222533"/>
            <a:ext cx="9209936" cy="347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00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3E8F-9931-4CF0-A366-A623B3083F33}"/>
              </a:ext>
            </a:extLst>
          </p:cNvPr>
          <p:cNvSpPr>
            <a:spLocks noGrp="1"/>
          </p:cNvSpPr>
          <p:nvPr>
            <p:ph type="title"/>
          </p:nvPr>
        </p:nvSpPr>
        <p:spPr/>
        <p:txBody>
          <a:bodyPr/>
          <a:lstStyle/>
          <a:p>
            <a:r>
              <a:rPr lang="en-GB" dirty="0"/>
              <a:t>Processing the Data</a:t>
            </a:r>
            <a:endParaRPr lang="en-US" dirty="0"/>
          </a:p>
        </p:txBody>
      </p:sp>
      <p:pic>
        <p:nvPicPr>
          <p:cNvPr id="5122" name="Picture 2" descr="A General Approach to Preprocessing Text Data - KDnuggets">
            <a:extLst>
              <a:ext uri="{FF2B5EF4-FFF2-40B4-BE49-F238E27FC236}">
                <a16:creationId xmlns:a16="http://schemas.microsoft.com/office/drawing/2014/main" id="{3495F72B-D12C-4D43-9707-9076F1EF42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29980" y="1621249"/>
            <a:ext cx="7857628" cy="50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26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180C-64C5-4FD0-A8AC-741D77AD88A9}"/>
              </a:ext>
            </a:extLst>
          </p:cNvPr>
          <p:cNvSpPr>
            <a:spLocks noGrp="1"/>
          </p:cNvSpPr>
          <p:nvPr>
            <p:ph type="title"/>
          </p:nvPr>
        </p:nvSpPr>
        <p:spPr/>
        <p:txBody>
          <a:bodyPr/>
          <a:lstStyle/>
          <a:p>
            <a:r>
              <a:rPr lang="en-GB" dirty="0"/>
              <a:t>Methods for Pre-Processing</a:t>
            </a:r>
            <a:endParaRPr lang="en-US" dirty="0"/>
          </a:p>
        </p:txBody>
      </p:sp>
      <p:sp>
        <p:nvSpPr>
          <p:cNvPr id="3" name="Content Placeholder 2">
            <a:extLst>
              <a:ext uri="{FF2B5EF4-FFF2-40B4-BE49-F238E27FC236}">
                <a16:creationId xmlns:a16="http://schemas.microsoft.com/office/drawing/2014/main" id="{7D85D714-0A81-4C1B-89F9-F45BA25EF68C}"/>
              </a:ext>
            </a:extLst>
          </p:cNvPr>
          <p:cNvSpPr>
            <a:spLocks noGrp="1"/>
          </p:cNvSpPr>
          <p:nvPr>
            <p:ph idx="1"/>
          </p:nvPr>
        </p:nvSpPr>
        <p:spPr>
          <a:xfrm>
            <a:off x="838200" y="1492898"/>
            <a:ext cx="10515600" cy="4684065"/>
          </a:xfrm>
        </p:spPr>
        <p:txBody>
          <a:bodyPr>
            <a:normAutofit/>
          </a:bodyPr>
          <a:lstStyle/>
          <a:p>
            <a:pPr marL="0" indent="0" algn="just">
              <a:buNone/>
            </a:pPr>
            <a:r>
              <a:rPr lang="en-GB" b="0" i="0" dirty="0">
                <a:solidFill>
                  <a:srgbClr val="6C6C6C"/>
                </a:solidFill>
                <a:effectLst/>
                <a:latin typeface="Arial" panose="020B0604020202020204" pitchFamily="34" charset="0"/>
              </a:rPr>
              <a:t>There are several different tools and methods used for pre-processing data, including the following:</a:t>
            </a:r>
          </a:p>
          <a:p>
            <a:pPr marL="0" indent="0" algn="just">
              <a:buNone/>
            </a:pPr>
            <a:endParaRPr lang="en-GB" b="0" i="0" dirty="0">
              <a:solidFill>
                <a:srgbClr val="6C6C6C"/>
              </a:solidFill>
              <a:effectLst/>
              <a:latin typeface="Arial" panose="020B0604020202020204" pitchFamily="34" charset="0"/>
            </a:endParaRPr>
          </a:p>
          <a:p>
            <a:pPr algn="just">
              <a:buFont typeface="Arial" panose="020B0604020202020204" pitchFamily="34" charset="0"/>
              <a:buChar char="•"/>
            </a:pPr>
            <a:r>
              <a:rPr lang="en-GB" b="1" dirty="0">
                <a:solidFill>
                  <a:srgbClr val="666666"/>
                </a:solidFill>
                <a:latin typeface="Arial" panose="020B0604020202020204" pitchFamily="34" charset="0"/>
              </a:rPr>
              <a:t>S</a:t>
            </a:r>
            <a:r>
              <a:rPr lang="en-GB" b="1" i="0" dirty="0">
                <a:solidFill>
                  <a:srgbClr val="666666"/>
                </a:solidFill>
                <a:effectLst/>
                <a:latin typeface="Arial" panose="020B0604020202020204" pitchFamily="34" charset="0"/>
              </a:rPr>
              <a:t>ampling</a:t>
            </a:r>
            <a:r>
              <a:rPr lang="en-GB" b="1" dirty="0">
                <a:solidFill>
                  <a:srgbClr val="666666"/>
                </a:solidFill>
                <a:latin typeface="Arial" panose="020B0604020202020204" pitchFamily="34" charset="0"/>
              </a:rPr>
              <a:t>:</a:t>
            </a:r>
            <a:r>
              <a:rPr lang="en-GB" b="0" i="0" dirty="0">
                <a:solidFill>
                  <a:srgbClr val="666666"/>
                </a:solidFill>
                <a:effectLst/>
                <a:latin typeface="Arial" panose="020B0604020202020204" pitchFamily="34" charset="0"/>
              </a:rPr>
              <a:t> which selects a representative subset from a large population of data;</a:t>
            </a:r>
          </a:p>
          <a:p>
            <a:pPr marL="0" indent="0" algn="just">
              <a:buNone/>
            </a:pPr>
            <a:endParaRPr lang="en-GB" b="0" i="0" dirty="0">
              <a:solidFill>
                <a:srgbClr val="666666"/>
              </a:solidFill>
              <a:effectLst/>
              <a:latin typeface="Arial" panose="020B0604020202020204" pitchFamily="34" charset="0"/>
            </a:endParaRPr>
          </a:p>
          <a:p>
            <a:pPr algn="just">
              <a:buFont typeface="Arial" panose="020B0604020202020204" pitchFamily="34" charset="0"/>
              <a:buChar char="•"/>
            </a:pPr>
            <a:r>
              <a:rPr lang="en-GB" b="1" i="0" dirty="0">
                <a:solidFill>
                  <a:srgbClr val="666666"/>
                </a:solidFill>
                <a:effectLst/>
                <a:latin typeface="Arial" panose="020B0604020202020204" pitchFamily="34" charset="0"/>
              </a:rPr>
              <a:t>Transformation:</a:t>
            </a:r>
            <a:r>
              <a:rPr lang="en-GB" b="0" i="0" dirty="0">
                <a:solidFill>
                  <a:srgbClr val="666666"/>
                </a:solidFill>
                <a:effectLst/>
                <a:latin typeface="Arial" panose="020B0604020202020204" pitchFamily="34" charset="0"/>
              </a:rPr>
              <a:t> which manipulates raw data to produce a single input;</a:t>
            </a:r>
          </a:p>
          <a:p>
            <a:pPr marL="0" indent="0" algn="just">
              <a:buNone/>
            </a:pPr>
            <a:endParaRPr lang="en-US" dirty="0"/>
          </a:p>
        </p:txBody>
      </p:sp>
    </p:spTree>
    <p:extLst>
      <p:ext uri="{BB962C8B-B14F-4D97-AF65-F5344CB8AC3E}">
        <p14:creationId xmlns:p14="http://schemas.microsoft.com/office/powerpoint/2010/main" val="411062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A443-7266-44A4-A0FD-381B55020EC7}"/>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C2C7AE8A-0008-4E34-99E6-A043BA9BABC3}"/>
              </a:ext>
            </a:extLst>
          </p:cNvPr>
          <p:cNvSpPr>
            <a:spLocks noGrp="1"/>
          </p:cNvSpPr>
          <p:nvPr>
            <p:ph idx="1"/>
          </p:nvPr>
        </p:nvSpPr>
        <p:spPr/>
        <p:txBody>
          <a:bodyPr/>
          <a:lstStyle/>
          <a:p>
            <a:pPr algn="just">
              <a:buFont typeface="Arial" panose="020B0604020202020204" pitchFamily="34" charset="0"/>
              <a:buChar char="•"/>
            </a:pPr>
            <a:r>
              <a:rPr lang="en-GB" b="1" dirty="0">
                <a:solidFill>
                  <a:srgbClr val="666666"/>
                </a:solidFill>
                <a:latin typeface="Arial" panose="020B0604020202020204" pitchFamily="34" charset="0"/>
              </a:rPr>
              <a:t>Denoising: </a:t>
            </a:r>
            <a:r>
              <a:rPr lang="en-GB" dirty="0">
                <a:solidFill>
                  <a:srgbClr val="666666"/>
                </a:solidFill>
                <a:latin typeface="Arial" panose="020B0604020202020204" pitchFamily="34" charset="0"/>
              </a:rPr>
              <a:t>which removes noise from data</a:t>
            </a:r>
          </a:p>
          <a:p>
            <a:pPr algn="just">
              <a:buFont typeface="Arial" panose="020B0604020202020204" pitchFamily="34" charset="0"/>
              <a:buChar char="•"/>
            </a:pPr>
            <a:r>
              <a:rPr lang="en-GB" b="1" dirty="0">
                <a:solidFill>
                  <a:srgbClr val="666666"/>
                </a:solidFill>
                <a:latin typeface="Arial" panose="020B0604020202020204" pitchFamily="34" charset="0"/>
              </a:rPr>
              <a:t>Imputation: </a:t>
            </a:r>
            <a:r>
              <a:rPr lang="en-GB" dirty="0">
                <a:solidFill>
                  <a:srgbClr val="666666"/>
                </a:solidFill>
                <a:latin typeface="Arial" panose="020B0604020202020204" pitchFamily="34" charset="0"/>
              </a:rPr>
              <a:t>which synthesizes statistically relevant data for missing values;</a:t>
            </a:r>
          </a:p>
          <a:p>
            <a:pPr algn="just">
              <a:buFont typeface="Arial" panose="020B0604020202020204" pitchFamily="34" charset="0"/>
              <a:buChar char="•"/>
            </a:pPr>
            <a:r>
              <a:rPr lang="en-GB" b="1" dirty="0">
                <a:solidFill>
                  <a:srgbClr val="666666"/>
                </a:solidFill>
                <a:latin typeface="Arial" panose="020B0604020202020204" pitchFamily="34" charset="0"/>
              </a:rPr>
              <a:t>Normalization: </a:t>
            </a:r>
            <a:r>
              <a:rPr lang="en-GB" dirty="0">
                <a:solidFill>
                  <a:srgbClr val="666666"/>
                </a:solidFill>
                <a:latin typeface="Arial" panose="020B0604020202020204" pitchFamily="34" charset="0"/>
              </a:rPr>
              <a:t>which organizes data for more efficient access; and</a:t>
            </a:r>
          </a:p>
          <a:p>
            <a:pPr algn="just">
              <a:buFont typeface="Arial" panose="020B0604020202020204" pitchFamily="34" charset="0"/>
              <a:buChar char="•"/>
            </a:pPr>
            <a:r>
              <a:rPr lang="en-GB" b="1" dirty="0">
                <a:solidFill>
                  <a:srgbClr val="666666"/>
                </a:solidFill>
                <a:latin typeface="Arial" panose="020B0604020202020204" pitchFamily="34" charset="0"/>
              </a:rPr>
              <a:t>Feature extraction: </a:t>
            </a:r>
            <a:r>
              <a:rPr lang="en-GB" dirty="0">
                <a:solidFill>
                  <a:srgbClr val="666666"/>
                </a:solidFill>
                <a:latin typeface="Arial" panose="020B0604020202020204" pitchFamily="34" charset="0"/>
              </a:rPr>
              <a:t>which pulls out a relevant feature subset that is significant in a particular context.</a:t>
            </a:r>
          </a:p>
          <a:p>
            <a:pPr marL="0" indent="0">
              <a:buNone/>
            </a:pPr>
            <a:endParaRPr lang="en-US" dirty="0"/>
          </a:p>
        </p:txBody>
      </p:sp>
    </p:spTree>
    <p:extLst>
      <p:ext uri="{BB962C8B-B14F-4D97-AF65-F5344CB8AC3E}">
        <p14:creationId xmlns:p14="http://schemas.microsoft.com/office/powerpoint/2010/main" val="14962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DBFE-685E-480A-90F4-534BE1615705}"/>
              </a:ext>
            </a:extLst>
          </p:cNvPr>
          <p:cNvSpPr>
            <a:spLocks noGrp="1"/>
          </p:cNvSpPr>
          <p:nvPr>
            <p:ph type="title"/>
          </p:nvPr>
        </p:nvSpPr>
        <p:spPr/>
        <p:txBody>
          <a:bodyPr/>
          <a:lstStyle/>
          <a:p>
            <a:r>
              <a:rPr lang="en-GB" dirty="0"/>
              <a:t>Opinion on Data Pre-processing</a:t>
            </a:r>
            <a:endParaRPr lang="en-US" dirty="0"/>
          </a:p>
        </p:txBody>
      </p:sp>
      <p:sp>
        <p:nvSpPr>
          <p:cNvPr id="3" name="Content Placeholder 2">
            <a:extLst>
              <a:ext uri="{FF2B5EF4-FFF2-40B4-BE49-F238E27FC236}">
                <a16:creationId xmlns:a16="http://schemas.microsoft.com/office/drawing/2014/main" id="{04F366A1-307F-439F-B67B-A95B4562C9CF}"/>
              </a:ext>
            </a:extLst>
          </p:cNvPr>
          <p:cNvSpPr>
            <a:spLocks noGrp="1"/>
          </p:cNvSpPr>
          <p:nvPr>
            <p:ph idx="1"/>
          </p:nvPr>
        </p:nvSpPr>
        <p:spPr/>
        <p:txBody>
          <a:bodyPr/>
          <a:lstStyle/>
          <a:p>
            <a:pPr marL="0" indent="0" algn="just">
              <a:buNone/>
            </a:pPr>
            <a:endParaRPr lang="en-GB" dirty="0"/>
          </a:p>
          <a:p>
            <a:pPr marL="0" indent="0" algn="just">
              <a:buNone/>
            </a:pPr>
            <a:r>
              <a:rPr lang="en-GB" dirty="0"/>
              <a:t>In most circumstances, it is preferable to view the original raw data. </a:t>
            </a:r>
          </a:p>
          <a:p>
            <a:pPr marL="0" indent="0" algn="just">
              <a:buNone/>
            </a:pPr>
            <a:endParaRPr lang="en-GB" dirty="0"/>
          </a:p>
          <a:p>
            <a:pPr marL="0" indent="0" algn="just">
              <a:buNone/>
            </a:pPr>
            <a:r>
              <a:rPr lang="en-GB" dirty="0"/>
              <a:t>In many domains, such as medical imaging, the data analyst is often opposed to any sort of data modification process, such as filtering or smoothing, for fear that important information will be lost or deceptive artifacts will be added. </a:t>
            </a:r>
            <a:endParaRPr lang="en-US" dirty="0"/>
          </a:p>
        </p:txBody>
      </p:sp>
    </p:spTree>
    <p:extLst>
      <p:ext uri="{BB962C8B-B14F-4D97-AF65-F5344CB8AC3E}">
        <p14:creationId xmlns:p14="http://schemas.microsoft.com/office/powerpoint/2010/main" val="84806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042B-A22A-4D19-864B-D01FD74954AC}"/>
              </a:ext>
            </a:extLst>
          </p:cNvPr>
          <p:cNvSpPr>
            <a:spLocks noGrp="1"/>
          </p:cNvSpPr>
          <p:nvPr>
            <p:ph type="title"/>
          </p:nvPr>
        </p:nvSpPr>
        <p:spPr/>
        <p:txBody>
          <a:bodyPr/>
          <a:lstStyle/>
          <a:p>
            <a:r>
              <a:rPr lang="en-GB" dirty="0"/>
              <a:t>Problem with Data Pre-Processing</a:t>
            </a:r>
            <a:endParaRPr lang="en-US" dirty="0"/>
          </a:p>
        </p:txBody>
      </p:sp>
      <p:pic>
        <p:nvPicPr>
          <p:cNvPr id="1026" name="Picture 2" descr="The flowchart of the structural MRI preprocessing. | Download Scientific  Diagram">
            <a:extLst>
              <a:ext uri="{FF2B5EF4-FFF2-40B4-BE49-F238E27FC236}">
                <a16:creationId xmlns:a16="http://schemas.microsoft.com/office/drawing/2014/main" id="{2B9F924E-D492-4333-A5C6-12D77D5FC8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1111" y="1564368"/>
            <a:ext cx="5008519"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FDE-64B4-432B-B240-CF30533FEF31}"/>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D8D46548-F880-4A20-AD89-45F2AB08BC31}"/>
              </a:ext>
            </a:extLst>
          </p:cNvPr>
          <p:cNvSpPr>
            <a:spLocks noGrp="1"/>
          </p:cNvSpPr>
          <p:nvPr>
            <p:ph idx="1"/>
          </p:nvPr>
        </p:nvSpPr>
        <p:spPr/>
        <p:txBody>
          <a:bodyPr/>
          <a:lstStyle/>
          <a:p>
            <a:pPr marL="0" indent="0" algn="just">
              <a:buNone/>
            </a:pPr>
            <a:r>
              <a:rPr lang="en-GB" dirty="0"/>
              <a:t>Viewing raw data also often identifies problems in the data set, such as missing data, or outliers that may be the result of errors in computation or input. </a:t>
            </a:r>
          </a:p>
          <a:p>
            <a:pPr marL="0" indent="0" algn="just">
              <a:buNone/>
            </a:pPr>
            <a:endParaRPr lang="en-GB" dirty="0"/>
          </a:p>
          <a:p>
            <a:pPr marL="0" indent="0" algn="just">
              <a:buNone/>
            </a:pPr>
            <a:r>
              <a:rPr lang="en-GB" dirty="0"/>
              <a:t>Depending on the type of data and the visualization techniques to be applied, however, some forms of pre-processing might be necessary.</a:t>
            </a:r>
            <a:endParaRPr lang="en-US" dirty="0"/>
          </a:p>
        </p:txBody>
      </p:sp>
    </p:spTree>
    <p:extLst>
      <p:ext uri="{BB962C8B-B14F-4D97-AF65-F5344CB8AC3E}">
        <p14:creationId xmlns:p14="http://schemas.microsoft.com/office/powerpoint/2010/main" val="93681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B26E-15B1-49A4-9DC3-5293D045E8BD}"/>
              </a:ext>
            </a:extLst>
          </p:cNvPr>
          <p:cNvSpPr>
            <a:spLocks noGrp="1"/>
          </p:cNvSpPr>
          <p:nvPr>
            <p:ph type="title"/>
          </p:nvPr>
        </p:nvSpPr>
        <p:spPr/>
        <p:txBody>
          <a:bodyPr/>
          <a:lstStyle/>
          <a:p>
            <a:r>
              <a:rPr lang="en-GB" dirty="0"/>
              <a:t>Metadata &amp; Statistics</a:t>
            </a:r>
            <a:endParaRPr lang="en-US" dirty="0"/>
          </a:p>
        </p:txBody>
      </p:sp>
      <p:sp>
        <p:nvSpPr>
          <p:cNvPr id="3" name="Content Placeholder 2">
            <a:extLst>
              <a:ext uri="{FF2B5EF4-FFF2-40B4-BE49-F238E27FC236}">
                <a16:creationId xmlns:a16="http://schemas.microsoft.com/office/drawing/2014/main" id="{0E95B4FB-D6DE-4666-BF90-5D6F3BD5EA62}"/>
              </a:ext>
            </a:extLst>
          </p:cNvPr>
          <p:cNvSpPr>
            <a:spLocks noGrp="1"/>
          </p:cNvSpPr>
          <p:nvPr>
            <p:ph idx="1"/>
          </p:nvPr>
        </p:nvSpPr>
        <p:spPr/>
        <p:txBody>
          <a:bodyPr/>
          <a:lstStyle/>
          <a:p>
            <a:pPr marL="0" indent="0" algn="just">
              <a:buNone/>
            </a:pPr>
            <a:r>
              <a:rPr lang="en-GB" dirty="0"/>
              <a:t>Information regarding a data set of interest (its metadata) and statistical analysis can provide invaluable guidance in pre-processing the data. </a:t>
            </a:r>
          </a:p>
          <a:p>
            <a:pPr marL="0" indent="0" algn="just">
              <a:buNone/>
            </a:pPr>
            <a:endParaRPr lang="en-GB" dirty="0"/>
          </a:p>
          <a:p>
            <a:pPr marL="0" indent="0" algn="just">
              <a:buNone/>
            </a:pPr>
            <a:r>
              <a:rPr lang="en-GB" dirty="0"/>
              <a:t>Metadata may provide information that can help in its interpretation, such as the format of individual fields within the data records.</a:t>
            </a:r>
            <a:endParaRPr lang="en-US" dirty="0"/>
          </a:p>
        </p:txBody>
      </p:sp>
    </p:spTree>
    <p:extLst>
      <p:ext uri="{BB962C8B-B14F-4D97-AF65-F5344CB8AC3E}">
        <p14:creationId xmlns:p14="http://schemas.microsoft.com/office/powerpoint/2010/main" val="361661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965</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Data Visualization</vt:lpstr>
      <vt:lpstr>Data Pre-processing</vt:lpstr>
      <vt:lpstr>Processing the Data</vt:lpstr>
      <vt:lpstr>Methods for Pre-Processing</vt:lpstr>
      <vt:lpstr>Contd.</vt:lpstr>
      <vt:lpstr>Opinion on Data Pre-processing</vt:lpstr>
      <vt:lpstr>Problem with Data Pre-Processing</vt:lpstr>
      <vt:lpstr>Contd.</vt:lpstr>
      <vt:lpstr>Metadata &amp; Statistics</vt:lpstr>
      <vt:lpstr>Contd.</vt:lpstr>
      <vt:lpstr>Contd.</vt:lpstr>
      <vt:lpstr>Meta Data Example</vt:lpstr>
      <vt:lpstr>Central Tendency through Mean, Median, Mode</vt:lpstr>
      <vt:lpstr>Mean</vt:lpstr>
      <vt:lpstr>Median</vt:lpstr>
      <vt:lpstr>Contd.</vt:lpstr>
      <vt:lpstr>Mode</vt:lpstr>
      <vt:lpstr>Re-cap</vt:lpstr>
      <vt:lpstr>Median with Outlier</vt:lpstr>
      <vt:lpstr>Distribution of Mean-Median-Mode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6</cp:revision>
  <dcterms:created xsi:type="dcterms:W3CDTF">2022-03-11T15:24:41Z</dcterms:created>
  <dcterms:modified xsi:type="dcterms:W3CDTF">2022-03-11T16:34:04Z</dcterms:modified>
</cp:coreProperties>
</file>