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77" r:id="rId15"/>
    <p:sldId id="268" r:id="rId16"/>
    <p:sldId id="269" r:id="rId17"/>
    <p:sldId id="270" r:id="rId18"/>
    <p:sldId id="271" r:id="rId19"/>
    <p:sldId id="272" r:id="rId20"/>
    <p:sldId id="273" r:id="rId21"/>
    <p:sldId id="274" r:id="rId22"/>
    <p:sldId id="275" r:id="rId23"/>
    <p:sldId id="278" r:id="rId24"/>
    <p:sldId id="280"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125F34-4584-45E0-8130-5BDB6ED24E9E}"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254554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25F34-4584-45E0-8130-5BDB6ED24E9E}"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346946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25F34-4584-45E0-8130-5BDB6ED24E9E}"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2443-6D0C-4EE5-B469-27E4517E8D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988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25F34-4584-45E0-8130-5BDB6ED24E9E}"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381885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25F34-4584-45E0-8130-5BDB6ED24E9E}"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2443-6D0C-4EE5-B469-27E4517E8D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1729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25F34-4584-45E0-8130-5BDB6ED24E9E}"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557645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25F34-4584-45E0-8130-5BDB6ED24E9E}"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1534422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25F34-4584-45E0-8130-5BDB6ED24E9E}"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300323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25F34-4584-45E0-8130-5BDB6ED24E9E}"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342049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25F34-4584-45E0-8130-5BDB6ED24E9E}"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298310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125F34-4584-45E0-8130-5BDB6ED24E9E}"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212081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125F34-4584-45E0-8130-5BDB6ED24E9E}"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252349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125F34-4584-45E0-8130-5BDB6ED24E9E}" type="datetimeFigureOut">
              <a:rPr lang="en-US" smtClean="0"/>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90110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25F34-4584-45E0-8130-5BDB6ED24E9E}" type="datetimeFigureOut">
              <a:rPr lang="en-US" smtClean="0"/>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314979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125F34-4584-45E0-8130-5BDB6ED24E9E}"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35664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125F34-4584-45E0-8130-5BDB6ED24E9E}"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02443-6D0C-4EE5-B469-27E4517E8DB8}" type="slidenum">
              <a:rPr lang="en-US" smtClean="0"/>
              <a:t>‹#›</a:t>
            </a:fld>
            <a:endParaRPr lang="en-US"/>
          </a:p>
        </p:txBody>
      </p:sp>
    </p:spTree>
    <p:extLst>
      <p:ext uri="{BB962C8B-B14F-4D97-AF65-F5344CB8AC3E}">
        <p14:creationId xmlns:p14="http://schemas.microsoft.com/office/powerpoint/2010/main" val="246691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125F34-4584-45E0-8130-5BDB6ED24E9E}" type="datetimeFigureOut">
              <a:rPr lang="en-US" smtClean="0"/>
              <a:t>3/23/2022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B02443-6D0C-4EE5-B469-27E4517E8DB8}" type="slidenum">
              <a:rPr lang="en-US" smtClean="0"/>
              <a:t>‹#›</a:t>
            </a:fld>
            <a:endParaRPr lang="en-US"/>
          </a:p>
        </p:txBody>
      </p:sp>
    </p:spTree>
    <p:extLst>
      <p:ext uri="{BB962C8B-B14F-4D97-AF65-F5344CB8AC3E}">
        <p14:creationId xmlns:p14="http://schemas.microsoft.com/office/powerpoint/2010/main" val="1018387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abarchive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9C67-7089-4C05-B932-777CB4E24854}"/>
              </a:ext>
            </a:extLst>
          </p:cNvPr>
          <p:cNvSpPr>
            <a:spLocks noGrp="1"/>
          </p:cNvSpPr>
          <p:nvPr>
            <p:ph type="ctrTitle"/>
          </p:nvPr>
        </p:nvSpPr>
        <p:spPr/>
        <p:txBody>
          <a:bodyPr/>
          <a:lstStyle/>
          <a:p>
            <a:r>
              <a:rPr lang="en-GB" dirty="0"/>
              <a:t>DATA VISUALIZATION</a:t>
            </a:r>
            <a:endParaRPr lang="en-US" dirty="0"/>
          </a:p>
        </p:txBody>
      </p:sp>
      <p:sp>
        <p:nvSpPr>
          <p:cNvPr id="3" name="Subtitle 2">
            <a:extLst>
              <a:ext uri="{FF2B5EF4-FFF2-40B4-BE49-F238E27FC236}">
                <a16:creationId xmlns:a16="http://schemas.microsoft.com/office/drawing/2014/main" id="{324DDBF8-1438-4846-916D-095013EE4715}"/>
              </a:ext>
            </a:extLst>
          </p:cNvPr>
          <p:cNvSpPr>
            <a:spLocks noGrp="1"/>
          </p:cNvSpPr>
          <p:nvPr>
            <p:ph type="subTitle" idx="1"/>
          </p:nvPr>
        </p:nvSpPr>
        <p:spPr>
          <a:xfrm>
            <a:off x="1507067" y="4050833"/>
            <a:ext cx="7766936" cy="1937012"/>
          </a:xfrm>
        </p:spPr>
        <p:txBody>
          <a:bodyPr>
            <a:normAutofit/>
          </a:bodyPr>
          <a:lstStyle/>
          <a:p>
            <a:r>
              <a:rPr lang="en-GB" dirty="0"/>
              <a:t>16/03/2022</a:t>
            </a:r>
          </a:p>
          <a:p>
            <a:r>
              <a:rPr lang="en-GB" dirty="0"/>
              <a:t>Aggregation and Summarization</a:t>
            </a:r>
          </a:p>
          <a:p>
            <a:r>
              <a:rPr lang="en-GB" dirty="0"/>
              <a:t>Understanding the concept of Pixel</a:t>
            </a:r>
          </a:p>
          <a:p>
            <a:r>
              <a:rPr lang="en-GB" dirty="0"/>
              <a:t>Raster to vector conversions</a:t>
            </a:r>
            <a:endParaRPr lang="en-US" dirty="0"/>
          </a:p>
        </p:txBody>
      </p:sp>
    </p:spTree>
    <p:extLst>
      <p:ext uri="{BB962C8B-B14F-4D97-AF65-F5344CB8AC3E}">
        <p14:creationId xmlns:p14="http://schemas.microsoft.com/office/powerpoint/2010/main" val="3730648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B3FF-4FAD-4C31-97B6-F0A83FEE3DC0}"/>
              </a:ext>
            </a:extLst>
          </p:cNvPr>
          <p:cNvSpPr>
            <a:spLocks noGrp="1"/>
          </p:cNvSpPr>
          <p:nvPr>
            <p:ph type="title"/>
          </p:nvPr>
        </p:nvSpPr>
        <p:spPr/>
        <p:txBody>
          <a:bodyPr/>
          <a:lstStyle/>
          <a:p>
            <a:r>
              <a:rPr lang="en-GB" dirty="0"/>
              <a:t>Graphical Summarization of Data</a:t>
            </a:r>
            <a:endParaRPr lang="en-US" dirty="0"/>
          </a:p>
        </p:txBody>
      </p:sp>
      <p:sp>
        <p:nvSpPr>
          <p:cNvPr id="3" name="Content Placeholder 2">
            <a:extLst>
              <a:ext uri="{FF2B5EF4-FFF2-40B4-BE49-F238E27FC236}">
                <a16:creationId xmlns:a16="http://schemas.microsoft.com/office/drawing/2014/main" id="{14367FEA-7F75-408F-AC60-590A97E6854C}"/>
              </a:ext>
            </a:extLst>
          </p:cNvPr>
          <p:cNvSpPr>
            <a:spLocks noGrp="1"/>
          </p:cNvSpPr>
          <p:nvPr>
            <p:ph idx="1"/>
          </p:nvPr>
        </p:nvSpPr>
        <p:spPr>
          <a:xfrm>
            <a:off x="677334" y="1488613"/>
            <a:ext cx="8596668" cy="3880773"/>
          </a:xfrm>
        </p:spPr>
        <p:txBody>
          <a:bodyPr>
            <a:normAutofit/>
          </a:bodyPr>
          <a:lstStyle/>
          <a:p>
            <a:pPr algn="just"/>
            <a:r>
              <a:rPr lang="en-GB" b="0" i="0" dirty="0">
                <a:effectLst/>
                <a:latin typeface="Roboto" panose="02000000000000000000" pitchFamily="2" charset="0"/>
              </a:rPr>
              <a:t>On the other hand, these tables can also be presented, perhaps in a more accessible manner, visually through graphs.</a:t>
            </a:r>
          </a:p>
          <a:p>
            <a:pPr marL="0" indent="0" algn="just">
              <a:buNone/>
            </a:pPr>
            <a:endParaRPr lang="en-GB" b="0" i="0" dirty="0">
              <a:effectLst/>
              <a:latin typeface="Roboto" panose="02000000000000000000" pitchFamily="2" charset="0"/>
            </a:endParaRPr>
          </a:p>
          <a:p>
            <a:pPr algn="just"/>
            <a:r>
              <a:rPr lang="en-GB" b="0" i="0" dirty="0">
                <a:effectLst/>
                <a:latin typeface="Roboto" panose="02000000000000000000" pitchFamily="2" charset="0"/>
              </a:rPr>
              <a:t>As the apophthegm goes, “a picture is worth a thousand words”, a carefully chosen graph style could summarize the whole data effectively such a manner that an investigator spends as little time as possible to see the general trends.</a:t>
            </a:r>
          </a:p>
          <a:p>
            <a:pPr marL="0" indent="0" algn="just">
              <a:buNone/>
            </a:pPr>
            <a:endParaRPr lang="en-GB" b="0" i="0" dirty="0">
              <a:effectLst/>
              <a:latin typeface="Roboto" panose="02000000000000000000" pitchFamily="2" charset="0"/>
            </a:endParaRPr>
          </a:p>
          <a:p>
            <a:pPr algn="just"/>
            <a:r>
              <a:rPr lang="en-GB" b="0" i="0" dirty="0">
                <a:effectLst/>
                <a:latin typeface="Roboto" panose="02000000000000000000" pitchFamily="2" charset="0"/>
              </a:rPr>
              <a:t>Examples include stem-and-leaf diagrams, histograms, Ogives, time-series line graphs, column/bar graphs, box-and-whisker plots, pie charts, heatmaps, tree-representations, network graphs, bubble graphs, contour plots, area charts, scatterplots (also called dot plots), and so on.</a:t>
            </a:r>
          </a:p>
          <a:p>
            <a:pPr algn="just"/>
            <a:endParaRPr lang="en-US" dirty="0"/>
          </a:p>
        </p:txBody>
      </p:sp>
    </p:spTree>
    <p:extLst>
      <p:ext uri="{BB962C8B-B14F-4D97-AF65-F5344CB8AC3E}">
        <p14:creationId xmlns:p14="http://schemas.microsoft.com/office/powerpoint/2010/main" val="162187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D99B-23AB-4832-A34C-A38E8B8EC375}"/>
              </a:ext>
            </a:extLst>
          </p:cNvPr>
          <p:cNvSpPr>
            <a:spLocks noGrp="1"/>
          </p:cNvSpPr>
          <p:nvPr>
            <p:ph type="title"/>
          </p:nvPr>
        </p:nvSpPr>
        <p:spPr>
          <a:xfrm>
            <a:off x="677334" y="609600"/>
            <a:ext cx="8596668" cy="727587"/>
          </a:xfrm>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50A42AA8-2FB7-4FD5-AE1A-15C71ECE004B}"/>
              </a:ext>
            </a:extLst>
          </p:cNvPr>
          <p:cNvSpPr>
            <a:spLocks noGrp="1"/>
          </p:cNvSpPr>
          <p:nvPr>
            <p:ph idx="1"/>
          </p:nvPr>
        </p:nvSpPr>
        <p:spPr>
          <a:xfrm>
            <a:off x="677334" y="1433002"/>
            <a:ext cx="8596668" cy="3880773"/>
          </a:xfrm>
        </p:spPr>
        <p:txBody>
          <a:bodyPr/>
          <a:lstStyle/>
          <a:p>
            <a:pPr algn="just"/>
            <a:r>
              <a:rPr lang="en-GB" sz="2000" b="0" i="0" dirty="0">
                <a:effectLst/>
                <a:latin typeface="Roboto" panose="02000000000000000000" pitchFamily="2" charset="0"/>
              </a:rPr>
              <a:t>Many of these chart types have 3-dimensional variants as well which are used if values of three variables are simultaneously plotted.</a:t>
            </a:r>
          </a:p>
          <a:p>
            <a:pPr marL="0" indent="0" algn="just">
              <a:buNone/>
            </a:pPr>
            <a:endParaRPr lang="en-GB" sz="2000" b="0" i="0" dirty="0">
              <a:effectLst/>
              <a:latin typeface="Roboto" panose="02000000000000000000" pitchFamily="2" charset="0"/>
            </a:endParaRPr>
          </a:p>
          <a:p>
            <a:pPr algn="just"/>
            <a:r>
              <a:rPr lang="en-GB" sz="2000" b="0" i="0" dirty="0">
                <a:effectLst/>
                <a:latin typeface="Roboto" panose="02000000000000000000" pitchFamily="2" charset="0"/>
              </a:rPr>
              <a:t>Choice of table or graph for data summarization is largely a personal option. However, the choice of appropriate tables or graphs depends upon the level of measurements mentioned in the previous module. The below table may be referred to as a rule of thumb to decide the appropriate summarization style.</a:t>
            </a:r>
          </a:p>
          <a:p>
            <a:pPr algn="just"/>
            <a:endParaRPr lang="en-US" dirty="0"/>
          </a:p>
        </p:txBody>
      </p:sp>
    </p:spTree>
    <p:extLst>
      <p:ext uri="{BB962C8B-B14F-4D97-AF65-F5344CB8AC3E}">
        <p14:creationId xmlns:p14="http://schemas.microsoft.com/office/powerpoint/2010/main" val="344100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making a panel of dynamite plots - The DO Loop">
            <a:extLst>
              <a:ext uri="{FF2B5EF4-FFF2-40B4-BE49-F238E27FC236}">
                <a16:creationId xmlns:a16="http://schemas.microsoft.com/office/drawing/2014/main" id="{49542D15-C313-4B31-8B8C-456B7DFB9F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7209" y="165873"/>
            <a:ext cx="7575177" cy="631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92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C2C4-C577-4279-9172-12FBF379B272}"/>
              </a:ext>
            </a:extLst>
          </p:cNvPr>
          <p:cNvSpPr>
            <a:spLocks noGrp="1"/>
          </p:cNvSpPr>
          <p:nvPr>
            <p:ph type="title"/>
          </p:nvPr>
        </p:nvSpPr>
        <p:spPr>
          <a:xfrm>
            <a:off x="677334" y="609600"/>
            <a:ext cx="8596668" cy="648929"/>
          </a:xfrm>
        </p:spPr>
        <p:txBody>
          <a:bodyPr/>
          <a:lstStyle/>
          <a:p>
            <a:r>
              <a:rPr lang="en-US" dirty="0"/>
              <a:t>Understanding Pixels</a:t>
            </a:r>
          </a:p>
        </p:txBody>
      </p:sp>
      <p:sp>
        <p:nvSpPr>
          <p:cNvPr id="3" name="Content Placeholder 2">
            <a:extLst>
              <a:ext uri="{FF2B5EF4-FFF2-40B4-BE49-F238E27FC236}">
                <a16:creationId xmlns:a16="http://schemas.microsoft.com/office/drawing/2014/main" id="{AC662C0B-E724-4DA8-8C83-53A9E4CBC4D1}"/>
              </a:ext>
            </a:extLst>
          </p:cNvPr>
          <p:cNvSpPr>
            <a:spLocks noGrp="1"/>
          </p:cNvSpPr>
          <p:nvPr>
            <p:ph idx="1"/>
          </p:nvPr>
        </p:nvSpPr>
        <p:spPr>
          <a:xfrm>
            <a:off x="677334" y="1488614"/>
            <a:ext cx="8596668" cy="900626"/>
          </a:xfrm>
        </p:spPr>
        <p:txBody>
          <a:bodyPr/>
          <a:lstStyle/>
          <a:p>
            <a:pPr marL="0" indent="0">
              <a:buNone/>
            </a:pPr>
            <a:r>
              <a:rPr lang="en-GB" b="0" i="0" dirty="0">
                <a:solidFill>
                  <a:srgbClr val="202124"/>
                </a:solidFill>
                <a:effectLst/>
                <a:latin typeface="arial" panose="020B0604020202020204" pitchFamily="34" charset="0"/>
              </a:rPr>
              <a:t>Pixel is a computer term for "picture element". The ideal is that </a:t>
            </a:r>
            <a:r>
              <a:rPr lang="en-GB" b="1" i="0" dirty="0">
                <a:solidFill>
                  <a:srgbClr val="202124"/>
                </a:solidFill>
                <a:effectLst/>
                <a:latin typeface="arial" panose="020B0604020202020204" pitchFamily="34" charset="0"/>
              </a:rPr>
              <a:t>each pixel is only one </a:t>
            </a:r>
            <a:r>
              <a:rPr lang="en-GB" b="1" i="0" dirty="0" err="1">
                <a:solidFill>
                  <a:srgbClr val="202124"/>
                </a:solidFill>
                <a:effectLst/>
                <a:latin typeface="arial" panose="020B0604020202020204" pitchFamily="34" charset="0"/>
              </a:rPr>
              <a:t>color</a:t>
            </a:r>
            <a:r>
              <a:rPr lang="en-GB" b="1" i="0" dirty="0">
                <a:solidFill>
                  <a:srgbClr val="202124"/>
                </a:solidFill>
                <a:effectLst/>
                <a:latin typeface="arial" panose="020B0604020202020204" pitchFamily="34" charset="0"/>
              </a:rPr>
              <a:t>, and </a:t>
            </a:r>
            <a:r>
              <a:rPr lang="en-GB" b="1" i="0" dirty="0" err="1">
                <a:solidFill>
                  <a:srgbClr val="202124"/>
                </a:solidFill>
                <a:effectLst/>
                <a:latin typeface="arial" panose="020B0604020202020204" pitchFamily="34" charset="0"/>
              </a:rPr>
              <a:t>color</a:t>
            </a:r>
            <a:r>
              <a:rPr lang="en-GB" b="1" i="0" dirty="0">
                <a:solidFill>
                  <a:srgbClr val="202124"/>
                </a:solidFill>
                <a:effectLst/>
                <a:latin typeface="arial" panose="020B0604020202020204" pitchFamily="34" charset="0"/>
              </a:rPr>
              <a:t> is the detail in the image.</a:t>
            </a:r>
            <a:endParaRPr lang="en-US" dirty="0"/>
          </a:p>
        </p:txBody>
      </p:sp>
      <p:pic>
        <p:nvPicPr>
          <p:cNvPr id="8196" name="Picture 4" descr="Pixel Art - Color by Numbers: Play for free">
            <a:extLst>
              <a:ext uri="{FF2B5EF4-FFF2-40B4-BE49-F238E27FC236}">
                <a16:creationId xmlns:a16="http://schemas.microsoft.com/office/drawing/2014/main" id="{E2EF2984-F861-4D74-9987-0A858DEFB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563968"/>
            <a:ext cx="3744154" cy="2805418"/>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The Pixel Puzzle: Why Video Game Characters Look Better Today | Science  Project | Science projects, Gaming computer, Science">
            <a:extLst>
              <a:ext uri="{FF2B5EF4-FFF2-40B4-BE49-F238E27FC236}">
                <a16:creationId xmlns:a16="http://schemas.microsoft.com/office/drawing/2014/main" id="{6255B7AF-11FB-4180-AD17-7A4327409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4598" y="2363700"/>
            <a:ext cx="4369404" cy="269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08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FO! - Face Recognition">
            <a:extLst>
              <a:ext uri="{FF2B5EF4-FFF2-40B4-BE49-F238E27FC236}">
                <a16:creationId xmlns:a16="http://schemas.microsoft.com/office/drawing/2014/main" id="{4052340C-19F8-42D1-A970-11965DBD71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5335" y="1022555"/>
            <a:ext cx="7421005" cy="411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896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644F-8E13-485A-9EA2-950C42CA612A}"/>
              </a:ext>
            </a:extLst>
          </p:cNvPr>
          <p:cNvSpPr>
            <a:spLocks noGrp="1"/>
          </p:cNvSpPr>
          <p:nvPr>
            <p:ph type="title"/>
          </p:nvPr>
        </p:nvSpPr>
        <p:spPr>
          <a:xfrm>
            <a:off x="677334" y="609600"/>
            <a:ext cx="8596668" cy="668594"/>
          </a:xfrm>
        </p:spPr>
        <p:txBody>
          <a:bodyPr/>
          <a:lstStyle/>
          <a:p>
            <a:r>
              <a:rPr lang="en-GB" dirty="0"/>
              <a:t>Smoothing</a:t>
            </a:r>
            <a:endParaRPr lang="en-US" dirty="0"/>
          </a:p>
        </p:txBody>
      </p:sp>
      <p:sp>
        <p:nvSpPr>
          <p:cNvPr id="3" name="Content Placeholder 2">
            <a:extLst>
              <a:ext uri="{FF2B5EF4-FFF2-40B4-BE49-F238E27FC236}">
                <a16:creationId xmlns:a16="http://schemas.microsoft.com/office/drawing/2014/main" id="{DED8C5B8-4EBA-4592-BA2E-785853E50ACE}"/>
              </a:ext>
            </a:extLst>
          </p:cNvPr>
          <p:cNvSpPr>
            <a:spLocks noGrp="1"/>
          </p:cNvSpPr>
          <p:nvPr>
            <p:ph idx="1"/>
          </p:nvPr>
        </p:nvSpPr>
        <p:spPr>
          <a:xfrm>
            <a:off x="755992" y="1278194"/>
            <a:ext cx="8596668" cy="3880773"/>
          </a:xfrm>
        </p:spPr>
        <p:txBody>
          <a:bodyPr>
            <a:normAutofit/>
          </a:bodyPr>
          <a:lstStyle/>
          <a:p>
            <a:pPr marL="0" indent="0" algn="just">
              <a:buNone/>
            </a:pPr>
            <a:r>
              <a:rPr lang="en-GB" sz="2000" dirty="0"/>
              <a:t>Smoothing is used to reduce noise or to produce a less pixelated image. Most smoothing methods are based on low-pass filters, but you can also smooth an image using an average or median value of a group of pixels (a kernel) that moves through the image.</a:t>
            </a:r>
            <a:endParaRPr lang="en-US" sz="2000" dirty="0"/>
          </a:p>
        </p:txBody>
      </p:sp>
      <p:pic>
        <p:nvPicPr>
          <p:cNvPr id="3074" name="Picture 2" descr="Image Filters in Python. I am currently working on a computer… | by Manvir  Sekhon | Towards Data Science">
            <a:extLst>
              <a:ext uri="{FF2B5EF4-FFF2-40B4-BE49-F238E27FC236}">
                <a16:creationId xmlns:a16="http://schemas.microsoft.com/office/drawing/2014/main" id="{38169F38-A6F6-449D-B749-FB4F0CC5B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101" y="2531970"/>
            <a:ext cx="7161984" cy="4326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083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moothing techniques | Image Processing #4 | HBY academic - YouTube">
            <a:extLst>
              <a:ext uri="{FF2B5EF4-FFF2-40B4-BE49-F238E27FC236}">
                <a16:creationId xmlns:a16="http://schemas.microsoft.com/office/drawing/2014/main" id="{02E0DB59-86D0-43A5-960E-F59B51091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314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5649-09BE-4A15-B939-7B059D6D985A}"/>
              </a:ext>
            </a:extLst>
          </p:cNvPr>
          <p:cNvSpPr>
            <a:spLocks noGrp="1"/>
          </p:cNvSpPr>
          <p:nvPr>
            <p:ph type="title"/>
          </p:nvPr>
        </p:nvSpPr>
        <p:spPr>
          <a:xfrm>
            <a:off x="677334" y="609600"/>
            <a:ext cx="8596668" cy="639097"/>
          </a:xfrm>
        </p:spPr>
        <p:txBody>
          <a:bodyPr>
            <a:normAutofit fontScale="90000"/>
          </a:bodyPr>
          <a:lstStyle/>
          <a:p>
            <a:r>
              <a:rPr lang="en-GB" dirty="0"/>
              <a:t>Filtering</a:t>
            </a:r>
            <a:endParaRPr lang="en-US" dirty="0"/>
          </a:p>
        </p:txBody>
      </p:sp>
      <p:sp>
        <p:nvSpPr>
          <p:cNvPr id="3" name="Content Placeholder 2">
            <a:extLst>
              <a:ext uri="{FF2B5EF4-FFF2-40B4-BE49-F238E27FC236}">
                <a16:creationId xmlns:a16="http://schemas.microsoft.com/office/drawing/2014/main" id="{9A4B969B-1FA2-4403-96ED-40A0AE66904A}"/>
              </a:ext>
            </a:extLst>
          </p:cNvPr>
          <p:cNvSpPr>
            <a:spLocks noGrp="1"/>
          </p:cNvSpPr>
          <p:nvPr>
            <p:ph idx="1"/>
          </p:nvPr>
        </p:nvSpPr>
        <p:spPr>
          <a:xfrm>
            <a:off x="677334" y="1383841"/>
            <a:ext cx="8596668" cy="3880773"/>
          </a:xfrm>
        </p:spPr>
        <p:txBody>
          <a:bodyPr>
            <a:normAutofit/>
          </a:bodyPr>
          <a:lstStyle/>
          <a:p>
            <a:pPr marL="0" indent="0" algn="just">
              <a:buNone/>
            </a:pPr>
            <a:r>
              <a:rPr lang="en-GB" sz="2000" b="0" i="0" dirty="0">
                <a:solidFill>
                  <a:srgbClr val="202124"/>
                </a:solidFill>
                <a:effectLst/>
                <a:latin typeface="arial" panose="020B0604020202020204" pitchFamily="34" charset="0"/>
              </a:rPr>
              <a:t>Filtering is </a:t>
            </a:r>
            <a:r>
              <a:rPr lang="en-GB" sz="2000" b="1" i="0" dirty="0">
                <a:solidFill>
                  <a:srgbClr val="202124"/>
                </a:solidFill>
                <a:effectLst/>
                <a:latin typeface="arial" panose="020B0604020202020204" pitchFamily="34" charset="0"/>
              </a:rPr>
              <a:t>a technique for modifying or enhancing an image</a:t>
            </a:r>
            <a:r>
              <a:rPr lang="en-GB" sz="2000" b="0" i="0" dirty="0">
                <a:solidFill>
                  <a:srgbClr val="202124"/>
                </a:solidFill>
                <a:effectLst/>
                <a:latin typeface="arial" panose="020B0604020202020204" pitchFamily="34" charset="0"/>
              </a:rPr>
              <a:t>. </a:t>
            </a:r>
          </a:p>
          <a:p>
            <a:pPr marL="0" indent="0" algn="just">
              <a:buNone/>
            </a:pPr>
            <a:endParaRPr lang="en-GB" sz="2000" dirty="0">
              <a:solidFill>
                <a:srgbClr val="202124"/>
              </a:solidFill>
              <a:latin typeface="arial" panose="020B0604020202020204" pitchFamily="34" charset="0"/>
            </a:endParaRPr>
          </a:p>
          <a:p>
            <a:pPr marL="0" indent="0" algn="just">
              <a:buNone/>
            </a:pPr>
            <a:r>
              <a:rPr lang="en-GB" sz="2000" b="0" i="0" dirty="0">
                <a:solidFill>
                  <a:srgbClr val="202124"/>
                </a:solidFill>
                <a:effectLst/>
                <a:latin typeface="arial" panose="020B0604020202020204" pitchFamily="34" charset="0"/>
              </a:rPr>
              <a:t>For example, you can filter an image to emphasize certain features or remove other features. </a:t>
            </a:r>
          </a:p>
          <a:p>
            <a:pPr marL="0" indent="0" algn="just">
              <a:buNone/>
            </a:pPr>
            <a:endParaRPr lang="en-GB" sz="2000" dirty="0">
              <a:solidFill>
                <a:srgbClr val="202124"/>
              </a:solidFill>
              <a:latin typeface="arial" panose="020B0604020202020204" pitchFamily="34" charset="0"/>
            </a:endParaRPr>
          </a:p>
          <a:p>
            <a:pPr marL="0" indent="0" algn="just">
              <a:buNone/>
            </a:pPr>
            <a:r>
              <a:rPr lang="en-GB" sz="2000" b="0" i="0" dirty="0">
                <a:solidFill>
                  <a:srgbClr val="202124"/>
                </a:solidFill>
                <a:effectLst/>
                <a:latin typeface="arial" panose="020B0604020202020204" pitchFamily="34" charset="0"/>
              </a:rPr>
              <a:t>Image processing operations implemented with filtering include smoothing, sharpening, and edge enhancement.</a:t>
            </a:r>
          </a:p>
          <a:p>
            <a:pPr marL="0" indent="0" algn="just">
              <a:buNone/>
            </a:pPr>
            <a:endParaRPr lang="en-US" sz="2000" dirty="0"/>
          </a:p>
        </p:txBody>
      </p:sp>
    </p:spTree>
    <p:extLst>
      <p:ext uri="{BB962C8B-B14F-4D97-AF65-F5344CB8AC3E}">
        <p14:creationId xmlns:p14="http://schemas.microsoft.com/office/powerpoint/2010/main" val="2945576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B9AF-EB68-4FA0-B50D-A0CF4FDA70DC}"/>
              </a:ext>
            </a:extLst>
          </p:cNvPr>
          <p:cNvSpPr>
            <a:spLocks noGrp="1"/>
          </p:cNvSpPr>
          <p:nvPr>
            <p:ph type="title"/>
          </p:nvPr>
        </p:nvSpPr>
        <p:spPr>
          <a:xfrm>
            <a:off x="677334" y="609600"/>
            <a:ext cx="8596668" cy="709561"/>
          </a:xfrm>
        </p:spPr>
        <p:txBody>
          <a:bodyPr/>
          <a:lstStyle/>
          <a:p>
            <a:r>
              <a:rPr lang="en-GB" dirty="0"/>
              <a:t>Contd.</a:t>
            </a:r>
            <a:endParaRPr lang="en-US" dirty="0"/>
          </a:p>
        </p:txBody>
      </p:sp>
      <p:pic>
        <p:nvPicPr>
          <p:cNvPr id="5122" name="Picture 2" descr="image processing - noise remains after applying median filter - Signal  Processing Stack Exchange">
            <a:extLst>
              <a:ext uri="{FF2B5EF4-FFF2-40B4-BE49-F238E27FC236}">
                <a16:creationId xmlns:a16="http://schemas.microsoft.com/office/drawing/2014/main" id="{B33D5739-9DB4-4461-8197-7FB6E73667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0120" y="1392903"/>
            <a:ext cx="7286795" cy="5465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932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D5EFD5B-9DA6-4653-A43A-CE670677F4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2744" y="4060902"/>
            <a:ext cx="5467350" cy="26765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46DDDE14-9D3A-4592-A301-227CBB622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648" y="252180"/>
            <a:ext cx="5210508" cy="342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5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B51F-6A2B-4FF5-B9E2-40BAB6A7F8F9}"/>
              </a:ext>
            </a:extLst>
          </p:cNvPr>
          <p:cNvSpPr>
            <a:spLocks noGrp="1"/>
          </p:cNvSpPr>
          <p:nvPr>
            <p:ph type="title"/>
          </p:nvPr>
        </p:nvSpPr>
        <p:spPr/>
        <p:txBody>
          <a:bodyPr/>
          <a:lstStyle/>
          <a:p>
            <a:r>
              <a:rPr lang="en-GB" dirty="0"/>
              <a:t>AGGREGATION AND SUMMARIZATION</a:t>
            </a:r>
            <a:endParaRPr lang="en-US" dirty="0"/>
          </a:p>
        </p:txBody>
      </p:sp>
      <p:sp>
        <p:nvSpPr>
          <p:cNvPr id="3" name="Content Placeholder 2">
            <a:extLst>
              <a:ext uri="{FF2B5EF4-FFF2-40B4-BE49-F238E27FC236}">
                <a16:creationId xmlns:a16="http://schemas.microsoft.com/office/drawing/2014/main" id="{A19FAFCB-8BBC-4D18-8534-9101E7C090E0}"/>
              </a:ext>
            </a:extLst>
          </p:cNvPr>
          <p:cNvSpPr>
            <a:spLocks noGrp="1"/>
          </p:cNvSpPr>
          <p:nvPr>
            <p:ph idx="1"/>
          </p:nvPr>
        </p:nvSpPr>
        <p:spPr>
          <a:xfrm>
            <a:off x="716663" y="1659144"/>
            <a:ext cx="8407672" cy="3880773"/>
          </a:xfrm>
        </p:spPr>
        <p:txBody>
          <a:bodyPr>
            <a:normAutofit/>
          </a:bodyPr>
          <a:lstStyle/>
          <a:p>
            <a:pPr marL="0" indent="0" algn="just">
              <a:buNone/>
            </a:pPr>
            <a:r>
              <a:rPr lang="en-GB" sz="2000" dirty="0"/>
              <a:t>In the event that too much data is present, it is often useful to group data points based on their similarity in value and/or position and represents the group by some smaller amount of data.</a:t>
            </a:r>
          </a:p>
          <a:p>
            <a:pPr marL="0" indent="0" algn="just">
              <a:buNone/>
            </a:pPr>
            <a:endParaRPr lang="en-GB" sz="2000" dirty="0"/>
          </a:p>
          <a:p>
            <a:pPr marL="0" indent="0" algn="just">
              <a:buNone/>
            </a:pPr>
            <a:r>
              <a:rPr lang="en-GB" sz="2000" dirty="0"/>
              <a:t>This can be as simple as averaging the values.</a:t>
            </a:r>
          </a:p>
          <a:p>
            <a:pPr marL="0" indent="0" algn="just">
              <a:buNone/>
            </a:pPr>
            <a:endParaRPr lang="en-GB" sz="2000" dirty="0"/>
          </a:p>
          <a:p>
            <a:pPr marL="0" indent="0" algn="just">
              <a:buNone/>
            </a:pPr>
            <a:r>
              <a:rPr lang="en-GB" sz="2000" b="0" i="0" dirty="0">
                <a:solidFill>
                  <a:srgbClr val="000000"/>
                </a:solidFill>
                <a:effectLst/>
                <a:latin typeface="helvetica neue"/>
              </a:rPr>
              <a:t>Data aggregation is the process where data is collected and presented in a summarized format for statistical analysis and to effectively achieve business objectives. </a:t>
            </a:r>
          </a:p>
        </p:txBody>
      </p:sp>
    </p:spTree>
    <p:extLst>
      <p:ext uri="{BB962C8B-B14F-4D97-AF65-F5344CB8AC3E}">
        <p14:creationId xmlns:p14="http://schemas.microsoft.com/office/powerpoint/2010/main" val="4063631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E762-1D21-4D8C-A8A8-222537D0C737}"/>
              </a:ext>
            </a:extLst>
          </p:cNvPr>
          <p:cNvSpPr>
            <a:spLocks noGrp="1"/>
          </p:cNvSpPr>
          <p:nvPr>
            <p:ph type="title"/>
          </p:nvPr>
        </p:nvSpPr>
        <p:spPr>
          <a:xfrm>
            <a:off x="677334" y="609600"/>
            <a:ext cx="8596668" cy="698090"/>
          </a:xfrm>
        </p:spPr>
        <p:txBody>
          <a:bodyPr/>
          <a:lstStyle/>
          <a:p>
            <a:r>
              <a:rPr lang="en-US" dirty="0"/>
              <a:t>Raster to Vector Conversion</a:t>
            </a:r>
          </a:p>
        </p:txBody>
      </p:sp>
      <p:sp>
        <p:nvSpPr>
          <p:cNvPr id="3" name="Content Placeholder 2">
            <a:extLst>
              <a:ext uri="{FF2B5EF4-FFF2-40B4-BE49-F238E27FC236}">
                <a16:creationId xmlns:a16="http://schemas.microsoft.com/office/drawing/2014/main" id="{FA356D37-6AF6-40C9-A9E1-E093038E1EC5}"/>
              </a:ext>
            </a:extLst>
          </p:cNvPr>
          <p:cNvSpPr>
            <a:spLocks noGrp="1"/>
          </p:cNvSpPr>
          <p:nvPr>
            <p:ph idx="1"/>
          </p:nvPr>
        </p:nvSpPr>
        <p:spPr>
          <a:xfrm>
            <a:off x="677334" y="1488613"/>
            <a:ext cx="9164756" cy="3880773"/>
          </a:xfrm>
        </p:spPr>
        <p:txBody>
          <a:bodyPr>
            <a:normAutofit lnSpcReduction="10000"/>
          </a:bodyPr>
          <a:lstStyle/>
          <a:p>
            <a:pPr marL="0" indent="0" algn="just">
              <a:buNone/>
            </a:pPr>
            <a:r>
              <a:rPr lang="en-GB" dirty="0"/>
              <a:t>In computer graphics, objects are typically represented by sets of connected, planar polygons (vertices, edges, and triangular or quadrilateral patches), and the task is to create a raster (pixel level) image representing these objects, their surface properties, and their interactions with light sources and other objects.</a:t>
            </a:r>
          </a:p>
          <a:p>
            <a:pPr marL="0" indent="0" algn="just">
              <a:buNone/>
            </a:pPr>
            <a:endParaRPr lang="en-GB" dirty="0"/>
          </a:p>
          <a:p>
            <a:pPr marL="0" indent="0" algn="just">
              <a:buNone/>
            </a:pPr>
            <a:r>
              <a:rPr lang="en-GB" dirty="0"/>
              <a:t>Raster: </a:t>
            </a:r>
            <a:r>
              <a:rPr lang="en-US" b="0" i="0" dirty="0">
                <a:solidFill>
                  <a:srgbClr val="4D5156"/>
                </a:solidFill>
                <a:effectLst/>
                <a:latin typeface="arial" panose="020B0604020202020204" pitchFamily="34" charset="0"/>
              </a:rPr>
              <a:t>In computer graphics and digital photography, a raster graphic represents a two-dimensional image as a rectangular matrix or grid of square pixels, viewable via a computer display, paper, or another display medium.</a:t>
            </a:r>
          </a:p>
          <a:p>
            <a:pPr marL="0" indent="0" algn="just">
              <a:buNone/>
            </a:pPr>
            <a:endParaRPr lang="en-US" dirty="0">
              <a:solidFill>
                <a:srgbClr val="4D5156"/>
              </a:solidFill>
              <a:latin typeface="arial" panose="020B0604020202020204" pitchFamily="34" charset="0"/>
            </a:endParaRPr>
          </a:p>
          <a:p>
            <a:pPr marL="0" indent="0" algn="just">
              <a:buNone/>
            </a:pPr>
            <a:r>
              <a:rPr lang="en-GB" dirty="0"/>
              <a:t>Vector graphics, as a form of computer graphics, is the set of mechanisms for creating visual images directly from geometric shapes defined on a Cartesian plane, such as points, lines, curves, and polygons.</a:t>
            </a:r>
            <a:endParaRPr lang="en-US" dirty="0"/>
          </a:p>
        </p:txBody>
      </p:sp>
    </p:spTree>
    <p:extLst>
      <p:ext uri="{BB962C8B-B14F-4D97-AF65-F5344CB8AC3E}">
        <p14:creationId xmlns:p14="http://schemas.microsoft.com/office/powerpoint/2010/main" val="1205727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F851-4713-4B05-A8FE-17BC3C3C9171}"/>
              </a:ext>
            </a:extLst>
          </p:cNvPr>
          <p:cNvSpPr>
            <a:spLocks noGrp="1"/>
          </p:cNvSpPr>
          <p:nvPr>
            <p:ph type="title"/>
          </p:nvPr>
        </p:nvSpPr>
        <p:spPr/>
        <p:txBody>
          <a:bodyPr/>
          <a:lstStyle/>
          <a:p>
            <a:r>
              <a:rPr lang="en-US" dirty="0"/>
              <a:t>Raster vs Vector</a:t>
            </a:r>
          </a:p>
        </p:txBody>
      </p:sp>
      <p:pic>
        <p:nvPicPr>
          <p:cNvPr id="7170" name="Picture 2" descr="What are Vector Graphics? Vector Art Explained">
            <a:extLst>
              <a:ext uri="{FF2B5EF4-FFF2-40B4-BE49-F238E27FC236}">
                <a16:creationId xmlns:a16="http://schemas.microsoft.com/office/drawing/2014/main" id="{D884FA33-C2FF-42C9-A984-FCBED5CDEA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0445" y="1813867"/>
            <a:ext cx="3341276" cy="311373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What Is Vector Graphics [An Introduction]">
            <a:extLst>
              <a:ext uri="{FF2B5EF4-FFF2-40B4-BE49-F238E27FC236}">
                <a16:creationId xmlns:a16="http://schemas.microsoft.com/office/drawing/2014/main" id="{C09FA4E0-EB1D-4EDE-876F-3E6579B00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35" y="1813867"/>
            <a:ext cx="4478054" cy="2859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163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F4D4-837C-4B85-8CD1-063A1C36319E}"/>
              </a:ext>
            </a:extLst>
          </p:cNvPr>
          <p:cNvSpPr>
            <a:spLocks noGrp="1"/>
          </p:cNvSpPr>
          <p:nvPr>
            <p:ph type="title"/>
          </p:nvPr>
        </p:nvSpPr>
        <p:spPr>
          <a:xfrm>
            <a:off x="677334" y="609600"/>
            <a:ext cx="8596668" cy="766916"/>
          </a:xfrm>
        </p:spPr>
        <p:txBody>
          <a:bodyPr/>
          <a:lstStyle/>
          <a:p>
            <a:r>
              <a:rPr lang="en-US" dirty="0"/>
              <a:t>Reasons for Transformation</a:t>
            </a:r>
          </a:p>
        </p:txBody>
      </p:sp>
      <p:sp>
        <p:nvSpPr>
          <p:cNvPr id="3" name="Content Placeholder 2">
            <a:extLst>
              <a:ext uri="{FF2B5EF4-FFF2-40B4-BE49-F238E27FC236}">
                <a16:creationId xmlns:a16="http://schemas.microsoft.com/office/drawing/2014/main" id="{456586BC-608C-4A61-892F-D49FCC221BB4}"/>
              </a:ext>
            </a:extLst>
          </p:cNvPr>
          <p:cNvSpPr>
            <a:spLocks noGrp="1"/>
          </p:cNvSpPr>
          <p:nvPr>
            <p:ph idx="1"/>
          </p:nvPr>
        </p:nvSpPr>
        <p:spPr>
          <a:xfrm>
            <a:off x="765824" y="1275686"/>
            <a:ext cx="8596668" cy="4810482"/>
          </a:xfrm>
        </p:spPr>
        <p:txBody>
          <a:bodyPr>
            <a:normAutofit/>
          </a:bodyPr>
          <a:lstStyle/>
          <a:p>
            <a:pPr marL="0" indent="0" algn="just">
              <a:buNone/>
            </a:pPr>
            <a:r>
              <a:rPr lang="en-GB" sz="2000" dirty="0"/>
              <a:t>Reasons for doing this might include: </a:t>
            </a:r>
          </a:p>
          <a:p>
            <a:pPr marL="0" indent="0" algn="just">
              <a:buNone/>
            </a:pPr>
            <a:r>
              <a:rPr lang="en-GB" sz="2000" dirty="0"/>
              <a:t>• Compressing the contents for transmission. A vertex and edge list is almost always more compact than a raster image. </a:t>
            </a:r>
          </a:p>
          <a:p>
            <a:pPr marL="0" indent="0" algn="just">
              <a:buNone/>
            </a:pPr>
            <a:r>
              <a:rPr lang="en-GB" sz="2000" dirty="0"/>
              <a:t>• Comparing the contents of two or more images. It is generally easier and more reliable to compare higher-level features of images, rather than their pixels. </a:t>
            </a:r>
          </a:p>
          <a:p>
            <a:pPr marL="0" indent="0" algn="just">
              <a:buNone/>
            </a:pPr>
            <a:r>
              <a:rPr lang="en-GB" sz="2000" dirty="0"/>
              <a:t>• Transforming the data. Affine transformations such as rotation and scaling are easier to apply to vector representations than to raster. </a:t>
            </a:r>
          </a:p>
          <a:p>
            <a:pPr marL="0" indent="0" algn="just">
              <a:buNone/>
            </a:pPr>
            <a:r>
              <a:rPr lang="en-GB" sz="2000" dirty="0"/>
              <a:t>• Segmenting the data. Isolating regions by drawing boundaries around them is an effective method for interactive exploration and model building.</a:t>
            </a:r>
            <a:endParaRPr lang="en-US" sz="2000" dirty="0"/>
          </a:p>
        </p:txBody>
      </p:sp>
    </p:spTree>
    <p:extLst>
      <p:ext uri="{BB962C8B-B14F-4D97-AF65-F5344CB8AC3E}">
        <p14:creationId xmlns:p14="http://schemas.microsoft.com/office/powerpoint/2010/main" val="1063741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711D-A10C-4702-BA16-EB062E8EDA2F}"/>
              </a:ext>
            </a:extLst>
          </p:cNvPr>
          <p:cNvSpPr>
            <a:spLocks noGrp="1"/>
          </p:cNvSpPr>
          <p:nvPr>
            <p:ph type="title"/>
          </p:nvPr>
        </p:nvSpPr>
        <p:spPr>
          <a:xfrm>
            <a:off x="677334" y="609600"/>
            <a:ext cx="8596668" cy="678426"/>
          </a:xfrm>
        </p:spPr>
        <p:txBody>
          <a:bodyPr/>
          <a:lstStyle/>
          <a:p>
            <a:r>
              <a:rPr lang="en-US" dirty="0"/>
              <a:t>Principal Component Analysis</a:t>
            </a:r>
          </a:p>
        </p:txBody>
      </p:sp>
      <p:sp>
        <p:nvSpPr>
          <p:cNvPr id="4" name="Content Placeholder 3">
            <a:extLst>
              <a:ext uri="{FF2B5EF4-FFF2-40B4-BE49-F238E27FC236}">
                <a16:creationId xmlns:a16="http://schemas.microsoft.com/office/drawing/2014/main" id="{9D434E18-CC84-4B7F-9D56-2BE463ED3810}"/>
              </a:ext>
            </a:extLst>
          </p:cNvPr>
          <p:cNvSpPr>
            <a:spLocks noGrp="1"/>
          </p:cNvSpPr>
          <p:nvPr>
            <p:ph idx="1"/>
          </p:nvPr>
        </p:nvSpPr>
        <p:spPr>
          <a:xfrm>
            <a:off x="677334" y="1488613"/>
            <a:ext cx="8596668" cy="3880773"/>
          </a:xfrm>
        </p:spPr>
        <p:txBody>
          <a:bodyPr/>
          <a:lstStyle/>
          <a:p>
            <a:pPr algn="just"/>
            <a:r>
              <a:rPr lang="en-GB" sz="2000" b="0" i="0" dirty="0">
                <a:solidFill>
                  <a:srgbClr val="3A3B41"/>
                </a:solidFill>
                <a:effectLst/>
                <a:latin typeface="Lora" panose="020B0604020202020204" pitchFamily="2" charset="0"/>
              </a:rPr>
              <a:t>Principal Component Analysis, or PCA, is a dimensionality-reduction method that is often used to reduce the dimensionality of large data sets, by transforming a large set of variables into a smaller one that still contains most of the information in the large set.</a:t>
            </a:r>
          </a:p>
          <a:p>
            <a:pPr marL="0" indent="0" algn="just">
              <a:buNone/>
            </a:pPr>
            <a:endParaRPr lang="en-GB" sz="2000" b="0" i="0" dirty="0">
              <a:solidFill>
                <a:srgbClr val="3A3B41"/>
              </a:solidFill>
              <a:effectLst/>
              <a:latin typeface="Lora" panose="020B0604020202020204" pitchFamily="2" charset="0"/>
            </a:endParaRPr>
          </a:p>
          <a:p>
            <a:pPr algn="just"/>
            <a:r>
              <a:rPr lang="en-GB" sz="2000" b="0" i="0" dirty="0">
                <a:solidFill>
                  <a:srgbClr val="3A3B41"/>
                </a:solidFill>
                <a:effectLst/>
                <a:latin typeface="Lora" panose="020B0604020202020204" pitchFamily="2" charset="0"/>
              </a:rPr>
              <a:t>Reducing the number of variables of a data set naturally comes at the expense of accuracy, but the trick in dimensionality reduction is to trade a little accuracy for simplicity. </a:t>
            </a:r>
          </a:p>
          <a:p>
            <a:pPr marL="0" indent="0" algn="just">
              <a:buNone/>
            </a:pPr>
            <a:endParaRPr lang="en-US" dirty="0"/>
          </a:p>
        </p:txBody>
      </p:sp>
    </p:spTree>
    <p:extLst>
      <p:ext uri="{BB962C8B-B14F-4D97-AF65-F5344CB8AC3E}">
        <p14:creationId xmlns:p14="http://schemas.microsoft.com/office/powerpoint/2010/main" val="3275035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9106-2436-4096-9FC6-8DF6E719899D}"/>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625459E5-C34C-48DA-BFDE-D35355C7CE2F}"/>
              </a:ext>
            </a:extLst>
          </p:cNvPr>
          <p:cNvSpPr>
            <a:spLocks noGrp="1"/>
          </p:cNvSpPr>
          <p:nvPr>
            <p:ph idx="1"/>
          </p:nvPr>
        </p:nvSpPr>
        <p:spPr/>
        <p:txBody>
          <a:bodyPr/>
          <a:lstStyle/>
          <a:p>
            <a:pPr algn="just"/>
            <a:r>
              <a:rPr lang="en-GB" sz="2400" b="0" i="0" dirty="0">
                <a:solidFill>
                  <a:srgbClr val="3A3B41"/>
                </a:solidFill>
                <a:effectLst/>
                <a:latin typeface="Lora" panose="020B0604020202020204" pitchFamily="2" charset="0"/>
              </a:rPr>
              <a:t>Because smaller data sets are easier to explore and visualize and make </a:t>
            </a:r>
            <a:r>
              <a:rPr lang="en-GB" sz="2400" b="0" i="0" dirty="0" err="1">
                <a:solidFill>
                  <a:srgbClr val="3A3B41"/>
                </a:solidFill>
                <a:effectLst/>
                <a:latin typeface="Lora" panose="020B0604020202020204" pitchFamily="2" charset="0"/>
              </a:rPr>
              <a:t>analyzing</a:t>
            </a:r>
            <a:r>
              <a:rPr lang="en-GB" sz="2400" b="0" i="0" dirty="0">
                <a:solidFill>
                  <a:srgbClr val="3A3B41"/>
                </a:solidFill>
                <a:effectLst/>
                <a:latin typeface="Lora" panose="020B0604020202020204" pitchFamily="2" charset="0"/>
              </a:rPr>
              <a:t> data much easier and faster for machine learning algorithms without extraneous variables to process.</a:t>
            </a:r>
          </a:p>
          <a:p>
            <a:pPr marL="0" indent="0" algn="just">
              <a:buNone/>
            </a:pPr>
            <a:endParaRPr lang="en-GB" sz="2400" b="0" i="0" dirty="0">
              <a:solidFill>
                <a:srgbClr val="3A3B41"/>
              </a:solidFill>
              <a:effectLst/>
              <a:latin typeface="Lora" panose="020B0604020202020204" pitchFamily="2" charset="0"/>
            </a:endParaRPr>
          </a:p>
          <a:p>
            <a:pPr algn="just"/>
            <a:r>
              <a:rPr lang="en-GB" sz="2400" b="0" i="0" dirty="0">
                <a:solidFill>
                  <a:srgbClr val="3A3B41"/>
                </a:solidFill>
                <a:effectLst/>
                <a:latin typeface="Lora" panose="020B0604020202020204" pitchFamily="2" charset="0"/>
              </a:rPr>
              <a:t>So to sum up, the idea of PCA is simple — reduce the number of variables of a data set, while preserving as much information as possible.</a:t>
            </a:r>
          </a:p>
          <a:p>
            <a:pPr marL="0" indent="0">
              <a:buNone/>
            </a:pPr>
            <a:endParaRPr lang="en-US" dirty="0"/>
          </a:p>
        </p:txBody>
      </p:sp>
    </p:spTree>
    <p:extLst>
      <p:ext uri="{BB962C8B-B14F-4D97-AF65-F5344CB8AC3E}">
        <p14:creationId xmlns:p14="http://schemas.microsoft.com/office/powerpoint/2010/main" val="1272082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CA (Principal Component Analysis) Machine Learning Tutorial">
            <a:extLst>
              <a:ext uri="{FF2B5EF4-FFF2-40B4-BE49-F238E27FC236}">
                <a16:creationId xmlns:a16="http://schemas.microsoft.com/office/drawing/2014/main" id="{7451C65B-9E0E-4554-88C7-BF386EA284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9485" y="672140"/>
            <a:ext cx="9130258" cy="4996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46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B54B-7BCD-4965-B4AA-F750B8E7DB9E}"/>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BF60CBE1-5FA9-4E0B-AB86-2855CD16E0E2}"/>
              </a:ext>
            </a:extLst>
          </p:cNvPr>
          <p:cNvSpPr>
            <a:spLocks noGrp="1"/>
          </p:cNvSpPr>
          <p:nvPr>
            <p:ph idx="1"/>
          </p:nvPr>
        </p:nvSpPr>
        <p:spPr>
          <a:xfrm>
            <a:off x="677334" y="1403505"/>
            <a:ext cx="8596668" cy="4240211"/>
          </a:xfrm>
        </p:spPr>
        <p:txBody>
          <a:bodyPr/>
          <a:lstStyle/>
          <a:p>
            <a:pPr marL="0" indent="0" algn="just">
              <a:buNone/>
            </a:pPr>
            <a:r>
              <a:rPr lang="en-GB" sz="1800" b="0" i="0" dirty="0">
                <a:solidFill>
                  <a:srgbClr val="000000"/>
                </a:solidFill>
                <a:effectLst/>
                <a:latin typeface="helvetica neue"/>
              </a:rPr>
              <a:t>Data aggregation is vital to data warehousing as it helps to make decisions based on vast amounts of raw data. </a:t>
            </a:r>
          </a:p>
          <a:p>
            <a:pPr marL="0" indent="0" algn="just">
              <a:buNone/>
            </a:pPr>
            <a:endParaRPr lang="en-GB" sz="1800" b="0" i="0" dirty="0">
              <a:solidFill>
                <a:srgbClr val="000000"/>
              </a:solidFill>
              <a:effectLst/>
              <a:latin typeface="helvetica neue"/>
            </a:endParaRPr>
          </a:p>
          <a:p>
            <a:pPr marL="0" indent="0" algn="just">
              <a:buNone/>
            </a:pPr>
            <a:r>
              <a:rPr lang="en-GB" sz="1800" b="0" i="0" dirty="0">
                <a:solidFill>
                  <a:srgbClr val="000000"/>
                </a:solidFill>
                <a:effectLst/>
                <a:latin typeface="helvetica neue"/>
              </a:rPr>
              <a:t>Data aggregation provides the ability to forecast future trends and aids in predictive </a:t>
            </a:r>
            <a:r>
              <a:rPr lang="en-GB" sz="1800" b="0" i="0" dirty="0" err="1">
                <a:solidFill>
                  <a:srgbClr val="000000"/>
                </a:solidFill>
                <a:effectLst/>
                <a:latin typeface="helvetica neue"/>
              </a:rPr>
              <a:t>modeling</a:t>
            </a:r>
            <a:r>
              <a:rPr lang="en-GB" sz="1800" b="0" i="0" dirty="0">
                <a:solidFill>
                  <a:srgbClr val="000000"/>
                </a:solidFill>
                <a:effectLst/>
                <a:latin typeface="helvetica neue"/>
              </a:rPr>
              <a:t>. Effective data aggregation techniques help to minimize performance problems.</a:t>
            </a:r>
          </a:p>
          <a:p>
            <a:pPr marL="0" indent="0" algn="just">
              <a:buNone/>
            </a:pPr>
            <a:endParaRPr lang="en-GB" dirty="0">
              <a:solidFill>
                <a:srgbClr val="000000"/>
              </a:solidFill>
              <a:latin typeface="helvetica neue"/>
            </a:endParaRPr>
          </a:p>
          <a:p>
            <a:pPr marL="0" indent="0" algn="just">
              <a:buNone/>
            </a:pPr>
            <a:r>
              <a:rPr lang="en-GB" sz="1800" dirty="0"/>
              <a:t>Aggregation provides more information based on related clusters of data such as an individual’s income or profession. </a:t>
            </a:r>
          </a:p>
          <a:p>
            <a:pPr marL="0" indent="0" algn="just">
              <a:buNone/>
            </a:pPr>
            <a:r>
              <a:rPr lang="en-GB" sz="1800" dirty="0"/>
              <a:t>For example, a store may want to look at the sales performance for different regions, so they would aggregate the sales data based on region.</a:t>
            </a:r>
            <a:endParaRPr lang="en-US" sz="1800" dirty="0"/>
          </a:p>
          <a:p>
            <a:endParaRPr lang="en-US" dirty="0"/>
          </a:p>
        </p:txBody>
      </p:sp>
    </p:spTree>
    <p:extLst>
      <p:ext uri="{BB962C8B-B14F-4D97-AF65-F5344CB8AC3E}">
        <p14:creationId xmlns:p14="http://schemas.microsoft.com/office/powerpoint/2010/main" val="352968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52607-B86C-4E63-902D-9C847F8BBDE9}"/>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40D64660-BC0B-4588-934A-77C13CC7FC8A}"/>
              </a:ext>
            </a:extLst>
          </p:cNvPr>
          <p:cNvSpPr>
            <a:spLocks noGrp="1"/>
          </p:cNvSpPr>
          <p:nvPr>
            <p:ph idx="1"/>
          </p:nvPr>
        </p:nvSpPr>
        <p:spPr>
          <a:xfrm>
            <a:off x="677334" y="1600151"/>
            <a:ext cx="8596668" cy="2529398"/>
          </a:xfrm>
        </p:spPr>
        <p:txBody>
          <a:bodyPr/>
          <a:lstStyle/>
          <a:p>
            <a:pPr marL="0" indent="0" algn="l" fontAlgn="base">
              <a:buNone/>
            </a:pPr>
            <a:r>
              <a:rPr lang="en-GB" b="0" i="0" dirty="0">
                <a:solidFill>
                  <a:srgbClr val="444444"/>
                </a:solidFill>
                <a:effectLst/>
                <a:latin typeface="Abril Fatface" panose="020B0604020202020204" pitchFamily="2" charset="0"/>
              </a:rPr>
              <a:t>Types of aggregation with mathematical functions:</a:t>
            </a:r>
          </a:p>
          <a:p>
            <a:pPr algn="l" fontAlgn="base">
              <a:buFont typeface="Arial" panose="020B0604020202020204" pitchFamily="34" charset="0"/>
              <a:buChar char="•"/>
            </a:pPr>
            <a:r>
              <a:rPr lang="en-GB" b="0" i="0" u="sng" dirty="0">
                <a:solidFill>
                  <a:srgbClr val="000000"/>
                </a:solidFill>
                <a:effectLst/>
                <a:latin typeface="inherit"/>
              </a:rPr>
              <a:t>Sum</a:t>
            </a:r>
            <a:r>
              <a:rPr lang="en-GB" b="0" i="0" dirty="0">
                <a:solidFill>
                  <a:srgbClr val="000000"/>
                </a:solidFill>
                <a:effectLst/>
                <a:latin typeface="inherit"/>
              </a:rPr>
              <a:t>—Adds together all the specified data to get a total.</a:t>
            </a:r>
          </a:p>
          <a:p>
            <a:pPr algn="l" fontAlgn="base">
              <a:buFont typeface="Arial" panose="020B0604020202020204" pitchFamily="34" charset="0"/>
              <a:buChar char="•"/>
            </a:pPr>
            <a:r>
              <a:rPr lang="en-GB" b="0" i="0" u="sng" dirty="0">
                <a:solidFill>
                  <a:srgbClr val="000000"/>
                </a:solidFill>
                <a:effectLst/>
                <a:latin typeface="inherit"/>
              </a:rPr>
              <a:t>Average</a:t>
            </a:r>
            <a:r>
              <a:rPr lang="en-GB" b="0" i="0" dirty="0">
                <a:solidFill>
                  <a:srgbClr val="000000"/>
                </a:solidFill>
                <a:effectLst/>
                <a:latin typeface="inherit"/>
              </a:rPr>
              <a:t>—Computes the average value of the specific data.</a:t>
            </a:r>
          </a:p>
          <a:p>
            <a:pPr algn="l" fontAlgn="base">
              <a:buFont typeface="Arial" panose="020B0604020202020204" pitchFamily="34" charset="0"/>
              <a:buChar char="•"/>
            </a:pPr>
            <a:r>
              <a:rPr lang="en-GB" b="0" i="0" u="sng" dirty="0">
                <a:solidFill>
                  <a:srgbClr val="000000"/>
                </a:solidFill>
                <a:effectLst/>
                <a:latin typeface="inherit"/>
              </a:rPr>
              <a:t>Max</a:t>
            </a:r>
            <a:r>
              <a:rPr lang="en-GB" b="0" i="0" dirty="0">
                <a:solidFill>
                  <a:srgbClr val="000000"/>
                </a:solidFill>
                <a:effectLst/>
                <a:latin typeface="inherit"/>
              </a:rPr>
              <a:t>—Displays the highest value for each category.</a:t>
            </a:r>
          </a:p>
          <a:p>
            <a:pPr algn="l" fontAlgn="base">
              <a:buFont typeface="Arial" panose="020B0604020202020204" pitchFamily="34" charset="0"/>
              <a:buChar char="•"/>
            </a:pPr>
            <a:r>
              <a:rPr lang="en-GB" b="0" i="0" u="sng" dirty="0">
                <a:solidFill>
                  <a:srgbClr val="000000"/>
                </a:solidFill>
                <a:effectLst/>
                <a:latin typeface="inherit"/>
              </a:rPr>
              <a:t>Min</a:t>
            </a:r>
            <a:r>
              <a:rPr lang="en-GB" b="0" i="0" dirty="0">
                <a:solidFill>
                  <a:srgbClr val="000000"/>
                </a:solidFill>
                <a:effectLst/>
                <a:latin typeface="inherit"/>
              </a:rPr>
              <a:t>—Displays the lowest value for each category.</a:t>
            </a:r>
          </a:p>
          <a:p>
            <a:pPr algn="l" fontAlgn="base">
              <a:buFont typeface="Arial" panose="020B0604020202020204" pitchFamily="34" charset="0"/>
              <a:buChar char="•"/>
            </a:pPr>
            <a:r>
              <a:rPr lang="en-GB" b="0" i="0" u="sng" dirty="0">
                <a:solidFill>
                  <a:srgbClr val="000000"/>
                </a:solidFill>
                <a:effectLst/>
                <a:latin typeface="inherit"/>
              </a:rPr>
              <a:t>Count</a:t>
            </a:r>
            <a:r>
              <a:rPr lang="en-GB" b="0" i="0" dirty="0">
                <a:solidFill>
                  <a:srgbClr val="000000"/>
                </a:solidFill>
                <a:effectLst/>
                <a:latin typeface="inherit"/>
              </a:rPr>
              <a:t>—Counts the total number of data entries for each category.</a:t>
            </a:r>
          </a:p>
          <a:p>
            <a:pPr marL="0" indent="0">
              <a:buNone/>
            </a:pPr>
            <a:endParaRPr lang="en-US" dirty="0"/>
          </a:p>
        </p:txBody>
      </p:sp>
    </p:spTree>
    <p:extLst>
      <p:ext uri="{BB962C8B-B14F-4D97-AF65-F5344CB8AC3E}">
        <p14:creationId xmlns:p14="http://schemas.microsoft.com/office/powerpoint/2010/main" val="37736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4CCB-AFF3-4712-BC44-3E1C66EEFD7F}"/>
              </a:ext>
            </a:extLst>
          </p:cNvPr>
          <p:cNvSpPr>
            <a:spLocks noGrp="1"/>
          </p:cNvSpPr>
          <p:nvPr>
            <p:ph type="title"/>
          </p:nvPr>
        </p:nvSpPr>
        <p:spPr/>
        <p:txBody>
          <a:bodyPr/>
          <a:lstStyle/>
          <a:p>
            <a:r>
              <a:rPr lang="en-GB" dirty="0"/>
              <a:t>SUMMERIZATION</a:t>
            </a:r>
            <a:endParaRPr lang="en-US" dirty="0"/>
          </a:p>
        </p:txBody>
      </p:sp>
      <p:sp>
        <p:nvSpPr>
          <p:cNvPr id="3" name="Content Placeholder 2">
            <a:extLst>
              <a:ext uri="{FF2B5EF4-FFF2-40B4-BE49-F238E27FC236}">
                <a16:creationId xmlns:a16="http://schemas.microsoft.com/office/drawing/2014/main" id="{1B1F0433-F9B2-4A26-9C7B-1978F2B307C4}"/>
              </a:ext>
            </a:extLst>
          </p:cNvPr>
          <p:cNvSpPr>
            <a:spLocks noGrp="1"/>
          </p:cNvSpPr>
          <p:nvPr>
            <p:ph idx="1"/>
          </p:nvPr>
        </p:nvSpPr>
        <p:spPr/>
        <p:txBody>
          <a:bodyPr/>
          <a:lstStyle/>
          <a:p>
            <a:pPr algn="just"/>
            <a:r>
              <a:rPr lang="en-GB" sz="2400" b="0" i="0" dirty="0">
                <a:effectLst/>
                <a:latin typeface="Roboto" panose="02000000000000000000" pitchFamily="2" charset="0"/>
              </a:rPr>
              <a:t>The term Data Summarization refers to presenting the summary of generated data in an easily comprehensible and informative manner.</a:t>
            </a:r>
          </a:p>
          <a:p>
            <a:pPr marL="0" indent="0" algn="just">
              <a:buNone/>
            </a:pPr>
            <a:endParaRPr lang="en-GB" sz="2400" b="0" i="0" dirty="0">
              <a:effectLst/>
              <a:latin typeface="Roboto" panose="02000000000000000000" pitchFamily="2" charset="0"/>
            </a:endParaRPr>
          </a:p>
          <a:p>
            <a:pPr algn="just"/>
            <a:r>
              <a:rPr lang="en-GB" sz="2400" b="0" i="0" dirty="0">
                <a:effectLst/>
                <a:latin typeface="Roboto" panose="02000000000000000000" pitchFamily="2" charset="0"/>
              </a:rPr>
              <a:t>Presenting the raw data (the data that was generated which is essentially the entire repertoire of datasets- individual measurements) is not practical in many cases.</a:t>
            </a:r>
          </a:p>
          <a:p>
            <a:pPr algn="just"/>
            <a:endParaRPr lang="en-US" dirty="0"/>
          </a:p>
        </p:txBody>
      </p:sp>
    </p:spTree>
    <p:extLst>
      <p:ext uri="{BB962C8B-B14F-4D97-AF65-F5344CB8AC3E}">
        <p14:creationId xmlns:p14="http://schemas.microsoft.com/office/powerpoint/2010/main" val="322841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7BA2-BD61-46FA-AB28-5D7C8BA330C5}"/>
              </a:ext>
            </a:extLst>
          </p:cNvPr>
          <p:cNvSpPr>
            <a:spLocks noGrp="1"/>
          </p:cNvSpPr>
          <p:nvPr>
            <p:ph type="title"/>
          </p:nvPr>
        </p:nvSpPr>
        <p:spPr/>
        <p:txBody>
          <a:bodyPr/>
          <a:lstStyle/>
          <a:p>
            <a:r>
              <a:rPr lang="en-GB" dirty="0"/>
              <a:t>CASE STUDY</a:t>
            </a:r>
            <a:endParaRPr lang="en-US" dirty="0"/>
          </a:p>
        </p:txBody>
      </p:sp>
      <p:sp>
        <p:nvSpPr>
          <p:cNvPr id="3" name="Content Placeholder 2">
            <a:extLst>
              <a:ext uri="{FF2B5EF4-FFF2-40B4-BE49-F238E27FC236}">
                <a16:creationId xmlns:a16="http://schemas.microsoft.com/office/drawing/2014/main" id="{AF5780A4-7657-40D7-8492-8B7620C23A0C}"/>
              </a:ext>
            </a:extLst>
          </p:cNvPr>
          <p:cNvSpPr>
            <a:spLocks noGrp="1"/>
          </p:cNvSpPr>
          <p:nvPr>
            <p:ph idx="1"/>
          </p:nvPr>
        </p:nvSpPr>
        <p:spPr>
          <a:xfrm>
            <a:off x="677334" y="1393673"/>
            <a:ext cx="8596668" cy="3880773"/>
          </a:xfrm>
        </p:spPr>
        <p:txBody>
          <a:bodyPr>
            <a:normAutofit fontScale="92500" lnSpcReduction="10000"/>
          </a:bodyPr>
          <a:lstStyle/>
          <a:p>
            <a:pPr marL="0" indent="0" algn="just">
              <a:buNone/>
            </a:pPr>
            <a:r>
              <a:rPr lang="en-GB" sz="2000" b="0" i="0" dirty="0">
                <a:solidFill>
                  <a:srgbClr val="3A3A3A"/>
                </a:solidFill>
                <a:effectLst/>
                <a:latin typeface="Roboto" panose="02000000000000000000" pitchFamily="2" charset="0"/>
              </a:rPr>
              <a:t>For example, an epidemiological study that involved blood glucose measurements from lakh samples, or human genome (the entire human genome if printed, would occupy 130 volumes and take 95 years to read). </a:t>
            </a:r>
          </a:p>
          <a:p>
            <a:pPr marL="0" indent="0" algn="just">
              <a:buNone/>
            </a:pPr>
            <a:endParaRPr lang="en-GB" sz="2000" b="0" i="0" dirty="0">
              <a:solidFill>
                <a:srgbClr val="3A3A3A"/>
              </a:solidFill>
              <a:effectLst/>
              <a:latin typeface="Roboto" panose="02000000000000000000" pitchFamily="2" charset="0"/>
            </a:endParaRPr>
          </a:p>
          <a:p>
            <a:pPr marL="0" indent="0" algn="just">
              <a:buNone/>
            </a:pPr>
            <a:r>
              <a:rPr lang="en-GB" sz="2000" b="0" i="0" dirty="0">
                <a:solidFill>
                  <a:srgbClr val="3A3A3A"/>
                </a:solidFill>
                <a:effectLst/>
                <a:latin typeface="Roboto" panose="02000000000000000000" pitchFamily="2" charset="0"/>
              </a:rPr>
              <a:t>Presenting such complex data would need several printed pages, and convey no easily comprehensible information.</a:t>
            </a:r>
          </a:p>
          <a:p>
            <a:pPr marL="0" indent="0" algn="just">
              <a:buNone/>
            </a:pPr>
            <a:endParaRPr lang="en-GB" sz="2000" dirty="0">
              <a:solidFill>
                <a:srgbClr val="3A3A3A"/>
              </a:solidFill>
              <a:latin typeface="Roboto" panose="02000000000000000000" pitchFamily="2" charset="0"/>
            </a:endParaRPr>
          </a:p>
          <a:p>
            <a:pPr marL="0" indent="0" algn="just">
              <a:buNone/>
            </a:pPr>
            <a:r>
              <a:rPr lang="en-GB" sz="2000" b="0" i="0" dirty="0">
                <a:solidFill>
                  <a:srgbClr val="3A3A3A"/>
                </a:solidFill>
                <a:effectLst/>
                <a:latin typeface="Roboto" panose="02000000000000000000" pitchFamily="2" charset="0"/>
              </a:rPr>
              <a:t>However, note that the raw data should not be dismissed as useless; the data should be carefully archived either in physical form or in online archival tools that generate a Digital Object Identifier (DOI) such as </a:t>
            </a:r>
            <a:r>
              <a:rPr lang="en-GB" sz="2000" b="0" i="0" dirty="0" err="1">
                <a:solidFill>
                  <a:srgbClr val="3A3A3A"/>
                </a:solidFill>
                <a:effectLst/>
                <a:latin typeface="Roboto" panose="02000000000000000000" pitchFamily="2" charset="0"/>
              </a:rPr>
              <a:t>LabArchives</a:t>
            </a:r>
            <a:r>
              <a:rPr lang="en-GB" sz="2000" b="0" i="0" dirty="0">
                <a:solidFill>
                  <a:srgbClr val="3A3A3A"/>
                </a:solidFill>
                <a:effectLst/>
                <a:latin typeface="Roboto" panose="02000000000000000000" pitchFamily="2" charset="0"/>
              </a:rPr>
              <a:t> (</a:t>
            </a:r>
            <a:r>
              <a:rPr lang="en-GB" sz="2000" b="0" i="0" dirty="0">
                <a:effectLst/>
                <a:latin typeface="Roboto" panose="02000000000000000000" pitchFamily="2" charset="0"/>
                <a:hlinkClick r:id="rId2"/>
              </a:rPr>
              <a:t>https://www.labarchives.com/</a:t>
            </a:r>
            <a:r>
              <a:rPr lang="en-GB" sz="2000" b="0" i="0" dirty="0">
                <a:solidFill>
                  <a:srgbClr val="3A3A3A"/>
                </a:solidFill>
                <a:effectLst/>
                <a:latin typeface="Roboto" panose="02000000000000000000" pitchFamily="2" charset="0"/>
              </a:rPr>
              <a:t>) and should be available for inspection at any time.</a:t>
            </a:r>
            <a:endParaRPr lang="en-US" sz="2000" dirty="0"/>
          </a:p>
        </p:txBody>
      </p:sp>
    </p:spTree>
    <p:extLst>
      <p:ext uri="{BB962C8B-B14F-4D97-AF65-F5344CB8AC3E}">
        <p14:creationId xmlns:p14="http://schemas.microsoft.com/office/powerpoint/2010/main" val="73880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09A3-7B41-4381-856B-9AAC3CF5B228}"/>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D331F3C0-190E-45BD-A625-7FB3E15C9DB1}"/>
              </a:ext>
            </a:extLst>
          </p:cNvPr>
          <p:cNvSpPr>
            <a:spLocks noGrp="1"/>
          </p:cNvSpPr>
          <p:nvPr>
            <p:ph idx="1"/>
          </p:nvPr>
        </p:nvSpPr>
        <p:spPr/>
        <p:txBody>
          <a:bodyPr>
            <a:normAutofit fontScale="92500"/>
          </a:bodyPr>
          <a:lstStyle/>
          <a:p>
            <a:pPr algn="just"/>
            <a:r>
              <a:rPr lang="en-GB" sz="2000" b="0" i="0" dirty="0">
                <a:effectLst/>
                <a:latin typeface="Roboto" panose="02000000000000000000" pitchFamily="2" charset="0"/>
              </a:rPr>
              <a:t>A carefully chosen summary of raw data would convey many trends and patterns of the data in an easily accessible manner. The term ‘data mining’ refers to exactly this; extracting meaningful information from the raw data.</a:t>
            </a:r>
          </a:p>
          <a:p>
            <a:pPr marL="0" indent="0" algn="just">
              <a:buNone/>
            </a:pPr>
            <a:endParaRPr lang="en-GB" sz="2000" b="0" i="0" dirty="0">
              <a:effectLst/>
              <a:latin typeface="Roboto" panose="02000000000000000000" pitchFamily="2" charset="0"/>
            </a:endParaRPr>
          </a:p>
          <a:p>
            <a:pPr algn="just"/>
            <a:r>
              <a:rPr lang="en-GB" sz="2000" b="0" i="0" dirty="0">
                <a:effectLst/>
                <a:latin typeface="Roboto" panose="02000000000000000000" pitchFamily="2" charset="0"/>
              </a:rPr>
              <a:t>For example, what are the genes in the human genome? The way data is presented is very important, although often overlooked aspect in statistics. </a:t>
            </a:r>
          </a:p>
          <a:p>
            <a:pPr algn="just"/>
            <a:endParaRPr lang="en-GB" sz="2000" dirty="0">
              <a:latin typeface="Roboto" panose="02000000000000000000" pitchFamily="2" charset="0"/>
            </a:endParaRPr>
          </a:p>
          <a:p>
            <a:pPr algn="just"/>
            <a:r>
              <a:rPr lang="en-GB" sz="2000" b="0" i="0" dirty="0">
                <a:effectLst/>
                <a:latin typeface="Roboto" panose="02000000000000000000" pitchFamily="2" charset="0"/>
              </a:rPr>
              <a:t>Data summarization comes much before any statistical tests; indeed choosing an appropriate statistical test depends on the general trends of the data revealed in the summarization step.</a:t>
            </a:r>
          </a:p>
          <a:p>
            <a:pPr marL="0" indent="0" algn="just">
              <a:buNone/>
            </a:pPr>
            <a:endParaRPr lang="en-US" dirty="0"/>
          </a:p>
        </p:txBody>
      </p:sp>
    </p:spTree>
    <p:extLst>
      <p:ext uri="{BB962C8B-B14F-4D97-AF65-F5344CB8AC3E}">
        <p14:creationId xmlns:p14="http://schemas.microsoft.com/office/powerpoint/2010/main" val="338487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84FC-B3DE-4A8C-B160-B1337D4253AD}"/>
              </a:ext>
            </a:extLst>
          </p:cNvPr>
          <p:cNvSpPr>
            <a:spLocks noGrp="1"/>
          </p:cNvSpPr>
          <p:nvPr>
            <p:ph type="title"/>
          </p:nvPr>
        </p:nvSpPr>
        <p:spPr/>
        <p:txBody>
          <a:bodyPr/>
          <a:lstStyle/>
          <a:p>
            <a:r>
              <a:rPr lang="en-GB" dirty="0"/>
              <a:t>Tabular Summarization</a:t>
            </a:r>
            <a:endParaRPr lang="en-US" dirty="0"/>
          </a:p>
        </p:txBody>
      </p:sp>
      <p:sp>
        <p:nvSpPr>
          <p:cNvPr id="3" name="Content Placeholder 2">
            <a:extLst>
              <a:ext uri="{FF2B5EF4-FFF2-40B4-BE49-F238E27FC236}">
                <a16:creationId xmlns:a16="http://schemas.microsoft.com/office/drawing/2014/main" id="{5E01E6B3-2887-4CEB-8CB6-9AE4C76B1B6E}"/>
              </a:ext>
            </a:extLst>
          </p:cNvPr>
          <p:cNvSpPr>
            <a:spLocks noGrp="1"/>
          </p:cNvSpPr>
          <p:nvPr>
            <p:ph idx="1"/>
          </p:nvPr>
        </p:nvSpPr>
        <p:spPr>
          <a:xfrm>
            <a:off x="746160" y="1270000"/>
            <a:ext cx="8596668" cy="4978400"/>
          </a:xfrm>
        </p:spPr>
        <p:txBody>
          <a:bodyPr>
            <a:normAutofit/>
          </a:bodyPr>
          <a:lstStyle/>
          <a:p>
            <a:pPr algn="just"/>
            <a:r>
              <a:rPr lang="en-GB" sz="2000" b="0" i="0" dirty="0">
                <a:effectLst/>
                <a:latin typeface="Roboto" panose="02000000000000000000" pitchFamily="2" charset="0"/>
              </a:rPr>
              <a:t>In general, data can be summarized numerically as a table (tabular summarization), or visually as a graph (data visualization).</a:t>
            </a:r>
            <a:br>
              <a:rPr lang="en-GB" sz="2000" b="0" i="0" dirty="0">
                <a:effectLst/>
                <a:latin typeface="Roboto" panose="02000000000000000000" pitchFamily="2" charset="0"/>
              </a:rPr>
            </a:br>
            <a:r>
              <a:rPr lang="en-GB" sz="2000" b="0" i="0" dirty="0">
                <a:effectLst/>
                <a:latin typeface="Roboto" panose="02000000000000000000" pitchFamily="2" charset="0"/>
              </a:rPr>
              <a:t>A raw dataset can be summarized as a table by grouping the individual measurements (elements of data set) into various, appropriately </a:t>
            </a:r>
            <a:r>
              <a:rPr lang="en-GB" sz="2000" b="0" i="0" dirty="0" err="1">
                <a:effectLst/>
                <a:latin typeface="Roboto" panose="02000000000000000000" pitchFamily="2" charset="0"/>
              </a:rPr>
              <a:t>labeled</a:t>
            </a:r>
            <a:r>
              <a:rPr lang="en-GB" sz="2000" b="0" i="0" dirty="0">
                <a:effectLst/>
                <a:latin typeface="Roboto" panose="02000000000000000000" pitchFamily="2" charset="0"/>
              </a:rPr>
              <a:t> bins.</a:t>
            </a:r>
          </a:p>
          <a:p>
            <a:pPr algn="just"/>
            <a:endParaRPr lang="en-GB" sz="2000" b="0" i="0" dirty="0">
              <a:effectLst/>
              <a:latin typeface="Roboto" panose="02000000000000000000" pitchFamily="2" charset="0"/>
            </a:endParaRPr>
          </a:p>
          <a:p>
            <a:pPr algn="just"/>
            <a:r>
              <a:rPr lang="en-GB" sz="2000" b="0" i="0" dirty="0">
                <a:effectLst/>
                <a:latin typeface="Roboto" panose="02000000000000000000" pitchFamily="2" charset="0"/>
              </a:rPr>
              <a:t>Such a table could instantaneously convey the patterns of the data in an easily accessible manner.</a:t>
            </a:r>
          </a:p>
          <a:p>
            <a:pPr marL="0" indent="0" algn="just">
              <a:buNone/>
            </a:pPr>
            <a:endParaRPr lang="en-GB" sz="2000" b="0" i="0" dirty="0">
              <a:effectLst/>
              <a:latin typeface="Roboto" panose="02000000000000000000" pitchFamily="2" charset="0"/>
            </a:endParaRPr>
          </a:p>
          <a:p>
            <a:pPr algn="just"/>
            <a:r>
              <a:rPr lang="en-GB" sz="2000" b="0" i="0" dirty="0">
                <a:effectLst/>
                <a:latin typeface="Roboto" panose="02000000000000000000" pitchFamily="2" charset="0"/>
              </a:rPr>
              <a:t>Examples of such tabular summarization include Empirical Frequency Distribution, Cumulative Frequency Distribution, Relative Frequency Distribution, contingency table, and a table containing values of various descriptive statistical assessments as explained in a later module.</a:t>
            </a:r>
          </a:p>
          <a:p>
            <a:pPr marL="0" indent="0" algn="just">
              <a:buNone/>
            </a:pPr>
            <a:endParaRPr lang="en-US" sz="2000" dirty="0"/>
          </a:p>
        </p:txBody>
      </p:sp>
    </p:spTree>
    <p:extLst>
      <p:ext uri="{BB962C8B-B14F-4D97-AF65-F5344CB8AC3E}">
        <p14:creationId xmlns:p14="http://schemas.microsoft.com/office/powerpoint/2010/main" val="102738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cel Tabular Data • Excel Table • My Online Training Hub">
            <a:extLst>
              <a:ext uri="{FF2B5EF4-FFF2-40B4-BE49-F238E27FC236}">
                <a16:creationId xmlns:a16="http://schemas.microsoft.com/office/drawing/2014/main" id="{85994151-CC9C-4282-AB06-44763CDEA7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7812" y="471950"/>
            <a:ext cx="10179894" cy="5425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4014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371</TotalTime>
  <Words>1345</Words>
  <Application>Microsoft Office PowerPoint</Application>
  <PresentationFormat>Widescreen</PresentationFormat>
  <Paragraphs>89</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Abril Fatface</vt:lpstr>
      <vt:lpstr>Arial</vt:lpstr>
      <vt:lpstr>Arial</vt:lpstr>
      <vt:lpstr>helvetica neue</vt:lpstr>
      <vt:lpstr>inherit</vt:lpstr>
      <vt:lpstr>Lora</vt:lpstr>
      <vt:lpstr>Roboto</vt:lpstr>
      <vt:lpstr>Trebuchet MS</vt:lpstr>
      <vt:lpstr>Wingdings 3</vt:lpstr>
      <vt:lpstr>Facet</vt:lpstr>
      <vt:lpstr>DATA VISUALIZATION</vt:lpstr>
      <vt:lpstr>AGGREGATION AND SUMMARIZATION</vt:lpstr>
      <vt:lpstr>CONTD.</vt:lpstr>
      <vt:lpstr>CONTD</vt:lpstr>
      <vt:lpstr>SUMMERIZATION</vt:lpstr>
      <vt:lpstr>CASE STUDY</vt:lpstr>
      <vt:lpstr>CONTD</vt:lpstr>
      <vt:lpstr>Tabular Summarization</vt:lpstr>
      <vt:lpstr>PowerPoint Presentation</vt:lpstr>
      <vt:lpstr>Graphical Summarization of Data</vt:lpstr>
      <vt:lpstr>Contd.</vt:lpstr>
      <vt:lpstr>PowerPoint Presentation</vt:lpstr>
      <vt:lpstr>Understanding Pixels</vt:lpstr>
      <vt:lpstr>PowerPoint Presentation</vt:lpstr>
      <vt:lpstr>Smoothing</vt:lpstr>
      <vt:lpstr>PowerPoint Presentation</vt:lpstr>
      <vt:lpstr>Filtering</vt:lpstr>
      <vt:lpstr>Contd.</vt:lpstr>
      <vt:lpstr>PowerPoint Presentation</vt:lpstr>
      <vt:lpstr>Raster to Vector Conversion</vt:lpstr>
      <vt:lpstr>Raster vs Vector</vt:lpstr>
      <vt:lpstr>Reasons for Transformation</vt:lpstr>
      <vt:lpstr>Principal Component Analysis</vt:lpstr>
      <vt:lpstr>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11</cp:revision>
  <dcterms:created xsi:type="dcterms:W3CDTF">2022-03-16T04:35:31Z</dcterms:created>
  <dcterms:modified xsi:type="dcterms:W3CDTF">2022-03-23T04:25:21Z</dcterms:modified>
</cp:coreProperties>
</file>