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65F07FB-E3EE-40A6-8728-A00E3763E0F8}"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3C05C-2887-400D-91EE-4D0C5D72E9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F07FB-E3EE-40A6-8728-A00E3763E0F8}"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3C05C-2887-400D-91EE-4D0C5D72E922}" type="slidenum">
              <a:rPr lang="en-US" smtClean="0"/>
              <a:t>‹#›</a:t>
            </a:fld>
            <a:endParaRPr lang="en-US"/>
          </a:p>
        </p:txBody>
      </p:sp>
    </p:spTree>
    <p:extLst>
      <p:ext uri="{BB962C8B-B14F-4D97-AF65-F5344CB8AC3E}">
        <p14:creationId xmlns:p14="http://schemas.microsoft.com/office/powerpoint/2010/main" val="105871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F07FB-E3EE-40A6-8728-A00E3763E0F8}"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3C05C-2887-400D-91EE-4D0C5D72E92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74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F07FB-E3EE-40A6-8728-A00E3763E0F8}"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3C05C-2887-400D-91EE-4D0C5D72E922}" type="slidenum">
              <a:rPr lang="en-US" smtClean="0"/>
              <a:t>‹#›</a:t>
            </a:fld>
            <a:endParaRPr lang="en-US"/>
          </a:p>
        </p:txBody>
      </p:sp>
    </p:spTree>
    <p:extLst>
      <p:ext uri="{BB962C8B-B14F-4D97-AF65-F5344CB8AC3E}">
        <p14:creationId xmlns:p14="http://schemas.microsoft.com/office/powerpoint/2010/main" val="340381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F07FB-E3EE-40A6-8728-A00E3763E0F8}"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3C05C-2887-400D-91EE-4D0C5D72E9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23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F07FB-E3EE-40A6-8728-A00E3763E0F8}"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3C05C-2887-400D-91EE-4D0C5D72E922}" type="slidenum">
              <a:rPr lang="en-US" smtClean="0"/>
              <a:t>‹#›</a:t>
            </a:fld>
            <a:endParaRPr lang="en-US"/>
          </a:p>
        </p:txBody>
      </p:sp>
    </p:spTree>
    <p:extLst>
      <p:ext uri="{BB962C8B-B14F-4D97-AF65-F5344CB8AC3E}">
        <p14:creationId xmlns:p14="http://schemas.microsoft.com/office/powerpoint/2010/main" val="383600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F07FB-E3EE-40A6-8728-A00E3763E0F8}"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3C05C-2887-400D-91EE-4D0C5D72E922}" type="slidenum">
              <a:rPr lang="en-US" smtClean="0"/>
              <a:t>‹#›</a:t>
            </a:fld>
            <a:endParaRPr lang="en-US"/>
          </a:p>
        </p:txBody>
      </p:sp>
    </p:spTree>
    <p:extLst>
      <p:ext uri="{BB962C8B-B14F-4D97-AF65-F5344CB8AC3E}">
        <p14:creationId xmlns:p14="http://schemas.microsoft.com/office/powerpoint/2010/main" val="132624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5F07FB-E3EE-40A6-8728-A00E3763E0F8}"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3C05C-2887-400D-91EE-4D0C5D72E922}" type="slidenum">
              <a:rPr lang="en-US" smtClean="0"/>
              <a:t>‹#›</a:t>
            </a:fld>
            <a:endParaRPr lang="en-US"/>
          </a:p>
        </p:txBody>
      </p:sp>
    </p:spTree>
    <p:extLst>
      <p:ext uri="{BB962C8B-B14F-4D97-AF65-F5344CB8AC3E}">
        <p14:creationId xmlns:p14="http://schemas.microsoft.com/office/powerpoint/2010/main" val="138170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F07FB-E3EE-40A6-8728-A00E3763E0F8}"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3C05C-2887-400D-91EE-4D0C5D72E922}" type="slidenum">
              <a:rPr lang="en-US" smtClean="0"/>
              <a:t>‹#›</a:t>
            </a:fld>
            <a:endParaRPr lang="en-US"/>
          </a:p>
        </p:txBody>
      </p:sp>
    </p:spTree>
    <p:extLst>
      <p:ext uri="{BB962C8B-B14F-4D97-AF65-F5344CB8AC3E}">
        <p14:creationId xmlns:p14="http://schemas.microsoft.com/office/powerpoint/2010/main" val="224487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F07FB-E3EE-40A6-8728-A00E3763E0F8}"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3C05C-2887-400D-91EE-4D0C5D72E922}" type="slidenum">
              <a:rPr lang="en-US" smtClean="0"/>
              <a:t>‹#›</a:t>
            </a:fld>
            <a:endParaRPr lang="en-US"/>
          </a:p>
        </p:txBody>
      </p:sp>
    </p:spTree>
    <p:extLst>
      <p:ext uri="{BB962C8B-B14F-4D97-AF65-F5344CB8AC3E}">
        <p14:creationId xmlns:p14="http://schemas.microsoft.com/office/powerpoint/2010/main" val="216485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F07FB-E3EE-40A6-8728-A00E3763E0F8}"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3C05C-2887-400D-91EE-4D0C5D72E9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65F07FB-E3EE-40A6-8728-A00E3763E0F8}" type="datetimeFigureOut">
              <a:rPr lang="en-US" smtClean="0"/>
              <a:t>3/23/2022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53C05C-2887-400D-91EE-4D0C5D72E92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486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6591-3243-4825-BC14-3189CC562E26}"/>
              </a:ext>
            </a:extLst>
          </p:cNvPr>
          <p:cNvSpPr>
            <a:spLocks noGrp="1"/>
          </p:cNvSpPr>
          <p:nvPr>
            <p:ph type="ctrTitle"/>
          </p:nvPr>
        </p:nvSpPr>
        <p:spPr/>
        <p:txBody>
          <a:bodyPr/>
          <a:lstStyle/>
          <a:p>
            <a:r>
              <a:rPr lang="en-GB" dirty="0"/>
              <a:t>DATA VISUALIZATION</a:t>
            </a:r>
            <a:endParaRPr lang="en-US" dirty="0"/>
          </a:p>
        </p:txBody>
      </p:sp>
      <p:sp>
        <p:nvSpPr>
          <p:cNvPr id="3" name="Subtitle 2">
            <a:extLst>
              <a:ext uri="{FF2B5EF4-FFF2-40B4-BE49-F238E27FC236}">
                <a16:creationId xmlns:a16="http://schemas.microsoft.com/office/drawing/2014/main" id="{69963800-932A-49F1-B4AB-943F7CE26074}"/>
              </a:ext>
            </a:extLst>
          </p:cNvPr>
          <p:cNvSpPr>
            <a:spLocks noGrp="1"/>
          </p:cNvSpPr>
          <p:nvPr>
            <p:ph type="subTitle" idx="1"/>
          </p:nvPr>
        </p:nvSpPr>
        <p:spPr/>
        <p:txBody>
          <a:bodyPr/>
          <a:lstStyle/>
          <a:p>
            <a:r>
              <a:rPr lang="en-GB" dirty="0"/>
              <a:t>23.03.2022</a:t>
            </a:r>
            <a:endParaRPr lang="en-US" dirty="0"/>
          </a:p>
        </p:txBody>
      </p:sp>
    </p:spTree>
    <p:extLst>
      <p:ext uri="{BB962C8B-B14F-4D97-AF65-F5344CB8AC3E}">
        <p14:creationId xmlns:p14="http://schemas.microsoft.com/office/powerpoint/2010/main" val="376303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EBB3-E159-492D-BC76-4810C62A0188}"/>
              </a:ext>
            </a:extLst>
          </p:cNvPr>
          <p:cNvSpPr>
            <a:spLocks noGrp="1"/>
          </p:cNvSpPr>
          <p:nvPr>
            <p:ph type="title"/>
          </p:nvPr>
        </p:nvSpPr>
        <p:spPr/>
        <p:txBody>
          <a:bodyPr/>
          <a:lstStyle/>
          <a:p>
            <a:r>
              <a:rPr lang="en-GB" dirty="0"/>
              <a:t>Measure of expressiveness</a:t>
            </a:r>
            <a:endParaRPr lang="en-US" dirty="0"/>
          </a:p>
        </p:txBody>
      </p:sp>
      <p:sp>
        <p:nvSpPr>
          <p:cNvPr id="3" name="Content Placeholder 2">
            <a:extLst>
              <a:ext uri="{FF2B5EF4-FFF2-40B4-BE49-F238E27FC236}">
                <a16:creationId xmlns:a16="http://schemas.microsoft.com/office/drawing/2014/main" id="{0C3A7566-25F2-4CC8-9822-A6135204585D}"/>
              </a:ext>
            </a:extLst>
          </p:cNvPr>
          <p:cNvSpPr>
            <a:spLocks noGrp="1"/>
          </p:cNvSpPr>
          <p:nvPr>
            <p:ph idx="1"/>
          </p:nvPr>
        </p:nvSpPr>
        <p:spPr>
          <a:xfrm>
            <a:off x="1024128" y="1961536"/>
            <a:ext cx="9720073" cy="4023360"/>
          </a:xfrm>
        </p:spPr>
        <p:txBody>
          <a:bodyPr/>
          <a:lstStyle/>
          <a:p>
            <a:pPr algn="just"/>
            <a:r>
              <a:rPr lang="en-GB" dirty="0"/>
              <a:t>Given information that we actually display to the user, we can define one measure of expressiveness as the ratio </a:t>
            </a:r>
            <a:r>
              <a:rPr lang="en-GB" dirty="0" err="1"/>
              <a:t>Mexp</a:t>
            </a:r>
            <a:r>
              <a:rPr lang="en-GB" dirty="0"/>
              <a:t> of that information, divided by the information we want to present to the user. </a:t>
            </a:r>
          </a:p>
          <a:p>
            <a:pPr algn="just"/>
            <a:r>
              <a:rPr lang="en-GB" dirty="0"/>
              <a:t>We have 0 ≤ </a:t>
            </a:r>
            <a:r>
              <a:rPr lang="en-GB" dirty="0" err="1"/>
              <a:t>Mexp</a:t>
            </a:r>
            <a:r>
              <a:rPr lang="en-GB" dirty="0"/>
              <a:t> ≤ 1. If </a:t>
            </a:r>
            <a:r>
              <a:rPr lang="en-GB" dirty="0" err="1"/>
              <a:t>Mexp</a:t>
            </a:r>
            <a:r>
              <a:rPr lang="en-GB" dirty="0"/>
              <a:t> = 1 we have ideal expressiveness. If the information displayed is less than that desired to be presented, then </a:t>
            </a:r>
            <a:r>
              <a:rPr lang="en-GB" dirty="0" err="1"/>
              <a:t>Mexp</a:t>
            </a:r>
            <a:r>
              <a:rPr lang="en-GB" dirty="0"/>
              <a:t> &lt; 1. </a:t>
            </a:r>
          </a:p>
          <a:p>
            <a:pPr algn="just"/>
            <a:r>
              <a:rPr lang="en-GB" dirty="0"/>
              <a:t>If </a:t>
            </a:r>
            <a:r>
              <a:rPr lang="en-GB" dirty="0" err="1"/>
              <a:t>Mexp</a:t>
            </a:r>
            <a:r>
              <a:rPr lang="en-GB" dirty="0"/>
              <a:t> &gt; 1, we are presenting too much information. Expressing additional information is potentially dangerous, because it may not be correct and may interfere with the interpretation of the essential information. </a:t>
            </a:r>
          </a:p>
          <a:p>
            <a:pPr algn="just"/>
            <a:r>
              <a:rPr lang="en-GB" dirty="0"/>
              <a:t>Such a measure of expressiveness may be extended to include various sets of information, in which case it becomes a function on sets</a:t>
            </a:r>
            <a:endParaRPr lang="en-US" dirty="0"/>
          </a:p>
        </p:txBody>
      </p:sp>
    </p:spTree>
    <p:extLst>
      <p:ext uri="{BB962C8B-B14F-4D97-AF65-F5344CB8AC3E}">
        <p14:creationId xmlns:p14="http://schemas.microsoft.com/office/powerpoint/2010/main" val="183107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4C03-5D6B-475D-8148-03F5E76B5E71}"/>
              </a:ext>
            </a:extLst>
          </p:cNvPr>
          <p:cNvSpPr>
            <a:spLocks noGrp="1"/>
          </p:cNvSpPr>
          <p:nvPr>
            <p:ph type="title"/>
          </p:nvPr>
        </p:nvSpPr>
        <p:spPr/>
        <p:txBody>
          <a:bodyPr/>
          <a:lstStyle/>
          <a:p>
            <a:r>
              <a:rPr lang="en-GB" dirty="0"/>
              <a:t>Measure of effectiveness</a:t>
            </a:r>
            <a:endParaRPr lang="en-US" dirty="0"/>
          </a:p>
        </p:txBody>
      </p:sp>
      <p:sp>
        <p:nvSpPr>
          <p:cNvPr id="3" name="Content Placeholder 2">
            <a:extLst>
              <a:ext uri="{FF2B5EF4-FFF2-40B4-BE49-F238E27FC236}">
                <a16:creationId xmlns:a16="http://schemas.microsoft.com/office/drawing/2014/main" id="{A87989DF-04EC-489A-9CC5-D7353F920B63}"/>
              </a:ext>
            </a:extLst>
          </p:cNvPr>
          <p:cNvSpPr>
            <a:spLocks noGrp="1"/>
          </p:cNvSpPr>
          <p:nvPr>
            <p:ph idx="1"/>
          </p:nvPr>
        </p:nvSpPr>
        <p:spPr/>
        <p:txBody>
          <a:bodyPr/>
          <a:lstStyle/>
          <a:p>
            <a:pPr algn="just"/>
            <a:r>
              <a:rPr lang="en-GB" dirty="0"/>
              <a:t>A visualization is effective when it can be interpreted accurately and quickly and when it can be rendered in a cost-effective manner. </a:t>
            </a:r>
          </a:p>
          <a:p>
            <a:pPr algn="just"/>
            <a:r>
              <a:rPr lang="en-GB" dirty="0"/>
              <a:t>Effectiveness thus measures a specific cost of information perception. </a:t>
            </a:r>
          </a:p>
          <a:p>
            <a:pPr algn="just"/>
            <a:r>
              <a:rPr lang="en-GB" dirty="0"/>
              <a:t>We can define a measure of effectiveness </a:t>
            </a:r>
            <a:r>
              <a:rPr lang="en-GB" dirty="0" err="1"/>
              <a:t>Meff</a:t>
            </a:r>
            <a:r>
              <a:rPr lang="en-GB" dirty="0"/>
              <a:t> as some ratio similar to that for expressiveness. However it is a bit more complex. </a:t>
            </a:r>
          </a:p>
          <a:p>
            <a:pPr algn="just"/>
            <a:r>
              <a:rPr lang="en-GB" dirty="0"/>
              <a:t>What we want is a measure such that for small data sets we measure interpretation time (since rendering is usually very fast) and when that time increases, either due to the increasing complexity or the size of the data set, </a:t>
            </a:r>
            <a:r>
              <a:rPr lang="en-GB" dirty="0" err="1"/>
              <a:t>Meff</a:t>
            </a:r>
            <a:r>
              <a:rPr lang="en-GB" dirty="0"/>
              <a:t> decreases, emphasizing the rendering time.</a:t>
            </a:r>
            <a:endParaRPr lang="en-US" dirty="0"/>
          </a:p>
        </p:txBody>
      </p:sp>
    </p:spTree>
    <p:extLst>
      <p:ext uri="{BB962C8B-B14F-4D97-AF65-F5344CB8AC3E}">
        <p14:creationId xmlns:p14="http://schemas.microsoft.com/office/powerpoint/2010/main" val="359603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7032-E280-4583-9E16-5B64FFC1BBA2}"/>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BD2199B5-54C1-46F6-A0FC-6FA5D1B714DB}"/>
              </a:ext>
            </a:extLst>
          </p:cNvPr>
          <p:cNvSpPr>
            <a:spLocks noGrp="1"/>
          </p:cNvSpPr>
          <p:nvPr>
            <p:ph idx="1"/>
          </p:nvPr>
        </p:nvSpPr>
        <p:spPr/>
        <p:txBody>
          <a:bodyPr/>
          <a:lstStyle/>
          <a:p>
            <a:pPr algn="ctr"/>
            <a:r>
              <a:rPr lang="en-GB" dirty="0" err="1"/>
              <a:t>Meff</a:t>
            </a:r>
            <a:r>
              <a:rPr lang="en-GB" dirty="0"/>
              <a:t> = 1/(1 + interpret + render). </a:t>
            </a:r>
          </a:p>
          <a:p>
            <a:pPr algn="just"/>
            <a:r>
              <a:rPr lang="en-GB" dirty="0"/>
              <a:t>We then have 0 &lt; </a:t>
            </a:r>
            <a:r>
              <a:rPr lang="en-GB" dirty="0" err="1"/>
              <a:t>Meff</a:t>
            </a:r>
            <a:r>
              <a:rPr lang="en-GB" dirty="0"/>
              <a:t> ≤ 1. </a:t>
            </a:r>
          </a:p>
          <a:p>
            <a:pPr algn="just"/>
            <a:r>
              <a:rPr lang="en-GB" dirty="0"/>
              <a:t>The larger </a:t>
            </a:r>
            <a:r>
              <a:rPr lang="en-GB" dirty="0" err="1"/>
              <a:t>Meff</a:t>
            </a:r>
            <a:r>
              <a:rPr lang="en-GB" dirty="0"/>
              <a:t> is, the greater the visualization’s effectiveness. </a:t>
            </a:r>
          </a:p>
          <a:p>
            <a:pPr algn="just"/>
            <a:r>
              <a:rPr lang="en-GB" dirty="0"/>
              <a:t>If </a:t>
            </a:r>
            <a:r>
              <a:rPr lang="en-GB" dirty="0" err="1"/>
              <a:t>Meff</a:t>
            </a:r>
            <a:r>
              <a:rPr lang="en-GB" dirty="0"/>
              <a:t> is small, then either the interpretation time is very large, or the rendering time is large. If </a:t>
            </a:r>
            <a:r>
              <a:rPr lang="en-GB" dirty="0" err="1"/>
              <a:t>Meff</a:t>
            </a:r>
            <a:r>
              <a:rPr lang="en-GB" dirty="0"/>
              <a:t> is large (close to 1), then both the interpretation and the rendering time are very small</a:t>
            </a:r>
            <a:endParaRPr lang="en-US" dirty="0"/>
          </a:p>
        </p:txBody>
      </p:sp>
    </p:spTree>
    <p:extLst>
      <p:ext uri="{BB962C8B-B14F-4D97-AF65-F5344CB8AC3E}">
        <p14:creationId xmlns:p14="http://schemas.microsoft.com/office/powerpoint/2010/main" val="265226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73C5-E2FD-493C-A35C-C6790910D0FB}"/>
              </a:ext>
            </a:extLst>
          </p:cNvPr>
          <p:cNvSpPr>
            <a:spLocks noGrp="1"/>
          </p:cNvSpPr>
          <p:nvPr>
            <p:ph type="title"/>
          </p:nvPr>
        </p:nvSpPr>
        <p:spPr/>
        <p:txBody>
          <a:bodyPr/>
          <a:lstStyle/>
          <a:p>
            <a:r>
              <a:rPr lang="en-GB" dirty="0"/>
              <a:t>The Visualization Process in Detail</a:t>
            </a:r>
            <a:endParaRPr lang="en-US" dirty="0"/>
          </a:p>
        </p:txBody>
      </p:sp>
      <p:pic>
        <p:nvPicPr>
          <p:cNvPr id="5" name="Content Placeholder 4">
            <a:extLst>
              <a:ext uri="{FF2B5EF4-FFF2-40B4-BE49-F238E27FC236}">
                <a16:creationId xmlns:a16="http://schemas.microsoft.com/office/drawing/2014/main" id="{E87163E6-E12D-488E-B310-2A1063992173}"/>
              </a:ext>
            </a:extLst>
          </p:cNvPr>
          <p:cNvPicPr>
            <a:picLocks noGrp="1" noChangeAspect="1"/>
          </p:cNvPicPr>
          <p:nvPr>
            <p:ph idx="1"/>
          </p:nvPr>
        </p:nvPicPr>
        <p:blipFill>
          <a:blip r:embed="rId2"/>
          <a:stretch>
            <a:fillRect/>
          </a:stretch>
        </p:blipFill>
        <p:spPr>
          <a:xfrm>
            <a:off x="457883" y="2003469"/>
            <a:ext cx="11734117" cy="3750905"/>
          </a:xfrm>
        </p:spPr>
      </p:pic>
    </p:spTree>
    <p:extLst>
      <p:ext uri="{BB962C8B-B14F-4D97-AF65-F5344CB8AC3E}">
        <p14:creationId xmlns:p14="http://schemas.microsoft.com/office/powerpoint/2010/main" val="166199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B25D-8DA4-47B8-9239-239C5E2255A0}"/>
              </a:ext>
            </a:extLst>
          </p:cNvPr>
          <p:cNvSpPr>
            <a:spLocks noGrp="1"/>
          </p:cNvSpPr>
          <p:nvPr>
            <p:ph type="title"/>
          </p:nvPr>
        </p:nvSpPr>
        <p:spPr/>
        <p:txBody>
          <a:bodyPr/>
          <a:lstStyle/>
          <a:p>
            <a:r>
              <a:rPr lang="en-GB" dirty="0"/>
              <a:t>Available tools and packages for data visualization</a:t>
            </a:r>
            <a:endParaRPr lang="en-US" dirty="0"/>
          </a:p>
        </p:txBody>
      </p:sp>
      <p:pic>
        <p:nvPicPr>
          <p:cNvPr id="5" name="Content Placeholder 4">
            <a:extLst>
              <a:ext uri="{FF2B5EF4-FFF2-40B4-BE49-F238E27FC236}">
                <a16:creationId xmlns:a16="http://schemas.microsoft.com/office/drawing/2014/main" id="{2A368337-241B-4E7F-AC1D-065EB0B5C33D}"/>
              </a:ext>
            </a:extLst>
          </p:cNvPr>
          <p:cNvPicPr>
            <a:picLocks noGrp="1" noChangeAspect="1"/>
          </p:cNvPicPr>
          <p:nvPr>
            <p:ph idx="1"/>
          </p:nvPr>
        </p:nvPicPr>
        <p:blipFill>
          <a:blip r:embed="rId2"/>
          <a:stretch>
            <a:fillRect/>
          </a:stretch>
        </p:blipFill>
        <p:spPr>
          <a:xfrm>
            <a:off x="1024128" y="1922821"/>
            <a:ext cx="8553747" cy="4692583"/>
          </a:xfrm>
        </p:spPr>
      </p:pic>
    </p:spTree>
    <p:extLst>
      <p:ext uri="{BB962C8B-B14F-4D97-AF65-F5344CB8AC3E}">
        <p14:creationId xmlns:p14="http://schemas.microsoft.com/office/powerpoint/2010/main" val="167325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4FCC-B28B-4ABE-97E4-FCBFE04D6929}"/>
              </a:ext>
            </a:extLst>
          </p:cNvPr>
          <p:cNvSpPr>
            <a:spLocks noGrp="1"/>
          </p:cNvSpPr>
          <p:nvPr>
            <p:ph type="title"/>
          </p:nvPr>
        </p:nvSpPr>
        <p:spPr/>
        <p:txBody>
          <a:bodyPr/>
          <a:lstStyle/>
          <a:p>
            <a:r>
              <a:rPr lang="en-GB" dirty="0"/>
              <a:t>Data </a:t>
            </a:r>
            <a:r>
              <a:rPr lang="en-GB" dirty="0" err="1"/>
              <a:t>preprocessing</a:t>
            </a:r>
            <a:r>
              <a:rPr lang="en-GB" dirty="0"/>
              <a:t> and transformation.</a:t>
            </a:r>
            <a:endParaRPr lang="en-US" dirty="0"/>
          </a:p>
        </p:txBody>
      </p:sp>
      <p:sp>
        <p:nvSpPr>
          <p:cNvPr id="3" name="Content Placeholder 2">
            <a:extLst>
              <a:ext uri="{FF2B5EF4-FFF2-40B4-BE49-F238E27FC236}">
                <a16:creationId xmlns:a16="http://schemas.microsoft.com/office/drawing/2014/main" id="{C5B8879C-9CBF-4798-8693-41C8DBC249C2}"/>
              </a:ext>
            </a:extLst>
          </p:cNvPr>
          <p:cNvSpPr>
            <a:spLocks noGrp="1"/>
          </p:cNvSpPr>
          <p:nvPr>
            <p:ph idx="1"/>
          </p:nvPr>
        </p:nvSpPr>
        <p:spPr/>
        <p:txBody>
          <a:bodyPr/>
          <a:lstStyle/>
          <a:p>
            <a:pPr algn="just"/>
            <a:r>
              <a:rPr lang="en-GB" dirty="0"/>
              <a:t>The starting point is to process the raw data into something usable by the visualization system. </a:t>
            </a:r>
          </a:p>
          <a:p>
            <a:pPr algn="just"/>
            <a:r>
              <a:rPr lang="en-GB" dirty="0"/>
              <a:t>The first part is to make sure that the data is mapped to fundamental data types for computer ingestion. </a:t>
            </a:r>
          </a:p>
          <a:p>
            <a:pPr algn="just"/>
            <a:r>
              <a:rPr lang="en-GB" dirty="0"/>
              <a:t>The second step entails dealing with specific application data issues such as missing values, errors in input, and data too large for processing. </a:t>
            </a:r>
          </a:p>
          <a:p>
            <a:pPr algn="just"/>
            <a:r>
              <a:rPr lang="en-GB" dirty="0"/>
              <a:t>The data may be simulated or sampled. Missing data may require interpolation. Large data may require sampling, filtering, aggregation, or partitioning</a:t>
            </a:r>
            <a:endParaRPr lang="en-US" dirty="0"/>
          </a:p>
        </p:txBody>
      </p:sp>
    </p:spTree>
    <p:extLst>
      <p:ext uri="{BB962C8B-B14F-4D97-AF65-F5344CB8AC3E}">
        <p14:creationId xmlns:p14="http://schemas.microsoft.com/office/powerpoint/2010/main" val="206943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CD7C-3491-464D-85DA-9D6B79CD761B}"/>
              </a:ext>
            </a:extLst>
          </p:cNvPr>
          <p:cNvSpPr>
            <a:spLocks noGrp="1"/>
          </p:cNvSpPr>
          <p:nvPr>
            <p:ph type="title"/>
          </p:nvPr>
        </p:nvSpPr>
        <p:spPr/>
        <p:txBody>
          <a:bodyPr/>
          <a:lstStyle/>
          <a:p>
            <a:r>
              <a:rPr lang="en-US" dirty="0"/>
              <a:t>Telemetry data</a:t>
            </a:r>
          </a:p>
        </p:txBody>
      </p:sp>
      <p:sp>
        <p:nvSpPr>
          <p:cNvPr id="3" name="Content Placeholder 2">
            <a:extLst>
              <a:ext uri="{FF2B5EF4-FFF2-40B4-BE49-F238E27FC236}">
                <a16:creationId xmlns:a16="http://schemas.microsoft.com/office/drawing/2014/main" id="{BCACE485-C086-4B06-A1C2-C643BDD74DC1}"/>
              </a:ext>
            </a:extLst>
          </p:cNvPr>
          <p:cNvSpPr>
            <a:spLocks noGrp="1"/>
          </p:cNvSpPr>
          <p:nvPr>
            <p:ph idx="1"/>
          </p:nvPr>
        </p:nvSpPr>
        <p:spPr/>
        <p:txBody>
          <a:bodyPr/>
          <a:lstStyle/>
          <a:p>
            <a:pPr algn="just"/>
            <a:r>
              <a:rPr lang="en-GB" b="0" i="0" dirty="0">
                <a:solidFill>
                  <a:srgbClr val="202124"/>
                </a:solidFill>
                <a:effectLst/>
                <a:latin typeface="arial" panose="020B0604020202020204" pitchFamily="34" charset="0"/>
              </a:rPr>
              <a:t>Telemetry data is </a:t>
            </a:r>
            <a:r>
              <a:rPr lang="en-GB" b="1" i="0" dirty="0">
                <a:solidFill>
                  <a:srgbClr val="202124"/>
                </a:solidFill>
                <a:effectLst/>
                <a:latin typeface="arial" panose="020B0604020202020204" pitchFamily="34" charset="0"/>
              </a:rPr>
              <a:t>the collection of measurements or other data at remote or inaccessible points and their automatic transmission to receiving equipment for monitoring</a:t>
            </a:r>
          </a:p>
          <a:p>
            <a:pPr algn="just"/>
            <a:endParaRPr lang="en-GB" b="1" dirty="0">
              <a:solidFill>
                <a:srgbClr val="202124"/>
              </a:solidFill>
              <a:latin typeface="arial" panose="020B0604020202020204" pitchFamily="34" charset="0"/>
            </a:endParaRPr>
          </a:p>
          <a:p>
            <a:pPr algn="just"/>
            <a:r>
              <a:rPr lang="en-GB" b="1" dirty="0">
                <a:solidFill>
                  <a:srgbClr val="202124"/>
                </a:solidFill>
                <a:latin typeface="arial" panose="020B0604020202020204" pitchFamily="34" charset="0"/>
              </a:rPr>
              <a:t>Example: </a:t>
            </a:r>
            <a:r>
              <a:rPr lang="en-GB" i="0" dirty="0">
                <a:solidFill>
                  <a:srgbClr val="202124"/>
                </a:solidFill>
                <a:effectLst/>
                <a:latin typeface="arial" panose="020B0604020202020204" pitchFamily="34" charset="0"/>
              </a:rPr>
              <a:t>track the movements of wild animals that have been tagged with radio transmitters, and to transmit meteorological data from weather balloons to weather stations.</a:t>
            </a:r>
            <a:endParaRPr lang="en-US" dirty="0"/>
          </a:p>
        </p:txBody>
      </p:sp>
    </p:spTree>
    <p:extLst>
      <p:ext uri="{BB962C8B-B14F-4D97-AF65-F5344CB8AC3E}">
        <p14:creationId xmlns:p14="http://schemas.microsoft.com/office/powerpoint/2010/main" val="181042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330B-1B3D-463C-9DB3-E7F4338B6846}"/>
              </a:ext>
            </a:extLst>
          </p:cNvPr>
          <p:cNvSpPr>
            <a:spLocks noGrp="1"/>
          </p:cNvSpPr>
          <p:nvPr>
            <p:ph type="title"/>
          </p:nvPr>
        </p:nvSpPr>
        <p:spPr/>
        <p:txBody>
          <a:bodyPr/>
          <a:lstStyle/>
          <a:p>
            <a:r>
              <a:rPr lang="en-GB" dirty="0"/>
              <a:t>Mapping for visualizations.</a:t>
            </a:r>
            <a:endParaRPr lang="en-US" dirty="0"/>
          </a:p>
        </p:txBody>
      </p:sp>
      <p:sp>
        <p:nvSpPr>
          <p:cNvPr id="3" name="Content Placeholder 2">
            <a:extLst>
              <a:ext uri="{FF2B5EF4-FFF2-40B4-BE49-F238E27FC236}">
                <a16:creationId xmlns:a16="http://schemas.microsoft.com/office/drawing/2014/main" id="{682D9335-5AFA-410E-81B7-3647DA9935AB}"/>
              </a:ext>
            </a:extLst>
          </p:cNvPr>
          <p:cNvSpPr>
            <a:spLocks noGrp="1"/>
          </p:cNvSpPr>
          <p:nvPr>
            <p:ph idx="1"/>
          </p:nvPr>
        </p:nvSpPr>
        <p:spPr/>
        <p:txBody>
          <a:bodyPr/>
          <a:lstStyle/>
          <a:p>
            <a:r>
              <a:rPr lang="en-GB" dirty="0"/>
              <a:t>Once the data is clean, we can decide on a specific visual representation. </a:t>
            </a:r>
          </a:p>
          <a:p>
            <a:r>
              <a:rPr lang="en-GB" dirty="0"/>
              <a:t>This requires representation mappings: geometry, </a:t>
            </a:r>
            <a:r>
              <a:rPr lang="en-GB" dirty="0" err="1"/>
              <a:t>color</a:t>
            </a:r>
            <a:r>
              <a:rPr lang="en-GB" dirty="0"/>
              <a:t>, and sound, for example. </a:t>
            </a:r>
          </a:p>
          <a:p>
            <a:r>
              <a:rPr lang="en-GB" dirty="0"/>
              <a:t>It is easy to simply develop a nonsense visualization or one that conveys the wrong information</a:t>
            </a:r>
            <a:endParaRPr lang="en-US" dirty="0"/>
          </a:p>
        </p:txBody>
      </p:sp>
    </p:spTree>
    <p:extLst>
      <p:ext uri="{BB962C8B-B14F-4D97-AF65-F5344CB8AC3E}">
        <p14:creationId xmlns:p14="http://schemas.microsoft.com/office/powerpoint/2010/main" val="157124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E186-5BEF-45AE-A518-EA4D444A48C7}"/>
              </a:ext>
            </a:extLst>
          </p:cNvPr>
          <p:cNvSpPr>
            <a:spLocks noGrp="1"/>
          </p:cNvSpPr>
          <p:nvPr>
            <p:ph type="title"/>
          </p:nvPr>
        </p:nvSpPr>
        <p:spPr/>
        <p:txBody>
          <a:bodyPr/>
          <a:lstStyle/>
          <a:p>
            <a:r>
              <a:rPr lang="en-GB" dirty="0"/>
              <a:t>Better use of graphs and plots</a:t>
            </a:r>
            <a:endParaRPr lang="en-US" dirty="0"/>
          </a:p>
        </p:txBody>
      </p:sp>
      <p:pic>
        <p:nvPicPr>
          <p:cNvPr id="5" name="Picture 4">
            <a:extLst>
              <a:ext uri="{FF2B5EF4-FFF2-40B4-BE49-F238E27FC236}">
                <a16:creationId xmlns:a16="http://schemas.microsoft.com/office/drawing/2014/main" id="{66F31AF6-41EB-4B90-B281-0B106C66FDBE}"/>
              </a:ext>
            </a:extLst>
          </p:cNvPr>
          <p:cNvPicPr>
            <a:picLocks noChangeAspect="1"/>
          </p:cNvPicPr>
          <p:nvPr/>
        </p:nvPicPr>
        <p:blipFill>
          <a:blip r:embed="rId2"/>
          <a:stretch>
            <a:fillRect/>
          </a:stretch>
        </p:blipFill>
        <p:spPr>
          <a:xfrm>
            <a:off x="907452" y="1950098"/>
            <a:ext cx="10627842" cy="4322686"/>
          </a:xfrm>
          <a:prstGeom prst="rect">
            <a:avLst/>
          </a:prstGeom>
        </p:spPr>
      </p:pic>
    </p:spTree>
    <p:extLst>
      <p:ext uri="{BB962C8B-B14F-4D97-AF65-F5344CB8AC3E}">
        <p14:creationId xmlns:p14="http://schemas.microsoft.com/office/powerpoint/2010/main" val="15613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A89A-43BD-4513-8FEA-357880A91695}"/>
              </a:ext>
            </a:extLst>
          </p:cNvPr>
          <p:cNvSpPr>
            <a:spLocks noGrp="1"/>
          </p:cNvSpPr>
          <p:nvPr>
            <p:ph type="title"/>
          </p:nvPr>
        </p:nvSpPr>
        <p:spPr/>
        <p:txBody>
          <a:bodyPr/>
          <a:lstStyle/>
          <a:p>
            <a:r>
              <a:rPr lang="en-GB" dirty="0"/>
              <a:t>The dissection of choosing a right plot</a:t>
            </a:r>
            <a:endParaRPr lang="en-US" dirty="0"/>
          </a:p>
        </p:txBody>
      </p:sp>
      <p:sp>
        <p:nvSpPr>
          <p:cNvPr id="3" name="Content Placeholder 2">
            <a:extLst>
              <a:ext uri="{FF2B5EF4-FFF2-40B4-BE49-F238E27FC236}">
                <a16:creationId xmlns:a16="http://schemas.microsoft.com/office/drawing/2014/main" id="{1E224FDA-CC28-4E20-B454-A76F6B72CBEB}"/>
              </a:ext>
            </a:extLst>
          </p:cNvPr>
          <p:cNvSpPr>
            <a:spLocks noGrp="1"/>
          </p:cNvSpPr>
          <p:nvPr>
            <p:ph idx="1"/>
          </p:nvPr>
        </p:nvSpPr>
        <p:spPr/>
        <p:txBody>
          <a:bodyPr/>
          <a:lstStyle/>
          <a:p>
            <a:pPr algn="just"/>
            <a:r>
              <a:rPr lang="en-GB" dirty="0"/>
              <a:t>By having the bars extend over each of the x-coordinate tick marks, there is an implication that the x-coordinate is involved, when no such association occurs. </a:t>
            </a:r>
          </a:p>
          <a:p>
            <a:pPr algn="just"/>
            <a:r>
              <a:rPr lang="en-GB" dirty="0"/>
              <a:t>For example, the Volvo, second row from the bottom, cuts across several x-values (USA, Japan, Germany, . . . ) until it gets to Sweden.</a:t>
            </a:r>
          </a:p>
          <a:p>
            <a:pPr algn="just"/>
            <a:r>
              <a:rPr lang="en-GB" dirty="0"/>
              <a:t>Crucial influences on the visualization of data sets are expressiveness and effectiveness. </a:t>
            </a:r>
          </a:p>
          <a:p>
            <a:pPr algn="just"/>
            <a:r>
              <a:rPr lang="en-GB" dirty="0"/>
              <a:t>It is an interesting exercise to develop measures or metrics for expressiveness and effectiveness; after all, we do use them as measures.</a:t>
            </a:r>
            <a:endParaRPr lang="en-US" dirty="0"/>
          </a:p>
        </p:txBody>
      </p:sp>
    </p:spTree>
    <p:extLst>
      <p:ext uri="{BB962C8B-B14F-4D97-AF65-F5344CB8AC3E}">
        <p14:creationId xmlns:p14="http://schemas.microsoft.com/office/powerpoint/2010/main" val="196710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EF5-5CD8-4E99-9903-0C20D9322962}"/>
              </a:ext>
            </a:extLst>
          </p:cNvPr>
          <p:cNvSpPr>
            <a:spLocks noGrp="1"/>
          </p:cNvSpPr>
          <p:nvPr>
            <p:ph type="title"/>
          </p:nvPr>
        </p:nvSpPr>
        <p:spPr/>
        <p:txBody>
          <a:bodyPr/>
          <a:lstStyle/>
          <a:p>
            <a:r>
              <a:rPr lang="en-GB" dirty="0"/>
              <a:t>Rendering transformations</a:t>
            </a:r>
            <a:endParaRPr lang="en-US" dirty="0"/>
          </a:p>
        </p:txBody>
      </p:sp>
      <p:sp>
        <p:nvSpPr>
          <p:cNvPr id="3" name="Content Placeholder 2">
            <a:extLst>
              <a:ext uri="{FF2B5EF4-FFF2-40B4-BE49-F238E27FC236}">
                <a16:creationId xmlns:a16="http://schemas.microsoft.com/office/drawing/2014/main" id="{3CA4DE16-187A-4B31-B068-94250BEBB8BC}"/>
              </a:ext>
            </a:extLst>
          </p:cNvPr>
          <p:cNvSpPr>
            <a:spLocks noGrp="1"/>
          </p:cNvSpPr>
          <p:nvPr>
            <p:ph idx="1"/>
          </p:nvPr>
        </p:nvSpPr>
        <p:spPr/>
        <p:txBody>
          <a:bodyPr/>
          <a:lstStyle/>
          <a:p>
            <a:r>
              <a:rPr lang="en-GB" dirty="0"/>
              <a:t>The final stage involves mapping from geometry data to the image. </a:t>
            </a:r>
          </a:p>
          <a:p>
            <a:r>
              <a:rPr lang="en-GB" dirty="0"/>
              <a:t>This includes interfacing with a computer graphics Application Programmer’s Interface (API). </a:t>
            </a:r>
          </a:p>
          <a:p>
            <a:r>
              <a:rPr lang="en-GB" dirty="0"/>
              <a:t>We need to select the viewing parameters, shading technique if 3D, device transformations (for display, printers, . . . ). </a:t>
            </a:r>
          </a:p>
          <a:p>
            <a:r>
              <a:rPr lang="en-GB" dirty="0"/>
              <a:t>This stage of the pipeline is very dependent on the underlying graphics library.</a:t>
            </a:r>
          </a:p>
          <a:p>
            <a:r>
              <a:rPr lang="en-GB" b="1" dirty="0"/>
              <a:t>Expressiveness:</a:t>
            </a:r>
            <a:r>
              <a:rPr lang="en-GB" dirty="0"/>
              <a:t> An expressive visualization presents all the information and only the information. Expressiveness thus measures the concentration of information.</a:t>
            </a:r>
            <a:endParaRPr lang="en-US" dirty="0"/>
          </a:p>
        </p:txBody>
      </p:sp>
    </p:spTree>
    <p:extLst>
      <p:ext uri="{BB962C8B-B14F-4D97-AF65-F5344CB8AC3E}">
        <p14:creationId xmlns:p14="http://schemas.microsoft.com/office/powerpoint/2010/main" val="4208459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118</TotalTime>
  <Words>735</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DATA VISUALIZATION</vt:lpstr>
      <vt:lpstr>The Visualization Process in Detail</vt:lpstr>
      <vt:lpstr>Available tools and packages for data visualization</vt:lpstr>
      <vt:lpstr>Data preprocessing and transformation.</vt:lpstr>
      <vt:lpstr>Telemetry data</vt:lpstr>
      <vt:lpstr>Mapping for visualizations.</vt:lpstr>
      <vt:lpstr>Better use of graphs and plots</vt:lpstr>
      <vt:lpstr>The dissection of choosing a right plot</vt:lpstr>
      <vt:lpstr>Rendering transformations</vt:lpstr>
      <vt:lpstr>Measure of expressiveness</vt:lpstr>
      <vt:lpstr>Measure of effectiveness</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4</cp:revision>
  <dcterms:created xsi:type="dcterms:W3CDTF">2022-03-22T17:06:54Z</dcterms:created>
  <dcterms:modified xsi:type="dcterms:W3CDTF">2022-03-23T15:52:10Z</dcterms:modified>
</cp:coreProperties>
</file>