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7" r:id="rId3"/>
    <p:sldId id="269" r:id="rId4"/>
    <p:sldId id="268" r:id="rId5"/>
    <p:sldId id="270" r:id="rId6"/>
    <p:sldId id="271" r:id="rId7"/>
    <p:sldId id="272" r:id="rId8"/>
    <p:sldId id="273" r:id="rId9"/>
    <p:sldId id="275" r:id="rId10"/>
    <p:sldId id="276" r:id="rId11"/>
    <p:sldId id="277" r:id="rId12"/>
    <p:sldId id="278" r:id="rId13"/>
    <p:sldId id="279" r:id="rId14"/>
    <p:sldId id="280" r:id="rId15"/>
    <p:sldId id="281" r:id="rId16"/>
    <p:sldId id="282"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FD8165A-917B-41AC-B37A-D93D8B6FBBA7}" type="datetimeFigureOut">
              <a:rPr lang="en-US" smtClean="0"/>
              <a:t>3/23/2022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94582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8165A-917B-41AC-B37A-D93D8B6FBBA7}"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260722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D8165A-917B-41AC-B37A-D93D8B6FBBA7}"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1137252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D8165A-917B-41AC-B37A-D93D8B6FBBA7}"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2390595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8165A-917B-41AC-B37A-D93D8B6FBBA7}"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1387682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D8165A-917B-41AC-B37A-D93D8B6FBBA7}"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984114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D8165A-917B-41AC-B37A-D93D8B6FBBA7}" type="datetimeFigureOut">
              <a:rPr lang="en-US" smtClean="0"/>
              <a:t>3/23/2022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977307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FD8165A-917B-41AC-B37A-D93D8B6FBBA7}"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144074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FD8165A-917B-41AC-B37A-D93D8B6FBBA7}"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1192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8165A-917B-41AC-B37A-D93D8B6FBBA7}"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225446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8165A-917B-41AC-B37A-D93D8B6FBBA7}"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234921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D8165A-917B-41AC-B37A-D93D8B6FBBA7}"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77410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D8165A-917B-41AC-B37A-D93D8B6FBBA7}"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406200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D8165A-917B-41AC-B37A-D93D8B6FBBA7}"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34927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8165A-917B-41AC-B37A-D93D8B6FBBA7}"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371970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8165A-917B-41AC-B37A-D93D8B6FBBA7}"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159028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8165A-917B-41AC-B37A-D93D8B6FBBA7}"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E847B6-91B6-493E-A6E7-AE58AD5EF9FB}" type="slidenum">
              <a:rPr lang="en-US" smtClean="0"/>
              <a:t>‹#›</a:t>
            </a:fld>
            <a:endParaRPr lang="en-US"/>
          </a:p>
        </p:txBody>
      </p:sp>
    </p:spTree>
    <p:extLst>
      <p:ext uri="{BB962C8B-B14F-4D97-AF65-F5344CB8AC3E}">
        <p14:creationId xmlns:p14="http://schemas.microsoft.com/office/powerpoint/2010/main" val="157313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D8165A-917B-41AC-B37A-D93D8B6FBBA7}" type="datetimeFigureOut">
              <a:rPr lang="en-US" smtClean="0"/>
              <a:t>3/23/2022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DE847B6-91B6-493E-A6E7-AE58AD5EF9FB}" type="slidenum">
              <a:rPr lang="en-US" smtClean="0"/>
              <a:t>‹#›</a:t>
            </a:fld>
            <a:endParaRPr lang="en-US"/>
          </a:p>
        </p:txBody>
      </p:sp>
    </p:spTree>
    <p:extLst>
      <p:ext uri="{BB962C8B-B14F-4D97-AF65-F5344CB8AC3E}">
        <p14:creationId xmlns:p14="http://schemas.microsoft.com/office/powerpoint/2010/main" val="37240876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362E-B6CE-47B5-87F9-52AB546E6477}"/>
              </a:ext>
            </a:extLst>
          </p:cNvPr>
          <p:cNvSpPr>
            <a:spLocks noGrp="1"/>
          </p:cNvSpPr>
          <p:nvPr>
            <p:ph type="ctrTitle"/>
          </p:nvPr>
        </p:nvSpPr>
        <p:spPr/>
        <p:txBody>
          <a:bodyPr/>
          <a:lstStyle/>
          <a:p>
            <a:r>
              <a:rPr lang="en-US" dirty="0"/>
              <a:t>DATA VISUALIZATION	</a:t>
            </a:r>
          </a:p>
        </p:txBody>
      </p:sp>
      <p:sp>
        <p:nvSpPr>
          <p:cNvPr id="3" name="Subtitle 2">
            <a:extLst>
              <a:ext uri="{FF2B5EF4-FFF2-40B4-BE49-F238E27FC236}">
                <a16:creationId xmlns:a16="http://schemas.microsoft.com/office/drawing/2014/main" id="{CD1FF3B6-BA36-4C7E-9D6C-B8E709A74EFA}"/>
              </a:ext>
            </a:extLst>
          </p:cNvPr>
          <p:cNvSpPr>
            <a:spLocks noGrp="1"/>
          </p:cNvSpPr>
          <p:nvPr>
            <p:ph type="subTitle" idx="1"/>
          </p:nvPr>
        </p:nvSpPr>
        <p:spPr/>
        <p:txBody>
          <a:bodyPr/>
          <a:lstStyle/>
          <a:p>
            <a:r>
              <a:rPr lang="en-US" dirty="0"/>
              <a:t>23/03/2022</a:t>
            </a:r>
          </a:p>
        </p:txBody>
      </p:sp>
    </p:spTree>
    <p:extLst>
      <p:ext uri="{BB962C8B-B14F-4D97-AF65-F5344CB8AC3E}">
        <p14:creationId xmlns:p14="http://schemas.microsoft.com/office/powerpoint/2010/main" val="401844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1643-723B-495C-B771-CBB6B7257DA1}"/>
              </a:ext>
            </a:extLst>
          </p:cNvPr>
          <p:cNvSpPr>
            <a:spLocks noGrp="1"/>
          </p:cNvSpPr>
          <p:nvPr>
            <p:ph type="title"/>
          </p:nvPr>
        </p:nvSpPr>
        <p:spPr/>
        <p:txBody>
          <a:bodyPr/>
          <a:lstStyle/>
          <a:p>
            <a:r>
              <a:rPr lang="en-US" dirty="0"/>
              <a:t>POSITION</a:t>
            </a:r>
          </a:p>
        </p:txBody>
      </p:sp>
      <p:sp>
        <p:nvSpPr>
          <p:cNvPr id="3" name="Content Placeholder 2">
            <a:extLst>
              <a:ext uri="{FF2B5EF4-FFF2-40B4-BE49-F238E27FC236}">
                <a16:creationId xmlns:a16="http://schemas.microsoft.com/office/drawing/2014/main" id="{3322CB2C-9736-4B21-9D9A-C3CECAF26C8C}"/>
              </a:ext>
            </a:extLst>
          </p:cNvPr>
          <p:cNvSpPr>
            <a:spLocks noGrp="1"/>
          </p:cNvSpPr>
          <p:nvPr>
            <p:ph idx="1"/>
          </p:nvPr>
        </p:nvSpPr>
        <p:spPr>
          <a:xfrm>
            <a:off x="1154954" y="2603500"/>
            <a:ext cx="4378099" cy="3416300"/>
          </a:xfrm>
        </p:spPr>
        <p:txBody>
          <a:bodyPr/>
          <a:lstStyle/>
          <a:p>
            <a:pPr marL="0" indent="0" algn="just">
              <a:buNone/>
            </a:pPr>
            <a:r>
              <a:rPr lang="en-GB" dirty="0"/>
              <a:t>The first and most important visual variable is that of position, the placement of representative graphics within some display space, be it one-, two-, or three-dimensional.</a:t>
            </a:r>
            <a:endParaRPr lang="en-US" dirty="0"/>
          </a:p>
        </p:txBody>
      </p:sp>
      <p:pic>
        <p:nvPicPr>
          <p:cNvPr id="5" name="Picture 4">
            <a:extLst>
              <a:ext uri="{FF2B5EF4-FFF2-40B4-BE49-F238E27FC236}">
                <a16:creationId xmlns:a16="http://schemas.microsoft.com/office/drawing/2014/main" id="{5E81D578-7115-4F9D-8F76-96DEA7786A28}"/>
              </a:ext>
            </a:extLst>
          </p:cNvPr>
          <p:cNvPicPr>
            <a:picLocks noChangeAspect="1"/>
          </p:cNvPicPr>
          <p:nvPr/>
        </p:nvPicPr>
        <p:blipFill>
          <a:blip r:embed="rId2"/>
          <a:stretch>
            <a:fillRect/>
          </a:stretch>
        </p:blipFill>
        <p:spPr>
          <a:xfrm>
            <a:off x="6658949" y="3074457"/>
            <a:ext cx="5314950" cy="2809875"/>
          </a:xfrm>
          <a:prstGeom prst="rect">
            <a:avLst/>
          </a:prstGeom>
        </p:spPr>
      </p:pic>
      <p:sp>
        <p:nvSpPr>
          <p:cNvPr id="7" name="TextBox 6">
            <a:extLst>
              <a:ext uri="{FF2B5EF4-FFF2-40B4-BE49-F238E27FC236}">
                <a16:creationId xmlns:a16="http://schemas.microsoft.com/office/drawing/2014/main" id="{BC18BE62-4A0F-4148-B22D-B61C02E9BF39}"/>
              </a:ext>
            </a:extLst>
          </p:cNvPr>
          <p:cNvSpPr txBox="1"/>
          <p:nvPr/>
        </p:nvSpPr>
        <p:spPr>
          <a:xfrm>
            <a:off x="744117" y="4407004"/>
            <a:ext cx="5737551" cy="1477328"/>
          </a:xfrm>
          <a:prstGeom prst="rect">
            <a:avLst/>
          </a:prstGeom>
          <a:noFill/>
        </p:spPr>
        <p:txBody>
          <a:bodyPr wrap="square">
            <a:spAutoFit/>
          </a:bodyPr>
          <a:lstStyle/>
          <a:p>
            <a:pPr algn="just"/>
            <a:r>
              <a:rPr lang="en-GB" dirty="0"/>
              <a:t>In addition to selecting appropriate variables to organize the display space and to present values with representative graphics, scales can be applied to variables to remap values to reveal structures.</a:t>
            </a:r>
            <a:endParaRPr lang="en-US" dirty="0"/>
          </a:p>
        </p:txBody>
      </p:sp>
    </p:spTree>
    <p:extLst>
      <p:ext uri="{BB962C8B-B14F-4D97-AF65-F5344CB8AC3E}">
        <p14:creationId xmlns:p14="http://schemas.microsoft.com/office/powerpoint/2010/main" val="70786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6C03-E17B-4BD6-8E19-5E7BF26B0688}"/>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4993B67B-A4F5-4C07-9720-92AE03BB5578}"/>
              </a:ext>
            </a:extLst>
          </p:cNvPr>
          <p:cNvSpPr>
            <a:spLocks noGrp="1"/>
          </p:cNvSpPr>
          <p:nvPr>
            <p:ph idx="1"/>
          </p:nvPr>
        </p:nvSpPr>
        <p:spPr>
          <a:xfrm>
            <a:off x="1154954" y="2782725"/>
            <a:ext cx="6097553" cy="1324688"/>
          </a:xfrm>
        </p:spPr>
        <p:txBody>
          <a:bodyPr/>
          <a:lstStyle/>
          <a:p>
            <a:pPr marL="0" indent="0" algn="just">
              <a:buNone/>
            </a:pPr>
            <a:r>
              <a:rPr lang="en-GB" dirty="0"/>
              <a:t>The second visual variable is the mark or shape: points, lines, areas, volumes, and their compositions. Marks are graphic primitives that represent data.</a:t>
            </a:r>
            <a:endParaRPr lang="en-US" dirty="0"/>
          </a:p>
        </p:txBody>
      </p:sp>
      <p:pic>
        <p:nvPicPr>
          <p:cNvPr id="5" name="Picture 4">
            <a:extLst>
              <a:ext uri="{FF2B5EF4-FFF2-40B4-BE49-F238E27FC236}">
                <a16:creationId xmlns:a16="http://schemas.microsoft.com/office/drawing/2014/main" id="{437A1F41-01F1-485E-8D67-F015F5A0C888}"/>
              </a:ext>
            </a:extLst>
          </p:cNvPr>
          <p:cNvPicPr>
            <a:picLocks noChangeAspect="1"/>
          </p:cNvPicPr>
          <p:nvPr/>
        </p:nvPicPr>
        <p:blipFill>
          <a:blip r:embed="rId2"/>
          <a:stretch>
            <a:fillRect/>
          </a:stretch>
        </p:blipFill>
        <p:spPr>
          <a:xfrm>
            <a:off x="7113133" y="2603500"/>
            <a:ext cx="4105275" cy="3562350"/>
          </a:xfrm>
          <a:prstGeom prst="rect">
            <a:avLst/>
          </a:prstGeom>
        </p:spPr>
      </p:pic>
      <p:sp>
        <p:nvSpPr>
          <p:cNvPr id="7" name="TextBox 6">
            <a:extLst>
              <a:ext uri="{FF2B5EF4-FFF2-40B4-BE49-F238E27FC236}">
                <a16:creationId xmlns:a16="http://schemas.microsoft.com/office/drawing/2014/main" id="{4DB641F0-D03E-4E86-9C81-0C16DCAF8982}"/>
              </a:ext>
            </a:extLst>
          </p:cNvPr>
          <p:cNvSpPr txBox="1"/>
          <p:nvPr/>
        </p:nvSpPr>
        <p:spPr>
          <a:xfrm>
            <a:off x="1154954" y="4517676"/>
            <a:ext cx="6097554" cy="1200329"/>
          </a:xfrm>
          <a:prstGeom prst="rect">
            <a:avLst/>
          </a:prstGeom>
          <a:noFill/>
        </p:spPr>
        <p:txBody>
          <a:bodyPr wrap="square">
            <a:spAutoFit/>
          </a:bodyPr>
          <a:lstStyle/>
          <a:p>
            <a:pPr algn="just"/>
            <a:r>
              <a:rPr lang="en-GB" dirty="0"/>
              <a:t>This visualization uses shapes to distinguish between different car types in a plot comparing highway MPG and horsepower. Clusters are clearly visible, as well as some outliers.</a:t>
            </a:r>
            <a:endParaRPr lang="en-US" dirty="0"/>
          </a:p>
        </p:txBody>
      </p:sp>
    </p:spTree>
    <p:extLst>
      <p:ext uri="{BB962C8B-B14F-4D97-AF65-F5344CB8AC3E}">
        <p14:creationId xmlns:p14="http://schemas.microsoft.com/office/powerpoint/2010/main" val="378510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D296-08EF-4419-B65B-BF0B58614758}"/>
              </a:ext>
            </a:extLst>
          </p:cNvPr>
          <p:cNvSpPr>
            <a:spLocks noGrp="1"/>
          </p:cNvSpPr>
          <p:nvPr>
            <p:ph type="title"/>
          </p:nvPr>
        </p:nvSpPr>
        <p:spPr/>
        <p:txBody>
          <a:bodyPr/>
          <a:lstStyle/>
          <a:p>
            <a:r>
              <a:rPr lang="en-US" dirty="0"/>
              <a:t>SIZE</a:t>
            </a:r>
          </a:p>
        </p:txBody>
      </p:sp>
      <p:sp>
        <p:nvSpPr>
          <p:cNvPr id="3" name="Content Placeholder 2">
            <a:extLst>
              <a:ext uri="{FF2B5EF4-FFF2-40B4-BE49-F238E27FC236}">
                <a16:creationId xmlns:a16="http://schemas.microsoft.com/office/drawing/2014/main" id="{57657D08-6C94-41FF-996C-DF40E93B02C1}"/>
              </a:ext>
            </a:extLst>
          </p:cNvPr>
          <p:cNvSpPr>
            <a:spLocks noGrp="1"/>
          </p:cNvSpPr>
          <p:nvPr>
            <p:ph idx="1"/>
          </p:nvPr>
        </p:nvSpPr>
        <p:spPr>
          <a:xfrm>
            <a:off x="1154954" y="2603500"/>
            <a:ext cx="6449495" cy="3416300"/>
          </a:xfrm>
        </p:spPr>
        <p:txBody>
          <a:bodyPr/>
          <a:lstStyle/>
          <a:p>
            <a:pPr marL="0" indent="0" algn="just">
              <a:buNone/>
            </a:pPr>
            <a:r>
              <a:rPr lang="en-GB" dirty="0"/>
              <a:t>The previous two visual variables, position and marks, are required to define a visualization. Without these two variables there would not be much to see. </a:t>
            </a:r>
          </a:p>
          <a:p>
            <a:pPr marL="0" indent="0" algn="just">
              <a:buNone/>
            </a:pPr>
            <a:r>
              <a:rPr lang="en-GB" dirty="0"/>
              <a:t>The remaining visual variables affect the way individual representations are displayed; these are the graphical properties of marks other than their shape. </a:t>
            </a:r>
          </a:p>
          <a:p>
            <a:pPr marL="0" indent="0" algn="just">
              <a:buNone/>
            </a:pPr>
            <a:r>
              <a:rPr lang="en-GB" dirty="0"/>
              <a:t>The third visual variable and first graphic property is size. Size determines how small or large a mark will be drawn</a:t>
            </a:r>
            <a:endParaRPr lang="en-US" dirty="0"/>
          </a:p>
        </p:txBody>
      </p:sp>
      <p:pic>
        <p:nvPicPr>
          <p:cNvPr id="1026" name="Picture 2" descr="Create a treemap chart in Office">
            <a:extLst>
              <a:ext uri="{FF2B5EF4-FFF2-40B4-BE49-F238E27FC236}">
                <a16:creationId xmlns:a16="http://schemas.microsoft.com/office/drawing/2014/main" id="{ECB9CF8F-5F14-4DD7-A558-B0ADB2834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565" y="2603500"/>
            <a:ext cx="3734369"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31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53D5-04A9-4CB4-A840-FA94FEB701D2}"/>
              </a:ext>
            </a:extLst>
          </p:cNvPr>
          <p:cNvSpPr>
            <a:spLocks noGrp="1"/>
          </p:cNvSpPr>
          <p:nvPr>
            <p:ph type="title"/>
          </p:nvPr>
        </p:nvSpPr>
        <p:spPr/>
        <p:txBody>
          <a:bodyPr/>
          <a:lstStyle/>
          <a:p>
            <a:r>
              <a:rPr lang="en-US" dirty="0"/>
              <a:t>BRIGHTNESS</a:t>
            </a:r>
          </a:p>
        </p:txBody>
      </p:sp>
      <p:sp>
        <p:nvSpPr>
          <p:cNvPr id="3" name="Content Placeholder 2">
            <a:extLst>
              <a:ext uri="{FF2B5EF4-FFF2-40B4-BE49-F238E27FC236}">
                <a16:creationId xmlns:a16="http://schemas.microsoft.com/office/drawing/2014/main" id="{B4884960-D6BA-4CD6-A997-9FA123071A01}"/>
              </a:ext>
            </a:extLst>
          </p:cNvPr>
          <p:cNvSpPr>
            <a:spLocks noGrp="1"/>
          </p:cNvSpPr>
          <p:nvPr>
            <p:ph idx="1"/>
          </p:nvPr>
        </p:nvSpPr>
        <p:spPr>
          <a:xfrm>
            <a:off x="1154954" y="2603500"/>
            <a:ext cx="6860041" cy="3416300"/>
          </a:xfrm>
        </p:spPr>
        <p:txBody>
          <a:bodyPr>
            <a:normAutofit fontScale="92500" lnSpcReduction="10000"/>
          </a:bodyPr>
          <a:lstStyle/>
          <a:p>
            <a:pPr marL="0" indent="0" algn="just">
              <a:buNone/>
            </a:pPr>
            <a:r>
              <a:rPr lang="en-GB" dirty="0"/>
              <a:t>The fourth visual variable is brightness or luminance. Brightness is the second visual variable used to modify marks to encode additional data variables.</a:t>
            </a:r>
          </a:p>
          <a:p>
            <a:pPr marL="0" indent="0" algn="just">
              <a:buNone/>
            </a:pPr>
            <a:r>
              <a:rPr lang="en-GB" dirty="0"/>
              <a:t>While it is possible to use the complete numerical range of brightness values, Human perception cannot distinguish between all pairs of brightness values. </a:t>
            </a:r>
          </a:p>
          <a:p>
            <a:pPr marL="0" indent="0" algn="just">
              <a:buNone/>
            </a:pPr>
            <a:r>
              <a:rPr lang="en-GB" dirty="0"/>
              <a:t>Consequently, brightness can be used to provide relative difference for large interval and continuous data variables,</a:t>
            </a:r>
          </a:p>
          <a:p>
            <a:pPr marL="0" indent="0" algn="just">
              <a:buNone/>
            </a:pPr>
            <a:endParaRPr lang="en-GB" dirty="0"/>
          </a:p>
          <a:p>
            <a:pPr marL="0" indent="0" algn="just">
              <a:buNone/>
            </a:pPr>
            <a:r>
              <a:rPr lang="en-GB" dirty="0"/>
              <a:t>Another visualization of the 1993 car models data set, this time illustrating the use of brightness to convey car width (the darker the points, the wider the vehicle).</a:t>
            </a:r>
            <a:endParaRPr lang="en-US" dirty="0"/>
          </a:p>
        </p:txBody>
      </p:sp>
      <p:pic>
        <p:nvPicPr>
          <p:cNvPr id="5" name="Picture 4">
            <a:extLst>
              <a:ext uri="{FF2B5EF4-FFF2-40B4-BE49-F238E27FC236}">
                <a16:creationId xmlns:a16="http://schemas.microsoft.com/office/drawing/2014/main" id="{2CAC36BB-9151-4C1C-9FAA-9FD62E7C1AFA}"/>
              </a:ext>
            </a:extLst>
          </p:cNvPr>
          <p:cNvPicPr>
            <a:picLocks noChangeAspect="1"/>
          </p:cNvPicPr>
          <p:nvPr/>
        </p:nvPicPr>
        <p:blipFill>
          <a:blip r:embed="rId2"/>
          <a:stretch>
            <a:fillRect/>
          </a:stretch>
        </p:blipFill>
        <p:spPr>
          <a:xfrm>
            <a:off x="7806904" y="2676525"/>
            <a:ext cx="3781425" cy="752475"/>
          </a:xfrm>
          <a:prstGeom prst="rect">
            <a:avLst/>
          </a:prstGeom>
        </p:spPr>
      </p:pic>
      <p:pic>
        <p:nvPicPr>
          <p:cNvPr id="7" name="Picture 6">
            <a:extLst>
              <a:ext uri="{FF2B5EF4-FFF2-40B4-BE49-F238E27FC236}">
                <a16:creationId xmlns:a16="http://schemas.microsoft.com/office/drawing/2014/main" id="{53822ACF-CBDF-4874-ABE3-3917BE7CBE4B}"/>
              </a:ext>
            </a:extLst>
          </p:cNvPr>
          <p:cNvPicPr>
            <a:picLocks noChangeAspect="1"/>
          </p:cNvPicPr>
          <p:nvPr/>
        </p:nvPicPr>
        <p:blipFill>
          <a:blip r:embed="rId3"/>
          <a:stretch>
            <a:fillRect/>
          </a:stretch>
        </p:blipFill>
        <p:spPr>
          <a:xfrm>
            <a:off x="8171673" y="3581885"/>
            <a:ext cx="3238500" cy="2847975"/>
          </a:xfrm>
          <a:prstGeom prst="rect">
            <a:avLst/>
          </a:prstGeom>
        </p:spPr>
      </p:pic>
    </p:spTree>
    <p:extLst>
      <p:ext uri="{BB962C8B-B14F-4D97-AF65-F5344CB8AC3E}">
        <p14:creationId xmlns:p14="http://schemas.microsoft.com/office/powerpoint/2010/main" val="40487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8E52-C849-4F33-85F8-7DA00F6BAFB6}"/>
              </a:ext>
            </a:extLst>
          </p:cNvPr>
          <p:cNvSpPr>
            <a:spLocks noGrp="1"/>
          </p:cNvSpPr>
          <p:nvPr>
            <p:ph type="title"/>
          </p:nvPr>
        </p:nvSpPr>
        <p:spPr/>
        <p:txBody>
          <a:bodyPr/>
          <a:lstStyle/>
          <a:p>
            <a:r>
              <a:rPr lang="en-US" dirty="0"/>
              <a:t>COLOR</a:t>
            </a:r>
          </a:p>
        </p:txBody>
      </p:sp>
      <p:sp>
        <p:nvSpPr>
          <p:cNvPr id="3" name="Content Placeholder 2">
            <a:extLst>
              <a:ext uri="{FF2B5EF4-FFF2-40B4-BE49-F238E27FC236}">
                <a16:creationId xmlns:a16="http://schemas.microsoft.com/office/drawing/2014/main" id="{D4872A98-F360-48D6-ADAF-62359EB61A24}"/>
              </a:ext>
            </a:extLst>
          </p:cNvPr>
          <p:cNvSpPr>
            <a:spLocks noGrp="1"/>
          </p:cNvSpPr>
          <p:nvPr>
            <p:ph idx="1"/>
          </p:nvPr>
        </p:nvSpPr>
        <p:spPr>
          <a:xfrm>
            <a:off x="1154954" y="2603500"/>
            <a:ext cx="5264507" cy="3416300"/>
          </a:xfrm>
        </p:spPr>
        <p:txBody>
          <a:bodyPr/>
          <a:lstStyle/>
          <a:p>
            <a:pPr marL="0" indent="0" algn="just">
              <a:buNone/>
            </a:pPr>
            <a:r>
              <a:rPr lang="en-GB" dirty="0"/>
              <a:t>While brightness affects how white or black </a:t>
            </a:r>
            <a:r>
              <a:rPr lang="en-GB" dirty="0" err="1"/>
              <a:t>colors</a:t>
            </a:r>
            <a:r>
              <a:rPr lang="en-GB" dirty="0"/>
              <a:t> are displayed, it is not actually </a:t>
            </a:r>
            <a:r>
              <a:rPr lang="en-GB" dirty="0" err="1"/>
              <a:t>color</a:t>
            </a:r>
            <a:r>
              <a:rPr lang="en-GB" dirty="0"/>
              <a:t>. </a:t>
            </a:r>
            <a:r>
              <a:rPr lang="en-GB" dirty="0" err="1"/>
              <a:t>Color</a:t>
            </a:r>
            <a:r>
              <a:rPr lang="en-GB" dirty="0"/>
              <a:t> can be defined by the two parameters, hue and saturation.</a:t>
            </a:r>
          </a:p>
          <a:p>
            <a:pPr marL="0" indent="0" algn="just">
              <a:buNone/>
            </a:pPr>
            <a:endParaRPr lang="en-GB" dirty="0"/>
          </a:p>
          <a:p>
            <a:pPr marL="0" indent="0" algn="just">
              <a:buNone/>
            </a:pPr>
            <a:r>
              <a:rPr lang="en-GB" dirty="0"/>
              <a:t>A visualization of the 1993 car models, showing the use of </a:t>
            </a:r>
            <a:r>
              <a:rPr lang="en-GB" dirty="0" err="1"/>
              <a:t>color</a:t>
            </a:r>
            <a:r>
              <a:rPr lang="en-GB" dirty="0"/>
              <a:t> to display the car’s length. Here length is also associated with the y-axis and is plotted against wheelbase. In this figure, blue indicates a shorter length, while yellow indicates a longer length</a:t>
            </a:r>
            <a:endParaRPr lang="en-US" dirty="0"/>
          </a:p>
        </p:txBody>
      </p:sp>
      <p:pic>
        <p:nvPicPr>
          <p:cNvPr id="5" name="Picture 4">
            <a:extLst>
              <a:ext uri="{FF2B5EF4-FFF2-40B4-BE49-F238E27FC236}">
                <a16:creationId xmlns:a16="http://schemas.microsoft.com/office/drawing/2014/main" id="{EF783024-F9A7-4B1C-A810-82AA6225DA6E}"/>
              </a:ext>
            </a:extLst>
          </p:cNvPr>
          <p:cNvPicPr>
            <a:picLocks noChangeAspect="1"/>
          </p:cNvPicPr>
          <p:nvPr/>
        </p:nvPicPr>
        <p:blipFill>
          <a:blip r:embed="rId2"/>
          <a:stretch>
            <a:fillRect/>
          </a:stretch>
        </p:blipFill>
        <p:spPr>
          <a:xfrm>
            <a:off x="7451271" y="2478087"/>
            <a:ext cx="4343400" cy="3667125"/>
          </a:xfrm>
          <a:prstGeom prst="rect">
            <a:avLst/>
          </a:prstGeom>
        </p:spPr>
      </p:pic>
    </p:spTree>
    <p:extLst>
      <p:ext uri="{BB962C8B-B14F-4D97-AF65-F5344CB8AC3E}">
        <p14:creationId xmlns:p14="http://schemas.microsoft.com/office/powerpoint/2010/main" val="1049188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0793-F68C-44E5-B9B9-9C5285441334}"/>
              </a:ext>
            </a:extLst>
          </p:cNvPr>
          <p:cNvSpPr>
            <a:spLocks noGrp="1"/>
          </p:cNvSpPr>
          <p:nvPr>
            <p:ph type="title"/>
          </p:nvPr>
        </p:nvSpPr>
        <p:spPr/>
        <p:txBody>
          <a:bodyPr/>
          <a:lstStyle/>
          <a:p>
            <a:r>
              <a:rPr lang="en-US" dirty="0"/>
              <a:t>OREINTATION</a:t>
            </a:r>
          </a:p>
        </p:txBody>
      </p:sp>
      <p:sp>
        <p:nvSpPr>
          <p:cNvPr id="3" name="Content Placeholder 2">
            <a:extLst>
              <a:ext uri="{FF2B5EF4-FFF2-40B4-BE49-F238E27FC236}">
                <a16:creationId xmlns:a16="http://schemas.microsoft.com/office/drawing/2014/main" id="{408974FD-A60A-48E4-9D7B-6897A4BB9C49}"/>
              </a:ext>
            </a:extLst>
          </p:cNvPr>
          <p:cNvSpPr>
            <a:spLocks noGrp="1"/>
          </p:cNvSpPr>
          <p:nvPr>
            <p:ph idx="1"/>
          </p:nvPr>
        </p:nvSpPr>
        <p:spPr>
          <a:xfrm>
            <a:off x="1154954" y="2603500"/>
            <a:ext cx="6421503" cy="3416300"/>
          </a:xfrm>
        </p:spPr>
        <p:txBody>
          <a:bodyPr/>
          <a:lstStyle/>
          <a:p>
            <a:pPr marL="0" indent="0" algn="just">
              <a:buNone/>
            </a:pPr>
            <a:r>
              <a:rPr lang="en-GB" dirty="0"/>
              <a:t>Orientation is a principal graphic component behind iconographic stick figure displays and is tied directly to preattentive vision. This graphic property describes how a mark is rotated in connection with a data variable.</a:t>
            </a:r>
          </a:p>
          <a:p>
            <a:pPr marL="0" indent="0" algn="just">
              <a:buNone/>
            </a:pPr>
            <a:endParaRPr lang="en-GB" dirty="0"/>
          </a:p>
          <a:p>
            <a:pPr marL="0" indent="0" algn="just">
              <a:buNone/>
            </a:pPr>
            <a:r>
              <a:rPr lang="en-GB" dirty="0" err="1"/>
              <a:t>mple</a:t>
            </a:r>
            <a:r>
              <a:rPr lang="en-GB" dirty="0"/>
              <a:t> visualization of the 1993 car models data set depicting using highway </a:t>
            </a:r>
            <a:r>
              <a:rPr lang="en-GB" dirty="0" err="1"/>
              <a:t>milesper</a:t>
            </a:r>
            <a:r>
              <a:rPr lang="en-GB" dirty="0"/>
              <a:t>-gallon versus fuel tank capacity (position) with the additional data variable, midrange price, used to adjust mark orientation.</a:t>
            </a:r>
            <a:endParaRPr lang="en-US" dirty="0"/>
          </a:p>
        </p:txBody>
      </p:sp>
      <p:pic>
        <p:nvPicPr>
          <p:cNvPr id="5" name="Picture 4">
            <a:extLst>
              <a:ext uri="{FF2B5EF4-FFF2-40B4-BE49-F238E27FC236}">
                <a16:creationId xmlns:a16="http://schemas.microsoft.com/office/drawing/2014/main" id="{35404996-B654-4BEA-AD5A-B021ECFAF5C3}"/>
              </a:ext>
            </a:extLst>
          </p:cNvPr>
          <p:cNvPicPr>
            <a:picLocks noChangeAspect="1"/>
          </p:cNvPicPr>
          <p:nvPr/>
        </p:nvPicPr>
        <p:blipFill>
          <a:blip r:embed="rId2"/>
          <a:stretch>
            <a:fillRect/>
          </a:stretch>
        </p:blipFill>
        <p:spPr>
          <a:xfrm>
            <a:off x="8420683" y="2714333"/>
            <a:ext cx="3524250" cy="2828925"/>
          </a:xfrm>
          <a:prstGeom prst="rect">
            <a:avLst/>
          </a:prstGeom>
        </p:spPr>
      </p:pic>
    </p:spTree>
    <p:extLst>
      <p:ext uri="{BB962C8B-B14F-4D97-AF65-F5344CB8AC3E}">
        <p14:creationId xmlns:p14="http://schemas.microsoft.com/office/powerpoint/2010/main" val="738324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8E52-2309-48B9-8B85-84021F1092A2}"/>
              </a:ext>
            </a:extLst>
          </p:cNvPr>
          <p:cNvSpPr>
            <a:spLocks noGrp="1"/>
          </p:cNvSpPr>
          <p:nvPr>
            <p:ph type="title"/>
          </p:nvPr>
        </p:nvSpPr>
        <p:spPr/>
        <p:txBody>
          <a:bodyPr/>
          <a:lstStyle/>
          <a:p>
            <a:r>
              <a:rPr lang="en-US" dirty="0"/>
              <a:t>TEXTURE</a:t>
            </a:r>
          </a:p>
        </p:txBody>
      </p:sp>
      <p:sp>
        <p:nvSpPr>
          <p:cNvPr id="3" name="Content Placeholder 2">
            <a:extLst>
              <a:ext uri="{FF2B5EF4-FFF2-40B4-BE49-F238E27FC236}">
                <a16:creationId xmlns:a16="http://schemas.microsoft.com/office/drawing/2014/main" id="{DBFAC619-D367-49F3-99AE-08FF6F1B2CAC}"/>
              </a:ext>
            </a:extLst>
          </p:cNvPr>
          <p:cNvSpPr>
            <a:spLocks noGrp="1"/>
          </p:cNvSpPr>
          <p:nvPr>
            <p:ph idx="1"/>
          </p:nvPr>
        </p:nvSpPr>
        <p:spPr>
          <a:xfrm>
            <a:off x="1154955" y="2603500"/>
            <a:ext cx="6766736" cy="3416300"/>
          </a:xfrm>
        </p:spPr>
        <p:txBody>
          <a:bodyPr/>
          <a:lstStyle/>
          <a:p>
            <a:pPr marL="0" indent="0" algn="just">
              <a:buNone/>
            </a:pPr>
            <a:r>
              <a:rPr lang="en-GB" dirty="0"/>
              <a:t>he seventh visual variable is texture. Texture can be considered as a combination of many of the other visual variables, including marks (texture elements), </a:t>
            </a:r>
            <a:r>
              <a:rPr lang="en-GB" dirty="0" err="1"/>
              <a:t>color</a:t>
            </a:r>
            <a:r>
              <a:rPr lang="en-GB" dirty="0"/>
              <a:t> (associated with each pixel in a texture region), and orientation (conveyed by changes in the local </a:t>
            </a:r>
            <a:r>
              <a:rPr lang="en-GB" dirty="0" err="1"/>
              <a:t>color</a:t>
            </a:r>
            <a:r>
              <a:rPr lang="en-GB" dirty="0"/>
              <a:t>).</a:t>
            </a:r>
          </a:p>
          <a:p>
            <a:pPr marL="0" indent="0" algn="just">
              <a:buNone/>
            </a:pPr>
            <a:r>
              <a:rPr lang="en-GB" dirty="0"/>
              <a:t> Dashed and dotted lines, which constitute some of the textures of linear features, can be readily differentiated, as long as only a modest number of distinct types exist. </a:t>
            </a:r>
          </a:p>
          <a:p>
            <a:pPr marL="0" indent="0" algn="just">
              <a:buNone/>
            </a:pPr>
            <a:r>
              <a:rPr lang="en-GB" dirty="0"/>
              <a:t>Varying the </a:t>
            </a:r>
            <a:r>
              <a:rPr lang="en-GB" dirty="0" err="1"/>
              <a:t>color</a:t>
            </a:r>
            <a:r>
              <a:rPr lang="en-GB" dirty="0"/>
              <a:t> of the segments or dots can also be perceived as a texture.</a:t>
            </a:r>
            <a:endParaRPr lang="en-US" dirty="0"/>
          </a:p>
        </p:txBody>
      </p:sp>
      <p:pic>
        <p:nvPicPr>
          <p:cNvPr id="5" name="Picture 4">
            <a:extLst>
              <a:ext uri="{FF2B5EF4-FFF2-40B4-BE49-F238E27FC236}">
                <a16:creationId xmlns:a16="http://schemas.microsoft.com/office/drawing/2014/main" id="{40AA6A6B-918C-4CBF-8B24-29BE69070E25}"/>
              </a:ext>
            </a:extLst>
          </p:cNvPr>
          <p:cNvPicPr>
            <a:picLocks noChangeAspect="1"/>
          </p:cNvPicPr>
          <p:nvPr/>
        </p:nvPicPr>
        <p:blipFill>
          <a:blip r:embed="rId2"/>
          <a:stretch>
            <a:fillRect/>
          </a:stretch>
        </p:blipFill>
        <p:spPr>
          <a:xfrm>
            <a:off x="8322906" y="2635168"/>
            <a:ext cx="3401883" cy="2940132"/>
          </a:xfrm>
          <a:prstGeom prst="rect">
            <a:avLst/>
          </a:prstGeom>
        </p:spPr>
      </p:pic>
      <p:sp>
        <p:nvSpPr>
          <p:cNvPr id="7" name="TextBox 6">
            <a:extLst>
              <a:ext uri="{FF2B5EF4-FFF2-40B4-BE49-F238E27FC236}">
                <a16:creationId xmlns:a16="http://schemas.microsoft.com/office/drawing/2014/main" id="{0AFF4065-AE53-4D78-9373-60D29A1B6D02}"/>
              </a:ext>
            </a:extLst>
          </p:cNvPr>
          <p:cNvSpPr txBox="1"/>
          <p:nvPr/>
        </p:nvSpPr>
        <p:spPr>
          <a:xfrm>
            <a:off x="1080019" y="5775658"/>
            <a:ext cx="11003124" cy="923330"/>
          </a:xfrm>
          <a:prstGeom prst="rect">
            <a:avLst/>
          </a:prstGeom>
          <a:noFill/>
        </p:spPr>
        <p:txBody>
          <a:bodyPr wrap="square">
            <a:spAutoFit/>
          </a:bodyPr>
          <a:lstStyle/>
          <a:p>
            <a:r>
              <a:rPr lang="en-GB" dirty="0"/>
              <a:t>Example visualization using texture to provide additional information about the 1993 car models data set, showing the relationship between wheelbase versus horsepower (position) as related to car types, depicted by different textures.</a:t>
            </a:r>
            <a:endParaRPr lang="en-US" dirty="0"/>
          </a:p>
        </p:txBody>
      </p:sp>
    </p:spTree>
    <p:extLst>
      <p:ext uri="{BB962C8B-B14F-4D97-AF65-F5344CB8AC3E}">
        <p14:creationId xmlns:p14="http://schemas.microsoft.com/office/powerpoint/2010/main" val="10046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1B13-2897-4460-8AE6-D131F776B57F}"/>
              </a:ext>
            </a:extLst>
          </p:cNvPr>
          <p:cNvSpPr>
            <a:spLocks noGrp="1"/>
          </p:cNvSpPr>
          <p:nvPr>
            <p:ph type="title"/>
          </p:nvPr>
        </p:nvSpPr>
        <p:spPr/>
        <p:txBody>
          <a:bodyPr/>
          <a:lstStyle/>
          <a:p>
            <a:r>
              <a:rPr lang="en-US" dirty="0"/>
              <a:t>MOTION</a:t>
            </a:r>
          </a:p>
        </p:txBody>
      </p:sp>
      <p:sp>
        <p:nvSpPr>
          <p:cNvPr id="3" name="Content Placeholder 2">
            <a:extLst>
              <a:ext uri="{FF2B5EF4-FFF2-40B4-BE49-F238E27FC236}">
                <a16:creationId xmlns:a16="http://schemas.microsoft.com/office/drawing/2014/main" id="{5ADCD09E-DB88-4D00-A034-95CC53BF1E2E}"/>
              </a:ext>
            </a:extLst>
          </p:cNvPr>
          <p:cNvSpPr>
            <a:spLocks noGrp="1"/>
          </p:cNvSpPr>
          <p:nvPr>
            <p:ph idx="1"/>
          </p:nvPr>
        </p:nvSpPr>
        <p:spPr>
          <a:xfrm>
            <a:off x="1154955" y="2603500"/>
            <a:ext cx="5740368" cy="3416300"/>
          </a:xfrm>
        </p:spPr>
        <p:txBody>
          <a:bodyPr/>
          <a:lstStyle/>
          <a:p>
            <a:pPr marL="0" indent="0" algn="just">
              <a:buNone/>
            </a:pPr>
            <a:r>
              <a:rPr lang="en-GB" dirty="0"/>
              <a:t>The eighth visual variable is motion. In fact, motion can be associated with any of the other visual variables, since the way variable changes over time can convey more information. </a:t>
            </a:r>
          </a:p>
          <a:p>
            <a:pPr marL="0" indent="0" algn="just">
              <a:buNone/>
            </a:pPr>
            <a:endParaRPr lang="en-GB" dirty="0"/>
          </a:p>
          <a:p>
            <a:pPr marL="0" indent="0" algn="just">
              <a:buNone/>
            </a:pPr>
            <a:r>
              <a:rPr lang="en-GB" dirty="0"/>
              <a:t>One common use of motion is in varying the speed at which a change is occurring (such as position change or flashing, which can be seen as changing the opacity).</a:t>
            </a:r>
            <a:endParaRPr lang="en-US" dirty="0"/>
          </a:p>
        </p:txBody>
      </p:sp>
      <p:pic>
        <p:nvPicPr>
          <p:cNvPr id="2050" name="Picture 2" descr="Animating Your Data Visualizations Like a Boss Using R | by Isaac Faber |  Towards Data Science">
            <a:extLst>
              <a:ext uri="{FF2B5EF4-FFF2-40B4-BE49-F238E27FC236}">
                <a16:creationId xmlns:a16="http://schemas.microsoft.com/office/drawing/2014/main" id="{C0857A01-925F-4733-8C89-C4C0AF9B8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262" y="2368421"/>
            <a:ext cx="4186334" cy="4186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97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4AF2-702B-461F-BCEB-C5CA009CFF0E}"/>
              </a:ext>
            </a:extLst>
          </p:cNvPr>
          <p:cNvSpPr>
            <a:spLocks noGrp="1"/>
          </p:cNvSpPr>
          <p:nvPr>
            <p:ph type="title"/>
          </p:nvPr>
        </p:nvSpPr>
        <p:spPr/>
        <p:txBody>
          <a:bodyPr/>
          <a:lstStyle/>
          <a:p>
            <a:r>
              <a:rPr lang="en-GB" dirty="0"/>
              <a:t>SEMIOLOGY OF GRAPHICAL SYMBOLS</a:t>
            </a:r>
            <a:endParaRPr lang="en-US" dirty="0"/>
          </a:p>
        </p:txBody>
      </p:sp>
      <p:sp>
        <p:nvSpPr>
          <p:cNvPr id="3" name="Content Placeholder 2">
            <a:extLst>
              <a:ext uri="{FF2B5EF4-FFF2-40B4-BE49-F238E27FC236}">
                <a16:creationId xmlns:a16="http://schemas.microsoft.com/office/drawing/2014/main" id="{B2DAE64E-403E-4E18-937C-1B149F1D27F3}"/>
              </a:ext>
            </a:extLst>
          </p:cNvPr>
          <p:cNvSpPr>
            <a:spLocks noGrp="1"/>
          </p:cNvSpPr>
          <p:nvPr>
            <p:ph idx="1"/>
          </p:nvPr>
        </p:nvSpPr>
        <p:spPr/>
        <p:txBody>
          <a:bodyPr/>
          <a:lstStyle/>
          <a:p>
            <a:r>
              <a:rPr lang="en-GB" dirty="0"/>
              <a:t>We consider a visual object called a graphical symbol. Figure 4.4 is an example. Such symbols are easily recognized. </a:t>
            </a:r>
          </a:p>
          <a:p>
            <a:r>
              <a:rPr lang="en-GB" dirty="0"/>
              <a:t>They often make up parts of visualizations (arrows, labels, . . . ). </a:t>
            </a:r>
          </a:p>
          <a:p>
            <a:r>
              <a:rPr lang="en-GB" dirty="0"/>
              <a:t>We will look at how a graphical object or representation can be well designed, and how it is perceived. </a:t>
            </a:r>
          </a:p>
          <a:p>
            <a:endParaRPr lang="en-GB" dirty="0"/>
          </a:p>
          <a:p>
            <a:pPr algn="ctr"/>
            <a:r>
              <a:rPr lang="en-GB" b="1" dirty="0"/>
              <a:t>The science of graphical symbols and marks is called semiology. </a:t>
            </a:r>
            <a:endParaRPr lang="en-US" b="1" dirty="0"/>
          </a:p>
        </p:txBody>
      </p:sp>
    </p:spTree>
    <p:extLst>
      <p:ext uri="{BB962C8B-B14F-4D97-AF65-F5344CB8AC3E}">
        <p14:creationId xmlns:p14="http://schemas.microsoft.com/office/powerpoint/2010/main" val="30758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A25C-9486-420C-B9D0-810CE1775778}"/>
              </a:ext>
            </a:extLst>
          </p:cNvPr>
          <p:cNvSpPr>
            <a:spLocks noGrp="1"/>
          </p:cNvSpPr>
          <p:nvPr>
            <p:ph type="title"/>
          </p:nvPr>
        </p:nvSpPr>
        <p:spPr/>
        <p:txBody>
          <a:bodyPr/>
          <a:lstStyle/>
          <a:p>
            <a:r>
              <a:rPr lang="en-GB" dirty="0"/>
              <a:t>SEMIOLOGY</a:t>
            </a:r>
            <a:endParaRPr lang="en-US" dirty="0"/>
          </a:p>
        </p:txBody>
      </p:sp>
      <p:pic>
        <p:nvPicPr>
          <p:cNvPr id="5" name="Content Placeholder 4">
            <a:extLst>
              <a:ext uri="{FF2B5EF4-FFF2-40B4-BE49-F238E27FC236}">
                <a16:creationId xmlns:a16="http://schemas.microsoft.com/office/drawing/2014/main" id="{330B4FC5-C4B6-470B-8D14-8EA14D59E91B}"/>
              </a:ext>
            </a:extLst>
          </p:cNvPr>
          <p:cNvPicPr>
            <a:picLocks noGrp="1" noChangeAspect="1"/>
          </p:cNvPicPr>
          <p:nvPr>
            <p:ph idx="1"/>
          </p:nvPr>
        </p:nvPicPr>
        <p:blipFill>
          <a:blip r:embed="rId2"/>
          <a:stretch>
            <a:fillRect/>
          </a:stretch>
        </p:blipFill>
        <p:spPr>
          <a:xfrm>
            <a:off x="1379046" y="1682130"/>
            <a:ext cx="9788826" cy="3667324"/>
          </a:xfrm>
        </p:spPr>
      </p:pic>
      <p:sp>
        <p:nvSpPr>
          <p:cNvPr id="7" name="TextBox 6">
            <a:extLst>
              <a:ext uri="{FF2B5EF4-FFF2-40B4-BE49-F238E27FC236}">
                <a16:creationId xmlns:a16="http://schemas.microsoft.com/office/drawing/2014/main" id="{A2107A69-4180-4BA0-B236-A9BB7AC1ACEB}"/>
              </a:ext>
            </a:extLst>
          </p:cNvPr>
          <p:cNvSpPr txBox="1"/>
          <p:nvPr/>
        </p:nvSpPr>
        <p:spPr>
          <a:xfrm>
            <a:off x="2037293" y="5523038"/>
            <a:ext cx="8706907" cy="923330"/>
          </a:xfrm>
          <a:prstGeom prst="rect">
            <a:avLst/>
          </a:prstGeom>
          <a:noFill/>
        </p:spPr>
        <p:txBody>
          <a:bodyPr wrap="square">
            <a:spAutoFit/>
          </a:bodyPr>
          <a:lstStyle/>
          <a:p>
            <a:pPr algn="just"/>
            <a:r>
              <a:rPr lang="en-GB" dirty="0"/>
              <a:t>(a) Scatterplot using plus as symbol provides good query-answering capabilities, but is slower for simple one variable queries. (b) Bar charts clearly display cost and mileage, but don’t provide as much flexibility in answering some other queries.</a:t>
            </a:r>
            <a:endParaRPr lang="en-US" dirty="0"/>
          </a:p>
        </p:txBody>
      </p:sp>
    </p:spTree>
    <p:extLst>
      <p:ext uri="{BB962C8B-B14F-4D97-AF65-F5344CB8AC3E}">
        <p14:creationId xmlns:p14="http://schemas.microsoft.com/office/powerpoint/2010/main" val="231194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0F83-F0E8-4413-A2BD-A02CB12AE9A7}"/>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049902E4-1576-4F7D-B20C-292404727E4A}"/>
              </a:ext>
            </a:extLst>
          </p:cNvPr>
          <p:cNvSpPr>
            <a:spLocks noGrp="1"/>
          </p:cNvSpPr>
          <p:nvPr>
            <p:ph idx="1"/>
          </p:nvPr>
        </p:nvSpPr>
        <p:spPr>
          <a:xfrm>
            <a:off x="1024129" y="2286000"/>
            <a:ext cx="7067820" cy="4023360"/>
          </a:xfrm>
        </p:spPr>
        <p:txBody>
          <a:bodyPr>
            <a:normAutofit/>
          </a:bodyPr>
          <a:lstStyle/>
          <a:p>
            <a:pPr algn="just"/>
            <a:r>
              <a:rPr lang="en-GB" dirty="0"/>
              <a:t>Every possible construction in the Euclidean plane is a graphical representation made up of graphical symbols. </a:t>
            </a:r>
          </a:p>
          <a:p>
            <a:pPr algn="just"/>
            <a:r>
              <a:rPr lang="en-GB" dirty="0"/>
              <a:t>This includes diagrams, networks, maps, plots, and other common visualizations. Semiology uses the qualities of the plane and objects on the plane to produce similarity features, ordering features, and proportionality features of the data that is visible for human consumption. </a:t>
            </a:r>
          </a:p>
          <a:p>
            <a:pPr algn="just"/>
            <a:r>
              <a:rPr lang="en-GB" dirty="0"/>
              <a:t>There are numerous characteristics of visualizations, of images, or of graphics made up of symbols. We describe some of these in the following sections.</a:t>
            </a:r>
            <a:endParaRPr lang="en-US" dirty="0"/>
          </a:p>
        </p:txBody>
      </p:sp>
      <p:pic>
        <p:nvPicPr>
          <p:cNvPr id="1026" name="Picture 2" descr="Euclidean Plane Art | Pixels">
            <a:extLst>
              <a:ext uri="{FF2B5EF4-FFF2-40B4-BE49-F238E27FC236}">
                <a16:creationId xmlns:a16="http://schemas.microsoft.com/office/drawing/2014/main" id="{6A5327BD-EE02-4C70-B6C8-E914BCBC2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466" y="2084832"/>
            <a:ext cx="3278904" cy="364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0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A554-9A05-4029-8045-222B31A92BCF}"/>
              </a:ext>
            </a:extLst>
          </p:cNvPr>
          <p:cNvSpPr>
            <a:spLocks noGrp="1"/>
          </p:cNvSpPr>
          <p:nvPr>
            <p:ph type="title"/>
          </p:nvPr>
        </p:nvSpPr>
        <p:spPr/>
        <p:txBody>
          <a:bodyPr/>
          <a:lstStyle/>
          <a:p>
            <a:r>
              <a:rPr lang="en-GB" dirty="0"/>
              <a:t>SYMBOLS AND VISUALIZATION</a:t>
            </a:r>
            <a:endParaRPr lang="en-US" dirty="0"/>
          </a:p>
        </p:txBody>
      </p:sp>
      <p:pic>
        <p:nvPicPr>
          <p:cNvPr id="5" name="Content Placeholder 4">
            <a:extLst>
              <a:ext uri="{FF2B5EF4-FFF2-40B4-BE49-F238E27FC236}">
                <a16:creationId xmlns:a16="http://schemas.microsoft.com/office/drawing/2014/main" id="{E0F11365-6054-4943-B579-83D7904AC891}"/>
              </a:ext>
            </a:extLst>
          </p:cNvPr>
          <p:cNvPicPr>
            <a:picLocks noGrp="1" noChangeAspect="1"/>
          </p:cNvPicPr>
          <p:nvPr>
            <p:ph idx="1"/>
          </p:nvPr>
        </p:nvPicPr>
        <p:blipFill>
          <a:blip r:embed="rId2"/>
          <a:stretch>
            <a:fillRect/>
          </a:stretch>
        </p:blipFill>
        <p:spPr>
          <a:xfrm>
            <a:off x="2235370" y="2084832"/>
            <a:ext cx="7864098" cy="3516030"/>
          </a:xfrm>
        </p:spPr>
      </p:pic>
    </p:spTree>
    <p:extLst>
      <p:ext uri="{BB962C8B-B14F-4D97-AF65-F5344CB8AC3E}">
        <p14:creationId xmlns:p14="http://schemas.microsoft.com/office/powerpoint/2010/main" val="418004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E5A0-9A97-43BD-862B-89F79F830AFF}"/>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BA83D375-F145-45A4-9A12-22788043FE29}"/>
              </a:ext>
            </a:extLst>
          </p:cNvPr>
          <p:cNvSpPr>
            <a:spLocks noGrp="1"/>
          </p:cNvSpPr>
          <p:nvPr>
            <p:ph idx="1"/>
          </p:nvPr>
        </p:nvSpPr>
        <p:spPr/>
        <p:txBody>
          <a:bodyPr/>
          <a:lstStyle/>
          <a:p>
            <a:r>
              <a:rPr lang="en-GB" dirty="0"/>
              <a:t>Figure a) contains an image that is universally recognizable (yield sign). Such images become </a:t>
            </a:r>
            <a:r>
              <a:rPr lang="en-GB" dirty="0" err="1"/>
              <a:t>preattentively</a:t>
            </a:r>
            <a:r>
              <a:rPr lang="en-GB" dirty="0"/>
              <a:t> recognizable with experience. </a:t>
            </a:r>
          </a:p>
          <a:p>
            <a:r>
              <a:rPr lang="en-GB" dirty="0"/>
              <a:t>Figure (b), on the other hand, requires a great deal of attention to understand; the first steps are to recognize patterns within that figure. </a:t>
            </a:r>
          </a:p>
          <a:p>
            <a:r>
              <a:rPr lang="en-GB" dirty="0"/>
              <a:t>Figure (a) is perceived in one step, and that step is simply an association of its meaning. </a:t>
            </a:r>
          </a:p>
          <a:p>
            <a:r>
              <a:rPr lang="en-GB" dirty="0"/>
              <a:t>Figure (b) takes two steps for understanding. </a:t>
            </a:r>
            <a:endParaRPr lang="en-US" dirty="0"/>
          </a:p>
        </p:txBody>
      </p:sp>
    </p:spTree>
    <p:extLst>
      <p:ext uri="{BB962C8B-B14F-4D97-AF65-F5344CB8AC3E}">
        <p14:creationId xmlns:p14="http://schemas.microsoft.com/office/powerpoint/2010/main" val="9939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5407-10E9-4F88-A409-ABBBD449866A}"/>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28239D80-A7D9-4B04-8F9A-1F9B0F0AA86F}"/>
              </a:ext>
            </a:extLst>
          </p:cNvPr>
          <p:cNvSpPr>
            <a:spLocks noGrp="1"/>
          </p:cNvSpPr>
          <p:nvPr>
            <p:ph idx="1"/>
          </p:nvPr>
        </p:nvSpPr>
        <p:spPr/>
        <p:txBody>
          <a:bodyPr>
            <a:normAutofit/>
          </a:bodyPr>
          <a:lstStyle/>
          <a:p>
            <a:pPr algn="just"/>
            <a:r>
              <a:rPr lang="en-GB" dirty="0"/>
              <a:t>First identifies the major elements of the image, with the second identifying the various relationships between these. With attentive effort, the symbols are perceived (transferred from long-term memory). </a:t>
            </a:r>
          </a:p>
          <a:p>
            <a:pPr algn="just"/>
            <a:r>
              <a:rPr lang="en-GB" dirty="0"/>
              <a:t>Patterns, mostly subsets of groups or information having perceptual or cognitive commonality, are extracted from the overall image. </a:t>
            </a:r>
          </a:p>
          <a:p>
            <a:pPr algn="just"/>
            <a:r>
              <a:rPr lang="en-GB" dirty="0"/>
              <a:t>The last step is identifying the most interesting things (such as the most interesting point clusters, genes, countries, or products), that is, those having the most interesting or special features. </a:t>
            </a:r>
            <a:endParaRPr lang="en-US" dirty="0"/>
          </a:p>
        </p:txBody>
      </p:sp>
    </p:spTree>
    <p:extLst>
      <p:ext uri="{BB962C8B-B14F-4D97-AF65-F5344CB8AC3E}">
        <p14:creationId xmlns:p14="http://schemas.microsoft.com/office/powerpoint/2010/main" val="73069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9C1E-BF77-48E8-9624-C0BC22F8A3DB}"/>
              </a:ext>
            </a:extLst>
          </p:cNvPr>
          <p:cNvSpPr>
            <a:spLocks noGrp="1"/>
          </p:cNvSpPr>
          <p:nvPr>
            <p:ph type="title"/>
          </p:nvPr>
        </p:nvSpPr>
        <p:spPr/>
        <p:txBody>
          <a:bodyPr/>
          <a:lstStyle/>
          <a:p>
            <a:r>
              <a:rPr lang="en-GB" dirty="0"/>
              <a:t>EXTERNAL COGNITION</a:t>
            </a:r>
            <a:endParaRPr lang="en-US" dirty="0"/>
          </a:p>
        </p:txBody>
      </p:sp>
      <p:sp>
        <p:nvSpPr>
          <p:cNvPr id="3" name="Content Placeholder 2">
            <a:extLst>
              <a:ext uri="{FF2B5EF4-FFF2-40B4-BE49-F238E27FC236}">
                <a16:creationId xmlns:a16="http://schemas.microsoft.com/office/drawing/2014/main" id="{616A1E1F-0CA4-4167-A889-8A8B34DC5984}"/>
              </a:ext>
            </a:extLst>
          </p:cNvPr>
          <p:cNvSpPr>
            <a:spLocks noGrp="1"/>
          </p:cNvSpPr>
          <p:nvPr>
            <p:ph idx="1"/>
          </p:nvPr>
        </p:nvSpPr>
        <p:spPr/>
        <p:txBody>
          <a:bodyPr/>
          <a:lstStyle/>
          <a:p>
            <a:pPr algn="just"/>
            <a:r>
              <a:rPr lang="en-GB" dirty="0"/>
              <a:t>Important: Without external (cognitive) identification, a graphic is unusable. </a:t>
            </a:r>
          </a:p>
          <a:p>
            <a:pPr algn="just"/>
            <a:r>
              <a:rPr lang="en-GB" dirty="0"/>
              <a:t>The external identification must be directly readable and understandable. </a:t>
            </a:r>
          </a:p>
          <a:p>
            <a:pPr algn="just"/>
            <a:r>
              <a:rPr lang="en-GB" dirty="0"/>
              <a:t>Since much of our perception is driven by physical interpretations, meaningful images must have easily interpretable x-, y-, and z-dimensions and the graphics elements of the image must be clear</a:t>
            </a:r>
            <a:endParaRPr lang="en-US" dirty="0"/>
          </a:p>
        </p:txBody>
      </p:sp>
    </p:spTree>
    <p:extLst>
      <p:ext uri="{BB962C8B-B14F-4D97-AF65-F5344CB8AC3E}">
        <p14:creationId xmlns:p14="http://schemas.microsoft.com/office/powerpoint/2010/main" val="52619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DD84-B13E-4236-96F8-2AFCC6AFA704}"/>
              </a:ext>
            </a:extLst>
          </p:cNvPr>
          <p:cNvSpPr>
            <a:spLocks noGrp="1"/>
          </p:cNvSpPr>
          <p:nvPr>
            <p:ph type="title"/>
          </p:nvPr>
        </p:nvSpPr>
        <p:spPr/>
        <p:txBody>
          <a:bodyPr/>
          <a:lstStyle/>
          <a:p>
            <a:r>
              <a:rPr lang="en-US" dirty="0"/>
              <a:t>8 Visual Variables</a:t>
            </a:r>
          </a:p>
        </p:txBody>
      </p:sp>
      <p:sp>
        <p:nvSpPr>
          <p:cNvPr id="3" name="Content Placeholder 2">
            <a:extLst>
              <a:ext uri="{FF2B5EF4-FFF2-40B4-BE49-F238E27FC236}">
                <a16:creationId xmlns:a16="http://schemas.microsoft.com/office/drawing/2014/main" id="{33035E9A-05A9-44D4-AB37-DBC926FA7C49}"/>
              </a:ext>
            </a:extLst>
          </p:cNvPr>
          <p:cNvSpPr>
            <a:spLocks noGrp="1"/>
          </p:cNvSpPr>
          <p:nvPr>
            <p:ph idx="1"/>
          </p:nvPr>
        </p:nvSpPr>
        <p:spPr>
          <a:xfrm>
            <a:off x="1154954" y="2603500"/>
            <a:ext cx="4191487" cy="1604606"/>
          </a:xfrm>
        </p:spPr>
        <p:txBody>
          <a:bodyPr/>
          <a:lstStyle/>
          <a:p>
            <a:pPr>
              <a:buAutoNum type="arabicPeriod"/>
            </a:pPr>
            <a:r>
              <a:rPr lang="en-US" dirty="0"/>
              <a:t>POSITION</a:t>
            </a:r>
          </a:p>
          <a:p>
            <a:pPr>
              <a:buAutoNum type="arabicPeriod"/>
            </a:pPr>
            <a:r>
              <a:rPr lang="en-US" dirty="0"/>
              <a:t>MARK</a:t>
            </a:r>
          </a:p>
          <a:p>
            <a:pPr>
              <a:buAutoNum type="arabicPeriod"/>
            </a:pPr>
            <a:r>
              <a:rPr lang="en-US" dirty="0"/>
              <a:t>SIZE (LENGTH, AREA, VOLUME)</a:t>
            </a:r>
          </a:p>
          <a:p>
            <a:pPr>
              <a:buAutoNum type="arabicPeriod"/>
            </a:pPr>
            <a:r>
              <a:rPr lang="en-US" dirty="0"/>
              <a:t>BRIGHTNESS</a:t>
            </a:r>
          </a:p>
        </p:txBody>
      </p:sp>
      <p:sp>
        <p:nvSpPr>
          <p:cNvPr id="4" name="Content Placeholder 2">
            <a:extLst>
              <a:ext uri="{FF2B5EF4-FFF2-40B4-BE49-F238E27FC236}">
                <a16:creationId xmlns:a16="http://schemas.microsoft.com/office/drawing/2014/main" id="{D597F9E7-F701-4935-843F-8FB420584650}"/>
              </a:ext>
            </a:extLst>
          </p:cNvPr>
          <p:cNvSpPr txBox="1">
            <a:spLocks/>
          </p:cNvSpPr>
          <p:nvPr/>
        </p:nvSpPr>
        <p:spPr>
          <a:xfrm>
            <a:off x="6401869" y="4320418"/>
            <a:ext cx="4191487" cy="1604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dirty="0"/>
              <a:t>5. COLOR</a:t>
            </a:r>
          </a:p>
          <a:p>
            <a:pPr marL="0" indent="0">
              <a:buNone/>
            </a:pPr>
            <a:r>
              <a:rPr lang="en-US" dirty="0"/>
              <a:t>6. BRIGHTNESS</a:t>
            </a:r>
          </a:p>
          <a:p>
            <a:pPr marL="0" indent="0">
              <a:buNone/>
            </a:pPr>
            <a:r>
              <a:rPr lang="en-US" dirty="0"/>
              <a:t>7. ORIENTATION</a:t>
            </a:r>
          </a:p>
          <a:p>
            <a:pPr marL="0" indent="0">
              <a:buNone/>
            </a:pPr>
            <a:r>
              <a:rPr lang="en-US" dirty="0"/>
              <a:t>8. TEXTURE</a:t>
            </a:r>
          </a:p>
        </p:txBody>
      </p:sp>
    </p:spTree>
    <p:extLst>
      <p:ext uri="{BB962C8B-B14F-4D97-AF65-F5344CB8AC3E}">
        <p14:creationId xmlns:p14="http://schemas.microsoft.com/office/powerpoint/2010/main" val="2855786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TotalTime>
  <Words>1142</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DATA VISUALIZATION </vt:lpstr>
      <vt:lpstr>SEMIOLOGY OF GRAPHICAL SYMBOLS</vt:lpstr>
      <vt:lpstr>SEMIOLOGY</vt:lpstr>
      <vt:lpstr>CONTD.</vt:lpstr>
      <vt:lpstr>SYMBOLS AND VISUALIZATION</vt:lpstr>
      <vt:lpstr>CONTD.</vt:lpstr>
      <vt:lpstr>CONTD.</vt:lpstr>
      <vt:lpstr>EXTERNAL COGNITION</vt:lpstr>
      <vt:lpstr>8 Visual Variables</vt:lpstr>
      <vt:lpstr>POSITION</vt:lpstr>
      <vt:lpstr>MARK</vt:lpstr>
      <vt:lpstr>SIZE</vt:lpstr>
      <vt:lpstr>BRIGHTNESS</vt:lpstr>
      <vt:lpstr>COLOR</vt:lpstr>
      <vt:lpstr>OREINTATION</vt:lpstr>
      <vt:lpstr>TEXTURE</vt:lpstr>
      <vt:lpstr>MOTION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dc:title>
  <dc:creator>Hafeezuddin Shaik</dc:creator>
  <cp:lastModifiedBy>Hafeezuddin Shaik</cp:lastModifiedBy>
  <cp:revision>1</cp:revision>
  <dcterms:created xsi:type="dcterms:W3CDTF">2022-03-23T15:50:51Z</dcterms:created>
  <dcterms:modified xsi:type="dcterms:W3CDTF">2022-03-23T16:26:32Z</dcterms:modified>
</cp:coreProperties>
</file>