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50"/>
  </p:notesMasterIdLst>
  <p:sldIdLst>
    <p:sldId id="256" r:id="rId2"/>
    <p:sldId id="257" r:id="rId3"/>
    <p:sldId id="310" r:id="rId4"/>
    <p:sldId id="259" r:id="rId5"/>
    <p:sldId id="260" r:id="rId6"/>
    <p:sldId id="261" r:id="rId7"/>
    <p:sldId id="262" r:id="rId8"/>
    <p:sldId id="263" r:id="rId9"/>
    <p:sldId id="264" r:id="rId10"/>
    <p:sldId id="266" r:id="rId11"/>
    <p:sldId id="314" r:id="rId12"/>
    <p:sldId id="265" r:id="rId13"/>
    <p:sldId id="315" r:id="rId14"/>
    <p:sldId id="316" r:id="rId15"/>
    <p:sldId id="271" r:id="rId16"/>
    <p:sldId id="317" r:id="rId17"/>
    <p:sldId id="318" r:id="rId18"/>
    <p:sldId id="319" r:id="rId19"/>
    <p:sldId id="320" r:id="rId20"/>
    <p:sldId id="321" r:id="rId21"/>
    <p:sldId id="277" r:id="rId22"/>
    <p:sldId id="325" r:id="rId23"/>
    <p:sldId id="324" r:id="rId24"/>
    <p:sldId id="312" r:id="rId25"/>
    <p:sldId id="311" r:id="rId26"/>
    <p:sldId id="282" r:id="rId27"/>
    <p:sldId id="283" r:id="rId28"/>
    <p:sldId id="284" r:id="rId29"/>
    <p:sldId id="285" r:id="rId30"/>
    <p:sldId id="286" r:id="rId31"/>
    <p:sldId id="287" r:id="rId32"/>
    <p:sldId id="288" r:id="rId33"/>
    <p:sldId id="289" r:id="rId34"/>
    <p:sldId id="290" r:id="rId35"/>
    <p:sldId id="291" r:id="rId36"/>
    <p:sldId id="295" r:id="rId37"/>
    <p:sldId id="296" r:id="rId38"/>
    <p:sldId id="294" r:id="rId39"/>
    <p:sldId id="297" r:id="rId40"/>
    <p:sldId id="298" r:id="rId41"/>
    <p:sldId id="299" r:id="rId42"/>
    <p:sldId id="300" r:id="rId43"/>
    <p:sldId id="301" r:id="rId44"/>
    <p:sldId id="302" r:id="rId45"/>
    <p:sldId id="303" r:id="rId46"/>
    <p:sldId id="304" r:id="rId47"/>
    <p:sldId id="333" r:id="rId48"/>
    <p:sldId id="30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5250" autoAdjust="0"/>
  </p:normalViewPr>
  <p:slideViewPr>
    <p:cSldViewPr snapToGrid="0">
      <p:cViewPr varScale="1">
        <p:scale>
          <a:sx n="82" d="100"/>
          <a:sy n="82" d="100"/>
        </p:scale>
        <p:origin x="193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8BCE5-47E2-4E0B-804F-C3BBDC90A95B}" type="datetimeFigureOut">
              <a:rPr lang="en-IN" smtClean="0"/>
              <a:t>09-09-2022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F7C40-AC9B-4DB6-837C-40A1442BF1A8}" type="slidenum">
              <a:rPr lang="en-IN" smtClean="0"/>
              <a:t>‹#›</a:t>
            </a:fld>
            <a:endParaRPr lang="en-IN"/>
          </a:p>
        </p:txBody>
      </p:sp>
    </p:spTree>
    <p:extLst>
      <p:ext uri="{BB962C8B-B14F-4D97-AF65-F5344CB8AC3E}">
        <p14:creationId xmlns:p14="http://schemas.microsoft.com/office/powerpoint/2010/main" val="273004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3F7C40-AC9B-4DB6-837C-40A1442BF1A8}" type="slidenum">
              <a:rPr lang="en-IN" smtClean="0"/>
              <a:t>44</a:t>
            </a:fld>
            <a:endParaRPr lang="en-IN"/>
          </a:p>
        </p:txBody>
      </p:sp>
    </p:spTree>
    <p:extLst>
      <p:ext uri="{BB962C8B-B14F-4D97-AF65-F5344CB8AC3E}">
        <p14:creationId xmlns:p14="http://schemas.microsoft.com/office/powerpoint/2010/main" val="384338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69AD666-B41C-4869-A3AA-729B1407013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316034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9AD666-B41C-4869-A3AA-729B1407013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377072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9AD666-B41C-4869-A3AA-729B1407013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383532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9AD666-B41C-4869-A3AA-729B1407013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413097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AD666-B41C-4869-A3AA-729B1407013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80656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69AD666-B41C-4869-A3AA-729B1407013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19689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69AD666-B41C-4869-A3AA-729B14070133}"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205092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69AD666-B41C-4869-A3AA-729B14070133}"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184345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AD666-B41C-4869-A3AA-729B14070133}"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45231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AD666-B41C-4869-A3AA-729B1407013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231377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AD666-B41C-4869-A3AA-729B1407013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B9182-7E40-4B64-9FF9-746D96592F1B}" type="slidenum">
              <a:rPr lang="en-IN" smtClean="0"/>
              <a:t>‹#›</a:t>
            </a:fld>
            <a:endParaRPr lang="en-IN"/>
          </a:p>
        </p:txBody>
      </p:sp>
    </p:spTree>
    <p:extLst>
      <p:ext uri="{BB962C8B-B14F-4D97-AF65-F5344CB8AC3E}">
        <p14:creationId xmlns:p14="http://schemas.microsoft.com/office/powerpoint/2010/main" val="366369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AD666-B41C-4869-A3AA-729B14070133}" type="datetimeFigureOut">
              <a:rPr lang="en-IN" smtClean="0"/>
              <a:t>09-09-2022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B9182-7E40-4B64-9FF9-746D96592F1B}" type="slidenum">
              <a:rPr lang="en-IN" smtClean="0"/>
              <a:t>‹#›</a:t>
            </a:fld>
            <a:endParaRPr lang="en-IN"/>
          </a:p>
        </p:txBody>
      </p:sp>
    </p:spTree>
    <p:extLst>
      <p:ext uri="{BB962C8B-B14F-4D97-AF65-F5344CB8AC3E}">
        <p14:creationId xmlns:p14="http://schemas.microsoft.com/office/powerpoint/2010/main" val="227382980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F490-0F33-456A-9118-A696E9DE7355}"/>
              </a:ext>
            </a:extLst>
          </p:cNvPr>
          <p:cNvSpPr>
            <a:spLocks noGrp="1"/>
          </p:cNvSpPr>
          <p:nvPr>
            <p:ph type="ctrTitle"/>
          </p:nvPr>
        </p:nvSpPr>
        <p:spPr>
          <a:xfrm>
            <a:off x="1015739" y="1162050"/>
            <a:ext cx="6858000" cy="1790700"/>
          </a:xfrm>
        </p:spPr>
        <p:txBody>
          <a:bodyPr>
            <a:normAutofit/>
          </a:bodyPr>
          <a:lstStyle/>
          <a:p>
            <a:r>
              <a:rPr lang="en-IN" sz="3600" dirty="0"/>
              <a:t>INTRODUCTION TO ALGORITHMS</a:t>
            </a:r>
            <a:br>
              <a:rPr lang="en-IN" sz="3600" dirty="0"/>
            </a:br>
            <a:endParaRPr lang="en-IN" sz="3600" dirty="0"/>
          </a:p>
        </p:txBody>
      </p:sp>
    </p:spTree>
    <p:extLst>
      <p:ext uri="{BB962C8B-B14F-4D97-AF65-F5344CB8AC3E}">
        <p14:creationId xmlns:p14="http://schemas.microsoft.com/office/powerpoint/2010/main" val="198347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A9A2-1100-45CC-92B8-5F69CFAF2210}"/>
              </a:ext>
            </a:extLst>
          </p:cNvPr>
          <p:cNvSpPr>
            <a:spLocks noGrp="1"/>
          </p:cNvSpPr>
          <p:nvPr>
            <p:ph type="title"/>
          </p:nvPr>
        </p:nvSpPr>
        <p:spPr>
          <a:xfrm>
            <a:off x="619025" y="306371"/>
            <a:ext cx="6347713" cy="1320800"/>
          </a:xfrm>
        </p:spPr>
        <p:txBody>
          <a:bodyPr>
            <a:normAutofit fontScale="90000"/>
          </a:bodyPr>
          <a:lstStyle/>
          <a:p>
            <a:r>
              <a:rPr lang="en-IN" b="1" dirty="0"/>
              <a:t>Algorithm</a:t>
            </a:r>
            <a:br>
              <a:rPr lang="en-IN" b="1" dirty="0"/>
            </a:br>
            <a:endParaRPr lang="en-IN" dirty="0"/>
          </a:p>
        </p:txBody>
      </p:sp>
      <p:sp>
        <p:nvSpPr>
          <p:cNvPr id="3" name="Content Placeholder 2">
            <a:extLst>
              <a:ext uri="{FF2B5EF4-FFF2-40B4-BE49-F238E27FC236}">
                <a16:creationId xmlns:a16="http://schemas.microsoft.com/office/drawing/2014/main" id="{541BABD1-ED46-4F63-8910-7A1CFC8FB292}"/>
              </a:ext>
            </a:extLst>
          </p:cNvPr>
          <p:cNvSpPr>
            <a:spLocks noGrp="1"/>
          </p:cNvSpPr>
          <p:nvPr>
            <p:ph idx="1"/>
          </p:nvPr>
        </p:nvSpPr>
        <p:spPr>
          <a:xfrm>
            <a:off x="141403" y="1270000"/>
            <a:ext cx="7466028" cy="5281629"/>
          </a:xfrm>
        </p:spPr>
        <p:txBody>
          <a:bodyPr>
            <a:normAutofit/>
          </a:bodyPr>
          <a:lstStyle/>
          <a:p>
            <a:pPr fontAlgn="base"/>
            <a:r>
              <a:rPr lang="en-US" sz="2400" b="1" dirty="0"/>
              <a:t>Step 1</a:t>
            </a:r>
            <a:r>
              <a:rPr lang="en-US" sz="2400" dirty="0"/>
              <a:t>: Select the </a:t>
            </a:r>
            <a:r>
              <a:rPr lang="en-US" sz="2400" b="1" dirty="0"/>
              <a:t>first element</a:t>
            </a:r>
            <a:r>
              <a:rPr lang="en-US" sz="2400" dirty="0"/>
              <a:t> as the </a:t>
            </a:r>
            <a:r>
              <a:rPr lang="en-US" sz="2400" b="1" dirty="0"/>
              <a:t>current element</a:t>
            </a:r>
            <a:r>
              <a:rPr lang="en-US" sz="2400" dirty="0"/>
              <a:t>.</a:t>
            </a:r>
          </a:p>
          <a:p>
            <a:pPr fontAlgn="base"/>
            <a:r>
              <a:rPr lang="en-US" sz="2400" b="1" dirty="0"/>
              <a:t>Step 2</a:t>
            </a:r>
            <a:r>
              <a:rPr lang="en-US" sz="2400" dirty="0"/>
              <a:t>: Compare the </a:t>
            </a:r>
            <a:r>
              <a:rPr lang="en-US" sz="2400" b="1" dirty="0"/>
              <a:t>current element</a:t>
            </a:r>
            <a:r>
              <a:rPr lang="en-US" sz="2400" dirty="0"/>
              <a:t> with the </a:t>
            </a:r>
            <a:r>
              <a:rPr lang="en-US" sz="2400" b="1" dirty="0"/>
              <a:t>target element</a:t>
            </a:r>
            <a:r>
              <a:rPr lang="en-US" sz="2400" dirty="0"/>
              <a:t>. If matches, then go to </a:t>
            </a:r>
            <a:r>
              <a:rPr lang="en-US" sz="2400" i="1" dirty="0"/>
              <a:t>step 5</a:t>
            </a:r>
            <a:r>
              <a:rPr lang="en-US" sz="2400" dirty="0"/>
              <a:t>.</a:t>
            </a:r>
          </a:p>
          <a:p>
            <a:pPr fontAlgn="base"/>
            <a:r>
              <a:rPr lang="en-US" sz="2400" b="1" dirty="0"/>
              <a:t>Step 3</a:t>
            </a:r>
            <a:r>
              <a:rPr lang="en-US" sz="2400" dirty="0"/>
              <a:t>: If there is a </a:t>
            </a:r>
            <a:r>
              <a:rPr lang="en-US" sz="2400" b="1" dirty="0"/>
              <a:t>next element</a:t>
            </a:r>
            <a:r>
              <a:rPr lang="en-US" sz="2400" dirty="0"/>
              <a:t>, then set </a:t>
            </a:r>
            <a:r>
              <a:rPr lang="en-US" sz="2400" b="1" dirty="0"/>
              <a:t>current element</a:t>
            </a:r>
            <a:r>
              <a:rPr lang="en-US" sz="2400" dirty="0"/>
              <a:t> to </a:t>
            </a:r>
            <a:r>
              <a:rPr lang="en-US" sz="2400" b="1" dirty="0"/>
              <a:t>next element</a:t>
            </a:r>
            <a:r>
              <a:rPr lang="en-US" sz="2400" dirty="0"/>
              <a:t> and go to </a:t>
            </a:r>
            <a:r>
              <a:rPr lang="en-US" sz="2400" i="1" dirty="0"/>
              <a:t>Step 2</a:t>
            </a:r>
            <a:r>
              <a:rPr lang="en-US" sz="2400" dirty="0"/>
              <a:t>.</a:t>
            </a:r>
          </a:p>
          <a:p>
            <a:pPr fontAlgn="base"/>
            <a:r>
              <a:rPr lang="en-US" sz="2400" b="1" dirty="0"/>
              <a:t>Step 4</a:t>
            </a:r>
            <a:r>
              <a:rPr lang="en-US" sz="2400" dirty="0"/>
              <a:t>: </a:t>
            </a:r>
            <a:r>
              <a:rPr lang="en-US" sz="2400" b="1" dirty="0"/>
              <a:t>Target element</a:t>
            </a:r>
            <a:r>
              <a:rPr lang="en-US" sz="2400" dirty="0"/>
              <a:t> not found. Go to </a:t>
            </a:r>
            <a:r>
              <a:rPr lang="en-US" sz="2400" i="1" dirty="0"/>
              <a:t>Step 6</a:t>
            </a:r>
            <a:r>
              <a:rPr lang="en-US" sz="2400" dirty="0"/>
              <a:t>.</a:t>
            </a:r>
          </a:p>
          <a:p>
            <a:pPr fontAlgn="base"/>
            <a:r>
              <a:rPr lang="en-US" sz="2400" b="1" dirty="0"/>
              <a:t>Step 5</a:t>
            </a:r>
            <a:r>
              <a:rPr lang="en-US" sz="2400" dirty="0"/>
              <a:t>: </a:t>
            </a:r>
            <a:r>
              <a:rPr lang="en-US" sz="2400" b="1" dirty="0"/>
              <a:t>Target element</a:t>
            </a:r>
            <a:r>
              <a:rPr lang="en-US" sz="2400" dirty="0"/>
              <a:t> found and return </a:t>
            </a:r>
            <a:r>
              <a:rPr lang="en-US" sz="2400" b="1" dirty="0"/>
              <a:t>location</a:t>
            </a:r>
            <a:r>
              <a:rPr lang="en-US" sz="2400" dirty="0"/>
              <a:t>.</a:t>
            </a:r>
          </a:p>
          <a:p>
            <a:pPr fontAlgn="base"/>
            <a:r>
              <a:rPr lang="en-US" sz="2400" b="1" dirty="0"/>
              <a:t>Step 6</a:t>
            </a:r>
            <a:r>
              <a:rPr lang="en-US" sz="2400" dirty="0"/>
              <a:t>: Exit process.</a:t>
            </a:r>
          </a:p>
          <a:p>
            <a:endParaRPr lang="en-IN" sz="2400" dirty="0"/>
          </a:p>
        </p:txBody>
      </p:sp>
    </p:spTree>
    <p:extLst>
      <p:ext uri="{BB962C8B-B14F-4D97-AF65-F5344CB8AC3E}">
        <p14:creationId xmlns:p14="http://schemas.microsoft.com/office/powerpoint/2010/main" val="233279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a:t>
            </a:r>
          </a:p>
        </p:txBody>
      </p:sp>
      <p:sp>
        <p:nvSpPr>
          <p:cNvPr id="3" name="Content Placeholder 2"/>
          <p:cNvSpPr>
            <a:spLocks noGrp="1"/>
          </p:cNvSpPr>
          <p:nvPr>
            <p:ph sz="half" idx="1"/>
          </p:nvPr>
        </p:nvSpPr>
        <p:spPr/>
        <p:txBody>
          <a:bodyPr>
            <a:normAutofit fontScale="62500" lnSpcReduction="20000"/>
          </a:bodyPr>
          <a:lstStyle/>
          <a:p>
            <a:pPr marL="0" indent="0" fontAlgn="base">
              <a:buNone/>
            </a:pPr>
            <a:r>
              <a:rPr lang="en-IN" dirty="0"/>
              <a:t>#include&lt;</a:t>
            </a:r>
            <a:r>
              <a:rPr lang="en-IN" dirty="0" err="1"/>
              <a:t>stdio.h</a:t>
            </a:r>
            <a:r>
              <a:rPr lang="en-IN" dirty="0"/>
              <a:t>&gt;</a:t>
            </a:r>
          </a:p>
          <a:p>
            <a:pPr marL="0" indent="0" fontAlgn="base">
              <a:buNone/>
            </a:pPr>
            <a:r>
              <a:rPr lang="en-IN" dirty="0"/>
              <a:t>  </a:t>
            </a:r>
          </a:p>
          <a:p>
            <a:pPr marL="0" indent="0" fontAlgn="base">
              <a:buNone/>
            </a:pPr>
            <a:r>
              <a:rPr lang="en-IN" dirty="0" err="1"/>
              <a:t>int</a:t>
            </a:r>
            <a:r>
              <a:rPr lang="en-IN" dirty="0"/>
              <a:t> main()</a:t>
            </a:r>
          </a:p>
          <a:p>
            <a:pPr marL="0" indent="0" fontAlgn="base">
              <a:buNone/>
            </a:pPr>
            <a:r>
              <a:rPr lang="en-IN" dirty="0"/>
              <a:t>{</a:t>
            </a:r>
          </a:p>
          <a:p>
            <a:pPr marL="0" indent="0" fontAlgn="base">
              <a:buNone/>
            </a:pPr>
            <a:r>
              <a:rPr lang="en-IN" dirty="0"/>
              <a:t>    </a:t>
            </a:r>
            <a:r>
              <a:rPr lang="en-IN" dirty="0" err="1"/>
              <a:t>int</a:t>
            </a:r>
            <a:r>
              <a:rPr lang="en-IN" dirty="0"/>
              <a:t> a[20],</a:t>
            </a:r>
            <a:r>
              <a:rPr lang="en-IN" dirty="0" err="1"/>
              <a:t>i,x,n</a:t>
            </a:r>
            <a:r>
              <a:rPr lang="en-IN" dirty="0"/>
              <a:t>;</a:t>
            </a:r>
          </a:p>
          <a:p>
            <a:pPr marL="0" indent="0" fontAlgn="base">
              <a:buNone/>
            </a:pPr>
            <a:r>
              <a:rPr lang="en-IN" dirty="0"/>
              <a:t>    </a:t>
            </a:r>
            <a:r>
              <a:rPr lang="en-IN" dirty="0" err="1"/>
              <a:t>printf</a:t>
            </a:r>
            <a:r>
              <a:rPr lang="en-IN" dirty="0"/>
              <a:t>("How many elements?");</a:t>
            </a:r>
          </a:p>
          <a:p>
            <a:pPr marL="0" indent="0" fontAlgn="base">
              <a:buNone/>
            </a:pPr>
            <a:r>
              <a:rPr lang="en-IN" dirty="0"/>
              <a:t>    </a:t>
            </a:r>
            <a:r>
              <a:rPr lang="en-IN" dirty="0" err="1"/>
              <a:t>scanf</a:t>
            </a:r>
            <a:r>
              <a:rPr lang="en-IN" dirty="0"/>
              <a:t>("%</a:t>
            </a:r>
            <a:r>
              <a:rPr lang="en-IN" dirty="0" err="1"/>
              <a:t>d",&amp;n</a:t>
            </a:r>
            <a:r>
              <a:rPr lang="en-IN" dirty="0"/>
              <a:t>);</a:t>
            </a:r>
          </a:p>
          <a:p>
            <a:pPr marL="0" indent="0" fontAlgn="base">
              <a:buNone/>
            </a:pPr>
            <a:r>
              <a:rPr lang="en-IN" dirty="0"/>
              <a:t>     </a:t>
            </a:r>
          </a:p>
          <a:p>
            <a:pPr marL="0" indent="0" fontAlgn="base">
              <a:buNone/>
            </a:pPr>
            <a:r>
              <a:rPr lang="en-IN" dirty="0"/>
              <a:t>    </a:t>
            </a:r>
            <a:r>
              <a:rPr lang="en-IN" dirty="0" err="1"/>
              <a:t>printf</a:t>
            </a:r>
            <a:r>
              <a:rPr lang="en-IN" dirty="0"/>
              <a:t>("Enter array </a:t>
            </a:r>
            <a:r>
              <a:rPr lang="en-IN" dirty="0" err="1"/>
              <a:t>elements:n</a:t>
            </a:r>
            <a:r>
              <a:rPr lang="en-IN" dirty="0"/>
              <a:t>");</a:t>
            </a:r>
          </a:p>
          <a:p>
            <a:pPr marL="0" indent="0" fontAlgn="base">
              <a:buNone/>
            </a:pPr>
            <a:r>
              <a:rPr lang="en-IN" dirty="0"/>
              <a:t>    for(i=0;i&lt;n;++i)</a:t>
            </a:r>
          </a:p>
          <a:p>
            <a:pPr marL="0" indent="0" fontAlgn="base">
              <a:buNone/>
            </a:pPr>
            <a:r>
              <a:rPr lang="en-IN" dirty="0"/>
              <a:t>        </a:t>
            </a:r>
            <a:r>
              <a:rPr lang="en-IN" dirty="0" err="1"/>
              <a:t>scanf</a:t>
            </a:r>
            <a:r>
              <a:rPr lang="en-IN" dirty="0"/>
              <a:t>("%</a:t>
            </a:r>
            <a:r>
              <a:rPr lang="en-IN" dirty="0" err="1"/>
              <a:t>d",&amp;a</a:t>
            </a:r>
            <a:r>
              <a:rPr lang="en-IN" dirty="0"/>
              <a:t>[i]);</a:t>
            </a:r>
          </a:p>
          <a:p>
            <a:pPr marL="0" indent="0" fontAlgn="base">
              <a:buNone/>
            </a:pPr>
            <a:r>
              <a:rPr lang="en-IN" dirty="0"/>
              <a:t>     </a:t>
            </a:r>
          </a:p>
          <a:p>
            <a:pPr marL="0" indent="0" fontAlgn="base">
              <a:buNone/>
            </a:pPr>
            <a:r>
              <a:rPr lang="en-IN" dirty="0"/>
              <a:t>    </a:t>
            </a:r>
            <a:r>
              <a:rPr lang="en-IN" dirty="0" err="1"/>
              <a:t>printf</a:t>
            </a:r>
            <a:r>
              <a:rPr lang="en-IN" dirty="0"/>
              <a:t>(“\n Enter element to search:");</a:t>
            </a:r>
          </a:p>
          <a:p>
            <a:pPr marL="0" indent="0" fontAlgn="base">
              <a:buNone/>
            </a:pPr>
            <a:r>
              <a:rPr lang="en-IN" dirty="0"/>
              <a:t>    </a:t>
            </a:r>
            <a:r>
              <a:rPr lang="en-IN" dirty="0" err="1"/>
              <a:t>scanf</a:t>
            </a:r>
            <a:r>
              <a:rPr lang="en-IN" dirty="0"/>
              <a:t>("%</a:t>
            </a:r>
            <a:r>
              <a:rPr lang="en-IN" dirty="0" err="1"/>
              <a:t>d",&amp;x</a:t>
            </a:r>
            <a:r>
              <a:rPr lang="en-IN" dirty="0"/>
              <a:t>);</a:t>
            </a:r>
          </a:p>
          <a:p>
            <a:pPr marL="0" indent="0">
              <a:buNone/>
            </a:pPr>
            <a:endParaRPr lang="en-IN" dirty="0"/>
          </a:p>
        </p:txBody>
      </p:sp>
      <p:sp>
        <p:nvSpPr>
          <p:cNvPr id="4" name="Content Placeholder 3"/>
          <p:cNvSpPr>
            <a:spLocks noGrp="1"/>
          </p:cNvSpPr>
          <p:nvPr>
            <p:ph sz="half" idx="2"/>
          </p:nvPr>
        </p:nvSpPr>
        <p:spPr/>
        <p:txBody>
          <a:bodyPr>
            <a:normAutofit fontScale="62500" lnSpcReduction="20000"/>
          </a:bodyPr>
          <a:lstStyle/>
          <a:p>
            <a:pPr marL="0" indent="0" fontAlgn="base">
              <a:buNone/>
            </a:pPr>
            <a:r>
              <a:rPr lang="en-IN" dirty="0"/>
              <a:t> for(i=0;i&lt;n;++i)</a:t>
            </a:r>
          </a:p>
          <a:p>
            <a:pPr marL="0" indent="0" fontAlgn="base">
              <a:buNone/>
            </a:pPr>
            <a:r>
              <a:rPr lang="en-IN" dirty="0"/>
              <a:t>        if(a[i]==x)</a:t>
            </a:r>
          </a:p>
          <a:p>
            <a:pPr marL="0" indent="0" fontAlgn="base">
              <a:buNone/>
            </a:pPr>
            <a:r>
              <a:rPr lang="en-IN" dirty="0"/>
              <a:t>            break;</a:t>
            </a:r>
          </a:p>
          <a:p>
            <a:pPr marL="0" indent="0" fontAlgn="base">
              <a:buNone/>
            </a:pPr>
            <a:r>
              <a:rPr lang="en-IN" dirty="0"/>
              <a:t>     </a:t>
            </a:r>
          </a:p>
          <a:p>
            <a:pPr marL="0" indent="0" fontAlgn="base">
              <a:buNone/>
            </a:pPr>
            <a:r>
              <a:rPr lang="en-IN" dirty="0"/>
              <a:t>    if(i&lt;n)</a:t>
            </a:r>
          </a:p>
          <a:p>
            <a:pPr marL="0" indent="0" fontAlgn="base">
              <a:buNone/>
            </a:pPr>
            <a:r>
              <a:rPr lang="en-IN" dirty="0"/>
              <a:t>        </a:t>
            </a:r>
            <a:r>
              <a:rPr lang="en-IN" dirty="0" err="1"/>
              <a:t>printf</a:t>
            </a:r>
            <a:r>
              <a:rPr lang="en-IN" dirty="0"/>
              <a:t>("Element found at index %</a:t>
            </a:r>
            <a:r>
              <a:rPr lang="en-IN" dirty="0" err="1"/>
              <a:t>d",i</a:t>
            </a:r>
            <a:r>
              <a:rPr lang="en-IN" dirty="0"/>
              <a:t>);</a:t>
            </a:r>
          </a:p>
          <a:p>
            <a:pPr marL="0" indent="0" fontAlgn="base">
              <a:buNone/>
            </a:pPr>
            <a:r>
              <a:rPr lang="en-IN" dirty="0"/>
              <a:t>    else</a:t>
            </a:r>
          </a:p>
          <a:p>
            <a:pPr marL="0" indent="0" fontAlgn="base">
              <a:buNone/>
            </a:pPr>
            <a:r>
              <a:rPr lang="en-IN" dirty="0"/>
              <a:t>        </a:t>
            </a:r>
            <a:r>
              <a:rPr lang="en-IN" dirty="0" err="1"/>
              <a:t>printf</a:t>
            </a:r>
            <a:r>
              <a:rPr lang="en-IN" dirty="0"/>
              <a:t>("Element not found");</a:t>
            </a:r>
          </a:p>
          <a:p>
            <a:pPr marL="0" indent="0" fontAlgn="base">
              <a:buNone/>
            </a:pPr>
            <a:r>
              <a:rPr lang="en-IN" dirty="0"/>
              <a:t>  </a:t>
            </a:r>
          </a:p>
          <a:p>
            <a:pPr marL="0" indent="0" fontAlgn="base">
              <a:buNone/>
            </a:pPr>
            <a:r>
              <a:rPr lang="en-IN" dirty="0"/>
              <a:t>    return 0;</a:t>
            </a:r>
          </a:p>
          <a:p>
            <a:pPr marL="0" indent="0" fontAlgn="base">
              <a:buNone/>
            </a:pPr>
            <a:r>
              <a:rPr lang="en-IN" dirty="0"/>
              <a:t>}</a:t>
            </a:r>
          </a:p>
          <a:p>
            <a:endParaRPr lang="en-IN" dirty="0"/>
          </a:p>
        </p:txBody>
      </p:sp>
    </p:spTree>
    <p:extLst>
      <p:ext uri="{BB962C8B-B14F-4D97-AF65-F5344CB8AC3E}">
        <p14:creationId xmlns:p14="http://schemas.microsoft.com/office/powerpoint/2010/main" val="290972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907E-F213-4A26-9678-E285175FE0AC}"/>
              </a:ext>
            </a:extLst>
          </p:cNvPr>
          <p:cNvSpPr>
            <a:spLocks noGrp="1"/>
          </p:cNvSpPr>
          <p:nvPr>
            <p:ph type="title"/>
          </p:nvPr>
        </p:nvSpPr>
        <p:spPr/>
        <p:txBody>
          <a:bodyPr>
            <a:normAutofit fontScale="90000"/>
          </a:bodyPr>
          <a:lstStyle/>
          <a:p>
            <a:r>
              <a:rPr lang="en-US" dirty="0"/>
              <a:t>Features of Linear Search Algorithm</a:t>
            </a:r>
            <a:br>
              <a:rPr lang="en-US" dirty="0"/>
            </a:br>
            <a:endParaRPr lang="en-IN" dirty="0"/>
          </a:p>
        </p:txBody>
      </p:sp>
      <p:sp>
        <p:nvSpPr>
          <p:cNvPr id="3" name="Content Placeholder 2">
            <a:extLst>
              <a:ext uri="{FF2B5EF4-FFF2-40B4-BE49-F238E27FC236}">
                <a16:creationId xmlns:a16="http://schemas.microsoft.com/office/drawing/2014/main" id="{B466AA48-DE46-4265-99B6-7AA05DAFC89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is used for unsorted and unordered small list of elements.</a:t>
            </a:r>
          </a:p>
          <a:p>
            <a:r>
              <a:rPr lang="en-US" sz="2400" dirty="0">
                <a:latin typeface="Times New Roman" panose="02020603050405020304" pitchFamily="18" charset="0"/>
                <a:cs typeface="Times New Roman" panose="02020603050405020304" pitchFamily="18" charset="0"/>
              </a:rPr>
              <a:t>It has a time complexity of O(n), which means the time is linearly dependent on the number of elements, which is not bad, but not that good too.</a:t>
            </a:r>
          </a:p>
          <a:p>
            <a:r>
              <a:rPr lang="en-US" sz="2400" dirty="0">
                <a:latin typeface="Times New Roman" panose="02020603050405020304" pitchFamily="18" charset="0"/>
                <a:cs typeface="Times New Roman" panose="02020603050405020304" pitchFamily="18" charset="0"/>
              </a:rPr>
              <a:t>It has a very simple implementation.</a:t>
            </a:r>
          </a:p>
        </p:txBody>
      </p:sp>
    </p:spTree>
    <p:extLst>
      <p:ext uri="{BB962C8B-B14F-4D97-AF65-F5344CB8AC3E}">
        <p14:creationId xmlns:p14="http://schemas.microsoft.com/office/powerpoint/2010/main" val="373439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search </a:t>
            </a:r>
          </a:p>
        </p:txBody>
      </p:sp>
      <p:sp>
        <p:nvSpPr>
          <p:cNvPr id="3" name="Text Placeholder 2"/>
          <p:cNvSpPr>
            <a:spLocks noGrp="1"/>
          </p:cNvSpPr>
          <p:nvPr>
            <p:ph type="body" idx="1"/>
          </p:nvPr>
        </p:nvSpPr>
        <p:spPr/>
        <p:txBody>
          <a:bodyPr/>
          <a:lstStyle/>
          <a:p>
            <a:r>
              <a:rPr lang="en-IN" dirty="0"/>
              <a:t>Advantages </a:t>
            </a:r>
          </a:p>
        </p:txBody>
      </p:sp>
      <p:sp>
        <p:nvSpPr>
          <p:cNvPr id="4" name="Content Placeholder 3"/>
          <p:cNvSpPr>
            <a:spLocks noGrp="1"/>
          </p:cNvSpPr>
          <p:nvPr>
            <p:ph sz="half" idx="2"/>
          </p:nvPr>
        </p:nvSpPr>
        <p:spPr/>
        <p:txBody>
          <a:bodyPr/>
          <a:lstStyle/>
          <a:p>
            <a:r>
              <a:rPr lang="en-IN" dirty="0"/>
              <a:t>It is easy to implement and understand.</a:t>
            </a:r>
          </a:p>
          <a:p>
            <a:r>
              <a:rPr lang="en-IN" dirty="0"/>
              <a:t>Array or list can be in sorted or unsorted order.</a:t>
            </a:r>
          </a:p>
          <a:p>
            <a:r>
              <a:rPr lang="en-IN" dirty="0"/>
              <a:t>If the search element is located at the beginning of the list ,then less </a:t>
            </a:r>
            <a:r>
              <a:rPr lang="en-IN" dirty="0" err="1"/>
              <a:t>comparisions</a:t>
            </a:r>
            <a:r>
              <a:rPr lang="en-IN" dirty="0"/>
              <a:t> are done</a:t>
            </a:r>
          </a:p>
        </p:txBody>
      </p:sp>
      <p:sp>
        <p:nvSpPr>
          <p:cNvPr id="5" name="Text Placeholder 4"/>
          <p:cNvSpPr>
            <a:spLocks noGrp="1"/>
          </p:cNvSpPr>
          <p:nvPr>
            <p:ph type="body" sz="quarter" idx="3"/>
          </p:nvPr>
        </p:nvSpPr>
        <p:spPr/>
        <p:txBody>
          <a:bodyPr/>
          <a:lstStyle/>
          <a:p>
            <a:r>
              <a:rPr lang="en-IN" dirty="0"/>
              <a:t>Dis advantage </a:t>
            </a:r>
          </a:p>
        </p:txBody>
      </p:sp>
      <p:sp>
        <p:nvSpPr>
          <p:cNvPr id="6" name="Content Placeholder 5"/>
          <p:cNvSpPr>
            <a:spLocks noGrp="1"/>
          </p:cNvSpPr>
          <p:nvPr>
            <p:ph sz="quarter" idx="4"/>
          </p:nvPr>
        </p:nvSpPr>
        <p:spPr/>
        <p:txBody>
          <a:bodyPr/>
          <a:lstStyle/>
          <a:p>
            <a:r>
              <a:rPr lang="en-IN" dirty="0"/>
              <a:t>Slow if the list is large.</a:t>
            </a:r>
          </a:p>
          <a:p>
            <a:r>
              <a:rPr lang="en-IN" dirty="0"/>
              <a:t>When search element is at the end of the list , the search takes more time to execute</a:t>
            </a:r>
          </a:p>
        </p:txBody>
      </p:sp>
    </p:spTree>
    <p:extLst>
      <p:ext uri="{BB962C8B-B14F-4D97-AF65-F5344CB8AC3E}">
        <p14:creationId xmlns:p14="http://schemas.microsoft.com/office/powerpoint/2010/main" val="300152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Binary search </a:t>
            </a:r>
          </a:p>
        </p:txBody>
      </p:sp>
      <p:sp>
        <p:nvSpPr>
          <p:cNvPr id="3" name="Content Placeholder 2"/>
          <p:cNvSpPr>
            <a:spLocks noGrp="1"/>
          </p:cNvSpPr>
          <p:nvPr>
            <p:ph idx="1"/>
          </p:nvPr>
        </p:nvSpPr>
        <p:spPr>
          <a:xfrm>
            <a:off x="457199" y="1194318"/>
            <a:ext cx="8574833" cy="4931845"/>
          </a:xfrm>
        </p:spPr>
        <p:txBody>
          <a:bodyPr>
            <a:normAutofit/>
          </a:bodyPr>
          <a:lstStyle/>
          <a:p>
            <a:r>
              <a:rPr lang="en-IN" sz="2000" dirty="0"/>
              <a:t>Binary search is a fast search algorithm with run-time complexity of Ο(log n). </a:t>
            </a:r>
          </a:p>
          <a:p>
            <a:r>
              <a:rPr lang="en-IN" sz="2000" dirty="0"/>
              <a:t>This search algorithm works on the principle of divide and conquer. For this algorithm to work properly, the data collection should be in the sorted form.</a:t>
            </a:r>
          </a:p>
          <a:p>
            <a:r>
              <a:rPr lang="en-IN" sz="2000" dirty="0"/>
              <a:t>Binary search looks for a particular element by comparing the middle most element of the collection. </a:t>
            </a:r>
          </a:p>
          <a:p>
            <a:r>
              <a:rPr lang="en-IN" sz="2000" dirty="0"/>
              <a:t>If a match occurs, then the index of element is returned. </a:t>
            </a:r>
          </a:p>
          <a:p>
            <a:r>
              <a:rPr lang="en-IN" sz="2000" dirty="0"/>
              <a:t>If the middle element is greater than the search element, then the element is searched in the sub-array to the left of the middle element.</a:t>
            </a:r>
          </a:p>
          <a:p>
            <a:r>
              <a:rPr lang="en-IN" sz="2000" dirty="0"/>
              <a:t> Otherwise, the element is searched for in the sub-array to the right of the middle element. </a:t>
            </a:r>
          </a:p>
          <a:p>
            <a:r>
              <a:rPr lang="en-IN" sz="2000" dirty="0"/>
              <a:t>This process continues on the sub-array as well until the size of the sub array reduces to zero.</a:t>
            </a:r>
          </a:p>
        </p:txBody>
      </p:sp>
    </p:spTree>
    <p:extLst>
      <p:ext uri="{BB962C8B-B14F-4D97-AF65-F5344CB8AC3E}">
        <p14:creationId xmlns:p14="http://schemas.microsoft.com/office/powerpoint/2010/main" val="238376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7796-C6BE-4D54-A7D5-6085E7BDF4E1}"/>
              </a:ext>
            </a:extLst>
          </p:cNvPr>
          <p:cNvSpPr>
            <a:spLocks noGrp="1"/>
          </p:cNvSpPr>
          <p:nvPr>
            <p:ph type="title"/>
          </p:nvPr>
        </p:nvSpPr>
        <p:spPr/>
        <p:txBody>
          <a:bodyPr/>
          <a:lstStyle/>
          <a:p>
            <a:r>
              <a:rPr lang="en-IN" dirty="0"/>
              <a:t>Implementation of binary search</a:t>
            </a:r>
          </a:p>
        </p:txBody>
      </p:sp>
      <p:sp>
        <p:nvSpPr>
          <p:cNvPr id="3" name="Content Placeholder 2">
            <a:extLst>
              <a:ext uri="{FF2B5EF4-FFF2-40B4-BE49-F238E27FC236}">
                <a16:creationId xmlns:a16="http://schemas.microsoft.com/office/drawing/2014/main" id="{D0DB3D10-581C-43CF-9990-5D65D428C76D}"/>
              </a:ext>
            </a:extLst>
          </p:cNvPr>
          <p:cNvSpPr>
            <a:spLocks noGrp="1"/>
          </p:cNvSpPr>
          <p:nvPr>
            <p:ph idx="1"/>
          </p:nvPr>
        </p:nvSpPr>
        <p:spPr/>
        <p:txBody>
          <a:bodyPr>
            <a:normAutofit/>
          </a:bodyPr>
          <a:lstStyle/>
          <a:p>
            <a:pPr fontAlgn="base"/>
            <a:r>
              <a:rPr lang="en-US" sz="2200" dirty="0"/>
              <a:t>Compare search element with the middle element.</a:t>
            </a:r>
          </a:p>
          <a:p>
            <a:pPr fontAlgn="base"/>
            <a:r>
              <a:rPr lang="en-US" sz="2200" dirty="0"/>
              <a:t>If search element matches with middle element, we return the mid index.</a:t>
            </a:r>
          </a:p>
          <a:p>
            <a:pPr fontAlgn="base"/>
            <a:r>
              <a:rPr lang="en-US" sz="2200" dirty="0"/>
              <a:t>Else If search element is greater than the mid element, then search element can only lie in right half subarray after the mid element. So we recur for right half.</a:t>
            </a:r>
          </a:p>
          <a:p>
            <a:pPr fontAlgn="base"/>
            <a:r>
              <a:rPr lang="en-US" sz="2200" dirty="0"/>
              <a:t>Else (search element  is smaller) recur for the left half.</a:t>
            </a:r>
          </a:p>
          <a:p>
            <a:pPr marL="0" indent="0">
              <a:buNone/>
            </a:pPr>
            <a:endParaRPr lang="en-IN" dirty="0"/>
          </a:p>
        </p:txBody>
      </p:sp>
    </p:spTree>
    <p:extLst>
      <p:ext uri="{BB962C8B-B14F-4D97-AF65-F5344CB8AC3E}">
        <p14:creationId xmlns:p14="http://schemas.microsoft.com/office/powerpoint/2010/main" val="90274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Binary Search Works</a:t>
            </a:r>
            <a:br>
              <a:rPr lang="en-IN" dirty="0"/>
            </a:br>
            <a:endParaRPr lang="en-IN" dirty="0"/>
          </a:p>
        </p:txBody>
      </p:sp>
      <p:sp>
        <p:nvSpPr>
          <p:cNvPr id="3" name="Content Placeholder 2"/>
          <p:cNvSpPr>
            <a:spLocks noGrp="1"/>
          </p:cNvSpPr>
          <p:nvPr>
            <p:ph idx="1"/>
          </p:nvPr>
        </p:nvSpPr>
        <p:spPr/>
        <p:txBody>
          <a:bodyPr>
            <a:normAutofit/>
          </a:bodyPr>
          <a:lstStyle/>
          <a:p>
            <a:r>
              <a:rPr lang="en-IN" sz="2000" dirty="0"/>
              <a:t>For a binary search to work, it is mandatory for the target array to be sorted. The following is our sorted array and let us assume that we need to search the location of value 31 using binary search.</a:t>
            </a:r>
          </a:p>
          <a:p>
            <a:endParaRPr lang="en-IN" sz="2000" dirty="0"/>
          </a:p>
          <a:p>
            <a:endParaRPr lang="en-IN" sz="2000" dirty="0">
              <a:solidFill>
                <a:srgbClr val="FF0000"/>
              </a:solidFill>
            </a:endParaRPr>
          </a:p>
          <a:p>
            <a:pPr marL="0" indent="0">
              <a:buNone/>
            </a:pPr>
            <a:endParaRPr lang="en-IN" dirty="0"/>
          </a:p>
          <a:p>
            <a:pPr marL="0" indent="0">
              <a:buNone/>
            </a:pPr>
            <a:r>
              <a:rPr lang="en-IN" dirty="0"/>
              <a:t> 	</a:t>
            </a:r>
            <a:r>
              <a:rPr lang="en-IN" sz="2000" dirty="0"/>
              <a:t>mid =  low +( high-low)/2     low=0,high=9</a:t>
            </a:r>
          </a:p>
          <a:p>
            <a:pPr marL="0" indent="0">
              <a:buNone/>
            </a:pPr>
            <a:r>
              <a:rPr lang="en-IN" sz="2000" dirty="0"/>
              <a:t>Here it is, 0 + (9 - 0 ) / 2 = 4 (integer value of 4.5). So, 4 is the mid of the array.</a:t>
            </a:r>
          </a:p>
          <a:p>
            <a:pPr marL="0" indent="0">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786" y="2585474"/>
            <a:ext cx="547150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28" y="4871125"/>
            <a:ext cx="6653719"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Up Arrow 4"/>
          <p:cNvSpPr/>
          <p:nvPr/>
        </p:nvSpPr>
        <p:spPr>
          <a:xfrm>
            <a:off x="4114801" y="5871250"/>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a:t>
            </a:r>
          </a:p>
        </p:txBody>
      </p:sp>
      <p:sp>
        <p:nvSpPr>
          <p:cNvPr id="7" name="Up Arrow 6"/>
          <p:cNvSpPr/>
          <p:nvPr/>
        </p:nvSpPr>
        <p:spPr>
          <a:xfrm>
            <a:off x="6916366" y="3239311"/>
            <a:ext cx="484632" cy="97840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high</a:t>
            </a:r>
          </a:p>
        </p:txBody>
      </p:sp>
      <p:sp>
        <p:nvSpPr>
          <p:cNvPr id="8" name="Up Arrow 7"/>
          <p:cNvSpPr/>
          <p:nvPr/>
        </p:nvSpPr>
        <p:spPr>
          <a:xfrm>
            <a:off x="2159540" y="3297677"/>
            <a:ext cx="484632" cy="797668"/>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low</a:t>
            </a:r>
          </a:p>
        </p:txBody>
      </p:sp>
    </p:spTree>
    <p:extLst>
      <p:ext uri="{BB962C8B-B14F-4D97-AF65-F5344CB8AC3E}">
        <p14:creationId xmlns:p14="http://schemas.microsoft.com/office/powerpoint/2010/main" val="204379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5233"/>
            <a:ext cx="8229600" cy="6148873"/>
          </a:xfrm>
        </p:spPr>
        <p:txBody>
          <a:bodyPr>
            <a:normAutofit/>
          </a:bodyPr>
          <a:lstStyle/>
          <a:p>
            <a:r>
              <a:rPr lang="en-IN" sz="2000" dirty="0"/>
              <a:t>Now we compare the value stored at location 4, with the value being searched, i.e. 31. </a:t>
            </a:r>
          </a:p>
          <a:p>
            <a:r>
              <a:rPr lang="en-IN" sz="2000" dirty="0"/>
              <a:t>We find that the value at location 4 is 27, which is not a match. As the value is greater than 27 and we have a sorted array, so we also know that the target value must be in the upper portion of the array.</a:t>
            </a:r>
          </a:p>
          <a:p>
            <a:r>
              <a:rPr lang="en-IN" sz="2000" dirty="0"/>
              <a:t>We change our low to mid + 1 and find the new mid value again.</a:t>
            </a:r>
          </a:p>
          <a:p>
            <a:pPr marL="457200" lvl="1" indent="0">
              <a:buNone/>
            </a:pPr>
            <a:r>
              <a:rPr lang="en-IN" sz="1600" dirty="0"/>
              <a:t>	</a:t>
            </a:r>
          </a:p>
          <a:p>
            <a:pPr marL="457200" lvl="1" indent="0">
              <a:buNone/>
            </a:pPr>
            <a:endParaRPr lang="en-IN" sz="1600" dirty="0"/>
          </a:p>
          <a:p>
            <a:pPr marL="457200" lvl="1" indent="0">
              <a:buNone/>
            </a:pPr>
            <a:endParaRPr lang="en-IN" sz="1600" dirty="0"/>
          </a:p>
          <a:p>
            <a:pPr marL="457200" lvl="1" indent="0">
              <a:buNone/>
            </a:pPr>
            <a:endParaRPr lang="en-IN" sz="1600" dirty="0"/>
          </a:p>
          <a:p>
            <a:pPr marL="457200" lvl="1" indent="0">
              <a:buNone/>
            </a:pPr>
            <a:endParaRPr lang="en-IN" sz="1600" dirty="0"/>
          </a:p>
          <a:p>
            <a:pPr marL="457200" lvl="1" indent="0">
              <a:buNone/>
            </a:pPr>
            <a:endParaRPr lang="en-IN" sz="1600" dirty="0"/>
          </a:p>
          <a:p>
            <a:pPr marL="457200" lvl="1" indent="0">
              <a:buNone/>
            </a:pPr>
            <a:endParaRPr lang="en-IN" sz="1600" dirty="0"/>
          </a:p>
          <a:p>
            <a:pPr marL="457200" lvl="1" indent="0">
              <a:buNone/>
            </a:pPr>
            <a:r>
              <a:rPr lang="en-IN" sz="1600" dirty="0"/>
              <a:t>Low =mid+1</a:t>
            </a:r>
          </a:p>
          <a:p>
            <a:pPr marL="457200" lvl="1" indent="0">
              <a:buNone/>
            </a:pPr>
            <a:r>
              <a:rPr lang="en-IN" sz="1600" dirty="0"/>
              <a:t>	mid =  low +( high-low)/2         low=5,high=9</a:t>
            </a:r>
          </a:p>
          <a:p>
            <a:pPr marL="457200" lvl="1" indent="0">
              <a:buNone/>
            </a:pPr>
            <a:r>
              <a:rPr lang="en-IN" sz="1600" dirty="0"/>
              <a:t> </a:t>
            </a:r>
            <a:r>
              <a:rPr lang="en-IN" sz="1600" dirty="0" err="1"/>
              <a:t>i.e</a:t>
            </a:r>
            <a:r>
              <a:rPr lang="en-IN" sz="1600" dirty="0"/>
              <a:t> mid=5+(9-5)/2</a:t>
            </a:r>
          </a:p>
          <a:p>
            <a:pPr marL="457200" lvl="1" indent="0">
              <a:buNone/>
            </a:pPr>
            <a:r>
              <a:rPr lang="en-IN" sz="1600" dirty="0"/>
              <a:t>              =5+2</a:t>
            </a:r>
          </a:p>
          <a:p>
            <a:pPr marL="457200" lvl="1" indent="0">
              <a:buNone/>
            </a:pPr>
            <a:r>
              <a:rPr lang="en-IN" sz="1600" dirty="0"/>
              <a:t>             =7</a:t>
            </a:r>
          </a:p>
          <a:p>
            <a:pPr marL="457200" lvl="1" indent="0">
              <a:buNone/>
            </a:pPr>
            <a:r>
              <a:rPr lang="en-IN" sz="1600" dirty="0"/>
              <a:t>Our new mid is 7 now. We compare the value stored at location 7 with our target value 31.</a:t>
            </a:r>
          </a:p>
          <a:p>
            <a:pPr marL="457200" lvl="1" indent="0">
              <a:buNone/>
            </a:pPr>
            <a:endParaRPr lang="en-IN" sz="1600" dirty="0"/>
          </a:p>
          <a:p>
            <a:pPr marL="457200" lvl="1" indent="0">
              <a:buNone/>
            </a:pPr>
            <a:endParaRPr lang="en-IN"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83" y="3071813"/>
            <a:ext cx="6741268"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Up Arrow 3"/>
          <p:cNvSpPr/>
          <p:nvPr/>
        </p:nvSpPr>
        <p:spPr>
          <a:xfrm>
            <a:off x="4367718" y="3786188"/>
            <a:ext cx="484632" cy="863633"/>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low</a:t>
            </a:r>
          </a:p>
        </p:txBody>
      </p:sp>
      <p:sp>
        <p:nvSpPr>
          <p:cNvPr id="5" name="Up Arrow 4"/>
          <p:cNvSpPr/>
          <p:nvPr/>
        </p:nvSpPr>
        <p:spPr>
          <a:xfrm>
            <a:off x="7200219" y="3728800"/>
            <a:ext cx="484632" cy="97840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high</a:t>
            </a:r>
          </a:p>
        </p:txBody>
      </p:sp>
    </p:spTree>
    <p:extLst>
      <p:ext uri="{BB962C8B-B14F-4D97-AF65-F5344CB8AC3E}">
        <p14:creationId xmlns:p14="http://schemas.microsoft.com/office/powerpoint/2010/main" val="350035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New positions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226" y="2033081"/>
            <a:ext cx="6556442" cy="86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4436688" y="1281230"/>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low</a:t>
            </a:r>
          </a:p>
        </p:txBody>
      </p:sp>
      <p:sp>
        <p:nvSpPr>
          <p:cNvPr id="6" name="Up Arrow 5"/>
          <p:cNvSpPr/>
          <p:nvPr/>
        </p:nvSpPr>
        <p:spPr>
          <a:xfrm>
            <a:off x="7373566" y="2986391"/>
            <a:ext cx="484632" cy="97840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high</a:t>
            </a:r>
          </a:p>
        </p:txBody>
      </p:sp>
      <p:sp>
        <p:nvSpPr>
          <p:cNvPr id="8" name="Up Arrow 7"/>
          <p:cNvSpPr/>
          <p:nvPr/>
        </p:nvSpPr>
        <p:spPr>
          <a:xfrm>
            <a:off x="5807413" y="2901679"/>
            <a:ext cx="484632" cy="15341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mid</a:t>
            </a:r>
          </a:p>
        </p:txBody>
      </p:sp>
    </p:spTree>
    <p:extLst>
      <p:ext uri="{BB962C8B-B14F-4D97-AF65-F5344CB8AC3E}">
        <p14:creationId xmlns:p14="http://schemas.microsoft.com/office/powerpoint/2010/main" val="32076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7048"/>
            <a:ext cx="8229600" cy="4949116"/>
          </a:xfrm>
        </p:spPr>
        <p:txBody>
          <a:bodyPr/>
          <a:lstStyle/>
          <a:p>
            <a:r>
              <a:rPr lang="en-IN" sz="2000" dirty="0"/>
              <a:t>The value stored at location 7 is not a match, rather it is more than what we are looking for. So, the value must be in the lower part so left side</a:t>
            </a:r>
          </a:p>
          <a:p>
            <a:r>
              <a:rPr lang="en-IN" sz="2000" dirty="0"/>
              <a:t>High =mid-1 &amp; Low is same value </a:t>
            </a:r>
          </a:p>
          <a:p>
            <a:r>
              <a:rPr lang="en-IN" sz="2000" dirty="0"/>
              <a:t>Mid=5+(6-5)/2 =5.5</a:t>
            </a:r>
          </a:p>
          <a:p>
            <a:r>
              <a:rPr lang="en-IN" sz="2000" dirty="0"/>
              <a:t> This time it is 5</a:t>
            </a:r>
            <a:r>
              <a:rPr lang="en-IN" dirty="0"/>
              <a:t>.</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5" y="3324630"/>
            <a:ext cx="637161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Up Arrow 3"/>
          <p:cNvSpPr/>
          <p:nvPr/>
        </p:nvSpPr>
        <p:spPr>
          <a:xfrm>
            <a:off x="4080753" y="4029480"/>
            <a:ext cx="484632" cy="97840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mid</a:t>
            </a:r>
          </a:p>
        </p:txBody>
      </p:sp>
      <p:sp>
        <p:nvSpPr>
          <p:cNvPr id="5" name="Up Arrow 4"/>
          <p:cNvSpPr/>
          <p:nvPr/>
        </p:nvSpPr>
        <p:spPr>
          <a:xfrm>
            <a:off x="4805464" y="4029480"/>
            <a:ext cx="484632" cy="9784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high</a:t>
            </a:r>
          </a:p>
        </p:txBody>
      </p:sp>
    </p:spTree>
    <p:extLst>
      <p:ext uri="{BB962C8B-B14F-4D97-AF65-F5344CB8AC3E}">
        <p14:creationId xmlns:p14="http://schemas.microsoft.com/office/powerpoint/2010/main" val="38624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7B14-C836-4A58-85B4-32215A972E85}"/>
              </a:ext>
            </a:extLst>
          </p:cNvPr>
          <p:cNvSpPr>
            <a:spLocks noGrp="1"/>
          </p:cNvSpPr>
          <p:nvPr>
            <p:ph type="title"/>
          </p:nvPr>
        </p:nvSpPr>
        <p:spPr>
          <a:xfrm>
            <a:off x="0" y="726666"/>
            <a:ext cx="8729221" cy="1293028"/>
          </a:xfrm>
        </p:spPr>
        <p:txBody>
          <a:bodyPr/>
          <a:lstStyle/>
          <a:p>
            <a:pPr algn="ctr"/>
            <a:r>
              <a:rPr lang="en-IN" dirty="0"/>
              <a:t>ALGORITHM</a:t>
            </a:r>
          </a:p>
        </p:txBody>
      </p:sp>
      <p:sp>
        <p:nvSpPr>
          <p:cNvPr id="3" name="Content Placeholder 2">
            <a:extLst>
              <a:ext uri="{FF2B5EF4-FFF2-40B4-BE49-F238E27FC236}">
                <a16:creationId xmlns:a16="http://schemas.microsoft.com/office/drawing/2014/main" id="{7E9C134B-9F01-4A82-9C48-E02AD4FA0FE7}"/>
              </a:ext>
            </a:extLst>
          </p:cNvPr>
          <p:cNvSpPr>
            <a:spLocks noGrp="1"/>
          </p:cNvSpPr>
          <p:nvPr>
            <p:ph idx="1"/>
          </p:nvPr>
        </p:nvSpPr>
        <p:spPr>
          <a:xfrm>
            <a:off x="609599" y="2160590"/>
            <a:ext cx="7464358" cy="3880773"/>
          </a:xfrm>
        </p:spPr>
        <p:txBody>
          <a:bodyPr/>
          <a:lstStyle/>
          <a:p>
            <a:pPr algn="just"/>
            <a:endParaRPr lang="en-US" dirty="0"/>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 algorithm is a procedure or step-by-step instruction for solving a problem. </a:t>
            </a:r>
          </a:p>
          <a:p>
            <a:pPr algn="just"/>
            <a:r>
              <a:rPr lang="en-US" sz="2400" dirty="0">
                <a:latin typeface="Times New Roman" panose="02020603050405020304" pitchFamily="18" charset="0"/>
                <a:cs typeface="Times New Roman" panose="02020603050405020304" pitchFamily="18" charset="0"/>
              </a:rPr>
              <a:t>They form the foundation of writing a program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49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We compare the value stored at location 5 with our target value. We find that it is a match</a:t>
            </a:r>
            <a:r>
              <a:rPr lang="en-IN" dirty="0"/>
              <a:t>.</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49" y="3071813"/>
            <a:ext cx="6935821"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Up Arrow 3"/>
          <p:cNvSpPr/>
          <p:nvPr/>
        </p:nvSpPr>
        <p:spPr>
          <a:xfrm>
            <a:off x="4076765" y="3786187"/>
            <a:ext cx="484632" cy="18072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 </a:t>
            </a:r>
          </a:p>
        </p:txBody>
      </p:sp>
    </p:spTree>
    <p:extLst>
      <p:ext uri="{BB962C8B-B14F-4D97-AF65-F5344CB8AC3E}">
        <p14:creationId xmlns:p14="http://schemas.microsoft.com/office/powerpoint/2010/main" val="2644713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509F-A72B-4193-88DF-E9323DADDB53}"/>
              </a:ext>
            </a:extLst>
          </p:cNvPr>
          <p:cNvSpPr>
            <a:spLocks noGrp="1"/>
          </p:cNvSpPr>
          <p:nvPr>
            <p:ph type="title"/>
          </p:nvPr>
        </p:nvSpPr>
        <p:spPr>
          <a:xfrm>
            <a:off x="609599" y="609600"/>
            <a:ext cx="6347713" cy="808653"/>
          </a:xfrm>
        </p:spPr>
        <p:txBody>
          <a:bodyPr>
            <a:normAutofit fontScale="90000"/>
          </a:bodyPr>
          <a:lstStyle/>
          <a:p>
            <a:r>
              <a:rPr lang="en-IN" dirty="0"/>
              <a:t>Algorithm for binary search</a:t>
            </a:r>
          </a:p>
        </p:txBody>
      </p:sp>
      <p:sp>
        <p:nvSpPr>
          <p:cNvPr id="3" name="Content Placeholder 2">
            <a:extLst>
              <a:ext uri="{FF2B5EF4-FFF2-40B4-BE49-F238E27FC236}">
                <a16:creationId xmlns:a16="http://schemas.microsoft.com/office/drawing/2014/main" id="{CC8D0940-91C6-4A7F-A54C-1AC299D63403}"/>
              </a:ext>
            </a:extLst>
          </p:cNvPr>
          <p:cNvSpPr>
            <a:spLocks noGrp="1"/>
          </p:cNvSpPr>
          <p:nvPr>
            <p:ph idx="1"/>
          </p:nvPr>
        </p:nvSpPr>
        <p:spPr>
          <a:xfrm>
            <a:off x="609599" y="1530220"/>
            <a:ext cx="7181462" cy="4511143"/>
          </a:xfrm>
        </p:spPr>
        <p:txBody>
          <a:bodyPr>
            <a:normAutofit fontScale="70000" lnSpcReduction="20000"/>
          </a:bodyPr>
          <a:lstStyle/>
          <a:p>
            <a:r>
              <a:rPr lang="en-US" b="1" dirty="0"/>
              <a:t>step1</a:t>
            </a:r>
            <a:r>
              <a:rPr lang="en-US" dirty="0"/>
              <a:t>- Select the element in the middle of the array.</a:t>
            </a:r>
          </a:p>
          <a:p>
            <a:r>
              <a:rPr lang="en-US" b="1" dirty="0"/>
              <a:t>step2</a:t>
            </a:r>
            <a:r>
              <a:rPr lang="en-US" dirty="0"/>
              <a:t>- Compare the mid element to the searched               element,  if it is equal to the searched element, terminate.</a:t>
            </a:r>
          </a:p>
          <a:p>
            <a:r>
              <a:rPr lang="en-US" b="1" dirty="0"/>
              <a:t>step3</a:t>
            </a:r>
            <a:r>
              <a:rPr lang="en-US" dirty="0"/>
              <a:t>- If the searched element is larger than the selected element, repeat the search operation in the major part of the selected element.</a:t>
            </a:r>
          </a:p>
          <a:p>
            <a:r>
              <a:rPr lang="en-US" b="1" dirty="0"/>
              <a:t>step4</a:t>
            </a:r>
            <a:r>
              <a:rPr lang="en-US" dirty="0"/>
              <a:t>- If the searched element is smaller than the selected element, repeat the search in the smaller part of the selected element.</a:t>
            </a:r>
          </a:p>
          <a:p>
            <a:r>
              <a:rPr lang="en-US" b="1" dirty="0"/>
              <a:t>step5</a:t>
            </a:r>
            <a:r>
              <a:rPr lang="en-US" dirty="0"/>
              <a:t>-  Repeat the steps until the smallest index in the  search space is less than or equal to the largest index.</a:t>
            </a:r>
          </a:p>
          <a:p>
            <a:endParaRPr lang="en-IN" dirty="0"/>
          </a:p>
        </p:txBody>
      </p:sp>
    </p:spTree>
    <p:extLst>
      <p:ext uri="{BB962C8B-B14F-4D97-AF65-F5344CB8AC3E}">
        <p14:creationId xmlns:p14="http://schemas.microsoft.com/office/powerpoint/2010/main" val="71307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a:t>
            </a:r>
          </a:p>
        </p:txBody>
      </p:sp>
      <p:sp>
        <p:nvSpPr>
          <p:cNvPr id="3" name="Content Placeholder 2"/>
          <p:cNvSpPr>
            <a:spLocks noGrp="1"/>
          </p:cNvSpPr>
          <p:nvPr>
            <p:ph sz="half" idx="1"/>
          </p:nvPr>
        </p:nvSpPr>
        <p:spPr/>
        <p:txBody>
          <a:bodyPr>
            <a:noAutofit/>
          </a:bodyPr>
          <a:lstStyle/>
          <a:p>
            <a:pPr marL="0" indent="0">
              <a:buNone/>
            </a:pPr>
            <a:r>
              <a:rPr lang="en-IN" sz="1800" dirty="0"/>
              <a:t>#include&lt;</a:t>
            </a:r>
            <a:r>
              <a:rPr lang="en-IN" sz="1800" dirty="0" err="1"/>
              <a:t>stdio.h</a:t>
            </a:r>
            <a:r>
              <a:rPr lang="en-IN" sz="1800" dirty="0"/>
              <a:t>&gt;</a:t>
            </a:r>
          </a:p>
          <a:p>
            <a:pPr marL="0" indent="0">
              <a:buNone/>
            </a:pPr>
            <a:r>
              <a:rPr lang="en-IN" sz="1800" dirty="0"/>
              <a:t> void main()</a:t>
            </a:r>
          </a:p>
          <a:p>
            <a:pPr marL="0" indent="0">
              <a:buNone/>
            </a:pPr>
            <a:r>
              <a:rPr lang="en-IN" sz="1800" dirty="0"/>
              <a:t> {</a:t>
            </a:r>
          </a:p>
          <a:p>
            <a:pPr marL="0" indent="0">
              <a:buNone/>
            </a:pPr>
            <a:r>
              <a:rPr lang="en-IN" sz="1800" dirty="0"/>
              <a:t> </a:t>
            </a:r>
            <a:r>
              <a:rPr lang="en-IN" sz="1800" dirty="0" err="1"/>
              <a:t>int</a:t>
            </a:r>
            <a:r>
              <a:rPr lang="en-IN" sz="1800" dirty="0"/>
              <a:t> a[20],i, n, key, low, high, mid;</a:t>
            </a:r>
          </a:p>
          <a:p>
            <a:pPr marL="0" indent="0">
              <a:buNone/>
            </a:pPr>
            <a:r>
              <a:rPr lang="en-IN" sz="1800" dirty="0"/>
              <a:t> </a:t>
            </a:r>
            <a:r>
              <a:rPr lang="en-IN" sz="1800" dirty="0" err="1"/>
              <a:t>printf</a:t>
            </a:r>
            <a:r>
              <a:rPr lang="en-IN" sz="1800" dirty="0"/>
              <a:t>("enter n value"); </a:t>
            </a:r>
          </a:p>
          <a:p>
            <a:pPr marL="0" indent="0">
              <a:buNone/>
            </a:pPr>
            <a:r>
              <a:rPr lang="en-IN" sz="1800" dirty="0" err="1"/>
              <a:t>scanf</a:t>
            </a:r>
            <a:r>
              <a:rPr lang="en-IN" sz="1800" dirty="0"/>
              <a:t>("%</a:t>
            </a:r>
            <a:r>
              <a:rPr lang="en-IN" sz="1800" dirty="0" err="1"/>
              <a:t>d",&amp;n</a:t>
            </a:r>
            <a:r>
              <a:rPr lang="en-IN" sz="1800" dirty="0"/>
              <a:t>); </a:t>
            </a:r>
          </a:p>
          <a:p>
            <a:pPr marL="0" indent="0">
              <a:buNone/>
            </a:pPr>
            <a:r>
              <a:rPr lang="en-IN" sz="1800" dirty="0" err="1"/>
              <a:t>printf</a:t>
            </a:r>
            <a:r>
              <a:rPr lang="en-IN" sz="1800" dirty="0"/>
              <a:t>("Enter the array elements in ascending order");</a:t>
            </a:r>
          </a:p>
          <a:p>
            <a:pPr marL="0" indent="0">
              <a:buNone/>
            </a:pPr>
            <a:r>
              <a:rPr lang="en-IN" sz="1800" dirty="0"/>
              <a:t> for(i=0;i&lt;</a:t>
            </a:r>
            <a:r>
              <a:rPr lang="en-IN" sz="1800" dirty="0" err="1"/>
              <a:t>n;i</a:t>
            </a:r>
            <a:r>
              <a:rPr lang="en-IN" sz="1800" dirty="0"/>
              <a:t>++)</a:t>
            </a:r>
          </a:p>
          <a:p>
            <a:pPr marL="0" indent="0">
              <a:buNone/>
            </a:pPr>
            <a:r>
              <a:rPr lang="en-IN" sz="1800" dirty="0"/>
              <a:t> {</a:t>
            </a:r>
          </a:p>
          <a:p>
            <a:pPr marL="0" indent="0">
              <a:buNone/>
            </a:pPr>
            <a:r>
              <a:rPr lang="en-IN" sz="1800" dirty="0"/>
              <a:t> </a:t>
            </a:r>
            <a:r>
              <a:rPr lang="en-IN" sz="1800" dirty="0" err="1"/>
              <a:t>scanf</a:t>
            </a:r>
            <a:r>
              <a:rPr lang="en-IN" sz="1800" dirty="0"/>
              <a:t>("%</a:t>
            </a:r>
            <a:r>
              <a:rPr lang="en-IN" sz="1800" dirty="0" err="1"/>
              <a:t>d",&amp;a</a:t>
            </a:r>
            <a:r>
              <a:rPr lang="en-IN" sz="1800" dirty="0"/>
              <a:t>[i]);</a:t>
            </a:r>
          </a:p>
          <a:p>
            <a:pPr marL="0" indent="0">
              <a:buNone/>
            </a:pPr>
            <a:r>
              <a:rPr lang="en-IN" sz="1800" dirty="0"/>
              <a:t> } </a:t>
            </a:r>
            <a:r>
              <a:rPr lang="en-IN" sz="1800" dirty="0" err="1"/>
              <a:t>printf</a:t>
            </a:r>
            <a:r>
              <a:rPr lang="en-IN" sz="1800" dirty="0"/>
              <a:t>("Enter the key element\n"); </a:t>
            </a:r>
          </a:p>
          <a:p>
            <a:pPr marL="0" indent="0">
              <a:buNone/>
            </a:pPr>
            <a:r>
              <a:rPr lang="en-IN" sz="1800" dirty="0" err="1"/>
              <a:t>scanf</a:t>
            </a:r>
            <a:r>
              <a:rPr lang="en-IN" sz="1800" dirty="0"/>
              <a:t>("%</a:t>
            </a:r>
            <a:r>
              <a:rPr lang="en-IN" sz="1800" dirty="0" err="1"/>
              <a:t>d",&amp;key</a:t>
            </a:r>
            <a:r>
              <a:rPr lang="en-IN" sz="1800" dirty="0"/>
              <a:t>);</a:t>
            </a:r>
          </a:p>
          <a:p>
            <a:pPr marL="0" indent="0">
              <a:buNone/>
            </a:pPr>
            <a:r>
              <a:rPr lang="en-IN" sz="1800" dirty="0"/>
              <a:t> low=0;  high=n-1;</a:t>
            </a:r>
          </a:p>
        </p:txBody>
      </p:sp>
      <p:sp>
        <p:nvSpPr>
          <p:cNvPr id="4" name="Content Placeholder 3"/>
          <p:cNvSpPr>
            <a:spLocks noGrp="1"/>
          </p:cNvSpPr>
          <p:nvPr>
            <p:ph sz="half" idx="2"/>
          </p:nvPr>
        </p:nvSpPr>
        <p:spPr>
          <a:xfrm>
            <a:off x="4982547" y="1600200"/>
            <a:ext cx="4488024" cy="5164494"/>
          </a:xfrm>
        </p:spPr>
        <p:txBody>
          <a:bodyPr>
            <a:normAutofit fontScale="92500" lnSpcReduction="10000"/>
          </a:bodyPr>
          <a:lstStyle/>
          <a:p>
            <a:pPr marL="0" indent="0">
              <a:buNone/>
            </a:pPr>
            <a:r>
              <a:rPr lang="en-IN" sz="1800" dirty="0"/>
              <a:t>while(high&gt;=low)</a:t>
            </a:r>
          </a:p>
          <a:p>
            <a:pPr marL="0" indent="0">
              <a:buNone/>
            </a:pPr>
            <a:r>
              <a:rPr lang="en-IN" sz="1800" dirty="0"/>
              <a:t>{ </a:t>
            </a:r>
          </a:p>
          <a:p>
            <a:pPr marL="0" indent="0">
              <a:buNone/>
            </a:pPr>
            <a:r>
              <a:rPr lang="en-IN" sz="1800" dirty="0"/>
              <a:t>mid=low+(high-low)/2;</a:t>
            </a:r>
          </a:p>
          <a:p>
            <a:pPr marL="0" indent="0">
              <a:buNone/>
            </a:pPr>
            <a:r>
              <a:rPr lang="en-IN" sz="1800" dirty="0"/>
              <a:t> if(key==a[mid]) </a:t>
            </a:r>
          </a:p>
          <a:p>
            <a:pPr marL="0" indent="0">
              <a:buNone/>
            </a:pPr>
            <a:r>
              <a:rPr lang="en-IN" sz="1800" dirty="0"/>
              <a:t>break; </a:t>
            </a:r>
          </a:p>
          <a:p>
            <a:pPr marL="0" indent="0">
              <a:buNone/>
            </a:pPr>
            <a:r>
              <a:rPr lang="en-IN" sz="1800" dirty="0"/>
              <a:t>else</a:t>
            </a:r>
          </a:p>
          <a:p>
            <a:pPr marL="0" indent="0">
              <a:buNone/>
            </a:pPr>
            <a:r>
              <a:rPr lang="en-IN" sz="1800" dirty="0"/>
              <a:t> {</a:t>
            </a:r>
          </a:p>
          <a:p>
            <a:pPr marL="0" indent="0">
              <a:buNone/>
            </a:pPr>
            <a:r>
              <a:rPr lang="en-IN" sz="1800" dirty="0"/>
              <a:t> if(key&gt;a[mid])</a:t>
            </a:r>
          </a:p>
          <a:p>
            <a:pPr marL="0" indent="0">
              <a:buNone/>
            </a:pPr>
            <a:r>
              <a:rPr lang="en-IN" sz="1800" dirty="0"/>
              <a:t> low=mid+1;</a:t>
            </a:r>
          </a:p>
          <a:p>
            <a:pPr marL="0" indent="0">
              <a:buNone/>
            </a:pPr>
            <a:r>
              <a:rPr lang="en-IN" sz="1800" dirty="0"/>
              <a:t> else high=mid-1;</a:t>
            </a:r>
          </a:p>
          <a:p>
            <a:pPr marL="0" indent="0">
              <a:buNone/>
            </a:pPr>
            <a:r>
              <a:rPr lang="en-IN" sz="1800" dirty="0"/>
              <a:t> } </a:t>
            </a:r>
          </a:p>
          <a:p>
            <a:pPr marL="0" indent="0">
              <a:buNone/>
            </a:pPr>
            <a:r>
              <a:rPr lang="en-IN" sz="1800" dirty="0"/>
              <a:t>} </a:t>
            </a:r>
          </a:p>
          <a:p>
            <a:pPr marL="0" indent="0">
              <a:buNone/>
            </a:pPr>
            <a:r>
              <a:rPr lang="en-IN" sz="1800" dirty="0"/>
              <a:t>if(key==a[mid]) </a:t>
            </a:r>
          </a:p>
          <a:p>
            <a:pPr marL="0" indent="0">
              <a:buNone/>
            </a:pPr>
            <a:r>
              <a:rPr lang="en-IN" sz="1800" dirty="0" err="1"/>
              <a:t>printf</a:t>
            </a:r>
            <a:r>
              <a:rPr lang="en-IN" sz="1800" dirty="0"/>
              <a:t>("The key element is found at location %d",mid+1); </a:t>
            </a:r>
          </a:p>
          <a:p>
            <a:pPr marL="0" indent="0">
              <a:buNone/>
            </a:pPr>
            <a:r>
              <a:rPr lang="en-IN" sz="1800" dirty="0"/>
              <a:t>else </a:t>
            </a:r>
          </a:p>
          <a:p>
            <a:pPr marL="0" indent="0">
              <a:buNone/>
            </a:pPr>
            <a:r>
              <a:rPr lang="en-IN" sz="1800" dirty="0" err="1"/>
              <a:t>printf</a:t>
            </a:r>
            <a:r>
              <a:rPr lang="en-IN" sz="1800" dirty="0"/>
              <a:t>("the key element is not found"); </a:t>
            </a:r>
          </a:p>
          <a:p>
            <a:pPr marL="0" indent="0">
              <a:buNone/>
            </a:pPr>
            <a:r>
              <a:rPr lang="en-IN" sz="1800" dirty="0"/>
              <a:t>} </a:t>
            </a:r>
          </a:p>
        </p:txBody>
      </p:sp>
    </p:spTree>
    <p:extLst>
      <p:ext uri="{BB962C8B-B14F-4D97-AF65-F5344CB8AC3E}">
        <p14:creationId xmlns:p14="http://schemas.microsoft.com/office/powerpoint/2010/main" val="335184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 </a:t>
            </a:r>
          </a:p>
        </p:txBody>
      </p:sp>
      <p:sp>
        <p:nvSpPr>
          <p:cNvPr id="3" name="Text Placeholder 2"/>
          <p:cNvSpPr>
            <a:spLocks noGrp="1"/>
          </p:cNvSpPr>
          <p:nvPr>
            <p:ph type="body" idx="1"/>
          </p:nvPr>
        </p:nvSpPr>
        <p:spPr/>
        <p:txBody>
          <a:bodyPr/>
          <a:lstStyle/>
          <a:p>
            <a:r>
              <a:rPr lang="en-IN" dirty="0"/>
              <a:t>Advantage </a:t>
            </a:r>
          </a:p>
        </p:txBody>
      </p:sp>
      <p:sp>
        <p:nvSpPr>
          <p:cNvPr id="4" name="Content Placeholder 3"/>
          <p:cNvSpPr>
            <a:spLocks noGrp="1"/>
          </p:cNvSpPr>
          <p:nvPr>
            <p:ph sz="half" idx="2"/>
          </p:nvPr>
        </p:nvSpPr>
        <p:spPr/>
        <p:txBody>
          <a:bodyPr/>
          <a:lstStyle/>
          <a:p>
            <a:r>
              <a:rPr lang="en-IN" dirty="0"/>
              <a:t>Fast because search is performed only on the half of the list , other half is not considered</a:t>
            </a:r>
          </a:p>
        </p:txBody>
      </p:sp>
      <p:sp>
        <p:nvSpPr>
          <p:cNvPr id="5" name="Text Placeholder 4"/>
          <p:cNvSpPr>
            <a:spLocks noGrp="1"/>
          </p:cNvSpPr>
          <p:nvPr>
            <p:ph type="body" sz="quarter" idx="3"/>
          </p:nvPr>
        </p:nvSpPr>
        <p:spPr/>
        <p:txBody>
          <a:bodyPr/>
          <a:lstStyle/>
          <a:p>
            <a:r>
              <a:rPr lang="en-IN" dirty="0"/>
              <a:t>Dis advantage </a:t>
            </a:r>
          </a:p>
        </p:txBody>
      </p:sp>
      <p:sp>
        <p:nvSpPr>
          <p:cNvPr id="6" name="Content Placeholder 5"/>
          <p:cNvSpPr>
            <a:spLocks noGrp="1"/>
          </p:cNvSpPr>
          <p:nvPr>
            <p:ph sz="quarter" idx="4"/>
          </p:nvPr>
        </p:nvSpPr>
        <p:spPr/>
        <p:txBody>
          <a:bodyPr/>
          <a:lstStyle/>
          <a:p>
            <a:r>
              <a:rPr lang="en-IN" dirty="0"/>
              <a:t>List must be in sorted order.</a:t>
            </a:r>
          </a:p>
          <a:p>
            <a:r>
              <a:rPr lang="en-IN" dirty="0"/>
              <a:t>Complicated to implement.</a:t>
            </a:r>
          </a:p>
          <a:p>
            <a:pPr marL="0" indent="0">
              <a:buNone/>
            </a:pPr>
            <a:endParaRPr lang="en-IN" dirty="0"/>
          </a:p>
        </p:txBody>
      </p:sp>
    </p:spTree>
    <p:extLst>
      <p:ext uri="{BB962C8B-B14F-4D97-AF65-F5344CB8AC3E}">
        <p14:creationId xmlns:p14="http://schemas.microsoft.com/office/powerpoint/2010/main" val="180707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SORTING TECHNIQUES</a:t>
            </a:r>
            <a:endParaRPr lang="en-IN" sz="2400" dirty="0">
              <a:latin typeface="+mn-lt"/>
            </a:endParaRPr>
          </a:p>
        </p:txBody>
      </p:sp>
      <p:sp>
        <p:nvSpPr>
          <p:cNvPr id="3" name="Content Placeholder 2"/>
          <p:cNvSpPr>
            <a:spLocks noGrp="1"/>
          </p:cNvSpPr>
          <p:nvPr>
            <p:ph idx="1"/>
          </p:nvPr>
        </p:nvSpPr>
        <p:spPr/>
        <p:txBody>
          <a:bodyPr>
            <a:normAutofit/>
          </a:bodyPr>
          <a:lstStyle/>
          <a:p>
            <a:r>
              <a:rPr lang="en-US" sz="2000" dirty="0"/>
              <a:t>Sorting refers to arranging data in a particular format. Sorting algorithm specifies the way to arrange data in a particular order. Most common orders are in numerical or lexicographical order</a:t>
            </a:r>
          </a:p>
          <a:p>
            <a:r>
              <a:rPr lang="en-US" sz="2000" dirty="0"/>
              <a:t>The importance of sorting lies in the fact that data searching can be optimized to a very high level, if data is stored in a sorted manner. Sorting is also used to represent data in more readable formats. Following are some of the examples of sorting in real-life scenarios −</a:t>
            </a:r>
          </a:p>
          <a:p>
            <a:endParaRPr lang="en-IN" sz="2000" dirty="0"/>
          </a:p>
        </p:txBody>
      </p:sp>
    </p:spTree>
    <p:extLst>
      <p:ext uri="{BB962C8B-B14F-4D97-AF65-F5344CB8AC3E}">
        <p14:creationId xmlns:p14="http://schemas.microsoft.com/office/powerpoint/2010/main" val="4110773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4596"/>
            <a:ext cx="8229600" cy="4861567"/>
          </a:xfrm>
        </p:spPr>
        <p:txBody>
          <a:bodyPr>
            <a:normAutofit/>
          </a:bodyPr>
          <a:lstStyle/>
          <a:p>
            <a:r>
              <a:rPr lang="en-US" b="1" dirty="0"/>
              <a:t>Telephone Directory</a:t>
            </a:r>
            <a:r>
              <a:rPr lang="en-US" dirty="0"/>
              <a:t> − </a:t>
            </a:r>
            <a:r>
              <a:rPr lang="en-US" sz="2200" dirty="0"/>
              <a:t>The telephone directory stores the telephone numbers of people sorted by their names, so that the names can be searched easily.</a:t>
            </a:r>
          </a:p>
          <a:p>
            <a:r>
              <a:rPr lang="en-US" b="1" dirty="0"/>
              <a:t>Dictionary</a:t>
            </a:r>
            <a:r>
              <a:rPr lang="en-US" dirty="0"/>
              <a:t> − </a:t>
            </a:r>
            <a:r>
              <a:rPr lang="en-US" sz="2000" dirty="0"/>
              <a:t>The dictionary stores words in an alphabetical order so that searching of any word becomes easy</a:t>
            </a:r>
            <a:r>
              <a:rPr lang="en-US" dirty="0"/>
              <a:t>.</a:t>
            </a:r>
          </a:p>
          <a:p>
            <a:r>
              <a:rPr lang="en-IN" dirty="0">
                <a:solidFill>
                  <a:schemeClr val="accent2">
                    <a:lumMod val="75000"/>
                  </a:schemeClr>
                </a:solidFill>
              </a:rPr>
              <a:t>Some of the sorting techniques in use are-</a:t>
            </a:r>
          </a:p>
          <a:p>
            <a:pPr>
              <a:buFont typeface="+mj-lt"/>
              <a:buAutoNum type="arabicPeriod"/>
            </a:pPr>
            <a:r>
              <a:rPr lang="en-IN" dirty="0">
                <a:solidFill>
                  <a:schemeClr val="accent5"/>
                </a:solidFill>
              </a:rPr>
              <a:t>Bubble sort</a:t>
            </a:r>
          </a:p>
          <a:p>
            <a:pPr>
              <a:buFont typeface="+mj-lt"/>
              <a:buAutoNum type="arabicPeriod"/>
            </a:pPr>
            <a:r>
              <a:rPr lang="en-IN" dirty="0">
                <a:solidFill>
                  <a:schemeClr val="accent5"/>
                </a:solidFill>
              </a:rPr>
              <a:t>Insertion sort</a:t>
            </a:r>
          </a:p>
          <a:p>
            <a:pPr>
              <a:buFont typeface="+mj-lt"/>
              <a:buAutoNum type="arabicPeriod"/>
            </a:pPr>
            <a:r>
              <a:rPr lang="en-IN" dirty="0">
                <a:solidFill>
                  <a:schemeClr val="accent5"/>
                </a:solidFill>
              </a:rPr>
              <a:t>Selection sort</a:t>
            </a:r>
          </a:p>
          <a:p>
            <a:endParaRPr lang="en-IN" dirty="0"/>
          </a:p>
        </p:txBody>
      </p:sp>
    </p:spTree>
    <p:extLst>
      <p:ext uri="{BB962C8B-B14F-4D97-AF65-F5344CB8AC3E}">
        <p14:creationId xmlns:p14="http://schemas.microsoft.com/office/powerpoint/2010/main" val="2215921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3C3C-33CF-4616-BBE3-75424DEEDBD9}"/>
              </a:ext>
            </a:extLst>
          </p:cNvPr>
          <p:cNvSpPr>
            <a:spLocks noGrp="1"/>
          </p:cNvSpPr>
          <p:nvPr>
            <p:ph type="title"/>
          </p:nvPr>
        </p:nvSpPr>
        <p:spPr>
          <a:xfrm>
            <a:off x="609598" y="245706"/>
            <a:ext cx="6347713" cy="640702"/>
          </a:xfrm>
        </p:spPr>
        <p:txBody>
          <a:bodyPr>
            <a:normAutofit fontScale="90000"/>
          </a:bodyPr>
          <a:lstStyle/>
          <a:p>
            <a:r>
              <a:rPr lang="en-IN" dirty="0"/>
              <a:t>BUBBLE SORT</a:t>
            </a:r>
          </a:p>
        </p:txBody>
      </p:sp>
      <p:sp>
        <p:nvSpPr>
          <p:cNvPr id="3" name="Content Placeholder 2">
            <a:extLst>
              <a:ext uri="{FF2B5EF4-FFF2-40B4-BE49-F238E27FC236}">
                <a16:creationId xmlns:a16="http://schemas.microsoft.com/office/drawing/2014/main" id="{7B627F79-5FCD-4E8F-A0DE-E0D57BD71C1A}"/>
              </a:ext>
            </a:extLst>
          </p:cNvPr>
          <p:cNvSpPr>
            <a:spLocks noGrp="1"/>
          </p:cNvSpPr>
          <p:nvPr>
            <p:ph idx="1"/>
          </p:nvPr>
        </p:nvSpPr>
        <p:spPr>
          <a:xfrm>
            <a:off x="488300" y="1059577"/>
            <a:ext cx="7125479" cy="5350553"/>
          </a:xfrm>
        </p:spPr>
        <p:txBody>
          <a:bodyPr>
            <a:normAutofit/>
          </a:bodyPr>
          <a:lstStyle/>
          <a:p>
            <a:r>
              <a:rPr lang="en-US" sz="2000" dirty="0"/>
              <a:t>Bubble sort is a simple sorting algorithm. </a:t>
            </a:r>
          </a:p>
          <a:p>
            <a:r>
              <a:rPr lang="en-US" sz="2000" dirty="0"/>
              <a:t>This sorting algorithm is comparison-based algorithm in which each pair of adjacent elements is compared and the elements are swapped if they are not in order. </a:t>
            </a:r>
          </a:p>
          <a:p>
            <a:r>
              <a:rPr lang="en-US" sz="2000" dirty="0"/>
              <a:t>This algorithm is not suitable for large data sets as its average and worst case complexity are of Ο(n</a:t>
            </a:r>
            <a:r>
              <a:rPr lang="en-US" sz="2000" baseline="30000" dirty="0"/>
              <a:t>2</a:t>
            </a:r>
            <a:r>
              <a:rPr lang="en-US" sz="2000" dirty="0"/>
              <a:t>) where </a:t>
            </a:r>
            <a:r>
              <a:rPr lang="en-US" sz="2000" b="1" dirty="0"/>
              <a:t>n</a:t>
            </a:r>
            <a:r>
              <a:rPr lang="en-US" sz="2000" dirty="0"/>
              <a:t> is the number of items.</a:t>
            </a:r>
            <a:endParaRPr lang="en-IN" sz="2000" dirty="0"/>
          </a:p>
        </p:txBody>
      </p:sp>
    </p:spTree>
    <p:extLst>
      <p:ext uri="{BB962C8B-B14F-4D97-AF65-F5344CB8AC3E}">
        <p14:creationId xmlns:p14="http://schemas.microsoft.com/office/powerpoint/2010/main" val="2129952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0C4116-F874-4D86-BAFF-2DF438089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49" y="550506"/>
            <a:ext cx="7576457" cy="5878286"/>
          </a:xfrm>
        </p:spPr>
      </p:pic>
    </p:spTree>
    <p:extLst>
      <p:ext uri="{BB962C8B-B14F-4D97-AF65-F5344CB8AC3E}">
        <p14:creationId xmlns:p14="http://schemas.microsoft.com/office/powerpoint/2010/main" val="2791389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6B4CE9-AFF1-4991-AA7F-DD3321947A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55" y="559837"/>
            <a:ext cx="8350898" cy="5514392"/>
          </a:xfrm>
        </p:spPr>
      </p:pic>
    </p:spTree>
    <p:extLst>
      <p:ext uri="{BB962C8B-B14F-4D97-AF65-F5344CB8AC3E}">
        <p14:creationId xmlns:p14="http://schemas.microsoft.com/office/powerpoint/2010/main" val="1939995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25625EA-052A-496B-99F5-63D1F14B1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8" y="195943"/>
            <a:ext cx="8201608" cy="6223518"/>
          </a:xfrm>
        </p:spPr>
      </p:pic>
    </p:spTree>
    <p:extLst>
      <p:ext uri="{BB962C8B-B14F-4D97-AF65-F5344CB8AC3E}">
        <p14:creationId xmlns:p14="http://schemas.microsoft.com/office/powerpoint/2010/main" val="121259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ALGORITHM FOR FINDING ROOTS OF A QUADRATIC EQUATION</a:t>
            </a:r>
          </a:p>
        </p:txBody>
      </p:sp>
      <p:sp>
        <p:nvSpPr>
          <p:cNvPr id="3" name="Content Placeholder 2"/>
          <p:cNvSpPr>
            <a:spLocks noGrp="1"/>
          </p:cNvSpPr>
          <p:nvPr>
            <p:ph idx="1"/>
          </p:nvPr>
        </p:nvSpPr>
        <p:spPr/>
        <p:txBody>
          <a:bodyPr>
            <a:normAutofit fontScale="55000" lnSpcReduction="20000"/>
          </a:bodyPr>
          <a:lstStyle/>
          <a:p>
            <a:pPr lvl="0"/>
            <a:r>
              <a:rPr lang="en-US" b="1" dirty="0"/>
              <a:t>Step 1</a:t>
            </a:r>
            <a:r>
              <a:rPr lang="en-US" dirty="0"/>
              <a:t>-  START</a:t>
            </a:r>
            <a:endParaRPr lang="en-IN" dirty="0"/>
          </a:p>
          <a:p>
            <a:pPr lvl="0"/>
            <a:r>
              <a:rPr lang="en-US" b="1" dirty="0"/>
              <a:t>Step2</a:t>
            </a:r>
            <a:r>
              <a:rPr lang="en-US" dirty="0"/>
              <a:t>-  declare variables a,b,c,D,r1,r2,rp &amp;</a:t>
            </a:r>
            <a:r>
              <a:rPr lang="en-US" dirty="0" err="1"/>
              <a:t>ip</a:t>
            </a:r>
            <a:r>
              <a:rPr lang="en-US" dirty="0"/>
              <a:t>;</a:t>
            </a:r>
            <a:endParaRPr lang="en-IN" dirty="0"/>
          </a:p>
          <a:p>
            <a:pPr lvl="0"/>
            <a:r>
              <a:rPr lang="en-US" b="1" dirty="0"/>
              <a:t>Step3</a:t>
            </a:r>
            <a:r>
              <a:rPr lang="en-US" dirty="0"/>
              <a:t>-  calculate discriminate D=b*b-4*a*c;</a:t>
            </a:r>
            <a:endParaRPr lang="en-IN" dirty="0"/>
          </a:p>
          <a:p>
            <a:pPr lvl="0"/>
            <a:r>
              <a:rPr lang="en-US" b="1" dirty="0"/>
              <a:t>Step 4</a:t>
            </a:r>
            <a:r>
              <a:rPr lang="en-US" dirty="0"/>
              <a:t>- if D greater than or equal to zero then </a:t>
            </a:r>
            <a:r>
              <a:rPr lang="en-US" dirty="0" err="1"/>
              <a:t>goto</a:t>
            </a:r>
            <a:r>
              <a:rPr lang="en-US" dirty="0"/>
              <a:t> step 5 else </a:t>
            </a:r>
            <a:r>
              <a:rPr lang="en-US" dirty="0" err="1"/>
              <a:t>goto</a:t>
            </a:r>
            <a:r>
              <a:rPr lang="en-US" dirty="0"/>
              <a:t> step 6</a:t>
            </a:r>
            <a:endParaRPr lang="en-IN" dirty="0"/>
          </a:p>
          <a:p>
            <a:r>
              <a:rPr lang="en-US" b="1" dirty="0"/>
              <a:t>Step 5-</a:t>
            </a:r>
            <a:r>
              <a:rPr lang="en-US" dirty="0"/>
              <a:t>   r1=(-</a:t>
            </a:r>
            <a:r>
              <a:rPr lang="en-US" dirty="0" err="1"/>
              <a:t>b+sqrt</a:t>
            </a:r>
            <a:r>
              <a:rPr lang="en-US" dirty="0"/>
              <a:t>(D))/2*a; </a:t>
            </a:r>
            <a:endParaRPr lang="en-IN" dirty="0"/>
          </a:p>
          <a:p>
            <a:r>
              <a:rPr lang="en-US" dirty="0"/>
              <a:t>               r2=(-b-</a:t>
            </a:r>
            <a:r>
              <a:rPr lang="en-US" dirty="0" err="1"/>
              <a:t>sqrt</a:t>
            </a:r>
            <a:r>
              <a:rPr lang="en-US" dirty="0"/>
              <a:t>(D))/2*a;</a:t>
            </a:r>
            <a:endParaRPr lang="en-IN" dirty="0"/>
          </a:p>
          <a:p>
            <a:r>
              <a:rPr lang="en-US" dirty="0"/>
              <a:t>               Display r1 and r2 are roots</a:t>
            </a:r>
            <a:endParaRPr lang="en-IN" dirty="0"/>
          </a:p>
          <a:p>
            <a:r>
              <a:rPr lang="en-US" b="1" dirty="0"/>
              <a:t>Step 6-   </a:t>
            </a:r>
            <a:r>
              <a:rPr lang="en-US" dirty="0"/>
              <a:t>else  if D==0 false </a:t>
            </a:r>
            <a:r>
              <a:rPr lang="en-US" dirty="0" err="1"/>
              <a:t>goto</a:t>
            </a:r>
            <a:r>
              <a:rPr lang="en-US" dirty="0"/>
              <a:t> step 7</a:t>
            </a:r>
            <a:endParaRPr lang="en-IN" dirty="0"/>
          </a:p>
          <a:p>
            <a:r>
              <a:rPr lang="en-US" dirty="0"/>
              <a:t>               Display roots are equal;</a:t>
            </a:r>
            <a:endParaRPr lang="en-IN" dirty="0"/>
          </a:p>
          <a:p>
            <a:r>
              <a:rPr lang="en-US" b="1" dirty="0"/>
              <a:t>Step 7- </a:t>
            </a:r>
            <a:r>
              <a:rPr lang="en-US" dirty="0"/>
              <a:t>else  Calculate real part and imaginary part</a:t>
            </a:r>
            <a:endParaRPr lang="en-IN" dirty="0"/>
          </a:p>
          <a:p>
            <a:r>
              <a:rPr lang="en-US" dirty="0"/>
              <a:t>             </a:t>
            </a:r>
            <a:r>
              <a:rPr lang="en-US" dirty="0" err="1"/>
              <a:t>rp</a:t>
            </a:r>
            <a:r>
              <a:rPr lang="en-US" dirty="0"/>
              <a:t>=b/2*a;</a:t>
            </a:r>
            <a:endParaRPr lang="en-IN" dirty="0"/>
          </a:p>
          <a:p>
            <a:r>
              <a:rPr lang="en-US" dirty="0"/>
              <a:t>             </a:t>
            </a:r>
            <a:r>
              <a:rPr lang="en-US" dirty="0" err="1"/>
              <a:t>ip</a:t>
            </a:r>
            <a:r>
              <a:rPr lang="en-US" dirty="0"/>
              <a:t>=</a:t>
            </a:r>
            <a:r>
              <a:rPr lang="en-US" dirty="0" err="1"/>
              <a:t>sqrt</a:t>
            </a:r>
            <a:r>
              <a:rPr lang="en-US" dirty="0"/>
              <a:t>(-D)/2*a;</a:t>
            </a:r>
            <a:endParaRPr lang="en-IN" dirty="0"/>
          </a:p>
          <a:p>
            <a:r>
              <a:rPr lang="en-US" dirty="0"/>
              <a:t>            Display rp+j(</a:t>
            </a:r>
            <a:r>
              <a:rPr lang="en-US" dirty="0" err="1"/>
              <a:t>ip</a:t>
            </a:r>
            <a:r>
              <a:rPr lang="en-US" dirty="0"/>
              <a:t>) </a:t>
            </a:r>
            <a:endParaRPr lang="en-IN" dirty="0"/>
          </a:p>
          <a:p>
            <a:r>
              <a:rPr lang="en-US" dirty="0"/>
              <a:t>            </a:t>
            </a:r>
            <a:r>
              <a:rPr lang="en-US" dirty="0" err="1"/>
              <a:t>rp</a:t>
            </a:r>
            <a:r>
              <a:rPr lang="en-US" dirty="0"/>
              <a:t>-j(</a:t>
            </a:r>
            <a:r>
              <a:rPr lang="en-US" dirty="0" err="1"/>
              <a:t>ip</a:t>
            </a:r>
            <a:r>
              <a:rPr lang="en-US" dirty="0"/>
              <a:t>)</a:t>
            </a:r>
            <a:endParaRPr lang="en-IN" dirty="0"/>
          </a:p>
          <a:p>
            <a:pPr lvl="0"/>
            <a:r>
              <a:rPr lang="en-US" b="1" dirty="0"/>
              <a:t>Step 8</a:t>
            </a:r>
            <a:r>
              <a:rPr lang="en-US" dirty="0"/>
              <a:t>- STOP</a:t>
            </a:r>
            <a:endParaRPr lang="en-IN" dirty="0"/>
          </a:p>
          <a:p>
            <a:endParaRPr lang="en-IN" dirty="0"/>
          </a:p>
        </p:txBody>
      </p:sp>
    </p:spTree>
    <p:extLst>
      <p:ext uri="{BB962C8B-B14F-4D97-AF65-F5344CB8AC3E}">
        <p14:creationId xmlns:p14="http://schemas.microsoft.com/office/powerpoint/2010/main" val="2790492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0A7B-2CC3-49AF-B913-894DA68A6E5C}"/>
              </a:ext>
            </a:extLst>
          </p:cNvPr>
          <p:cNvSpPr>
            <a:spLocks noGrp="1"/>
          </p:cNvSpPr>
          <p:nvPr>
            <p:ph type="title"/>
          </p:nvPr>
        </p:nvSpPr>
        <p:spPr>
          <a:xfrm>
            <a:off x="609599" y="285088"/>
            <a:ext cx="6347713" cy="843916"/>
          </a:xfrm>
        </p:spPr>
        <p:txBody>
          <a:bodyPr/>
          <a:lstStyle/>
          <a:p>
            <a:r>
              <a:rPr lang="en-IN" dirty="0"/>
              <a:t>Example-2</a:t>
            </a:r>
          </a:p>
        </p:txBody>
      </p:sp>
      <p:pic>
        <p:nvPicPr>
          <p:cNvPr id="4098" name="Picture 2" descr="Python Data Structures and Algorithms: Bubble sort - w3resource">
            <a:extLst>
              <a:ext uri="{FF2B5EF4-FFF2-40B4-BE49-F238E27FC236}">
                <a16:creationId xmlns:a16="http://schemas.microsoft.com/office/drawing/2014/main" id="{D244E739-54F0-4970-BC57-E744A0A94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92" y="1295594"/>
            <a:ext cx="7650032"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273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348789D-94DD-48D7-BFF9-5191F5CAB25C}"/>
              </a:ext>
            </a:extLst>
          </p:cNvPr>
          <p:cNvSpPr>
            <a:spLocks noChangeArrowheads="1"/>
          </p:cNvSpPr>
          <p:nvPr/>
        </p:nvSpPr>
        <p:spPr bwMode="auto">
          <a:xfrm>
            <a:off x="245705" y="428179"/>
            <a:ext cx="5940492" cy="60016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Consolas" panose="020B0609020204030204" pitchFamily="49" charset="0"/>
              </a:rPr>
              <a:t>#include</a:t>
            </a:r>
            <a:r>
              <a:rPr kumimoji="0" lang="en-US" altLang="en-US" sz="2400" b="0" i="0" u="none" strike="noStrike" cap="none" normalizeH="0" baseline="0" dirty="0">
                <a:ln>
                  <a:noFill/>
                </a:ln>
                <a:solidFill>
                  <a:srgbClr val="800000"/>
                </a:solidFill>
                <a:effectLst/>
                <a:latin typeface="Consolas" panose="020B0609020204030204" pitchFamily="49" charset="0"/>
              </a:rPr>
              <a:t>&lt;</a:t>
            </a:r>
            <a:r>
              <a:rPr kumimoji="0" lang="en-US" altLang="en-US" sz="2400" b="0" i="0" u="none" strike="noStrike" cap="none" normalizeH="0" baseline="0" dirty="0" err="1">
                <a:ln>
                  <a:noFill/>
                </a:ln>
                <a:solidFill>
                  <a:srgbClr val="800000"/>
                </a:solidFill>
                <a:effectLst/>
                <a:latin typeface="Consolas" panose="020B0609020204030204" pitchFamily="49" charset="0"/>
              </a:rPr>
              <a:t>stdio.h</a:t>
            </a:r>
            <a:r>
              <a:rPr kumimoji="0" lang="en-US" altLang="en-US" sz="2400" b="0" i="0" u="none" strike="noStrike" cap="none" normalizeH="0" baseline="0" dirty="0">
                <a:ln>
                  <a:noFill/>
                </a:ln>
                <a:solidFill>
                  <a:srgbClr val="8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count, temp, </a:t>
            </a:r>
            <a:r>
              <a:rPr kumimoji="0" lang="en-US" altLang="en-US" sz="2400" b="0" i="0" u="none" strike="noStrike" cap="none" normalizeH="0" baseline="0" dirty="0" err="1">
                <a:ln>
                  <a:noFill/>
                </a:ln>
                <a:solidFill>
                  <a:srgbClr val="000000"/>
                </a:solidFill>
                <a:effectLst/>
                <a:latin typeface="Consolas" panose="020B0609020204030204" pitchFamily="49" charset="0"/>
              </a:rPr>
              <a:t>i</a:t>
            </a:r>
            <a:r>
              <a:rPr kumimoji="0" lang="en-US" altLang="en-US" sz="2400" b="0" i="0" u="none" strike="noStrike" cap="none" normalizeH="0" baseline="0" dirty="0">
                <a:ln>
                  <a:noFill/>
                </a:ln>
                <a:solidFill>
                  <a:srgbClr val="000000"/>
                </a:solidFill>
                <a:effectLst/>
                <a:latin typeface="Consolas" panose="020B0609020204030204" pitchFamily="49" charset="0"/>
              </a:rPr>
              <a:t>, j, number[</a:t>
            </a:r>
            <a:r>
              <a:rPr kumimoji="0" lang="en-US" altLang="en-US" sz="2400" b="0" i="0" u="none" strike="noStrike" cap="none" normalizeH="0" baseline="0" dirty="0">
                <a:ln>
                  <a:noFill/>
                </a:ln>
                <a:solidFill>
                  <a:srgbClr val="800000"/>
                </a:solidFill>
                <a:effectLst/>
                <a:latin typeface="Consolas" panose="020B0609020204030204" pitchFamily="49" charset="0"/>
              </a:rPr>
              <a:t>30</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printf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"How many numbers are u going to enter?: "</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scanf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a:t>
            </a:r>
            <a:r>
              <a:rPr kumimoji="0" lang="en-US" altLang="en-US" sz="2400" b="0" i="0" u="none" strike="noStrike" cap="none" normalizeH="0" baseline="0" dirty="0" err="1">
                <a:ln>
                  <a:noFill/>
                </a:ln>
                <a:solidFill>
                  <a:srgbClr val="800000"/>
                </a:solidFill>
                <a:effectLst/>
                <a:latin typeface="Consolas" panose="020B0609020204030204" pitchFamily="49" charset="0"/>
              </a:rPr>
              <a:t>d"</a:t>
            </a:r>
            <a:r>
              <a:rPr kumimoji="0" lang="en-US" altLang="en-US" sz="2400" b="0" i="0" u="none" strike="noStrike" cap="none" normalizeH="0" baseline="0" dirty="0" err="1">
                <a:ln>
                  <a:noFill/>
                </a:ln>
                <a:solidFill>
                  <a:srgbClr val="000000"/>
                </a:solidFill>
                <a:effectLst/>
                <a:latin typeface="Consolas" panose="020B0609020204030204" pitchFamily="49" charset="0"/>
              </a:rPr>
              <a:t>,&amp;count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printf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"Enter %d numbers: "</a:t>
            </a:r>
            <a:r>
              <a:rPr kumimoji="0" lang="en-US" altLang="en-US" sz="2400" b="0" i="0" u="none" strike="noStrike" cap="none" normalizeH="0" baseline="0" dirty="0">
                <a:ln>
                  <a:noFill/>
                </a:ln>
                <a:solidFill>
                  <a:srgbClr val="000000"/>
                </a:solidFill>
                <a:effectLst/>
                <a:latin typeface="Consolas" panose="020B0609020204030204" pitchFamily="49" charset="0"/>
              </a:rPr>
              <a:t>,count);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for</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i</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0</a:t>
            </a:r>
            <a:r>
              <a:rPr kumimoji="0" lang="en-US" altLang="en-US" sz="2400" b="0" i="0" u="none" strike="noStrike" cap="none" normalizeH="0" baseline="0" dirty="0">
                <a:ln>
                  <a:noFill/>
                </a:ln>
                <a:solidFill>
                  <a:srgbClr val="000000"/>
                </a:solidFill>
                <a:effectLst/>
                <a:latin typeface="Consolas" panose="020B0609020204030204" pitchFamily="49" charset="0"/>
              </a:rPr>
              <a:t>;i&lt;</a:t>
            </a:r>
            <a:r>
              <a:rPr kumimoji="0" lang="en-US" altLang="en-US" sz="2400" b="0" i="0" u="none" strike="noStrike" cap="none" normalizeH="0" baseline="0" dirty="0" err="1">
                <a:ln>
                  <a:noFill/>
                </a:ln>
                <a:solidFill>
                  <a:srgbClr val="000000"/>
                </a:solidFill>
                <a:effectLst/>
                <a:latin typeface="Consolas" panose="020B0609020204030204" pitchFamily="49" charset="0"/>
              </a:rPr>
              <a:t>count;i</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scanf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a:t>
            </a:r>
            <a:r>
              <a:rPr kumimoji="0" lang="en-US" altLang="en-US" sz="2400" b="0" i="0" u="none" strike="noStrike" cap="none" normalizeH="0" baseline="0" dirty="0" err="1">
                <a:ln>
                  <a:noFill/>
                </a:ln>
                <a:solidFill>
                  <a:srgbClr val="800000"/>
                </a:solidFill>
                <a:effectLst/>
                <a:latin typeface="Consolas" panose="020B0609020204030204" pitchFamily="49" charset="0"/>
              </a:rPr>
              <a:t>d"</a:t>
            </a:r>
            <a:r>
              <a:rPr kumimoji="0" lang="en-US" altLang="en-US" sz="2400" b="0" i="0" u="none" strike="noStrike" cap="none" normalizeH="0" baseline="0" dirty="0" err="1">
                <a:ln>
                  <a:noFill/>
                </a:ln>
                <a:solidFill>
                  <a:srgbClr val="000000"/>
                </a:solidFill>
                <a:effectLst/>
                <a:latin typeface="Consolas" panose="020B0609020204030204" pitchFamily="49" charset="0"/>
              </a:rPr>
              <a:t>,&amp;number</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i</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lvl="0" defTabSz="914400" eaLnBrk="0" fontAlgn="base" hangingPunct="0">
              <a:spcBef>
                <a:spcPct val="0"/>
              </a:spcBef>
              <a:spcAft>
                <a:spcPct val="0"/>
              </a:spcAft>
            </a:pPr>
            <a:r>
              <a:rPr lang="en-US" altLang="en-US" sz="2400" dirty="0"/>
              <a:t> for(</a:t>
            </a:r>
            <a:r>
              <a:rPr lang="en-US" altLang="en-US" sz="2400" dirty="0" err="1"/>
              <a:t>i</a:t>
            </a:r>
            <a:r>
              <a:rPr lang="en-US" altLang="en-US" sz="2400" dirty="0"/>
              <a:t>=count-2;i&gt;=0;i--)</a:t>
            </a:r>
          </a:p>
          <a:p>
            <a:pPr lvl="0" defTabSz="914400" eaLnBrk="0" fontAlgn="base" hangingPunct="0">
              <a:spcBef>
                <a:spcPct val="0"/>
              </a:spcBef>
              <a:spcAft>
                <a:spcPct val="0"/>
              </a:spcAft>
            </a:pPr>
            <a:r>
              <a:rPr lang="en-US" altLang="en-US" sz="2400" dirty="0"/>
              <a:t>{</a:t>
            </a:r>
          </a:p>
          <a:p>
            <a:pPr lvl="0" defTabSz="914400" eaLnBrk="0" fontAlgn="base" hangingPunct="0">
              <a:spcBef>
                <a:spcPct val="0"/>
              </a:spcBef>
              <a:spcAft>
                <a:spcPct val="0"/>
              </a:spcAft>
            </a:pPr>
            <a:r>
              <a:rPr lang="en-US" altLang="en-US" sz="2400" dirty="0"/>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229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24D49-9F5F-44E6-A573-F7E8A8E4260B}"/>
              </a:ext>
            </a:extLst>
          </p:cNvPr>
          <p:cNvSpPr>
            <a:spLocks noGrp="1"/>
          </p:cNvSpPr>
          <p:nvPr>
            <p:ph idx="1"/>
          </p:nvPr>
        </p:nvSpPr>
        <p:spPr>
          <a:xfrm>
            <a:off x="609599" y="354564"/>
            <a:ext cx="6347714" cy="5686800"/>
          </a:xfrm>
          <a:solidFill>
            <a:schemeClr val="bg2"/>
          </a:solidFill>
        </p:spPr>
        <p:txBody>
          <a:bodyPr>
            <a:normAutofit fontScale="92500" lnSpcReduction="10000"/>
          </a:bodyPr>
          <a:lstStyle/>
          <a:p>
            <a:pPr marL="0" lvl="0" indent="0" defTabSz="914400" eaLnBrk="0" fontAlgn="base" hangingPunct="0">
              <a:spcBef>
                <a:spcPct val="0"/>
              </a:spcBef>
              <a:spcAft>
                <a:spcPct val="0"/>
              </a:spcAft>
              <a:buNone/>
            </a:pPr>
            <a:r>
              <a:rPr lang="en-US" altLang="en-US" sz="2400" dirty="0"/>
              <a:t> for(j=0;j&lt;=</a:t>
            </a:r>
            <a:r>
              <a:rPr lang="en-US" altLang="en-US" sz="2400" dirty="0" err="1"/>
              <a:t>i;j</a:t>
            </a:r>
            <a:r>
              <a:rPr lang="en-US" altLang="en-US" sz="2400" dirty="0"/>
              <a:t>++)</a:t>
            </a:r>
          </a:p>
          <a:p>
            <a:pPr marL="0" lvl="0" indent="0" defTabSz="914400" eaLnBrk="0" fontAlgn="base" hangingPunct="0">
              <a:spcBef>
                <a:spcPct val="0"/>
              </a:spcBef>
              <a:spcAft>
                <a:spcPct val="0"/>
              </a:spcAft>
              <a:buNone/>
            </a:pPr>
            <a:r>
              <a:rPr lang="en-US" altLang="en-US" sz="2400" dirty="0"/>
              <a:t>{</a:t>
            </a:r>
          </a:p>
          <a:p>
            <a:pPr marL="0" lvl="0" indent="0" defTabSz="914400" eaLnBrk="0" fontAlgn="base" hangingPunct="0">
              <a:spcBef>
                <a:spcPct val="0"/>
              </a:spcBef>
              <a:spcAft>
                <a:spcPct val="0"/>
              </a:spcAft>
              <a:buNone/>
            </a:pPr>
            <a:r>
              <a:rPr lang="en-US" altLang="en-US" sz="2400" dirty="0"/>
              <a:t>        if(number[j]&gt;number[j+1])</a:t>
            </a:r>
          </a:p>
          <a:p>
            <a:pPr marL="0" lvl="0" indent="0" defTabSz="914400" eaLnBrk="0" fontAlgn="base" hangingPunct="0">
              <a:spcBef>
                <a:spcPct val="0"/>
              </a:spcBef>
              <a:spcAft>
                <a:spcPct val="0"/>
              </a:spcAft>
              <a:buNone/>
            </a:pPr>
            <a:r>
              <a:rPr lang="en-US" altLang="en-US" sz="2400" dirty="0"/>
              <a:t>{</a:t>
            </a:r>
          </a:p>
          <a:p>
            <a:pPr marL="0" lvl="0" indent="0" defTabSz="914400" eaLnBrk="0" fontAlgn="base" hangingPunct="0">
              <a:spcBef>
                <a:spcPct val="0"/>
              </a:spcBef>
              <a:spcAft>
                <a:spcPct val="0"/>
              </a:spcAft>
              <a:buNone/>
            </a:pPr>
            <a:r>
              <a:rPr lang="en-US" altLang="en-US" sz="2400" dirty="0"/>
              <a:t>           temp=number[j];</a:t>
            </a:r>
          </a:p>
          <a:p>
            <a:pPr marL="0" lvl="0" indent="0" defTabSz="914400" eaLnBrk="0" fontAlgn="base" hangingPunct="0">
              <a:spcBef>
                <a:spcPct val="0"/>
              </a:spcBef>
              <a:spcAft>
                <a:spcPct val="0"/>
              </a:spcAft>
              <a:buNone/>
            </a:pPr>
            <a:r>
              <a:rPr lang="en-US" altLang="en-US" sz="2400" dirty="0"/>
              <a:t>           number[j]=number[j+1];</a:t>
            </a:r>
          </a:p>
          <a:p>
            <a:pPr marL="0" lvl="0" indent="0" defTabSz="914400" eaLnBrk="0" fontAlgn="base" hangingPunct="0">
              <a:spcBef>
                <a:spcPct val="0"/>
              </a:spcBef>
              <a:spcAft>
                <a:spcPct val="0"/>
              </a:spcAft>
              <a:buNone/>
            </a:pPr>
            <a:r>
              <a:rPr lang="en-US" altLang="en-US" sz="2400" dirty="0"/>
              <a:t>           number[j+1]=temp;</a:t>
            </a:r>
          </a:p>
          <a:p>
            <a:pPr marL="0" lvl="0" indent="0" defTabSz="914400" eaLnBrk="0" fontAlgn="base" hangingPunct="0">
              <a:spcBef>
                <a:spcPct val="0"/>
              </a:spcBef>
              <a:spcAft>
                <a:spcPct val="0"/>
              </a:spcAft>
              <a:buNone/>
            </a:pPr>
            <a:r>
              <a:rPr lang="en-US" altLang="en-US" sz="2400" dirty="0"/>
              <a:t>        }</a:t>
            </a:r>
          </a:p>
          <a:p>
            <a:pPr marL="0" lvl="0" indent="0" defTabSz="914400" eaLnBrk="0" fontAlgn="base" hangingPunct="0">
              <a:spcBef>
                <a:spcPct val="0"/>
              </a:spcBef>
              <a:spcAft>
                <a:spcPct val="0"/>
              </a:spcAft>
              <a:buNone/>
            </a:pPr>
            <a:r>
              <a:rPr lang="en-US" altLang="en-US" sz="2400" dirty="0"/>
              <a:t>      }</a:t>
            </a:r>
          </a:p>
          <a:p>
            <a:pPr marL="0" lvl="0" indent="0" defTabSz="914400" eaLnBrk="0" fontAlgn="base" hangingPunct="0">
              <a:spcBef>
                <a:spcPct val="0"/>
              </a:spcBef>
              <a:spcAft>
                <a:spcPct val="0"/>
              </a:spcAft>
              <a:buNone/>
            </a:pPr>
            <a:r>
              <a:rPr lang="en-US" altLang="en-US" sz="2400" dirty="0"/>
              <a:t>   }</a:t>
            </a:r>
            <a:endParaRPr lang="en-US" sz="2400" dirty="0"/>
          </a:p>
          <a:p>
            <a:pPr marL="0" indent="0">
              <a:buNone/>
            </a:pPr>
            <a:r>
              <a:rPr lang="en-US" sz="2400" dirty="0" err="1"/>
              <a:t>printf</a:t>
            </a:r>
            <a:r>
              <a:rPr lang="en-US" sz="2400" dirty="0"/>
              <a:t>("Sorted elements: ");</a:t>
            </a:r>
          </a:p>
          <a:p>
            <a:pPr marL="0" indent="0">
              <a:buNone/>
            </a:pPr>
            <a:r>
              <a:rPr lang="en-US" sz="2400" dirty="0"/>
              <a:t>   for(</a:t>
            </a:r>
            <a:r>
              <a:rPr lang="en-US" sz="2400" dirty="0" err="1"/>
              <a:t>i</a:t>
            </a:r>
            <a:r>
              <a:rPr lang="en-US" sz="2400" dirty="0"/>
              <a:t>=0;i&lt;</a:t>
            </a:r>
            <a:r>
              <a:rPr lang="en-US" sz="2400" dirty="0" err="1"/>
              <a:t>count;i</a:t>
            </a:r>
            <a:r>
              <a:rPr lang="en-US" sz="2400" dirty="0"/>
              <a:t>++)</a:t>
            </a:r>
          </a:p>
          <a:p>
            <a:pPr marL="0" indent="0">
              <a:buNone/>
            </a:pPr>
            <a:r>
              <a:rPr lang="en-US" sz="2400" dirty="0"/>
              <a:t>      </a:t>
            </a:r>
            <a:r>
              <a:rPr lang="en-US" sz="2400" dirty="0" err="1"/>
              <a:t>printf</a:t>
            </a:r>
            <a:r>
              <a:rPr lang="en-US" sz="2400" dirty="0"/>
              <a:t>(" %</a:t>
            </a:r>
            <a:r>
              <a:rPr lang="en-US" sz="2400" dirty="0" err="1"/>
              <a:t>d",number</a:t>
            </a:r>
            <a:r>
              <a:rPr lang="en-US" sz="2400" dirty="0"/>
              <a:t>[</a:t>
            </a:r>
            <a:r>
              <a:rPr lang="en-US" sz="2400" dirty="0" err="1"/>
              <a:t>i</a:t>
            </a:r>
            <a:r>
              <a:rPr lang="en-US" sz="2400" dirty="0"/>
              <a:t>]);</a:t>
            </a:r>
          </a:p>
          <a:p>
            <a:endParaRPr lang="en-US" sz="2400" dirty="0"/>
          </a:p>
          <a:p>
            <a:pPr marL="0" indent="0">
              <a:buNone/>
            </a:pPr>
            <a:r>
              <a:rPr lang="en-US" sz="2400" dirty="0"/>
              <a:t>   return 0;</a:t>
            </a:r>
          </a:p>
          <a:p>
            <a:pPr marL="0" indent="0">
              <a:buNone/>
            </a:pPr>
            <a:r>
              <a:rPr lang="en-US" sz="2400" dirty="0"/>
              <a:t>}</a:t>
            </a:r>
            <a:endParaRPr lang="en-IN" sz="2400" dirty="0"/>
          </a:p>
        </p:txBody>
      </p:sp>
    </p:spTree>
    <p:extLst>
      <p:ext uri="{BB962C8B-B14F-4D97-AF65-F5344CB8AC3E}">
        <p14:creationId xmlns:p14="http://schemas.microsoft.com/office/powerpoint/2010/main" val="205573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2EBA-A833-4D30-84B3-EAFB9C62A2D3}"/>
              </a:ext>
            </a:extLst>
          </p:cNvPr>
          <p:cNvSpPr>
            <a:spLocks noGrp="1"/>
          </p:cNvSpPr>
          <p:nvPr>
            <p:ph type="title"/>
          </p:nvPr>
        </p:nvSpPr>
        <p:spPr>
          <a:xfrm>
            <a:off x="609598" y="217714"/>
            <a:ext cx="6347713" cy="789992"/>
          </a:xfrm>
        </p:spPr>
        <p:txBody>
          <a:bodyPr/>
          <a:lstStyle/>
          <a:p>
            <a:r>
              <a:rPr lang="en-IN" dirty="0"/>
              <a:t>INSERTION SORT</a:t>
            </a:r>
          </a:p>
        </p:txBody>
      </p:sp>
      <p:sp>
        <p:nvSpPr>
          <p:cNvPr id="3" name="Content Placeholder 2">
            <a:extLst>
              <a:ext uri="{FF2B5EF4-FFF2-40B4-BE49-F238E27FC236}">
                <a16:creationId xmlns:a16="http://schemas.microsoft.com/office/drawing/2014/main" id="{6901C945-700B-4DE0-8E98-6150626C225B}"/>
              </a:ext>
            </a:extLst>
          </p:cNvPr>
          <p:cNvSpPr>
            <a:spLocks noGrp="1"/>
          </p:cNvSpPr>
          <p:nvPr>
            <p:ph idx="1"/>
          </p:nvPr>
        </p:nvSpPr>
        <p:spPr>
          <a:xfrm>
            <a:off x="609596" y="1124892"/>
            <a:ext cx="7592011" cy="5303900"/>
          </a:xfrm>
        </p:spPr>
        <p:txBody>
          <a:bodyPr>
            <a:normAutofit/>
          </a:bodyPr>
          <a:lstStyle/>
          <a:p>
            <a:r>
              <a:rPr lang="en-US" sz="2000" dirty="0"/>
              <a:t>This is an in-place comparison-based sorting algorithm. </a:t>
            </a:r>
          </a:p>
          <a:p>
            <a:r>
              <a:rPr lang="en-US" sz="2000" dirty="0"/>
              <a:t>Here, a sub-list is maintained which is always sorted.</a:t>
            </a:r>
          </a:p>
          <a:p>
            <a:r>
              <a:rPr lang="en-US" sz="2000" dirty="0"/>
              <a:t> For example, the lower part of an array is maintained to be sorted. </a:t>
            </a:r>
          </a:p>
          <a:p>
            <a:r>
              <a:rPr lang="en-US" sz="2000" dirty="0"/>
              <a:t>An element which is to be '</a:t>
            </a:r>
            <a:r>
              <a:rPr lang="en-US" sz="2000" dirty="0" err="1"/>
              <a:t>insert'ed</a:t>
            </a:r>
            <a:r>
              <a:rPr lang="en-US" sz="2000" dirty="0"/>
              <a:t> in this sorted sub-list, has to find its appropriate place and then it has to be inserted there. </a:t>
            </a:r>
          </a:p>
          <a:p>
            <a:r>
              <a:rPr lang="en-US" sz="2000" dirty="0"/>
              <a:t>Hence the name, insertion sort.</a:t>
            </a:r>
          </a:p>
        </p:txBody>
      </p:sp>
    </p:spTree>
    <p:extLst>
      <p:ext uri="{BB962C8B-B14F-4D97-AF65-F5344CB8AC3E}">
        <p14:creationId xmlns:p14="http://schemas.microsoft.com/office/powerpoint/2010/main" val="2971424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D5C7A-57B6-45B6-B6B9-E8A5AE84E045}"/>
              </a:ext>
            </a:extLst>
          </p:cNvPr>
          <p:cNvSpPr>
            <a:spLocks noGrp="1"/>
          </p:cNvSpPr>
          <p:nvPr>
            <p:ph idx="1"/>
          </p:nvPr>
        </p:nvSpPr>
        <p:spPr>
          <a:xfrm>
            <a:off x="609599" y="718457"/>
            <a:ext cx="6966858" cy="5878285"/>
          </a:xfrm>
        </p:spPr>
        <p:txBody>
          <a:bodyPr>
            <a:normAutofit/>
          </a:bodyPr>
          <a:lstStyle/>
          <a:p>
            <a:r>
              <a:rPr lang="en-US" sz="2200" dirty="0"/>
              <a:t>Following are the steps involved in insertion sort:</a:t>
            </a:r>
          </a:p>
          <a:p>
            <a:endParaRPr lang="en-US" sz="2200" dirty="0"/>
          </a:p>
          <a:p>
            <a:r>
              <a:rPr lang="en-US" sz="2200" dirty="0"/>
              <a:t>We start by making the second element of the given array, i.e. element at index 1, the key. </a:t>
            </a:r>
          </a:p>
          <a:p>
            <a:r>
              <a:rPr lang="en-US" sz="2200" dirty="0"/>
              <a:t>We compare the key element with the element(s) before it, in this case, element at index 0:</a:t>
            </a:r>
          </a:p>
          <a:p>
            <a:r>
              <a:rPr lang="en-US" sz="2200" dirty="0"/>
              <a:t>If the key element is less than the first element, we insert the key element before the first element.</a:t>
            </a:r>
          </a:p>
          <a:p>
            <a:r>
              <a:rPr lang="en-US" sz="2200" dirty="0"/>
              <a:t>If the key element is greater than the first element, then we insert it after the first element.</a:t>
            </a:r>
          </a:p>
          <a:p>
            <a:r>
              <a:rPr lang="en-US" sz="2200" dirty="0"/>
              <a:t>Then, we make the third element of the array as key and will compare it with elements to it's left and insert it at the right position.</a:t>
            </a:r>
          </a:p>
          <a:p>
            <a:r>
              <a:rPr lang="en-US" sz="2200" dirty="0"/>
              <a:t>And we go on repeating this, until the array is sorted.</a:t>
            </a:r>
            <a:endParaRPr lang="en-IN" sz="2200" dirty="0"/>
          </a:p>
          <a:p>
            <a:endParaRPr lang="en-IN" dirty="0"/>
          </a:p>
        </p:txBody>
      </p:sp>
    </p:spTree>
    <p:extLst>
      <p:ext uri="{BB962C8B-B14F-4D97-AF65-F5344CB8AC3E}">
        <p14:creationId xmlns:p14="http://schemas.microsoft.com/office/powerpoint/2010/main" val="1220826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PHP: Sort a list of elements using Insertion sort - w3resource">
            <a:extLst>
              <a:ext uri="{FF2B5EF4-FFF2-40B4-BE49-F238E27FC236}">
                <a16:creationId xmlns:a16="http://schemas.microsoft.com/office/drawing/2014/main" id="{F05375D0-D2DE-4AA0-8BD6-47B03C8DF2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382" y="195944"/>
            <a:ext cx="8347732" cy="673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091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D1195-6B52-4039-8FCF-13019ED00B12}"/>
              </a:ext>
            </a:extLst>
          </p:cNvPr>
          <p:cNvSpPr>
            <a:spLocks noGrp="1"/>
          </p:cNvSpPr>
          <p:nvPr>
            <p:ph idx="1"/>
          </p:nvPr>
        </p:nvSpPr>
        <p:spPr>
          <a:xfrm>
            <a:off x="609599" y="354563"/>
            <a:ext cx="6347714" cy="5640147"/>
          </a:xfrm>
          <a:solidFill>
            <a:schemeClr val="bg2"/>
          </a:solidFill>
        </p:spPr>
        <p:txBody>
          <a:bodyPr>
            <a:normAutofit fontScale="85000" lnSpcReduction="20000"/>
          </a:bodyPr>
          <a:lstStyle/>
          <a:p>
            <a:pPr marL="0" indent="0">
              <a:buNone/>
            </a:pPr>
            <a:r>
              <a:rPr lang="en-US" dirty="0"/>
              <a:t>#include&lt;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int </a:t>
            </a:r>
            <a:r>
              <a:rPr lang="en-US" dirty="0" err="1"/>
              <a:t>i</a:t>
            </a:r>
            <a:r>
              <a:rPr lang="en-US" dirty="0"/>
              <a:t>, j, count, temp, number[25];</a:t>
            </a:r>
          </a:p>
          <a:p>
            <a:pPr marL="0" indent="0">
              <a:buNone/>
            </a:pPr>
            <a:endParaRPr lang="en-US" dirty="0"/>
          </a:p>
          <a:p>
            <a:pPr marL="0" indent="0">
              <a:buNone/>
            </a:pPr>
            <a:r>
              <a:rPr lang="en-US" dirty="0"/>
              <a:t>   </a:t>
            </a:r>
            <a:r>
              <a:rPr lang="en-US" dirty="0" err="1"/>
              <a:t>printf</a:t>
            </a:r>
            <a:r>
              <a:rPr lang="en-US" dirty="0"/>
              <a:t>("How many numbers u are going to enter?: ");</a:t>
            </a:r>
          </a:p>
          <a:p>
            <a:pPr marL="0" indent="0">
              <a:buNone/>
            </a:pPr>
            <a:r>
              <a:rPr lang="en-US" dirty="0"/>
              <a:t>   </a:t>
            </a:r>
            <a:r>
              <a:rPr lang="en-US" dirty="0" err="1"/>
              <a:t>scanf</a:t>
            </a:r>
            <a:r>
              <a:rPr lang="en-US" dirty="0"/>
              <a:t>("%</a:t>
            </a:r>
            <a:r>
              <a:rPr lang="en-US" dirty="0" err="1"/>
              <a:t>d",&amp;count</a:t>
            </a:r>
            <a:r>
              <a:rPr lang="en-US" dirty="0"/>
              <a:t>);</a:t>
            </a:r>
          </a:p>
          <a:p>
            <a:pPr marL="0" indent="0">
              <a:buNone/>
            </a:pPr>
            <a:endParaRPr lang="en-US" dirty="0"/>
          </a:p>
          <a:p>
            <a:pPr marL="0" indent="0">
              <a:buNone/>
            </a:pPr>
            <a:r>
              <a:rPr lang="en-US" dirty="0"/>
              <a:t>   </a:t>
            </a:r>
            <a:r>
              <a:rPr lang="en-US" dirty="0" err="1"/>
              <a:t>printf</a:t>
            </a:r>
            <a:r>
              <a:rPr lang="en-US" dirty="0"/>
              <a:t>("Enter %d elements: ", count);</a:t>
            </a:r>
          </a:p>
          <a:p>
            <a:pPr marL="0" indent="0">
              <a:buNone/>
            </a:pPr>
            <a:r>
              <a:rPr lang="en-US" dirty="0"/>
              <a:t>   // This loop would store the input numbers in array</a:t>
            </a:r>
          </a:p>
          <a:p>
            <a:pPr marL="0" indent="0">
              <a:buNone/>
            </a:pPr>
            <a:r>
              <a:rPr lang="en-US" dirty="0"/>
              <a:t>   for(</a:t>
            </a:r>
            <a:r>
              <a:rPr lang="en-US" dirty="0" err="1"/>
              <a:t>i</a:t>
            </a:r>
            <a:r>
              <a:rPr lang="en-US" dirty="0"/>
              <a:t>=0;i&lt;</a:t>
            </a:r>
            <a:r>
              <a:rPr lang="en-US" dirty="0" err="1"/>
              <a:t>count;i</a:t>
            </a:r>
            <a:r>
              <a:rPr lang="en-US" dirty="0"/>
              <a:t>++)</a:t>
            </a:r>
          </a:p>
          <a:p>
            <a:pPr marL="0" indent="0">
              <a:buNone/>
            </a:pPr>
            <a:r>
              <a:rPr lang="en-US" dirty="0"/>
              <a:t>      </a:t>
            </a:r>
            <a:r>
              <a:rPr lang="en-US" dirty="0" err="1"/>
              <a:t>scanf</a:t>
            </a:r>
            <a:r>
              <a:rPr lang="en-US" dirty="0"/>
              <a:t>("%</a:t>
            </a:r>
            <a:r>
              <a:rPr lang="en-US" dirty="0" err="1"/>
              <a:t>d",&amp;number</a:t>
            </a:r>
            <a:r>
              <a:rPr lang="en-US" dirty="0"/>
              <a:t>[</a:t>
            </a:r>
            <a:r>
              <a:rPr lang="en-US" dirty="0" err="1"/>
              <a:t>i</a:t>
            </a:r>
            <a:r>
              <a:rPr lang="en-US" dirty="0"/>
              <a:t>]);</a:t>
            </a:r>
            <a:endParaRPr lang="en-IN" dirty="0"/>
          </a:p>
        </p:txBody>
      </p:sp>
    </p:spTree>
    <p:extLst>
      <p:ext uri="{BB962C8B-B14F-4D97-AF65-F5344CB8AC3E}">
        <p14:creationId xmlns:p14="http://schemas.microsoft.com/office/powerpoint/2010/main" val="2805001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FFD50-1A20-4DD8-BD66-DFF39347E4D0}"/>
              </a:ext>
            </a:extLst>
          </p:cNvPr>
          <p:cNvSpPr>
            <a:spLocks noGrp="1"/>
          </p:cNvSpPr>
          <p:nvPr>
            <p:ph idx="1"/>
          </p:nvPr>
        </p:nvSpPr>
        <p:spPr>
          <a:xfrm>
            <a:off x="609598" y="251927"/>
            <a:ext cx="7536025" cy="6382137"/>
          </a:xfrm>
          <a:solidFill>
            <a:schemeClr val="bg2"/>
          </a:solidFill>
        </p:spPr>
        <p:txBody>
          <a:bodyPr>
            <a:normAutofit fontScale="70000" lnSpcReduction="20000"/>
          </a:bodyPr>
          <a:lstStyle/>
          <a:p>
            <a:pPr marL="0" indent="0">
              <a:buNone/>
            </a:pPr>
            <a:r>
              <a:rPr lang="en-IN" dirty="0"/>
              <a:t>// Implementation of insertion sort algorithm</a:t>
            </a:r>
          </a:p>
          <a:p>
            <a:pPr marL="0" indent="0">
              <a:buNone/>
            </a:pPr>
            <a:r>
              <a:rPr lang="en-IN" dirty="0"/>
              <a:t>   for(</a:t>
            </a:r>
            <a:r>
              <a:rPr lang="en-IN" dirty="0" err="1"/>
              <a:t>i</a:t>
            </a:r>
            <a:r>
              <a:rPr lang="en-IN" dirty="0"/>
              <a:t>=1;i&lt;</a:t>
            </a:r>
            <a:r>
              <a:rPr lang="en-IN" dirty="0" err="1"/>
              <a:t>count;i</a:t>
            </a:r>
            <a:r>
              <a:rPr lang="en-IN" dirty="0"/>
              <a:t>++)</a:t>
            </a:r>
          </a:p>
          <a:p>
            <a:pPr marL="0" indent="0">
              <a:buNone/>
            </a:pPr>
            <a:r>
              <a:rPr lang="en-IN" dirty="0"/>
              <a:t>{</a:t>
            </a:r>
          </a:p>
          <a:p>
            <a:pPr marL="0" indent="0">
              <a:buNone/>
            </a:pPr>
            <a:r>
              <a:rPr lang="en-IN" dirty="0"/>
              <a:t>      temp=number[</a:t>
            </a:r>
            <a:r>
              <a:rPr lang="en-IN" dirty="0" err="1"/>
              <a:t>i</a:t>
            </a:r>
            <a:r>
              <a:rPr lang="en-IN" dirty="0"/>
              <a:t>];</a:t>
            </a:r>
          </a:p>
          <a:p>
            <a:pPr marL="0" indent="0">
              <a:buNone/>
            </a:pPr>
            <a:r>
              <a:rPr lang="en-IN" dirty="0"/>
              <a:t>      j=i-1;</a:t>
            </a:r>
          </a:p>
          <a:p>
            <a:pPr marL="0" indent="0">
              <a:buNone/>
            </a:pPr>
            <a:r>
              <a:rPr lang="en-IN" dirty="0"/>
              <a:t>      while((temp&lt;number[j])&amp;&amp;(j&gt;=0))</a:t>
            </a:r>
          </a:p>
          <a:p>
            <a:pPr marL="0" indent="0">
              <a:buNone/>
            </a:pPr>
            <a:r>
              <a:rPr lang="en-IN" dirty="0"/>
              <a:t>{</a:t>
            </a:r>
          </a:p>
          <a:p>
            <a:pPr marL="0" indent="0">
              <a:buNone/>
            </a:pPr>
            <a:r>
              <a:rPr lang="en-IN" dirty="0"/>
              <a:t>         number[j+1]=number[j];</a:t>
            </a:r>
          </a:p>
          <a:p>
            <a:pPr marL="0" indent="0">
              <a:buNone/>
            </a:pPr>
            <a:r>
              <a:rPr lang="en-IN" dirty="0"/>
              <a:t>         j=j-1;</a:t>
            </a:r>
          </a:p>
          <a:p>
            <a:pPr marL="0" indent="0">
              <a:buNone/>
            </a:pPr>
            <a:r>
              <a:rPr lang="en-IN" dirty="0"/>
              <a:t> }</a:t>
            </a:r>
          </a:p>
          <a:p>
            <a:pPr marL="0" indent="0">
              <a:buNone/>
            </a:pPr>
            <a:r>
              <a:rPr lang="en-IN" dirty="0"/>
              <a:t>      number[j+1]=temp;</a:t>
            </a:r>
          </a:p>
          <a:p>
            <a:pPr marL="0" indent="0">
              <a:buNone/>
            </a:pPr>
            <a:r>
              <a:rPr lang="en-IN" dirty="0"/>
              <a:t>   }</a:t>
            </a:r>
          </a:p>
          <a:p>
            <a:pPr marL="0" indent="0">
              <a:buNone/>
            </a:pPr>
            <a:r>
              <a:rPr lang="en-IN" dirty="0" err="1"/>
              <a:t>printf</a:t>
            </a:r>
            <a:r>
              <a:rPr lang="en-IN" dirty="0"/>
              <a:t>("Order of Sorted elements: ");</a:t>
            </a:r>
          </a:p>
          <a:p>
            <a:pPr marL="0" indent="0">
              <a:buNone/>
            </a:pPr>
            <a:r>
              <a:rPr lang="en-IN" dirty="0"/>
              <a:t>   for(</a:t>
            </a:r>
            <a:r>
              <a:rPr lang="en-IN" dirty="0" err="1"/>
              <a:t>i</a:t>
            </a:r>
            <a:r>
              <a:rPr lang="en-IN" dirty="0"/>
              <a:t>=0;i&lt;</a:t>
            </a:r>
            <a:r>
              <a:rPr lang="en-IN" dirty="0" err="1"/>
              <a:t>count;i</a:t>
            </a:r>
            <a:r>
              <a:rPr lang="en-IN" dirty="0"/>
              <a:t>++)</a:t>
            </a:r>
          </a:p>
          <a:p>
            <a:pPr marL="0" indent="0">
              <a:buNone/>
            </a:pPr>
            <a:r>
              <a:rPr lang="en-IN" dirty="0"/>
              <a:t>      </a:t>
            </a:r>
            <a:r>
              <a:rPr lang="en-IN" dirty="0" err="1"/>
              <a:t>printf</a:t>
            </a:r>
            <a:r>
              <a:rPr lang="en-IN" dirty="0"/>
              <a:t>(" %</a:t>
            </a:r>
            <a:r>
              <a:rPr lang="en-IN" dirty="0" err="1"/>
              <a:t>d",number</a:t>
            </a:r>
            <a:r>
              <a:rPr lang="en-IN" dirty="0"/>
              <a:t>[</a:t>
            </a:r>
            <a:r>
              <a:rPr lang="en-IN" dirty="0" err="1"/>
              <a:t>i</a:t>
            </a:r>
            <a:r>
              <a:rPr lang="en-IN" dirty="0"/>
              <a:t>]);</a:t>
            </a:r>
          </a:p>
          <a:p>
            <a:pPr marL="0" indent="0">
              <a:buNone/>
            </a:pPr>
            <a:endParaRPr lang="en-IN" dirty="0"/>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833483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0FAC-4FA3-4268-956F-4A448D772FA0}"/>
              </a:ext>
            </a:extLst>
          </p:cNvPr>
          <p:cNvSpPr>
            <a:spLocks noGrp="1"/>
          </p:cNvSpPr>
          <p:nvPr>
            <p:ph type="title"/>
          </p:nvPr>
        </p:nvSpPr>
        <p:spPr>
          <a:xfrm>
            <a:off x="609599" y="255037"/>
            <a:ext cx="6347713" cy="799322"/>
          </a:xfrm>
        </p:spPr>
        <p:txBody>
          <a:bodyPr/>
          <a:lstStyle/>
          <a:p>
            <a:r>
              <a:rPr lang="en-IN" dirty="0"/>
              <a:t>SELECTION SORT</a:t>
            </a:r>
          </a:p>
        </p:txBody>
      </p:sp>
      <p:sp>
        <p:nvSpPr>
          <p:cNvPr id="3" name="Content Placeholder 2">
            <a:extLst>
              <a:ext uri="{FF2B5EF4-FFF2-40B4-BE49-F238E27FC236}">
                <a16:creationId xmlns:a16="http://schemas.microsoft.com/office/drawing/2014/main" id="{9A1F8271-24EA-4FCA-B380-D1CEDDF20FED}"/>
              </a:ext>
            </a:extLst>
          </p:cNvPr>
          <p:cNvSpPr>
            <a:spLocks noGrp="1"/>
          </p:cNvSpPr>
          <p:nvPr>
            <p:ph idx="1"/>
          </p:nvPr>
        </p:nvSpPr>
        <p:spPr>
          <a:xfrm>
            <a:off x="609599" y="1054359"/>
            <a:ext cx="6854891" cy="5327780"/>
          </a:xfrm>
        </p:spPr>
        <p:txBody>
          <a:bodyPr>
            <a:normAutofit/>
          </a:bodyPr>
          <a:lstStyle/>
          <a:p>
            <a:r>
              <a:rPr lang="en-US" sz="2000" dirty="0"/>
              <a:t>The selection sort algorithm sorts an array by repeatedly finding the minimum element (considering ascending order) from unsorted part and putting it at the beginning. The algorithm maintains two subarrays in a given array.</a:t>
            </a:r>
          </a:p>
          <a:p>
            <a:endParaRPr lang="en-US" sz="2000" dirty="0"/>
          </a:p>
          <a:p>
            <a:r>
              <a:rPr lang="en-US" sz="2000" dirty="0"/>
              <a:t>1) The subarray which is already sorted.</a:t>
            </a:r>
          </a:p>
          <a:p>
            <a:r>
              <a:rPr lang="en-US" sz="2000" dirty="0"/>
              <a:t>2) Remaining subarray which is unsorted.</a:t>
            </a:r>
          </a:p>
          <a:p>
            <a:endParaRPr lang="en-US" sz="2000" dirty="0"/>
          </a:p>
          <a:p>
            <a:r>
              <a:rPr lang="en-US" sz="2000" dirty="0"/>
              <a:t>In every iteration of selection sort, the minimum element (considering ascending order) from the unsorted subarray is picked and moved to the sorted subarray.</a:t>
            </a:r>
            <a:endParaRPr lang="en-IN" sz="2000" dirty="0"/>
          </a:p>
        </p:txBody>
      </p:sp>
    </p:spTree>
    <p:extLst>
      <p:ext uri="{BB962C8B-B14F-4D97-AF65-F5344CB8AC3E}">
        <p14:creationId xmlns:p14="http://schemas.microsoft.com/office/powerpoint/2010/main" val="31266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EA2F44-DAEB-42AD-AF8C-5FE9D7D571EB}"/>
              </a:ext>
            </a:extLst>
          </p:cNvPr>
          <p:cNvPicPr>
            <a:picLocks noGrp="1" noChangeAspect="1"/>
          </p:cNvPicPr>
          <p:nvPr>
            <p:ph idx="1"/>
          </p:nvPr>
        </p:nvPicPr>
        <p:blipFill>
          <a:blip r:embed="rId2"/>
          <a:stretch>
            <a:fillRect/>
          </a:stretch>
        </p:blipFill>
        <p:spPr>
          <a:xfrm>
            <a:off x="139959" y="233266"/>
            <a:ext cx="7595118" cy="6746032"/>
          </a:xfrm>
          <a:prstGeom prst="rect">
            <a:avLst/>
          </a:prstGeom>
        </p:spPr>
      </p:pic>
    </p:spTree>
    <p:extLst>
      <p:ext uri="{BB962C8B-B14F-4D97-AF65-F5344CB8AC3E}">
        <p14:creationId xmlns:p14="http://schemas.microsoft.com/office/powerpoint/2010/main" val="106069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D657-006E-4D5E-ACB3-A8643EEC3B8F}"/>
              </a:ext>
            </a:extLst>
          </p:cNvPr>
          <p:cNvSpPr>
            <a:spLocks noGrp="1"/>
          </p:cNvSpPr>
          <p:nvPr>
            <p:ph type="title"/>
          </p:nvPr>
        </p:nvSpPr>
        <p:spPr>
          <a:xfrm>
            <a:off x="383688" y="612742"/>
            <a:ext cx="6846671" cy="1119708"/>
          </a:xfrm>
        </p:spPr>
        <p:txBody>
          <a:bodyPr>
            <a:noAutofit/>
          </a:bodyPr>
          <a:lstStyle/>
          <a:p>
            <a:pPr algn="just"/>
            <a:r>
              <a:rPr lang="en-US" sz="2800" dirty="0"/>
              <a:t>ALGORITHM FOR FINDING MAXIMUM AND MINIMUM OF THE GIVEN SET OF NUMBERS</a:t>
            </a:r>
            <a:r>
              <a:rPr lang="en-US" dirty="0"/>
              <a:t> </a:t>
            </a:r>
            <a:br>
              <a:rPr lang="en-US" dirty="0"/>
            </a:br>
            <a:endParaRPr lang="en-IN" dirty="0"/>
          </a:p>
        </p:txBody>
      </p:sp>
      <p:sp>
        <p:nvSpPr>
          <p:cNvPr id="3" name="Content Placeholder 2">
            <a:extLst>
              <a:ext uri="{FF2B5EF4-FFF2-40B4-BE49-F238E27FC236}">
                <a16:creationId xmlns:a16="http://schemas.microsoft.com/office/drawing/2014/main" id="{76F91614-016E-490E-ABAD-234F5D1D59AE}"/>
              </a:ext>
            </a:extLst>
          </p:cNvPr>
          <p:cNvSpPr>
            <a:spLocks noGrp="1"/>
          </p:cNvSpPr>
          <p:nvPr>
            <p:ph idx="1"/>
          </p:nvPr>
        </p:nvSpPr>
        <p:spPr>
          <a:xfrm>
            <a:off x="685346" y="1732450"/>
            <a:ext cx="7765322" cy="4894593"/>
          </a:xfrm>
        </p:spPr>
        <p:style>
          <a:lnRef idx="2">
            <a:schemeClr val="accent2"/>
          </a:lnRef>
          <a:fillRef idx="1">
            <a:schemeClr val="lt1"/>
          </a:fillRef>
          <a:effectRef idx="0">
            <a:schemeClr val="accent2"/>
          </a:effectRef>
          <a:fontRef idx="minor">
            <a:schemeClr val="dk1"/>
          </a:fontRef>
        </p:style>
        <p:txBody>
          <a:bodyPr>
            <a:normAutofit/>
          </a:bodyPr>
          <a:lstStyle/>
          <a:p>
            <a:r>
              <a:rPr lang="en-US" sz="2400" dirty="0">
                <a:latin typeface="Times New Roman" panose="02020603050405020304" pitchFamily="18" charset="0"/>
                <a:cs typeface="Times New Roman" panose="02020603050405020304" pitchFamily="18" charset="0"/>
              </a:rPr>
              <a:t>Step 1:start</a:t>
            </a:r>
          </a:p>
          <a:p>
            <a:r>
              <a:rPr lang="en-US" sz="2400" dirty="0">
                <a:latin typeface="Times New Roman" panose="02020603050405020304" pitchFamily="18" charset="0"/>
                <a:cs typeface="Times New Roman" panose="02020603050405020304" pitchFamily="18" charset="0"/>
              </a:rPr>
              <a:t>step 2:input a, b, c</a:t>
            </a:r>
          </a:p>
          <a:p>
            <a:r>
              <a:rPr lang="en-US" sz="2400" dirty="0">
                <a:latin typeface="Times New Roman" panose="02020603050405020304" pitchFamily="18" charset="0"/>
                <a:cs typeface="Times New Roman" panose="02020603050405020304" pitchFamily="18" charset="0"/>
              </a:rPr>
              <a:t>step 3:if a&gt;b go to step 4,otherwise go to step 5</a:t>
            </a:r>
          </a:p>
          <a:p>
            <a:r>
              <a:rPr lang="en-US" sz="2400" dirty="0">
                <a:latin typeface="Times New Roman" panose="02020603050405020304" pitchFamily="18" charset="0"/>
                <a:cs typeface="Times New Roman" panose="02020603050405020304" pitchFamily="18" charset="0"/>
              </a:rPr>
              <a:t>step 4:if a&gt;c go to step 6,otherwise go to step 8</a:t>
            </a:r>
          </a:p>
          <a:p>
            <a:r>
              <a:rPr lang="en-US" sz="2400" dirty="0">
                <a:latin typeface="Times New Roman" panose="02020603050405020304" pitchFamily="18" charset="0"/>
                <a:cs typeface="Times New Roman" panose="02020603050405020304" pitchFamily="18" charset="0"/>
              </a:rPr>
              <a:t>step 5:if b&gt;c go to step 7,otherwise go to step 8</a:t>
            </a:r>
          </a:p>
          <a:p>
            <a:r>
              <a:rPr lang="en-US" sz="2400" dirty="0">
                <a:latin typeface="Times New Roman" panose="02020603050405020304" pitchFamily="18" charset="0"/>
                <a:cs typeface="Times New Roman" panose="02020603050405020304" pitchFamily="18" charset="0"/>
              </a:rPr>
              <a:t>step 6:Print  "a is the largest ",go to step 9</a:t>
            </a:r>
          </a:p>
          <a:p>
            <a:r>
              <a:rPr lang="en-US" sz="2400" dirty="0">
                <a:latin typeface="Times New Roman" panose="02020603050405020304" pitchFamily="18" charset="0"/>
                <a:cs typeface="Times New Roman" panose="02020603050405020304" pitchFamily="18" charset="0"/>
              </a:rPr>
              <a:t>Step 7 : Print "b is the largest",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 step 9</a:t>
            </a:r>
          </a:p>
          <a:p>
            <a:r>
              <a:rPr lang="en-US" sz="2400" dirty="0">
                <a:latin typeface="Times New Roman" panose="02020603050405020304" pitchFamily="18" charset="0"/>
                <a:cs typeface="Times New Roman" panose="02020603050405020304" pitchFamily="18" charset="0"/>
              </a:rPr>
              <a:t>Step 8 : Print " c is the largest",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 step 9</a:t>
            </a:r>
          </a:p>
          <a:p>
            <a:r>
              <a:rPr lang="en-US" sz="2400" dirty="0">
                <a:latin typeface="Times New Roman" panose="02020603050405020304" pitchFamily="18" charset="0"/>
                <a:cs typeface="Times New Roman" panose="02020603050405020304" pitchFamily="18" charset="0"/>
              </a:rPr>
              <a:t>Step 9 : Stop</a:t>
            </a:r>
          </a:p>
        </p:txBody>
      </p:sp>
    </p:spTree>
    <p:extLst>
      <p:ext uri="{BB962C8B-B14F-4D97-AF65-F5344CB8AC3E}">
        <p14:creationId xmlns:p14="http://schemas.microsoft.com/office/powerpoint/2010/main" val="2771097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135D1-9A81-433C-BD62-F34EBB6E0790}"/>
              </a:ext>
            </a:extLst>
          </p:cNvPr>
          <p:cNvSpPr>
            <a:spLocks noGrp="1"/>
          </p:cNvSpPr>
          <p:nvPr>
            <p:ph idx="1"/>
          </p:nvPr>
        </p:nvSpPr>
        <p:spPr>
          <a:xfrm>
            <a:off x="609599" y="345234"/>
            <a:ext cx="7965234" cy="6335484"/>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 Here </a:t>
            </a:r>
            <a:r>
              <a:rPr lang="en-US" dirty="0" err="1"/>
              <a:t>i</a:t>
            </a:r>
            <a:r>
              <a:rPr lang="en-US" dirty="0"/>
              <a:t> &amp; j for loop counters, temp for swapping,</a:t>
            </a:r>
          </a:p>
          <a:p>
            <a:pPr marL="0" indent="0">
              <a:buNone/>
            </a:pPr>
            <a:r>
              <a:rPr lang="en-US" dirty="0"/>
              <a:t>    * count for total number of elements, number[] to</a:t>
            </a:r>
          </a:p>
          <a:p>
            <a:pPr marL="0" indent="0">
              <a:buNone/>
            </a:pPr>
            <a:r>
              <a:rPr lang="en-US" dirty="0"/>
              <a:t>    * store the input numbers in array. You can increase</a:t>
            </a:r>
          </a:p>
          <a:p>
            <a:pPr marL="0" indent="0">
              <a:buNone/>
            </a:pPr>
            <a:r>
              <a:rPr lang="en-US" dirty="0"/>
              <a:t>    * or decrease the size of number array as per requirement</a:t>
            </a:r>
          </a:p>
          <a:p>
            <a:pPr marL="0" indent="0">
              <a:buNone/>
            </a:pPr>
            <a:r>
              <a:rPr lang="en-US" dirty="0"/>
              <a:t>    */</a:t>
            </a:r>
          </a:p>
          <a:p>
            <a:pPr marL="0" indent="0">
              <a:buNone/>
            </a:pPr>
            <a:r>
              <a:rPr lang="en-US" dirty="0"/>
              <a:t>   int </a:t>
            </a:r>
            <a:r>
              <a:rPr lang="en-US" dirty="0" err="1"/>
              <a:t>i</a:t>
            </a:r>
            <a:r>
              <a:rPr lang="en-US" dirty="0"/>
              <a:t>, j, count, temp, number[25];</a:t>
            </a:r>
          </a:p>
          <a:p>
            <a:pPr marL="0" indent="0">
              <a:buNone/>
            </a:pPr>
            <a:endParaRPr lang="en-US" dirty="0"/>
          </a:p>
          <a:p>
            <a:pPr marL="0" indent="0">
              <a:buNone/>
            </a:pPr>
            <a:r>
              <a:rPr lang="en-US" dirty="0"/>
              <a:t>   </a:t>
            </a:r>
            <a:r>
              <a:rPr lang="en-US" dirty="0" err="1"/>
              <a:t>printf</a:t>
            </a:r>
            <a:r>
              <a:rPr lang="en-US" dirty="0"/>
              <a:t>("How many numbers u are going to enter?: ");</a:t>
            </a:r>
          </a:p>
          <a:p>
            <a:pPr marL="0" indent="0">
              <a:buNone/>
            </a:pPr>
            <a:r>
              <a:rPr lang="en-US" dirty="0"/>
              <a:t>   </a:t>
            </a:r>
            <a:r>
              <a:rPr lang="en-US" dirty="0" err="1"/>
              <a:t>scanf</a:t>
            </a:r>
            <a:r>
              <a:rPr lang="en-US" dirty="0"/>
              <a:t>("%</a:t>
            </a:r>
            <a:r>
              <a:rPr lang="en-US" dirty="0" err="1"/>
              <a:t>d",&amp;count</a:t>
            </a:r>
            <a:r>
              <a:rPr lang="en-US" dirty="0"/>
              <a:t>);</a:t>
            </a:r>
          </a:p>
          <a:p>
            <a:pPr marL="0" indent="0">
              <a:buNone/>
            </a:pPr>
            <a:endParaRPr lang="en-US" dirty="0"/>
          </a:p>
          <a:p>
            <a:pPr marL="0" indent="0">
              <a:buNone/>
            </a:pPr>
            <a:r>
              <a:rPr lang="en-US" dirty="0"/>
              <a:t>   </a:t>
            </a:r>
            <a:r>
              <a:rPr lang="en-US" dirty="0" err="1"/>
              <a:t>printf</a:t>
            </a:r>
            <a:r>
              <a:rPr lang="en-US" dirty="0"/>
              <a:t>("Enter %d elements: ", count);</a:t>
            </a:r>
          </a:p>
          <a:p>
            <a:pPr marL="0" indent="0">
              <a:buNone/>
            </a:pPr>
            <a:r>
              <a:rPr lang="en-US" dirty="0"/>
              <a:t>   // Loop to get the elements stored in array</a:t>
            </a:r>
          </a:p>
          <a:p>
            <a:pPr marL="0" indent="0">
              <a:buNone/>
            </a:pPr>
            <a:r>
              <a:rPr lang="en-US" dirty="0"/>
              <a:t>   for(</a:t>
            </a:r>
            <a:r>
              <a:rPr lang="en-US" dirty="0" err="1"/>
              <a:t>i</a:t>
            </a:r>
            <a:r>
              <a:rPr lang="en-US" dirty="0"/>
              <a:t>=0;i&lt;</a:t>
            </a:r>
            <a:r>
              <a:rPr lang="en-US" dirty="0" err="1"/>
              <a:t>count;i</a:t>
            </a:r>
            <a:r>
              <a:rPr lang="en-US" dirty="0"/>
              <a:t>++)</a:t>
            </a:r>
          </a:p>
          <a:p>
            <a:pPr marL="0" indent="0">
              <a:buNone/>
            </a:pPr>
            <a:r>
              <a:rPr lang="en-US" dirty="0"/>
              <a:t>      </a:t>
            </a:r>
            <a:r>
              <a:rPr lang="en-US" dirty="0" err="1"/>
              <a:t>scanf</a:t>
            </a:r>
            <a:r>
              <a:rPr lang="en-US" dirty="0"/>
              <a:t>("%</a:t>
            </a:r>
            <a:r>
              <a:rPr lang="en-US" dirty="0" err="1"/>
              <a:t>d",&amp;number</a:t>
            </a:r>
            <a:r>
              <a:rPr lang="en-US" dirty="0"/>
              <a:t>[</a:t>
            </a:r>
            <a:r>
              <a:rPr lang="en-US" dirty="0" err="1"/>
              <a:t>i</a:t>
            </a:r>
            <a:r>
              <a:rPr lang="en-US" dirty="0"/>
              <a:t>]);</a:t>
            </a:r>
            <a:endParaRPr lang="en-IN" dirty="0"/>
          </a:p>
        </p:txBody>
      </p:sp>
    </p:spTree>
    <p:extLst>
      <p:ext uri="{BB962C8B-B14F-4D97-AF65-F5344CB8AC3E}">
        <p14:creationId xmlns:p14="http://schemas.microsoft.com/office/powerpoint/2010/main" val="3064175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46EFC-68D4-428C-A081-B6F18BD8363C}"/>
              </a:ext>
            </a:extLst>
          </p:cNvPr>
          <p:cNvSpPr>
            <a:spLocks noGrp="1"/>
          </p:cNvSpPr>
          <p:nvPr>
            <p:ph idx="1"/>
          </p:nvPr>
        </p:nvSpPr>
        <p:spPr>
          <a:xfrm>
            <a:off x="562946" y="167952"/>
            <a:ext cx="6347714" cy="6690048"/>
          </a:xfrm>
        </p:spPr>
        <p:txBody>
          <a:bodyPr>
            <a:normAutofit/>
          </a:bodyPr>
          <a:lstStyle/>
          <a:p>
            <a:pPr marL="0" indent="0">
              <a:buNone/>
            </a:pPr>
            <a:r>
              <a:rPr lang="en-IN" sz="2000" dirty="0"/>
              <a:t>// Logic of selection sort algorithm</a:t>
            </a:r>
          </a:p>
          <a:p>
            <a:pPr marL="0" indent="0">
              <a:buNone/>
            </a:pPr>
            <a:r>
              <a:rPr lang="en-IN" sz="2000" dirty="0"/>
              <a:t>   for(</a:t>
            </a:r>
            <a:r>
              <a:rPr lang="en-IN" sz="2000" dirty="0" err="1"/>
              <a:t>i</a:t>
            </a:r>
            <a:r>
              <a:rPr lang="en-IN" sz="2000" dirty="0"/>
              <a:t>=0;i&lt;</a:t>
            </a:r>
            <a:r>
              <a:rPr lang="en-IN" sz="2000" dirty="0" err="1"/>
              <a:t>count;i</a:t>
            </a:r>
            <a:r>
              <a:rPr lang="en-IN" sz="2000" dirty="0"/>
              <a:t>++){</a:t>
            </a:r>
          </a:p>
          <a:p>
            <a:pPr marL="0" indent="0">
              <a:buNone/>
            </a:pPr>
            <a:r>
              <a:rPr lang="en-IN" sz="2000" dirty="0"/>
              <a:t>      for(j=i+1;j&lt;</a:t>
            </a:r>
            <a:r>
              <a:rPr lang="en-IN" sz="2000" dirty="0" err="1"/>
              <a:t>count;j</a:t>
            </a:r>
            <a:r>
              <a:rPr lang="en-IN" sz="2000" dirty="0"/>
              <a:t>++){</a:t>
            </a:r>
          </a:p>
          <a:p>
            <a:pPr marL="0" indent="0">
              <a:buNone/>
            </a:pPr>
            <a:r>
              <a:rPr lang="en-IN" sz="2000" dirty="0"/>
              <a:t>         if(number[</a:t>
            </a:r>
            <a:r>
              <a:rPr lang="en-IN" sz="2000" dirty="0" err="1"/>
              <a:t>i</a:t>
            </a:r>
            <a:r>
              <a:rPr lang="en-IN" sz="2000" dirty="0"/>
              <a:t>]&gt;number[j]){</a:t>
            </a:r>
          </a:p>
          <a:p>
            <a:pPr marL="0" indent="0">
              <a:buNone/>
            </a:pPr>
            <a:r>
              <a:rPr lang="en-IN" sz="2000" dirty="0"/>
              <a:t>            temp=number[</a:t>
            </a:r>
            <a:r>
              <a:rPr lang="en-IN" sz="2000" dirty="0" err="1"/>
              <a:t>i</a:t>
            </a:r>
            <a:r>
              <a:rPr lang="en-IN" sz="2000" dirty="0"/>
              <a:t>];</a:t>
            </a:r>
          </a:p>
          <a:p>
            <a:pPr marL="0" indent="0">
              <a:buNone/>
            </a:pPr>
            <a:r>
              <a:rPr lang="en-IN" sz="2000" dirty="0"/>
              <a:t>            number[</a:t>
            </a:r>
            <a:r>
              <a:rPr lang="en-IN" sz="2000" dirty="0" err="1"/>
              <a:t>i</a:t>
            </a:r>
            <a:r>
              <a:rPr lang="en-IN" sz="2000" dirty="0"/>
              <a:t>]=number[j];</a:t>
            </a:r>
          </a:p>
          <a:p>
            <a:pPr marL="0" indent="0">
              <a:buNone/>
            </a:pPr>
            <a:r>
              <a:rPr lang="en-IN" sz="2000" dirty="0"/>
              <a:t>            number[j]=temp;</a:t>
            </a:r>
          </a:p>
          <a:p>
            <a:pPr marL="0" indent="0">
              <a:buNone/>
            </a:pPr>
            <a:r>
              <a:rPr lang="en-IN" sz="2000" dirty="0"/>
              <a:t>         }</a:t>
            </a:r>
          </a:p>
          <a:p>
            <a:pPr marL="0" indent="0">
              <a:buNone/>
            </a:pPr>
            <a:r>
              <a:rPr lang="en-IN" sz="2000" dirty="0"/>
              <a:t>      }</a:t>
            </a:r>
          </a:p>
          <a:p>
            <a:pPr marL="0" indent="0">
              <a:buNone/>
            </a:pPr>
            <a:r>
              <a:rPr lang="en-IN" sz="2000" dirty="0"/>
              <a:t>   }</a:t>
            </a:r>
          </a:p>
          <a:p>
            <a:pPr marL="0" indent="0">
              <a:buNone/>
            </a:pPr>
            <a:r>
              <a:rPr lang="en-IN" sz="2000" dirty="0"/>
              <a:t>   </a:t>
            </a:r>
            <a:r>
              <a:rPr lang="en-IN" sz="2000" dirty="0" err="1"/>
              <a:t>printf</a:t>
            </a:r>
            <a:r>
              <a:rPr lang="en-IN" sz="2000" dirty="0"/>
              <a:t>("Sorted elements: ");</a:t>
            </a:r>
          </a:p>
          <a:p>
            <a:pPr marL="0" indent="0">
              <a:buNone/>
            </a:pPr>
            <a:r>
              <a:rPr lang="en-IN" sz="2000" dirty="0"/>
              <a:t>   for(</a:t>
            </a:r>
            <a:r>
              <a:rPr lang="en-IN" sz="2000" dirty="0" err="1"/>
              <a:t>i</a:t>
            </a:r>
            <a:r>
              <a:rPr lang="en-IN" sz="2000" dirty="0"/>
              <a:t>=0;i&lt;</a:t>
            </a:r>
            <a:r>
              <a:rPr lang="en-IN" sz="2000" dirty="0" err="1"/>
              <a:t>count;i</a:t>
            </a:r>
            <a:r>
              <a:rPr lang="en-IN" sz="2000" dirty="0"/>
              <a:t>++)</a:t>
            </a:r>
          </a:p>
          <a:p>
            <a:pPr marL="0" indent="0">
              <a:buNone/>
            </a:pPr>
            <a:r>
              <a:rPr lang="en-IN" sz="2000" dirty="0"/>
              <a:t>      </a:t>
            </a:r>
            <a:r>
              <a:rPr lang="en-IN" sz="2000" dirty="0" err="1"/>
              <a:t>printf</a:t>
            </a:r>
            <a:r>
              <a:rPr lang="en-IN" sz="2000" dirty="0"/>
              <a:t>(" %</a:t>
            </a:r>
            <a:r>
              <a:rPr lang="en-IN" sz="2000" dirty="0" err="1"/>
              <a:t>d",number</a:t>
            </a:r>
            <a:r>
              <a:rPr lang="en-IN" sz="2000" dirty="0"/>
              <a:t>[</a:t>
            </a:r>
            <a:r>
              <a:rPr lang="en-IN" sz="2000" dirty="0" err="1"/>
              <a:t>i</a:t>
            </a:r>
            <a:r>
              <a:rPr lang="en-IN" sz="2000" dirty="0"/>
              <a:t>]);</a:t>
            </a:r>
          </a:p>
          <a:p>
            <a:pPr marL="0" indent="0">
              <a:buNone/>
            </a:pPr>
            <a:r>
              <a:rPr lang="en-IN" sz="2000" dirty="0"/>
              <a:t>   return 0;</a:t>
            </a:r>
          </a:p>
          <a:p>
            <a:pPr marL="0" indent="0">
              <a:buNone/>
            </a:pPr>
            <a:r>
              <a:rPr lang="en-IN" sz="2000" dirty="0"/>
              <a:t>}</a:t>
            </a:r>
          </a:p>
        </p:txBody>
      </p:sp>
    </p:spTree>
    <p:extLst>
      <p:ext uri="{BB962C8B-B14F-4D97-AF65-F5344CB8AC3E}">
        <p14:creationId xmlns:p14="http://schemas.microsoft.com/office/powerpoint/2010/main" val="803233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E399-A2CB-46BC-8F7F-C303C52E6EA5}"/>
              </a:ext>
            </a:extLst>
          </p:cNvPr>
          <p:cNvSpPr>
            <a:spLocks noGrp="1"/>
          </p:cNvSpPr>
          <p:nvPr>
            <p:ph type="title"/>
          </p:nvPr>
        </p:nvSpPr>
        <p:spPr>
          <a:xfrm>
            <a:off x="534954" y="156237"/>
            <a:ext cx="6347713" cy="1320800"/>
          </a:xfrm>
        </p:spPr>
        <p:txBody>
          <a:bodyPr>
            <a:normAutofit fontScale="90000"/>
          </a:bodyPr>
          <a:lstStyle/>
          <a:p>
            <a:r>
              <a:rPr lang="en-IN" dirty="0"/>
              <a:t>Order of complexity of the algorithms</a:t>
            </a:r>
          </a:p>
        </p:txBody>
      </p:sp>
      <p:sp>
        <p:nvSpPr>
          <p:cNvPr id="3" name="Content Placeholder 2">
            <a:extLst>
              <a:ext uri="{FF2B5EF4-FFF2-40B4-BE49-F238E27FC236}">
                <a16:creationId xmlns:a16="http://schemas.microsoft.com/office/drawing/2014/main" id="{8CC5EC52-77D4-41C3-B01F-74B582A1BF05}"/>
              </a:ext>
            </a:extLst>
          </p:cNvPr>
          <p:cNvSpPr>
            <a:spLocks noGrp="1"/>
          </p:cNvSpPr>
          <p:nvPr>
            <p:ph idx="1"/>
          </p:nvPr>
        </p:nvSpPr>
        <p:spPr>
          <a:xfrm>
            <a:off x="534953" y="1582092"/>
            <a:ext cx="7060165" cy="4585443"/>
          </a:xfrm>
        </p:spPr>
        <p:txBody>
          <a:bodyPr>
            <a:normAutofit lnSpcReduction="10000"/>
          </a:bodyPr>
          <a:lstStyle/>
          <a:p>
            <a:r>
              <a:rPr lang="en-US" sz="2400" dirty="0"/>
              <a:t>The efficiency of an algorithm is mainly defined by two factors i.e. space and time. </a:t>
            </a:r>
          </a:p>
          <a:p>
            <a:r>
              <a:rPr lang="en-US" sz="2400" dirty="0"/>
              <a:t>A good algorithm is one that is taking less time and less space, but this is not possible all the time. </a:t>
            </a:r>
          </a:p>
          <a:p>
            <a:r>
              <a:rPr lang="en-US" sz="2400" dirty="0"/>
              <a:t>There is a trade-off between time and space. If you want to reduce the time, then space might increase. </a:t>
            </a:r>
          </a:p>
          <a:p>
            <a:r>
              <a:rPr lang="en-US" sz="2400" dirty="0"/>
              <a:t>Similarly, if you want to reduce the space, then the time may increase. </a:t>
            </a:r>
          </a:p>
          <a:p>
            <a:r>
              <a:rPr lang="en-US" sz="2400" dirty="0"/>
              <a:t>So, you have to compromise with either space or time. </a:t>
            </a:r>
          </a:p>
          <a:p>
            <a:r>
              <a:rPr lang="en-US" sz="2400" dirty="0"/>
              <a:t>Let's learn more about space and time complexity of algorithms.</a:t>
            </a:r>
            <a:endParaRPr lang="en-IN" sz="2400" dirty="0"/>
          </a:p>
        </p:txBody>
      </p:sp>
    </p:spTree>
    <p:extLst>
      <p:ext uri="{BB962C8B-B14F-4D97-AF65-F5344CB8AC3E}">
        <p14:creationId xmlns:p14="http://schemas.microsoft.com/office/powerpoint/2010/main" val="205010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2D50A-DD8A-417F-AB08-C55B2C526AC8}"/>
              </a:ext>
            </a:extLst>
          </p:cNvPr>
          <p:cNvSpPr>
            <a:spLocks noGrp="1"/>
          </p:cNvSpPr>
          <p:nvPr>
            <p:ph idx="1"/>
          </p:nvPr>
        </p:nvSpPr>
        <p:spPr>
          <a:xfrm>
            <a:off x="609598" y="653144"/>
            <a:ext cx="6985519" cy="5388220"/>
          </a:xfrm>
        </p:spPr>
        <p:txBody>
          <a:bodyPr>
            <a:normAutofit fontScale="70000" lnSpcReduction="20000"/>
          </a:bodyPr>
          <a:lstStyle/>
          <a:p>
            <a:pPr marL="0" indent="0">
              <a:buNone/>
            </a:pPr>
            <a:r>
              <a:rPr lang="en-IN" dirty="0"/>
              <a:t>SPACE COMPLEXITY</a:t>
            </a:r>
          </a:p>
          <a:p>
            <a:r>
              <a:rPr lang="en-US" dirty="0"/>
              <a:t>Space Complexity of an algorithm denotes the total space used or needed by the algorithm for its working, for various input sizes.</a:t>
            </a:r>
          </a:p>
          <a:p>
            <a:pPr marL="0" indent="0">
              <a:buNone/>
            </a:pPr>
            <a:r>
              <a:rPr lang="en-US" dirty="0"/>
              <a:t>TIME COMPLEXITY</a:t>
            </a:r>
          </a:p>
          <a:p>
            <a:r>
              <a:rPr lang="en-US" dirty="0"/>
              <a:t>Time Complexity of an algorithm is the representation of the amount of time required by the algorithm to execute to completion.</a:t>
            </a:r>
          </a:p>
          <a:p>
            <a:r>
              <a:rPr lang="en-US" dirty="0"/>
              <a:t>We can have three cases to analyze an algorithm:</a:t>
            </a:r>
            <a:br>
              <a:rPr lang="en-US" dirty="0"/>
            </a:br>
            <a:endParaRPr lang="en-US" dirty="0"/>
          </a:p>
          <a:p>
            <a:pPr>
              <a:buFont typeface="+mj-lt"/>
              <a:buAutoNum type="arabicPeriod"/>
            </a:pPr>
            <a:r>
              <a:rPr lang="en-US" b="1" dirty="0"/>
              <a:t>Best Case</a:t>
            </a:r>
            <a:r>
              <a:rPr lang="en-US" dirty="0"/>
              <a:t> − Minimum time required for program execution.</a:t>
            </a:r>
          </a:p>
          <a:p>
            <a:pPr>
              <a:buFont typeface="+mj-lt"/>
              <a:buAutoNum type="arabicPeriod"/>
            </a:pPr>
            <a:r>
              <a:rPr lang="en-US" b="1" dirty="0"/>
              <a:t>Average Case</a:t>
            </a:r>
            <a:r>
              <a:rPr lang="en-US" dirty="0"/>
              <a:t> − Average time required for program execution.</a:t>
            </a:r>
          </a:p>
          <a:p>
            <a:pPr>
              <a:buFont typeface="+mj-lt"/>
              <a:buAutoNum type="arabicPeriod"/>
            </a:pPr>
            <a:r>
              <a:rPr lang="en-US" b="1" dirty="0"/>
              <a:t>Worst Case</a:t>
            </a:r>
            <a:r>
              <a:rPr lang="en-US" dirty="0"/>
              <a:t> − Maximum time required for program execution.</a:t>
            </a:r>
          </a:p>
          <a:p>
            <a:endParaRPr lang="en-IN" dirty="0"/>
          </a:p>
        </p:txBody>
      </p:sp>
    </p:spTree>
    <p:extLst>
      <p:ext uri="{BB962C8B-B14F-4D97-AF65-F5344CB8AC3E}">
        <p14:creationId xmlns:p14="http://schemas.microsoft.com/office/powerpoint/2010/main" val="2555297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2BB19-2A44-44E4-A39F-903F11EE0A69}"/>
              </a:ext>
            </a:extLst>
          </p:cNvPr>
          <p:cNvSpPr>
            <a:spLocks noGrp="1"/>
          </p:cNvSpPr>
          <p:nvPr>
            <p:ph idx="1"/>
          </p:nvPr>
        </p:nvSpPr>
        <p:spPr>
          <a:xfrm>
            <a:off x="413656" y="182500"/>
            <a:ext cx="7778621" cy="3880773"/>
          </a:xfrm>
        </p:spPr>
        <p:txBody>
          <a:bodyPr>
            <a:noAutofit/>
          </a:bodyPr>
          <a:lstStyle/>
          <a:p>
            <a:pPr marL="0" indent="0">
              <a:buNone/>
            </a:pPr>
            <a:r>
              <a:rPr lang="en-US" sz="1600" b="1" dirty="0"/>
              <a:t>Asymptotic Notations</a:t>
            </a:r>
          </a:p>
          <a:p>
            <a:pPr marL="0" indent="0">
              <a:buNone/>
            </a:pPr>
            <a:r>
              <a:rPr lang="en-US" sz="1600" b="1" dirty="0"/>
              <a:t>Following are the commonly used asymptotic notations to calculate the running time complexity of an algorithm.</a:t>
            </a:r>
          </a:p>
          <a:p>
            <a:pPr marL="0" indent="0">
              <a:buNone/>
            </a:pPr>
            <a:r>
              <a:rPr lang="en-US" sz="1600" b="1" dirty="0"/>
              <a:t>Ο Notation – worst case</a:t>
            </a:r>
          </a:p>
          <a:p>
            <a:pPr marL="0" indent="0">
              <a:buNone/>
            </a:pPr>
            <a:r>
              <a:rPr lang="en-US" sz="1600" b="1" dirty="0"/>
              <a:t>Ω Notation –best case</a:t>
            </a:r>
          </a:p>
          <a:p>
            <a:pPr marL="0" indent="0">
              <a:buNone/>
            </a:pPr>
            <a:r>
              <a:rPr lang="en-US" sz="1600" b="1" dirty="0"/>
              <a:t>θ Notation – average case</a:t>
            </a:r>
            <a:endParaRPr lang="en-US" sz="1600" b="1" dirty="0">
              <a:solidFill>
                <a:schemeClr val="accent5"/>
              </a:solidFill>
            </a:endParaRPr>
          </a:p>
          <a:p>
            <a:pPr marL="0" indent="0">
              <a:buNone/>
            </a:pPr>
            <a:r>
              <a:rPr lang="en-US" sz="1600" b="1" dirty="0">
                <a:solidFill>
                  <a:schemeClr val="accent5"/>
                </a:solidFill>
              </a:rPr>
              <a:t>Big Oh Notation, Ο</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t>The notation Ο(n) is the formal way to express the upper bound of an algorithm's running time. It measures the </a:t>
            </a:r>
            <a:r>
              <a:rPr lang="en-US" sz="1600" b="1" dirty="0">
                <a:solidFill>
                  <a:schemeClr val="accent5"/>
                </a:solidFill>
              </a:rPr>
              <a:t>worst case </a:t>
            </a:r>
            <a:r>
              <a:rPr lang="en-US" sz="1600" b="1" dirty="0"/>
              <a:t>time complexity or the longest amount of time an algorithm can possibly take to complete</a:t>
            </a:r>
          </a:p>
          <a:p>
            <a:pPr marL="0" indent="0">
              <a:buNone/>
            </a:pPr>
            <a:r>
              <a:rPr lang="en-US" dirty="0"/>
              <a:t>For example, for a function </a:t>
            </a:r>
            <a:r>
              <a:rPr lang="en-US" b="1" i="1" dirty="0"/>
              <a:t>f</a:t>
            </a:r>
            <a:r>
              <a:rPr lang="en-US" b="1" dirty="0"/>
              <a:t>(n) </a:t>
            </a:r>
          </a:p>
          <a:p>
            <a:pPr marL="0" indent="0">
              <a:buNone/>
            </a:pPr>
            <a:r>
              <a:rPr lang="en-US" b="1" dirty="0"/>
              <a:t>Ο(f(n)) = { g(n) : there exists c &gt; 0 and n0 such that f(n) ≤ </a:t>
            </a:r>
            <a:r>
              <a:rPr lang="en-US" b="1" dirty="0" err="1"/>
              <a:t>c.g</a:t>
            </a:r>
            <a:r>
              <a:rPr lang="en-US" b="1" dirty="0"/>
              <a:t>(n) for all n &gt; n0. }</a:t>
            </a:r>
          </a:p>
          <a:p>
            <a:pPr marL="0" indent="0">
              <a:buNone/>
            </a:pPr>
            <a:endParaRPr lang="en-US" sz="1600" b="1" dirty="0"/>
          </a:p>
          <a:p>
            <a:pPr marL="0" indent="0">
              <a:buNone/>
            </a:pPr>
            <a:endParaRPr lang="en-US" sz="1600" b="1" dirty="0"/>
          </a:p>
        </p:txBody>
      </p:sp>
      <p:pic>
        <p:nvPicPr>
          <p:cNvPr id="4" name="Picture 3">
            <a:extLst>
              <a:ext uri="{FF2B5EF4-FFF2-40B4-BE49-F238E27FC236}">
                <a16:creationId xmlns:a16="http://schemas.microsoft.com/office/drawing/2014/main" id="{0193FCE1-C002-4F76-89CC-433DDB55DA05}"/>
              </a:ext>
            </a:extLst>
          </p:cNvPr>
          <p:cNvPicPr>
            <a:picLocks noChangeAspect="1"/>
          </p:cNvPicPr>
          <p:nvPr/>
        </p:nvPicPr>
        <p:blipFill>
          <a:blip r:embed="rId3"/>
          <a:stretch>
            <a:fillRect/>
          </a:stretch>
        </p:blipFill>
        <p:spPr>
          <a:xfrm>
            <a:off x="3153357" y="1863498"/>
            <a:ext cx="2837285" cy="1896029"/>
          </a:xfrm>
          <a:prstGeom prst="rect">
            <a:avLst/>
          </a:prstGeom>
        </p:spPr>
      </p:pic>
    </p:spTree>
    <p:extLst>
      <p:ext uri="{BB962C8B-B14F-4D97-AF65-F5344CB8AC3E}">
        <p14:creationId xmlns:p14="http://schemas.microsoft.com/office/powerpoint/2010/main" val="1612513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EC786-2258-4A5A-8ADF-C08DABB0A175}"/>
              </a:ext>
            </a:extLst>
          </p:cNvPr>
          <p:cNvSpPr>
            <a:spLocks noGrp="1"/>
          </p:cNvSpPr>
          <p:nvPr>
            <p:ph idx="1"/>
          </p:nvPr>
        </p:nvSpPr>
        <p:spPr>
          <a:xfrm>
            <a:off x="609599" y="410548"/>
            <a:ext cx="7452050" cy="5630816"/>
          </a:xfrm>
        </p:spPr>
        <p:txBody>
          <a:bodyPr>
            <a:normAutofit/>
          </a:bodyPr>
          <a:lstStyle/>
          <a:p>
            <a:pPr marL="0" indent="0">
              <a:buNone/>
            </a:pPr>
            <a:r>
              <a:rPr lang="en-US" sz="2400" dirty="0"/>
              <a:t>Omega Notation, Ω</a:t>
            </a:r>
          </a:p>
          <a:p>
            <a:r>
              <a:rPr lang="en-US" sz="2400" dirty="0"/>
              <a:t>The notation Ω(n) is the formal way to express the lower bound of an algorithm's running time. It measures the </a:t>
            </a:r>
            <a:r>
              <a:rPr lang="en-US" sz="2400" dirty="0">
                <a:solidFill>
                  <a:schemeClr val="accent5"/>
                </a:solidFill>
              </a:rPr>
              <a:t>best case </a:t>
            </a:r>
            <a:r>
              <a:rPr lang="en-US" sz="2400" dirty="0"/>
              <a:t>time complexity or the best amount of time an algorithm can possibly take to complete. </a:t>
            </a:r>
          </a:p>
          <a:p>
            <a:pPr marL="0" indent="0">
              <a:buNone/>
            </a:pPr>
            <a:r>
              <a:rPr lang="en-US" sz="2400" dirty="0"/>
              <a:t>For example, for a function f(n) </a:t>
            </a:r>
          </a:p>
          <a:p>
            <a:pPr marL="0" indent="0">
              <a:buNone/>
            </a:pPr>
            <a:r>
              <a:rPr lang="en-US" sz="2400" dirty="0"/>
              <a:t>Ω(f(n)) ≥ { g(n) : there exists c &gt; 0 and n0 such that g(n) ≤ </a:t>
            </a:r>
            <a:r>
              <a:rPr lang="en-US" sz="2400" dirty="0" err="1"/>
              <a:t>c.f</a:t>
            </a:r>
            <a:r>
              <a:rPr lang="en-US" sz="2400" dirty="0"/>
              <a:t>(n) for all n &gt; n0. }</a:t>
            </a:r>
          </a:p>
          <a:p>
            <a:endParaRPr lang="en-US" sz="2400" dirty="0"/>
          </a:p>
          <a:p>
            <a:endParaRPr lang="en-US" sz="2400" dirty="0"/>
          </a:p>
          <a:p>
            <a:endParaRPr lang="en-IN" sz="2400" dirty="0"/>
          </a:p>
        </p:txBody>
      </p:sp>
      <p:pic>
        <p:nvPicPr>
          <p:cNvPr id="4" name="Picture 3">
            <a:extLst>
              <a:ext uri="{FF2B5EF4-FFF2-40B4-BE49-F238E27FC236}">
                <a16:creationId xmlns:a16="http://schemas.microsoft.com/office/drawing/2014/main" id="{24C136AA-2B5E-4955-ADB9-38AA3CF4B18C}"/>
              </a:ext>
            </a:extLst>
          </p:cNvPr>
          <p:cNvPicPr>
            <a:picLocks noChangeAspect="1"/>
          </p:cNvPicPr>
          <p:nvPr/>
        </p:nvPicPr>
        <p:blipFill>
          <a:blip r:embed="rId2"/>
          <a:stretch>
            <a:fillRect/>
          </a:stretch>
        </p:blipFill>
        <p:spPr>
          <a:xfrm>
            <a:off x="3558850" y="3948987"/>
            <a:ext cx="2857500" cy="2246540"/>
          </a:xfrm>
          <a:prstGeom prst="rect">
            <a:avLst/>
          </a:prstGeom>
        </p:spPr>
      </p:pic>
    </p:spTree>
    <p:extLst>
      <p:ext uri="{BB962C8B-B14F-4D97-AF65-F5344CB8AC3E}">
        <p14:creationId xmlns:p14="http://schemas.microsoft.com/office/powerpoint/2010/main" val="3089268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CC4A6-F3B2-4800-9AD9-9BC918ACA228}"/>
              </a:ext>
            </a:extLst>
          </p:cNvPr>
          <p:cNvSpPr>
            <a:spLocks noGrp="1"/>
          </p:cNvSpPr>
          <p:nvPr>
            <p:ph idx="1"/>
          </p:nvPr>
        </p:nvSpPr>
        <p:spPr>
          <a:xfrm>
            <a:off x="609598" y="397105"/>
            <a:ext cx="6630957" cy="3880773"/>
          </a:xfrm>
        </p:spPr>
        <p:txBody>
          <a:bodyPr>
            <a:normAutofit/>
          </a:bodyPr>
          <a:lstStyle/>
          <a:p>
            <a:pPr marL="0" indent="0">
              <a:buNone/>
            </a:pPr>
            <a:r>
              <a:rPr lang="en-US" sz="2400" dirty="0"/>
              <a:t>Theta Notation, θ</a:t>
            </a:r>
          </a:p>
          <a:p>
            <a:pPr marL="0" indent="0">
              <a:buNone/>
            </a:pPr>
            <a:r>
              <a:rPr lang="en-US" sz="2400" dirty="0"/>
              <a:t>The notation θ(n) is the formal way to express both the lower bound and the upper bound of an algorithm's running time. It is represented as follows</a:t>
            </a:r>
          </a:p>
          <a:p>
            <a:pPr marL="0" indent="0">
              <a:buNone/>
            </a:pPr>
            <a:r>
              <a:rPr lang="en-US" sz="2400" dirty="0"/>
              <a:t>θ(f(n)) = { g(n) if and only if g(n) =  Ο(f(n)) and g(n) = Ω(f(n)) for all n &gt; n0. }</a:t>
            </a:r>
          </a:p>
          <a:p>
            <a:pPr marL="0" indent="0">
              <a:buNone/>
            </a:pPr>
            <a:endParaRPr lang="en-IN" sz="2400" dirty="0"/>
          </a:p>
        </p:txBody>
      </p:sp>
      <p:pic>
        <p:nvPicPr>
          <p:cNvPr id="4" name="Picture 3">
            <a:extLst>
              <a:ext uri="{FF2B5EF4-FFF2-40B4-BE49-F238E27FC236}">
                <a16:creationId xmlns:a16="http://schemas.microsoft.com/office/drawing/2014/main" id="{F56A3A1C-68C9-40AE-BEA8-DC9E24D74553}"/>
              </a:ext>
            </a:extLst>
          </p:cNvPr>
          <p:cNvPicPr>
            <a:picLocks noChangeAspect="1"/>
          </p:cNvPicPr>
          <p:nvPr/>
        </p:nvPicPr>
        <p:blipFill>
          <a:blip r:embed="rId2"/>
          <a:stretch>
            <a:fillRect/>
          </a:stretch>
        </p:blipFill>
        <p:spPr>
          <a:xfrm>
            <a:off x="3777732" y="4277878"/>
            <a:ext cx="3117591" cy="2187475"/>
          </a:xfrm>
          <a:prstGeom prst="rect">
            <a:avLst/>
          </a:prstGeom>
        </p:spPr>
      </p:pic>
    </p:spTree>
    <p:extLst>
      <p:ext uri="{BB962C8B-B14F-4D97-AF65-F5344CB8AC3E}">
        <p14:creationId xmlns:p14="http://schemas.microsoft.com/office/powerpoint/2010/main" val="1512931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0C024E9-7F1A-4B01-848A-D71519D3B0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151" y="811764"/>
            <a:ext cx="8023697" cy="53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62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1C7E38-607E-4D40-8971-7ABBC1B64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167" y="410547"/>
            <a:ext cx="7445829" cy="5449077"/>
          </a:xfrm>
        </p:spPr>
      </p:pic>
    </p:spTree>
    <p:extLst>
      <p:ext uri="{BB962C8B-B14F-4D97-AF65-F5344CB8AC3E}">
        <p14:creationId xmlns:p14="http://schemas.microsoft.com/office/powerpoint/2010/main" val="402914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4724-F6C6-4D22-B735-96E8942CACE8}"/>
              </a:ext>
            </a:extLst>
          </p:cNvPr>
          <p:cNvSpPr>
            <a:spLocks noGrp="1"/>
          </p:cNvSpPr>
          <p:nvPr>
            <p:ph type="title"/>
          </p:nvPr>
        </p:nvSpPr>
        <p:spPr>
          <a:xfrm>
            <a:off x="457200" y="2286000"/>
            <a:ext cx="8229600" cy="1143000"/>
          </a:xfrm>
        </p:spPr>
        <p:txBody>
          <a:bodyPr>
            <a:noAutofit/>
          </a:bodyPr>
          <a:lstStyle/>
          <a:p>
            <a:r>
              <a:rPr lang="en-IN" sz="2400" dirty="0"/>
              <a:t>WRITE AN ALGORITHM TO FIND IF THE NUMBER IS PRIME</a:t>
            </a:r>
          </a:p>
        </p:txBody>
      </p:sp>
    </p:spTree>
    <p:extLst>
      <p:ext uri="{BB962C8B-B14F-4D97-AF65-F5344CB8AC3E}">
        <p14:creationId xmlns:p14="http://schemas.microsoft.com/office/powerpoint/2010/main" val="7915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00FC-CEF7-4484-A5C3-CF20D78C8D94}"/>
              </a:ext>
            </a:extLst>
          </p:cNvPr>
          <p:cNvSpPr>
            <a:spLocks noGrp="1"/>
          </p:cNvSpPr>
          <p:nvPr>
            <p:ph type="title"/>
          </p:nvPr>
        </p:nvSpPr>
        <p:spPr/>
        <p:txBody>
          <a:bodyPr/>
          <a:lstStyle/>
          <a:p>
            <a:r>
              <a:rPr lang="en-IN" dirty="0"/>
              <a:t>SEARCHING TECHNIQUES</a:t>
            </a:r>
          </a:p>
        </p:txBody>
      </p:sp>
      <p:sp>
        <p:nvSpPr>
          <p:cNvPr id="3" name="Content Placeholder 2">
            <a:extLst>
              <a:ext uri="{FF2B5EF4-FFF2-40B4-BE49-F238E27FC236}">
                <a16:creationId xmlns:a16="http://schemas.microsoft.com/office/drawing/2014/main" id="{C1250546-9278-4426-A425-02F27AA47EEA}"/>
              </a:ext>
            </a:extLst>
          </p:cNvPr>
          <p:cNvSpPr>
            <a:spLocks noGrp="1"/>
          </p:cNvSpPr>
          <p:nvPr>
            <p:ph idx="1"/>
          </p:nvPr>
        </p:nvSpPr>
        <p:spPr/>
        <p:txBody>
          <a:bodyPr>
            <a:normAutofit/>
          </a:bodyPr>
          <a:lstStyle/>
          <a:p>
            <a:r>
              <a:rPr lang="en-US" sz="2400" dirty="0">
                <a:effectLst/>
                <a:latin typeface="Times New Roman" panose="02020603050405020304" pitchFamily="18" charset="0"/>
                <a:cs typeface="Times New Roman" panose="02020603050405020304" pitchFamily="18" charset="0"/>
              </a:rPr>
              <a:t>Searching is an operation or a technique that helps find the place of a given element or value in the list. </a:t>
            </a:r>
          </a:p>
          <a:p>
            <a:r>
              <a:rPr lang="en-US" sz="2400" dirty="0">
                <a:effectLst/>
                <a:latin typeface="Times New Roman" panose="02020603050405020304" pitchFamily="18" charset="0"/>
                <a:cs typeface="Times New Roman" panose="02020603050405020304" pitchFamily="18" charset="0"/>
              </a:rPr>
              <a:t>Some of the standard searching technique that is being followed are</a:t>
            </a:r>
          </a:p>
          <a:p>
            <a:pPr marL="494100" indent="-457200">
              <a:buFont typeface="+mj-lt"/>
              <a:buAutoNum type="arabicPeriod"/>
            </a:pPr>
            <a:r>
              <a:rPr lang="en-US" sz="2400" dirty="0">
                <a:effectLst/>
                <a:latin typeface="Times New Roman" panose="02020603050405020304" pitchFamily="18" charset="0"/>
                <a:cs typeface="Times New Roman" panose="02020603050405020304" pitchFamily="18" charset="0"/>
              </a:rPr>
              <a:t>Linear Search or Sequential Search</a:t>
            </a:r>
          </a:p>
          <a:p>
            <a:pPr marL="494100" indent="-457200">
              <a:buFont typeface="+mj-lt"/>
              <a:buAutoNum type="arabicPeriod"/>
            </a:pPr>
            <a:r>
              <a:rPr lang="en-US" sz="2400" dirty="0">
                <a:effectLst/>
                <a:latin typeface="Times New Roman" panose="02020603050405020304" pitchFamily="18" charset="0"/>
                <a:cs typeface="Times New Roman" panose="02020603050405020304" pitchFamily="18" charset="0"/>
              </a:rPr>
              <a:t>Binary Search</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59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85BC-797C-4394-82F1-6BA761909C54}"/>
              </a:ext>
            </a:extLst>
          </p:cNvPr>
          <p:cNvSpPr>
            <a:spLocks noGrp="1"/>
          </p:cNvSpPr>
          <p:nvPr>
            <p:ph type="title"/>
          </p:nvPr>
        </p:nvSpPr>
        <p:spPr>
          <a:xfrm>
            <a:off x="619026" y="270235"/>
            <a:ext cx="6347713" cy="1320800"/>
          </a:xfrm>
        </p:spPr>
        <p:txBody>
          <a:bodyPr/>
          <a:lstStyle/>
          <a:p>
            <a:r>
              <a:rPr lang="en-IN" dirty="0"/>
              <a:t>LINEAR SEARCH</a:t>
            </a:r>
          </a:p>
        </p:txBody>
      </p:sp>
      <p:sp>
        <p:nvSpPr>
          <p:cNvPr id="3" name="Content Placeholder 2">
            <a:extLst>
              <a:ext uri="{FF2B5EF4-FFF2-40B4-BE49-F238E27FC236}">
                <a16:creationId xmlns:a16="http://schemas.microsoft.com/office/drawing/2014/main" id="{32CDD88E-556B-4909-892B-00DC09AEBDF1}"/>
              </a:ext>
            </a:extLst>
          </p:cNvPr>
          <p:cNvSpPr>
            <a:spLocks noGrp="1"/>
          </p:cNvSpPr>
          <p:nvPr>
            <p:ph idx="1"/>
          </p:nvPr>
        </p:nvSpPr>
        <p:spPr>
          <a:xfrm>
            <a:off x="189143" y="1374233"/>
            <a:ext cx="7465422" cy="5125548"/>
          </a:xfrm>
        </p:spPr>
        <p:txBody>
          <a:bodyPr>
            <a:normAutofit fontScale="92500" lnSpcReduction="20000"/>
          </a:bodyPr>
          <a:lstStyle/>
          <a:p>
            <a:pPr algn="just"/>
            <a:r>
              <a:rPr lang="en-US" sz="2800" dirty="0">
                <a:effectLst/>
                <a:latin typeface="Times New Roman" panose="02020603050405020304" pitchFamily="18" charset="0"/>
                <a:cs typeface="Times New Roman" panose="02020603050405020304" pitchFamily="18" charset="0"/>
              </a:rPr>
              <a:t>This method can be performed on a sorted or an unsorted list (usually arrays). </a:t>
            </a:r>
          </a:p>
          <a:p>
            <a:pPr algn="just"/>
            <a:r>
              <a:rPr lang="en-US" sz="2800" dirty="0">
                <a:effectLst/>
                <a:latin typeface="Times New Roman" panose="02020603050405020304" pitchFamily="18" charset="0"/>
                <a:cs typeface="Times New Roman" panose="02020603050405020304" pitchFamily="18" charset="0"/>
              </a:rPr>
              <a:t>In this technique of searching, the element to be found is searched sequentially in the list. </a:t>
            </a:r>
          </a:p>
          <a:p>
            <a:pPr algn="just"/>
            <a:r>
              <a:rPr lang="en-US" sz="2600" dirty="0">
                <a:latin typeface="Times New Roman" panose="02020603050405020304" pitchFamily="18" charset="0"/>
                <a:cs typeface="Times New Roman" panose="02020603050405020304" pitchFamily="18" charset="0"/>
              </a:rPr>
              <a:t>This search process starts comparing search element with the first element in the list. </a:t>
            </a:r>
          </a:p>
          <a:p>
            <a:pPr algn="just"/>
            <a:r>
              <a:rPr lang="en-US" sz="2600" dirty="0">
                <a:latin typeface="Times New Roman" panose="02020603050405020304" pitchFamily="18" charset="0"/>
                <a:cs typeface="Times New Roman" panose="02020603050405020304" pitchFamily="18" charset="0"/>
              </a:rPr>
              <a:t>If both are matched then result is element found otherwise search element is compared with the next element in the list. </a:t>
            </a:r>
          </a:p>
          <a:p>
            <a:pPr algn="just"/>
            <a:r>
              <a:rPr lang="en-US" sz="2600" dirty="0">
                <a:latin typeface="Times New Roman" panose="02020603050405020304" pitchFamily="18" charset="0"/>
                <a:cs typeface="Times New Roman" panose="02020603050405020304" pitchFamily="18" charset="0"/>
              </a:rPr>
              <a:t>Repeat the same until search element is compared with the last element in the list, if that last element also doesn't match, then the result is "Element not found in the list". </a:t>
            </a:r>
          </a:p>
          <a:p>
            <a:pPr algn="just"/>
            <a:r>
              <a:rPr lang="en-US" sz="2600" dirty="0">
                <a:latin typeface="Times New Roman" panose="02020603050405020304" pitchFamily="18" charset="0"/>
                <a:cs typeface="Times New Roman" panose="02020603050405020304" pitchFamily="18" charset="0"/>
              </a:rPr>
              <a:t>That means, the search element is compared with element by element in the list.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89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FACA-B41A-4FBC-9510-706FBF04AD0F}"/>
              </a:ext>
            </a:extLst>
          </p:cNvPr>
          <p:cNvSpPr>
            <a:spLocks noGrp="1"/>
          </p:cNvSpPr>
          <p:nvPr>
            <p:ph type="title"/>
          </p:nvPr>
        </p:nvSpPr>
        <p:spPr>
          <a:xfrm>
            <a:off x="571892" y="156237"/>
            <a:ext cx="6347713" cy="1320800"/>
          </a:xfrm>
        </p:spPr>
        <p:txBody>
          <a:bodyPr>
            <a:normAutofit fontScale="90000"/>
          </a:bodyPr>
          <a:lstStyle/>
          <a:p>
            <a:r>
              <a:rPr lang="en-IN" dirty="0">
                <a:effectLst/>
              </a:rPr>
              <a:t>Implementing Linear Search</a:t>
            </a:r>
            <a:br>
              <a:rPr lang="en-IN" dirty="0">
                <a:effectLst/>
              </a:rPr>
            </a:br>
            <a:endParaRPr lang="en-IN" dirty="0"/>
          </a:p>
        </p:txBody>
      </p:sp>
      <p:sp>
        <p:nvSpPr>
          <p:cNvPr id="3" name="Content Placeholder 2">
            <a:extLst>
              <a:ext uri="{FF2B5EF4-FFF2-40B4-BE49-F238E27FC236}">
                <a16:creationId xmlns:a16="http://schemas.microsoft.com/office/drawing/2014/main" id="{80BAC6BF-399C-4747-8361-F0A9FE55F74A}"/>
              </a:ext>
            </a:extLst>
          </p:cNvPr>
          <p:cNvSpPr>
            <a:spLocks noGrp="1"/>
          </p:cNvSpPr>
          <p:nvPr>
            <p:ph idx="1"/>
          </p:nvPr>
        </p:nvSpPr>
        <p:spPr>
          <a:xfrm>
            <a:off x="282805" y="1001093"/>
            <a:ext cx="7334053" cy="3880773"/>
          </a:xfrm>
        </p:spPr>
        <p:txBody>
          <a:bodyPr>
            <a:normAutofit/>
          </a:bodyPr>
          <a:lstStyle/>
          <a:p>
            <a:r>
              <a:rPr lang="en-US" sz="2400" dirty="0">
                <a:latin typeface="Times New Roman" panose="02020603050405020304" pitchFamily="18" charset="0"/>
                <a:cs typeface="Times New Roman" panose="02020603050405020304" pitchFamily="18" charset="0"/>
              </a:rPr>
              <a:t>Following are the steps of implementation that we will be following:</a:t>
            </a:r>
          </a:p>
          <a:p>
            <a:endParaRPr lang="en-US" sz="2400" dirty="0">
              <a:latin typeface="Times New Roman" panose="02020603050405020304" pitchFamily="18" charset="0"/>
              <a:cs typeface="Times New Roman" panose="02020603050405020304" pitchFamily="18" charset="0"/>
            </a:endParaRPr>
          </a:p>
          <a:p>
            <a:pPr marL="494100" indent="-457200">
              <a:buFont typeface="+mj-lt"/>
              <a:buAutoNum type="arabicPeriod"/>
            </a:pPr>
            <a:r>
              <a:rPr lang="en-US" sz="2400" dirty="0">
                <a:latin typeface="Times New Roman" panose="02020603050405020304" pitchFamily="18" charset="0"/>
                <a:cs typeface="Times New Roman" panose="02020603050405020304" pitchFamily="18" charset="0"/>
              </a:rPr>
              <a:t>Traverse the array using a for loop.</a:t>
            </a:r>
          </a:p>
          <a:p>
            <a:pPr marL="494100" indent="-457200">
              <a:buFont typeface="+mj-lt"/>
              <a:buAutoNum type="arabicPeriod"/>
            </a:pPr>
            <a:r>
              <a:rPr lang="en-US" sz="2400" dirty="0">
                <a:latin typeface="Times New Roman" panose="02020603050405020304" pitchFamily="18" charset="0"/>
                <a:cs typeface="Times New Roman" panose="02020603050405020304" pitchFamily="18" charset="0"/>
              </a:rPr>
              <a:t>In every iteration, compare the target value with the current value of the array.</a:t>
            </a:r>
          </a:p>
          <a:p>
            <a:pPr lvl="1"/>
            <a:r>
              <a:rPr lang="en-US" sz="2000" dirty="0">
                <a:latin typeface="Times New Roman" panose="02020603050405020304" pitchFamily="18" charset="0"/>
                <a:cs typeface="Times New Roman" panose="02020603050405020304" pitchFamily="18" charset="0"/>
              </a:rPr>
              <a:t>If the values match, return the current index of the array.</a:t>
            </a:r>
          </a:p>
          <a:p>
            <a:pPr lvl="1"/>
            <a:r>
              <a:rPr lang="en-US" sz="2000" dirty="0">
                <a:latin typeface="Times New Roman" panose="02020603050405020304" pitchFamily="18" charset="0"/>
                <a:cs typeface="Times New Roman" panose="02020603050405020304" pitchFamily="18" charset="0"/>
              </a:rPr>
              <a:t>If the values do not match, move on to the next array element.</a:t>
            </a:r>
          </a:p>
          <a:p>
            <a:pPr marL="494100" indent="-457200">
              <a:buFont typeface="+mj-lt"/>
              <a:buAutoNum type="arabicPeriod"/>
            </a:pPr>
            <a:r>
              <a:rPr lang="en-US" sz="2400" dirty="0">
                <a:latin typeface="Times New Roman" panose="02020603050405020304" pitchFamily="18" charset="0"/>
                <a:cs typeface="Times New Roman" panose="02020603050405020304" pitchFamily="18" charset="0"/>
              </a:rPr>
              <a:t>If no match is found, return -1.</a:t>
            </a:r>
          </a:p>
        </p:txBody>
      </p:sp>
    </p:spTree>
    <p:extLst>
      <p:ext uri="{BB962C8B-B14F-4D97-AF65-F5344CB8AC3E}">
        <p14:creationId xmlns:p14="http://schemas.microsoft.com/office/powerpoint/2010/main" val="125846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8341A37-E8E7-4D04-990B-FF616E6AFE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637" y="878347"/>
            <a:ext cx="7016685" cy="2317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E412A3-6714-434D-AC1F-0E30C371BFF6}"/>
              </a:ext>
            </a:extLst>
          </p:cNvPr>
          <p:cNvSpPr txBox="1"/>
          <p:nvPr/>
        </p:nvSpPr>
        <p:spPr>
          <a:xfrm>
            <a:off x="411636" y="3723587"/>
            <a:ext cx="7390615" cy="1477328"/>
          </a:xfrm>
          <a:prstGeom prst="rect">
            <a:avLst/>
          </a:prstGeom>
          <a:noFill/>
        </p:spPr>
        <p:txBody>
          <a:bodyPr wrap="square" rtlCol="0">
            <a:spAutoFit/>
          </a:bodyPr>
          <a:lstStyle/>
          <a:p>
            <a:r>
              <a:rPr lang="en-IN" dirty="0"/>
              <a:t>In the above array</a:t>
            </a:r>
          </a:p>
          <a:p>
            <a:r>
              <a:rPr lang="en-IN" dirty="0"/>
              <a:t>Element to be searched=20</a:t>
            </a:r>
          </a:p>
          <a:p>
            <a:endParaRPr lang="en-IN" dirty="0"/>
          </a:p>
          <a:p>
            <a:r>
              <a:rPr lang="en-IN" dirty="0"/>
              <a:t>20 is compared with element present at index 0,1,2…..</a:t>
            </a:r>
          </a:p>
          <a:p>
            <a:r>
              <a:rPr lang="en-IN" dirty="0"/>
              <a:t>At index 6 we get the element is found.</a:t>
            </a:r>
          </a:p>
        </p:txBody>
      </p:sp>
    </p:spTree>
    <p:extLst>
      <p:ext uri="{BB962C8B-B14F-4D97-AF65-F5344CB8AC3E}">
        <p14:creationId xmlns:p14="http://schemas.microsoft.com/office/powerpoint/2010/main" val="146872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19990</TotalTime>
  <Words>3480</Words>
  <Application>Microsoft Office PowerPoint</Application>
  <PresentationFormat>On-screen Show (4:3)</PresentationFormat>
  <Paragraphs>366</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Times New Roman</vt:lpstr>
      <vt:lpstr>Office Theme</vt:lpstr>
      <vt:lpstr>INTRODUCTION TO ALGORITHMS </vt:lpstr>
      <vt:lpstr>ALGORITHM</vt:lpstr>
      <vt:lpstr>ALGORITHM FOR FINDING ROOTS OF A QUADRATIC EQUATION</vt:lpstr>
      <vt:lpstr>ALGORITHM FOR FINDING MAXIMUM AND MINIMUM OF THE GIVEN SET OF NUMBERS  </vt:lpstr>
      <vt:lpstr>WRITE AN ALGORITHM TO FIND IF THE NUMBER IS PRIME</vt:lpstr>
      <vt:lpstr>SEARCHING TECHNIQUES</vt:lpstr>
      <vt:lpstr>LINEAR SEARCH</vt:lpstr>
      <vt:lpstr>Implementing Linear Search </vt:lpstr>
      <vt:lpstr>PowerPoint Presentation</vt:lpstr>
      <vt:lpstr>Algorithm </vt:lpstr>
      <vt:lpstr>program</vt:lpstr>
      <vt:lpstr>Features of Linear Search Algorithm </vt:lpstr>
      <vt:lpstr>Linear search </vt:lpstr>
      <vt:lpstr>Binary search </vt:lpstr>
      <vt:lpstr>Implementation of binary search</vt:lpstr>
      <vt:lpstr>How Binary Search Works </vt:lpstr>
      <vt:lpstr>PowerPoint Presentation</vt:lpstr>
      <vt:lpstr>PowerPoint Presentation</vt:lpstr>
      <vt:lpstr>PowerPoint Presentation</vt:lpstr>
      <vt:lpstr>PowerPoint Presentation</vt:lpstr>
      <vt:lpstr>Algorithm for binary search</vt:lpstr>
      <vt:lpstr>program</vt:lpstr>
      <vt:lpstr>Binary search </vt:lpstr>
      <vt:lpstr>SORTING TECHNIQUES</vt:lpstr>
      <vt:lpstr>PowerPoint Presentation</vt:lpstr>
      <vt:lpstr>BUBBLE SORT</vt:lpstr>
      <vt:lpstr>PowerPoint Presentation</vt:lpstr>
      <vt:lpstr>PowerPoint Presentation</vt:lpstr>
      <vt:lpstr>PowerPoint Presentation</vt:lpstr>
      <vt:lpstr>Example-2</vt:lpstr>
      <vt:lpstr>PowerPoint Presentation</vt:lpstr>
      <vt:lpstr>PowerPoint Presentation</vt:lpstr>
      <vt:lpstr>INSERTION SORT</vt:lpstr>
      <vt:lpstr>PowerPoint Presentation</vt:lpstr>
      <vt:lpstr>PowerPoint Presentation</vt:lpstr>
      <vt:lpstr>PowerPoint Presentation</vt:lpstr>
      <vt:lpstr>PowerPoint Presentation</vt:lpstr>
      <vt:lpstr>SELECTION SORT</vt:lpstr>
      <vt:lpstr>PowerPoint Presentation</vt:lpstr>
      <vt:lpstr>PowerPoint Presentation</vt:lpstr>
      <vt:lpstr>PowerPoint Presentation</vt:lpstr>
      <vt:lpstr>Order of complexity of the algorithms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Deepthi P</dc:creator>
  <cp:lastModifiedBy>Deepthi</cp:lastModifiedBy>
  <cp:revision>162</cp:revision>
  <dcterms:created xsi:type="dcterms:W3CDTF">2020-03-28T09:13:48Z</dcterms:created>
  <dcterms:modified xsi:type="dcterms:W3CDTF">2022-09-22T14:53:52Z</dcterms:modified>
</cp:coreProperties>
</file>