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339" r:id="rId2"/>
    <p:sldId id="278" r:id="rId3"/>
    <p:sldId id="279" r:id="rId4"/>
    <p:sldId id="281" r:id="rId5"/>
    <p:sldId id="301" r:id="rId6"/>
    <p:sldId id="282" r:id="rId7"/>
    <p:sldId id="304" r:id="rId8"/>
    <p:sldId id="305" r:id="rId9"/>
    <p:sldId id="341" r:id="rId10"/>
    <p:sldId id="311" r:id="rId11"/>
    <p:sldId id="312" r:id="rId12"/>
    <p:sldId id="313" r:id="rId13"/>
    <p:sldId id="314" r:id="rId14"/>
    <p:sldId id="342" r:id="rId15"/>
    <p:sldId id="315" r:id="rId16"/>
    <p:sldId id="316" r:id="rId17"/>
    <p:sldId id="317" r:id="rId18"/>
    <p:sldId id="302" r:id="rId19"/>
    <p:sldId id="320" r:id="rId20"/>
    <p:sldId id="319" r:id="rId21"/>
    <p:sldId id="321" r:id="rId22"/>
    <p:sldId id="343" r:id="rId23"/>
    <p:sldId id="325" r:id="rId24"/>
    <p:sldId id="345" r:id="rId25"/>
    <p:sldId id="326" r:id="rId26"/>
    <p:sldId id="346" r:id="rId27"/>
    <p:sldId id="347" r:id="rId28"/>
    <p:sldId id="327" r:id="rId29"/>
    <p:sldId id="329" r:id="rId30"/>
    <p:sldId id="298" r:id="rId31"/>
    <p:sldId id="299" r:id="rId32"/>
    <p:sldId id="350" r:id="rId33"/>
    <p:sldId id="352" r:id="rId34"/>
    <p:sldId id="353" r:id="rId35"/>
    <p:sldId id="354" r:id="rId36"/>
    <p:sldId id="355" r:id="rId37"/>
    <p:sldId id="356" r:id="rId38"/>
    <p:sldId id="357" r:id="rId39"/>
    <p:sldId id="362" r:id="rId40"/>
    <p:sldId id="358" r:id="rId41"/>
    <p:sldId id="359" r:id="rId42"/>
    <p:sldId id="338" r:id="rId43"/>
    <p:sldId id="360" r:id="rId44"/>
    <p:sldId id="363" r:id="rId45"/>
    <p:sldId id="361" r:id="rId46"/>
    <p:sldId id="364" r:id="rId47"/>
    <p:sldId id="30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791D7-12B4-4081-890B-0C6B55C332E2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361F8-3C6D-4DD9-BBE4-BD27B69DB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511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Example student details – name in characters, age in </a:t>
            </a:r>
            <a:r>
              <a:rPr lang="en-IN" dirty="0" err="1"/>
              <a:t>intergers</a:t>
            </a:r>
            <a:r>
              <a:rPr lang="en-IN" dirty="0"/>
              <a:t>, marks in float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04CECC-8F19-4BEC-9DD5-AD61B25BFBC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418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592135" y="2887530"/>
            <a:ext cx="9038813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788" y="1387737"/>
            <a:ext cx="9036424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6786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33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588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2081" y="559399"/>
            <a:ext cx="2237591" cy="5566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7985" y="849855"/>
            <a:ext cx="7343889" cy="50238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6125426" y="2880824"/>
            <a:ext cx="5480154" cy="923330"/>
            <a:chOff x="1815339" y="1496875"/>
            <a:chExt cx="5480154" cy="692497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496875"/>
              <a:ext cx="877163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928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7368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563446" y="2887579"/>
            <a:ext cx="9038813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54" y="1204857"/>
            <a:ext cx="10339617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1" y="3767317"/>
            <a:ext cx="10312996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78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240280"/>
            <a:ext cx="5071872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193535" y="2240280"/>
            <a:ext cx="5071872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918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2080" y="2240280"/>
            <a:ext cx="458992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984" y="2947595"/>
            <a:ext cx="5071872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9741" y="2240280"/>
            <a:ext cx="4596384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944368"/>
            <a:ext cx="50663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224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720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8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2773" y="1678196"/>
            <a:ext cx="4563311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669" y="559399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2773" y="3603813"/>
            <a:ext cx="4548967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5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42" y="4668819"/>
            <a:ext cx="10356028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911723" y="666965"/>
            <a:ext cx="6362875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986" y="5324306"/>
            <a:ext cx="10341685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7987" y="570156"/>
            <a:ext cx="10341684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0" y="2248348"/>
            <a:ext cx="10327340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504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16144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52352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0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E9AA87-5B27-4D7E-A547-DE6701431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Fixed size.</a:t>
            </a:r>
          </a:p>
          <a:p>
            <a:r>
              <a:rPr lang="en-IN" dirty="0"/>
              <a:t>Can store data items of same type.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Therefore to overcome this limitation c programming provides structures.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820704-EAE7-49B4-8BE6-55016D5B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 of array</a:t>
            </a:r>
          </a:p>
        </p:txBody>
      </p:sp>
    </p:spTree>
    <p:extLst>
      <p:ext uri="{BB962C8B-B14F-4D97-AF65-F5344CB8AC3E}">
        <p14:creationId xmlns:p14="http://schemas.microsoft.com/office/powerpoint/2010/main" val="1645276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23248" y="1624407"/>
            <a:ext cx="7745505" cy="51573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struct person</a:t>
            </a:r>
          </a:p>
          <a:p>
            <a:pPr marL="0" indent="0">
              <a:buNone/>
            </a:pPr>
            <a:r>
              <a:rPr lang="en-IN" dirty="0"/>
              <a:t>  {</a:t>
            </a:r>
          </a:p>
          <a:p>
            <a:pPr marL="0" indent="0">
              <a:buNone/>
            </a:pPr>
            <a:r>
              <a:rPr lang="en-IN" dirty="0"/>
              <a:t>     char	 name[50]; </a:t>
            </a:r>
          </a:p>
          <a:p>
            <a:pPr marL="0" indent="0">
              <a:buNone/>
            </a:pPr>
            <a:r>
              <a:rPr lang="en-IN" dirty="0"/>
              <a:t>     int 	</a:t>
            </a:r>
            <a:r>
              <a:rPr lang="en-IN" dirty="0" err="1"/>
              <a:t>htno</a:t>
            </a:r>
            <a:r>
              <a:rPr lang="en-IN" dirty="0"/>
              <a:t>; </a:t>
            </a:r>
          </a:p>
          <a:p>
            <a:pPr marL="0" indent="0">
              <a:buNone/>
            </a:pPr>
            <a:r>
              <a:rPr lang="en-IN" dirty="0"/>
              <a:t>     char	 location[50];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/>
              <a:t> int 	main()</a:t>
            </a:r>
          </a:p>
          <a:p>
            <a:pPr marL="0" indent="0"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       struct person p1;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printf</a:t>
            </a:r>
            <a:r>
              <a:rPr lang="en-IN" dirty="0"/>
              <a:t>(“ \n enter person detail\n”);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scanf</a:t>
            </a:r>
            <a:r>
              <a:rPr lang="en-IN" dirty="0"/>
              <a:t>(“%s%d%s”,p1.name,&amp;p1.htno,p1.location);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printnf</a:t>
            </a:r>
            <a:r>
              <a:rPr lang="en-IN" dirty="0"/>
              <a:t>(“%s%d%s”,p1.name,p1.htno,p1.location);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12490" y="110764"/>
            <a:ext cx="7756263" cy="1054250"/>
          </a:xfrm>
        </p:spPr>
        <p:txBody>
          <a:bodyPr/>
          <a:lstStyle/>
          <a:p>
            <a:r>
              <a:rPr lang="en-IN" dirty="0"/>
              <a:t>Program </a:t>
            </a:r>
          </a:p>
        </p:txBody>
      </p:sp>
    </p:spTree>
    <p:extLst>
      <p:ext uri="{BB962C8B-B14F-4D97-AF65-F5344CB8AC3E}">
        <p14:creationId xmlns:p14="http://schemas.microsoft.com/office/powerpoint/2010/main" val="4095115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23248" y="2248348"/>
            <a:ext cx="7745505" cy="40762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Structure variable can be initialized at compile time.</a:t>
            </a:r>
          </a:p>
          <a:p>
            <a:pPr marL="0" indent="0">
              <a:buNone/>
            </a:pPr>
            <a:r>
              <a:rPr lang="en-IN" dirty="0"/>
              <a:t>  main()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struct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{</a:t>
            </a:r>
          </a:p>
          <a:p>
            <a:pPr marL="0" indent="0">
              <a:buNone/>
            </a:pPr>
            <a:r>
              <a:rPr lang="en-IN" dirty="0"/>
              <a:t>  	</a:t>
            </a:r>
            <a:r>
              <a:rPr lang="en-IN" dirty="0" err="1"/>
              <a:t>int</a:t>
            </a:r>
            <a:r>
              <a:rPr lang="en-IN" dirty="0"/>
              <a:t> weight;</a:t>
            </a:r>
          </a:p>
          <a:p>
            <a:pPr marL="0" indent="0">
              <a:buNone/>
            </a:pPr>
            <a:r>
              <a:rPr lang="en-IN" dirty="0"/>
              <a:t>	float height;</a:t>
            </a:r>
          </a:p>
          <a:p>
            <a:pPr marL="0" indent="0">
              <a:buNone/>
            </a:pPr>
            <a:r>
              <a:rPr lang="en-IN" dirty="0"/>
              <a:t>       }</a:t>
            </a:r>
          </a:p>
          <a:p>
            <a:pPr marL="0" indent="0">
              <a:buNone/>
            </a:pPr>
            <a:r>
              <a:rPr lang="en-IN" dirty="0"/>
              <a:t>   student={60,180.75};</a:t>
            </a:r>
          </a:p>
          <a:p>
            <a:pPr marL="0" indent="0">
              <a:buNone/>
            </a:pPr>
            <a:r>
              <a:rPr lang="en-IN" dirty="0"/>
              <a:t>--------------------------</a:t>
            </a:r>
          </a:p>
          <a:p>
            <a:pPr marL="0" indent="0">
              <a:buNone/>
            </a:pPr>
            <a:r>
              <a:rPr lang="en-IN" dirty="0"/>
              <a:t>--------------------------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12491" y="570156"/>
            <a:ext cx="7756263" cy="649044"/>
          </a:xfrm>
        </p:spPr>
        <p:txBody>
          <a:bodyPr/>
          <a:lstStyle/>
          <a:p>
            <a:r>
              <a:rPr lang="en-IN" dirty="0"/>
              <a:t>Structure initialization </a:t>
            </a:r>
          </a:p>
        </p:txBody>
      </p:sp>
    </p:spTree>
    <p:extLst>
      <p:ext uri="{BB962C8B-B14F-4D97-AF65-F5344CB8AC3E}">
        <p14:creationId xmlns:p14="http://schemas.microsoft.com/office/powerpoint/2010/main" val="1090082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 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struct</a:t>
            </a:r>
            <a:r>
              <a:rPr lang="en-IN" dirty="0"/>
              <a:t> student</a:t>
            </a:r>
          </a:p>
          <a:p>
            <a:pPr marL="0" indent="0">
              <a:buNone/>
            </a:pPr>
            <a:r>
              <a:rPr lang="en-IN" dirty="0"/>
              <a:t>         {</a:t>
            </a:r>
          </a:p>
          <a:p>
            <a:pPr marL="0" indent="0">
              <a:buNone/>
            </a:pPr>
            <a:r>
              <a:rPr lang="en-IN" dirty="0"/>
              <a:t>  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roll_no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float percentage;</a:t>
            </a:r>
          </a:p>
          <a:p>
            <a:pPr marL="0" indent="0">
              <a:buNone/>
            </a:pPr>
            <a:r>
              <a:rPr lang="en-IN" dirty="0"/>
              <a:t>         };</a:t>
            </a:r>
          </a:p>
          <a:p>
            <a:pPr marL="0" indent="0">
              <a:buNone/>
            </a:pPr>
            <a:r>
              <a:rPr lang="en-IN" dirty="0"/>
              <a:t>struct student s1={233,98.95};</a:t>
            </a:r>
          </a:p>
          <a:p>
            <a:pPr marL="0" indent="0">
              <a:buNone/>
            </a:pPr>
            <a:r>
              <a:rPr lang="en-IN" dirty="0"/>
              <a:t>struct student s2={507,90.95};</a:t>
            </a:r>
          </a:p>
          <a:p>
            <a:pPr marL="0" indent="0">
              <a:buNone/>
            </a:pPr>
            <a:r>
              <a:rPr lang="en-IN" dirty="0"/>
              <a:t>------------------</a:t>
            </a:r>
          </a:p>
          <a:p>
            <a:pPr marL="0" indent="0">
              <a:buNone/>
            </a:pPr>
            <a:r>
              <a:rPr lang="en-IN" dirty="0"/>
              <a:t>------------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student</a:t>
            </a:r>
          </a:p>
          <a:p>
            <a:pPr marL="0" indent="0">
              <a:buNone/>
            </a:pPr>
            <a:r>
              <a:rPr lang="en-IN" dirty="0"/>
              <a:t>         {</a:t>
            </a:r>
          </a:p>
          <a:p>
            <a:pPr marL="0" indent="0">
              <a:buNone/>
            </a:pPr>
            <a:r>
              <a:rPr lang="en-IN" dirty="0"/>
              <a:t>  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roll_no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float percentage;</a:t>
            </a:r>
          </a:p>
          <a:p>
            <a:pPr marL="0" indent="0">
              <a:buNone/>
            </a:pPr>
            <a:r>
              <a:rPr lang="en-IN" dirty="0"/>
              <a:t>         } s1={233,98.95};</a:t>
            </a:r>
          </a:p>
          <a:p>
            <a:pPr marL="0" indent="0">
              <a:buNone/>
            </a:pP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{</a:t>
            </a:r>
          </a:p>
          <a:p>
            <a:pPr marL="0" indent="0">
              <a:buNone/>
            </a:pPr>
            <a:r>
              <a:rPr lang="en-IN" dirty="0"/>
              <a:t>struct student s2={507,90.95};</a:t>
            </a:r>
          </a:p>
          <a:p>
            <a:pPr marL="0" indent="0">
              <a:buNone/>
            </a:pPr>
            <a:r>
              <a:rPr lang="en-IN" dirty="0"/>
              <a:t>-------------------------------------</a:t>
            </a:r>
          </a:p>
          <a:p>
            <a:pPr marL="0" indent="0">
              <a:buNone/>
            </a:pPr>
            <a:r>
              <a:rPr lang="en-IN" dirty="0"/>
              <a:t>-------------------------------------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107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Compile time initialization of a structure variable must have the following elements.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The keyword </a:t>
            </a:r>
            <a:r>
              <a:rPr lang="en-IN" dirty="0" err="1"/>
              <a:t>struct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The structure tag name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The name of the variable to de declared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The assignment operator=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Set of values are separated by using comma enclosed {   and  }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 terminating semicolon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We cannot initialize individual members inside the structure template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The order of values enclosed in braces must match the order of members in the structure definition 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Uninitialized elements will be assigned default values as zero for integer and float ; ‘\0’ for character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Rules for initializing structure</a:t>
            </a:r>
          </a:p>
        </p:txBody>
      </p:sp>
    </p:spTree>
    <p:extLst>
      <p:ext uri="{BB962C8B-B14F-4D97-AF65-F5344CB8AC3E}">
        <p14:creationId xmlns:p14="http://schemas.microsoft.com/office/powerpoint/2010/main" val="1865515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45F7A1-4003-4572-B456-5841F17E4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1" y="1752601"/>
            <a:ext cx="9067800" cy="4953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struct student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name[20];</a:t>
            </a:r>
          </a:p>
          <a:p>
            <a:pPr marL="0" indent="0">
              <a:buNone/>
            </a:pPr>
            <a:r>
              <a:rPr lang="en-IN" dirty="0"/>
              <a:t>	int </a:t>
            </a:r>
            <a:r>
              <a:rPr lang="en-IN" dirty="0" err="1"/>
              <a:t>rollno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float marks;</a:t>
            </a:r>
          </a:p>
          <a:p>
            <a:pPr marL="0" indent="0">
              <a:buNone/>
            </a:pPr>
            <a:r>
              <a:rPr lang="en-IN" dirty="0"/>
              <a:t>}std1;</a:t>
            </a:r>
          </a:p>
          <a:p>
            <a:pPr marL="0" indent="0">
              <a:buNone/>
            </a:pPr>
            <a:r>
              <a:rPr lang="en-IN" dirty="0"/>
              <a:t>int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("enter </a:t>
            </a:r>
            <a:r>
              <a:rPr lang="en-IN" dirty="0" err="1"/>
              <a:t>name,rollno,marks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("%s%d%f",std1.name,&amp;std1.rollno,&amp;std1.marks);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("displaying information of a student\n");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("student name- %s\n student </a:t>
            </a:r>
            <a:r>
              <a:rPr lang="en-IN" dirty="0" err="1"/>
              <a:t>rollno</a:t>
            </a:r>
            <a:r>
              <a:rPr lang="en-IN" dirty="0"/>
              <a:t>- %d\n </a:t>
            </a:r>
          </a:p>
          <a:p>
            <a:pPr marL="411480" lvl="1" indent="0">
              <a:buNone/>
            </a:pPr>
            <a:r>
              <a:rPr lang="en-IN" dirty="0"/>
              <a:t>student marks- %f\n",std1.name,std1.rollno,std1.marks);	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C16054-DD9B-4C3D-A539-2427454F3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869" y="135902"/>
            <a:ext cx="7756263" cy="1054250"/>
          </a:xfrm>
        </p:spPr>
        <p:txBody>
          <a:bodyPr/>
          <a:lstStyle/>
          <a:p>
            <a:r>
              <a:rPr lang="en-IN" sz="3200" dirty="0"/>
              <a:t>Initializing structure variables at run time</a:t>
            </a:r>
          </a:p>
        </p:txBody>
      </p:sp>
    </p:spTree>
    <p:extLst>
      <p:ext uri="{BB962C8B-B14F-4D97-AF65-F5344CB8AC3E}">
        <p14:creationId xmlns:p14="http://schemas.microsoft.com/office/powerpoint/2010/main" val="1947739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Two variables of the same structure type can be copied the same way as ordinary variables.</a:t>
            </a:r>
          </a:p>
          <a:p>
            <a:pPr marL="0" indent="0">
              <a:buNone/>
            </a:pPr>
            <a:r>
              <a:rPr lang="en-IN" dirty="0"/>
              <a:t>S1=s2;</a:t>
            </a:r>
          </a:p>
          <a:p>
            <a:pPr marL="0" indent="0">
              <a:buNone/>
            </a:pPr>
            <a:r>
              <a:rPr lang="en-IN" dirty="0"/>
              <a:t>----------</a:t>
            </a:r>
          </a:p>
          <a:p>
            <a:pPr marL="0" indent="0">
              <a:buNone/>
            </a:pPr>
            <a:r>
              <a:rPr lang="en-IN" dirty="0"/>
              <a:t>S2=s1;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S1==s2;</a:t>
            </a:r>
          </a:p>
          <a:p>
            <a:pPr marL="0" indent="0">
              <a:buNone/>
            </a:pPr>
            <a:r>
              <a:rPr lang="en-IN" dirty="0"/>
              <a:t>S1!=s2;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Copying and comparing structure variables</a:t>
            </a:r>
          </a:p>
        </p:txBody>
      </p:sp>
    </p:spTree>
    <p:extLst>
      <p:ext uri="{BB962C8B-B14F-4D97-AF65-F5344CB8AC3E}">
        <p14:creationId xmlns:p14="http://schemas.microsoft.com/office/powerpoint/2010/main" val="1758244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23248" y="1752601"/>
            <a:ext cx="7745505" cy="5181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600" dirty="0" err="1"/>
              <a:t>Struct</a:t>
            </a:r>
            <a:r>
              <a:rPr lang="en-IN" sz="1600" dirty="0"/>
              <a:t> </a:t>
            </a:r>
            <a:r>
              <a:rPr lang="en-IN" sz="1600" dirty="0" err="1"/>
              <a:t>cls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/>
              <a:t> 	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roll_no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char name[50];</a:t>
            </a:r>
          </a:p>
          <a:p>
            <a:pPr marL="0" indent="0">
              <a:buNone/>
            </a:pPr>
            <a:r>
              <a:rPr lang="en-IN" sz="1600" dirty="0"/>
              <a:t>};</a:t>
            </a:r>
          </a:p>
          <a:p>
            <a:pPr marL="0" indent="0">
              <a:buNone/>
            </a:pPr>
            <a:r>
              <a:rPr lang="en-IN" sz="1600" dirty="0"/>
              <a:t> main()</a:t>
            </a:r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comp;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struct</a:t>
            </a:r>
            <a:r>
              <a:rPr lang="en-IN" sz="1600" dirty="0"/>
              <a:t> </a:t>
            </a:r>
            <a:r>
              <a:rPr lang="en-IN" sz="1600" dirty="0" err="1"/>
              <a:t>cls</a:t>
            </a:r>
            <a:r>
              <a:rPr lang="en-IN" sz="1600" dirty="0"/>
              <a:t> s1={111,”jemmy”};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struct</a:t>
            </a:r>
            <a:r>
              <a:rPr lang="en-IN" sz="1600" dirty="0"/>
              <a:t> </a:t>
            </a:r>
            <a:r>
              <a:rPr lang="en-IN" sz="1600" dirty="0" err="1"/>
              <a:t>cls</a:t>
            </a:r>
            <a:r>
              <a:rPr lang="en-IN" sz="1600" dirty="0"/>
              <a:t> s2={222,”tommy”};</a:t>
            </a:r>
          </a:p>
          <a:p>
            <a:pPr marL="0" indent="0">
              <a:buNone/>
            </a:pPr>
            <a:r>
              <a:rPr lang="en-IN" sz="1600" dirty="0"/>
              <a:t>	s3=s2;</a:t>
            </a:r>
          </a:p>
          <a:p>
            <a:pPr marL="0" indent="0">
              <a:buNone/>
            </a:pPr>
            <a:r>
              <a:rPr lang="en-IN" sz="1600" dirty="0"/>
              <a:t>	comp=( ( s3.roll_no == s2.roll_no) &amp;&amp; (s3.name ==s2.name) )?1:0;</a:t>
            </a:r>
          </a:p>
          <a:p>
            <a:pPr marL="0" indent="0">
              <a:buNone/>
            </a:pPr>
            <a:r>
              <a:rPr lang="en-IN" sz="1600" dirty="0"/>
              <a:t>                if(comp==1)</a:t>
            </a:r>
          </a:p>
          <a:p>
            <a:pPr marL="0" indent="0">
              <a:buNone/>
            </a:pPr>
            <a:r>
              <a:rPr lang="en-IN" sz="1600" dirty="0"/>
              <a:t>	 {</a:t>
            </a:r>
          </a:p>
          <a:p>
            <a:pPr marL="0" indent="0">
              <a:buNone/>
            </a:pPr>
            <a:r>
              <a:rPr lang="en-IN" sz="1600" dirty="0"/>
              <a:t>	     </a:t>
            </a:r>
            <a:r>
              <a:rPr lang="en-IN" sz="1600" dirty="0" err="1"/>
              <a:t>printf</a:t>
            </a:r>
            <a:r>
              <a:rPr lang="en-IN" sz="1600" dirty="0"/>
              <a:t>(“\n s2 &amp;s3 are same”);</a:t>
            </a:r>
          </a:p>
          <a:p>
            <a:pPr marL="0" indent="0">
              <a:buNone/>
            </a:pPr>
            <a:r>
              <a:rPr lang="en-IN" sz="1600" dirty="0"/>
              <a:t>	        </a:t>
            </a:r>
            <a:r>
              <a:rPr lang="en-IN" sz="1600" dirty="0" err="1"/>
              <a:t>printf</a:t>
            </a:r>
            <a:r>
              <a:rPr lang="en-IN" sz="1600" dirty="0"/>
              <a:t>(“%</a:t>
            </a:r>
            <a:r>
              <a:rPr lang="en-IN" sz="1600" dirty="0" err="1"/>
              <a:t>d%s</a:t>
            </a:r>
            <a:r>
              <a:rPr lang="en-IN" sz="1600" dirty="0"/>
              <a:t>\n”,s3.roll_no,s3.name);</a:t>
            </a:r>
          </a:p>
          <a:p>
            <a:pPr marL="0" indent="0">
              <a:buNone/>
            </a:pPr>
            <a:r>
              <a:rPr lang="en-IN" sz="1600" dirty="0"/>
              <a:t>                      }</a:t>
            </a:r>
          </a:p>
          <a:p>
            <a:pPr marL="0" indent="0">
              <a:buNone/>
            </a:pPr>
            <a:r>
              <a:rPr lang="en-IN" sz="1600" dirty="0"/>
              <a:t>               else</a:t>
            </a:r>
          </a:p>
          <a:p>
            <a:pPr marL="0" indent="0">
              <a:buNone/>
            </a:pPr>
            <a:r>
              <a:rPr lang="en-IN" sz="1600" dirty="0"/>
              <a:t>                   </a:t>
            </a:r>
            <a:r>
              <a:rPr lang="en-IN" sz="1600" dirty="0" err="1"/>
              <a:t>printf</a:t>
            </a:r>
            <a:r>
              <a:rPr lang="en-IN" sz="1600" dirty="0"/>
              <a:t>(“\n s2 &amp; s3 are different\n\n”);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562586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if(s1.roll_no==111)</a:t>
            </a:r>
          </a:p>
          <a:p>
            <a:pPr marL="0" indent="0">
              <a:buNone/>
            </a:pPr>
            <a:r>
              <a:rPr lang="en-IN" dirty="0"/>
              <a:t>     s1.marks+=10;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----------------------</a:t>
            </a:r>
          </a:p>
          <a:p>
            <a:pPr marL="0" indent="0">
              <a:buNone/>
            </a:pPr>
            <a:r>
              <a:rPr lang="en-IN" dirty="0"/>
              <a:t>Increment or decrement also apply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 on individual member</a:t>
            </a:r>
          </a:p>
        </p:txBody>
      </p:sp>
    </p:spTree>
    <p:extLst>
      <p:ext uri="{BB962C8B-B14F-4D97-AF65-F5344CB8AC3E}">
        <p14:creationId xmlns:p14="http://schemas.microsoft.com/office/powerpoint/2010/main" val="2734940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Arrays </a:t>
            </a:r>
            <a:r>
              <a:rPr lang="en-IN" dirty="0" err="1"/>
              <a:t>vs</a:t>
            </a:r>
            <a:r>
              <a:rPr lang="en-IN" dirty="0"/>
              <a:t>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Array is a collection of related data elements of same type.</a:t>
            </a:r>
          </a:p>
          <a:p>
            <a:r>
              <a:rPr lang="en-IN" dirty="0"/>
              <a:t>Array is a derived data type.</a:t>
            </a:r>
          </a:p>
          <a:p>
            <a:r>
              <a:rPr lang="en-IN" dirty="0"/>
              <a:t>Array behave like a built-in-data type.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IN" dirty="0"/>
              <a:t>Structure can have elements of different types.</a:t>
            </a:r>
          </a:p>
          <a:p>
            <a:r>
              <a:rPr lang="en-IN" dirty="0"/>
              <a:t>Structure is a user defined data type.</a:t>
            </a:r>
          </a:p>
          <a:p>
            <a:r>
              <a:rPr lang="en-IN" dirty="0"/>
              <a:t>Structure first we design and declare a data structure before the variables of type are declared and used  </a:t>
            </a:r>
          </a:p>
        </p:txBody>
      </p:sp>
    </p:spTree>
    <p:extLst>
      <p:ext uri="{BB962C8B-B14F-4D97-AF65-F5344CB8AC3E}">
        <p14:creationId xmlns:p14="http://schemas.microsoft.com/office/powerpoint/2010/main" val="2580189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23248" y="990601"/>
            <a:ext cx="8368553" cy="579119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  structures are used to describe the format of a number of relatable variables.</a:t>
            </a:r>
          </a:p>
          <a:p>
            <a:r>
              <a:rPr lang="en-IN" dirty="0"/>
              <a:t>Example in analysing the marks obtained by a class of students, we can use template to describe students marks in various subjects and declare all students as structure variables.</a:t>
            </a:r>
          </a:p>
          <a:p>
            <a:r>
              <a:rPr lang="en-IN" dirty="0"/>
              <a:t>For this we use array of structures, each element of the array representing a structure variable.</a:t>
            </a:r>
          </a:p>
          <a:p>
            <a:r>
              <a:rPr lang="en-IN" dirty="0"/>
              <a:t>struct marks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   </a:t>
            </a:r>
            <a:r>
              <a:rPr lang="en-IN" dirty="0" err="1"/>
              <a:t>int</a:t>
            </a:r>
            <a:r>
              <a:rPr lang="en-IN" dirty="0"/>
              <a:t> subject1;</a:t>
            </a:r>
          </a:p>
          <a:p>
            <a:pPr marL="0" indent="0">
              <a:buNone/>
            </a:pPr>
            <a:r>
              <a:rPr lang="en-IN" dirty="0"/>
              <a:t>	   </a:t>
            </a:r>
            <a:r>
              <a:rPr lang="en-IN" dirty="0" err="1"/>
              <a:t>int</a:t>
            </a:r>
            <a:r>
              <a:rPr lang="en-IN" dirty="0"/>
              <a:t> subject2;</a:t>
            </a:r>
          </a:p>
          <a:p>
            <a:pPr marL="0" indent="0">
              <a:buNone/>
            </a:pPr>
            <a:r>
              <a:rPr lang="en-IN" dirty="0"/>
              <a:t>	  </a:t>
            </a:r>
            <a:r>
              <a:rPr lang="en-IN" dirty="0" err="1"/>
              <a:t>int</a:t>
            </a:r>
            <a:r>
              <a:rPr lang="en-IN" dirty="0"/>
              <a:t> subject3;</a:t>
            </a:r>
          </a:p>
          <a:p>
            <a:pPr marL="0" indent="0">
              <a:buNone/>
            </a:pPr>
            <a:r>
              <a:rPr lang="en-IN" dirty="0"/>
              <a:t>	};</a:t>
            </a:r>
          </a:p>
          <a:p>
            <a:pPr marL="0" indent="0">
              <a:buNone/>
            </a:pPr>
            <a:r>
              <a:rPr lang="en-IN" dirty="0"/>
              <a:t> 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>
                <a:solidFill>
                  <a:srgbClr val="FF0000"/>
                </a:solidFill>
              </a:rPr>
              <a:t>struct marks student[3] </a:t>
            </a:r>
            <a:r>
              <a:rPr lang="en-IN" dirty="0"/>
              <a:t>={{70,65,54},{98,88,87},{99,75,97 } };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90975" y="152400"/>
            <a:ext cx="7756263" cy="405206"/>
          </a:xfrm>
        </p:spPr>
        <p:txBody>
          <a:bodyPr/>
          <a:lstStyle/>
          <a:p>
            <a:r>
              <a:rPr lang="en-IN" dirty="0"/>
              <a:t>Arrays of structure </a:t>
            </a:r>
          </a:p>
        </p:txBody>
      </p:sp>
    </p:spTree>
    <p:extLst>
      <p:ext uri="{BB962C8B-B14F-4D97-AF65-F5344CB8AC3E}">
        <p14:creationId xmlns:p14="http://schemas.microsoft.com/office/powerpoint/2010/main" val="286891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3283" y="533400"/>
            <a:ext cx="7754713" cy="1910716"/>
          </a:xfrm>
        </p:spPr>
        <p:txBody>
          <a:bodyPr/>
          <a:lstStyle/>
          <a:p>
            <a:r>
              <a:rPr lang="en-IN" dirty="0"/>
              <a:t>Structure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3249" y="3581400"/>
            <a:ext cx="7734747" cy="2667000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Structure is a user defined datatype</a:t>
            </a:r>
          </a:p>
          <a:p>
            <a:pPr algn="l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Structures  allows to combine data items of different types</a:t>
            </a:r>
          </a:p>
          <a:p>
            <a:pPr algn="l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Therefore we define structure as a </a:t>
            </a:r>
            <a:r>
              <a:rPr lang="en-IN" dirty="0">
                <a:solidFill>
                  <a:srgbClr val="FF0000"/>
                </a:solidFill>
              </a:rPr>
              <a:t>collection of elements which are of different datatypes.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Keyword : struct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762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23248" y="838201"/>
            <a:ext cx="8216153" cy="60143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struct</a:t>
            </a:r>
            <a:r>
              <a:rPr lang="en-IN" dirty="0"/>
              <a:t> marks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 sub1;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 sub2;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 sub3;</a:t>
            </a:r>
          </a:p>
          <a:p>
            <a:pPr marL="0" indent="0">
              <a:buNone/>
            </a:pPr>
            <a:r>
              <a:rPr lang="en-IN" dirty="0"/>
              <a:t>   };</a:t>
            </a:r>
          </a:p>
          <a:p>
            <a:pPr marL="0" indent="0">
              <a:buNone/>
            </a:pP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int</a:t>
            </a:r>
            <a:r>
              <a:rPr lang="en-IN" dirty="0"/>
              <a:t> i;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struct</a:t>
            </a:r>
            <a:r>
              <a:rPr lang="en-IN" dirty="0"/>
              <a:t> marks student[2] = { {50,60,45},{98,85,65}};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struct</a:t>
            </a:r>
            <a:r>
              <a:rPr lang="en-IN" dirty="0"/>
              <a:t> marks total;</a:t>
            </a:r>
          </a:p>
          <a:p>
            <a:pPr marL="0" indent="0">
              <a:buNone/>
            </a:pPr>
            <a:r>
              <a:rPr lang="en-IN" dirty="0"/>
              <a:t>     for(i=0; i&lt;=1;i++)</a:t>
            </a:r>
          </a:p>
          <a:p>
            <a:pPr marL="0" indent="0">
              <a:buNone/>
            </a:pPr>
            <a:r>
              <a:rPr lang="en-IN" dirty="0"/>
              <a:t>      {</a:t>
            </a:r>
          </a:p>
          <a:p>
            <a:pPr marL="0" indent="0">
              <a:buNone/>
            </a:pPr>
            <a:r>
              <a:rPr lang="en-IN" dirty="0"/>
              <a:t>          student[i].total = student[i].sub1+ student[i].sub2+ student[i].sub3;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(“ student total marks\n”);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(“-------------------------\n”);</a:t>
            </a:r>
          </a:p>
          <a:p>
            <a:pPr marL="0" indent="0">
              <a:buNone/>
            </a:pPr>
            <a:r>
              <a:rPr lang="en-IN" dirty="0"/>
              <a:t>for(i=0;i&lt;=1;i++)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(“\n student[%d]       %d”, i, student[i].total);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00706" y="5500"/>
            <a:ext cx="7756263" cy="527901"/>
          </a:xfrm>
        </p:spPr>
        <p:txBody>
          <a:bodyPr/>
          <a:lstStyle/>
          <a:p>
            <a:r>
              <a:rPr lang="en-IN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18199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1" y="1066800"/>
            <a:ext cx="7745505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 permits the use of arrays as structure members.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struct</a:t>
            </a:r>
            <a:r>
              <a:rPr lang="en-IN" dirty="0"/>
              <a:t> marks</a:t>
            </a:r>
          </a:p>
          <a:p>
            <a:pPr marL="0" indent="0"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        int  sub[3];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} student[2];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Here the member sub[3] contain 3 subjects</a:t>
            </a:r>
          </a:p>
          <a:p>
            <a:pPr marL="0" indent="0">
              <a:buNone/>
            </a:pPr>
            <a:r>
              <a:rPr lang="en-IN" dirty="0"/>
              <a:t>i.e. sub[0],sub[1],sub[2]</a:t>
            </a:r>
          </a:p>
          <a:p>
            <a:pPr marL="0" indent="0">
              <a:buNone/>
            </a:pPr>
            <a:r>
              <a:rPr lang="en-IN" dirty="0"/>
              <a:t>Student[2] is a array variable contains 2 students</a:t>
            </a:r>
          </a:p>
          <a:p>
            <a:pPr marL="0" indent="0">
              <a:buNone/>
            </a:pPr>
            <a:r>
              <a:rPr lang="en-IN" dirty="0"/>
              <a:t>i.e. student[1],student[2]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23248" y="228600"/>
            <a:ext cx="7756263" cy="633806"/>
          </a:xfrm>
        </p:spPr>
        <p:txBody>
          <a:bodyPr/>
          <a:lstStyle/>
          <a:p>
            <a:r>
              <a:rPr lang="en-IN" dirty="0"/>
              <a:t>Arrays within structure</a:t>
            </a:r>
          </a:p>
        </p:txBody>
      </p:sp>
    </p:spTree>
    <p:extLst>
      <p:ext uri="{BB962C8B-B14F-4D97-AF65-F5344CB8AC3E}">
        <p14:creationId xmlns:p14="http://schemas.microsoft.com/office/powerpoint/2010/main" val="3212851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3B62-1707-4F66-BF18-E023364F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1" y="34565"/>
            <a:ext cx="7756263" cy="1054250"/>
          </a:xfrm>
        </p:spPr>
        <p:txBody>
          <a:bodyPr/>
          <a:lstStyle/>
          <a:p>
            <a:r>
              <a:rPr lang="en-IN" sz="4400" dirty="0"/>
              <a:t>Structure within structure</a:t>
            </a:r>
            <a:br>
              <a:rPr lang="en-IN" sz="4400" dirty="0"/>
            </a:br>
            <a:r>
              <a:rPr lang="en-IN" sz="3200" dirty="0">
                <a:solidFill>
                  <a:srgbClr val="FF0000"/>
                </a:solidFill>
              </a:rPr>
              <a:t>This called as nesting of structures</a:t>
            </a:r>
            <a:endParaRPr lang="en-IN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9504-450B-46A8-9CC8-AEA69F1B41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58696" y="1295400"/>
            <a:ext cx="3803904" cy="3877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struct SALARY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char name[50];</a:t>
            </a:r>
          </a:p>
          <a:p>
            <a:pPr marL="0" indent="0">
              <a:buNone/>
            </a:pPr>
            <a:r>
              <a:rPr lang="en-IN" dirty="0"/>
              <a:t>char dept[20];</a:t>
            </a:r>
          </a:p>
          <a:p>
            <a:pPr marL="0" indent="0">
              <a:buNone/>
            </a:pPr>
            <a:r>
              <a:rPr lang="en-IN" dirty="0"/>
              <a:t>int  </a:t>
            </a:r>
            <a:r>
              <a:rPr lang="en-IN" dirty="0" err="1"/>
              <a:t>basic_pay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dearness_allowance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hrallowance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}employee;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129FB-8523-4CF6-B87B-F30E91D310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50566" y="1293830"/>
            <a:ext cx="4267200" cy="41163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struct SALARY</a:t>
            </a:r>
          </a:p>
          <a:p>
            <a:pPr marL="0" indent="0">
              <a:buNone/>
            </a:pPr>
            <a:r>
              <a:rPr lang="en-IN" dirty="0"/>
              <a:t>      {</a:t>
            </a:r>
          </a:p>
          <a:p>
            <a:pPr marL="0" indent="0">
              <a:buNone/>
            </a:pPr>
            <a:r>
              <a:rPr lang="en-IN" dirty="0"/>
              <a:t>          char name[50];</a:t>
            </a:r>
          </a:p>
          <a:p>
            <a:pPr marL="0" indent="0">
              <a:buNone/>
            </a:pPr>
            <a:r>
              <a:rPr lang="en-IN" dirty="0"/>
              <a:t>	char dept[20];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>
                <a:solidFill>
                  <a:srgbClr val="FF0000"/>
                </a:solidFill>
              </a:rPr>
              <a:t>struct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{</a:t>
            </a:r>
          </a:p>
          <a:p>
            <a:pPr marL="0" indent="0">
              <a:buNone/>
            </a:pPr>
            <a:r>
              <a:rPr lang="en-IN" dirty="0"/>
              <a:t>	   int  </a:t>
            </a:r>
            <a:r>
              <a:rPr lang="en-IN" dirty="0" err="1"/>
              <a:t>b_pay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   int </a:t>
            </a:r>
            <a:r>
              <a:rPr lang="en-IN" dirty="0" err="1"/>
              <a:t>d_allowance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   int </a:t>
            </a:r>
            <a:r>
              <a:rPr lang="en-IN" dirty="0" err="1"/>
              <a:t>hra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} allowance;</a:t>
            </a:r>
          </a:p>
          <a:p>
            <a:pPr marL="0" indent="0">
              <a:buNone/>
            </a:pPr>
            <a:r>
              <a:rPr lang="en-IN" dirty="0"/>
              <a:t>     }employee;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F715F23-6C81-4F38-9329-A679D75078BB}"/>
              </a:ext>
            </a:extLst>
          </p:cNvPr>
          <p:cNvSpPr/>
          <p:nvPr/>
        </p:nvSpPr>
        <p:spPr>
          <a:xfrm>
            <a:off x="4663817" y="1293829"/>
            <a:ext cx="609600" cy="3657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  <a:latin typeface="Book Antiqu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4CB176-2D5D-478C-923C-A090D8C83784}"/>
              </a:ext>
            </a:extLst>
          </p:cNvPr>
          <p:cNvSpPr txBox="1"/>
          <p:nvPr/>
        </p:nvSpPr>
        <p:spPr>
          <a:xfrm>
            <a:off x="5334001" y="37338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prstClr val="black"/>
                </a:solidFill>
                <a:latin typeface="Book Antiqua"/>
              </a:rPr>
              <a:t>Modified into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8EDBA8-5663-418C-8F4B-59464C3D8CE5}"/>
              </a:ext>
            </a:extLst>
          </p:cNvPr>
          <p:cNvCxnSpPr/>
          <p:nvPr/>
        </p:nvCxnSpPr>
        <p:spPr>
          <a:xfrm>
            <a:off x="5562600" y="42672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41E180-D997-48C6-81D8-18382092CD92}"/>
              </a:ext>
            </a:extLst>
          </p:cNvPr>
          <p:cNvSpPr txBox="1"/>
          <p:nvPr/>
        </p:nvSpPr>
        <p:spPr>
          <a:xfrm>
            <a:off x="1744531" y="544241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Book Antiqua"/>
              </a:rPr>
              <a:t>An inner-most member in a nested structure can be accessed by chaining all the concerned structure variables(from outer-most to inner-most) with the member using dot operator</a:t>
            </a:r>
          </a:p>
          <a:p>
            <a:r>
              <a:rPr lang="en-IN" sz="2000" dirty="0">
                <a:solidFill>
                  <a:srgbClr val="FF0000"/>
                </a:solidFill>
                <a:latin typeface="Book Antiqua"/>
              </a:rPr>
              <a:t>		</a:t>
            </a:r>
            <a:r>
              <a:rPr lang="en-IN" sz="2000" dirty="0" err="1">
                <a:solidFill>
                  <a:srgbClr val="002060"/>
                </a:solidFill>
                <a:latin typeface="Book Antiqua"/>
              </a:rPr>
              <a:t>employee.allowance.hra</a:t>
            </a:r>
            <a:endParaRPr lang="en-IN" sz="2000" dirty="0">
              <a:solidFill>
                <a:srgbClr val="002060"/>
              </a:solidFill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336571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34006" y="1143000"/>
            <a:ext cx="8129195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union is a special data type available in C that allows to store different data types in the same memory location. </a:t>
            </a:r>
          </a:p>
          <a:p>
            <a:r>
              <a:rPr lang="en-IN" dirty="0"/>
              <a:t>In structure each member has its own storage location, where as all the members of a union use the same location.</a:t>
            </a:r>
            <a:endParaRPr lang="en-US" dirty="0"/>
          </a:p>
          <a:p>
            <a:r>
              <a:rPr lang="en-US" dirty="0"/>
              <a:t>Unions provide an efficient way of using the same memory location for multiple-purpose.</a:t>
            </a:r>
          </a:p>
          <a:p>
            <a:r>
              <a:rPr lang="en-IN" dirty="0"/>
              <a:t>Unions are a concept borrowed from structures.</a:t>
            </a:r>
          </a:p>
          <a:p>
            <a:r>
              <a:rPr lang="en-IN" dirty="0">
                <a:solidFill>
                  <a:srgbClr val="FF0000"/>
                </a:solidFill>
              </a:rPr>
              <a:t>Keyword is union</a:t>
            </a:r>
            <a:r>
              <a:rPr lang="en-IN" dirty="0"/>
              <a:t>			</a:t>
            </a:r>
          </a:p>
          <a:p>
            <a:r>
              <a:rPr lang="en-IN" dirty="0"/>
              <a:t>Syntax:</a:t>
            </a:r>
          </a:p>
          <a:p>
            <a:pPr marL="0" indent="0">
              <a:buNone/>
            </a:pPr>
            <a:r>
              <a:rPr lang="en-IN" dirty="0"/>
              <a:t>    union </a:t>
            </a:r>
            <a:r>
              <a:rPr lang="en-IN" dirty="0" err="1"/>
              <a:t>tagname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{</a:t>
            </a:r>
          </a:p>
          <a:p>
            <a:pPr marL="0" indent="0">
              <a:buNone/>
            </a:pPr>
            <a:r>
              <a:rPr lang="en-IN" dirty="0"/>
              <a:t>         	datatype	 member1;</a:t>
            </a:r>
          </a:p>
          <a:p>
            <a:pPr marL="0" indent="0">
              <a:buNone/>
            </a:pPr>
            <a:r>
              <a:rPr lang="en-IN" dirty="0"/>
              <a:t>	datatype	 member2;</a:t>
            </a:r>
          </a:p>
          <a:p>
            <a:pPr marL="0" indent="0">
              <a:buNone/>
            </a:pPr>
            <a:r>
              <a:rPr lang="en-IN" dirty="0"/>
              <a:t>	datatype	 member3;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}one or more variables;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12490" y="76200"/>
            <a:ext cx="7756263" cy="609600"/>
          </a:xfrm>
        </p:spPr>
        <p:txBody>
          <a:bodyPr/>
          <a:lstStyle/>
          <a:p>
            <a:r>
              <a:rPr lang="en-IN" dirty="0"/>
              <a:t>Unions</a:t>
            </a:r>
          </a:p>
        </p:txBody>
      </p:sp>
    </p:spTree>
    <p:extLst>
      <p:ext uri="{BB962C8B-B14F-4D97-AF65-F5344CB8AC3E}">
        <p14:creationId xmlns:p14="http://schemas.microsoft.com/office/powerpoint/2010/main" val="1493581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27A61-E09A-4334-A8B1-8E47B4A29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248" y="990601"/>
            <a:ext cx="7745505" cy="513556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union code 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int 	   a;</a:t>
            </a:r>
          </a:p>
          <a:p>
            <a:pPr marL="0" indent="0">
              <a:buNone/>
            </a:pPr>
            <a:r>
              <a:rPr lang="en-IN" dirty="0"/>
              <a:t>   float	    y;</a:t>
            </a:r>
          </a:p>
          <a:p>
            <a:pPr marL="0" indent="0">
              <a:buNone/>
            </a:pPr>
            <a:r>
              <a:rPr lang="en-IN" dirty="0"/>
              <a:t>   char 	    c[20];</a:t>
            </a:r>
          </a:p>
          <a:p>
            <a:pPr marL="0" indent="0">
              <a:buNone/>
            </a:pPr>
            <a:r>
              <a:rPr lang="en-IN" dirty="0"/>
              <a:t>} code; </a:t>
            </a:r>
          </a:p>
          <a:p>
            <a:pPr marL="0" indent="0">
              <a:buNone/>
            </a:pPr>
            <a:r>
              <a:rPr lang="en-US" dirty="0"/>
              <a:t> variable code type union can store an integer a, a floating-point number y, or a string of characters. It means a single variable, i.e., same memory location, can be used to store multiple types of data.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BE2064-5067-4356-9ECD-4C52904A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248" y="76200"/>
            <a:ext cx="7756263" cy="655638"/>
          </a:xfrm>
        </p:spPr>
        <p:txBody>
          <a:bodyPr/>
          <a:lstStyle/>
          <a:p>
            <a:r>
              <a:rPr lang="en-IN" sz="4400" dirty="0"/>
              <a:t>Declaring union</a:t>
            </a:r>
          </a:p>
        </p:txBody>
      </p:sp>
    </p:spTree>
    <p:extLst>
      <p:ext uri="{BB962C8B-B14F-4D97-AF65-F5344CB8AC3E}">
        <p14:creationId xmlns:p14="http://schemas.microsoft.com/office/powerpoint/2010/main" val="109705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95601" y="2209801"/>
            <a:ext cx="7078531" cy="3877815"/>
          </a:xfrm>
        </p:spPr>
        <p:txBody>
          <a:bodyPr/>
          <a:lstStyle/>
          <a:p>
            <a:r>
              <a:rPr lang="en-IN" dirty="0"/>
              <a:t>Sharing of storage location of 4 bytes</a:t>
            </a:r>
          </a:p>
          <a:p>
            <a:r>
              <a:rPr lang="en-IN" dirty="0"/>
              <a:t>-------------------------------------</a:t>
            </a:r>
            <a:r>
              <a:rPr lang="en-IN" dirty="0">
                <a:sym typeface="Wingdings" pitchFamily="2" charset="2"/>
              </a:rPr>
              <a:t>y</a:t>
            </a:r>
          </a:p>
          <a:p>
            <a:r>
              <a:rPr lang="en-IN" dirty="0">
                <a:sym typeface="Wingdings" pitchFamily="2" charset="2"/>
              </a:rPr>
              <a:t>------------------a</a:t>
            </a:r>
          </a:p>
          <a:p>
            <a:r>
              <a:rPr lang="en-IN" dirty="0">
                <a:sym typeface="Wingdings" pitchFamily="2" charset="2"/>
              </a:rPr>
              <a:t>--------c</a:t>
            </a:r>
            <a:r>
              <a:rPr lang="en-IN" dirty="0"/>
              <a:t>                    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17869" y="204713"/>
            <a:ext cx="7756263" cy="1054250"/>
          </a:xfrm>
        </p:spPr>
        <p:txBody>
          <a:bodyPr/>
          <a:lstStyle/>
          <a:p>
            <a:r>
              <a:rPr lang="en-IN" dirty="0"/>
              <a:t>Union storage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76600" y="4267200"/>
          <a:ext cx="5715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8294684-8159-48E9-B96E-D93FAACC0C0D}"/>
              </a:ext>
            </a:extLst>
          </p:cNvPr>
          <p:cNvSpPr/>
          <p:nvPr/>
        </p:nvSpPr>
        <p:spPr>
          <a:xfrm>
            <a:off x="2743199" y="5185496"/>
            <a:ext cx="7230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 Antiqua"/>
              </a:rPr>
              <a:t>The memory occupied by a union will be large enough to hold the largest member of the union</a:t>
            </a:r>
            <a:endParaRPr lang="en-IN" dirty="0">
              <a:solidFill>
                <a:prstClr val="black"/>
              </a:solidFill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33246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695202-5D2A-4D03-B3A0-6386E4C89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57200"/>
            <a:ext cx="7696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67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BCB54F-0BCF-4560-8C1A-11A3BB03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access the union members we can use same syntax  like structures using a dot operator.</a:t>
            </a:r>
          </a:p>
          <a:p>
            <a:endParaRPr lang="en-IN" dirty="0"/>
          </a:p>
          <a:p>
            <a:r>
              <a:rPr lang="en-IN" dirty="0" err="1"/>
              <a:t>Code.a</a:t>
            </a:r>
            <a:endParaRPr lang="en-IN" dirty="0"/>
          </a:p>
          <a:p>
            <a:r>
              <a:rPr lang="en-IN" dirty="0" err="1"/>
              <a:t>Code.y</a:t>
            </a:r>
            <a:endParaRPr lang="en-IN" dirty="0"/>
          </a:p>
          <a:p>
            <a:r>
              <a:rPr lang="en-IN" dirty="0" err="1"/>
              <a:t>Code.c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583400-FEC6-4FBA-AD90-CC035271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Accessing union members</a:t>
            </a:r>
          </a:p>
        </p:txBody>
      </p:sp>
    </p:spTree>
    <p:extLst>
      <p:ext uri="{BB962C8B-B14F-4D97-AF65-F5344CB8AC3E}">
        <p14:creationId xmlns:p14="http://schemas.microsoft.com/office/powerpoint/2010/main" val="1934340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23248" y="1447801"/>
            <a:ext cx="7745505" cy="5257800"/>
          </a:xfrm>
        </p:spPr>
        <p:txBody>
          <a:bodyPr>
            <a:normAutofit fontScale="92500"/>
          </a:bodyPr>
          <a:lstStyle/>
          <a:p>
            <a:pPr fontAlgn="base"/>
            <a:r>
              <a:rPr lang="en-IN" dirty="0"/>
              <a:t>Both are user-defined data types used to store data of different types as a single unit.</a:t>
            </a:r>
          </a:p>
          <a:p>
            <a:pPr fontAlgn="base"/>
            <a:r>
              <a:rPr lang="en-IN" dirty="0"/>
              <a:t>Their members can be objects of any type, including other structures and unions or arrays. </a:t>
            </a:r>
          </a:p>
          <a:p>
            <a:pPr fontAlgn="base"/>
            <a:r>
              <a:rPr lang="en-IN" dirty="0"/>
              <a:t>Both structures and unions support only assignment = and </a:t>
            </a:r>
            <a:r>
              <a:rPr lang="en-IN" dirty="0" err="1"/>
              <a:t>sizeof</a:t>
            </a:r>
            <a:r>
              <a:rPr lang="en-IN" dirty="0"/>
              <a:t> operators. The two structures or unions in the assignment must have the same members and member types.</a:t>
            </a:r>
          </a:p>
          <a:p>
            <a:pPr fontAlgn="base"/>
            <a:r>
              <a:rPr lang="en-IN" dirty="0"/>
              <a:t>A structure or a union can be passed by value to functions and returned by value by functions. The argument must have the same type as the function parameter. A structure or union is passed by value just like a scalar variable as a corresponding parameter.</a:t>
            </a:r>
          </a:p>
          <a:p>
            <a:pPr fontAlgn="base"/>
            <a:r>
              <a:rPr lang="en-IN" b="1" dirty="0"/>
              <a:t>‘.’</a:t>
            </a:r>
            <a:r>
              <a:rPr lang="en-IN" dirty="0"/>
              <a:t> operator is used for accessing members.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/>
              <a:t>Similarities between Structure and Union</a:t>
            </a:r>
            <a:br>
              <a:rPr lang="en-IN" sz="4400" dirty="0"/>
            </a:b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306200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563" y="210312"/>
            <a:ext cx="7756263" cy="1054250"/>
          </a:xfrm>
        </p:spPr>
        <p:txBody>
          <a:bodyPr/>
          <a:lstStyle/>
          <a:p>
            <a:r>
              <a:rPr lang="en-IN" dirty="0"/>
              <a:t>difference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8985" y="1284987"/>
            <a:ext cx="3442446" cy="658368"/>
          </a:xfrm>
        </p:spPr>
        <p:txBody>
          <a:bodyPr/>
          <a:lstStyle/>
          <a:p>
            <a:r>
              <a:rPr lang="en-IN" dirty="0"/>
              <a:t>Structure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5000" y="2133600"/>
            <a:ext cx="4111392" cy="4724400"/>
          </a:xfrm>
        </p:spPr>
        <p:txBody>
          <a:bodyPr>
            <a:normAutofit fontScale="70000" lnSpcReduction="20000"/>
          </a:bodyPr>
          <a:lstStyle/>
          <a:p>
            <a:r>
              <a:rPr lang="en-IN" sz="2900" dirty="0"/>
              <a:t>Keyword </a:t>
            </a:r>
            <a:r>
              <a:rPr lang="en-IN" sz="2900" dirty="0" err="1"/>
              <a:t>struct</a:t>
            </a:r>
            <a:endParaRPr lang="en-IN" sz="2900" dirty="0"/>
          </a:p>
          <a:p>
            <a:r>
              <a:rPr lang="en-IN" sz="2900" dirty="0"/>
              <a:t>Individual members accessed at a time.</a:t>
            </a:r>
          </a:p>
          <a:p>
            <a:r>
              <a:rPr lang="en-IN" sz="2900" dirty="0"/>
              <a:t>The size of the structure is greater than equal to the sum of sizes of its members.</a:t>
            </a:r>
          </a:p>
          <a:p>
            <a:r>
              <a:rPr lang="en-IN" sz="2900" dirty="0"/>
              <a:t>Each member within a structure is assigned unique storage area location</a:t>
            </a:r>
          </a:p>
          <a:p>
            <a:pPr marL="0" indent="0">
              <a:buNone/>
            </a:pPr>
            <a:r>
              <a:rPr lang="en-IN" sz="2900" dirty="0"/>
              <a:t>Syntax:</a:t>
            </a:r>
          </a:p>
          <a:p>
            <a:pPr marL="0" indent="0" fontAlgn="base">
              <a:buNone/>
            </a:pPr>
            <a:r>
              <a:rPr lang="en-IN" sz="2900" dirty="0"/>
              <a:t> </a:t>
            </a:r>
            <a:r>
              <a:rPr lang="en-IN" sz="2900" dirty="0" err="1"/>
              <a:t>struct</a:t>
            </a:r>
            <a:r>
              <a:rPr lang="en-IN" sz="2900" dirty="0"/>
              <a:t>  </a:t>
            </a:r>
            <a:r>
              <a:rPr lang="en-IN" sz="2900" dirty="0" err="1"/>
              <a:t>num</a:t>
            </a:r>
            <a:r>
              <a:rPr lang="en-IN" sz="2900" dirty="0"/>
              <a:t>  </a:t>
            </a:r>
          </a:p>
          <a:p>
            <a:pPr marL="0" indent="0" fontAlgn="base">
              <a:buNone/>
            </a:pPr>
            <a:r>
              <a:rPr lang="en-IN" sz="2900" dirty="0"/>
              <a:t>{ </a:t>
            </a:r>
          </a:p>
          <a:p>
            <a:pPr marL="0" indent="0" fontAlgn="base">
              <a:buNone/>
            </a:pPr>
            <a:r>
              <a:rPr lang="en-IN" sz="2900" dirty="0"/>
              <a:t>    </a:t>
            </a:r>
            <a:r>
              <a:rPr lang="en-IN" sz="2900" dirty="0" err="1"/>
              <a:t>int</a:t>
            </a:r>
            <a:r>
              <a:rPr lang="en-IN" sz="2900" dirty="0"/>
              <a:t> integer; </a:t>
            </a:r>
          </a:p>
          <a:p>
            <a:pPr marL="0" indent="0" fontAlgn="base">
              <a:buNone/>
            </a:pPr>
            <a:r>
              <a:rPr lang="en-IN" sz="2900" dirty="0"/>
              <a:t>    float decimal; </a:t>
            </a:r>
          </a:p>
          <a:p>
            <a:pPr marL="0" indent="0" fontAlgn="base">
              <a:buNone/>
            </a:pPr>
            <a:r>
              <a:rPr lang="en-IN" sz="2900" dirty="0"/>
              <a:t>    char name[20]; </a:t>
            </a:r>
          </a:p>
          <a:p>
            <a:pPr marL="0" indent="0" fontAlgn="base">
              <a:buNone/>
            </a:pPr>
            <a:r>
              <a:rPr lang="en-IN" sz="2900" dirty="0"/>
              <a:t>};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246" y="1284987"/>
            <a:ext cx="3447288" cy="658368"/>
          </a:xfrm>
        </p:spPr>
        <p:txBody>
          <a:bodyPr/>
          <a:lstStyle/>
          <a:p>
            <a:r>
              <a:rPr lang="en-IN" dirty="0"/>
              <a:t>Union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026" y="2133600"/>
            <a:ext cx="4117974" cy="4800600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Keyword union</a:t>
            </a:r>
          </a:p>
          <a:p>
            <a:r>
              <a:rPr lang="en-IN" dirty="0"/>
              <a:t>Only one member can access at a time</a:t>
            </a:r>
          </a:p>
          <a:p>
            <a:r>
              <a:rPr lang="en-IN" dirty="0"/>
              <a:t>Size of union is equal to the size of largest member.</a:t>
            </a:r>
          </a:p>
          <a:p>
            <a:r>
              <a:rPr lang="en-IN" dirty="0"/>
              <a:t>Memory allocated shared by individual members of unions.</a:t>
            </a:r>
          </a:p>
          <a:p>
            <a:pPr marL="0" indent="0">
              <a:buNone/>
            </a:pPr>
            <a:r>
              <a:rPr lang="en-IN" dirty="0"/>
              <a:t>Syntax:</a:t>
            </a:r>
          </a:p>
          <a:p>
            <a:pPr marL="0" indent="0" fontAlgn="base">
              <a:buNone/>
            </a:pPr>
            <a:r>
              <a:rPr lang="en-IN" dirty="0"/>
              <a:t> union  </a:t>
            </a:r>
            <a:r>
              <a:rPr lang="en-IN" dirty="0" err="1"/>
              <a:t>num</a:t>
            </a:r>
            <a:r>
              <a:rPr lang="en-IN" dirty="0"/>
              <a:t>  </a:t>
            </a:r>
          </a:p>
          <a:p>
            <a:pPr marL="0" indent="0" fontAlgn="base">
              <a:buNone/>
            </a:pPr>
            <a:r>
              <a:rPr lang="en-IN" dirty="0"/>
              <a:t>{ </a:t>
            </a:r>
          </a:p>
          <a:p>
            <a:pPr marL="0" indent="0" fontAlgn="base">
              <a:buNone/>
            </a:pPr>
            <a:r>
              <a:rPr lang="en-IN" dirty="0"/>
              <a:t>    </a:t>
            </a:r>
            <a:r>
              <a:rPr lang="en-IN" dirty="0" err="1"/>
              <a:t>int</a:t>
            </a:r>
            <a:r>
              <a:rPr lang="en-IN" dirty="0"/>
              <a:t> integer; </a:t>
            </a:r>
          </a:p>
          <a:p>
            <a:pPr marL="0" indent="0" fontAlgn="base">
              <a:buNone/>
            </a:pPr>
            <a:r>
              <a:rPr lang="en-IN" dirty="0"/>
              <a:t>    float decimal; </a:t>
            </a:r>
          </a:p>
          <a:p>
            <a:pPr marL="0" indent="0" fontAlgn="base">
              <a:buNone/>
            </a:pPr>
            <a:r>
              <a:rPr lang="en-IN" dirty="0"/>
              <a:t>    char name[20]; </a:t>
            </a:r>
          </a:p>
          <a:p>
            <a:pPr marL="0" indent="0" fontAlgn="base">
              <a:buNone/>
            </a:pPr>
            <a:r>
              <a:rPr lang="en-IN" dirty="0"/>
              <a:t>};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98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1" y="685800"/>
            <a:ext cx="7734747" cy="5410200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Structures are used to represent a record. </a:t>
            </a:r>
          </a:p>
          <a:p>
            <a:pPr algn="l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Suppose you want to keep track of your books in a library. You might want to track the following attributes about each book −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Title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Author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Pages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Cost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Storing student record</a:t>
            </a:r>
          </a:p>
          <a:p>
            <a:pPr algn="l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			Name</a:t>
            </a:r>
          </a:p>
          <a:p>
            <a:pPr algn="l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			Roll no</a:t>
            </a:r>
          </a:p>
          <a:p>
            <a:pPr algn="l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			Marks</a:t>
            </a:r>
          </a:p>
          <a:p>
            <a:pPr algn="l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869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Pointers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Declaration </a:t>
            </a:r>
          </a:p>
          <a:p>
            <a:r>
              <a:rPr lang="en-IN" dirty="0"/>
              <a:t>Initialization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716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pointer is a derived data type.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Pointer is a variable that stores address of another variable.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Pointer contain memory address as their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</a:t>
            </a:r>
          </a:p>
        </p:txBody>
      </p:sp>
    </p:spTree>
    <p:extLst>
      <p:ext uri="{BB962C8B-B14F-4D97-AF65-F5344CB8AC3E}">
        <p14:creationId xmlns:p14="http://schemas.microsoft.com/office/powerpoint/2010/main" val="2833349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26DCF8-C04F-4A92-9D39-A24F995BC7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0"/>
            <a:ext cx="6629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01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01E437-602F-46E0-8F32-2B6C3C7BB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1" y="1371601"/>
            <a:ext cx="7745505" cy="3877815"/>
          </a:xfrm>
        </p:spPr>
        <p:txBody>
          <a:bodyPr>
            <a:normAutofit/>
          </a:bodyPr>
          <a:lstStyle/>
          <a:p>
            <a:r>
              <a:rPr lang="en-IN" dirty="0"/>
              <a:t>Actual address of variable is not known to programmer</a:t>
            </a:r>
          </a:p>
          <a:p>
            <a:r>
              <a:rPr lang="en-IN" dirty="0"/>
              <a:t>Therefore we use &amp; operator available in c to get the address of variable.</a:t>
            </a:r>
          </a:p>
          <a:p>
            <a:r>
              <a:rPr lang="en-IN" dirty="0" err="1"/>
              <a:t>Eg.</a:t>
            </a:r>
            <a:r>
              <a:rPr lang="en-IN" dirty="0"/>
              <a:t>’ 	p  =  &amp;a;</a:t>
            </a:r>
          </a:p>
          <a:p>
            <a:r>
              <a:rPr lang="en-IN" dirty="0"/>
              <a:t>This assigns the address 1024 to the variable p.</a:t>
            </a:r>
          </a:p>
          <a:p>
            <a:r>
              <a:rPr lang="en-IN" dirty="0"/>
              <a:t>&amp;- is </a:t>
            </a:r>
            <a:r>
              <a:rPr lang="en-IN" dirty="0" err="1"/>
              <a:t>refered</a:t>
            </a:r>
            <a:r>
              <a:rPr lang="en-IN" dirty="0"/>
              <a:t> as ‘address of’</a:t>
            </a:r>
          </a:p>
          <a:p>
            <a:r>
              <a:rPr lang="en-IN" dirty="0"/>
              <a:t>The &amp; operator can be used only with a simple variable or an array.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E9214C-4C01-4F12-B50D-44390F68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490" y="204713"/>
            <a:ext cx="7756263" cy="1054250"/>
          </a:xfrm>
        </p:spPr>
        <p:txBody>
          <a:bodyPr/>
          <a:lstStyle/>
          <a:p>
            <a:r>
              <a:rPr lang="en-IN" sz="4000" dirty="0" err="1"/>
              <a:t>Accessig</a:t>
            </a:r>
            <a:r>
              <a:rPr lang="en-IN" sz="4000" dirty="0"/>
              <a:t> the address of variable</a:t>
            </a:r>
          </a:p>
        </p:txBody>
      </p:sp>
    </p:spTree>
    <p:extLst>
      <p:ext uri="{BB962C8B-B14F-4D97-AF65-F5344CB8AC3E}">
        <p14:creationId xmlns:p14="http://schemas.microsoft.com/office/powerpoint/2010/main" val="2023395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0AB5B0-D0B1-49B9-8A1E-C9E5BDEB6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490" y="1295400"/>
            <a:ext cx="8226911" cy="54102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Every variable in c programming must be declared first before it is used </a:t>
            </a:r>
          </a:p>
          <a:p>
            <a:r>
              <a:rPr lang="en-IN" dirty="0"/>
              <a:t>Therefore pointer variable also should be declared</a:t>
            </a:r>
          </a:p>
          <a:p>
            <a:r>
              <a:rPr lang="en-IN" dirty="0"/>
              <a:t>Syntax for pointer variable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>
                <a:solidFill>
                  <a:srgbClr val="FF0000"/>
                </a:solidFill>
              </a:rPr>
              <a:t>data_type</a:t>
            </a:r>
            <a:r>
              <a:rPr lang="en-IN" dirty="0">
                <a:solidFill>
                  <a:srgbClr val="FF0000"/>
                </a:solidFill>
              </a:rPr>
              <a:t>   *</a:t>
            </a:r>
            <a:r>
              <a:rPr lang="en-IN" dirty="0" err="1">
                <a:solidFill>
                  <a:srgbClr val="FF0000"/>
                </a:solidFill>
              </a:rPr>
              <a:t>pt_name</a:t>
            </a:r>
            <a:r>
              <a:rPr lang="en-IN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Here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00B050"/>
                </a:solidFill>
              </a:rPr>
              <a:t>(*) tells that variable </a:t>
            </a:r>
            <a:r>
              <a:rPr lang="en-IN" dirty="0" err="1">
                <a:solidFill>
                  <a:srgbClr val="00B050"/>
                </a:solidFill>
              </a:rPr>
              <a:t>pt_name</a:t>
            </a:r>
            <a:r>
              <a:rPr lang="en-IN" dirty="0">
                <a:solidFill>
                  <a:srgbClr val="00B050"/>
                </a:solidFill>
              </a:rPr>
              <a:t> is a pointer variable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>
                <a:solidFill>
                  <a:srgbClr val="00B050"/>
                </a:solidFill>
              </a:rPr>
              <a:t>pt_name</a:t>
            </a:r>
            <a:r>
              <a:rPr lang="en-IN" dirty="0">
                <a:solidFill>
                  <a:srgbClr val="00B050"/>
                </a:solidFill>
              </a:rPr>
              <a:t> should be given a memory location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>
                <a:solidFill>
                  <a:srgbClr val="00B050"/>
                </a:solidFill>
              </a:rPr>
              <a:t>pt_name</a:t>
            </a:r>
            <a:r>
              <a:rPr lang="en-IN" dirty="0">
                <a:solidFill>
                  <a:srgbClr val="00B050"/>
                </a:solidFill>
              </a:rPr>
              <a:t> points to a variable of type </a:t>
            </a:r>
            <a:r>
              <a:rPr lang="en-IN" dirty="0" err="1">
                <a:solidFill>
                  <a:srgbClr val="00B050"/>
                </a:solidFill>
              </a:rPr>
              <a:t>data_type</a:t>
            </a:r>
            <a:r>
              <a:rPr lang="en-IN" dirty="0">
                <a:solidFill>
                  <a:srgbClr val="00B050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</a:t>
            </a:r>
            <a:r>
              <a:rPr lang="en-IN" dirty="0">
                <a:solidFill>
                  <a:srgbClr val="0070C0"/>
                </a:solidFill>
              </a:rPr>
              <a:t>int 	*p;	/*</a:t>
            </a:r>
            <a:r>
              <a:rPr lang="en-IN" dirty="0" err="1">
                <a:solidFill>
                  <a:srgbClr val="0070C0"/>
                </a:solidFill>
              </a:rPr>
              <a:t>interger</a:t>
            </a:r>
            <a:r>
              <a:rPr lang="en-IN" dirty="0">
                <a:solidFill>
                  <a:srgbClr val="0070C0"/>
                </a:solidFill>
              </a:rPr>
              <a:t> pointer*/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  float	*x	 /*float pointer*/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DC5A12-EABD-45DF-B235-8861DCB80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490" y="152400"/>
            <a:ext cx="7756263" cy="1054250"/>
          </a:xfrm>
        </p:spPr>
        <p:txBody>
          <a:bodyPr/>
          <a:lstStyle/>
          <a:p>
            <a:r>
              <a:rPr lang="en-IN" sz="4000" dirty="0"/>
              <a:t>Declaring pointer 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8A174-E3F6-4343-A6CF-E6D8D1F18134}"/>
              </a:ext>
            </a:extLst>
          </p:cNvPr>
          <p:cNvSpPr txBox="1"/>
          <p:nvPr/>
        </p:nvSpPr>
        <p:spPr>
          <a:xfrm>
            <a:off x="6781800" y="5100935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Declares a variable p as pointer variable that points to an integer datatype</a:t>
            </a:r>
          </a:p>
        </p:txBody>
      </p:sp>
    </p:spTree>
    <p:extLst>
      <p:ext uri="{BB962C8B-B14F-4D97-AF65-F5344CB8AC3E}">
        <p14:creationId xmlns:p14="http://schemas.microsoft.com/office/powerpoint/2010/main" val="3491547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C4FA12-9185-4DAC-984C-7DB5CB420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490" y="1143000"/>
            <a:ext cx="8226911" cy="5410200"/>
          </a:xfrm>
        </p:spPr>
        <p:txBody>
          <a:bodyPr>
            <a:normAutofit/>
          </a:bodyPr>
          <a:lstStyle/>
          <a:p>
            <a:r>
              <a:rPr lang="en-IN" dirty="0"/>
              <a:t>Assigning the address of a variable to pointer variable is called initialization.</a:t>
            </a:r>
          </a:p>
          <a:p>
            <a:r>
              <a:rPr lang="en-IN" dirty="0"/>
              <a:t>We can use assignment operator (=) to initialize the variable.</a:t>
            </a:r>
          </a:p>
          <a:p>
            <a:pPr marL="41148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int	a;</a:t>
            </a:r>
          </a:p>
          <a:p>
            <a:pPr marL="41148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int	*p;	/*declaring pointer variable p*/</a:t>
            </a:r>
          </a:p>
          <a:p>
            <a:pPr marL="41148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p = &amp;a	/*initializing */</a:t>
            </a:r>
          </a:p>
          <a:p>
            <a:pPr marL="411480" lvl="1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41148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Can also be initialized as</a:t>
            </a:r>
          </a:p>
          <a:p>
            <a:pPr marL="41148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int *p = &amp;a;</a:t>
            </a:r>
          </a:p>
          <a:p>
            <a:pPr marL="41148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Or</a:t>
            </a:r>
          </a:p>
          <a:p>
            <a:pPr marL="41148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int a, *p=&amp;a;</a:t>
            </a:r>
          </a:p>
          <a:p>
            <a:pPr marL="411480" lvl="1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2618EA-DA7D-41D1-8CB6-1469646A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490" y="152400"/>
            <a:ext cx="7756263" cy="1054250"/>
          </a:xfrm>
        </p:spPr>
        <p:txBody>
          <a:bodyPr/>
          <a:lstStyle/>
          <a:p>
            <a:r>
              <a:rPr lang="en-IN" sz="4400" dirty="0"/>
              <a:t>Initializing pointer variable</a:t>
            </a:r>
          </a:p>
        </p:txBody>
      </p:sp>
    </p:spTree>
    <p:extLst>
      <p:ext uri="{BB962C8B-B14F-4D97-AF65-F5344CB8AC3E}">
        <p14:creationId xmlns:p14="http://schemas.microsoft.com/office/powerpoint/2010/main" val="2079184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1D7AFE-71E6-49D3-8602-F206F4BBD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248" y="1371600"/>
            <a:ext cx="7745505" cy="4419600"/>
          </a:xfrm>
        </p:spPr>
        <p:txBody>
          <a:bodyPr/>
          <a:lstStyle/>
          <a:p>
            <a:r>
              <a:rPr lang="en-US" dirty="0"/>
              <a:t> pointer is a variable that stores the address of another variable.</a:t>
            </a:r>
          </a:p>
          <a:p>
            <a:r>
              <a:rPr lang="en-US" dirty="0"/>
              <a:t>To access the value of variable using pointer we use </a:t>
            </a:r>
            <a:r>
              <a:rPr lang="en-US" dirty="0">
                <a:solidFill>
                  <a:srgbClr val="FF0000"/>
                </a:solidFill>
              </a:rPr>
              <a:t>(*) </a:t>
            </a:r>
            <a:r>
              <a:rPr lang="en-US" dirty="0"/>
              <a:t> which is known as indirection operator or dereferencing operator.</a:t>
            </a:r>
          </a:p>
          <a:p>
            <a:r>
              <a:rPr lang="en-US" dirty="0"/>
              <a:t>When we dereference a pointer, then the value of the variable pointed by this pointer will be returned.</a:t>
            </a:r>
          </a:p>
          <a:p>
            <a:r>
              <a:rPr lang="en-US" dirty="0" err="1"/>
              <a:t>Dereferncing</a:t>
            </a:r>
            <a:r>
              <a:rPr lang="en-US" dirty="0"/>
              <a:t> operator  can be used to access or manipulate the data stored at the memory location, which is pointed by the pointer.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76856F-EA32-4660-9818-973017A83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490" y="204713"/>
            <a:ext cx="7756263" cy="1054250"/>
          </a:xfrm>
        </p:spPr>
        <p:txBody>
          <a:bodyPr/>
          <a:lstStyle/>
          <a:p>
            <a:r>
              <a:rPr lang="en-IN" sz="3600" dirty="0"/>
              <a:t>Accessing variable through pointer</a:t>
            </a:r>
          </a:p>
        </p:txBody>
      </p:sp>
    </p:spTree>
    <p:extLst>
      <p:ext uri="{BB962C8B-B14F-4D97-AF65-F5344CB8AC3E}">
        <p14:creationId xmlns:p14="http://schemas.microsoft.com/office/powerpoint/2010/main" val="1693993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530787-77F8-44C6-8732-E139CCAEC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8796" y="1143001"/>
            <a:ext cx="8264405" cy="5510287"/>
          </a:xfrm>
        </p:spPr>
        <p:txBody>
          <a:bodyPr>
            <a:normAutofit fontScale="92500"/>
          </a:bodyPr>
          <a:lstStyle/>
          <a:p>
            <a:r>
              <a:rPr lang="en-US" dirty="0"/>
              <a:t>First, we declare the integer variable to which the pointer points.</a:t>
            </a:r>
          </a:p>
          <a:p>
            <a:pPr marL="777240" lvl="2" indent="0">
              <a:buNone/>
            </a:pPr>
            <a:r>
              <a:rPr lang="en-US" dirty="0">
                <a:solidFill>
                  <a:srgbClr val="FF0000"/>
                </a:solidFill>
              </a:rPr>
              <a:t>int a =20;   </a:t>
            </a:r>
          </a:p>
          <a:p>
            <a:r>
              <a:rPr lang="en-US" dirty="0"/>
              <a:t>Now, we declare the integer pointer variable.</a:t>
            </a:r>
          </a:p>
          <a:p>
            <a:pPr marL="777240" lvl="2" indent="0">
              <a:buNone/>
            </a:pPr>
            <a:r>
              <a:rPr lang="en-US" dirty="0">
                <a:solidFill>
                  <a:srgbClr val="FF0000"/>
                </a:solidFill>
              </a:rPr>
              <a:t>int *</a:t>
            </a:r>
            <a:r>
              <a:rPr lang="en-US" dirty="0" err="1">
                <a:solidFill>
                  <a:srgbClr val="FF0000"/>
                </a:solidFill>
              </a:rPr>
              <a:t>ptr</a:t>
            </a:r>
            <a:r>
              <a:rPr lang="en-US" dirty="0">
                <a:solidFill>
                  <a:srgbClr val="FF0000"/>
                </a:solidFill>
              </a:rPr>
              <a:t>;   </a:t>
            </a:r>
          </a:p>
          <a:p>
            <a:r>
              <a:rPr lang="en-US" dirty="0"/>
              <a:t>After the declaration of an integer pointer variable, we store the address of 'x' variable to the pointer variable '</a:t>
            </a:r>
            <a:r>
              <a:rPr lang="en-US" dirty="0" err="1"/>
              <a:t>ptr</a:t>
            </a:r>
            <a:r>
              <a:rPr lang="en-US" dirty="0"/>
              <a:t>'.</a:t>
            </a:r>
          </a:p>
          <a:p>
            <a:pPr marL="41148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ptr</a:t>
            </a:r>
            <a:r>
              <a:rPr lang="en-US" dirty="0">
                <a:solidFill>
                  <a:srgbClr val="FF0000"/>
                </a:solidFill>
              </a:rPr>
              <a:t>=&amp;a;  </a:t>
            </a:r>
          </a:p>
          <a:p>
            <a:r>
              <a:rPr lang="en-US" dirty="0"/>
              <a:t>We can change the value of ‘a' variable by dereferencing a pointer '</a:t>
            </a:r>
            <a:r>
              <a:rPr lang="en-US" dirty="0" err="1"/>
              <a:t>ptr</a:t>
            </a:r>
            <a:r>
              <a:rPr lang="en-US" dirty="0"/>
              <a:t>' as given below:</a:t>
            </a:r>
          </a:p>
          <a:p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 err="1">
                <a:solidFill>
                  <a:srgbClr val="FF0000"/>
                </a:solidFill>
              </a:rPr>
              <a:t>ptr</a:t>
            </a:r>
            <a:r>
              <a:rPr lang="en-US" dirty="0">
                <a:solidFill>
                  <a:srgbClr val="FF0000"/>
                </a:solidFill>
              </a:rPr>
              <a:t> =10;  </a:t>
            </a:r>
          </a:p>
          <a:p>
            <a:r>
              <a:rPr lang="en-US" dirty="0"/>
              <a:t>The above line changes the value of ‘a' variable from 20 to 10 because '</a:t>
            </a:r>
            <a:r>
              <a:rPr lang="en-US" dirty="0" err="1"/>
              <a:t>ptr</a:t>
            </a:r>
            <a:r>
              <a:rPr lang="en-US" dirty="0"/>
              <a:t>' points to the ‘a' location and dereferencing of '</a:t>
            </a:r>
            <a:r>
              <a:rPr lang="en-US" dirty="0" err="1"/>
              <a:t>ptr</a:t>
            </a:r>
            <a:r>
              <a:rPr lang="en-US" dirty="0"/>
              <a:t>', i.e., *</a:t>
            </a:r>
            <a:r>
              <a:rPr lang="en-US" dirty="0" err="1"/>
              <a:t>ptr</a:t>
            </a:r>
            <a:r>
              <a:rPr lang="en-US" dirty="0"/>
              <a:t>=10 will update the value of a.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9AA9C2-EAC9-45AC-BF82-5AC2D594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1054250"/>
          </a:xfrm>
        </p:spPr>
        <p:txBody>
          <a:bodyPr/>
          <a:lstStyle/>
          <a:p>
            <a:r>
              <a:rPr lang="en-IN" sz="3200" dirty="0"/>
              <a:t>Example for accessing variable using pointer</a:t>
            </a:r>
          </a:p>
        </p:txBody>
      </p:sp>
    </p:spTree>
    <p:extLst>
      <p:ext uri="{BB962C8B-B14F-4D97-AF65-F5344CB8AC3E}">
        <p14:creationId xmlns:p14="http://schemas.microsoft.com/office/powerpoint/2010/main" val="2744168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C12789-0E59-454F-8F3A-07ADD288A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248" y="1258964"/>
            <a:ext cx="7745505" cy="5294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  </a:t>
            </a:r>
          </a:p>
          <a:p>
            <a:pPr marL="0" indent="0">
              <a:buNone/>
            </a:pPr>
            <a:r>
              <a:rPr lang="en-US" dirty="0"/>
              <a:t>int main()  </a:t>
            </a:r>
          </a:p>
          <a:p>
            <a:pPr marL="0" indent="0">
              <a:buNone/>
            </a:pPr>
            <a:r>
              <a:rPr lang="en-US" dirty="0"/>
              <a:t>{  </a:t>
            </a:r>
          </a:p>
          <a:p>
            <a:pPr marL="0" indent="0">
              <a:buNone/>
            </a:pPr>
            <a:r>
              <a:rPr lang="en-US" dirty="0"/>
              <a:t>    int a=20;  </a:t>
            </a:r>
          </a:p>
          <a:p>
            <a:pPr marL="0" indent="0">
              <a:buNone/>
            </a:pPr>
            <a:r>
              <a:rPr lang="en-US" dirty="0"/>
              <a:t>    int *</a:t>
            </a:r>
            <a:r>
              <a:rPr lang="en-US" dirty="0" err="1"/>
              <a:t>ptr</a:t>
            </a:r>
            <a:r>
              <a:rPr lang="en-US" dirty="0"/>
              <a:t>;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ptr</a:t>
            </a:r>
            <a:r>
              <a:rPr lang="en-US" dirty="0"/>
              <a:t>=&amp;a;  </a:t>
            </a:r>
          </a:p>
          <a:p>
            <a:pPr marL="0" indent="0">
              <a:buNone/>
            </a:pPr>
            <a:r>
              <a:rPr lang="en-US" dirty="0"/>
              <a:t>    *</a:t>
            </a:r>
            <a:r>
              <a:rPr lang="en-US" dirty="0" err="1"/>
              <a:t>ptr</a:t>
            </a:r>
            <a:r>
              <a:rPr lang="en-US" dirty="0"/>
              <a:t>=10;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("value of a is : %d", a);  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 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6DB8BA-8629-417E-9FAD-FC6AF08BB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1" y="204713"/>
            <a:ext cx="7756263" cy="1054250"/>
          </a:xfrm>
        </p:spPr>
        <p:txBody>
          <a:bodyPr/>
          <a:lstStyle/>
          <a:p>
            <a:r>
              <a:rPr lang="en-IN" sz="3200" dirty="0"/>
              <a:t>Program for accessing variable values using pointer</a:t>
            </a:r>
          </a:p>
        </p:txBody>
      </p:sp>
    </p:spTree>
    <p:extLst>
      <p:ext uri="{BB962C8B-B14F-4D97-AF65-F5344CB8AC3E}">
        <p14:creationId xmlns:p14="http://schemas.microsoft.com/office/powerpoint/2010/main" val="577650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F3DD18-3C3E-4B81-9944-E5368B4A67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0"/>
            <a:ext cx="7696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3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23249" y="1830592"/>
            <a:ext cx="7745505" cy="445725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To define a structure, you must use the </a:t>
            </a:r>
            <a:r>
              <a:rPr lang="en-IN" b="1" dirty="0">
                <a:solidFill>
                  <a:srgbClr val="FF0000"/>
                </a:solidFill>
              </a:rPr>
              <a:t>struct</a:t>
            </a:r>
            <a:r>
              <a:rPr lang="en-IN" dirty="0"/>
              <a:t> keyword The struct statement defines a new data type, with more than one member. 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Syntax for defining structure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struct </a:t>
            </a:r>
            <a:r>
              <a:rPr lang="en-US" dirty="0" err="1">
                <a:solidFill>
                  <a:srgbClr val="FF0000"/>
                </a:solidFill>
              </a:rPr>
              <a:t>structureName</a:t>
            </a:r>
            <a:r>
              <a:rPr lang="en-US" dirty="0">
                <a:solidFill>
                  <a:srgbClr val="FF0000"/>
                </a:solidFill>
              </a:rPr>
              <a:t> (also called tag name)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dataType</a:t>
            </a:r>
            <a:r>
              <a:rPr lang="en-US" dirty="0">
                <a:solidFill>
                  <a:srgbClr val="FF0000"/>
                </a:solidFill>
              </a:rPr>
              <a:t>   member1;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dataType</a:t>
            </a:r>
            <a:r>
              <a:rPr lang="en-US" dirty="0">
                <a:solidFill>
                  <a:srgbClr val="FF0000"/>
                </a:solidFill>
              </a:rPr>
              <a:t>    member2;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datatype    member3;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...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};</a:t>
            </a:r>
            <a:r>
              <a:rPr lang="en-IN" dirty="0">
                <a:solidFill>
                  <a:srgbClr val="FF0000"/>
                </a:solidFill>
              </a:rPr>
              <a:t> [one or more structure variables];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Defining a Structure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20111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A8386C-6269-4E6D-BCFB-BA6226CFC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1" y="1206651"/>
            <a:ext cx="8686799" cy="5498949"/>
          </a:xfrm>
        </p:spPr>
        <p:txBody>
          <a:bodyPr/>
          <a:lstStyle/>
          <a:p>
            <a:r>
              <a:rPr lang="en-US" dirty="0"/>
              <a:t>When an array is declared, compiler allocates sufficient amount of memory to contain all the elements of the array.</a:t>
            </a:r>
          </a:p>
          <a:p>
            <a:r>
              <a:rPr lang="en-US" dirty="0"/>
              <a:t> Base address(index 0) </a:t>
            </a:r>
            <a:r>
              <a:rPr lang="en-US" dirty="0" err="1"/>
              <a:t>i.e</a:t>
            </a:r>
            <a:r>
              <a:rPr lang="en-US" dirty="0"/>
              <a:t> address of the first element of the array is also allocated by the compiler.</a:t>
            </a:r>
          </a:p>
          <a:p>
            <a:endParaRPr lang="en-US" dirty="0"/>
          </a:p>
          <a:p>
            <a:r>
              <a:rPr lang="en-US" dirty="0"/>
              <a:t>Suppose we declare an array </a:t>
            </a:r>
            <a:r>
              <a:rPr lang="en-US" dirty="0" err="1"/>
              <a:t>arr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int </a:t>
            </a:r>
            <a:r>
              <a:rPr lang="en-US" dirty="0" err="1"/>
              <a:t>arr</a:t>
            </a:r>
            <a:r>
              <a:rPr lang="en-US" dirty="0"/>
              <a:t>[5] = { 1, 2, 3, 4, 5 }; </a:t>
            </a:r>
          </a:p>
          <a:p>
            <a:pPr marL="0" indent="0">
              <a:buNone/>
            </a:pPr>
            <a:r>
              <a:rPr lang="en-US" dirty="0"/>
              <a:t>Assuming that the base address of </a:t>
            </a:r>
            <a:r>
              <a:rPr lang="en-US" dirty="0" err="1"/>
              <a:t>arr</a:t>
            </a:r>
            <a:r>
              <a:rPr lang="en-US" dirty="0"/>
              <a:t> is 1000 and each integer requires two bytes, the five elements will be stored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D4D525-C3CA-4DA9-B8D0-87DB37FF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1" y="152400"/>
            <a:ext cx="7756263" cy="1054250"/>
          </a:xfrm>
        </p:spPr>
        <p:txBody>
          <a:bodyPr/>
          <a:lstStyle/>
          <a:p>
            <a:r>
              <a:rPr lang="en-IN" sz="4000" dirty="0"/>
              <a:t>Pointers to arrays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66EF4-8E49-425C-B74A-8F8A65527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5029200"/>
            <a:ext cx="48768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244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E45644-BBB7-4E9B-98CD-8CDE84F17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248" y="228601"/>
            <a:ext cx="7745505" cy="5897562"/>
          </a:xfrm>
        </p:spPr>
        <p:txBody>
          <a:bodyPr/>
          <a:lstStyle/>
          <a:p>
            <a:r>
              <a:rPr lang="en-US" dirty="0" err="1"/>
              <a:t>arr</a:t>
            </a:r>
            <a:r>
              <a:rPr lang="en-US" dirty="0"/>
              <a:t> has two purpose - it is the name of the array and it acts as a pointer pointing towards the first element in the array.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arr</a:t>
            </a:r>
            <a:r>
              <a:rPr lang="en-US" dirty="0">
                <a:solidFill>
                  <a:srgbClr val="FF0000"/>
                </a:solidFill>
              </a:rPr>
              <a:t> = &amp;</a:t>
            </a:r>
            <a:r>
              <a:rPr lang="en-US" dirty="0" err="1">
                <a:solidFill>
                  <a:srgbClr val="FF0000"/>
                </a:solidFill>
              </a:rPr>
              <a:t>arr</a:t>
            </a:r>
            <a:r>
              <a:rPr lang="en-US" dirty="0">
                <a:solidFill>
                  <a:srgbClr val="FF0000"/>
                </a:solidFill>
              </a:rPr>
              <a:t>[0] 		//by default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 can also declare a pointer of type int to point to the array arr.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int *p;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p = </a:t>
            </a:r>
            <a:r>
              <a:rPr lang="en-US" dirty="0" err="1">
                <a:solidFill>
                  <a:srgbClr val="FF0000"/>
                </a:solidFill>
              </a:rPr>
              <a:t>arr</a:t>
            </a:r>
            <a:r>
              <a:rPr lang="en-US" dirty="0">
                <a:solidFill>
                  <a:srgbClr val="FF0000"/>
                </a:solidFill>
              </a:rPr>
              <a:t>;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// or,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p = &amp;</a:t>
            </a:r>
            <a:r>
              <a:rPr lang="en-US" dirty="0" err="1">
                <a:solidFill>
                  <a:srgbClr val="FF0000"/>
                </a:solidFill>
              </a:rPr>
              <a:t>arr</a:t>
            </a:r>
            <a:r>
              <a:rPr lang="en-US" dirty="0">
                <a:solidFill>
                  <a:srgbClr val="FF0000"/>
                </a:solidFill>
              </a:rPr>
              <a:t>[0];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Now we can access every element of the array </a:t>
            </a:r>
            <a:r>
              <a:rPr lang="en-US" dirty="0" err="1">
                <a:solidFill>
                  <a:schemeClr val="tx1"/>
                </a:solidFill>
              </a:rPr>
              <a:t>arr</a:t>
            </a:r>
            <a:r>
              <a:rPr lang="en-US" dirty="0">
                <a:solidFill>
                  <a:schemeClr val="tx1"/>
                </a:solidFill>
              </a:rPr>
              <a:t> using p++ to move from one element to another.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8519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38401" y="1258964"/>
            <a:ext cx="7745505" cy="55990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int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int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int </a:t>
            </a:r>
            <a:r>
              <a:rPr lang="en-IN" dirty="0" err="1"/>
              <a:t>arr</a:t>
            </a:r>
            <a:r>
              <a:rPr lang="en-IN" dirty="0"/>
              <a:t>[5] = {1, 2, 3, 4, 5};</a:t>
            </a:r>
          </a:p>
          <a:p>
            <a:pPr marL="0" indent="0">
              <a:buNone/>
            </a:pPr>
            <a:r>
              <a:rPr lang="en-IN" dirty="0"/>
              <a:t>    int *p = </a:t>
            </a:r>
            <a:r>
              <a:rPr lang="en-IN" dirty="0" err="1"/>
              <a:t>arr</a:t>
            </a:r>
            <a:r>
              <a:rPr lang="en-IN" dirty="0"/>
              <a:t>;     // same as int*p = &amp;</a:t>
            </a:r>
            <a:r>
              <a:rPr lang="en-IN" dirty="0" err="1"/>
              <a:t>arr</a:t>
            </a:r>
            <a:r>
              <a:rPr lang="en-IN" dirty="0"/>
              <a:t>[0]</a:t>
            </a:r>
          </a:p>
          <a:p>
            <a:pPr marL="0" indent="0">
              <a:buNone/>
            </a:pPr>
            <a:r>
              <a:rPr lang="en-IN" dirty="0"/>
              <a:t>    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5;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("%d", *p);</a:t>
            </a:r>
          </a:p>
          <a:p>
            <a:pPr marL="0" indent="0">
              <a:buNone/>
            </a:pPr>
            <a:r>
              <a:rPr lang="en-IN" dirty="0"/>
              <a:t>        p++;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12490" y="204713"/>
            <a:ext cx="7756263" cy="1054250"/>
          </a:xfrm>
        </p:spPr>
        <p:txBody>
          <a:bodyPr/>
          <a:lstStyle/>
          <a:p>
            <a:r>
              <a:rPr lang="en-IN" sz="4400" dirty="0"/>
              <a:t>Pointers to arrays program</a:t>
            </a:r>
          </a:p>
        </p:txBody>
      </p:sp>
    </p:spTree>
    <p:extLst>
      <p:ext uri="{BB962C8B-B14F-4D97-AF65-F5344CB8AC3E}">
        <p14:creationId xmlns:p14="http://schemas.microsoft.com/office/powerpoint/2010/main" val="32456195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1EC448-ADEC-4B24-A371-C2B15872D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1" y="731839"/>
            <a:ext cx="8762999" cy="5821361"/>
          </a:xfrm>
        </p:spPr>
        <p:txBody>
          <a:bodyPr/>
          <a:lstStyle/>
          <a:p>
            <a:r>
              <a:rPr lang="en-US" dirty="0"/>
              <a:t>We have already learned that a pointer is a variable which points to the address of another variable of any data type like int, char, float etc. </a:t>
            </a:r>
          </a:p>
          <a:p>
            <a:r>
              <a:rPr lang="en-US" dirty="0"/>
              <a:t>Similarly, we can have a pointer to structures, where a pointer variable can point to the address of a structure variable. </a:t>
            </a:r>
          </a:p>
          <a:p>
            <a:r>
              <a:rPr lang="en-IN" dirty="0"/>
              <a:t>We know, Structure members are accessed using (.) dot operator.</a:t>
            </a:r>
          </a:p>
          <a:p>
            <a:r>
              <a:rPr lang="en-IN" dirty="0"/>
              <a:t>Let us see how to use  </a:t>
            </a:r>
            <a:r>
              <a:rPr lang="en-IN" dirty="0">
                <a:solidFill>
                  <a:srgbClr val="FF0000"/>
                </a:solidFill>
              </a:rPr>
              <a:t>pointers to access members of a structure.</a:t>
            </a:r>
          </a:p>
          <a:p>
            <a:r>
              <a:rPr lang="en-US" dirty="0"/>
              <a:t>If we have a pointer to structure, members are accessed using </a:t>
            </a:r>
            <a:r>
              <a:rPr lang="en-US" dirty="0">
                <a:solidFill>
                  <a:srgbClr val="FF0000"/>
                </a:solidFill>
              </a:rPr>
              <a:t>arrow ( -&gt; ) </a:t>
            </a:r>
            <a:r>
              <a:rPr lang="en-US" dirty="0"/>
              <a:t>operator.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* </a:t>
            </a:r>
            <a:r>
              <a:rPr lang="en-IN" dirty="0">
                <a:solidFill>
                  <a:schemeClr val="tx1"/>
                </a:solidFill>
              </a:rPr>
              <a:t>operator is used to point to value of variable</a:t>
            </a:r>
          </a:p>
          <a:p>
            <a:r>
              <a:rPr lang="en-IN" dirty="0">
                <a:solidFill>
                  <a:srgbClr val="FF0000"/>
                </a:solidFill>
              </a:rPr>
              <a:t>&amp; </a:t>
            </a:r>
            <a:r>
              <a:rPr lang="en-IN" dirty="0">
                <a:solidFill>
                  <a:schemeClr val="tx1"/>
                </a:solidFill>
              </a:rPr>
              <a:t>operator is used to point to address of variable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CFBA74-90A7-41A2-B380-35B3AC67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490" y="0"/>
            <a:ext cx="7756263" cy="731838"/>
          </a:xfrm>
        </p:spPr>
        <p:txBody>
          <a:bodyPr/>
          <a:lstStyle/>
          <a:p>
            <a:r>
              <a:rPr lang="en-IN" sz="4800" dirty="0"/>
              <a:t>Pointers to structures</a:t>
            </a:r>
          </a:p>
        </p:txBody>
      </p:sp>
    </p:spTree>
    <p:extLst>
      <p:ext uri="{BB962C8B-B14F-4D97-AF65-F5344CB8AC3E}">
        <p14:creationId xmlns:p14="http://schemas.microsoft.com/office/powerpoint/2010/main" val="14358288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5EC044-AA4A-4873-A493-C0340F350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Define the structure</a:t>
            </a:r>
          </a:p>
          <a:p>
            <a:r>
              <a:rPr lang="en-IN" dirty="0"/>
              <a:t>Declare the structure variable</a:t>
            </a:r>
          </a:p>
          <a:p>
            <a:r>
              <a:rPr lang="en-IN" dirty="0"/>
              <a:t>Declare the pointer variable</a:t>
            </a:r>
          </a:p>
          <a:p>
            <a:r>
              <a:rPr lang="en-IN" dirty="0"/>
              <a:t>Assign the address of structure variable with pointer variable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5BF3BD-7032-46CC-AB6F-78FB6B2F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244" y="204713"/>
            <a:ext cx="7756263" cy="1054250"/>
          </a:xfrm>
        </p:spPr>
        <p:txBody>
          <a:bodyPr/>
          <a:lstStyle/>
          <a:p>
            <a:r>
              <a:rPr lang="en-IN" sz="3600" dirty="0"/>
              <a:t>How to declare pointer to structure</a:t>
            </a:r>
          </a:p>
        </p:txBody>
      </p:sp>
    </p:spTree>
    <p:extLst>
      <p:ext uri="{BB962C8B-B14F-4D97-AF65-F5344CB8AC3E}">
        <p14:creationId xmlns:p14="http://schemas.microsoft.com/office/powerpoint/2010/main" val="1225960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8BDB95-682D-4585-8D69-B8DDC012A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963"/>
            <a:ext cx="8915400" cy="57514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struct student		</a:t>
            </a:r>
            <a:r>
              <a:rPr lang="en-IN" dirty="0">
                <a:solidFill>
                  <a:srgbClr val="FF0000"/>
                </a:solidFill>
              </a:rPr>
              <a:t>/*defining a structure student*/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name[20];</a:t>
            </a:r>
          </a:p>
          <a:p>
            <a:pPr marL="0" indent="0">
              <a:buNone/>
            </a:pPr>
            <a:r>
              <a:rPr lang="en-IN" dirty="0"/>
              <a:t>	int </a:t>
            </a:r>
            <a:r>
              <a:rPr lang="en-IN" dirty="0" err="1"/>
              <a:t>rollno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float marks;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/>
              <a:t>int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struct student std1,*</a:t>
            </a:r>
            <a:r>
              <a:rPr lang="en-IN" dirty="0" err="1"/>
              <a:t>ptr</a:t>
            </a:r>
            <a:r>
              <a:rPr lang="en-IN" dirty="0"/>
              <a:t>;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ptr</a:t>
            </a:r>
            <a:r>
              <a:rPr lang="en-IN" dirty="0"/>
              <a:t>=&amp;std1;	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("enter name:\n");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("%s",</a:t>
            </a:r>
            <a:r>
              <a:rPr lang="en-IN" dirty="0" err="1"/>
              <a:t>ptr</a:t>
            </a:r>
            <a:r>
              <a:rPr lang="en-IN" dirty="0"/>
              <a:t>-&gt;name);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("enter </a:t>
            </a:r>
            <a:r>
              <a:rPr lang="en-IN" dirty="0" err="1"/>
              <a:t>rollno</a:t>
            </a:r>
            <a:r>
              <a:rPr lang="en-IN" dirty="0"/>
              <a:t>:\n");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("%d",&amp;</a:t>
            </a:r>
            <a:r>
              <a:rPr lang="en-IN" dirty="0" err="1"/>
              <a:t>ptr</a:t>
            </a:r>
            <a:r>
              <a:rPr lang="en-IN" dirty="0"/>
              <a:t>-&gt;</a:t>
            </a:r>
            <a:r>
              <a:rPr lang="en-IN" dirty="0" err="1"/>
              <a:t>rollno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("enter marks:\n");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("%f",&amp;</a:t>
            </a:r>
            <a:r>
              <a:rPr lang="en-IN" dirty="0" err="1"/>
              <a:t>ptr</a:t>
            </a:r>
            <a:r>
              <a:rPr lang="en-IN" dirty="0"/>
              <a:t>-&gt;marks);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("entered details of students are:\n");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("Name=%s\n",</a:t>
            </a:r>
            <a:r>
              <a:rPr lang="en-IN" dirty="0" err="1"/>
              <a:t>ptr</a:t>
            </a:r>
            <a:r>
              <a:rPr lang="en-IN" dirty="0"/>
              <a:t>-&gt;name);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Rollno</a:t>
            </a:r>
            <a:r>
              <a:rPr lang="en-IN" dirty="0"/>
              <a:t>=%d\n",</a:t>
            </a:r>
            <a:r>
              <a:rPr lang="en-IN" dirty="0" err="1"/>
              <a:t>ptr</a:t>
            </a:r>
            <a:r>
              <a:rPr lang="en-IN" dirty="0"/>
              <a:t>-&gt;</a:t>
            </a:r>
            <a:r>
              <a:rPr lang="en-IN" dirty="0" err="1"/>
              <a:t>rollno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("Marks=%f\n",</a:t>
            </a:r>
            <a:r>
              <a:rPr lang="en-IN" dirty="0" err="1"/>
              <a:t>ptr</a:t>
            </a:r>
            <a:r>
              <a:rPr lang="en-IN" dirty="0"/>
              <a:t>-&gt;marks);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94CAB5-9BE4-4A76-BA16-0F4882AC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669" y="-37494"/>
            <a:ext cx="7756263" cy="1054250"/>
          </a:xfrm>
        </p:spPr>
        <p:txBody>
          <a:bodyPr/>
          <a:lstStyle/>
          <a:p>
            <a:r>
              <a:rPr lang="en-IN" sz="2800" dirty="0">
                <a:solidFill>
                  <a:srgbClr val="FF0000"/>
                </a:solidFill>
              </a:rPr>
              <a:t>C program to access structure members using pointers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5B0EA7B6-1715-44CD-930E-2DBEB52AD0C2}"/>
              </a:ext>
            </a:extLst>
          </p:cNvPr>
          <p:cNvSpPr/>
          <p:nvPr/>
        </p:nvSpPr>
        <p:spPr>
          <a:xfrm>
            <a:off x="4953000" y="2057400"/>
            <a:ext cx="457200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BE8387-1F31-4430-9525-71F3671D9ADF}"/>
              </a:ext>
            </a:extLst>
          </p:cNvPr>
          <p:cNvSpPr txBox="1"/>
          <p:nvPr/>
        </p:nvSpPr>
        <p:spPr>
          <a:xfrm>
            <a:off x="5594932" y="2286000"/>
            <a:ext cx="347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Structure members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851C06-D521-4611-8BB1-56352B0C3126}"/>
              </a:ext>
            </a:extLst>
          </p:cNvPr>
          <p:cNvSpPr txBox="1"/>
          <p:nvPr/>
        </p:nvSpPr>
        <p:spPr>
          <a:xfrm>
            <a:off x="6085788" y="3165185"/>
            <a:ext cx="3957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/*defining structure variable std1, pointer variable *</a:t>
            </a:r>
            <a:r>
              <a:rPr lang="en-IN" dirty="0" err="1">
                <a:solidFill>
                  <a:srgbClr val="FF0000"/>
                </a:solidFill>
              </a:rPr>
              <a:t>ptr</a:t>
            </a:r>
            <a:r>
              <a:rPr lang="en-IN" dirty="0">
                <a:solidFill>
                  <a:srgbClr val="FF0000"/>
                </a:solidFill>
              </a:rPr>
              <a:t> */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D6D4A7-FE9D-4FDF-A4C3-3D7E4E9545FC}"/>
              </a:ext>
            </a:extLst>
          </p:cNvPr>
          <p:cNvSpPr txBox="1"/>
          <p:nvPr/>
        </p:nvSpPr>
        <p:spPr>
          <a:xfrm>
            <a:off x="6172200" y="3831995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/*assign address of structure variable to pointer variable*/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41C809-C834-4020-8D0B-3D0450D08B8C}"/>
              </a:ext>
            </a:extLst>
          </p:cNvPr>
          <p:cNvCxnSpPr/>
          <p:nvPr/>
        </p:nvCxnSpPr>
        <p:spPr>
          <a:xfrm flipV="1">
            <a:off x="5181600" y="3352800"/>
            <a:ext cx="904188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D9816D-85EF-497E-A116-3C2912E8719D}"/>
              </a:ext>
            </a:extLst>
          </p:cNvPr>
          <p:cNvCxnSpPr/>
          <p:nvPr/>
        </p:nvCxnSpPr>
        <p:spPr>
          <a:xfrm>
            <a:off x="4038600" y="3962400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B4163E-2F38-42EC-A6FE-01C8EBEDBB1D}"/>
              </a:ext>
            </a:extLst>
          </p:cNvPr>
          <p:cNvSpPr txBox="1"/>
          <p:nvPr/>
        </p:nvSpPr>
        <p:spPr>
          <a:xfrm>
            <a:off x="6096000" y="4561554"/>
            <a:ext cx="435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/*Accessing structure member using pointer*/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D6AF34-3F61-44A0-85BF-70AA6DD3F80B}"/>
              </a:ext>
            </a:extLst>
          </p:cNvPr>
          <p:cNvCxnSpPr/>
          <p:nvPr/>
        </p:nvCxnSpPr>
        <p:spPr>
          <a:xfrm>
            <a:off x="5029200" y="4478326"/>
            <a:ext cx="1143000" cy="24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7774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5E4F94-A1EE-43D1-91DB-ECC0C485F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248" y="914401"/>
            <a:ext cx="7745505" cy="5211763"/>
          </a:xfrm>
        </p:spPr>
        <p:txBody>
          <a:bodyPr>
            <a:normAutofit/>
          </a:bodyPr>
          <a:lstStyle/>
          <a:p>
            <a:r>
              <a:rPr lang="en-IN" dirty="0"/>
              <a:t>A structure which contains pointer to itself is known as self referential structure.</a:t>
            </a:r>
          </a:p>
          <a:p>
            <a:r>
              <a:rPr lang="en-IN" dirty="0"/>
              <a:t>Pointer stores the address of the structure of same type.</a:t>
            </a:r>
          </a:p>
          <a:p>
            <a:r>
              <a:rPr lang="en-IN" dirty="0" err="1"/>
              <a:t>Eg</a:t>
            </a:r>
            <a:r>
              <a:rPr lang="en-IN" dirty="0"/>
              <a:t>; linked list.</a:t>
            </a:r>
          </a:p>
          <a:p>
            <a:pPr marL="0" indent="0">
              <a:buNone/>
            </a:pPr>
            <a:r>
              <a:rPr lang="en-IN" dirty="0"/>
              <a:t>struct node		node A	node B	node C</a:t>
            </a:r>
          </a:p>
          <a:p>
            <a:pPr marL="0" indent="0">
              <a:buNone/>
            </a:pPr>
            <a:r>
              <a:rPr lang="en-IN" dirty="0"/>
              <a:t>{							</a:t>
            </a:r>
          </a:p>
          <a:p>
            <a:pPr marL="0" indent="0">
              <a:buNone/>
            </a:pPr>
            <a:r>
              <a:rPr lang="en-IN" dirty="0"/>
              <a:t>int value;       </a:t>
            </a:r>
            <a:r>
              <a:rPr lang="en-IN" sz="1400" dirty="0"/>
              <a:t>address </a:t>
            </a:r>
            <a:r>
              <a:rPr lang="en-IN" sz="1800" dirty="0"/>
              <a:t>1000</a:t>
            </a:r>
            <a:r>
              <a:rPr lang="en-IN" dirty="0"/>
              <a:t>	        </a:t>
            </a:r>
            <a:r>
              <a:rPr lang="en-IN" sz="1800" dirty="0"/>
              <a:t>2000</a:t>
            </a:r>
            <a:r>
              <a:rPr lang="en-IN" dirty="0"/>
              <a:t>	        </a:t>
            </a:r>
            <a:r>
              <a:rPr lang="en-IN" sz="1800" dirty="0"/>
              <a:t>3000</a:t>
            </a:r>
          </a:p>
          <a:p>
            <a:pPr marL="0" indent="0">
              <a:buNone/>
            </a:pPr>
            <a:r>
              <a:rPr lang="en-IN" dirty="0"/>
              <a:t>struct node *next;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here *next is pointer member will store the address of next structure which is of same type </a:t>
            </a:r>
            <a:r>
              <a:rPr lang="en-IN" dirty="0" err="1">
                <a:solidFill>
                  <a:srgbClr val="FF0000"/>
                </a:solidFill>
              </a:rPr>
              <a:t>ie</a:t>
            </a:r>
            <a:r>
              <a:rPr lang="en-IN" dirty="0">
                <a:solidFill>
                  <a:srgbClr val="FF0000"/>
                </a:solidFill>
              </a:rPr>
              <a:t>; structure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56C22F-33AC-4E93-9CE3-1E5C02C25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668" y="228601"/>
            <a:ext cx="7756263" cy="420763"/>
          </a:xfrm>
        </p:spPr>
        <p:txBody>
          <a:bodyPr/>
          <a:lstStyle/>
          <a:p>
            <a:r>
              <a:rPr lang="en-IN" sz="4400" dirty="0"/>
              <a:t>Self referential structures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B8C532-1F3F-453F-BD94-7C234F821F85}"/>
              </a:ext>
            </a:extLst>
          </p:cNvPr>
          <p:cNvGraphicFramePr>
            <a:graphicFrameLocks noGrp="1"/>
          </p:cNvGraphicFramePr>
          <p:nvPr/>
        </p:nvGraphicFramePr>
        <p:xfrm>
          <a:off x="4538734" y="3505200"/>
          <a:ext cx="16002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159829322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074723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76259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11DE782-4E2B-40F9-B4F3-836D7585A2FD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3510462"/>
          <a:ext cx="16002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27446938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3094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  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578372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E03A441-C04F-4DB9-8A5D-0B7529CD9DC2}"/>
              </a:ext>
            </a:extLst>
          </p:cNvPr>
          <p:cNvGraphicFramePr>
            <a:graphicFrameLocks noGrp="1"/>
          </p:cNvGraphicFramePr>
          <p:nvPr/>
        </p:nvGraphicFramePr>
        <p:xfrm>
          <a:off x="8415266" y="3510462"/>
          <a:ext cx="16002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15704322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852743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</a:t>
                      </a: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2060"/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993478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AF1426-AD75-426F-B8A9-D633F1694352}"/>
              </a:ext>
            </a:extLst>
          </p:cNvPr>
          <p:cNvCxnSpPr/>
          <p:nvPr/>
        </p:nvCxnSpPr>
        <p:spPr>
          <a:xfrm>
            <a:off x="6019799" y="369062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8FDD4A-7B5E-415C-B34C-6F2321C8340D}"/>
              </a:ext>
            </a:extLst>
          </p:cNvPr>
          <p:cNvCxnSpPr>
            <a:cxnSpLocks/>
          </p:cNvCxnSpPr>
          <p:nvPr/>
        </p:nvCxnSpPr>
        <p:spPr>
          <a:xfrm>
            <a:off x="8001000" y="3702193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24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1219200"/>
            <a:ext cx="8915400" cy="56388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pointers increase the execution speed and thus reduce the program execution time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Pointers allow c to support dynamic memory management.</a:t>
            </a:r>
          </a:p>
          <a:p>
            <a:endParaRPr lang="en-IN" dirty="0"/>
          </a:p>
          <a:p>
            <a:r>
              <a:rPr lang="en-IN" dirty="0"/>
              <a:t>Pointers are more efficient in handling arrays and data tables.</a:t>
            </a:r>
          </a:p>
          <a:p>
            <a:endParaRPr lang="en-IN" dirty="0"/>
          </a:p>
          <a:p>
            <a:r>
              <a:rPr lang="en-IN" dirty="0"/>
              <a:t>Pointers can be used to return multiple values from a function via function arguments.</a:t>
            </a:r>
          </a:p>
          <a:p>
            <a:endParaRPr lang="en-IN" dirty="0"/>
          </a:p>
          <a:p>
            <a:r>
              <a:rPr lang="en-IN" dirty="0"/>
              <a:t>The use of pointer arrays to character strings results in saving of data storage space in memory.</a:t>
            </a:r>
          </a:p>
          <a:p>
            <a:endParaRPr lang="en-IN" dirty="0"/>
          </a:p>
          <a:p>
            <a:r>
              <a:rPr lang="en-IN" dirty="0"/>
              <a:t>Pointers reduce length and complexity of programs.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16418" y="228600"/>
            <a:ext cx="7756263" cy="533400"/>
          </a:xfrm>
        </p:spPr>
        <p:txBody>
          <a:bodyPr/>
          <a:lstStyle/>
          <a:p>
            <a:r>
              <a:rPr lang="en-IN" sz="4400" dirty="0"/>
              <a:t>Advantages of pointers</a:t>
            </a:r>
          </a:p>
        </p:txBody>
      </p:sp>
    </p:spTree>
    <p:extLst>
      <p:ext uri="{BB962C8B-B14F-4D97-AF65-F5344CB8AC3E}">
        <p14:creationId xmlns:p14="http://schemas.microsoft.com/office/powerpoint/2010/main" val="1605887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template is terminated with a semicolon(;).</a:t>
            </a:r>
          </a:p>
          <a:p>
            <a:r>
              <a:rPr lang="en-IN" dirty="0"/>
              <a:t>While the entire definition is considered as a statement, each member is declared  independently for its name and type in a separate statement inside the template.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69843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struct books </a:t>
            </a:r>
          </a:p>
          <a:p>
            <a:pPr marL="0" indent="0">
              <a:buNone/>
            </a:pPr>
            <a:r>
              <a:rPr lang="en-IN" dirty="0"/>
              <a:t>{ </a:t>
            </a:r>
          </a:p>
          <a:p>
            <a:pPr marL="0" indent="0">
              <a:buNone/>
            </a:pPr>
            <a:r>
              <a:rPr lang="en-IN" dirty="0"/>
              <a:t>char	title[50];</a:t>
            </a:r>
          </a:p>
          <a:p>
            <a:pPr marL="0" indent="0">
              <a:buNone/>
            </a:pPr>
            <a:r>
              <a:rPr lang="en-IN" dirty="0"/>
              <a:t> char	 author[50]; </a:t>
            </a:r>
          </a:p>
          <a:p>
            <a:pPr marL="0" indent="0">
              <a:buNone/>
            </a:pPr>
            <a:r>
              <a:rPr lang="en-IN" dirty="0"/>
              <a:t>  int  	pages ;</a:t>
            </a:r>
          </a:p>
          <a:p>
            <a:pPr marL="0" indent="0">
              <a:buNone/>
            </a:pPr>
            <a:r>
              <a:rPr lang="en-IN" dirty="0"/>
              <a:t>float	 cost;</a:t>
            </a:r>
          </a:p>
          <a:p>
            <a:pPr marL="0" indent="0">
              <a:buNone/>
            </a:pPr>
            <a:r>
              <a:rPr lang="en-IN" dirty="0"/>
              <a:t>} book1,book2,book3;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Each of the variable will have four members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/>
              <a:t>Declare structure variables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5ED380B1-2E97-4B39-BBB5-E8CCD17462B2}"/>
              </a:ext>
            </a:extLst>
          </p:cNvPr>
          <p:cNvSpPr/>
          <p:nvPr/>
        </p:nvSpPr>
        <p:spPr>
          <a:xfrm>
            <a:off x="3590366" y="2919515"/>
            <a:ext cx="762000" cy="1476170"/>
          </a:xfrm>
          <a:prstGeom prst="rightBrace">
            <a:avLst>
              <a:gd name="adj1" fmla="val 8333"/>
              <a:gd name="adj2" fmla="val 484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  <a:latin typeface="Book Antiqu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DBCE0-4D8E-424F-906E-796072986811}"/>
              </a:ext>
            </a:extLst>
          </p:cNvPr>
          <p:cNvSpPr txBox="1"/>
          <p:nvPr/>
        </p:nvSpPr>
        <p:spPr>
          <a:xfrm>
            <a:off x="4602736" y="3429000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prstClr val="black"/>
                </a:solidFill>
                <a:latin typeface="Book Antiqua"/>
              </a:rPr>
              <a:t>Structure members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B8E0A1-CDB8-452F-807F-FA2DAA24221A}"/>
              </a:ext>
            </a:extLst>
          </p:cNvPr>
          <p:cNvCxnSpPr/>
          <p:nvPr/>
        </p:nvCxnSpPr>
        <p:spPr>
          <a:xfrm>
            <a:off x="4082917" y="4836242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114BA7-1BDB-4E13-BF0C-80C5DDFD139B}"/>
              </a:ext>
            </a:extLst>
          </p:cNvPr>
          <p:cNvSpPr txBox="1"/>
          <p:nvPr/>
        </p:nvSpPr>
        <p:spPr>
          <a:xfrm>
            <a:off x="4937289" y="4651576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prstClr val="black"/>
                </a:solidFill>
                <a:latin typeface="Book Antiqua"/>
              </a:rPr>
              <a:t>Structure variables</a:t>
            </a:r>
          </a:p>
        </p:txBody>
      </p:sp>
    </p:spTree>
    <p:extLst>
      <p:ext uri="{BB962C8B-B14F-4D97-AF65-F5344CB8AC3E}">
        <p14:creationId xmlns:p14="http://schemas.microsoft.com/office/powerpoint/2010/main" val="36328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struct book</a:t>
            </a:r>
          </a:p>
          <a:p>
            <a:pPr marL="0" indent="0"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       	char	title[50];</a:t>
            </a:r>
          </a:p>
          <a:p>
            <a:pPr marL="0" indent="0">
              <a:buNone/>
            </a:pPr>
            <a:r>
              <a:rPr lang="en-IN" dirty="0"/>
              <a:t> 	char	 author[50]; </a:t>
            </a:r>
          </a:p>
          <a:p>
            <a:pPr marL="0" indent="0">
              <a:buNone/>
            </a:pPr>
            <a:r>
              <a:rPr lang="en-IN" dirty="0"/>
              <a:t>  	int  	pages ;</a:t>
            </a:r>
          </a:p>
          <a:p>
            <a:pPr marL="0" indent="0">
              <a:buNone/>
            </a:pPr>
            <a:r>
              <a:rPr lang="en-IN" dirty="0"/>
              <a:t>	float	 cost;</a:t>
            </a:r>
          </a:p>
          <a:p>
            <a:pPr marL="0" indent="0">
              <a:buNone/>
            </a:pPr>
            <a:r>
              <a:rPr lang="en-IN" dirty="0"/>
              <a:t>  };</a:t>
            </a:r>
          </a:p>
          <a:p>
            <a:pPr marL="0" indent="0">
              <a:buNone/>
            </a:pPr>
            <a:r>
              <a:rPr lang="en-IN" dirty="0"/>
              <a:t>Struct book b1,b2,b3;</a:t>
            </a:r>
          </a:p>
          <a:p>
            <a:pPr marL="0" indent="0">
              <a:buNone/>
            </a:pPr>
            <a:r>
              <a:rPr lang="en-IN" dirty="0"/>
              <a:t>---------------------------</a:t>
            </a:r>
          </a:p>
          <a:p>
            <a:pPr marL="0" indent="0">
              <a:buNone/>
            </a:pPr>
            <a:r>
              <a:rPr lang="en-IN" dirty="0"/>
              <a:t>-------------------------</a:t>
            </a:r>
          </a:p>
          <a:p>
            <a:pPr marL="0" indent="0">
              <a:buNone/>
            </a:pPr>
            <a:r>
              <a:rPr lang="en-IN" dirty="0"/>
              <a:t>--------------------------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Declare structure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1916F-B2B1-4308-882E-7C4D32D46128}"/>
              </a:ext>
            </a:extLst>
          </p:cNvPr>
          <p:cNvSpPr txBox="1">
            <a:spLocks/>
          </p:cNvSpPr>
          <p:nvPr/>
        </p:nvSpPr>
        <p:spPr>
          <a:xfrm>
            <a:off x="6705600" y="2410788"/>
            <a:ext cx="3803904" cy="3877056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873624"/>
              </a:buClr>
              <a:buNone/>
            </a:pPr>
            <a:r>
              <a:rPr lang="en-IN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Struct </a:t>
            </a:r>
          </a:p>
          <a:p>
            <a:pPr marL="0" indent="0">
              <a:buClr>
                <a:srgbClr val="873624"/>
              </a:buClr>
              <a:buNone/>
            </a:pPr>
            <a:r>
              <a:rPr lang="en-IN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{</a:t>
            </a:r>
          </a:p>
          <a:p>
            <a:pPr marL="0" indent="0">
              <a:buClr>
                <a:srgbClr val="873624"/>
              </a:buClr>
              <a:buNone/>
            </a:pPr>
            <a:r>
              <a:rPr lang="en-IN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---------------</a:t>
            </a:r>
          </a:p>
          <a:p>
            <a:pPr marL="0" indent="0">
              <a:buClr>
                <a:srgbClr val="873624"/>
              </a:buClr>
              <a:buNone/>
            </a:pPr>
            <a:r>
              <a:rPr lang="en-IN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------------------</a:t>
            </a:r>
          </a:p>
          <a:p>
            <a:pPr marL="0" indent="0">
              <a:buClr>
                <a:srgbClr val="873624"/>
              </a:buClr>
              <a:buNone/>
            </a:pPr>
            <a:r>
              <a:rPr lang="en-IN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----------------</a:t>
            </a:r>
          </a:p>
          <a:p>
            <a:pPr marL="0" indent="0">
              <a:buClr>
                <a:srgbClr val="873624"/>
              </a:buClr>
              <a:buNone/>
            </a:pPr>
            <a:r>
              <a:rPr lang="en-IN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} b1,b2,b3;</a:t>
            </a:r>
          </a:p>
        </p:txBody>
      </p:sp>
    </p:spTree>
    <p:extLst>
      <p:ext uri="{BB962C8B-B14F-4D97-AF65-F5344CB8AC3E}">
        <p14:creationId xmlns:p14="http://schemas.microsoft.com/office/powerpoint/2010/main" val="271452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Without a tag name , we cant use it for future declaration.</a:t>
            </a:r>
          </a:p>
          <a:p>
            <a:r>
              <a:rPr lang="en-IN" dirty="0"/>
              <a:t>Normally , </a:t>
            </a:r>
            <a:r>
              <a:rPr lang="en-IN" dirty="0" err="1"/>
              <a:t>struct</a:t>
            </a:r>
            <a:r>
              <a:rPr lang="en-IN" dirty="0"/>
              <a:t> </a:t>
            </a:r>
            <a:r>
              <a:rPr lang="en-IN" dirty="0" err="1"/>
              <a:t>defintion</a:t>
            </a:r>
            <a:r>
              <a:rPr lang="en-IN" dirty="0"/>
              <a:t> appear at the beginning of the program file, before any variables or functions are defined.</a:t>
            </a:r>
          </a:p>
          <a:p>
            <a:r>
              <a:rPr lang="en-IN" dirty="0"/>
              <a:t>They also may </a:t>
            </a:r>
            <a:r>
              <a:rPr lang="en-IN" dirty="0" err="1"/>
              <a:t>apear</a:t>
            </a:r>
            <a:r>
              <a:rPr lang="en-IN" dirty="0"/>
              <a:t> </a:t>
            </a:r>
            <a:r>
              <a:rPr lang="en-IN" dirty="0" err="1"/>
              <a:t>befor</a:t>
            </a:r>
            <a:r>
              <a:rPr lang="en-IN" dirty="0"/>
              <a:t> the main() , along with macro </a:t>
            </a:r>
            <a:r>
              <a:rPr lang="en-IN" dirty="0" err="1"/>
              <a:t>defintions</a:t>
            </a:r>
            <a:r>
              <a:rPr lang="en-IN" dirty="0"/>
              <a:t> such as #define, in such cases </a:t>
            </a:r>
            <a:r>
              <a:rPr lang="en-IN" dirty="0" err="1"/>
              <a:t>defination</a:t>
            </a:r>
            <a:r>
              <a:rPr lang="en-IN" dirty="0"/>
              <a:t> is global and can be used by other functions as well.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23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C472-C907-4D41-B2C9-F4820A70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Accessing structure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5CD7D-EE50-443A-8A4F-63C93EAC57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76400" y="2240280"/>
            <a:ext cx="4114800" cy="3877056"/>
          </a:xfrm>
        </p:spPr>
        <p:txBody>
          <a:bodyPr/>
          <a:lstStyle/>
          <a:p>
            <a:r>
              <a:rPr lang="en-IN" dirty="0"/>
              <a:t>The link between a member and variable is established using the member operator( ‘.’) which is also known as ‘dot operator’ or ‘period operator’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BBE2A-3CA0-4BF0-9A7A-98C21EF2A4D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err="1"/>
              <a:t>Strcpy</a:t>
            </a:r>
            <a:r>
              <a:rPr lang="en-IN" dirty="0"/>
              <a:t>(b1.title,” </a:t>
            </a:r>
            <a:r>
              <a:rPr lang="en-IN" dirty="0" err="1"/>
              <a:t>pps</a:t>
            </a:r>
            <a:r>
              <a:rPr lang="en-IN" dirty="0"/>
              <a:t>”);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dirty="0"/>
              <a:t>	b1.pages=120;</a:t>
            </a:r>
          </a:p>
          <a:p>
            <a:endParaRPr lang="en-IN" dirty="0"/>
          </a:p>
          <a:p>
            <a:r>
              <a:rPr lang="en-IN" dirty="0" err="1"/>
              <a:t>Scanf</a:t>
            </a:r>
            <a:r>
              <a:rPr lang="en-IN" dirty="0"/>
              <a:t>(“%s\n”,b1.title);</a:t>
            </a:r>
          </a:p>
          <a:p>
            <a:r>
              <a:rPr lang="en-IN" dirty="0" err="1"/>
              <a:t>Scanf</a:t>
            </a:r>
            <a:r>
              <a:rPr lang="en-IN" dirty="0"/>
              <a:t>(“%d\n”,&amp;b1.pages);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11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3477</Words>
  <Application>Microsoft Office PowerPoint</Application>
  <PresentationFormat>Widescreen</PresentationFormat>
  <Paragraphs>513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Book Antiqua</vt:lpstr>
      <vt:lpstr>Calibri</vt:lpstr>
      <vt:lpstr>Wingdings</vt:lpstr>
      <vt:lpstr>Hardcover</vt:lpstr>
      <vt:lpstr>Limitations of array</vt:lpstr>
      <vt:lpstr>Structure </vt:lpstr>
      <vt:lpstr>PowerPoint Presentation</vt:lpstr>
      <vt:lpstr>Defining a Structure </vt:lpstr>
      <vt:lpstr>syntax</vt:lpstr>
      <vt:lpstr>Declare structure variables</vt:lpstr>
      <vt:lpstr>Declare structure variables</vt:lpstr>
      <vt:lpstr>PowerPoint Presentation</vt:lpstr>
      <vt:lpstr>Accessing structure members</vt:lpstr>
      <vt:lpstr>Program </vt:lpstr>
      <vt:lpstr>Structure initialization </vt:lpstr>
      <vt:lpstr>PowerPoint Presentation</vt:lpstr>
      <vt:lpstr>Rules for initializing structure</vt:lpstr>
      <vt:lpstr>Initializing structure variables at run time</vt:lpstr>
      <vt:lpstr>Copying and comparing structure variables</vt:lpstr>
      <vt:lpstr>program</vt:lpstr>
      <vt:lpstr>Operation on individual member</vt:lpstr>
      <vt:lpstr>Arrays vs structure </vt:lpstr>
      <vt:lpstr>Arrays of structure </vt:lpstr>
      <vt:lpstr>program</vt:lpstr>
      <vt:lpstr>Arrays within structure</vt:lpstr>
      <vt:lpstr>Structure within structure This called as nesting of structures</vt:lpstr>
      <vt:lpstr>Unions</vt:lpstr>
      <vt:lpstr>Declaring union</vt:lpstr>
      <vt:lpstr>Union storage</vt:lpstr>
      <vt:lpstr>PowerPoint Presentation</vt:lpstr>
      <vt:lpstr>Accessing union members</vt:lpstr>
      <vt:lpstr>Similarities between Structure and Union </vt:lpstr>
      <vt:lpstr>difference</vt:lpstr>
      <vt:lpstr>Pointers </vt:lpstr>
      <vt:lpstr>pointer</vt:lpstr>
      <vt:lpstr>PowerPoint Presentation</vt:lpstr>
      <vt:lpstr>Accessig the address of variable</vt:lpstr>
      <vt:lpstr>Declaring pointer variable</vt:lpstr>
      <vt:lpstr>Initializing pointer variable</vt:lpstr>
      <vt:lpstr>Accessing variable through pointer</vt:lpstr>
      <vt:lpstr>Example for accessing variable using pointer</vt:lpstr>
      <vt:lpstr>Program for accessing variable values using pointer</vt:lpstr>
      <vt:lpstr>PowerPoint Presentation</vt:lpstr>
      <vt:lpstr>Pointers to arrays</vt:lpstr>
      <vt:lpstr>PowerPoint Presentation</vt:lpstr>
      <vt:lpstr>Pointers to arrays program</vt:lpstr>
      <vt:lpstr>Pointers to structures</vt:lpstr>
      <vt:lpstr>How to declare pointer to structure</vt:lpstr>
      <vt:lpstr>C program to access structure members using pointers</vt:lpstr>
      <vt:lpstr>Self referential structures</vt:lpstr>
      <vt:lpstr>Advantages of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Limitations of array</dc:title>
  <dc:creator>Deepthi P</dc:creator>
  <cp:lastModifiedBy>Deepthi P</cp:lastModifiedBy>
  <cp:revision>4</cp:revision>
  <dcterms:created xsi:type="dcterms:W3CDTF">2020-04-10T09:33:33Z</dcterms:created>
  <dcterms:modified xsi:type="dcterms:W3CDTF">2020-04-13T08:12:30Z</dcterms:modified>
</cp:coreProperties>
</file>