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41A6-919F-4439-BAB8-599BF39D6FF8}" type="datetimeFigureOut">
              <a:rPr lang="en-US" smtClean="0"/>
              <a:pPr/>
              <a:t>4/26/2021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0CA1-D8B8-47FF-B545-CE981A39F4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>
            <a:off x="4179091" y="13215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1802" y="1498586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822563" y="174941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608645" y="174941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69646" y="2000240"/>
            <a:ext cx="1930850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b="1" dirty="0" smtClean="0"/>
              <a:t>ACTIVE ELEMENTS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835475" y="2000240"/>
            <a:ext cx="2022541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b="1" dirty="0" smtClean="0"/>
              <a:t>PASSIVE ELEMENTS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2894001" y="25352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5940962" y="2560104"/>
            <a:ext cx="416486" cy="11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00232" y="2714620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1828945" y="2885908"/>
            <a:ext cx="357188" cy="14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3822298" y="2892818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72066" y="2786058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856958" y="299957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073389" y="2999181"/>
            <a:ext cx="4278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7358481" y="2999974"/>
            <a:ext cx="428627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43640" y="3071810"/>
            <a:ext cx="1542410" cy="64633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INDEPENDENT</a:t>
            </a:r>
          </a:p>
          <a:p>
            <a:pPr algn="ctr"/>
            <a:r>
              <a:rPr lang="en-IN" dirty="0" smtClean="0"/>
              <a:t> SOURCES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307816" y="3071810"/>
            <a:ext cx="1335622" cy="64633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DEPENDENT</a:t>
            </a:r>
          </a:p>
          <a:p>
            <a:pPr algn="ctr"/>
            <a:r>
              <a:rPr lang="en-IN" dirty="0" smtClean="0"/>
              <a:t> SOURCES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4929190" y="3214686"/>
            <a:ext cx="309700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43636" y="3214686"/>
            <a:ext cx="282450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7429520" y="3202544"/>
            <a:ext cx="308098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61" name="Straight Connector 60"/>
          <p:cNvCxnSpPr>
            <a:stCxn id="53" idx="2"/>
          </p:cNvCxnSpPr>
          <p:nvPr/>
        </p:nvCxnSpPr>
        <p:spPr>
          <a:xfrm rot="5400000">
            <a:off x="1794920" y="3923454"/>
            <a:ext cx="425239" cy="1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42976" y="4143380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1000894" y="4285462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2787241" y="4285065"/>
            <a:ext cx="284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42910" y="4429132"/>
            <a:ext cx="1079143" cy="64633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CURRENT</a:t>
            </a:r>
          </a:p>
          <a:p>
            <a:r>
              <a:rPr lang="en-IN" dirty="0" smtClean="0"/>
              <a:t>SOURCES</a:t>
            </a:r>
            <a:endParaRPr lang="en-IN" dirty="0"/>
          </a:p>
        </p:txBody>
      </p:sp>
      <p:sp>
        <p:nvSpPr>
          <p:cNvPr id="81" name="Rectangle 80"/>
          <p:cNvSpPr/>
          <p:nvPr/>
        </p:nvSpPr>
        <p:spPr>
          <a:xfrm>
            <a:off x="2500298" y="4429132"/>
            <a:ext cx="1067536" cy="64633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VOLTAGE</a:t>
            </a:r>
          </a:p>
          <a:p>
            <a:r>
              <a:rPr lang="en-IN" dirty="0" smtClean="0"/>
              <a:t>SOURCES</a:t>
            </a:r>
            <a:endParaRPr lang="en-IN" dirty="0"/>
          </a:p>
        </p:txBody>
      </p:sp>
      <p:cxnSp>
        <p:nvCxnSpPr>
          <p:cNvPr id="91" name="Straight Connector 90"/>
          <p:cNvCxnSpPr/>
          <p:nvPr/>
        </p:nvCxnSpPr>
        <p:spPr>
          <a:xfrm rot="5400000" flipH="1" flipV="1">
            <a:off x="965175" y="524987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00034" y="5429264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3108315" y="524987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00364" y="542926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357952" y="5571346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1572398" y="5571346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2857488" y="557214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42844" y="5715016"/>
            <a:ext cx="1079142" cy="92333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IDEAL </a:t>
            </a:r>
          </a:p>
          <a:p>
            <a:r>
              <a:rPr lang="en-IN" dirty="0" smtClean="0"/>
              <a:t>CURRENT</a:t>
            </a:r>
          </a:p>
          <a:p>
            <a:r>
              <a:rPr lang="en-IN" dirty="0" smtClean="0"/>
              <a:t>SOURCE</a:t>
            </a:r>
            <a:endParaRPr lang="en-IN" dirty="0"/>
          </a:p>
        </p:txBody>
      </p:sp>
      <p:sp>
        <p:nvSpPr>
          <p:cNvPr id="124" name="Rectangle 123"/>
          <p:cNvSpPr/>
          <p:nvPr/>
        </p:nvSpPr>
        <p:spPr>
          <a:xfrm>
            <a:off x="2619684" y="5720380"/>
            <a:ext cx="1082797" cy="92333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IDEAL </a:t>
            </a:r>
          </a:p>
          <a:p>
            <a:r>
              <a:rPr lang="en-IN" dirty="0" smtClean="0"/>
              <a:t>VOLTAGE </a:t>
            </a:r>
          </a:p>
          <a:p>
            <a:r>
              <a:rPr lang="en-IN" dirty="0" smtClean="0"/>
              <a:t>SOURCE</a:t>
            </a:r>
            <a:endParaRPr lang="en-IN" dirty="0"/>
          </a:p>
        </p:txBody>
      </p:sp>
      <p:sp>
        <p:nvSpPr>
          <p:cNvPr id="125" name="Rectangle 124"/>
          <p:cNvSpPr/>
          <p:nvPr/>
        </p:nvSpPr>
        <p:spPr>
          <a:xfrm>
            <a:off x="3857620" y="5720380"/>
            <a:ext cx="1067536" cy="92333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PRATICAL</a:t>
            </a:r>
          </a:p>
          <a:p>
            <a:r>
              <a:rPr lang="en-IN" dirty="0" smtClean="0"/>
              <a:t>VOLTAGE</a:t>
            </a:r>
          </a:p>
          <a:p>
            <a:r>
              <a:rPr lang="en-IN" dirty="0" smtClean="0"/>
              <a:t>SOURCE</a:t>
            </a:r>
            <a:endParaRPr lang="en-IN" dirty="0"/>
          </a:p>
        </p:txBody>
      </p:sp>
      <p:sp>
        <p:nvSpPr>
          <p:cNvPr id="126" name="Rectangle 125"/>
          <p:cNvSpPr/>
          <p:nvPr/>
        </p:nvSpPr>
        <p:spPr>
          <a:xfrm>
            <a:off x="1333800" y="5715016"/>
            <a:ext cx="1132041" cy="92333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PRATICAL </a:t>
            </a:r>
          </a:p>
          <a:p>
            <a:r>
              <a:rPr lang="en-IN" dirty="0" smtClean="0"/>
              <a:t>CURRENT </a:t>
            </a:r>
          </a:p>
          <a:p>
            <a:r>
              <a:rPr lang="en-IN" dirty="0" smtClean="0"/>
              <a:t>SOUCRE</a:t>
            </a:r>
            <a:endParaRPr lang="en-IN" dirty="0"/>
          </a:p>
        </p:txBody>
      </p:sp>
      <p:sp>
        <p:nvSpPr>
          <p:cNvPr id="127" name="Rectangle 126"/>
          <p:cNvSpPr/>
          <p:nvPr/>
        </p:nvSpPr>
        <p:spPr>
          <a:xfrm>
            <a:off x="3172300" y="714356"/>
            <a:ext cx="2328394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IN" dirty="0" smtClean="0"/>
              <a:t>ELECTRICAL ELEMENTS</a:t>
            </a:r>
            <a:endParaRPr lang="en-IN" dirty="0"/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4000496" y="421402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500562" y="471488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572794" y="5143512"/>
            <a:ext cx="171371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429256" y="428625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429256" y="485776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429256" y="542926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429256" y="600076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072198" y="4131238"/>
            <a:ext cx="660758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CCCS</a:t>
            </a:r>
            <a:endParaRPr lang="en-IN" dirty="0"/>
          </a:p>
        </p:txBody>
      </p:sp>
      <p:sp>
        <p:nvSpPr>
          <p:cNvPr id="152" name="Rectangle 151"/>
          <p:cNvSpPr/>
          <p:nvPr/>
        </p:nvSpPr>
        <p:spPr>
          <a:xfrm>
            <a:off x="6072198" y="4643446"/>
            <a:ext cx="667427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CCVS</a:t>
            </a:r>
            <a:endParaRPr lang="en-IN" dirty="0"/>
          </a:p>
        </p:txBody>
      </p:sp>
      <p:sp>
        <p:nvSpPr>
          <p:cNvPr id="153" name="Rectangle 152"/>
          <p:cNvSpPr/>
          <p:nvPr/>
        </p:nvSpPr>
        <p:spPr>
          <a:xfrm>
            <a:off x="6072198" y="5214950"/>
            <a:ext cx="666721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V</a:t>
            </a:r>
            <a:r>
              <a:rPr lang="en-IN" dirty="0" smtClean="0"/>
              <a:t>CCS</a:t>
            </a:r>
            <a:endParaRPr lang="en-IN" dirty="0"/>
          </a:p>
        </p:txBody>
      </p:sp>
      <p:sp>
        <p:nvSpPr>
          <p:cNvPr id="154" name="Rectangle 153"/>
          <p:cNvSpPr/>
          <p:nvPr/>
        </p:nvSpPr>
        <p:spPr>
          <a:xfrm>
            <a:off x="6072198" y="5786454"/>
            <a:ext cx="673389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VCVS</a:t>
            </a:r>
            <a:endParaRPr lang="en-IN" dirty="0"/>
          </a:p>
        </p:txBody>
      </p:sp>
      <p:cxnSp>
        <p:nvCxnSpPr>
          <p:cNvPr id="167" name="Straight Arrow Connector 166"/>
          <p:cNvCxnSpPr/>
          <p:nvPr/>
        </p:nvCxnSpPr>
        <p:spPr>
          <a:xfrm rot="5400000">
            <a:off x="4000893" y="5571743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15370" cy="60007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Resistance:</a:t>
            </a:r>
          </a:p>
          <a:p>
            <a:pPr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When a current flow in a conducting material, the free electrons move through the material and collide with other atoms. These collisions cause the electrons to lose some of their energy. </a:t>
            </a: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This loss of energy per unit charge is the drop in potential across the material. </a:t>
            </a:r>
          </a:p>
          <a:p>
            <a:pPr algn="just">
              <a:buNone/>
            </a:pPr>
            <a:endParaRPr lang="en-I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The amount of energy lost by the electrons is related to the physical property of the material. These collisions restrict the movement of electrons</a:t>
            </a: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property of the material to restrict the flow of electrons is called resistance, denoted by R.</a:t>
            </a:r>
            <a:r>
              <a:rPr lang="en-I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The unit of resistance is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OHMS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karth\Downloads\WhatsApp Image 2020-12-18 at 10.32.3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71678"/>
            <a:ext cx="3383732" cy="1509462"/>
          </a:xfrm>
          <a:prstGeom prst="rect">
            <a:avLst/>
          </a:prstGeom>
          <a:noFill/>
        </p:spPr>
      </p:pic>
      <p:pic>
        <p:nvPicPr>
          <p:cNvPr id="1029" name="Picture 5" descr="C:\Users\karth\Downloads\WhatsApp Image 2020-12-18 at 10.32.39 AM (2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4714884"/>
            <a:ext cx="2214578" cy="169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429684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According to OHM’s law, the current is directly proportional to the voltage and inversely proportional to the total resistance of a circuit, i.e.,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                                         I = V/R  (or)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v/R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we can write the above equation in terms of charge as follows: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where G is the conductance of a conductor. Units are mho(℧)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karth\Downloads\WhatsApp Image 2020-12-18 at 10.32.39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857496"/>
            <a:ext cx="5929354" cy="14174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When current flows through any resistive material, heat is generated by the Collisions of electrons with other atomic particles. The power absorbed by the resistor is converted to heat. 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The power absorbed by the resistor is given by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where I is the current in the resistor in amps and V is the voltage across the resistor in volts.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Energy lost in a resistor in time t is given by</a:t>
            </a:r>
          </a:p>
          <a:p>
            <a:pPr algn="just">
              <a:buNone/>
            </a:pPr>
            <a:endParaRPr lang="en-IN" sz="2000" dirty="0"/>
          </a:p>
        </p:txBody>
      </p:sp>
      <p:pic>
        <p:nvPicPr>
          <p:cNvPr id="3074" name="Picture 2" descr="C:\Users\karth\Downloads\WhatsApp Image 2020-12-18 at 10.42.43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357430"/>
            <a:ext cx="4929190" cy="1066707"/>
          </a:xfrm>
          <a:prstGeom prst="rect">
            <a:avLst/>
          </a:prstGeom>
          <a:noFill/>
        </p:spPr>
      </p:pic>
      <p:pic>
        <p:nvPicPr>
          <p:cNvPr id="3075" name="Picture 3" descr="C:\Users\karth\Downloads\WhatsApp Image 2020-12-18 at 10.43.05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44" y="4386710"/>
            <a:ext cx="6453190" cy="1971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thota karthik</dc:creator>
  <cp:lastModifiedBy>karthik</cp:lastModifiedBy>
  <cp:revision>14</cp:revision>
  <dcterms:created xsi:type="dcterms:W3CDTF">2020-12-14T16:33:24Z</dcterms:created>
  <dcterms:modified xsi:type="dcterms:W3CDTF">2021-04-26T09:36:25Z</dcterms:modified>
</cp:coreProperties>
</file>