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57" r:id="rId3"/>
    <p:sldId id="324" r:id="rId4"/>
    <p:sldId id="258" r:id="rId5"/>
    <p:sldId id="259" r:id="rId6"/>
    <p:sldId id="261" r:id="rId7"/>
    <p:sldId id="263" r:id="rId8"/>
    <p:sldId id="332" r:id="rId9"/>
    <p:sldId id="325" r:id="rId10"/>
    <p:sldId id="326" r:id="rId11"/>
    <p:sldId id="327" r:id="rId12"/>
    <p:sldId id="328" r:id="rId13"/>
    <p:sldId id="329" r:id="rId14"/>
    <p:sldId id="264" r:id="rId15"/>
    <p:sldId id="265" r:id="rId16"/>
    <p:sldId id="267" r:id="rId17"/>
    <p:sldId id="268" r:id="rId18"/>
    <p:sldId id="271" r:id="rId19"/>
    <p:sldId id="269" r:id="rId20"/>
    <p:sldId id="270" r:id="rId21"/>
    <p:sldId id="272" r:id="rId22"/>
    <p:sldId id="273" r:id="rId23"/>
    <p:sldId id="274" r:id="rId24"/>
    <p:sldId id="275" r:id="rId25"/>
    <p:sldId id="276" r:id="rId26"/>
    <p:sldId id="277" r:id="rId27"/>
    <p:sldId id="278" r:id="rId28"/>
    <p:sldId id="279" r:id="rId29"/>
    <p:sldId id="330" r:id="rId30"/>
    <p:sldId id="331" r:id="rId31"/>
    <p:sldId id="280" r:id="rId32"/>
    <p:sldId id="281" r:id="rId33"/>
    <p:sldId id="282" r:id="rId34"/>
    <p:sldId id="283" r:id="rId35"/>
    <p:sldId id="284" r:id="rId36"/>
    <p:sldId id="285" r:id="rId37"/>
    <p:sldId id="286" r:id="rId38"/>
    <p:sldId id="287" r:id="rId39"/>
    <p:sldId id="288" r:id="rId40"/>
    <p:sldId id="289" r:id="rId41"/>
    <p:sldId id="292" r:id="rId42"/>
    <p:sldId id="293" r:id="rId43"/>
    <p:sldId id="294" r:id="rId44"/>
    <p:sldId id="291" r:id="rId45"/>
    <p:sldId id="290" r:id="rId46"/>
    <p:sldId id="295" r:id="rId47"/>
    <p:sldId id="296" r:id="rId48"/>
    <p:sldId id="298" r:id="rId49"/>
    <p:sldId id="300" r:id="rId50"/>
    <p:sldId id="301" r:id="rId51"/>
    <p:sldId id="299" r:id="rId52"/>
    <p:sldId id="302" r:id="rId53"/>
    <p:sldId id="305" r:id="rId54"/>
    <p:sldId id="315" r:id="rId55"/>
    <p:sldId id="316" r:id="rId56"/>
    <p:sldId id="317" r:id="rId57"/>
    <p:sldId id="318" r:id="rId58"/>
    <p:sldId id="319" r:id="rId59"/>
    <p:sldId id="320" r:id="rId60"/>
    <p:sldId id="321" r:id="rId61"/>
    <p:sldId id="322" r:id="rId62"/>
    <p:sldId id="323"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1849" initials="9" lastIdx="1" clrIdx="0">
    <p:extLst>
      <p:ext uri="{19B8F6BF-5375-455C-9EA6-DF929625EA0E}">
        <p15:presenceInfo xmlns:p15="http://schemas.microsoft.com/office/powerpoint/2012/main" userId="4cb56dc170a30d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5DFB3-3B8B-4A0D-A331-96170B6C6E51}" type="datetimeFigureOut">
              <a:rPr lang="en-IN" smtClean="0"/>
              <a:t>07-04-2022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5EB3E4-D12B-497E-8367-EF8E2DB3076E}" type="slidenum">
              <a:rPr lang="en-IN" smtClean="0"/>
              <a:t>‹#›</a:t>
            </a:fld>
            <a:endParaRPr lang="en-IN"/>
          </a:p>
        </p:txBody>
      </p:sp>
    </p:spTree>
    <p:extLst>
      <p:ext uri="{BB962C8B-B14F-4D97-AF65-F5344CB8AC3E}">
        <p14:creationId xmlns:p14="http://schemas.microsoft.com/office/powerpoint/2010/main" val="3889032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8265C8F-7C44-4B3F-8AFA-EFA04EAAD948}" type="datetimeFigureOut">
              <a:rPr lang="en-IN" smtClean="0"/>
              <a:t>07-04-2022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23B9E-1E9E-4253-A37F-595B679DD8D7}" type="slidenum">
              <a:rPr lang="en-IN" smtClean="0"/>
              <a:t>‹#›</a:t>
            </a:fld>
            <a:endParaRPr lang="en-IN"/>
          </a:p>
        </p:txBody>
      </p:sp>
    </p:spTree>
    <p:extLst>
      <p:ext uri="{BB962C8B-B14F-4D97-AF65-F5344CB8AC3E}">
        <p14:creationId xmlns:p14="http://schemas.microsoft.com/office/powerpoint/2010/main" val="2586554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265C8F-7C44-4B3F-8AFA-EFA04EAAD948}" type="datetimeFigureOut">
              <a:rPr lang="en-IN" smtClean="0"/>
              <a:t>07-04-2022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23B9E-1E9E-4253-A37F-595B679DD8D7}" type="slidenum">
              <a:rPr lang="en-IN" smtClean="0"/>
              <a:t>‹#›</a:t>
            </a:fld>
            <a:endParaRPr lang="en-IN"/>
          </a:p>
        </p:txBody>
      </p:sp>
    </p:spTree>
    <p:extLst>
      <p:ext uri="{BB962C8B-B14F-4D97-AF65-F5344CB8AC3E}">
        <p14:creationId xmlns:p14="http://schemas.microsoft.com/office/powerpoint/2010/main" val="47488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265C8F-7C44-4B3F-8AFA-EFA04EAAD948}" type="datetimeFigureOut">
              <a:rPr lang="en-IN" smtClean="0"/>
              <a:t>07-04-2022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23B9E-1E9E-4253-A37F-595B679DD8D7}" type="slidenum">
              <a:rPr lang="en-IN" smtClean="0"/>
              <a:t>‹#›</a:t>
            </a:fld>
            <a:endParaRPr lang="en-IN"/>
          </a:p>
        </p:txBody>
      </p:sp>
    </p:spTree>
    <p:extLst>
      <p:ext uri="{BB962C8B-B14F-4D97-AF65-F5344CB8AC3E}">
        <p14:creationId xmlns:p14="http://schemas.microsoft.com/office/powerpoint/2010/main" val="2508712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265C8F-7C44-4B3F-8AFA-EFA04EAAD948}" type="datetimeFigureOut">
              <a:rPr lang="en-IN" smtClean="0"/>
              <a:t>07-04-2022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23B9E-1E9E-4253-A37F-595B679DD8D7}" type="slidenum">
              <a:rPr lang="en-IN" smtClean="0"/>
              <a:t>‹#›</a:t>
            </a:fld>
            <a:endParaRPr lang="en-IN"/>
          </a:p>
        </p:txBody>
      </p:sp>
    </p:spTree>
    <p:extLst>
      <p:ext uri="{BB962C8B-B14F-4D97-AF65-F5344CB8AC3E}">
        <p14:creationId xmlns:p14="http://schemas.microsoft.com/office/powerpoint/2010/main" val="2531264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265C8F-7C44-4B3F-8AFA-EFA04EAAD948}" type="datetimeFigureOut">
              <a:rPr lang="en-IN" smtClean="0"/>
              <a:t>07-04-2022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23B9E-1E9E-4253-A37F-595B679DD8D7}" type="slidenum">
              <a:rPr lang="en-IN" smtClean="0"/>
              <a:t>‹#›</a:t>
            </a:fld>
            <a:endParaRPr lang="en-IN"/>
          </a:p>
        </p:txBody>
      </p:sp>
    </p:spTree>
    <p:extLst>
      <p:ext uri="{BB962C8B-B14F-4D97-AF65-F5344CB8AC3E}">
        <p14:creationId xmlns:p14="http://schemas.microsoft.com/office/powerpoint/2010/main" val="2586251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8265C8F-7C44-4B3F-8AFA-EFA04EAAD948}" type="datetimeFigureOut">
              <a:rPr lang="en-IN" smtClean="0"/>
              <a:t>07-04-2022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23B9E-1E9E-4253-A37F-595B679DD8D7}" type="slidenum">
              <a:rPr lang="en-IN" smtClean="0"/>
              <a:t>‹#›</a:t>
            </a:fld>
            <a:endParaRPr lang="en-IN"/>
          </a:p>
        </p:txBody>
      </p:sp>
    </p:spTree>
    <p:extLst>
      <p:ext uri="{BB962C8B-B14F-4D97-AF65-F5344CB8AC3E}">
        <p14:creationId xmlns:p14="http://schemas.microsoft.com/office/powerpoint/2010/main" val="2835244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8265C8F-7C44-4B3F-8AFA-EFA04EAAD948}" type="datetimeFigureOut">
              <a:rPr lang="en-IN" smtClean="0"/>
              <a:t>07-04-2022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F23B9E-1E9E-4253-A37F-595B679DD8D7}" type="slidenum">
              <a:rPr lang="en-IN" smtClean="0"/>
              <a:t>‹#›</a:t>
            </a:fld>
            <a:endParaRPr lang="en-IN"/>
          </a:p>
        </p:txBody>
      </p:sp>
    </p:spTree>
    <p:extLst>
      <p:ext uri="{BB962C8B-B14F-4D97-AF65-F5344CB8AC3E}">
        <p14:creationId xmlns:p14="http://schemas.microsoft.com/office/powerpoint/2010/main" val="3559027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8265C8F-7C44-4B3F-8AFA-EFA04EAAD948}" type="datetimeFigureOut">
              <a:rPr lang="en-IN" smtClean="0"/>
              <a:t>07-04-2022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F23B9E-1E9E-4253-A37F-595B679DD8D7}" type="slidenum">
              <a:rPr lang="en-IN" smtClean="0"/>
              <a:t>‹#›</a:t>
            </a:fld>
            <a:endParaRPr lang="en-IN"/>
          </a:p>
        </p:txBody>
      </p:sp>
    </p:spTree>
    <p:extLst>
      <p:ext uri="{BB962C8B-B14F-4D97-AF65-F5344CB8AC3E}">
        <p14:creationId xmlns:p14="http://schemas.microsoft.com/office/powerpoint/2010/main" val="3579780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65C8F-7C44-4B3F-8AFA-EFA04EAAD948}" type="datetimeFigureOut">
              <a:rPr lang="en-IN" smtClean="0"/>
              <a:t>07-04-2022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F23B9E-1E9E-4253-A37F-595B679DD8D7}" type="slidenum">
              <a:rPr lang="en-IN" smtClean="0"/>
              <a:t>‹#›</a:t>
            </a:fld>
            <a:endParaRPr lang="en-IN"/>
          </a:p>
        </p:txBody>
      </p:sp>
    </p:spTree>
    <p:extLst>
      <p:ext uri="{BB962C8B-B14F-4D97-AF65-F5344CB8AC3E}">
        <p14:creationId xmlns:p14="http://schemas.microsoft.com/office/powerpoint/2010/main" val="2813873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265C8F-7C44-4B3F-8AFA-EFA04EAAD948}" type="datetimeFigureOut">
              <a:rPr lang="en-IN" smtClean="0"/>
              <a:t>07-04-2022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23B9E-1E9E-4253-A37F-595B679DD8D7}" type="slidenum">
              <a:rPr lang="en-IN" smtClean="0"/>
              <a:t>‹#›</a:t>
            </a:fld>
            <a:endParaRPr lang="en-IN"/>
          </a:p>
        </p:txBody>
      </p:sp>
    </p:spTree>
    <p:extLst>
      <p:ext uri="{BB962C8B-B14F-4D97-AF65-F5344CB8AC3E}">
        <p14:creationId xmlns:p14="http://schemas.microsoft.com/office/powerpoint/2010/main" val="1562053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265C8F-7C44-4B3F-8AFA-EFA04EAAD948}" type="datetimeFigureOut">
              <a:rPr lang="en-IN" smtClean="0"/>
              <a:t>07-04-2022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23B9E-1E9E-4253-A37F-595B679DD8D7}" type="slidenum">
              <a:rPr lang="en-IN" smtClean="0"/>
              <a:t>‹#›</a:t>
            </a:fld>
            <a:endParaRPr lang="en-IN"/>
          </a:p>
        </p:txBody>
      </p:sp>
    </p:spTree>
    <p:extLst>
      <p:ext uri="{BB962C8B-B14F-4D97-AF65-F5344CB8AC3E}">
        <p14:creationId xmlns:p14="http://schemas.microsoft.com/office/powerpoint/2010/main" val="1641022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65C8F-7C44-4B3F-8AFA-EFA04EAAD948}" type="datetimeFigureOut">
              <a:rPr lang="en-IN" smtClean="0"/>
              <a:t>07-04-2022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F23B9E-1E9E-4253-A37F-595B679DD8D7}" type="slidenum">
              <a:rPr lang="en-IN" smtClean="0"/>
              <a:t>‹#›</a:t>
            </a:fld>
            <a:endParaRPr lang="en-IN"/>
          </a:p>
        </p:txBody>
      </p:sp>
    </p:spTree>
    <p:extLst>
      <p:ext uri="{BB962C8B-B14F-4D97-AF65-F5344CB8AC3E}">
        <p14:creationId xmlns:p14="http://schemas.microsoft.com/office/powerpoint/2010/main" val="4065621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4727"/>
            <a:ext cx="9144000" cy="1487055"/>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DESIGN AND ANALYSIS OF ALGORITHMS</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48509" y="2078038"/>
            <a:ext cx="9144000" cy="3789362"/>
          </a:xfrm>
        </p:spPr>
        <p:txBody>
          <a:bodyPr>
            <a:normAutofit lnSpcReduction="10000"/>
          </a:bodyPr>
          <a:lstStyle/>
          <a:p>
            <a:r>
              <a:rPr lang="en-US" b="1" dirty="0" smtClean="0">
                <a:latin typeface="Times New Roman" panose="02020603050405020304" pitchFamily="18" charset="0"/>
                <a:cs typeface="Times New Roman" panose="02020603050405020304" pitchFamily="18" charset="0"/>
              </a:rPr>
              <a:t>UNIT I</a:t>
            </a:r>
          </a:p>
          <a:p>
            <a:pPr marL="457200" indent="-457200" algn="just">
              <a:buAutoNum type="arabicPeriod"/>
            </a:pPr>
            <a:r>
              <a:rPr lang="en-US" b="1" dirty="0" smtClean="0">
                <a:latin typeface="Times New Roman" panose="02020603050405020304" pitchFamily="18" charset="0"/>
                <a:cs typeface="Times New Roman" panose="02020603050405020304" pitchFamily="18" charset="0"/>
              </a:rPr>
              <a:t>INTRODUCTION TO ALGORITHM</a:t>
            </a:r>
          </a:p>
          <a:p>
            <a:pPr marL="457200" indent="-457200" algn="just">
              <a:buAutoNum type="arabicPeriod"/>
            </a:pPr>
            <a:r>
              <a:rPr lang="en-US" b="1" dirty="0" smtClean="0">
                <a:latin typeface="Times New Roman" panose="02020603050405020304" pitchFamily="18" charset="0"/>
                <a:cs typeface="Times New Roman" panose="02020603050405020304" pitchFamily="18" charset="0"/>
              </a:rPr>
              <a:t>ALGOORITHM SPECIFICATION</a:t>
            </a:r>
          </a:p>
          <a:p>
            <a:pPr marL="457200" indent="-457200" algn="just">
              <a:buAutoNum type="arabicPeriod"/>
            </a:pPr>
            <a:r>
              <a:rPr lang="en-US" b="1" dirty="0" smtClean="0">
                <a:latin typeface="Times New Roman" panose="02020603050405020304" pitchFamily="18" charset="0"/>
                <a:cs typeface="Times New Roman" panose="02020603050405020304" pitchFamily="18" charset="0"/>
              </a:rPr>
              <a:t>PERFORMANCE ANALYSIS</a:t>
            </a:r>
          </a:p>
          <a:p>
            <a:pPr marL="457200" indent="-457200" algn="just">
              <a:buAutoNum type="arabicPeriod"/>
            </a:pPr>
            <a:r>
              <a:rPr lang="en-US" b="1" dirty="0" smtClean="0">
                <a:latin typeface="Times New Roman" panose="02020603050405020304" pitchFamily="18" charset="0"/>
                <a:cs typeface="Times New Roman" panose="02020603050405020304" pitchFamily="18" charset="0"/>
              </a:rPr>
              <a:t>RANDOMIZED ALGORITHMS</a:t>
            </a:r>
          </a:p>
          <a:p>
            <a:pPr marL="457200" indent="-457200" algn="just">
              <a:buAutoNum type="arabicPeriod"/>
            </a:pPr>
            <a:r>
              <a:rPr lang="en-US" b="1" dirty="0" smtClean="0">
                <a:latin typeface="Times New Roman" panose="02020603050405020304" pitchFamily="18" charset="0"/>
                <a:cs typeface="Times New Roman" panose="02020603050405020304" pitchFamily="18" charset="0"/>
              </a:rPr>
              <a:t>DIVIDE AND CONQUER</a:t>
            </a:r>
          </a:p>
          <a:p>
            <a:pPr marL="457200" indent="-457200" algn="just">
              <a:buAutoNum type="arabicPeriod"/>
            </a:pPr>
            <a:r>
              <a:rPr lang="en-US" b="1" dirty="0" smtClean="0">
                <a:latin typeface="Times New Roman" panose="02020603050405020304" pitchFamily="18" charset="0"/>
                <a:cs typeface="Times New Roman" panose="02020603050405020304" pitchFamily="18" charset="0"/>
              </a:rPr>
              <a:t>GENERAL METHOD</a:t>
            </a:r>
          </a:p>
          <a:p>
            <a:pPr marL="457200" indent="-457200" algn="just">
              <a:buAutoNum type="arabicPeriod"/>
            </a:pPr>
            <a:r>
              <a:rPr lang="en-US" b="1" dirty="0" smtClean="0">
                <a:latin typeface="Times New Roman" panose="02020603050405020304" pitchFamily="18" charset="0"/>
                <a:cs typeface="Times New Roman" panose="02020603050405020304" pitchFamily="18" charset="0"/>
              </a:rPr>
              <a:t>APPLICATIONS-BINARY SEARCH, MERGE SORT, QUICK SORT, STRASSEN’S MATRIX MULTIPLICATION.</a:t>
            </a:r>
          </a:p>
          <a:p>
            <a:pPr marL="457200" indent="-457200">
              <a:buAutoNum type="arabicPeriod"/>
            </a:pPr>
            <a:endParaRPr lang="en-US" dirty="0" smtClean="0"/>
          </a:p>
          <a:p>
            <a:endParaRPr lang="en-IN" dirty="0"/>
          </a:p>
        </p:txBody>
      </p:sp>
    </p:spTree>
    <p:extLst>
      <p:ext uri="{BB962C8B-B14F-4D97-AF65-F5344CB8AC3E}">
        <p14:creationId xmlns:p14="http://schemas.microsoft.com/office/powerpoint/2010/main" val="1360734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6400"/>
            <a:ext cx="10515600" cy="5770563"/>
          </a:xfrm>
        </p:spPr>
        <p:txBody>
          <a:bodyPr>
            <a:normAutofit/>
          </a:bodyPr>
          <a:lstStyle/>
          <a:p>
            <a:pPr marL="0" indent="0" algn="just">
              <a:buNone/>
            </a:pP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062182" y="1009410"/>
            <a:ext cx="3620654" cy="2585323"/>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For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=0;i&lt;</a:t>
            </a:r>
            <a:r>
              <a:rPr lang="en-IN" dirty="0" err="1">
                <a:latin typeface="Times New Roman" panose="02020603050405020304" pitchFamily="18" charset="0"/>
                <a:cs typeface="Times New Roman" panose="02020603050405020304" pitchFamily="18" charset="0"/>
              </a:rPr>
              <a:t>n;i</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//time taken for execution is n+1 units //</a:t>
            </a:r>
          </a:p>
          <a:p>
            <a:r>
              <a:rPr lang="en-IN" dirty="0">
                <a:latin typeface="Times New Roman" panose="02020603050405020304" pitchFamily="18" charset="0"/>
                <a:cs typeface="Times New Roman" panose="02020603050405020304" pitchFamily="18" charset="0"/>
              </a:rPr>
              <a:t>For(j=0;j&lt;n; </a:t>
            </a:r>
            <a:r>
              <a:rPr lang="en-IN" dirty="0" err="1">
                <a:latin typeface="Times New Roman" panose="02020603050405020304" pitchFamily="18" charset="0"/>
                <a:cs typeface="Times New Roman" panose="02020603050405020304" pitchFamily="18" charset="0"/>
              </a:rPr>
              <a:t>j++</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{//time taken for execution is n(n+1) units </a:t>
            </a:r>
          </a:p>
          <a:p>
            <a:r>
              <a:rPr lang="en-IN" dirty="0">
                <a:latin typeface="Times New Roman" panose="02020603050405020304" pitchFamily="18" charset="0"/>
                <a:cs typeface="Times New Roman" panose="02020603050405020304" pitchFamily="18" charset="0"/>
              </a:rPr>
              <a:t>Start</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41320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838200" y="461963"/>
            <a:ext cx="10515600" cy="5715000"/>
          </a:xfrm>
        </p:spPr>
        <p:txBody>
          <a:bodyPr>
            <a:normAutofit fontScale="97500"/>
          </a:bodyPr>
          <a:lstStyle/>
          <a:p>
            <a:pPr marL="0" indent="0">
              <a:buNone/>
            </a:pPr>
            <a:r>
              <a:rPr lang="en-IN" dirty="0">
                <a:latin typeface="Times New Roman" panose="02020603050405020304" pitchFamily="18" charset="0"/>
                <a:cs typeface="Times New Roman" panose="02020603050405020304" pitchFamily="18" charset="0"/>
              </a:rPr>
              <a:t>For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=0;i&lt;</a:t>
            </a:r>
            <a:r>
              <a:rPr lang="en-IN" dirty="0" err="1">
                <a:latin typeface="Times New Roman" panose="02020603050405020304" pitchFamily="18" charset="0"/>
                <a:cs typeface="Times New Roman" panose="02020603050405020304" pitchFamily="18" charset="0"/>
              </a:rPr>
              <a:t>n;i</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//time taken for execution is n+1 units //</a:t>
            </a:r>
          </a:p>
          <a:p>
            <a:pPr marL="0" indent="0">
              <a:buNone/>
            </a:pPr>
            <a:r>
              <a:rPr lang="en-IN" dirty="0">
                <a:latin typeface="Times New Roman" panose="02020603050405020304" pitchFamily="18" charset="0"/>
                <a:cs typeface="Times New Roman" panose="02020603050405020304" pitchFamily="18" charset="0"/>
              </a:rPr>
              <a:t>For(j=0;j&lt;n; </a:t>
            </a:r>
            <a:r>
              <a:rPr lang="en-IN" dirty="0" err="1">
                <a:latin typeface="Times New Roman" panose="02020603050405020304" pitchFamily="18" charset="0"/>
                <a:cs typeface="Times New Roman" panose="02020603050405020304" pitchFamily="18" charset="0"/>
              </a:rPr>
              <a:t>j++</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//time taken for execution is n(n+1) units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Start</a:t>
            </a:r>
          </a:p>
          <a:p>
            <a:pPr marL="0" indent="0">
              <a:buNone/>
            </a:pP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7" name="TextBox 6"/>
              <p:cNvSpPr txBox="1"/>
              <p:nvPr/>
            </p:nvSpPr>
            <p:spPr>
              <a:xfrm>
                <a:off x="6477000" y="461963"/>
                <a:ext cx="4876800" cy="3571555"/>
              </a:xfrm>
              <a:prstGeom prst="rect">
                <a:avLst/>
              </a:prstGeom>
              <a:noFill/>
            </p:spPr>
            <p:txBody>
              <a:bodyPr wrap="square" rtlCol="0">
                <a:spAutoFit/>
              </a:bodyPr>
              <a:lstStyle/>
              <a:p>
                <a:r>
                  <a:rPr lang="en-IN" sz="2800" dirty="0" smtClean="0">
                    <a:latin typeface="Times New Roman" panose="02020603050405020304" pitchFamily="18" charset="0"/>
                    <a:cs typeface="Times New Roman" panose="02020603050405020304" pitchFamily="18" charset="0"/>
                  </a:rPr>
                  <a:t>For (</a:t>
                </a:r>
                <a:r>
                  <a:rPr lang="en-IN" sz="2800" dirty="0" err="1" smtClean="0">
                    <a:latin typeface="Times New Roman" panose="02020603050405020304" pitchFamily="18" charset="0"/>
                    <a:cs typeface="Times New Roman" panose="02020603050405020304" pitchFamily="18" charset="0"/>
                  </a:rPr>
                  <a:t>i</a:t>
                </a:r>
                <a:r>
                  <a:rPr lang="en-IN" sz="2800" dirty="0" smtClean="0">
                    <a:latin typeface="Times New Roman" panose="02020603050405020304" pitchFamily="18" charset="0"/>
                    <a:cs typeface="Times New Roman" panose="02020603050405020304" pitchFamily="18" charset="0"/>
                  </a:rPr>
                  <a:t>=0;i&lt;</a:t>
                </a:r>
                <a:r>
                  <a:rPr lang="en-IN" sz="2800" dirty="0" err="1" smtClean="0">
                    <a:latin typeface="Times New Roman" panose="02020603050405020304" pitchFamily="18" charset="0"/>
                    <a:cs typeface="Times New Roman" panose="02020603050405020304" pitchFamily="18" charset="0"/>
                  </a:rPr>
                  <a:t>n;i</a:t>
                </a:r>
                <a:r>
                  <a:rPr lang="en-IN" sz="2800" dirty="0" smtClean="0">
                    <a:latin typeface="Times New Roman" panose="02020603050405020304" pitchFamily="18" charset="0"/>
                    <a:cs typeface="Times New Roman" panose="02020603050405020304" pitchFamily="18" charset="0"/>
                  </a:rPr>
                  <a:t>++)</a:t>
                </a:r>
              </a:p>
              <a:p>
                <a:r>
                  <a:rPr lang="en-IN" sz="28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//time taken for execution is n+1 units //</a:t>
                </a:r>
              </a:p>
              <a:p>
                <a:r>
                  <a:rPr lang="en-IN" sz="2800" dirty="0">
                    <a:latin typeface="Times New Roman" panose="02020603050405020304" pitchFamily="18" charset="0"/>
                    <a:cs typeface="Times New Roman" panose="02020603050405020304" pitchFamily="18" charset="0"/>
                  </a:rPr>
                  <a:t>p</a:t>
                </a:r>
                <a:r>
                  <a:rPr lang="en-IN" sz="2800" dirty="0" smtClean="0">
                    <a:latin typeface="Times New Roman" panose="02020603050405020304" pitchFamily="18" charset="0"/>
                    <a:cs typeface="Times New Roman" panose="02020603050405020304" pitchFamily="18" charset="0"/>
                  </a:rPr>
                  <a:t>= </a:t>
                </a:r>
                <a:r>
                  <a:rPr lang="en-IN" sz="2800" dirty="0" err="1" smtClean="0">
                    <a:latin typeface="Times New Roman" panose="02020603050405020304" pitchFamily="18" charset="0"/>
                    <a:cs typeface="Times New Roman" panose="02020603050405020304" pitchFamily="18" charset="0"/>
                  </a:rPr>
                  <a:t>p+i</a:t>
                </a:r>
                <a:r>
                  <a:rPr lang="en-IN" sz="2800" dirty="0">
                    <a:latin typeface="Times New Roman" panose="02020603050405020304" pitchFamily="18" charset="0"/>
                    <a:cs typeface="Times New Roman" panose="02020603050405020304" pitchFamily="18" charset="0"/>
                  </a:rPr>
                  <a:t>;</a:t>
                </a:r>
                <a:endParaRPr lang="en-IN" sz="2800" dirty="0" smtClean="0">
                  <a:latin typeface="Times New Roman" panose="02020603050405020304" pitchFamily="18" charset="0"/>
                  <a:cs typeface="Times New Roman" panose="02020603050405020304" pitchFamily="18" charset="0"/>
                </a:endParaRPr>
              </a:p>
              <a:p>
                <a:r>
                  <a:rPr lang="en-IN" sz="2800" dirty="0" smtClean="0">
                    <a:latin typeface="Times New Roman" panose="02020603050405020304" pitchFamily="18" charset="0"/>
                    <a:cs typeface="Times New Roman" panose="02020603050405020304" pitchFamily="18" charset="0"/>
                  </a:rPr>
                  <a:t>}// Assume p &gt; n  what happens</a:t>
                </a:r>
              </a:p>
              <a:p>
                <a:r>
                  <a:rPr lang="en-IN" sz="2800" dirty="0" smtClean="0">
                    <a:latin typeface="Times New Roman" panose="02020603050405020304" pitchFamily="18" charset="0"/>
                    <a:cs typeface="Times New Roman" panose="02020603050405020304" pitchFamily="18" charset="0"/>
                  </a:rPr>
                  <a:t>// p= k(k+1)/2</a:t>
                </a:r>
              </a:p>
              <a:p>
                <a:r>
                  <a:rPr lang="en-IN" sz="2800" dirty="0">
                    <a:latin typeface="Times New Roman" panose="02020603050405020304" pitchFamily="18" charset="0"/>
                    <a:cs typeface="Times New Roman" panose="02020603050405020304" pitchFamily="18" charset="0"/>
                  </a:rPr>
                  <a:t>k(k+1)/</a:t>
                </a:r>
                <a:r>
                  <a:rPr lang="en-IN" sz="2800" dirty="0" smtClean="0">
                    <a:latin typeface="Times New Roman" panose="02020603050405020304" pitchFamily="18" charset="0"/>
                    <a:cs typeface="Times New Roman" panose="02020603050405020304" pitchFamily="18" charset="0"/>
                  </a:rPr>
                  <a:t>2 &gt; n</a:t>
                </a:r>
              </a:p>
              <a:p>
                <a:r>
                  <a:rPr lang="en-IN" sz="2800" dirty="0" smtClean="0">
                    <a:latin typeface="Times New Roman" panose="02020603050405020304" pitchFamily="18" charset="0"/>
                    <a:cs typeface="Times New Roman" panose="02020603050405020304" pitchFamily="18" charset="0"/>
                  </a:rPr>
                  <a:t>Assume k</a:t>
                </a:r>
                <a:r>
                  <a:rPr lang="en-IN" sz="2800" baseline="30000" dirty="0" smtClean="0">
                    <a:latin typeface="Times New Roman" panose="02020603050405020304" pitchFamily="18" charset="0"/>
                    <a:cs typeface="Times New Roman" panose="02020603050405020304" pitchFamily="18" charset="0"/>
                  </a:rPr>
                  <a:t>2 </a:t>
                </a:r>
                <a:r>
                  <a:rPr lang="en-IN" sz="2800" dirty="0" smtClean="0">
                    <a:latin typeface="Times New Roman" panose="02020603050405020304" pitchFamily="18" charset="0"/>
                    <a:cs typeface="Times New Roman" panose="02020603050405020304" pitchFamily="18" charset="0"/>
                  </a:rPr>
                  <a:t> &gt; n</a:t>
                </a:r>
              </a:p>
              <a:p>
                <a:r>
                  <a:rPr lang="en-IN" sz="2800" dirty="0" smtClean="0">
                    <a:latin typeface="Times New Roman" panose="02020603050405020304" pitchFamily="18" charset="0"/>
                    <a:cs typeface="Times New Roman" panose="02020603050405020304" pitchFamily="18" charset="0"/>
                  </a:rPr>
                  <a:t>k &gt; </a:t>
                </a:r>
                <a14:m>
                  <m:oMath xmlns:m="http://schemas.openxmlformats.org/officeDocument/2006/math">
                    <m:r>
                      <a:rPr lang="en-IN" sz="2800"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𝑛</m:t>
                    </m:r>
                  </m:oMath>
                </a14:m>
                <a:endParaRPr lang="en-IN" sz="2800" dirty="0" smtClean="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477000" y="461963"/>
                <a:ext cx="4876800" cy="3571555"/>
              </a:xfrm>
              <a:prstGeom prst="rect">
                <a:avLst/>
              </a:prstGeom>
              <a:blipFill>
                <a:blip r:embed="rId2"/>
                <a:stretch>
                  <a:fillRect l="-2625" t="-1877" b="-3925"/>
                </a:stretch>
              </a:blipFill>
            </p:spPr>
            <p:txBody>
              <a:bodyPr/>
              <a:lstStyle/>
              <a:p>
                <a:r>
                  <a:rPr lang="en-IN">
                    <a:noFill/>
                  </a:rPr>
                  <a:t> </a:t>
                </a:r>
              </a:p>
            </p:txBody>
          </p:sp>
        </mc:Fallback>
      </mc:AlternateContent>
    </p:spTree>
    <p:extLst>
      <p:ext uri="{BB962C8B-B14F-4D97-AF65-F5344CB8AC3E}">
        <p14:creationId xmlns:p14="http://schemas.microsoft.com/office/powerpoint/2010/main" val="1825850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397164"/>
            <a:ext cx="10515600" cy="5779799"/>
          </a:xfrm>
        </p:spPr>
        <p:txBody>
          <a:bodyPr>
            <a:normAutofit fontScale="97500"/>
          </a:bodyPr>
          <a:lstStyle/>
          <a:p>
            <a:pPr marL="0" indent="0">
              <a:buNone/>
            </a:pPr>
            <a:r>
              <a:rPr lang="en-IN" dirty="0" smtClean="0">
                <a:latin typeface="Times New Roman" panose="02020603050405020304" pitchFamily="18" charset="0"/>
                <a:cs typeface="Times New Roman" panose="02020603050405020304" pitchFamily="18" charset="0"/>
              </a:rPr>
              <a:t>Example                         // Assume </a:t>
            </a:r>
            <a:r>
              <a:rPr lang="en-IN" dirty="0" err="1" smtClean="0">
                <a:latin typeface="Times New Roman" panose="02020603050405020304" pitchFamily="18" charset="0"/>
                <a:cs typeface="Times New Roman" panose="02020603050405020304" pitchFamily="18" charset="0"/>
              </a:rPr>
              <a:t>i</a:t>
            </a:r>
            <a:r>
              <a:rPr lang="en-IN" dirty="0" smtClean="0">
                <a:latin typeface="Times New Roman" panose="02020603050405020304" pitchFamily="18" charset="0"/>
                <a:cs typeface="Times New Roman" panose="02020603050405020304" pitchFamily="18" charset="0"/>
              </a:rPr>
              <a:t> &gt; = n </a:t>
            </a:r>
          </a:p>
          <a:p>
            <a:pPr marL="0" indent="0">
              <a:buNone/>
            </a:pPr>
            <a:r>
              <a:rPr lang="en-IN" dirty="0" smtClean="0">
                <a:latin typeface="Times New Roman" panose="02020603050405020304" pitchFamily="18" charset="0"/>
                <a:cs typeface="Times New Roman" panose="02020603050405020304" pitchFamily="18" charset="0"/>
              </a:rPr>
              <a:t>For </a:t>
            </a:r>
            <a:r>
              <a:rPr lang="en-IN" dirty="0">
                <a:latin typeface="Times New Roman" panose="02020603050405020304" pitchFamily="18" charset="0"/>
                <a:cs typeface="Times New Roman" panose="02020603050405020304" pitchFamily="18" charset="0"/>
              </a:rPr>
              <a:t>(</a:t>
            </a:r>
            <a:r>
              <a:rPr lang="en-IN" dirty="0" err="1" smtClean="0">
                <a:latin typeface="Times New Roman" panose="02020603050405020304" pitchFamily="18" charset="0"/>
                <a:cs typeface="Times New Roman" panose="02020603050405020304" pitchFamily="18" charset="0"/>
              </a:rPr>
              <a:t>i</a:t>
            </a:r>
            <a:r>
              <a:rPr lang="en-IN" dirty="0" smtClean="0">
                <a:latin typeface="Times New Roman" panose="02020603050405020304" pitchFamily="18" charset="0"/>
                <a:cs typeface="Times New Roman" panose="02020603050405020304" pitchFamily="18" charset="0"/>
              </a:rPr>
              <a:t>=0;i&lt;</a:t>
            </a:r>
            <a:r>
              <a:rPr lang="en-IN" dirty="0" err="1" smtClean="0">
                <a:latin typeface="Times New Roman" panose="02020603050405020304" pitchFamily="18" charset="0"/>
                <a:cs typeface="Times New Roman" panose="02020603050405020304" pitchFamily="18" charset="0"/>
              </a:rPr>
              <a:t>n;i</a:t>
            </a:r>
            <a:r>
              <a:rPr lang="en-IN" dirty="0" smtClean="0">
                <a:latin typeface="Times New Roman" panose="02020603050405020304" pitchFamily="18" charset="0"/>
                <a:cs typeface="Times New Roman" panose="02020603050405020304" pitchFamily="18" charset="0"/>
              </a:rPr>
              <a:t>=</a:t>
            </a:r>
            <a:r>
              <a:rPr lang="en-IN" dirty="0" err="1" smtClean="0">
                <a:latin typeface="Times New Roman" panose="02020603050405020304" pitchFamily="18" charset="0"/>
                <a:cs typeface="Times New Roman" panose="02020603050405020304" pitchFamily="18" charset="0"/>
              </a:rPr>
              <a:t>i</a:t>
            </a:r>
            <a:r>
              <a:rPr lang="en-IN" dirty="0" smtClean="0">
                <a:latin typeface="Times New Roman" panose="02020603050405020304" pitchFamily="18" charset="0"/>
                <a:cs typeface="Times New Roman" panose="02020603050405020304" pitchFamily="18" charset="0"/>
              </a:rPr>
              <a:t>*2)          </a:t>
            </a:r>
            <a:r>
              <a:rPr lang="en-IN" dirty="0" err="1" smtClean="0">
                <a:latin typeface="Times New Roman" panose="02020603050405020304" pitchFamily="18" charset="0"/>
                <a:cs typeface="Times New Roman" panose="02020603050405020304" pitchFamily="18" charset="0"/>
              </a:rPr>
              <a:t>i</a:t>
            </a:r>
            <a:r>
              <a:rPr lang="en-IN" dirty="0" smtClean="0">
                <a:latin typeface="Times New Roman" panose="02020603050405020304" pitchFamily="18" charset="0"/>
                <a:cs typeface="Times New Roman" panose="02020603050405020304" pitchFamily="18" charset="0"/>
              </a:rPr>
              <a:t>=2</a:t>
            </a:r>
            <a:r>
              <a:rPr lang="en-IN" baseline="30000" dirty="0" smtClean="0">
                <a:latin typeface="Times New Roman" panose="02020603050405020304" pitchFamily="18" charset="0"/>
                <a:cs typeface="Times New Roman" panose="02020603050405020304" pitchFamily="18" charset="0"/>
              </a:rPr>
              <a:t>k</a:t>
            </a:r>
            <a:r>
              <a:rPr lang="en-IN" baseline="-25000"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2</a:t>
            </a:r>
            <a:r>
              <a:rPr lang="en-IN" baseline="30000" dirty="0" smtClean="0">
                <a:latin typeface="Times New Roman" panose="02020603050405020304" pitchFamily="18" charset="0"/>
                <a:cs typeface="Times New Roman" panose="02020603050405020304" pitchFamily="18" charset="0"/>
              </a:rPr>
              <a:t>k </a:t>
            </a:r>
            <a:r>
              <a:rPr lang="en-IN" dirty="0" smtClean="0">
                <a:latin typeface="Times New Roman" panose="02020603050405020304" pitchFamily="18" charset="0"/>
                <a:cs typeface="Times New Roman" panose="02020603050405020304" pitchFamily="18" charset="0"/>
              </a:rPr>
              <a:t> &gt; = n</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Start				</a:t>
            </a:r>
            <a:r>
              <a:rPr lang="en-IN" dirty="0" smtClean="0">
                <a:latin typeface="Times New Roman" panose="02020603050405020304" pitchFamily="18" charset="0"/>
                <a:cs typeface="Times New Roman" panose="02020603050405020304" pitchFamily="18" charset="0"/>
              </a:rPr>
              <a:t>2</a:t>
            </a:r>
            <a:r>
              <a:rPr lang="en-IN" baseline="30000" dirty="0" smtClean="0">
                <a:latin typeface="Times New Roman" panose="02020603050405020304" pitchFamily="18" charset="0"/>
                <a:cs typeface="Times New Roman" panose="02020603050405020304" pitchFamily="18" charset="0"/>
              </a:rPr>
              <a:t>k</a:t>
            </a:r>
            <a:r>
              <a:rPr lang="en-IN" dirty="0" smtClean="0">
                <a:latin typeface="Times New Roman" panose="02020603050405020304" pitchFamily="18" charset="0"/>
                <a:cs typeface="Times New Roman" panose="02020603050405020304" pitchFamily="18" charset="0"/>
              </a:rPr>
              <a:t>  = n</a:t>
            </a:r>
            <a:endParaRPr lang="en-IN" dirty="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k = log</a:t>
            </a:r>
            <a:r>
              <a:rPr lang="en-IN" baseline="-25000" dirty="0" smtClean="0">
                <a:latin typeface="Times New Roman" panose="02020603050405020304" pitchFamily="18" charset="0"/>
                <a:cs typeface="Times New Roman" panose="02020603050405020304" pitchFamily="18" charset="0"/>
              </a:rPr>
              <a:t>2</a:t>
            </a:r>
            <a:r>
              <a:rPr lang="en-IN" dirty="0" smtClean="0">
                <a:latin typeface="Times New Roman" panose="02020603050405020304" pitchFamily="18" charset="0"/>
                <a:cs typeface="Times New Roman" panose="02020603050405020304" pitchFamily="18" charset="0"/>
              </a:rPr>
              <a:t>n</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a:t>
            </a:r>
          </a:p>
          <a:p>
            <a:pPr marL="0" indent="0">
              <a:buNone/>
            </a:pPr>
            <a:r>
              <a:rPr lang="en-IN" dirty="0" smtClean="0">
                <a:latin typeface="Times New Roman" panose="02020603050405020304" pitchFamily="18" charset="0"/>
                <a:cs typeface="Times New Roman" panose="02020603050405020304" pitchFamily="18" charset="0"/>
              </a:rPr>
              <a:t>Similar even </a:t>
            </a:r>
          </a:p>
          <a:p>
            <a:pPr marL="0" indent="0">
              <a:buNone/>
            </a:pPr>
            <a:r>
              <a:rPr lang="en-IN" dirty="0" smtClean="0">
                <a:latin typeface="Times New Roman" panose="02020603050405020304" pitchFamily="18" charset="0"/>
                <a:cs typeface="Times New Roman" panose="02020603050405020304" pitchFamily="18" charset="0"/>
              </a:rPr>
              <a:t>For( </a:t>
            </a:r>
            <a:r>
              <a:rPr lang="en-IN" dirty="0" err="1" smtClean="0">
                <a:latin typeface="Times New Roman" panose="02020603050405020304" pitchFamily="18" charset="0"/>
                <a:cs typeface="Times New Roman" panose="02020603050405020304" pitchFamily="18" charset="0"/>
              </a:rPr>
              <a:t>i</a:t>
            </a:r>
            <a:r>
              <a:rPr lang="en-IN" dirty="0" smtClean="0">
                <a:latin typeface="Times New Roman" panose="02020603050405020304" pitchFamily="18" charset="0"/>
                <a:cs typeface="Times New Roman" panose="02020603050405020304" pitchFamily="18" charset="0"/>
              </a:rPr>
              <a:t>=</a:t>
            </a:r>
            <a:r>
              <a:rPr lang="en-IN" dirty="0" err="1" smtClean="0">
                <a:latin typeface="Times New Roman" panose="02020603050405020304" pitchFamily="18" charset="0"/>
                <a:cs typeface="Times New Roman" panose="02020603050405020304" pitchFamily="18" charset="0"/>
              </a:rPr>
              <a:t>n;i</a:t>
            </a:r>
            <a:r>
              <a:rPr lang="en-IN" dirty="0" smtClean="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1</a:t>
            </a:r>
            <a:r>
              <a:rPr lang="en-IN" dirty="0" smtClean="0">
                <a:latin typeface="Times New Roman" panose="02020603050405020304" pitchFamily="18" charset="0"/>
                <a:cs typeface="Times New Roman" panose="02020603050405020304" pitchFamily="18" charset="0"/>
              </a:rPr>
              <a:t>;i=</a:t>
            </a:r>
            <a:r>
              <a:rPr lang="en-IN" dirty="0" err="1" smtClean="0">
                <a:latin typeface="Times New Roman" panose="02020603050405020304" pitchFamily="18" charset="0"/>
                <a:cs typeface="Times New Roman" panose="02020603050405020304" pitchFamily="18" charset="0"/>
              </a:rPr>
              <a:t>i</a:t>
            </a:r>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91132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6600" y="606425"/>
            <a:ext cx="10515600" cy="4351338"/>
          </a:xfrm>
        </p:spPr>
        <p:txBody>
          <a:bodyPr>
            <a:normAutofit fontScale="85000" lnSpcReduction="20000"/>
          </a:bodyPr>
          <a:lstStyle/>
          <a:p>
            <a:pPr marL="0" indent="0">
              <a:buNone/>
            </a:pPr>
            <a:r>
              <a:rPr lang="en-IN" dirty="0" smtClean="0">
                <a:latin typeface="Times New Roman" panose="02020603050405020304" pitchFamily="18" charset="0"/>
                <a:cs typeface="Times New Roman" panose="02020603050405020304" pitchFamily="18" charset="0"/>
              </a:rPr>
              <a:t>Analysis of While condition</a:t>
            </a:r>
          </a:p>
          <a:p>
            <a:pPr marL="0" indent="0">
              <a:buNone/>
            </a:pPr>
            <a:r>
              <a:rPr lang="en-IN" dirty="0" smtClean="0">
                <a:latin typeface="Times New Roman" panose="02020603050405020304" pitchFamily="18" charset="0"/>
                <a:cs typeface="Times New Roman" panose="02020603050405020304" pitchFamily="18" charset="0"/>
              </a:rPr>
              <a:t>While (condition)	 do				repeat</a:t>
            </a:r>
          </a:p>
          <a:p>
            <a:pPr marL="0" indent="0">
              <a:buNone/>
            </a:pPr>
            <a:r>
              <a:rPr lang="en-IN" dirty="0" smtClean="0">
                <a:latin typeface="Times New Roman" panose="02020603050405020304" pitchFamily="18" charset="0"/>
                <a:cs typeface="Times New Roman" panose="02020603050405020304" pitchFamily="18" charset="0"/>
              </a:rPr>
              <a:t>{			{				{</a:t>
            </a:r>
          </a:p>
          <a:p>
            <a:pPr marL="0" indent="0">
              <a:buNone/>
            </a:pPr>
            <a:r>
              <a:rPr lang="en-IN" dirty="0" smtClean="0">
                <a:latin typeface="Times New Roman" panose="02020603050405020304" pitchFamily="18" charset="0"/>
                <a:cs typeface="Times New Roman" panose="02020603050405020304" pitchFamily="18" charset="0"/>
              </a:rPr>
              <a:t>Start			 start				 start</a:t>
            </a:r>
          </a:p>
          <a:p>
            <a:pPr marL="0" indent="0">
              <a:buNone/>
            </a:pPr>
            <a:r>
              <a:rPr lang="en-IN" dirty="0" smtClean="0">
                <a:latin typeface="Times New Roman" panose="02020603050405020304" pitchFamily="18" charset="0"/>
                <a:cs typeface="Times New Roman" panose="02020603050405020304" pitchFamily="18" charset="0"/>
              </a:rPr>
              <a:t>}			}while (condition)		}until (condition)</a:t>
            </a:r>
          </a:p>
          <a:p>
            <a:pPr marL="0" indent="0">
              <a:buNone/>
            </a:pPr>
            <a:r>
              <a:rPr lang="en-IN" dirty="0" smtClean="0">
                <a:latin typeface="Times New Roman" panose="02020603050405020304" pitchFamily="18" charset="0"/>
                <a:cs typeface="Times New Roman" panose="02020603050405020304" pitchFamily="18" charset="0"/>
              </a:rPr>
              <a:t>Example:</a:t>
            </a:r>
          </a:p>
          <a:p>
            <a:pPr marL="0" indent="0">
              <a:buNone/>
            </a:pPr>
            <a:r>
              <a:rPr lang="en-IN" dirty="0" smtClean="0">
                <a:latin typeface="Times New Roman" panose="02020603050405020304" pitchFamily="18" charset="0"/>
                <a:cs typeface="Times New Roman" panose="02020603050405020304" pitchFamily="18" charset="0"/>
              </a:rPr>
              <a:t>a=1;			</a:t>
            </a:r>
          </a:p>
          <a:p>
            <a:pPr marL="0" indent="0">
              <a:buNone/>
            </a:pPr>
            <a:r>
              <a:rPr lang="en-IN" dirty="0" smtClean="0">
                <a:latin typeface="Times New Roman" panose="02020603050405020304" pitchFamily="18" charset="0"/>
                <a:cs typeface="Times New Roman" panose="02020603050405020304" pitchFamily="18" charset="0"/>
              </a:rPr>
              <a:t>While(a &lt; b)			Assume a &gt;= b</a:t>
            </a:r>
          </a:p>
          <a:p>
            <a:pPr marL="0" indent="0">
              <a:buNone/>
            </a:pPr>
            <a:r>
              <a:rPr lang="en-IN" dirty="0" smtClean="0">
                <a:latin typeface="Times New Roman" panose="02020603050405020304" pitchFamily="18" charset="0"/>
                <a:cs typeface="Times New Roman" panose="02020603050405020304" pitchFamily="18" charset="0"/>
              </a:rPr>
              <a:t>{				2</a:t>
            </a:r>
            <a:r>
              <a:rPr lang="en-IN" baseline="30000" dirty="0" smtClean="0">
                <a:latin typeface="Times New Roman" panose="02020603050405020304" pitchFamily="18" charset="0"/>
                <a:cs typeface="Times New Roman" panose="02020603050405020304" pitchFamily="18" charset="0"/>
              </a:rPr>
              <a:t>k</a:t>
            </a:r>
            <a:r>
              <a:rPr lang="en-IN" baseline="-25000"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&gt;= b</a:t>
            </a:r>
            <a:endParaRPr lang="en-IN" baseline="30000"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a=a *2;				</a:t>
            </a:r>
            <a:r>
              <a:rPr lang="en-IN" dirty="0">
                <a:latin typeface="Times New Roman" panose="02020603050405020304" pitchFamily="18" charset="0"/>
                <a:cs typeface="Times New Roman" panose="02020603050405020304" pitchFamily="18" charset="0"/>
              </a:rPr>
              <a:t> 2</a:t>
            </a:r>
            <a:r>
              <a:rPr lang="en-IN" baseline="30000" dirty="0">
                <a:latin typeface="Times New Roman" panose="02020603050405020304" pitchFamily="18" charset="0"/>
                <a:cs typeface="Times New Roman" panose="02020603050405020304" pitchFamily="18" charset="0"/>
              </a:rPr>
              <a:t>k </a:t>
            </a:r>
            <a:r>
              <a:rPr lang="en-IN" dirty="0" smtClean="0">
                <a:latin typeface="Times New Roman" panose="02020603050405020304" pitchFamily="18" charset="0"/>
                <a:cs typeface="Times New Roman" panose="02020603050405020304" pitchFamily="18" charset="0"/>
              </a:rPr>
              <a:t> = b		</a:t>
            </a:r>
          </a:p>
          <a:p>
            <a:pPr marL="0" indent="0">
              <a:buNone/>
            </a:pPr>
            <a:r>
              <a:rPr lang="en-IN" dirty="0" smtClean="0">
                <a:latin typeface="Times New Roman" panose="02020603050405020304" pitchFamily="18" charset="0"/>
                <a:cs typeface="Times New Roman" panose="02020603050405020304" pitchFamily="18" charset="0"/>
              </a:rPr>
              <a:t>}                                                k = log</a:t>
            </a:r>
            <a:r>
              <a:rPr lang="en-IN" baseline="-25000" dirty="0" smtClean="0">
                <a:latin typeface="Times New Roman" panose="02020603050405020304" pitchFamily="18" charset="0"/>
                <a:cs typeface="Times New Roman" panose="02020603050405020304" pitchFamily="18" charset="0"/>
              </a:rPr>
              <a:t>2</a:t>
            </a:r>
            <a:r>
              <a:rPr lang="en-IN" dirty="0" smtClean="0">
                <a:latin typeface="Times New Roman" panose="02020603050405020304" pitchFamily="18" charset="0"/>
                <a:cs typeface="Times New Roman" panose="02020603050405020304" pitchFamily="18" charset="0"/>
              </a:rPr>
              <a:t>b</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45693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 Performance analysis-Time complexity</a:t>
            </a:r>
            <a:endParaRPr lang="en-IN" dirty="0"/>
          </a:p>
        </p:txBody>
      </p:sp>
      <p:pic>
        <p:nvPicPr>
          <p:cNvPr id="1026" name="Picture 2" descr="https://lh5.googleusercontent.com/T3YbUaYfRakvHZ13vNZPyGxi7iYD5S1kW60y8FQ0Pm-drHgzgIEkJN96pMq0QsR_kdZOUPKnxtkcQI-kqyyKqKoVJ3XIbTOJpKLz4ZOoKTH2QnlZv1ip70EzQGGfEHyUeSqGMnIwktPpLVHTu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612" y="2152354"/>
            <a:ext cx="10487025" cy="41930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05164" y="1690688"/>
            <a:ext cx="5745018"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For Example from the code below</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3722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 Performance analysis-Time complexity</a:t>
            </a:r>
            <a:endParaRPr lang="en-IN" dirty="0"/>
          </a:p>
        </p:txBody>
      </p:sp>
      <p:sp>
        <p:nvSpPr>
          <p:cNvPr id="3" name="Content Placeholder 2"/>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First algorithm is defined to print the statement only once. The time taken to execute is shown  </a:t>
            </a:r>
            <a:r>
              <a:rPr lang="en-US" b="1" dirty="0" smtClean="0">
                <a:latin typeface="Times New Roman" panose="02020603050405020304" pitchFamily="18" charset="0"/>
                <a:cs typeface="Times New Roman" panose="02020603050405020304" pitchFamily="18" charset="0"/>
              </a:rPr>
              <a:t>as </a:t>
            </a:r>
            <a:r>
              <a:rPr lang="en-US" b="1" dirty="0" smtClean="0">
                <a:solidFill>
                  <a:srgbClr val="FF0000"/>
                </a:solidFill>
                <a:latin typeface="Times New Roman" panose="02020603050405020304" pitchFamily="18" charset="0"/>
                <a:cs typeface="Times New Roman" panose="02020603050405020304" pitchFamily="18" charset="0"/>
              </a:rPr>
              <a:t>1 millisecond. </a:t>
            </a:r>
          </a:p>
          <a:p>
            <a:pPr algn="just"/>
            <a:r>
              <a:rPr lang="en-US" b="1" dirty="0" smtClean="0">
                <a:latin typeface="Times New Roman" panose="02020603050405020304" pitchFamily="18" charset="0"/>
                <a:cs typeface="Times New Roman" panose="02020603050405020304" pitchFamily="18" charset="0"/>
              </a:rPr>
              <a:t>While </a:t>
            </a:r>
            <a:r>
              <a:rPr lang="en-US" b="1" dirty="0">
                <a:latin typeface="Times New Roman" panose="02020603050405020304" pitchFamily="18" charset="0"/>
                <a:cs typeface="Times New Roman" panose="02020603050405020304" pitchFamily="18" charset="0"/>
              </a:rPr>
              <a:t>the second algorithm is defined to print the same statement but this time it is set to run the same statement in </a:t>
            </a:r>
            <a:r>
              <a:rPr lang="en-US" b="1" dirty="0">
                <a:solidFill>
                  <a:srgbClr val="FF0000"/>
                </a:solidFill>
                <a:latin typeface="Times New Roman" panose="02020603050405020304" pitchFamily="18" charset="0"/>
                <a:cs typeface="Times New Roman" panose="02020603050405020304" pitchFamily="18" charset="0"/>
              </a:rPr>
              <a:t>FOR loop for 10 times.</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In </a:t>
            </a:r>
            <a:r>
              <a:rPr lang="en-US" b="1" dirty="0">
                <a:latin typeface="Times New Roman" panose="02020603050405020304" pitchFamily="18" charset="0"/>
                <a:cs typeface="Times New Roman" panose="02020603050405020304" pitchFamily="18" charset="0"/>
              </a:rPr>
              <a:t>the second algorithm, the time taken to execute both the line of code – </a:t>
            </a:r>
            <a:r>
              <a:rPr lang="en-US" b="1" dirty="0">
                <a:solidFill>
                  <a:srgbClr val="FF0000"/>
                </a:solidFill>
                <a:latin typeface="Times New Roman" panose="02020603050405020304" pitchFamily="18" charset="0"/>
                <a:cs typeface="Times New Roman" panose="02020603050405020304" pitchFamily="18" charset="0"/>
              </a:rPr>
              <a:t>FOR loop and print statement, is 2</a:t>
            </a:r>
            <a:r>
              <a:rPr lang="en-US" b="1" dirty="0" smtClean="0">
                <a:solidFill>
                  <a:srgbClr val="FF0000"/>
                </a:solidFill>
                <a:latin typeface="Times New Roman" panose="02020603050405020304" pitchFamily="18" charset="0"/>
                <a:cs typeface="Times New Roman" panose="02020603050405020304" pitchFamily="18" charset="0"/>
              </a:rPr>
              <a:t> millisecond</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And, the time taken </a:t>
            </a:r>
            <a:r>
              <a:rPr lang="en-US" b="1" dirty="0">
                <a:solidFill>
                  <a:srgbClr val="FF0000"/>
                </a:solidFill>
                <a:latin typeface="Times New Roman" panose="02020603050405020304" pitchFamily="18" charset="0"/>
                <a:cs typeface="Times New Roman" panose="02020603050405020304" pitchFamily="18" charset="0"/>
              </a:rPr>
              <a:t>increases, as N value increases</a:t>
            </a:r>
            <a:r>
              <a:rPr lang="en-US" b="1" dirty="0">
                <a:latin typeface="Times New Roman" panose="02020603050405020304" pitchFamily="18" charset="0"/>
                <a:cs typeface="Times New Roman" panose="02020603050405020304" pitchFamily="18" charset="0"/>
              </a:rPr>
              <a:t>, since the statement is going to get executed N times.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45284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 Performance analysis-Time complexity</a:t>
            </a:r>
            <a:endParaRPr lang="en-IN"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There are different types of time complexities used, let’s see one by one:</a:t>
            </a:r>
          </a:p>
          <a:p>
            <a:pPr algn="just"/>
            <a:r>
              <a:rPr lang="en-US" b="1" dirty="0">
                <a:latin typeface="Times New Roman" panose="02020603050405020304" pitchFamily="18" charset="0"/>
                <a:cs typeface="Times New Roman" panose="02020603050405020304" pitchFamily="18" charset="0"/>
              </a:rPr>
              <a:t>1. Constant time – O (1)</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2. Linear time – O (n)</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3. Logarithmic time – O (log n)</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4. Quadratic time – O (n^2)</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5. Cubic time – O (n^3)</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458772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3. Performance </a:t>
            </a:r>
            <a:r>
              <a:rPr lang="en-US" b="1" dirty="0">
                <a:latin typeface="Times New Roman" panose="02020603050405020304" pitchFamily="18" charset="0"/>
                <a:cs typeface="Times New Roman" panose="02020603050405020304" pitchFamily="18" charset="0"/>
              </a:rPr>
              <a:t>analysis-Time complexity</a:t>
            </a:r>
            <a:endParaRPr lang="en-IN" dirty="0"/>
          </a:p>
        </p:txBody>
      </p:sp>
      <p:sp>
        <p:nvSpPr>
          <p:cNvPr id="5" name="Content Placeholder 2"/>
          <p:cNvSpPr txBox="1">
            <a:spLocks/>
          </p:cNvSpPr>
          <p:nvPr/>
        </p:nvSpPr>
        <p:spPr>
          <a:xfrm>
            <a:off x="990600" y="1978025"/>
            <a:ext cx="10515600" cy="36023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latin typeface="Times New Roman" panose="02020603050405020304" pitchFamily="18" charset="0"/>
                <a:cs typeface="Times New Roman" panose="02020603050405020304" pitchFamily="18" charset="0"/>
              </a:rPr>
              <a:t>An algorithm is said to have constant time with order O (1) </a:t>
            </a:r>
            <a:r>
              <a:rPr lang="en-US" dirty="0" smtClean="0">
                <a:solidFill>
                  <a:srgbClr val="FF0000"/>
                </a:solidFill>
                <a:latin typeface="Times New Roman" panose="02020603050405020304" pitchFamily="18" charset="0"/>
                <a:cs typeface="Times New Roman" panose="02020603050405020304" pitchFamily="18" charset="0"/>
              </a:rPr>
              <a:t>when it is not dependent on the input size n</a:t>
            </a:r>
            <a:r>
              <a:rPr lang="en-US" dirty="0" smtClean="0">
                <a:latin typeface="Times New Roman" panose="02020603050405020304" pitchFamily="18" charset="0"/>
                <a:cs typeface="Times New Roman" panose="02020603050405020304" pitchFamily="18" charset="0"/>
              </a:rPr>
              <a:t>. Irrespective of the input size n, the runtime will always be the same.</a:t>
            </a:r>
          </a:p>
          <a:p>
            <a:endParaRPr lang="en-IN" dirty="0"/>
          </a:p>
        </p:txBody>
      </p:sp>
      <p:pic>
        <p:nvPicPr>
          <p:cNvPr id="6" name="Picture 2" descr="https://lh3.googleusercontent.com/9v5OS_iJLB3eLPrCJQZzDi8uvB2r8jAG7UzR_-obsMEr5qIkneMq0zqaHsosd6l0HoaRMGC5jUnwPF4tc67cQVKOnPVIrX0HYHHxmWjbGWaCxC7gH7NdeZTIn3Gp4ClUqlxg-j99DRQLFEdVl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3414135"/>
            <a:ext cx="10487025" cy="2649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5901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3. Performance </a:t>
            </a:r>
            <a:r>
              <a:rPr lang="en-US" b="1" dirty="0">
                <a:latin typeface="Times New Roman" panose="02020603050405020304" pitchFamily="18" charset="0"/>
                <a:cs typeface="Times New Roman" panose="02020603050405020304" pitchFamily="18" charset="0"/>
              </a:rPr>
              <a:t>analysis-Time complexity</a:t>
            </a:r>
            <a:endParaRPr lang="en-IN" dirty="0"/>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algorithm is said to have a </a:t>
            </a:r>
            <a:r>
              <a:rPr lang="en-US" dirty="0">
                <a:solidFill>
                  <a:srgbClr val="FF0000"/>
                </a:solidFill>
                <a:latin typeface="Times New Roman" panose="02020603050405020304" pitchFamily="18" charset="0"/>
                <a:cs typeface="Times New Roman" panose="02020603050405020304" pitchFamily="18" charset="0"/>
              </a:rPr>
              <a:t>linear time </a:t>
            </a:r>
            <a:r>
              <a:rPr lang="en-US" dirty="0" smtClean="0">
                <a:solidFill>
                  <a:srgbClr val="FF0000"/>
                </a:solidFill>
                <a:latin typeface="Times New Roman" panose="02020603050405020304" pitchFamily="18" charset="0"/>
                <a:cs typeface="Times New Roman" panose="02020603050405020304" pitchFamily="18" charset="0"/>
              </a:rPr>
              <a:t>complexity, where </a:t>
            </a:r>
            <a:r>
              <a:rPr lang="en-US" dirty="0">
                <a:solidFill>
                  <a:srgbClr val="FF0000"/>
                </a:solidFill>
                <a:latin typeface="Times New Roman" panose="02020603050405020304" pitchFamily="18" charset="0"/>
                <a:cs typeface="Times New Roman" panose="02020603050405020304" pitchFamily="18" charset="0"/>
              </a:rPr>
              <a:t>the running time increases linearly with the length of the input. </a:t>
            </a:r>
            <a:r>
              <a:rPr lang="en-US" dirty="0">
                <a:latin typeface="Times New Roman" panose="02020603050405020304" pitchFamily="18" charset="0"/>
                <a:cs typeface="Times New Roman" panose="02020603050405020304" pitchFamily="18" charset="0"/>
              </a:rPr>
              <a:t>When the function involves checking all the values in an input data, such function has Time complexity with this </a:t>
            </a:r>
            <a:r>
              <a:rPr lang="en-US" dirty="0" smtClean="0">
                <a:solidFill>
                  <a:srgbClr val="FF0000"/>
                </a:solidFill>
                <a:latin typeface="Times New Roman" panose="02020603050405020304" pitchFamily="18" charset="0"/>
                <a:cs typeface="Times New Roman" panose="02020603050405020304" pitchFamily="18" charset="0"/>
              </a:rPr>
              <a:t>order </a:t>
            </a:r>
            <a:r>
              <a:rPr lang="en-US" dirty="0">
                <a:solidFill>
                  <a:srgbClr val="FF0000"/>
                </a:solidFill>
                <a:latin typeface="Times New Roman" panose="02020603050405020304" pitchFamily="18" charset="0"/>
                <a:cs typeface="Times New Roman" panose="02020603050405020304" pitchFamily="18" charset="0"/>
              </a:rPr>
              <a:t>O(n</a:t>
            </a:r>
            <a:r>
              <a:rPr lang="en-US" dirty="0" smtClean="0">
                <a:solidFill>
                  <a:srgbClr val="FF0000"/>
                </a:solidFill>
                <a:latin typeface="Times New Roman" panose="02020603050405020304" pitchFamily="18" charset="0"/>
                <a:cs typeface="Times New Roman" panose="02020603050405020304" pitchFamily="18" charset="0"/>
              </a:rPr>
              <a:t>).</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3076" name="Picture 4" descr="https://lh5.googleusercontent.com/Bto9_HWgS0RE7iZv_CUDDCW3WWvjnPdhzxgEE9U0_BwmvsuCbRzzxeBo9hZPggXG-OX3k7PZw2oVDtI8Z3bljEIoOTsVC3X_ACszgtUCurQCF34jcvDQEshKJLMwPLKpdpTyzXMG9ujqrCvD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946" y="3442855"/>
            <a:ext cx="10206182"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09539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 Performance analysis-Time complexity</a:t>
            </a:r>
            <a:endParaRPr lang="en-IN" dirty="0"/>
          </a:p>
        </p:txBody>
      </p:sp>
      <p:sp>
        <p:nvSpPr>
          <p:cNvPr id="3" name="Content Placeholder 2"/>
          <p:cNvSpPr>
            <a:spLocks noGrp="1"/>
          </p:cNvSpPr>
          <p:nvPr>
            <p:ph idx="1"/>
          </p:nvPr>
        </p:nvSpPr>
        <p:spPr>
          <a:xfrm>
            <a:off x="838200" y="1690688"/>
            <a:ext cx="10515600" cy="4351338"/>
          </a:xfrm>
        </p:spPr>
        <p:txBody>
          <a:bodyPr/>
          <a:lstStyle/>
          <a:p>
            <a:pPr algn="just"/>
            <a:r>
              <a:rPr lang="en-US" dirty="0">
                <a:latin typeface="Times New Roman" panose="02020603050405020304" pitchFamily="18" charset="0"/>
                <a:cs typeface="Times New Roman" panose="02020603050405020304" pitchFamily="18" charset="0"/>
              </a:rPr>
              <a:t>An algorithm is said to have a </a:t>
            </a:r>
            <a:r>
              <a:rPr lang="en-US" dirty="0">
                <a:solidFill>
                  <a:srgbClr val="FF0000"/>
                </a:solidFill>
                <a:latin typeface="Times New Roman" panose="02020603050405020304" pitchFamily="18" charset="0"/>
                <a:cs typeface="Times New Roman" panose="02020603050405020304" pitchFamily="18" charset="0"/>
              </a:rPr>
              <a:t>logarithmic time complexity when it </a:t>
            </a:r>
            <a:r>
              <a:rPr lang="en-US" b="1" dirty="0">
                <a:solidFill>
                  <a:srgbClr val="FF0000"/>
                </a:solidFill>
                <a:latin typeface="Times New Roman" panose="02020603050405020304" pitchFamily="18" charset="0"/>
                <a:cs typeface="Times New Roman" panose="02020603050405020304" pitchFamily="18" charset="0"/>
              </a:rPr>
              <a:t>reduces</a:t>
            </a:r>
            <a:r>
              <a:rPr lang="en-US" dirty="0">
                <a:solidFill>
                  <a:srgbClr val="FF0000"/>
                </a:solidFill>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the size of the input data in each step</a:t>
            </a:r>
            <a:r>
              <a:rPr lang="en-US" dirty="0">
                <a:latin typeface="Times New Roman" panose="02020603050405020304" pitchFamily="18" charset="0"/>
                <a:cs typeface="Times New Roman" panose="02020603050405020304" pitchFamily="18" charset="0"/>
              </a:rPr>
              <a:t>. This indicates that the number of operations is not the same as the input size. </a:t>
            </a:r>
            <a:r>
              <a:rPr lang="en-US" dirty="0">
                <a:solidFill>
                  <a:srgbClr val="FF0000"/>
                </a:solidFill>
                <a:latin typeface="Times New Roman" panose="02020603050405020304" pitchFamily="18" charset="0"/>
                <a:cs typeface="Times New Roman" panose="02020603050405020304" pitchFamily="18" charset="0"/>
              </a:rPr>
              <a:t>The number of operations gets reduced as the input size increases</a:t>
            </a:r>
            <a:r>
              <a:rPr lang="en-US" dirty="0">
                <a:latin typeface="Times New Roman" panose="02020603050405020304" pitchFamily="18" charset="0"/>
                <a:cs typeface="Times New Roman" panose="02020603050405020304" pitchFamily="18" charset="0"/>
              </a:rPr>
              <a:t>. Algorithms with Logarithmic time complexity are found in binary trees or binary search functions. This involves the search of a given value in an array by splitting the array into two and starting searching in one split. This ensures the operation is not done on every element of the data.</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143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0238"/>
          </a:xfrm>
        </p:spPr>
        <p:txBody>
          <a:bodyPr/>
          <a:lstStyle/>
          <a:p>
            <a:r>
              <a:rPr lang="en-US" b="1" dirty="0" smtClean="0">
                <a:latin typeface="Times New Roman" panose="02020603050405020304" pitchFamily="18" charset="0"/>
                <a:cs typeface="Times New Roman" panose="02020603050405020304" pitchFamily="18" charset="0"/>
              </a:rPr>
              <a:t>1. INTRODUCTION TO ALGORITHM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455102"/>
          </a:xfrm>
        </p:spPr>
        <p:txBody>
          <a:bodyPr/>
          <a:lstStyle/>
          <a:p>
            <a:r>
              <a:rPr lang="en-US" b="1" dirty="0" smtClean="0">
                <a:latin typeface="Times New Roman" panose="02020603050405020304" pitchFamily="18" charset="0"/>
                <a:cs typeface="Times New Roman" panose="02020603050405020304" pitchFamily="18" charset="0"/>
              </a:rPr>
              <a:t>Algorithm is defined as  </a:t>
            </a:r>
            <a:r>
              <a:rPr lang="en-US" b="1" dirty="0" smtClean="0">
                <a:solidFill>
                  <a:srgbClr val="FF0000"/>
                </a:solidFill>
                <a:latin typeface="Times New Roman" panose="02020603050405020304" pitchFamily="18" charset="0"/>
                <a:cs typeface="Times New Roman" panose="02020603050405020304" pitchFamily="18" charset="0"/>
              </a:rPr>
              <a:t>finite</a:t>
            </a:r>
            <a:r>
              <a:rPr lang="en-US" b="1" dirty="0" smtClean="0">
                <a:latin typeface="Times New Roman" panose="02020603050405020304" pitchFamily="18" charset="0"/>
                <a:cs typeface="Times New Roman" panose="02020603050405020304" pitchFamily="18" charset="0"/>
              </a:rPr>
              <a:t> sequence, of Instructions/steps  to solve a problem. </a:t>
            </a:r>
          </a:p>
          <a:p>
            <a:r>
              <a:rPr lang="en-US" b="1" dirty="0" smtClean="0">
                <a:latin typeface="Times New Roman" panose="02020603050405020304" pitchFamily="18" charset="0"/>
                <a:cs typeface="Times New Roman" panose="02020603050405020304" pitchFamily="18" charset="0"/>
              </a:rPr>
              <a:t>Example: Matrix Multiplication Problem</a:t>
            </a:r>
          </a:p>
          <a:p>
            <a:r>
              <a:rPr lang="en-US" b="1" dirty="0" smtClean="0">
                <a:latin typeface="Times New Roman" panose="02020603050405020304" pitchFamily="18" charset="0"/>
                <a:cs typeface="Times New Roman" panose="02020603050405020304" pitchFamily="18" charset="0"/>
              </a:rPr>
              <a:t>Example:  Student Progress Report</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Analysis </a:t>
            </a:r>
          </a:p>
          <a:p>
            <a:pPr marL="0" indent="0">
              <a:buNone/>
            </a:pPr>
            <a:r>
              <a:rPr lang="en-US" b="1" dirty="0">
                <a:latin typeface="Times New Roman" panose="02020603050405020304" pitchFamily="18" charset="0"/>
                <a:cs typeface="Times New Roman" panose="02020603050405020304" pitchFamily="18" charset="0"/>
              </a:rPr>
              <a:t>	It is a process of comparing two algorithms with respect to </a:t>
            </a:r>
            <a:r>
              <a:rPr lang="en-US" b="1" dirty="0" smtClean="0">
                <a:latin typeface="Times New Roman" panose="02020603050405020304" pitchFamily="18" charset="0"/>
                <a:cs typeface="Times New Roman" panose="02020603050405020304" pitchFamily="18" charset="0"/>
              </a:rPr>
              <a:t>	time </a:t>
            </a:r>
            <a:r>
              <a:rPr lang="en-US" b="1" dirty="0">
                <a:latin typeface="Times New Roman" panose="02020603050405020304" pitchFamily="18" charset="0"/>
                <a:cs typeface="Times New Roman" panose="02020603050405020304" pitchFamily="18" charset="0"/>
              </a:rPr>
              <a:t>and </a:t>
            </a:r>
            <a:r>
              <a:rPr lang="en-US" b="1" dirty="0" smtClean="0">
                <a:latin typeface="Times New Roman" panose="02020603050405020304" pitchFamily="18" charset="0"/>
                <a:cs typeface="Times New Roman" panose="02020603050405020304" pitchFamily="18" charset="0"/>
              </a:rPr>
              <a:t>space. </a:t>
            </a:r>
            <a:endParaRPr lang="en-US" b="1"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6264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 Performance analysis-Time complexity</a:t>
            </a:r>
            <a:endParaRPr lang="en-IN" dirty="0"/>
          </a:p>
        </p:txBody>
      </p:sp>
      <p:sp>
        <p:nvSpPr>
          <p:cNvPr id="3" name="Content Placeholder 2"/>
          <p:cNvSpPr>
            <a:spLocks noGrp="1"/>
          </p:cNvSpPr>
          <p:nvPr>
            <p:ph idx="1"/>
          </p:nvPr>
        </p:nvSpPr>
        <p:spPr/>
        <p:txBody>
          <a:bodyPr/>
          <a:lstStyle/>
          <a:p>
            <a:r>
              <a:rPr lang="en-US" b="1" dirty="0"/>
              <a:t>Quadratic time – O (n^2)</a:t>
            </a:r>
            <a:endParaRPr lang="en-US" dirty="0"/>
          </a:p>
          <a:p>
            <a:pPr algn="just"/>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algorithm is said to have a </a:t>
            </a:r>
            <a:r>
              <a:rPr lang="en-US" dirty="0">
                <a:solidFill>
                  <a:srgbClr val="FF0000"/>
                </a:solidFill>
                <a:latin typeface="Times New Roman" panose="02020603050405020304" pitchFamily="18" charset="0"/>
                <a:cs typeface="Times New Roman" panose="02020603050405020304" pitchFamily="18" charset="0"/>
              </a:rPr>
              <a:t>non – linear time complexity where the running time increases non-linearly (n^2) </a:t>
            </a:r>
            <a:r>
              <a:rPr lang="en-US" dirty="0">
                <a:latin typeface="Times New Roman" panose="02020603050405020304" pitchFamily="18" charset="0"/>
                <a:cs typeface="Times New Roman" panose="02020603050405020304" pitchFamily="18" charset="0"/>
              </a:rPr>
              <a:t>with the length of the input. Generally, nested loops come under this time complexity order where for one loop takes O(n) and if the function involves </a:t>
            </a:r>
            <a:r>
              <a:rPr lang="en-US" dirty="0">
                <a:solidFill>
                  <a:srgbClr val="FF0000"/>
                </a:solidFill>
                <a:latin typeface="Times New Roman" panose="02020603050405020304" pitchFamily="18" charset="0"/>
                <a:cs typeface="Times New Roman" panose="02020603050405020304" pitchFamily="18" charset="0"/>
              </a:rPr>
              <a:t>loop within a loop, then it goes for O(n)*O(n) = O(n^2) order.</a:t>
            </a:r>
          </a:p>
          <a:p>
            <a:pPr algn="just"/>
            <a:r>
              <a:rPr lang="en-US" dirty="0">
                <a:latin typeface="Times New Roman" panose="02020603050405020304" pitchFamily="18" charset="0"/>
                <a:cs typeface="Times New Roman" panose="02020603050405020304" pitchFamily="18" charset="0"/>
              </a:rPr>
              <a:t>Similarly, if there are ‘</a:t>
            </a:r>
            <a:r>
              <a:rPr lang="en-US" dirty="0">
                <a:solidFill>
                  <a:srgbClr val="FF0000"/>
                </a:solidFill>
                <a:latin typeface="Times New Roman" panose="02020603050405020304" pitchFamily="18" charset="0"/>
                <a:cs typeface="Times New Roman" panose="02020603050405020304" pitchFamily="18" charset="0"/>
              </a:rPr>
              <a:t>m’ loops defined in the function</a:t>
            </a:r>
            <a:r>
              <a:rPr lang="en-US" dirty="0">
                <a:latin typeface="Times New Roman" panose="02020603050405020304" pitchFamily="18" charset="0"/>
                <a:cs typeface="Times New Roman" panose="02020603050405020304" pitchFamily="18" charset="0"/>
              </a:rPr>
              <a:t>, then the order is given by O (n ^ m), which are called as </a:t>
            </a:r>
            <a:r>
              <a:rPr lang="en-US" b="1" dirty="0">
                <a:solidFill>
                  <a:srgbClr val="FF0000"/>
                </a:solidFill>
                <a:latin typeface="Times New Roman" panose="02020603050405020304" pitchFamily="18" charset="0"/>
                <a:cs typeface="Times New Roman" panose="02020603050405020304" pitchFamily="18" charset="0"/>
              </a:rPr>
              <a:t>polynomial time complexity</a:t>
            </a:r>
            <a:r>
              <a:rPr lang="en-US" dirty="0">
                <a:solidFill>
                  <a:srgbClr val="FF0000"/>
                </a:solidFill>
                <a:latin typeface="Times New Roman" panose="02020603050405020304" pitchFamily="18" charset="0"/>
                <a:cs typeface="Times New Roman" panose="02020603050405020304" pitchFamily="18" charset="0"/>
              </a:rPr>
              <a:t> functions.</a:t>
            </a:r>
          </a:p>
          <a:p>
            <a:endParaRPr lang="en-IN" dirty="0"/>
          </a:p>
        </p:txBody>
      </p:sp>
    </p:spTree>
    <p:extLst>
      <p:ext uri="{BB962C8B-B14F-4D97-AF65-F5344CB8AC3E}">
        <p14:creationId xmlns:p14="http://schemas.microsoft.com/office/powerpoint/2010/main" val="14223861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 Performance </a:t>
            </a:r>
            <a:r>
              <a:rPr lang="en-US" b="1" dirty="0" smtClean="0">
                <a:latin typeface="Times New Roman" panose="02020603050405020304" pitchFamily="18" charset="0"/>
                <a:cs typeface="Times New Roman" panose="02020603050405020304" pitchFamily="18" charset="0"/>
              </a:rPr>
              <a:t>analysis</a:t>
            </a:r>
            <a:r>
              <a:rPr lang="en-US" b="1" dirty="0">
                <a:latin typeface="Times New Roman" panose="02020603050405020304" pitchFamily="18" charset="0"/>
                <a:cs typeface="Times New Roman" panose="02020603050405020304" pitchFamily="18" charset="0"/>
              </a:rPr>
              <a:t>-Time complexity</a:t>
            </a:r>
            <a:endParaRPr lang="en-IN" dirty="0"/>
          </a:p>
        </p:txBody>
      </p:sp>
      <p:sp>
        <p:nvSpPr>
          <p:cNvPr id="3" name="Content Placeholder 2"/>
          <p:cNvSpPr>
            <a:spLocks noGrp="1"/>
          </p:cNvSpPr>
          <p:nvPr>
            <p:ph idx="1"/>
          </p:nvPr>
        </p:nvSpPr>
        <p:spPr/>
        <p:txBody>
          <a:bodyPr>
            <a:normAutofit fontScale="77500" lnSpcReduction="20000"/>
          </a:bodyPr>
          <a:lstStyle/>
          <a:p>
            <a:r>
              <a:rPr lang="en-US" sz="3300" dirty="0" smtClean="0">
                <a:latin typeface="Times New Roman" panose="02020603050405020304" pitchFamily="18" charset="0"/>
                <a:cs typeface="Times New Roman" panose="02020603050405020304" pitchFamily="18" charset="0"/>
              </a:rPr>
              <a:t>Let </a:t>
            </a:r>
            <a:r>
              <a:rPr lang="en-US" sz="3300" dirty="0">
                <a:latin typeface="Times New Roman" panose="02020603050405020304" pitchFamily="18" charset="0"/>
                <a:cs typeface="Times New Roman" panose="02020603050405020304" pitchFamily="18" charset="0"/>
              </a:rPr>
              <a:t>us illustrate on how to evaluate the time complexity of an algorithm with an example:</a:t>
            </a:r>
          </a:p>
          <a:p>
            <a:r>
              <a:rPr lang="en-US" sz="3300" dirty="0">
                <a:latin typeface="Times New Roman" panose="02020603050405020304" pitchFamily="18" charset="0"/>
                <a:cs typeface="Times New Roman" panose="02020603050405020304" pitchFamily="18" charset="0"/>
              </a:rPr>
              <a:t>The algorithm is defined as: </a:t>
            </a:r>
          </a:p>
          <a:p>
            <a:r>
              <a:rPr lang="en-US" sz="3300" dirty="0">
                <a:latin typeface="Times New Roman" panose="02020603050405020304" pitchFamily="18" charset="0"/>
                <a:cs typeface="Times New Roman" panose="02020603050405020304" pitchFamily="18" charset="0"/>
              </a:rPr>
              <a:t>1. Given 2 input </a:t>
            </a:r>
            <a:r>
              <a:rPr lang="en-US" sz="3300" dirty="0" smtClean="0">
                <a:latin typeface="Times New Roman" panose="02020603050405020304" pitchFamily="18" charset="0"/>
                <a:cs typeface="Times New Roman" panose="02020603050405020304" pitchFamily="18" charset="0"/>
              </a:rPr>
              <a:t>matrices A,B , </a:t>
            </a:r>
            <a:r>
              <a:rPr lang="en-US" sz="3300" dirty="0">
                <a:latin typeface="Times New Roman" panose="02020603050405020304" pitchFamily="18" charset="0"/>
                <a:cs typeface="Times New Roman" panose="02020603050405020304" pitchFamily="18" charset="0"/>
              </a:rPr>
              <a:t>which are square matrix with order n  </a:t>
            </a:r>
          </a:p>
          <a:p>
            <a:r>
              <a:rPr lang="en-US" sz="3300" dirty="0">
                <a:latin typeface="Times New Roman" panose="02020603050405020304" pitchFamily="18" charset="0"/>
                <a:cs typeface="Times New Roman" panose="02020603050405020304" pitchFamily="18" charset="0"/>
              </a:rPr>
              <a:t>2. The values of each element in both the matrices are selected randomly using np.random function </a:t>
            </a:r>
          </a:p>
          <a:p>
            <a:r>
              <a:rPr lang="en-US" sz="3300" dirty="0">
                <a:latin typeface="Times New Roman" panose="02020603050405020304" pitchFamily="18" charset="0"/>
                <a:cs typeface="Times New Roman" panose="02020603050405020304" pitchFamily="18" charset="0"/>
              </a:rPr>
              <a:t>3. Initially assigned a result matrix with 0 values of order equal to order of input matrix </a:t>
            </a:r>
          </a:p>
          <a:p>
            <a:r>
              <a:rPr lang="en-US" sz="3300" dirty="0">
                <a:latin typeface="Times New Roman" panose="02020603050405020304" pitchFamily="18" charset="0"/>
                <a:cs typeface="Times New Roman" panose="02020603050405020304" pitchFamily="18" charset="0"/>
              </a:rPr>
              <a:t>4. Each element of X is multiplied with every element of Y and the resultant value is stored in result matrix </a:t>
            </a:r>
          </a:p>
          <a:p>
            <a:r>
              <a:rPr lang="en-US" sz="3300" dirty="0">
                <a:latin typeface="Times New Roman" panose="02020603050405020304" pitchFamily="18" charset="0"/>
                <a:cs typeface="Times New Roman" panose="02020603050405020304" pitchFamily="18" charset="0"/>
              </a:rPr>
              <a:t>5. The result matrix is then converted to list type </a:t>
            </a:r>
          </a:p>
          <a:p>
            <a:r>
              <a:rPr lang="en-US" sz="3300" dirty="0">
                <a:latin typeface="Times New Roman" panose="02020603050405020304" pitchFamily="18" charset="0"/>
                <a:cs typeface="Times New Roman" panose="02020603050405020304" pitchFamily="18" charset="0"/>
              </a:rPr>
              <a:t>6. For every element in the result list, is added together to give final </a:t>
            </a:r>
            <a:r>
              <a:rPr lang="en-US" sz="3300" dirty="0" smtClean="0">
                <a:latin typeface="Times New Roman" panose="02020603050405020304" pitchFamily="18" charset="0"/>
                <a:cs typeface="Times New Roman" panose="02020603050405020304" pitchFamily="18" charset="0"/>
              </a:rPr>
              <a:t>answer</a:t>
            </a:r>
            <a:endParaRPr lang="en-US" sz="3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09596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 Performance </a:t>
            </a:r>
            <a:r>
              <a:rPr lang="en-US" b="1" dirty="0" smtClean="0">
                <a:latin typeface="Times New Roman" panose="02020603050405020304" pitchFamily="18" charset="0"/>
                <a:cs typeface="Times New Roman" panose="02020603050405020304" pitchFamily="18" charset="0"/>
              </a:rPr>
              <a:t>analysis</a:t>
            </a:r>
            <a:r>
              <a:rPr lang="en-US" b="1" dirty="0">
                <a:latin typeface="Times New Roman" panose="02020603050405020304" pitchFamily="18" charset="0"/>
                <a:cs typeface="Times New Roman" panose="02020603050405020304" pitchFamily="18" charset="0"/>
              </a:rPr>
              <a:t>-Time complexity</a:t>
            </a:r>
            <a:endParaRPr lang="en-IN" dirty="0"/>
          </a:p>
        </p:txBody>
      </p:sp>
      <p:pic>
        <p:nvPicPr>
          <p:cNvPr id="1026" name="Picture 2" descr="https://lh5.googleusercontent.com/2AJ5bKarztgdBbKXJFeinEAyyRyIqnb2En2yL__8JyN_RaTSFqA3VIgSqkMwA0FVLUL2iXKzvJiKMQuVTbjRz2aEgltbK1aUUPssRKZX8IPb9nZarkmJsnFxtYIZVYzFByZphpd7RVQy-Xchxw"/>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8235" y="1413164"/>
            <a:ext cx="11295530" cy="5246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551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 Performance </a:t>
            </a:r>
            <a:r>
              <a:rPr lang="en-US" b="1" dirty="0" smtClean="0">
                <a:latin typeface="Times New Roman" panose="02020603050405020304" pitchFamily="18" charset="0"/>
                <a:cs typeface="Times New Roman" panose="02020603050405020304" pitchFamily="18" charset="0"/>
              </a:rPr>
              <a:t>analysis-space complexity</a:t>
            </a:r>
            <a:endParaRPr lang="en-IN" dirty="0"/>
          </a:p>
        </p:txBody>
      </p:sp>
      <p:sp>
        <p:nvSpPr>
          <p:cNvPr id="3" name="Content Placeholder 2"/>
          <p:cNvSpPr>
            <a:spLocks noGrp="1"/>
          </p:cNvSpPr>
          <p:nvPr>
            <p:ph idx="1"/>
          </p:nvPr>
        </p:nvSpPr>
        <p:spPr/>
        <p:txBody>
          <a:bodyPr/>
          <a:lstStyle/>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space complexity of an algorithm or a computer program is </a:t>
            </a:r>
            <a:r>
              <a:rPr lang="en-US" b="1" dirty="0">
                <a:solidFill>
                  <a:srgbClr val="FF0000"/>
                </a:solidFill>
                <a:latin typeface="Times New Roman" panose="02020603050405020304" pitchFamily="18" charset="0"/>
                <a:cs typeface="Times New Roman" panose="02020603050405020304" pitchFamily="18" charset="0"/>
              </a:rPr>
              <a:t>the amount of memory space required to solve an instance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of the computational problem as a function of characteristics of the input</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It is the memory required by an algorithm until it executes completely.</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91143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 Performance analysis-space complexity</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sz="3000" i="1" dirty="0">
                <a:latin typeface="Times New Roman" panose="02020603050405020304" pitchFamily="18" charset="0"/>
                <a:cs typeface="Times New Roman" panose="02020603050405020304" pitchFamily="18" charset="0"/>
              </a:rPr>
              <a:t>O(1)</a:t>
            </a:r>
            <a:r>
              <a:rPr lang="en-US" sz="3000" dirty="0">
                <a:latin typeface="Times New Roman" panose="02020603050405020304" pitchFamily="18" charset="0"/>
                <a:cs typeface="Times New Roman" panose="02020603050405020304" pitchFamily="18" charset="0"/>
              </a:rPr>
              <a:t> – constant complexity – takes the </a:t>
            </a:r>
            <a:r>
              <a:rPr lang="en-US" sz="3000" dirty="0">
                <a:solidFill>
                  <a:srgbClr val="FF0000"/>
                </a:solidFill>
                <a:latin typeface="Times New Roman" panose="02020603050405020304" pitchFamily="18" charset="0"/>
                <a:cs typeface="Times New Roman" panose="02020603050405020304" pitchFamily="18" charset="0"/>
              </a:rPr>
              <a:t>same amount </a:t>
            </a:r>
            <a:r>
              <a:rPr lang="en-US" sz="3000" dirty="0">
                <a:latin typeface="Times New Roman" panose="02020603050405020304" pitchFamily="18" charset="0"/>
                <a:cs typeface="Times New Roman" panose="02020603050405020304" pitchFamily="18" charset="0"/>
              </a:rPr>
              <a:t>of space regardless of the input size</a:t>
            </a:r>
          </a:p>
          <a:p>
            <a:pPr algn="just"/>
            <a:r>
              <a:rPr lang="en-US" sz="3000" i="1" dirty="0">
                <a:latin typeface="Times New Roman" panose="02020603050405020304" pitchFamily="18" charset="0"/>
                <a:cs typeface="Times New Roman" panose="02020603050405020304" pitchFamily="18" charset="0"/>
              </a:rPr>
              <a:t>O(log n)</a:t>
            </a:r>
            <a:r>
              <a:rPr lang="en-US" sz="3000" dirty="0">
                <a:latin typeface="Times New Roman" panose="02020603050405020304" pitchFamily="18" charset="0"/>
                <a:cs typeface="Times New Roman" panose="02020603050405020304" pitchFamily="18" charset="0"/>
              </a:rPr>
              <a:t> – logarithmic complexity – takes space </a:t>
            </a:r>
            <a:r>
              <a:rPr lang="en-US" sz="3000" dirty="0">
                <a:solidFill>
                  <a:srgbClr val="FF0000"/>
                </a:solidFill>
                <a:latin typeface="Times New Roman" panose="02020603050405020304" pitchFamily="18" charset="0"/>
                <a:cs typeface="Times New Roman" panose="02020603050405020304" pitchFamily="18" charset="0"/>
              </a:rPr>
              <a:t>proportional to the </a:t>
            </a:r>
            <a:r>
              <a:rPr lang="en-US" sz="3000" i="1" dirty="0">
                <a:solidFill>
                  <a:srgbClr val="FF0000"/>
                </a:solidFill>
                <a:latin typeface="Times New Roman" panose="02020603050405020304" pitchFamily="18" charset="0"/>
                <a:cs typeface="Times New Roman" panose="02020603050405020304" pitchFamily="18" charset="0"/>
              </a:rPr>
              <a:t>log</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of the input size</a:t>
            </a:r>
          </a:p>
          <a:p>
            <a:pPr algn="just"/>
            <a:r>
              <a:rPr lang="en-US" sz="3000" i="1" dirty="0">
                <a:latin typeface="Times New Roman" panose="02020603050405020304" pitchFamily="18" charset="0"/>
                <a:cs typeface="Times New Roman" panose="02020603050405020304" pitchFamily="18" charset="0"/>
              </a:rPr>
              <a:t>O(n)</a:t>
            </a:r>
            <a:r>
              <a:rPr lang="en-US" sz="3000" dirty="0">
                <a:latin typeface="Times New Roman" panose="02020603050405020304" pitchFamily="18" charset="0"/>
                <a:cs typeface="Times New Roman" panose="02020603050405020304" pitchFamily="18" charset="0"/>
              </a:rPr>
              <a:t> – linear complexity – takes space </a:t>
            </a:r>
            <a:r>
              <a:rPr lang="en-US" sz="3000" dirty="0">
                <a:solidFill>
                  <a:srgbClr val="FF0000"/>
                </a:solidFill>
                <a:latin typeface="Times New Roman" panose="02020603050405020304" pitchFamily="18" charset="0"/>
                <a:cs typeface="Times New Roman" panose="02020603050405020304" pitchFamily="18" charset="0"/>
              </a:rPr>
              <a:t>directly proportional </a:t>
            </a:r>
            <a:r>
              <a:rPr lang="en-US" sz="3000" dirty="0">
                <a:latin typeface="Times New Roman" panose="02020603050405020304" pitchFamily="18" charset="0"/>
                <a:cs typeface="Times New Roman" panose="02020603050405020304" pitchFamily="18" charset="0"/>
              </a:rPr>
              <a:t>to the input size</a:t>
            </a:r>
          </a:p>
          <a:p>
            <a:pPr algn="just"/>
            <a:r>
              <a:rPr lang="en-US" sz="3000" i="1" dirty="0">
                <a:latin typeface="Times New Roman" panose="02020603050405020304" pitchFamily="18" charset="0"/>
                <a:cs typeface="Times New Roman" panose="02020603050405020304" pitchFamily="18" charset="0"/>
              </a:rPr>
              <a:t>O(n log n)</a:t>
            </a:r>
            <a:r>
              <a:rPr lang="en-US" sz="3000" dirty="0">
                <a:latin typeface="Times New Roman" panose="02020603050405020304" pitchFamily="18" charset="0"/>
                <a:cs typeface="Times New Roman" panose="02020603050405020304" pitchFamily="18" charset="0"/>
              </a:rPr>
              <a:t> – log-linear/quasilinear complexity – also called “</a:t>
            </a:r>
            <a:r>
              <a:rPr lang="en-US" sz="3000" dirty="0" smtClean="0">
                <a:latin typeface="Times New Roman" panose="02020603050405020304" pitchFamily="18" charset="0"/>
                <a:cs typeface="Times New Roman" panose="02020603050405020304" pitchFamily="18" charset="0"/>
              </a:rPr>
              <a:t>linearithmic</a:t>
            </a:r>
            <a:r>
              <a:rPr lang="en-US" sz="3000" dirty="0">
                <a:latin typeface="Times New Roman" panose="02020603050405020304" pitchFamily="18" charset="0"/>
                <a:cs typeface="Times New Roman" panose="02020603050405020304" pitchFamily="18" charset="0"/>
              </a:rPr>
              <a:t>”, its space complexity grows </a:t>
            </a:r>
            <a:r>
              <a:rPr lang="en-US" sz="3000" dirty="0">
                <a:solidFill>
                  <a:srgbClr val="FF0000"/>
                </a:solidFill>
                <a:latin typeface="Times New Roman" panose="02020603050405020304" pitchFamily="18" charset="0"/>
                <a:cs typeface="Times New Roman" panose="02020603050405020304" pitchFamily="18" charset="0"/>
              </a:rPr>
              <a:t>proportionally</a:t>
            </a:r>
            <a:r>
              <a:rPr lang="en-US" sz="3000" dirty="0">
                <a:latin typeface="Times New Roman" panose="02020603050405020304" pitchFamily="18" charset="0"/>
                <a:cs typeface="Times New Roman" panose="02020603050405020304" pitchFamily="18" charset="0"/>
              </a:rPr>
              <a:t> to the input size and a </a:t>
            </a:r>
            <a:r>
              <a:rPr lang="en-US" sz="3000" dirty="0">
                <a:solidFill>
                  <a:srgbClr val="FF0000"/>
                </a:solidFill>
                <a:latin typeface="Times New Roman" panose="02020603050405020304" pitchFamily="18" charset="0"/>
                <a:cs typeface="Times New Roman" panose="02020603050405020304" pitchFamily="18" charset="0"/>
              </a:rPr>
              <a:t>logarithmic factor</a:t>
            </a:r>
          </a:p>
          <a:p>
            <a:pPr algn="just"/>
            <a:r>
              <a:rPr lang="en-US" sz="3000" i="1" dirty="0">
                <a:latin typeface="Times New Roman" panose="02020603050405020304" pitchFamily="18" charset="0"/>
                <a:cs typeface="Times New Roman" panose="02020603050405020304" pitchFamily="18" charset="0"/>
              </a:rPr>
              <a:t>O(n^2)</a:t>
            </a:r>
            <a:r>
              <a:rPr lang="en-US" sz="3000" dirty="0">
                <a:latin typeface="Times New Roman" panose="02020603050405020304" pitchFamily="18" charset="0"/>
                <a:cs typeface="Times New Roman" panose="02020603050405020304" pitchFamily="18" charset="0"/>
              </a:rPr>
              <a:t> – square/polynomial complexity – space complexity grows </a:t>
            </a:r>
            <a:r>
              <a:rPr lang="en-US" sz="3000" dirty="0">
                <a:solidFill>
                  <a:srgbClr val="FF0000"/>
                </a:solidFill>
                <a:latin typeface="Times New Roman" panose="02020603050405020304" pitchFamily="18" charset="0"/>
                <a:cs typeface="Times New Roman" panose="02020603050405020304" pitchFamily="18" charset="0"/>
              </a:rPr>
              <a:t>proportionally to the square </a:t>
            </a:r>
            <a:r>
              <a:rPr lang="en-US" sz="3000" dirty="0">
                <a:latin typeface="Times New Roman" panose="02020603050405020304" pitchFamily="18" charset="0"/>
                <a:cs typeface="Times New Roman" panose="02020603050405020304" pitchFamily="18" charset="0"/>
              </a:rPr>
              <a:t>of the input size</a:t>
            </a:r>
          </a:p>
          <a:p>
            <a:endParaRPr lang="en-IN" dirty="0"/>
          </a:p>
        </p:txBody>
      </p:sp>
    </p:spTree>
    <p:extLst>
      <p:ext uri="{BB962C8B-B14F-4D97-AF65-F5344CB8AC3E}">
        <p14:creationId xmlns:p14="http://schemas.microsoft.com/office/powerpoint/2010/main" val="13740909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 Performance analysis-space complexity</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sz="3000" b="1" dirty="0">
                <a:latin typeface="Times New Roman" panose="02020603050405020304" pitchFamily="18" charset="0"/>
                <a:cs typeface="Times New Roman" panose="02020603050405020304" pitchFamily="18" charset="0"/>
              </a:rPr>
              <a:t>Omega Notation – Ω</a:t>
            </a:r>
          </a:p>
          <a:p>
            <a:r>
              <a:rPr lang="en-US" sz="3000" dirty="0" smtClean="0">
                <a:latin typeface="Times New Roman" panose="02020603050405020304" pitchFamily="18" charset="0"/>
                <a:cs typeface="Times New Roman" panose="02020603050405020304" pitchFamily="18" charset="0"/>
              </a:rPr>
              <a:t>Omega notation expresses an asymptotic lower bound.</a:t>
            </a:r>
          </a:p>
          <a:p>
            <a:pPr marL="0" indent="0">
              <a:spcBef>
                <a:spcPts val="0"/>
              </a:spcBef>
              <a:buNone/>
            </a:pP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 </a:t>
            </a:r>
            <a:r>
              <a:rPr lang="en-US" sz="3000" b="1" dirty="0" smtClean="0">
                <a:solidFill>
                  <a:srgbClr val="FF0000"/>
                </a:solidFill>
                <a:latin typeface="Times New Roman" panose="02020603050405020304" pitchFamily="18" charset="0"/>
                <a:cs typeface="Times New Roman" panose="02020603050405020304" pitchFamily="18" charset="0"/>
              </a:rPr>
              <a:t>It </a:t>
            </a:r>
            <a:r>
              <a:rPr lang="en-US" sz="3000" b="1" dirty="0">
                <a:solidFill>
                  <a:srgbClr val="FF0000"/>
                </a:solidFill>
                <a:latin typeface="Times New Roman" panose="02020603050405020304" pitchFamily="18" charset="0"/>
                <a:cs typeface="Times New Roman" panose="02020603050405020304" pitchFamily="18" charset="0"/>
              </a:rPr>
              <a:t>gives the best-case scenario of an algorithm’s complexity</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smtClean="0">
                <a:solidFill>
                  <a:srgbClr val="FF0000"/>
                </a:solidFill>
                <a:latin typeface="Times New Roman" panose="02020603050405020304" pitchFamily="18" charset="0"/>
                <a:cs typeface="Times New Roman" panose="02020603050405020304" pitchFamily="18" charset="0"/>
              </a:rPr>
              <a:t> </a:t>
            </a:r>
          </a:p>
          <a:p>
            <a:pPr marL="0" indent="0">
              <a:spcBef>
                <a:spcPts val="0"/>
              </a:spcBef>
              <a:buNone/>
            </a:pP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 opposite </a:t>
            </a:r>
            <a:r>
              <a:rPr lang="en-US" sz="3000" dirty="0">
                <a:latin typeface="Times New Roman" panose="02020603050405020304" pitchFamily="18" charset="0"/>
                <a:cs typeface="Times New Roman" panose="02020603050405020304" pitchFamily="18" charset="0"/>
              </a:rPr>
              <a:t>to big-O notation. </a:t>
            </a:r>
            <a:endParaRPr lang="en-US" sz="3000" dirty="0" smtClean="0">
              <a:latin typeface="Times New Roman" panose="02020603050405020304" pitchFamily="18" charset="0"/>
              <a:cs typeface="Times New Roman" panose="02020603050405020304" pitchFamily="18" charset="0"/>
            </a:endParaRPr>
          </a:p>
          <a:p>
            <a:pPr marL="0" indent="0">
              <a:buNone/>
            </a:pPr>
            <a:r>
              <a:rPr lang="en-US" sz="3000" b="1" dirty="0" smtClean="0">
                <a:latin typeface="Times New Roman" panose="02020603050405020304" pitchFamily="18" charset="0"/>
                <a:cs typeface="Times New Roman" panose="02020603050405020304" pitchFamily="18" charset="0"/>
              </a:rPr>
              <a:t>Theta </a:t>
            </a:r>
            <a:r>
              <a:rPr lang="en-US" sz="3000" b="1" dirty="0">
                <a:latin typeface="Times New Roman" panose="02020603050405020304" pitchFamily="18" charset="0"/>
                <a:cs typeface="Times New Roman" panose="02020603050405020304" pitchFamily="18" charset="0"/>
              </a:rPr>
              <a:t>Notation </a:t>
            </a:r>
            <a:r>
              <a:rPr lang="en-US" sz="3000" b="1" i="1" dirty="0">
                <a:latin typeface="Times New Roman" panose="02020603050405020304" pitchFamily="18" charset="0"/>
                <a:cs typeface="Times New Roman" panose="02020603050405020304" pitchFamily="18" charset="0"/>
              </a:rPr>
              <a:t>–</a:t>
            </a:r>
            <a:r>
              <a:rPr lang="en-US" sz="3000" b="1" dirty="0">
                <a:latin typeface="Times New Roman" panose="02020603050405020304" pitchFamily="18" charset="0"/>
                <a:cs typeface="Times New Roman" panose="02020603050405020304" pitchFamily="18" charset="0"/>
              </a:rPr>
              <a:t> </a:t>
            </a:r>
            <a:r>
              <a:rPr lang="en-US" sz="3000" b="1" i="1" dirty="0">
                <a:latin typeface="Times New Roman" panose="02020603050405020304" pitchFamily="18" charset="0"/>
                <a:cs typeface="Times New Roman" panose="02020603050405020304" pitchFamily="18" charset="0"/>
              </a:rPr>
              <a:t>θ</a:t>
            </a:r>
            <a:endParaRPr lang="en-US" sz="3000" b="1" dirty="0">
              <a:latin typeface="Times New Roman" panose="02020603050405020304" pitchFamily="18" charset="0"/>
              <a:cs typeface="Times New Roman" panose="02020603050405020304" pitchFamily="18" charset="0"/>
            </a:endParaRPr>
          </a:p>
          <a:p>
            <a:pPr algn="just"/>
            <a:r>
              <a:rPr lang="en-US" sz="3000" dirty="0">
                <a:latin typeface="Times New Roman" panose="02020603050405020304" pitchFamily="18" charset="0"/>
                <a:cs typeface="Times New Roman" panose="02020603050405020304" pitchFamily="18" charset="0"/>
              </a:rPr>
              <a:t>Theta notation represents a function that is within lower and upper bounds.</a:t>
            </a:r>
          </a:p>
          <a:p>
            <a:pPr algn="just"/>
            <a:r>
              <a:rPr lang="en-US" sz="3000" dirty="0">
                <a:latin typeface="Times New Roman" panose="02020603050405020304" pitchFamily="18" charset="0"/>
                <a:cs typeface="Times New Roman" panose="02020603050405020304" pitchFamily="18" charset="0"/>
              </a:rPr>
              <a:t>We can say that: “the algorithm’s space takes at least that (lower bound function) amount of space and no more than that (maximum bound function) amount of space”.</a:t>
            </a:r>
          </a:p>
          <a:p>
            <a:endParaRPr lang="en-IN" dirty="0"/>
          </a:p>
        </p:txBody>
      </p:sp>
    </p:spTree>
    <p:extLst>
      <p:ext uri="{BB962C8B-B14F-4D97-AF65-F5344CB8AC3E}">
        <p14:creationId xmlns:p14="http://schemas.microsoft.com/office/powerpoint/2010/main" val="41215129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 Performance analysis-space complexity</a:t>
            </a:r>
            <a:endParaRPr lang="en-IN" dirty="0"/>
          </a:p>
        </p:txBody>
      </p:sp>
      <p:sp>
        <p:nvSpPr>
          <p:cNvPr id="3" name="Content Placeholder 2"/>
          <p:cNvSpPr>
            <a:spLocks noGrp="1"/>
          </p:cNvSpPr>
          <p:nvPr>
            <p:ph idx="1"/>
          </p:nvPr>
        </p:nvSpPr>
        <p:spPr>
          <a:xfrm>
            <a:off x="838200" y="1825624"/>
            <a:ext cx="10515600" cy="3660775"/>
          </a:xfrm>
        </p:spPr>
        <p:txBody>
          <a:bodyPr>
            <a:normAutofit/>
          </a:bodyPr>
          <a:lstStyle/>
          <a:p>
            <a:pPr algn="just"/>
            <a:r>
              <a:rPr lang="en-US" sz="3000" b="1" dirty="0">
                <a:latin typeface="Times New Roman" panose="02020603050405020304" pitchFamily="18" charset="0"/>
                <a:cs typeface="Times New Roman" panose="02020603050405020304" pitchFamily="18" charset="0"/>
              </a:rPr>
              <a:t>Analyzing Space Complexity of Algorithms</a:t>
            </a:r>
          </a:p>
          <a:p>
            <a:pPr algn="just"/>
            <a:r>
              <a:rPr lang="en-US" dirty="0">
                <a:latin typeface="Times New Roman" panose="02020603050405020304" pitchFamily="18" charset="0"/>
                <a:cs typeface="Times New Roman" panose="02020603050405020304" pitchFamily="18" charset="0"/>
              </a:rPr>
              <a:t>The ability to calculate space complexity is essential in considering an algorithm’s efficiency.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Above </a:t>
            </a:r>
            <a:r>
              <a:rPr lang="en-US" dirty="0">
                <a:latin typeface="Times New Roman" panose="02020603050405020304" pitchFamily="18" charset="0"/>
                <a:cs typeface="Times New Roman" panose="02020603050405020304" pitchFamily="18" charset="0"/>
              </a:rPr>
              <a:t>all, it’s necessary to mention that </a:t>
            </a:r>
            <a:r>
              <a:rPr lang="en-US" b="1" dirty="0">
                <a:solidFill>
                  <a:srgbClr val="FF0000"/>
                </a:solidFill>
                <a:latin typeface="Times New Roman" panose="02020603050405020304" pitchFamily="18" charset="0"/>
                <a:cs typeface="Times New Roman" panose="02020603050405020304" pitchFamily="18" charset="0"/>
              </a:rPr>
              <a:t>space complexity depends on a variety of things such as the programming language, the compiler, or even the machine running the algorithm</a:t>
            </a:r>
            <a:r>
              <a:rPr lang="en-US"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2666714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2631"/>
          </a:xfrm>
        </p:spPr>
        <p:txBody>
          <a:bodyPr/>
          <a:lstStyle/>
          <a:p>
            <a:r>
              <a:rPr lang="en-US" b="1" dirty="0">
                <a:latin typeface="Times New Roman" panose="02020603050405020304" pitchFamily="18" charset="0"/>
                <a:cs typeface="Times New Roman" panose="02020603050405020304" pitchFamily="18" charset="0"/>
              </a:rPr>
              <a:t>3. Performance analysis-space complexity</a:t>
            </a:r>
            <a:endParaRPr lang="en-IN" dirty="0"/>
          </a:p>
        </p:txBody>
      </p:sp>
      <p:sp>
        <p:nvSpPr>
          <p:cNvPr id="4" name="Rectangle 1"/>
          <p:cNvSpPr>
            <a:spLocks noGrp="1" noChangeArrowheads="1"/>
          </p:cNvSpPr>
          <p:nvPr>
            <p:ph idx="1"/>
          </p:nvPr>
        </p:nvSpPr>
        <p:spPr bwMode="auto">
          <a:xfrm>
            <a:off x="838200" y="1207756"/>
            <a:ext cx="10515600" cy="57271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let’s consider a simple Java operation that sums two integers (numbers without a fractional part):</a:t>
            </a:r>
            <a:endParaRPr kumimoji="0" lang="en-US" altLang="en-US" b="1" i="0" u="none" strike="noStrike" cap="none" normalizeH="0" baseline="0" dirty="0" smtClean="0">
              <a:ln>
                <a:noFill/>
              </a:ln>
              <a:solidFill>
                <a:srgbClr val="88B2FF"/>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88B2FF"/>
                </a:solidFill>
                <a:effectLst/>
                <a:latin typeface="Times New Roman" panose="02020603050405020304" pitchFamily="18" charset="0"/>
                <a:cs typeface="Times New Roman" panose="02020603050405020304" pitchFamily="18" charset="0"/>
              </a:rPr>
              <a:t>public</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smtClean="0">
                <a:ln>
                  <a:noFill/>
                </a:ln>
                <a:solidFill>
                  <a:srgbClr val="88B2FF"/>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smtClean="0">
                <a:ln>
                  <a:noFill/>
                </a:ln>
                <a:solidFill>
                  <a:srgbClr val="2456B4"/>
                </a:solidFill>
                <a:effectLst/>
                <a:latin typeface="Times New Roman" panose="02020603050405020304" pitchFamily="18" charset="0"/>
                <a:cs typeface="Times New Roman" panose="02020603050405020304" pitchFamily="18" charset="0"/>
              </a:rPr>
              <a:t>sum</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1" i="0" u="none" strike="noStrike" cap="none" normalizeH="0" baseline="0" dirty="0" err="1" smtClean="0">
                <a:ln>
                  <a:noFill/>
                </a:ln>
                <a:solidFill>
                  <a:srgbClr val="88B2FF"/>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 </a:t>
            </a:r>
            <a:r>
              <a:rPr kumimoji="0" lang="en-US" altLang="en-US" b="1" i="0" u="none" strike="noStrike" cap="none" normalizeH="0" baseline="0" dirty="0" err="1" smtClean="0">
                <a:ln>
                  <a:noFill/>
                </a:ln>
                <a:solidFill>
                  <a:srgbClr val="88B2FF"/>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b) { </a:t>
            </a:r>
            <a:r>
              <a:rPr kumimoji="0" lang="en-US" altLang="en-US" b="1" i="0" u="none" strike="noStrike" cap="none" normalizeH="0" baseline="0" dirty="0" smtClean="0">
                <a:ln>
                  <a:noFill/>
                </a:ln>
                <a:solidFill>
                  <a:srgbClr val="88B2FF"/>
                </a:solidFill>
                <a:effectLst/>
                <a:latin typeface="Times New Roman" panose="02020603050405020304" pitchFamily="18" charset="0"/>
                <a:cs typeface="Times New Roman" panose="02020603050405020304" pitchFamily="18" charset="0"/>
              </a:rPr>
              <a:t>return</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 + b; }</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In this particular method, three variables are used and allocated in memory:</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first </a:t>
            </a:r>
            <a:r>
              <a:rPr kumimoji="0" lang="en-US" altLang="en-US" b="0" i="1"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argument, </a:t>
            </a:r>
            <a:r>
              <a:rPr kumimoji="0" lang="en-US" altLang="en-US"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a:t>
            </a:r>
            <a:endPar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second </a:t>
            </a:r>
            <a:r>
              <a:rPr kumimoji="0" lang="en-US" altLang="en-US" b="0" i="1"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argument,</a:t>
            </a:r>
            <a:r>
              <a:rPr kumimoji="0" lang="en-US" altLang="en-US"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b</a:t>
            </a:r>
            <a:endPar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and the returned sum result which is also an </a:t>
            </a:r>
            <a:r>
              <a:rPr kumimoji="0" lang="en-US" altLang="en-US" b="0" i="1"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int</a:t>
            </a:r>
            <a:r>
              <a:rPr kumimoji="0" lang="en-US" altLang="en-US"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like </a:t>
            </a:r>
            <a:r>
              <a:rPr kumimoji="0" lang="en-US" altLang="en-US"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 </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and </a:t>
            </a:r>
            <a:r>
              <a:rPr kumimoji="0" lang="en-US" altLang="en-US"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b</a:t>
            </a:r>
          </a:p>
          <a:p>
            <a:r>
              <a:rPr lang="en-US" dirty="0" smtClean="0">
                <a:solidFill>
                  <a:srgbClr val="FF0000"/>
                </a:solidFill>
                <a:latin typeface="Times New Roman" panose="02020603050405020304" pitchFamily="18" charset="0"/>
                <a:cs typeface="Times New Roman" panose="02020603050405020304" pitchFamily="18" charset="0"/>
              </a:rPr>
              <a:t>In </a:t>
            </a:r>
            <a:r>
              <a:rPr lang="en-US" dirty="0">
                <a:solidFill>
                  <a:srgbClr val="FF0000"/>
                </a:solidFill>
                <a:latin typeface="Times New Roman" panose="02020603050405020304" pitchFamily="18" charset="0"/>
                <a:cs typeface="Times New Roman" panose="02020603050405020304" pitchFamily="18" charset="0"/>
              </a:rPr>
              <a:t>Java, a single integer variable occupies four bytes of memory</a:t>
            </a:r>
            <a:r>
              <a:rPr lang="en-US" dirty="0">
                <a:latin typeface="Times New Roman" panose="02020603050405020304" pitchFamily="18" charset="0"/>
                <a:cs typeface="Times New Roman" panose="02020603050405020304" pitchFamily="18" charset="0"/>
              </a:rPr>
              <a:t>. In this example, we have three integer variables. Therefore, this algorithm always takes 12 bytes of memory to complete (3*4 bytes).</a:t>
            </a:r>
          </a:p>
          <a:p>
            <a:r>
              <a:rPr lang="en-US" dirty="0">
                <a:solidFill>
                  <a:srgbClr val="FF0000"/>
                </a:solidFill>
                <a:latin typeface="Times New Roman" panose="02020603050405020304" pitchFamily="18" charset="0"/>
                <a:cs typeface="Times New Roman" panose="02020603050405020304" pitchFamily="18" charset="0"/>
              </a:rPr>
              <a:t>We can clearly see that the space complexity is constant, so, it can be expressed in big-O notation as </a:t>
            </a:r>
            <a:r>
              <a:rPr lang="en-US" i="1" dirty="0">
                <a:solidFill>
                  <a:srgbClr val="FF0000"/>
                </a:solidFill>
                <a:latin typeface="Times New Roman" panose="02020603050405020304" pitchFamily="18" charset="0"/>
                <a:cs typeface="Times New Roman" panose="02020603050405020304" pitchFamily="18" charset="0"/>
              </a:rPr>
              <a:t>O(1</a:t>
            </a:r>
            <a:r>
              <a:rPr lang="en-US" i="1"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latin typeface="Times New Roman" panose="02020603050405020304" pitchFamily="18" charset="0"/>
                <a:cs typeface="Times New Roman" panose="02020603050405020304" pitchFamily="18" charset="0"/>
              </a:rPr>
              <a:t>.</a:t>
            </a:r>
            <a:endParaRPr kumimoji="0" lang="en-US" altLang="en-US" sz="3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18327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 Performance analysis-space complexity</a:t>
            </a:r>
            <a:endParaRPr lang="en-IN" dirty="0"/>
          </a:p>
        </p:txBody>
      </p:sp>
      <p:sp>
        <p:nvSpPr>
          <p:cNvPr id="4" name="Rectangle 1"/>
          <p:cNvSpPr>
            <a:spLocks noGrp="1" noChangeArrowheads="1"/>
          </p:cNvSpPr>
          <p:nvPr>
            <p:ph idx="1"/>
          </p:nvPr>
        </p:nvSpPr>
        <p:spPr bwMode="auto">
          <a:xfrm>
            <a:off x="838200" y="463516"/>
            <a:ext cx="10228051" cy="60965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Determine the space complexity of a program that sums all integer elements in an array:</a:t>
            </a:r>
            <a:endParaRPr kumimoji="0" lang="en-US" altLang="en-US" b="1" i="0" u="none" strike="noStrike" cap="none" normalizeH="0" baseline="0" dirty="0" smtClean="0">
              <a:ln>
                <a:noFill/>
              </a:ln>
              <a:solidFill>
                <a:srgbClr val="88B2FF"/>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88B2FF"/>
                </a:solidFill>
                <a:effectLst/>
                <a:latin typeface="Times New Roman" panose="02020603050405020304" pitchFamily="18" charset="0"/>
                <a:cs typeface="Times New Roman" panose="02020603050405020304" pitchFamily="18" charset="0"/>
              </a:rPr>
              <a:t>public</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smtClean="0">
                <a:ln>
                  <a:noFill/>
                </a:ln>
                <a:solidFill>
                  <a:srgbClr val="88B2FF"/>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smtClean="0">
                <a:ln>
                  <a:noFill/>
                </a:ln>
                <a:solidFill>
                  <a:srgbClr val="2456B4"/>
                </a:solidFill>
                <a:effectLst/>
                <a:latin typeface="Times New Roman" panose="02020603050405020304" pitchFamily="18" charset="0"/>
                <a:cs typeface="Times New Roman" panose="02020603050405020304" pitchFamily="18" charset="0"/>
              </a:rPr>
              <a:t>sumArray</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1" i="0" u="none" strike="noStrike" cap="none" normalizeH="0" baseline="0" dirty="0" err="1" smtClean="0">
                <a:ln>
                  <a:noFill/>
                </a:ln>
                <a:solidFill>
                  <a:srgbClr val="88B2FF"/>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array) { </a:t>
            </a:r>
            <a:r>
              <a:rPr kumimoji="0" lang="en-US" altLang="en-US" b="1" i="0" u="none" strike="noStrike" cap="none" normalizeH="0" baseline="0" dirty="0" err="1" smtClean="0">
                <a:ln>
                  <a:noFill/>
                </a:ln>
                <a:solidFill>
                  <a:srgbClr val="88B2FF"/>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size = </a:t>
            </a:r>
            <a:r>
              <a:rPr kumimoji="0" lang="en-US" altLang="en-US"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array.length</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smtClean="0">
                <a:ln>
                  <a:noFill/>
                </a:ln>
                <a:solidFill>
                  <a:srgbClr val="88B2FF"/>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sum = </a:t>
            </a:r>
            <a:r>
              <a:rPr kumimoji="0" lang="en-US" altLang="en-US" b="0" i="0" u="none" strike="noStrike" cap="none" normalizeH="0" baseline="0" dirty="0" smtClean="0">
                <a:ln>
                  <a:noFill/>
                </a:ln>
                <a:solidFill>
                  <a:srgbClr val="5E8BDF"/>
                </a:solidFill>
                <a:effectLst/>
                <a:latin typeface="Times New Roman" panose="02020603050405020304" pitchFamily="18" charset="0"/>
                <a:cs typeface="Times New Roman" panose="02020603050405020304" pitchFamily="18" charset="0"/>
              </a:rPr>
              <a:t>0</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smtClean="0">
                <a:ln>
                  <a:noFill/>
                </a:ln>
                <a:solidFill>
                  <a:srgbClr val="88B2FF"/>
                </a:solidFill>
                <a:effectLst/>
                <a:latin typeface="Times New Roman" panose="02020603050405020304" pitchFamily="18" charset="0"/>
                <a:cs typeface="Times New Roman" panose="02020603050405020304" pitchFamily="18" charset="0"/>
              </a:rPr>
              <a:t>for</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smtClean="0">
                <a:ln>
                  <a:noFill/>
                </a:ln>
                <a:solidFill>
                  <a:srgbClr val="88B2FF"/>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iterator = </a:t>
            </a:r>
            <a:r>
              <a:rPr kumimoji="0" lang="en-US" altLang="en-US" b="0" i="0" u="none" strike="noStrike" cap="none" normalizeH="0" baseline="0" dirty="0" smtClean="0">
                <a:ln>
                  <a:noFill/>
                </a:ln>
                <a:solidFill>
                  <a:srgbClr val="5E8BDF"/>
                </a:solidFill>
                <a:effectLst/>
                <a:latin typeface="Times New Roman" panose="02020603050405020304" pitchFamily="18" charset="0"/>
                <a:cs typeface="Times New Roman" panose="02020603050405020304" pitchFamily="18" charset="0"/>
              </a:rPr>
              <a:t>0</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iterator &lt; size; iterator++) { sum += array[iterator]; } </a:t>
            </a:r>
            <a:r>
              <a:rPr kumimoji="0" lang="en-US" altLang="en-US" b="1" i="0" u="none" strike="noStrike" cap="none" normalizeH="0" baseline="0" dirty="0" smtClean="0">
                <a:ln>
                  <a:noFill/>
                </a:ln>
                <a:solidFill>
                  <a:srgbClr val="88B2FF"/>
                </a:solidFill>
                <a:effectLst/>
                <a:latin typeface="Times New Roman" panose="02020603050405020304" pitchFamily="18" charset="0"/>
                <a:cs typeface="Times New Roman" panose="02020603050405020304" pitchFamily="18" charset="0"/>
              </a:rPr>
              <a:t>return</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sum; }</a:t>
            </a:r>
            <a:endParaRPr lang="en-US" altLang="en-US"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list all variables present in the above code:</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array</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 the function’s only argument – the space taken by the array is equal 4</a:t>
            </a:r>
            <a:r>
              <a:rPr kumimoji="0" lang="en-US" altLang="en-US"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n</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bytes where </a:t>
            </a:r>
            <a:r>
              <a:rPr kumimoji="0" lang="en-US" altLang="en-US"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n</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is the length of the array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size</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 a 4-byte integer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sum</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 a 4-byte integer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iterator</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 a 4-byte integer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total space needed for this algorithm to complete is 4</a:t>
            </a:r>
            <a:r>
              <a:rPr kumimoji="0" lang="en-US" altLang="en-US"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n</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+ 4 + 4 + 4 (bytes). </a:t>
            </a:r>
            <a:r>
              <a:rPr kumimoji="0" lang="en-US" altLang="en-US" b="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The highest order of </a:t>
            </a:r>
            <a:r>
              <a:rPr kumimoji="0" lang="en-US" altLang="en-US" b="0" i="1"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n</a:t>
            </a:r>
            <a:r>
              <a:rPr kumimoji="0" lang="en-US" altLang="en-US" b="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 in this equation is just </a:t>
            </a:r>
            <a:r>
              <a:rPr kumimoji="0" lang="en-US" altLang="en-US" b="0" i="1"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n</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Thus, the space complexity of that operation is </a:t>
            </a:r>
            <a:r>
              <a:rPr kumimoji="0" lang="en-US" altLang="en-US"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O(n)</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09425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3. Performance analysis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b="1" dirty="0">
                <a:latin typeface="Times New Roman" panose="02020603050405020304" pitchFamily="18" charset="0"/>
                <a:cs typeface="Times New Roman" panose="02020603050405020304" pitchFamily="18" charset="0"/>
              </a:rPr>
              <a:t>A function of input. However, we will attempt to </a:t>
            </a:r>
            <a:r>
              <a:rPr lang="en-US" b="1" dirty="0" smtClean="0">
                <a:latin typeface="Times New Roman" panose="02020603050405020304" pitchFamily="18" charset="0"/>
                <a:cs typeface="Times New Roman" panose="02020603050405020304" pitchFamily="18" charset="0"/>
              </a:rPr>
              <a:t>characterize </a:t>
            </a:r>
            <a:r>
              <a:rPr lang="en-US" b="1" dirty="0">
                <a:latin typeface="Times New Roman" panose="02020603050405020304" pitchFamily="18" charset="0"/>
                <a:cs typeface="Times New Roman" panose="02020603050405020304" pitchFamily="18" charset="0"/>
              </a:rPr>
              <a:t>this by the size of the input. We will try and estimate the </a:t>
            </a:r>
            <a:r>
              <a:rPr lang="en-US" b="1" dirty="0">
                <a:solidFill>
                  <a:srgbClr val="FF0000"/>
                </a:solidFill>
                <a:latin typeface="Times New Roman" panose="02020603050405020304" pitchFamily="18" charset="0"/>
                <a:cs typeface="Times New Roman" panose="02020603050405020304" pitchFamily="18" charset="0"/>
              </a:rPr>
              <a:t>WORST CASE,</a:t>
            </a:r>
            <a:r>
              <a:rPr lang="en-US" b="1" dirty="0">
                <a:latin typeface="Times New Roman" panose="02020603050405020304" pitchFamily="18" charset="0"/>
                <a:cs typeface="Times New Roman" panose="02020603050405020304" pitchFamily="18" charset="0"/>
              </a:rPr>
              <a:t> and sometimes the </a:t>
            </a:r>
            <a:r>
              <a:rPr lang="en-US" b="1" dirty="0">
                <a:solidFill>
                  <a:srgbClr val="FF0000"/>
                </a:solidFill>
                <a:latin typeface="Times New Roman" panose="02020603050405020304" pitchFamily="18" charset="0"/>
                <a:cs typeface="Times New Roman" panose="02020603050405020304" pitchFamily="18" charset="0"/>
              </a:rPr>
              <a:t>BEST CASE, </a:t>
            </a:r>
            <a:r>
              <a:rPr lang="en-US" b="1" dirty="0">
                <a:latin typeface="Times New Roman" panose="02020603050405020304" pitchFamily="18" charset="0"/>
                <a:cs typeface="Times New Roman" panose="02020603050405020304" pitchFamily="18" charset="0"/>
              </a:rPr>
              <a:t>and very rarely the </a:t>
            </a:r>
            <a:r>
              <a:rPr lang="en-US" b="1" dirty="0">
                <a:solidFill>
                  <a:srgbClr val="FF0000"/>
                </a:solidFill>
                <a:latin typeface="Times New Roman" panose="02020603050405020304" pitchFamily="18" charset="0"/>
                <a:cs typeface="Times New Roman" panose="02020603050405020304" pitchFamily="18" charset="0"/>
              </a:rPr>
              <a:t>AVERAGE </a:t>
            </a:r>
            <a:r>
              <a:rPr lang="en-US" b="1" dirty="0" smtClean="0">
                <a:solidFill>
                  <a:srgbClr val="FF0000"/>
                </a:solidFill>
                <a:latin typeface="Times New Roman" panose="02020603050405020304" pitchFamily="18" charset="0"/>
                <a:cs typeface="Times New Roman" panose="02020603050405020304" pitchFamily="18" charset="0"/>
              </a:rPr>
              <a:t>CASE. This phenomenon is referred as asymptotic notation. </a:t>
            </a:r>
          </a:p>
          <a:p>
            <a:pPr algn="just"/>
            <a:r>
              <a:rPr lang="en-US" b="1" dirty="0" smtClean="0">
                <a:latin typeface="Times New Roman" panose="02020603050405020304" pitchFamily="18" charset="0"/>
                <a:cs typeface="Times New Roman" panose="02020603050405020304" pitchFamily="18" charset="0"/>
              </a:rPr>
              <a:t>WORST CASE: is </a:t>
            </a:r>
            <a:r>
              <a:rPr lang="en-US" b="1" dirty="0">
                <a:latin typeface="Times New Roman" panose="02020603050405020304" pitchFamily="18" charset="0"/>
                <a:cs typeface="Times New Roman" panose="02020603050405020304" pitchFamily="18" charset="0"/>
              </a:rPr>
              <a:t>the maximum run time, over all inputs of size n, ignoring effects (a) through (d) above. That is, we only consider the "number of times the principle activity of that algorithm is performed".</a:t>
            </a:r>
            <a:endParaRPr lang="en-US" b="1" dirty="0" smtClean="0">
              <a:solidFill>
                <a:srgbClr val="FF0000"/>
              </a:solidFill>
              <a:latin typeface="Times New Roman" panose="02020603050405020304" pitchFamily="18" charset="0"/>
              <a:cs typeface="Times New Roman" panose="02020603050405020304" pitchFamily="18" charset="0"/>
            </a:endParaRPr>
          </a:p>
          <a:p>
            <a:pPr marL="0" indent="0" algn="just">
              <a:buNone/>
            </a:pPr>
            <a:r>
              <a:rPr lang="en-US" b="1" dirty="0">
                <a:solidFill>
                  <a:srgbClr val="FF0000"/>
                </a:solidFill>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9453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0238"/>
          </a:xfrm>
        </p:spPr>
        <p:txBody>
          <a:bodyPr/>
          <a:lstStyle/>
          <a:p>
            <a:r>
              <a:rPr lang="en-US" b="1" dirty="0" smtClean="0">
                <a:latin typeface="Times New Roman" panose="02020603050405020304" pitchFamily="18" charset="0"/>
                <a:cs typeface="Times New Roman" panose="02020603050405020304" pitchFamily="18" charset="0"/>
              </a:rPr>
              <a:t>1. INTRODUCTION TO ALGORITHM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455102"/>
          </a:xfrm>
        </p:spPr>
        <p:txBody>
          <a:bodyPr/>
          <a:lstStyle/>
          <a:p>
            <a:pPr marL="0" indent="0">
              <a:buNone/>
            </a:pPr>
            <a:r>
              <a:rPr lang="en-US" b="1" dirty="0" smtClean="0">
                <a:latin typeface="Times New Roman" panose="02020603050405020304" pitchFamily="18" charset="0"/>
                <a:cs typeface="Times New Roman" panose="02020603050405020304" pitchFamily="18" charset="0"/>
              </a:rPr>
              <a:t>Analysis is of two types</a:t>
            </a:r>
          </a:p>
          <a:p>
            <a:pPr marL="514350" indent="-514350">
              <a:buAutoNum type="arabicPeriod"/>
            </a:pPr>
            <a:r>
              <a:rPr lang="en-US" b="1" dirty="0" smtClean="0">
                <a:latin typeface="Times New Roman" panose="02020603050405020304" pitchFamily="18" charset="0"/>
                <a:cs typeface="Times New Roman" panose="02020603050405020304" pitchFamily="18" charset="0"/>
              </a:rPr>
              <a:t>Posterior</a:t>
            </a:r>
          </a:p>
          <a:p>
            <a:pPr marL="514350" indent="-514350">
              <a:buAutoNum type="arabicPeriod"/>
            </a:pPr>
            <a:r>
              <a:rPr lang="en-US" b="1" dirty="0" smtClean="0">
                <a:latin typeface="Times New Roman" panose="02020603050405020304" pitchFamily="18" charset="0"/>
                <a:cs typeface="Times New Roman" panose="02020603050405020304" pitchFamily="18" charset="0"/>
              </a:rPr>
              <a:t>Prior</a:t>
            </a:r>
          </a:p>
          <a:p>
            <a:pPr marL="0" indent="0">
              <a:buNone/>
            </a:pPr>
            <a:r>
              <a:rPr lang="en-US" b="1" dirty="0" smtClean="0">
                <a:latin typeface="Times New Roman" panose="02020603050405020304" pitchFamily="18" charset="0"/>
                <a:cs typeface="Times New Roman" panose="02020603050405020304" pitchFamily="18" charset="0"/>
              </a:rPr>
              <a:t>Posterior Analysis: It is the analysis that is performed after execution.( Machine Dependent).</a:t>
            </a:r>
          </a:p>
          <a:p>
            <a:pPr marL="0" indent="0">
              <a:buNone/>
            </a:pPr>
            <a:r>
              <a:rPr lang="en-US" b="1" dirty="0" smtClean="0">
                <a:latin typeface="Times New Roman" panose="02020603050405020304" pitchFamily="18" charset="0"/>
                <a:cs typeface="Times New Roman" panose="02020603050405020304" pitchFamily="18" charset="0"/>
              </a:rPr>
              <a:t>Prior Analysis: It is the analysis that is performed before execution. ( Machine independent).</a:t>
            </a:r>
          </a:p>
          <a:p>
            <a:pPr marL="0" indent="0">
              <a:buNone/>
            </a:pPr>
            <a:endParaRPr lang="en-US"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176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3. Performance </a:t>
            </a:r>
            <a:r>
              <a:rPr lang="en-US" b="1" dirty="0">
                <a:latin typeface="Times New Roman" panose="02020603050405020304" pitchFamily="18" charset="0"/>
                <a:cs typeface="Times New Roman" panose="02020603050405020304" pitchFamily="18" charset="0"/>
              </a:rPr>
              <a:t>analysis</a:t>
            </a:r>
            <a:endParaRPr lang="en-IN" dirty="0"/>
          </a:p>
        </p:txBody>
      </p:sp>
      <p:sp>
        <p:nvSpPr>
          <p:cNvPr id="3" name="Content Placeholder 2"/>
          <p:cNvSpPr>
            <a:spLocks noGrp="1"/>
          </p:cNvSpPr>
          <p:nvPr>
            <p:ph idx="1"/>
          </p:nvPr>
        </p:nvSpPr>
        <p:spPr>
          <a:xfrm>
            <a:off x="838200" y="1456170"/>
            <a:ext cx="10515600" cy="5401830"/>
          </a:xfrm>
        </p:spPr>
        <p:txBody>
          <a:bodyPr>
            <a:normAutofit lnSpcReduction="10000"/>
          </a:bodyPr>
          <a:lstStyle/>
          <a:p>
            <a:pPr algn="just"/>
            <a:r>
              <a:rPr lang="en-US" b="1" dirty="0"/>
              <a:t>Best </a:t>
            </a:r>
            <a:r>
              <a:rPr lang="en-US" b="1" dirty="0" smtClean="0"/>
              <a:t>Case: </a:t>
            </a:r>
            <a:r>
              <a:rPr lang="en-US" b="1" dirty="0" smtClean="0">
                <a:latin typeface="Times New Roman" panose="02020603050405020304" pitchFamily="18" charset="0"/>
                <a:cs typeface="Times New Roman" panose="02020603050405020304" pitchFamily="18" charset="0"/>
              </a:rPr>
              <a:t>In </a:t>
            </a:r>
            <a:r>
              <a:rPr lang="en-US" b="1" dirty="0">
                <a:latin typeface="Times New Roman" panose="02020603050405020304" pitchFamily="18" charset="0"/>
                <a:cs typeface="Times New Roman" panose="02020603050405020304" pitchFamily="18" charset="0"/>
              </a:rPr>
              <a:t>this case we look at </a:t>
            </a:r>
            <a:r>
              <a:rPr lang="en-US" b="1" dirty="0">
                <a:solidFill>
                  <a:srgbClr val="FF0000"/>
                </a:solidFill>
                <a:latin typeface="Times New Roman" panose="02020603050405020304" pitchFamily="18" charset="0"/>
                <a:cs typeface="Times New Roman" panose="02020603050405020304" pitchFamily="18" charset="0"/>
              </a:rPr>
              <a:t>specific instances of input of size n</a:t>
            </a:r>
            <a:r>
              <a:rPr lang="en-US" b="1" dirty="0">
                <a:latin typeface="Times New Roman" panose="02020603050405020304" pitchFamily="18" charset="0"/>
                <a:cs typeface="Times New Roman" panose="02020603050405020304" pitchFamily="18" charset="0"/>
              </a:rPr>
              <a:t>. For example, we might get best </a:t>
            </a:r>
            <a:r>
              <a:rPr lang="en-US" b="1" dirty="0" smtClean="0">
                <a:latin typeface="Times New Roman" panose="02020603050405020304" pitchFamily="18" charset="0"/>
                <a:cs typeface="Times New Roman" panose="02020603050405020304" pitchFamily="18" charset="0"/>
              </a:rPr>
              <a:t>behavior </a:t>
            </a:r>
            <a:r>
              <a:rPr lang="en-US" b="1" dirty="0">
                <a:latin typeface="Times New Roman" panose="02020603050405020304" pitchFamily="18" charset="0"/>
                <a:cs typeface="Times New Roman" panose="02020603050405020304" pitchFamily="18" charset="0"/>
              </a:rPr>
              <a:t>from a sorting algorithm if the input to it is already </a:t>
            </a:r>
            <a:r>
              <a:rPr lang="en-US" b="1" dirty="0" smtClean="0">
                <a:latin typeface="Times New Roman" panose="02020603050405020304" pitchFamily="18" charset="0"/>
                <a:cs typeface="Times New Roman" panose="02020603050405020304" pitchFamily="18" charset="0"/>
              </a:rPr>
              <a:t>sorted.</a:t>
            </a:r>
          </a:p>
          <a:p>
            <a:pPr algn="just"/>
            <a:r>
              <a:rPr lang="en-US" b="1" dirty="0" smtClean="0"/>
              <a:t>Average Case:</a:t>
            </a:r>
            <a:r>
              <a:rPr lang="en-US" b="1" dirty="0"/>
              <a:t> </a:t>
            </a:r>
            <a:r>
              <a:rPr lang="en-US" b="1" dirty="0" smtClean="0">
                <a:latin typeface="Times New Roman" panose="02020603050405020304" pitchFamily="18" charset="0"/>
                <a:cs typeface="Times New Roman" panose="02020603050405020304" pitchFamily="18" charset="0"/>
              </a:rPr>
              <a:t>Arguably</a:t>
            </a:r>
            <a:r>
              <a:rPr lang="en-US" b="1" dirty="0">
                <a:latin typeface="Times New Roman" panose="02020603050405020304" pitchFamily="18" charset="0"/>
                <a:cs typeface="Times New Roman" panose="02020603050405020304" pitchFamily="18" charset="0"/>
              </a:rPr>
              <a:t>, average case is the most useful measure. It might be the case that worst case </a:t>
            </a:r>
            <a:r>
              <a:rPr lang="en-US" b="1" dirty="0" smtClean="0">
                <a:latin typeface="Times New Roman" panose="02020603050405020304" pitchFamily="18" charset="0"/>
                <a:cs typeface="Times New Roman" panose="02020603050405020304" pitchFamily="18" charset="0"/>
              </a:rPr>
              <a:t>behavior </a:t>
            </a:r>
            <a:r>
              <a:rPr lang="en-US" b="1" dirty="0">
                <a:latin typeface="Times New Roman" panose="02020603050405020304" pitchFamily="18" charset="0"/>
                <a:cs typeface="Times New Roman" panose="02020603050405020304" pitchFamily="18" charset="0"/>
              </a:rPr>
              <a:t>is pathological and extremely rare, and that we are more concerned about how the algorithm runs in the general case. </a:t>
            </a:r>
          </a:p>
          <a:p>
            <a:pPr algn="just"/>
            <a:r>
              <a:rPr lang="en-US" b="1" dirty="0" smtClean="0">
                <a:latin typeface="Times New Roman" panose="02020603050405020304" pitchFamily="18" charset="0"/>
                <a:cs typeface="Times New Roman" panose="02020603050405020304" pitchFamily="18" charset="0"/>
              </a:rPr>
              <a:t>It  </a:t>
            </a:r>
            <a:r>
              <a:rPr lang="en-US" b="1" dirty="0">
                <a:latin typeface="Times New Roman" panose="02020603050405020304" pitchFamily="18" charset="0"/>
                <a:cs typeface="Times New Roman" panose="02020603050405020304" pitchFamily="18" charset="0"/>
              </a:rPr>
              <a:t>is typically </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very difficult thing to measure. Firstly, we must in some way be able to define by what we mean as the </a:t>
            </a:r>
            <a:r>
              <a:rPr lang="en-US" b="1" dirty="0">
                <a:solidFill>
                  <a:schemeClr val="accent2">
                    <a:lumMod val="75000"/>
                  </a:schemeClr>
                </a:solidFill>
                <a:latin typeface="Times New Roman" panose="02020603050405020304" pitchFamily="18" charset="0"/>
                <a:cs typeface="Times New Roman" panose="02020603050405020304" pitchFamily="18" charset="0"/>
              </a:rPr>
              <a:t>"average input of size n". </a:t>
            </a:r>
            <a:r>
              <a:rPr lang="en-US" b="1" dirty="0">
                <a:latin typeface="Times New Roman" panose="02020603050405020304" pitchFamily="18" charset="0"/>
                <a:cs typeface="Times New Roman" panose="02020603050405020304" pitchFamily="18" charset="0"/>
              </a:rPr>
              <a:t>We would need to know a great deal about the distribution of cases throughout all data sets of size n. </a:t>
            </a:r>
            <a:endParaRPr lang="en-US" b="1"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Alternatively </a:t>
            </a:r>
            <a:r>
              <a:rPr lang="en-US" b="1" dirty="0">
                <a:latin typeface="Times New Roman" panose="02020603050405020304" pitchFamily="18" charset="0"/>
                <a:cs typeface="Times New Roman" panose="02020603050405020304" pitchFamily="18" charset="0"/>
              </a:rPr>
              <a:t>we might make a possibly dangerous assumption that all </a:t>
            </a:r>
            <a:r>
              <a:rPr lang="en-US" b="1" dirty="0">
                <a:solidFill>
                  <a:schemeClr val="accent2">
                    <a:lumMod val="75000"/>
                  </a:schemeClr>
                </a:solidFill>
                <a:latin typeface="Times New Roman" panose="02020603050405020304" pitchFamily="18" charset="0"/>
                <a:cs typeface="Times New Roman" panose="02020603050405020304" pitchFamily="18" charset="0"/>
              </a:rPr>
              <a:t>data sets of size n are </a:t>
            </a:r>
            <a:r>
              <a:rPr lang="en-US" b="1" dirty="0" smtClean="0">
                <a:solidFill>
                  <a:schemeClr val="accent2">
                    <a:lumMod val="75000"/>
                  </a:schemeClr>
                </a:solidFill>
                <a:latin typeface="Times New Roman" panose="02020603050405020304" pitchFamily="18" charset="0"/>
                <a:cs typeface="Times New Roman" panose="02020603050405020304" pitchFamily="18" charset="0"/>
              </a:rPr>
              <a:t>equal likely. </a:t>
            </a:r>
          </a:p>
        </p:txBody>
      </p:sp>
    </p:spTree>
    <p:extLst>
      <p:ext uri="{BB962C8B-B14F-4D97-AF65-F5344CB8AC3E}">
        <p14:creationId xmlns:p14="http://schemas.microsoft.com/office/powerpoint/2010/main" val="28449024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2631"/>
          </a:xfrm>
        </p:spPr>
        <p:txBody>
          <a:bodyPr/>
          <a:lstStyle/>
          <a:p>
            <a:r>
              <a:rPr lang="en-US" b="1" dirty="0">
                <a:latin typeface="Times New Roman" panose="02020603050405020304" pitchFamily="18" charset="0"/>
                <a:cs typeface="Times New Roman" panose="02020603050405020304" pitchFamily="18" charset="0"/>
              </a:rPr>
              <a:t>4</a:t>
            </a:r>
            <a:r>
              <a:rPr lang="en-US" b="1" dirty="0" smtClean="0">
                <a:latin typeface="Times New Roman" panose="02020603050405020304" pitchFamily="18" charset="0"/>
                <a:cs typeface="Times New Roman" panose="02020603050405020304" pitchFamily="18" charset="0"/>
              </a:rPr>
              <a:t>. Randomized Algorithms</a:t>
            </a:r>
            <a:endParaRPr lang="en-IN" dirty="0"/>
          </a:p>
        </p:txBody>
      </p:sp>
      <p:sp>
        <p:nvSpPr>
          <p:cNvPr id="4" name="Rectangle 1"/>
          <p:cNvSpPr>
            <a:spLocks noGrp="1" noChangeArrowheads="1"/>
          </p:cNvSpPr>
          <p:nvPr>
            <p:ph idx="1"/>
          </p:nvPr>
        </p:nvSpPr>
        <p:spPr bwMode="auto">
          <a:xfrm>
            <a:off x="787400" y="1453915"/>
            <a:ext cx="10617200" cy="45576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3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smtClean="0">
                <a:latin typeface="Times New Roman" panose="02020603050405020304" pitchFamily="18" charset="0"/>
                <a:cs typeface="Times New Roman" panose="02020603050405020304" pitchFamily="18" charset="0"/>
              </a:rPr>
              <a:t>Why Randomness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smtClean="0">
                <a:latin typeface="Times New Roman" panose="02020603050405020304" pitchFamily="18" charset="0"/>
                <a:cs typeface="Times New Roman" panose="02020603050405020304" pitchFamily="18" charset="0"/>
              </a:rPr>
              <a:t>Randomness can </a:t>
            </a:r>
            <a:r>
              <a:rPr lang="en-US" altLang="en-US" dirty="0" smtClean="0">
                <a:solidFill>
                  <a:srgbClr val="FF0000"/>
                </a:solidFill>
                <a:latin typeface="Times New Roman" panose="02020603050405020304" pitchFamily="18" charset="0"/>
                <a:cs typeface="Times New Roman" panose="02020603050405020304" pitchFamily="18" charset="0"/>
              </a:rPr>
              <a:t>guarantee (probabilistically) average case</a:t>
            </a:r>
            <a:r>
              <a:rPr lang="en-US" altLang="en-US" dirty="0" smtClean="0">
                <a:latin typeface="Times New Roman" panose="02020603050405020304" pitchFamily="18" charset="0"/>
                <a:cs typeface="Times New Roman" panose="02020603050405020304" pitchFamily="18" charset="0"/>
              </a:rPr>
              <a:t> behavior.</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smtClean="0">
                <a:latin typeface="Times New Roman" panose="02020603050405020304" pitchFamily="18" charset="0"/>
                <a:cs typeface="Times New Roman" panose="02020603050405020304" pitchFamily="18" charset="0"/>
              </a:rPr>
              <a:t>Efficient approximate solutions for intractable problems.</a:t>
            </a:r>
          </a:p>
          <a:p>
            <a:pPr marL="0" indent="0" algn="just">
              <a:lnSpc>
                <a:spcPct val="100000"/>
              </a:lnSpc>
              <a:buNone/>
            </a:pPr>
            <a:r>
              <a:rPr lang="en-US" altLang="en-US" dirty="0">
                <a:solidFill>
                  <a:srgbClr val="FF0000"/>
                </a:solidFill>
                <a:latin typeface="Times New Roman" panose="02020603050405020304" pitchFamily="18" charset="0"/>
                <a:cs typeface="Times New Roman" panose="02020603050405020304" pitchFamily="18" charset="0"/>
              </a:rPr>
              <a:t>Avoid Worst case</a:t>
            </a:r>
            <a:r>
              <a:rPr lang="en-US" altLang="en-US" dirty="0">
                <a:latin typeface="Times New Roman" panose="02020603050405020304" pitchFamily="18" charset="0"/>
                <a:cs typeface="Times New Roman" panose="02020603050405020304" pitchFamily="18" charset="0"/>
              </a:rPr>
              <a:t> Behavior.</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smtClean="0">
                <a:latin typeface="Times New Roman" panose="02020603050405020304" pitchFamily="18" charset="0"/>
                <a:cs typeface="Times New Roman" panose="02020603050405020304" pitchFamily="18" charset="0"/>
              </a:rPr>
              <a:t>What is Randomized Algorithm?</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smtClean="0">
                <a:latin typeface="Times New Roman" panose="02020603050405020304" pitchFamily="18" charset="0"/>
                <a:cs typeface="Times New Roman" panose="02020603050405020304" pitchFamily="18" charset="0"/>
              </a:rPr>
              <a:t>The input function of an algorithm is </a:t>
            </a:r>
            <a:r>
              <a:rPr lang="en-US" altLang="en-US" dirty="0" smtClean="0">
                <a:solidFill>
                  <a:srgbClr val="FF0000"/>
                </a:solidFill>
                <a:latin typeface="Times New Roman" panose="02020603050405020304" pitchFamily="18" charset="0"/>
                <a:cs typeface="Times New Roman" panose="02020603050405020304" pitchFamily="18" charset="0"/>
              </a:rPr>
              <a:t>dependent on random numbers</a:t>
            </a:r>
            <a:r>
              <a:rPr lang="en-US" altLang="en-US" dirty="0" smtClean="0">
                <a:latin typeface="Times New Roman" panose="02020603050405020304" pitchFamily="18" charset="0"/>
                <a:cs typeface="Times New Roman" panose="02020603050405020304" pitchFamily="18" charset="0"/>
              </a:rPr>
              <a:t>, these random numbers shall support for finding a solution or improving a solution for a given problem.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74224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2631"/>
          </a:xfrm>
        </p:spPr>
        <p:txBody>
          <a:bodyPr/>
          <a:lstStyle/>
          <a:p>
            <a:r>
              <a:rPr lang="en-US" b="1" dirty="0">
                <a:latin typeface="Times New Roman" panose="02020603050405020304" pitchFamily="18" charset="0"/>
                <a:cs typeface="Times New Roman" panose="02020603050405020304" pitchFamily="18" charset="0"/>
              </a:rPr>
              <a:t>4</a:t>
            </a:r>
            <a:r>
              <a:rPr lang="en-US" b="1" dirty="0" smtClean="0">
                <a:latin typeface="Times New Roman" panose="02020603050405020304" pitchFamily="18" charset="0"/>
                <a:cs typeface="Times New Roman" panose="02020603050405020304" pitchFamily="18" charset="0"/>
              </a:rPr>
              <a:t>. Randomized Algorithms</a:t>
            </a:r>
            <a:endParaRPr lang="en-IN" dirty="0"/>
          </a:p>
        </p:txBody>
      </p:sp>
      <p:sp>
        <p:nvSpPr>
          <p:cNvPr id="4" name="Rectangle 1"/>
          <p:cNvSpPr>
            <a:spLocks noGrp="1" noChangeArrowheads="1"/>
          </p:cNvSpPr>
          <p:nvPr>
            <p:ph idx="1"/>
          </p:nvPr>
        </p:nvSpPr>
        <p:spPr bwMode="auto">
          <a:xfrm>
            <a:off x="787400" y="1592418"/>
            <a:ext cx="10617200" cy="42806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3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Randomized algorithms(probabilistic algorithms)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latin typeface="Times New Roman" panose="02020603050405020304" pitchFamily="18" charset="0"/>
                <a:cs typeface="Times New Roman" panose="02020603050405020304" pitchFamily="18" charset="0"/>
              </a:rPr>
              <a:t>There are 2 types of randomized algorithms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latin typeface="Times New Roman" panose="02020603050405020304" pitchFamily="18" charset="0"/>
                <a:cs typeface="Times New Roman" panose="02020603050405020304" pitchFamily="18" charset="0"/>
              </a:rPr>
              <a:t>For an </a:t>
            </a:r>
            <a:r>
              <a:rPr lang="en-US" altLang="en-US" dirty="0" smtClean="0">
                <a:solidFill>
                  <a:srgbClr val="FF0000"/>
                </a:solidFill>
                <a:latin typeface="Times New Roman" panose="02020603050405020304" pitchFamily="18" charset="0"/>
                <a:cs typeface="Times New Roman" panose="02020603050405020304" pitchFamily="18" charset="0"/>
              </a:rPr>
              <a:t>optimization problem </a:t>
            </a:r>
            <a:r>
              <a:rPr lang="en-US" altLang="en-US" dirty="0" smtClean="0">
                <a:latin typeface="Times New Roman" panose="02020603050405020304" pitchFamily="18" charset="0"/>
                <a:cs typeface="Times New Roman" panose="02020603050405020304" pitchFamily="18" charset="0"/>
              </a:rPr>
              <a:t>the randomized algorithm gives an optimal solution. The </a:t>
            </a:r>
            <a:r>
              <a:rPr lang="en-US" altLang="en-US" dirty="0" smtClean="0">
                <a:solidFill>
                  <a:srgbClr val="FF0000"/>
                </a:solidFill>
                <a:latin typeface="Times New Roman" panose="02020603050405020304" pitchFamily="18" charset="0"/>
                <a:cs typeface="Times New Roman" panose="02020603050405020304" pitchFamily="18" charset="0"/>
              </a:rPr>
              <a:t>average time complexity is more important</a:t>
            </a:r>
            <a:r>
              <a:rPr lang="en-US" altLang="en-US" dirty="0" smtClean="0">
                <a:latin typeface="Times New Roman" panose="02020603050405020304" pitchFamily="18" charset="0"/>
                <a:cs typeface="Times New Roman" panose="02020603050405020304" pitchFamily="18" charset="0"/>
              </a:rPr>
              <a:t> than worst case time complexity.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latin typeface="Times New Roman" panose="02020603050405020304" pitchFamily="18" charset="0"/>
                <a:cs typeface="Times New Roman" panose="02020603050405020304" pitchFamily="18" charset="0"/>
              </a:rPr>
              <a:t>For a </a:t>
            </a:r>
            <a:r>
              <a:rPr lang="en-US" altLang="en-US" dirty="0" smtClean="0">
                <a:solidFill>
                  <a:srgbClr val="FF0000"/>
                </a:solidFill>
                <a:latin typeface="Times New Roman" panose="02020603050405020304" pitchFamily="18" charset="0"/>
                <a:cs typeface="Times New Roman" panose="02020603050405020304" pitchFamily="18" charset="0"/>
              </a:rPr>
              <a:t>decision problem </a:t>
            </a:r>
            <a:r>
              <a:rPr lang="en-US" altLang="en-US" dirty="0" smtClean="0">
                <a:latin typeface="Times New Roman" panose="02020603050405020304" pitchFamily="18" charset="0"/>
                <a:cs typeface="Times New Roman" panose="02020603050405020304" pitchFamily="18" charset="0"/>
              </a:rPr>
              <a:t>the randomized algorithm may </a:t>
            </a:r>
            <a:r>
              <a:rPr lang="en-US" altLang="en-US" dirty="0" smtClean="0">
                <a:solidFill>
                  <a:srgbClr val="FF0000"/>
                </a:solidFill>
                <a:latin typeface="Times New Roman" panose="02020603050405020304" pitchFamily="18" charset="0"/>
                <a:cs typeface="Times New Roman" panose="02020603050405020304" pitchFamily="18" charset="0"/>
              </a:rPr>
              <a:t>make mistakes</a:t>
            </a:r>
            <a:r>
              <a:rPr lang="en-US" altLang="en-US" dirty="0" smtClean="0">
                <a:latin typeface="Times New Roman" panose="02020603050405020304" pitchFamily="18" charset="0"/>
                <a:cs typeface="Times New Roman" panose="02020603050405020304" pitchFamily="18" charset="0"/>
              </a:rPr>
              <a:t>. The probability of producing wrong results is </a:t>
            </a:r>
            <a:r>
              <a:rPr lang="en-US" altLang="en-US" dirty="0" smtClean="0">
                <a:solidFill>
                  <a:srgbClr val="FF0000"/>
                </a:solidFill>
                <a:latin typeface="Times New Roman" panose="02020603050405020304" pitchFamily="18" charset="0"/>
                <a:cs typeface="Times New Roman" panose="02020603050405020304" pitchFamily="18" charset="0"/>
              </a:rPr>
              <a:t>small</a:t>
            </a:r>
            <a:r>
              <a:rPr lang="en-US" altLang="en-US" dirty="0" smtClean="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11488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2631"/>
          </a:xfrm>
        </p:spPr>
        <p:txBody>
          <a:bodyPr/>
          <a:lstStyle/>
          <a:p>
            <a:r>
              <a:rPr lang="en-US" b="1" dirty="0">
                <a:latin typeface="Times New Roman" panose="02020603050405020304" pitchFamily="18" charset="0"/>
                <a:cs typeface="Times New Roman" panose="02020603050405020304" pitchFamily="18" charset="0"/>
              </a:rPr>
              <a:t>4</a:t>
            </a:r>
            <a:r>
              <a:rPr lang="en-US" b="1" dirty="0" smtClean="0">
                <a:latin typeface="Times New Roman" panose="02020603050405020304" pitchFamily="18" charset="0"/>
                <a:cs typeface="Times New Roman" panose="02020603050405020304" pitchFamily="18" charset="0"/>
              </a:rPr>
              <a:t>. Randomized Algorithms</a:t>
            </a:r>
            <a:endParaRPr lang="en-IN" dirty="0"/>
          </a:p>
        </p:txBody>
      </p:sp>
      <p:sp>
        <p:nvSpPr>
          <p:cNvPr id="4" name="Rectangle 1"/>
          <p:cNvSpPr>
            <a:spLocks noGrp="1" noChangeArrowheads="1"/>
          </p:cNvSpPr>
          <p:nvPr>
            <p:ph idx="1"/>
          </p:nvPr>
        </p:nvSpPr>
        <p:spPr bwMode="auto">
          <a:xfrm>
            <a:off x="838200" y="1069171"/>
            <a:ext cx="10617200" cy="51424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3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2" descr="Quick Sort&#10;Select: pick an arbitrary element x&#10;in S to be the pivot.&#10;Partition: rearrange elements so&#10;that elements with v..."/>
          <p:cNvPicPr>
            <a:picLocks noChangeAspect="1" noChangeArrowheads="1"/>
          </p:cNvPicPr>
          <p:nvPr/>
        </p:nvPicPr>
        <p:blipFill rotWithShape="1">
          <a:blip r:embed="rId2">
            <a:extLst>
              <a:ext uri="{28A0092B-C50C-407E-A947-70E740481C1C}">
                <a14:useLocalDpi xmlns:a14="http://schemas.microsoft.com/office/drawing/2010/main" val="0"/>
              </a:ext>
            </a:extLst>
          </a:blip>
          <a:srcRect l="7296" t="1934"/>
          <a:stretch/>
        </p:blipFill>
        <p:spPr bwMode="auto">
          <a:xfrm>
            <a:off x="1052945" y="1207756"/>
            <a:ext cx="8820727" cy="5350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2840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9420"/>
          </a:xfrm>
        </p:spPr>
        <p:txBody>
          <a:bodyPr/>
          <a:lstStyle/>
          <a:p>
            <a:r>
              <a:rPr lang="en-US" b="1" dirty="0">
                <a:latin typeface="Times New Roman" panose="02020603050405020304" pitchFamily="18" charset="0"/>
                <a:cs typeface="Times New Roman" panose="02020603050405020304" pitchFamily="18" charset="0"/>
              </a:rPr>
              <a:t>4. Randomized Algorithms</a:t>
            </a:r>
            <a:endParaRPr lang="en-IN" dirty="0"/>
          </a:p>
        </p:txBody>
      </p:sp>
      <p:pic>
        <p:nvPicPr>
          <p:cNvPr id="2050" name="Picture 2" descr="Worst Case Partitioning of&#10;Quick Sort&#10;&#10;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6763" y="1890279"/>
            <a:ext cx="10132291" cy="4686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7967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4. Randomized Algorithms</a:t>
            </a:r>
            <a:endParaRPr lang="en-IN" dirty="0"/>
          </a:p>
        </p:txBody>
      </p:sp>
      <p:pic>
        <p:nvPicPr>
          <p:cNvPr id="3074" name="Picture 2" descr="Best Case Partitioning of Quick&#10;Sort&#10;&#10;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07334"/>
            <a:ext cx="9672782" cy="4750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1695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4. Randomized Algorithms</a:t>
            </a:r>
            <a:endParaRPr lang="en-IN" dirty="0"/>
          </a:p>
        </p:txBody>
      </p:sp>
      <p:pic>
        <p:nvPicPr>
          <p:cNvPr id="4098" name="Picture 2" descr="Average Case of Quick Sort&#10;&#10;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1891" y="1360920"/>
            <a:ext cx="9799782" cy="5341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8177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4. Randomized Algorithms</a:t>
            </a:r>
            <a:endParaRPr lang="en-IN" dirty="0"/>
          </a:p>
        </p:txBody>
      </p:sp>
      <p:sp>
        <p:nvSpPr>
          <p:cNvPr id="3" name="Content Placeholder 2"/>
          <p:cNvSpPr>
            <a:spLocks noGrp="1"/>
          </p:cNvSpPr>
          <p:nvPr>
            <p:ph idx="1"/>
          </p:nvPr>
        </p:nvSpPr>
        <p:spPr/>
        <p:txBody>
          <a:bodyPr>
            <a:normAutofit lnSpcReduction="10000"/>
          </a:bodyPr>
          <a:lstStyle/>
          <a:p>
            <a:r>
              <a:rPr lang="en-US" u="sng" dirty="0" smtClean="0">
                <a:latin typeface="Times New Roman" panose="02020603050405020304" pitchFamily="18" charset="0"/>
                <a:cs typeface="Times New Roman" panose="02020603050405020304" pitchFamily="18" charset="0"/>
              </a:rPr>
              <a:t>Randomized-partition (A, p, r)</a:t>
            </a:r>
          </a:p>
          <a:p>
            <a:pPr marL="514350" indent="-514350">
              <a:buAutoNum type="arabicPeriod"/>
            </a:pP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 random ( p, r)</a:t>
            </a:r>
          </a:p>
          <a:p>
            <a:pPr marL="514350" indent="-514350">
              <a:buAutoNum type="arabicPeriod"/>
            </a:pPr>
            <a:r>
              <a:rPr lang="en-US" dirty="0" smtClean="0">
                <a:latin typeface="Times New Roman" panose="02020603050405020304" pitchFamily="18" charset="0"/>
                <a:cs typeface="Times New Roman" panose="02020603050405020304" pitchFamily="18" charset="0"/>
              </a:rPr>
              <a:t>Exchange A[r] = A[</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a:t>
            </a:r>
          </a:p>
          <a:p>
            <a:pPr marL="514350" indent="-514350">
              <a:buAutoNum type="arabicPeriod"/>
            </a:pPr>
            <a:r>
              <a:rPr lang="en-US" dirty="0" smtClean="0">
                <a:latin typeface="Times New Roman" panose="02020603050405020304" pitchFamily="18" charset="0"/>
                <a:cs typeface="Times New Roman" panose="02020603050405020304" pitchFamily="18" charset="0"/>
              </a:rPr>
              <a:t>Return partition (A, p, r)</a:t>
            </a:r>
          </a:p>
          <a:p>
            <a:pPr marL="0" indent="0">
              <a:buNone/>
            </a:pPr>
            <a:r>
              <a:rPr lang="en-US" dirty="0" smtClean="0">
                <a:latin typeface="Times New Roman" panose="02020603050405020304" pitchFamily="18" charset="0"/>
                <a:cs typeface="Times New Roman" panose="02020603050405020304" pitchFamily="18" charset="0"/>
              </a:rPr>
              <a:t>Randomized-quicksort (A, p, r)</a:t>
            </a:r>
          </a:p>
          <a:p>
            <a:pPr marL="514350" indent="-514350">
              <a:buAutoNum type="arabicPeriod"/>
            </a:pPr>
            <a:r>
              <a:rPr lang="en-US" dirty="0" smtClean="0">
                <a:latin typeface="Times New Roman" panose="02020603050405020304" pitchFamily="18" charset="0"/>
                <a:cs typeface="Times New Roman" panose="02020603050405020304" pitchFamily="18" charset="0"/>
              </a:rPr>
              <a:t>If p&lt; r,</a:t>
            </a:r>
          </a:p>
          <a:p>
            <a:pPr marL="514350" indent="-514350">
              <a:buAutoNum type="arabicPeriod"/>
            </a:pPr>
            <a:r>
              <a:rPr lang="en-US" dirty="0" smtClean="0">
                <a:latin typeface="Times New Roman" panose="02020603050405020304" pitchFamily="18" charset="0"/>
                <a:cs typeface="Times New Roman" panose="02020603050405020304" pitchFamily="18" charset="0"/>
              </a:rPr>
              <a:t>    Then q= Randomized-partition (A, p, r)</a:t>
            </a:r>
          </a:p>
          <a:p>
            <a:pPr marL="514350" indent="-514350">
              <a:buAutoNum type="arabicPeriod"/>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Randomized-quicksort(A, p, q-1)</a:t>
            </a:r>
          </a:p>
          <a:p>
            <a:pPr marL="514350" indent="-514350">
              <a:buAutoNum type="arabicPeriod"/>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Randomized-quicksort(A, q+1, r)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74454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4. Randomized Algorithms</a:t>
            </a:r>
            <a:endParaRPr lang="en-IN"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Exchange A[r] with an element chosen at random from A[p-r] in </a:t>
            </a:r>
            <a:r>
              <a:rPr lang="en-US" b="1" dirty="0" smtClean="0">
                <a:latin typeface="Times New Roman" panose="02020603050405020304" pitchFamily="18" charset="0"/>
                <a:cs typeface="Times New Roman" panose="02020603050405020304" pitchFamily="18" charset="0"/>
              </a:rPr>
              <a:t>Partition.</a:t>
            </a:r>
          </a:p>
          <a:p>
            <a:r>
              <a:rPr lang="en-US" dirty="0" smtClean="0">
                <a:latin typeface="Times New Roman" panose="02020603050405020304" pitchFamily="18" charset="0"/>
                <a:cs typeface="Times New Roman" panose="02020603050405020304" pitchFamily="18" charset="0"/>
              </a:rPr>
              <a:t>The pivot element is equally likely to be </a:t>
            </a:r>
            <a:r>
              <a:rPr lang="en-US" dirty="0" smtClean="0">
                <a:solidFill>
                  <a:srgbClr val="FF0000"/>
                </a:solidFill>
                <a:latin typeface="Times New Roman" panose="02020603050405020304" pitchFamily="18" charset="0"/>
                <a:cs typeface="Times New Roman" panose="02020603050405020304" pitchFamily="18" charset="0"/>
              </a:rPr>
              <a:t>any</a:t>
            </a:r>
            <a:r>
              <a:rPr lang="en-US" dirty="0" smtClean="0">
                <a:latin typeface="Times New Roman" panose="02020603050405020304" pitchFamily="18" charset="0"/>
                <a:cs typeface="Times New Roman" panose="02020603050405020304" pitchFamily="18" charset="0"/>
              </a:rPr>
              <a:t> of the input elements.</a:t>
            </a:r>
          </a:p>
          <a:p>
            <a:r>
              <a:rPr lang="en-US" dirty="0" smtClean="0">
                <a:latin typeface="Times New Roman" panose="02020603050405020304" pitchFamily="18" charset="0"/>
                <a:cs typeface="Times New Roman" panose="02020603050405020304" pitchFamily="18" charset="0"/>
              </a:rPr>
              <a:t>For a given input, the behavior of Randomized quicksort is determined not only by the input, but also by the </a:t>
            </a:r>
            <a:r>
              <a:rPr lang="en-US" dirty="0" smtClean="0">
                <a:solidFill>
                  <a:srgbClr val="FF0000"/>
                </a:solidFill>
                <a:latin typeface="Times New Roman" panose="02020603050405020304" pitchFamily="18" charset="0"/>
                <a:cs typeface="Times New Roman" panose="02020603050405020304" pitchFamily="18" charset="0"/>
              </a:rPr>
              <a:t>random choices of the pivot</a:t>
            </a: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Randomization is implied to quicksort such that </a:t>
            </a:r>
            <a:r>
              <a:rPr lang="en-US" dirty="0" smtClean="0">
                <a:solidFill>
                  <a:srgbClr val="FF0000"/>
                </a:solidFill>
                <a:latin typeface="Times New Roman" panose="02020603050405020304" pitchFamily="18" charset="0"/>
                <a:cs typeface="Times New Roman" panose="02020603050405020304" pitchFamily="18" charset="0"/>
              </a:rPr>
              <a:t>for any input </a:t>
            </a:r>
            <a:r>
              <a:rPr lang="en-US" dirty="0" smtClean="0">
                <a:latin typeface="Times New Roman" panose="02020603050405020304" pitchFamily="18" charset="0"/>
                <a:cs typeface="Times New Roman" panose="02020603050405020304" pitchFamily="18" charset="0"/>
              </a:rPr>
              <a:t>the </a:t>
            </a:r>
            <a:r>
              <a:rPr lang="en-US" dirty="0" smtClean="0">
                <a:solidFill>
                  <a:srgbClr val="FF0000"/>
                </a:solidFill>
                <a:latin typeface="Times New Roman" panose="02020603050405020304" pitchFamily="18" charset="0"/>
                <a:cs typeface="Times New Roman" panose="02020603050405020304" pitchFamily="18" charset="0"/>
              </a:rPr>
              <a:t>expected performance </a:t>
            </a:r>
            <a:r>
              <a:rPr lang="en-US" dirty="0" smtClean="0">
                <a:latin typeface="Times New Roman" panose="02020603050405020304" pitchFamily="18" charset="0"/>
                <a:cs typeface="Times New Roman" panose="02020603050405020304" pitchFamily="18" charset="0"/>
              </a:rPr>
              <a:t>of the algorithm is </a:t>
            </a:r>
            <a:r>
              <a:rPr lang="en-US" b="1" dirty="0" smtClean="0">
                <a:solidFill>
                  <a:srgbClr val="FF0000"/>
                </a:solidFill>
                <a:latin typeface="Times New Roman" panose="02020603050405020304" pitchFamily="18" charset="0"/>
                <a:cs typeface="Times New Roman" panose="02020603050405020304" pitchFamily="18" charset="0"/>
              </a:rPr>
              <a:t>good.  </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5970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5. DIVIDE AND CONQUER</a:t>
            </a:r>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normAutofit lnSpcReduction="10000"/>
          </a:bodyPr>
          <a:lstStyle/>
          <a:p>
            <a:r>
              <a:rPr lang="en-US" dirty="0" smtClean="0">
                <a:latin typeface="Times New Roman" panose="02020603050405020304" pitchFamily="18" charset="0"/>
                <a:cs typeface="Times New Roman" panose="02020603050405020304" pitchFamily="18" charset="0"/>
              </a:rPr>
              <a:t>It is a algorithm design paradigm</a:t>
            </a:r>
          </a:p>
          <a:p>
            <a:pPr algn="just"/>
            <a:r>
              <a:rPr lang="en-US" dirty="0" smtClean="0">
                <a:latin typeface="Times New Roman" panose="02020603050405020304" pitchFamily="18" charset="0"/>
                <a:cs typeface="Times New Roman" panose="02020603050405020304" pitchFamily="18" charset="0"/>
              </a:rPr>
              <a:t>The major phenomenon is it divides the problem into </a:t>
            </a:r>
            <a:r>
              <a:rPr lang="en-US" dirty="0" smtClean="0">
                <a:solidFill>
                  <a:srgbClr val="FF0000"/>
                </a:solidFill>
                <a:latin typeface="Times New Roman" panose="02020603050405020304" pitchFamily="18" charset="0"/>
                <a:cs typeface="Times New Roman" panose="02020603050405020304" pitchFamily="18" charset="0"/>
              </a:rPr>
              <a:t>two or more sub-problems of the same or related type.</a:t>
            </a:r>
          </a:p>
          <a:p>
            <a:pPr algn="just"/>
            <a:r>
              <a:rPr lang="en-US" dirty="0" smtClean="0">
                <a:latin typeface="Times New Roman" panose="02020603050405020304" pitchFamily="18" charset="0"/>
                <a:cs typeface="Times New Roman" panose="02020603050405020304" pitchFamily="18" charset="0"/>
              </a:rPr>
              <a:t>The correctness of the divide and conquer approach is proved by </a:t>
            </a:r>
            <a:r>
              <a:rPr lang="en-US" dirty="0" smtClean="0">
                <a:solidFill>
                  <a:srgbClr val="FF0000"/>
                </a:solidFill>
                <a:latin typeface="Times New Roman" panose="02020603050405020304" pitchFamily="18" charset="0"/>
                <a:cs typeface="Times New Roman" panose="02020603050405020304" pitchFamily="18" charset="0"/>
              </a:rPr>
              <a:t>mathematical induction.</a:t>
            </a:r>
          </a:p>
          <a:p>
            <a:pPr algn="just"/>
            <a:r>
              <a:rPr lang="en-US" dirty="0" smtClean="0">
                <a:latin typeface="Times New Roman" panose="02020603050405020304" pitchFamily="18" charset="0"/>
                <a:cs typeface="Times New Roman" panose="02020603050405020304" pitchFamily="18" charset="0"/>
              </a:rPr>
              <a:t>The computational cost is often determined by solving </a:t>
            </a:r>
            <a:r>
              <a:rPr lang="en-US" dirty="0" smtClean="0">
                <a:solidFill>
                  <a:srgbClr val="FF0000"/>
                </a:solidFill>
                <a:latin typeface="Times New Roman" panose="02020603050405020304" pitchFamily="18" charset="0"/>
                <a:cs typeface="Times New Roman" panose="02020603050405020304" pitchFamily="18" charset="0"/>
              </a:rPr>
              <a:t>recurrence relations. </a:t>
            </a:r>
          </a:p>
          <a:p>
            <a:pPr algn="just"/>
            <a:r>
              <a:rPr lang="en-US" dirty="0">
                <a:latin typeface="Times New Roman" panose="02020603050405020304" pitchFamily="18" charset="0"/>
                <a:cs typeface="Times New Roman" panose="02020603050405020304" pitchFamily="18" charset="0"/>
              </a:rPr>
              <a:t>Divide-and-conquer approach to sort the list (38, 27, 43, 3, 9, 82, 10) in increasing order. </a:t>
            </a:r>
            <a:r>
              <a:rPr lang="en-US" i="1" dirty="0">
                <a:latin typeface="Times New Roman" panose="02020603050405020304" pitchFamily="18" charset="0"/>
                <a:cs typeface="Times New Roman" panose="02020603050405020304" pitchFamily="18" charset="0"/>
              </a:rPr>
              <a:t>Upper half:</a:t>
            </a:r>
            <a:r>
              <a:rPr lang="en-US" dirty="0">
                <a:latin typeface="Times New Roman" panose="02020603050405020304" pitchFamily="18" charset="0"/>
                <a:cs typeface="Times New Roman" panose="02020603050405020304" pitchFamily="18" charset="0"/>
              </a:rPr>
              <a:t> splitting into </a:t>
            </a:r>
            <a:r>
              <a:rPr lang="en-US" dirty="0" smtClean="0">
                <a:latin typeface="Times New Roman" panose="02020603050405020304" pitchFamily="18" charset="0"/>
                <a:cs typeface="Times New Roman" panose="02020603050405020304" pitchFamily="18" charset="0"/>
              </a:rPr>
              <a:t>sub lists;</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mid:</a:t>
            </a:r>
            <a:r>
              <a:rPr lang="en-US" dirty="0">
                <a:latin typeface="Times New Roman" panose="02020603050405020304" pitchFamily="18" charset="0"/>
                <a:cs typeface="Times New Roman" panose="02020603050405020304" pitchFamily="18" charset="0"/>
              </a:rPr>
              <a:t> a one-element list is trivially sorted; </a:t>
            </a:r>
            <a:r>
              <a:rPr lang="en-US" i="1" dirty="0">
                <a:latin typeface="Times New Roman" panose="02020603050405020304" pitchFamily="18" charset="0"/>
                <a:cs typeface="Times New Roman" panose="02020603050405020304" pitchFamily="18" charset="0"/>
              </a:rPr>
              <a:t>lower half:</a:t>
            </a:r>
            <a:r>
              <a:rPr lang="en-US" dirty="0">
                <a:latin typeface="Times New Roman" panose="02020603050405020304" pitchFamily="18" charset="0"/>
                <a:cs typeface="Times New Roman" panose="02020603050405020304" pitchFamily="18" charset="0"/>
              </a:rPr>
              <a:t> composing sorted </a:t>
            </a:r>
            <a:r>
              <a:rPr lang="en-US" dirty="0" smtClean="0">
                <a:latin typeface="Times New Roman" panose="02020603050405020304" pitchFamily="18" charset="0"/>
                <a:cs typeface="Times New Roman" panose="02020603050405020304" pitchFamily="18" charset="0"/>
              </a:rPr>
              <a:t>sub lists.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2968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2. Algorithm specification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In </a:t>
            </a:r>
            <a:r>
              <a:rPr lang="en-US" b="1" dirty="0" smtClean="0">
                <a:latin typeface="Times New Roman" panose="02020603050405020304" pitchFamily="18" charset="0"/>
                <a:cs typeface="Times New Roman" panose="02020603050405020304" pitchFamily="18" charset="0"/>
              </a:rPr>
              <a:t>analyzing </a:t>
            </a:r>
            <a:r>
              <a:rPr lang="en-US" b="1" dirty="0">
                <a:latin typeface="Times New Roman" panose="02020603050405020304" pitchFamily="18" charset="0"/>
                <a:cs typeface="Times New Roman" panose="02020603050405020304" pitchFamily="18" charset="0"/>
              </a:rPr>
              <a:t>an algorithm, rather than a piece of code, we will try and predict the number of times </a:t>
            </a:r>
            <a:r>
              <a:rPr lang="en-US" b="1" dirty="0">
                <a:solidFill>
                  <a:srgbClr val="FF0000"/>
                </a:solidFill>
                <a:latin typeface="Times New Roman" panose="02020603050405020304" pitchFamily="18" charset="0"/>
                <a:cs typeface="Times New Roman" panose="02020603050405020304" pitchFamily="18" charset="0"/>
              </a:rPr>
              <a:t>"the principle activity" </a:t>
            </a:r>
            <a:r>
              <a:rPr lang="en-US" b="1" dirty="0">
                <a:latin typeface="Times New Roman" panose="02020603050405020304" pitchFamily="18" charset="0"/>
                <a:cs typeface="Times New Roman" panose="02020603050405020304" pitchFamily="18" charset="0"/>
              </a:rPr>
              <a:t>of that algorithm is performed. For example, </a:t>
            </a:r>
            <a:endParaRPr lang="en-US" b="1"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if </a:t>
            </a:r>
            <a:r>
              <a:rPr lang="en-US" b="1" dirty="0">
                <a:latin typeface="Times New Roman" panose="02020603050405020304" pitchFamily="18" charset="0"/>
                <a:cs typeface="Times New Roman" panose="02020603050405020304" pitchFamily="18" charset="0"/>
              </a:rPr>
              <a:t>we are </a:t>
            </a:r>
            <a:r>
              <a:rPr lang="en-US" b="1" dirty="0" smtClean="0">
                <a:latin typeface="Times New Roman" panose="02020603050405020304" pitchFamily="18" charset="0"/>
                <a:cs typeface="Times New Roman" panose="02020603050405020304" pitchFamily="18" charset="0"/>
              </a:rPr>
              <a:t>analyzing </a:t>
            </a:r>
            <a:r>
              <a:rPr lang="en-US" b="1" dirty="0">
                <a:latin typeface="Times New Roman" panose="02020603050405020304" pitchFamily="18" charset="0"/>
                <a:cs typeface="Times New Roman" panose="02020603050405020304" pitchFamily="18" charset="0"/>
              </a:rPr>
              <a:t>a sorting algorithm we might </a:t>
            </a:r>
            <a:r>
              <a:rPr lang="en-US" b="1" dirty="0">
                <a:solidFill>
                  <a:srgbClr val="FF0000"/>
                </a:solidFill>
                <a:latin typeface="Times New Roman" panose="02020603050405020304" pitchFamily="18" charset="0"/>
                <a:cs typeface="Times New Roman" panose="02020603050405020304" pitchFamily="18" charset="0"/>
              </a:rPr>
              <a:t>count the number of comparisons </a:t>
            </a:r>
            <a:r>
              <a:rPr lang="en-US" b="1" dirty="0">
                <a:latin typeface="Times New Roman" panose="02020603050405020304" pitchFamily="18" charset="0"/>
                <a:cs typeface="Times New Roman" panose="02020603050405020304" pitchFamily="18" charset="0"/>
              </a:rPr>
              <a:t>performed, and if it is an algorithm to find some optimal solution, the number of times it evaluates a solution. </a:t>
            </a:r>
            <a:endParaRPr lang="en-US" b="1"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If </a:t>
            </a:r>
            <a:r>
              <a:rPr lang="en-US" b="1" dirty="0">
                <a:latin typeface="Times New Roman" panose="02020603050405020304" pitchFamily="18" charset="0"/>
                <a:cs typeface="Times New Roman" panose="02020603050405020304" pitchFamily="18" charset="0"/>
              </a:rPr>
              <a:t>it is a graph </a:t>
            </a:r>
            <a:r>
              <a:rPr lang="en-US" b="1" dirty="0" smtClean="0">
                <a:latin typeface="Times New Roman" panose="02020603050405020304" pitchFamily="18" charset="0"/>
                <a:cs typeface="Times New Roman" panose="02020603050405020304" pitchFamily="18" charset="0"/>
              </a:rPr>
              <a:t>coloring </a:t>
            </a:r>
            <a:r>
              <a:rPr lang="en-US" b="1" dirty="0">
                <a:latin typeface="Times New Roman" panose="02020603050405020304" pitchFamily="18" charset="0"/>
                <a:cs typeface="Times New Roman" panose="02020603050405020304" pitchFamily="18" charset="0"/>
              </a:rPr>
              <a:t>algorithm we might count the </a:t>
            </a:r>
            <a:r>
              <a:rPr lang="en-US" b="1" dirty="0">
                <a:solidFill>
                  <a:srgbClr val="FF0000"/>
                </a:solidFill>
                <a:latin typeface="Times New Roman" panose="02020603050405020304" pitchFamily="18" charset="0"/>
                <a:cs typeface="Times New Roman" panose="02020603050405020304" pitchFamily="18" charset="0"/>
              </a:rPr>
              <a:t>number of times we check that a </a:t>
            </a:r>
            <a:r>
              <a:rPr lang="en-US" b="1" dirty="0" smtClean="0">
                <a:solidFill>
                  <a:srgbClr val="FF0000"/>
                </a:solidFill>
                <a:latin typeface="Times New Roman" panose="02020603050405020304" pitchFamily="18" charset="0"/>
                <a:cs typeface="Times New Roman" panose="02020603050405020304" pitchFamily="18" charset="0"/>
              </a:rPr>
              <a:t>colored </a:t>
            </a:r>
            <a:r>
              <a:rPr lang="en-US" b="1" dirty="0">
                <a:solidFill>
                  <a:srgbClr val="FF0000"/>
                </a:solidFill>
                <a:latin typeface="Times New Roman" panose="02020603050405020304" pitchFamily="18" charset="0"/>
                <a:cs typeface="Times New Roman" panose="02020603050405020304" pitchFamily="18" charset="0"/>
              </a:rPr>
              <a:t>node</a:t>
            </a:r>
            <a:r>
              <a:rPr lang="en-US" b="1" dirty="0">
                <a:latin typeface="Times New Roman" panose="02020603050405020304" pitchFamily="18" charset="0"/>
                <a:cs typeface="Times New Roman" panose="02020603050405020304" pitchFamily="18" charset="0"/>
              </a:rPr>
              <a:t> is compatible with its </a:t>
            </a:r>
            <a:r>
              <a:rPr lang="en-US" b="1" dirty="0" smtClean="0">
                <a:latin typeface="Times New Roman" panose="02020603050405020304" pitchFamily="18" charset="0"/>
                <a:cs typeface="Times New Roman" panose="02020603050405020304" pitchFamily="18" charset="0"/>
              </a:rPr>
              <a:t>neighbors.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4819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5. DIVIDE AND CONQUER</a:t>
            </a:r>
            <a:endParaRPr lang="en-IN" dirty="0">
              <a:latin typeface="Times New Roman" panose="02020603050405020304" pitchFamily="18" charset="0"/>
              <a:cs typeface="Times New Roman" panose="02020603050405020304" pitchFamily="18" charset="0"/>
            </a:endParaRPr>
          </a:p>
        </p:txBody>
      </p:sp>
      <p:pic>
        <p:nvPicPr>
          <p:cNvPr id="5122" name="Picture 2" descr="https://upload.wikimedia.org/wikipedia/commons/thumb/e/e6/Merge_sort_algorithm_diagram.svg/220px-Merge_sort_algorithm_diagram.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9559" y="1690689"/>
            <a:ext cx="7660986" cy="4876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6137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5. DIVIDE AND CONQUER</a:t>
            </a:r>
            <a:endParaRPr lang="en-IN" dirty="0"/>
          </a:p>
        </p:txBody>
      </p:sp>
      <p:sp>
        <p:nvSpPr>
          <p:cNvPr id="4" name="Rectangle 3"/>
          <p:cNvSpPr txBox="1">
            <a:spLocks noGrp="1" noChangeArrowheads="1"/>
          </p:cNvSpPr>
          <p:nvPr>
            <p:ph idx="1"/>
          </p:nvPr>
        </p:nvSpPr>
        <p:spPr bwMode="auto">
          <a:xfrm>
            <a:off x="838200" y="1825625"/>
            <a:ext cx="10515600" cy="408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20000"/>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b="1" dirty="0">
                <a:solidFill>
                  <a:srgbClr val="00B050"/>
                </a:solidFill>
                <a:latin typeface="Times New Roman" panose="02020603050405020304" pitchFamily="18" charset="0"/>
                <a:cs typeface="Times New Roman" panose="02020603050405020304" pitchFamily="18" charset="0"/>
              </a:rPr>
              <a:t>Algorithm</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DAndC</a:t>
            </a:r>
            <a:r>
              <a:rPr lang="en-US" altLang="en-US" b="1" dirty="0">
                <a:latin typeface="Times New Roman" panose="02020603050405020304" pitchFamily="18" charset="0"/>
                <a:cs typeface="Times New Roman" panose="02020603050405020304" pitchFamily="18" charset="0"/>
              </a:rPr>
              <a:t>(p)</a:t>
            </a:r>
          </a:p>
          <a:p>
            <a:pPr eaLnBrk="1" hangingPunct="1">
              <a:spcBef>
                <a:spcPct val="20000"/>
              </a:spcBef>
            </a:pPr>
            <a:r>
              <a:rPr lang="en-US" altLang="en-US" sz="3000" dirty="0">
                <a:latin typeface="Times New Roman" panose="02020603050405020304" pitchFamily="18" charset="0"/>
                <a:cs typeface="Times New Roman" panose="02020603050405020304" pitchFamily="18" charset="0"/>
              </a:rPr>
              <a:t>{</a:t>
            </a:r>
          </a:p>
          <a:p>
            <a:pPr eaLnBrk="1" hangingPunct="1">
              <a:spcBef>
                <a:spcPct val="20000"/>
              </a:spcBef>
            </a:pPr>
            <a:r>
              <a:rPr lang="en-US" altLang="en-US" sz="3000" dirty="0">
                <a:latin typeface="Times New Roman" panose="02020603050405020304" pitchFamily="18" charset="0"/>
                <a:cs typeface="Times New Roman" panose="02020603050405020304" pitchFamily="18" charset="0"/>
              </a:rPr>
              <a:t>	if Small(p) then </a:t>
            </a:r>
            <a:r>
              <a:rPr lang="en-US" altLang="en-US" sz="3000" dirty="0">
                <a:solidFill>
                  <a:srgbClr val="00B050"/>
                </a:solidFill>
                <a:latin typeface="Times New Roman" panose="02020603050405020304" pitchFamily="18" charset="0"/>
                <a:cs typeface="Times New Roman" panose="02020603050405020304" pitchFamily="18" charset="0"/>
              </a:rPr>
              <a:t>return </a:t>
            </a:r>
            <a:r>
              <a:rPr lang="en-US" altLang="en-US" sz="3000" dirty="0">
                <a:latin typeface="Times New Roman" panose="02020603050405020304" pitchFamily="18" charset="0"/>
                <a:cs typeface="Times New Roman" panose="02020603050405020304" pitchFamily="18" charset="0"/>
              </a:rPr>
              <a:t>s(p);</a:t>
            </a:r>
          </a:p>
          <a:p>
            <a:pPr eaLnBrk="1" hangingPunct="1">
              <a:spcBef>
                <a:spcPct val="20000"/>
              </a:spcBef>
            </a:pPr>
            <a:r>
              <a:rPr lang="en-US" altLang="en-US" sz="3000" dirty="0">
                <a:latin typeface="Times New Roman" panose="02020603050405020304" pitchFamily="18" charset="0"/>
                <a:cs typeface="Times New Roman" panose="02020603050405020304" pitchFamily="18" charset="0"/>
              </a:rPr>
              <a:t>	else</a:t>
            </a:r>
          </a:p>
          <a:p>
            <a:pPr eaLnBrk="1" hangingPunct="1">
              <a:spcBef>
                <a:spcPct val="20000"/>
              </a:spcBef>
            </a:pPr>
            <a:r>
              <a:rPr lang="en-US" altLang="en-US" sz="3000" dirty="0">
                <a:latin typeface="Times New Roman" panose="02020603050405020304" pitchFamily="18" charset="0"/>
                <a:cs typeface="Times New Roman" panose="02020603050405020304" pitchFamily="18" charset="0"/>
              </a:rPr>
              <a:t>	{</a:t>
            </a:r>
          </a:p>
          <a:p>
            <a:pPr eaLnBrk="1" hangingPunct="1">
              <a:spcBef>
                <a:spcPct val="20000"/>
              </a:spcBef>
            </a:pPr>
            <a:r>
              <a:rPr lang="en-US" altLang="en-US" sz="3000" dirty="0">
                <a:latin typeface="Times New Roman" panose="02020603050405020304" pitchFamily="18" charset="0"/>
                <a:cs typeface="Times New Roman" panose="02020603050405020304" pitchFamily="18" charset="0"/>
              </a:rPr>
              <a:t>		divide p into smaller instances P</a:t>
            </a:r>
            <a:r>
              <a:rPr lang="en-US" altLang="en-US" sz="3000" baseline="-25000" dirty="0">
                <a:latin typeface="Times New Roman" panose="02020603050405020304" pitchFamily="18" charset="0"/>
                <a:cs typeface="Times New Roman" panose="02020603050405020304" pitchFamily="18" charset="0"/>
              </a:rPr>
              <a:t>1</a:t>
            </a:r>
            <a:r>
              <a:rPr lang="en-US" altLang="en-US" sz="3000" dirty="0">
                <a:latin typeface="Times New Roman" panose="02020603050405020304" pitchFamily="18" charset="0"/>
                <a:cs typeface="Times New Roman" panose="02020603050405020304" pitchFamily="18" charset="0"/>
              </a:rPr>
              <a:t>, P</a:t>
            </a:r>
            <a:r>
              <a:rPr lang="en-US" altLang="en-US" sz="3000" baseline="-25000" dirty="0">
                <a:latin typeface="Times New Roman" panose="02020603050405020304" pitchFamily="18" charset="0"/>
                <a:cs typeface="Times New Roman" panose="02020603050405020304" pitchFamily="18" charset="0"/>
              </a:rPr>
              <a:t>2,</a:t>
            </a:r>
            <a:r>
              <a:rPr lang="en-US" altLang="en-US" sz="3000" dirty="0">
                <a:latin typeface="Times New Roman" panose="02020603050405020304" pitchFamily="18" charset="0"/>
                <a:cs typeface="Times New Roman" panose="02020603050405020304" pitchFamily="18" charset="0"/>
              </a:rPr>
              <a:t> P</a:t>
            </a:r>
            <a:r>
              <a:rPr lang="en-US" altLang="en-US" sz="3000" baseline="-25000" dirty="0">
                <a:latin typeface="Times New Roman" panose="02020603050405020304" pitchFamily="18" charset="0"/>
                <a:cs typeface="Times New Roman" panose="02020603050405020304" pitchFamily="18" charset="0"/>
              </a:rPr>
              <a:t>3,</a:t>
            </a:r>
            <a:r>
              <a:rPr lang="en-US" altLang="en-US" sz="3000" dirty="0">
                <a:latin typeface="Times New Roman" panose="02020603050405020304" pitchFamily="18" charset="0"/>
                <a:cs typeface="Times New Roman" panose="02020603050405020304" pitchFamily="18" charset="0"/>
              </a:rPr>
              <a:t> ….. , </a:t>
            </a:r>
            <a:r>
              <a:rPr lang="en-US" altLang="en-US" sz="3000" dirty="0" err="1">
                <a:latin typeface="Times New Roman" panose="02020603050405020304" pitchFamily="18" charset="0"/>
                <a:cs typeface="Times New Roman" panose="02020603050405020304" pitchFamily="18" charset="0"/>
              </a:rPr>
              <a:t>P</a:t>
            </a:r>
            <a:r>
              <a:rPr lang="en-US" altLang="en-US" sz="3000" baseline="-25000" dirty="0" err="1">
                <a:latin typeface="Times New Roman" panose="02020603050405020304" pitchFamily="18" charset="0"/>
                <a:cs typeface="Times New Roman" panose="02020603050405020304" pitchFamily="18" charset="0"/>
              </a:rPr>
              <a:t>k</a:t>
            </a:r>
            <a:r>
              <a:rPr lang="en-US" altLang="en-US" sz="3000" dirty="0">
                <a:latin typeface="Times New Roman" panose="02020603050405020304" pitchFamily="18" charset="0"/>
                <a:cs typeface="Times New Roman" panose="02020603050405020304" pitchFamily="18" charset="0"/>
              </a:rPr>
              <a:t> , k≥1;</a:t>
            </a:r>
          </a:p>
          <a:p>
            <a:pPr eaLnBrk="1" hangingPunct="1">
              <a:spcBef>
                <a:spcPct val="20000"/>
              </a:spcBef>
            </a:pPr>
            <a:r>
              <a:rPr lang="en-US" altLang="en-US" sz="3000" dirty="0">
                <a:latin typeface="Times New Roman" panose="02020603050405020304" pitchFamily="18" charset="0"/>
                <a:cs typeface="Times New Roman" panose="02020603050405020304" pitchFamily="18" charset="0"/>
              </a:rPr>
              <a:t>		Apply </a:t>
            </a:r>
            <a:r>
              <a:rPr lang="en-US" altLang="en-US" sz="3000" dirty="0" err="1">
                <a:latin typeface="Times New Roman" panose="02020603050405020304" pitchFamily="18" charset="0"/>
                <a:cs typeface="Times New Roman" panose="02020603050405020304" pitchFamily="18" charset="0"/>
              </a:rPr>
              <a:t>DAndC</a:t>
            </a:r>
            <a:r>
              <a:rPr lang="en-US" altLang="en-US" sz="3000" dirty="0">
                <a:latin typeface="Times New Roman" panose="02020603050405020304" pitchFamily="18" charset="0"/>
                <a:cs typeface="Times New Roman" panose="02020603050405020304" pitchFamily="18" charset="0"/>
              </a:rPr>
              <a:t> to each of these </a:t>
            </a:r>
            <a:r>
              <a:rPr lang="en-US" altLang="en-US" sz="3000" dirty="0" err="1">
                <a:latin typeface="Times New Roman" panose="02020603050405020304" pitchFamily="18" charset="0"/>
                <a:cs typeface="Times New Roman" panose="02020603050405020304" pitchFamily="18" charset="0"/>
              </a:rPr>
              <a:t>subproblems</a:t>
            </a:r>
            <a:r>
              <a:rPr lang="en-US" altLang="en-US" sz="3000" dirty="0">
                <a:latin typeface="Times New Roman" panose="02020603050405020304" pitchFamily="18" charset="0"/>
                <a:cs typeface="Times New Roman" panose="02020603050405020304" pitchFamily="18" charset="0"/>
              </a:rPr>
              <a:t>;</a:t>
            </a:r>
          </a:p>
          <a:p>
            <a:pPr eaLnBrk="1" hangingPunct="1">
              <a:spcBef>
                <a:spcPct val="20000"/>
              </a:spcBef>
            </a:pPr>
            <a:r>
              <a:rPr lang="en-US" altLang="en-US" sz="3000" dirty="0">
                <a:latin typeface="Times New Roman" panose="02020603050405020304" pitchFamily="18" charset="0"/>
                <a:cs typeface="Times New Roman" panose="02020603050405020304" pitchFamily="18" charset="0"/>
              </a:rPr>
              <a:t>		</a:t>
            </a:r>
            <a:r>
              <a:rPr lang="en-US" altLang="en-US" sz="3000" dirty="0">
                <a:solidFill>
                  <a:srgbClr val="00B050"/>
                </a:solidFill>
                <a:latin typeface="Times New Roman" panose="02020603050405020304" pitchFamily="18" charset="0"/>
                <a:cs typeface="Times New Roman" panose="02020603050405020304" pitchFamily="18" charset="0"/>
              </a:rPr>
              <a:t>return</a:t>
            </a:r>
            <a:r>
              <a:rPr lang="en-US" altLang="en-US" sz="3000" dirty="0">
                <a:latin typeface="Times New Roman" panose="02020603050405020304" pitchFamily="18" charset="0"/>
                <a:cs typeface="Times New Roman" panose="02020603050405020304" pitchFamily="18" charset="0"/>
              </a:rPr>
              <a:t> Combine(</a:t>
            </a:r>
            <a:r>
              <a:rPr lang="en-US" altLang="en-US" sz="3000" dirty="0" err="1">
                <a:latin typeface="Times New Roman" panose="02020603050405020304" pitchFamily="18" charset="0"/>
                <a:cs typeface="Times New Roman" panose="02020603050405020304" pitchFamily="18" charset="0"/>
              </a:rPr>
              <a:t>DAndC</a:t>
            </a:r>
            <a:r>
              <a:rPr lang="en-US" altLang="en-US" sz="3000" dirty="0">
                <a:latin typeface="Times New Roman" panose="02020603050405020304" pitchFamily="18" charset="0"/>
                <a:cs typeface="Times New Roman" panose="02020603050405020304" pitchFamily="18" charset="0"/>
              </a:rPr>
              <a:t>(P</a:t>
            </a:r>
            <a:r>
              <a:rPr lang="en-US" altLang="en-US" sz="3000" baseline="-25000" dirty="0">
                <a:latin typeface="Times New Roman" panose="02020603050405020304" pitchFamily="18" charset="0"/>
                <a:cs typeface="Times New Roman" panose="02020603050405020304" pitchFamily="18" charset="0"/>
              </a:rPr>
              <a:t>1</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DAndC</a:t>
            </a:r>
            <a:r>
              <a:rPr lang="en-US" altLang="en-US" sz="3000" dirty="0">
                <a:latin typeface="Times New Roman" panose="02020603050405020304" pitchFamily="18" charset="0"/>
                <a:cs typeface="Times New Roman" panose="02020603050405020304" pitchFamily="18" charset="0"/>
              </a:rPr>
              <a:t>(P</a:t>
            </a:r>
            <a:r>
              <a:rPr lang="en-US" altLang="en-US" sz="3000" baseline="-25000" dirty="0">
                <a:latin typeface="Times New Roman" panose="02020603050405020304" pitchFamily="18" charset="0"/>
                <a:cs typeface="Times New Roman" panose="02020603050405020304" pitchFamily="18" charset="0"/>
              </a:rPr>
              <a:t>2</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DAndC</a:t>
            </a:r>
            <a:r>
              <a:rPr lang="en-US" altLang="en-US" sz="3000" dirty="0">
                <a:latin typeface="Times New Roman" panose="02020603050405020304" pitchFamily="18" charset="0"/>
                <a:cs typeface="Times New Roman" panose="02020603050405020304" pitchFamily="18" charset="0"/>
              </a:rPr>
              <a:t>(</a:t>
            </a:r>
            <a:r>
              <a:rPr lang="en-US" altLang="en-US" sz="3000" dirty="0" err="1">
                <a:latin typeface="Times New Roman" panose="02020603050405020304" pitchFamily="18" charset="0"/>
                <a:cs typeface="Times New Roman" panose="02020603050405020304" pitchFamily="18" charset="0"/>
              </a:rPr>
              <a:t>P</a:t>
            </a:r>
            <a:r>
              <a:rPr lang="en-US" altLang="en-US" sz="3000" baseline="-25000" dirty="0" err="1">
                <a:latin typeface="Times New Roman" panose="02020603050405020304" pitchFamily="18" charset="0"/>
                <a:cs typeface="Times New Roman" panose="02020603050405020304" pitchFamily="18" charset="0"/>
              </a:rPr>
              <a:t>k</a:t>
            </a:r>
            <a:r>
              <a:rPr lang="en-US" altLang="en-US" sz="3000" dirty="0">
                <a:latin typeface="Times New Roman" panose="02020603050405020304" pitchFamily="18" charset="0"/>
                <a:cs typeface="Times New Roman" panose="02020603050405020304" pitchFamily="18" charset="0"/>
              </a:rPr>
              <a:t>));</a:t>
            </a:r>
          </a:p>
          <a:p>
            <a:pPr eaLnBrk="1" hangingPunct="1">
              <a:spcBef>
                <a:spcPct val="20000"/>
              </a:spcBef>
            </a:pPr>
            <a:r>
              <a:rPr lang="en-US" altLang="en-US" sz="3000" dirty="0">
                <a:latin typeface="Times New Roman" panose="02020603050405020304" pitchFamily="18" charset="0"/>
                <a:cs typeface="Times New Roman" panose="02020603050405020304" pitchFamily="18" charset="0"/>
              </a:rPr>
              <a:t>	}</a:t>
            </a:r>
          </a:p>
          <a:p>
            <a:pPr eaLnBrk="1" hangingPunct="1">
              <a:spcBef>
                <a:spcPct val="20000"/>
              </a:spcBef>
            </a:pPr>
            <a:r>
              <a:rPr lang="en-US" altLang="en-US" sz="3000" dirty="0" smtClean="0">
                <a:latin typeface="Times New Roman" panose="02020603050405020304" pitchFamily="18" charset="0"/>
                <a:cs typeface="Times New Roman" panose="02020603050405020304" pitchFamily="18" charset="0"/>
              </a:rPr>
              <a:t>}</a:t>
            </a:r>
          </a:p>
          <a:p>
            <a:pPr marL="0" indent="0" eaLnBrk="1" hangingPunct="1">
              <a:spcBef>
                <a:spcPct val="20000"/>
              </a:spcBef>
              <a:buNone/>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71937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5. DIVIDE AND CONQUER</a:t>
            </a:r>
            <a:endParaRPr lang="en-IN" dirty="0"/>
          </a:p>
        </p:txBody>
      </p:sp>
      <p:sp>
        <p:nvSpPr>
          <p:cNvPr id="4" name="Rectangle 3"/>
          <p:cNvSpPr txBox="1">
            <a:spLocks noGrp="1" noChangeArrowheads="1"/>
          </p:cNvSpPr>
          <p:nvPr>
            <p:ph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20000"/>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ct val="20000"/>
              </a:spcBef>
              <a:buNone/>
            </a:pPr>
            <a:r>
              <a:rPr lang="en-US" altLang="en-US" dirty="0" smtClean="0">
                <a:latin typeface="Times New Roman" panose="02020603050405020304" pitchFamily="18" charset="0"/>
                <a:cs typeface="Times New Roman" panose="02020603050405020304" pitchFamily="18" charset="0"/>
              </a:rPr>
              <a:t>If </a:t>
            </a:r>
            <a:r>
              <a:rPr lang="en-US" altLang="en-US" dirty="0">
                <a:latin typeface="Times New Roman" panose="02020603050405020304" pitchFamily="18" charset="0"/>
                <a:cs typeface="Times New Roman" panose="02020603050405020304" pitchFamily="18" charset="0"/>
              </a:rPr>
              <a:t>the size of p is n and the sizes of the k sub problems are n</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,n</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a:t>
            </a:r>
            <a:r>
              <a:rPr lang="en-US" altLang="en-US" dirty="0" err="1">
                <a:latin typeface="Times New Roman" panose="02020603050405020304" pitchFamily="18" charset="0"/>
                <a:cs typeface="Times New Roman" panose="02020603050405020304" pitchFamily="18" charset="0"/>
              </a:rPr>
              <a:t>n</a:t>
            </a:r>
            <a:r>
              <a:rPr lang="en-US" altLang="en-US" baseline="-25000" dirty="0" err="1">
                <a:latin typeface="Times New Roman" panose="02020603050405020304" pitchFamily="18" charset="0"/>
                <a:cs typeface="Times New Roman" panose="02020603050405020304" pitchFamily="18" charset="0"/>
              </a:rPr>
              <a:t>k</a:t>
            </a:r>
            <a:r>
              <a:rPr lang="en-US" altLang="en-US" dirty="0">
                <a:latin typeface="Times New Roman" panose="02020603050405020304" pitchFamily="18" charset="0"/>
                <a:cs typeface="Times New Roman" panose="02020603050405020304" pitchFamily="18" charset="0"/>
              </a:rPr>
              <a:t>, then the computing time of </a:t>
            </a:r>
            <a:r>
              <a:rPr lang="en-US" altLang="en-US" dirty="0" err="1">
                <a:latin typeface="Times New Roman" panose="02020603050405020304" pitchFamily="18" charset="0"/>
                <a:cs typeface="Times New Roman" panose="02020603050405020304" pitchFamily="18" charset="0"/>
              </a:rPr>
              <a:t>DAndC</a:t>
            </a:r>
            <a:r>
              <a:rPr lang="en-US" altLang="en-US" dirty="0">
                <a:latin typeface="Times New Roman" panose="02020603050405020304" pitchFamily="18" charset="0"/>
                <a:cs typeface="Times New Roman" panose="02020603050405020304" pitchFamily="18" charset="0"/>
              </a:rPr>
              <a:t> is described by the recurrence relation </a:t>
            </a:r>
            <a:endParaRPr lang="en-US" altLang="en-US" dirty="0" smtClean="0">
              <a:latin typeface="Times New Roman" panose="02020603050405020304" pitchFamily="18" charset="0"/>
              <a:cs typeface="Times New Roman" panose="02020603050405020304" pitchFamily="18" charset="0"/>
            </a:endParaRPr>
          </a:p>
          <a:p>
            <a:pPr marL="0" indent="0" eaLnBrk="1" hangingPunct="1">
              <a:spcBef>
                <a:spcPct val="20000"/>
              </a:spcBef>
              <a:buNone/>
            </a:pPr>
            <a:endParaRPr lang="en-US" altLang="en-US" dirty="0">
              <a:latin typeface="Times New Roman" panose="02020603050405020304" pitchFamily="18" charset="0"/>
              <a:cs typeface="Times New Roman" panose="02020603050405020304" pitchFamily="18" charset="0"/>
            </a:endParaRPr>
          </a:p>
          <a:p>
            <a:pPr marL="0" indent="0" eaLnBrk="1" hangingPunct="1">
              <a:spcBef>
                <a:spcPct val="20000"/>
              </a:spcBef>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dirty="0" smtClean="0">
                <a:solidFill>
                  <a:schemeClr val="accent2"/>
                </a:solidFill>
                <a:latin typeface="Times New Roman" panose="02020603050405020304" pitchFamily="18" charset="0"/>
                <a:cs typeface="Times New Roman" panose="02020603050405020304" pitchFamily="18" charset="0"/>
              </a:rPr>
              <a:t>g(n</a:t>
            </a:r>
            <a:r>
              <a:rPr lang="en-US" altLang="en-US" dirty="0">
                <a:solidFill>
                  <a:schemeClr val="accent2"/>
                </a:solidFill>
                <a:latin typeface="Times New Roman" panose="02020603050405020304" pitchFamily="18" charset="0"/>
                <a:cs typeface="Times New Roman" panose="02020603050405020304" pitchFamily="18" charset="0"/>
              </a:rPr>
              <a:t>) 						</a:t>
            </a:r>
            <a:r>
              <a:rPr lang="en-US" altLang="en-US" dirty="0" smtClean="0">
                <a:solidFill>
                  <a:schemeClr val="accent2"/>
                </a:solidFill>
                <a:latin typeface="Times New Roman" panose="02020603050405020304" pitchFamily="18" charset="0"/>
                <a:cs typeface="Times New Roman" panose="02020603050405020304" pitchFamily="18" charset="0"/>
              </a:rPr>
              <a:t> n </a:t>
            </a:r>
            <a:r>
              <a:rPr lang="en-US" altLang="en-US" dirty="0">
                <a:solidFill>
                  <a:schemeClr val="accent2"/>
                </a:solidFill>
                <a:latin typeface="Times New Roman" panose="02020603050405020304" pitchFamily="18" charset="0"/>
                <a:cs typeface="Times New Roman" panose="02020603050405020304" pitchFamily="18" charset="0"/>
              </a:rPr>
              <a:t>small</a:t>
            </a:r>
            <a:endParaRPr lang="en-US" altLang="en-US" dirty="0">
              <a:latin typeface="Times New Roman" panose="02020603050405020304" pitchFamily="18" charset="0"/>
              <a:cs typeface="Times New Roman" panose="02020603050405020304" pitchFamily="18" charset="0"/>
            </a:endParaRPr>
          </a:p>
          <a:p>
            <a:pPr marL="0" indent="0" eaLnBrk="1" hangingPunct="1">
              <a:spcBef>
                <a:spcPct val="20000"/>
              </a:spcBef>
              <a:buNone/>
            </a:pPr>
            <a:r>
              <a:rPr lang="en-US" altLang="en-US" dirty="0">
                <a:latin typeface="Times New Roman" panose="02020603050405020304" pitchFamily="18" charset="0"/>
                <a:cs typeface="Times New Roman" panose="02020603050405020304" pitchFamily="18" charset="0"/>
              </a:rPr>
              <a:t>	</a:t>
            </a:r>
            <a:r>
              <a:rPr lang="en-US" altLang="en-US" dirty="0">
                <a:solidFill>
                  <a:schemeClr val="accent2"/>
                </a:solidFill>
                <a:latin typeface="Times New Roman" panose="02020603050405020304" pitchFamily="18" charset="0"/>
                <a:cs typeface="Times New Roman" panose="02020603050405020304" pitchFamily="18" charset="0"/>
              </a:rPr>
              <a:t>T(n)=	</a:t>
            </a:r>
            <a:r>
              <a:rPr lang="en-US" altLang="en-US" dirty="0" smtClean="0">
                <a:solidFill>
                  <a:schemeClr val="accent2"/>
                </a:solidFill>
                <a:latin typeface="Times New Roman" panose="02020603050405020304" pitchFamily="18" charset="0"/>
                <a:cs typeface="Times New Roman" panose="02020603050405020304" pitchFamily="18" charset="0"/>
              </a:rPr>
              <a:t>    T(n</a:t>
            </a:r>
            <a:r>
              <a:rPr lang="en-US" altLang="en-US" baseline="-25000" dirty="0" smtClean="0">
                <a:solidFill>
                  <a:schemeClr val="accent2"/>
                </a:solidFill>
                <a:latin typeface="Times New Roman" panose="02020603050405020304" pitchFamily="18" charset="0"/>
                <a:cs typeface="Times New Roman" panose="02020603050405020304" pitchFamily="18" charset="0"/>
              </a:rPr>
              <a:t>1</a:t>
            </a:r>
            <a:r>
              <a:rPr lang="en-US" altLang="en-US" dirty="0">
                <a:solidFill>
                  <a:schemeClr val="accent2"/>
                </a:solidFill>
                <a:latin typeface="Times New Roman" panose="02020603050405020304" pitchFamily="18" charset="0"/>
                <a:cs typeface="Times New Roman" panose="02020603050405020304" pitchFamily="18" charset="0"/>
              </a:rPr>
              <a:t>)+T(n</a:t>
            </a:r>
            <a:r>
              <a:rPr lang="en-US" altLang="en-US" baseline="-25000" dirty="0">
                <a:solidFill>
                  <a:schemeClr val="accent2"/>
                </a:solidFill>
                <a:latin typeface="Times New Roman" panose="02020603050405020304" pitchFamily="18" charset="0"/>
                <a:cs typeface="Times New Roman" panose="02020603050405020304" pitchFamily="18" charset="0"/>
              </a:rPr>
              <a:t>2</a:t>
            </a:r>
            <a:r>
              <a:rPr lang="en-US" altLang="en-US" dirty="0">
                <a:solidFill>
                  <a:schemeClr val="accent2"/>
                </a:solidFill>
                <a:latin typeface="Times New Roman" panose="02020603050405020304" pitchFamily="18" charset="0"/>
                <a:cs typeface="Times New Roman" panose="02020603050405020304" pitchFamily="18" charset="0"/>
              </a:rPr>
              <a:t>)+……+T(</a:t>
            </a:r>
            <a:r>
              <a:rPr lang="en-US" altLang="en-US" dirty="0" err="1">
                <a:solidFill>
                  <a:schemeClr val="accent2"/>
                </a:solidFill>
                <a:latin typeface="Times New Roman" panose="02020603050405020304" pitchFamily="18" charset="0"/>
                <a:cs typeface="Times New Roman" panose="02020603050405020304" pitchFamily="18" charset="0"/>
              </a:rPr>
              <a:t>n</a:t>
            </a:r>
            <a:r>
              <a:rPr lang="en-US" altLang="en-US" baseline="-25000" dirty="0" err="1">
                <a:solidFill>
                  <a:schemeClr val="accent2"/>
                </a:solidFill>
                <a:latin typeface="Times New Roman" panose="02020603050405020304" pitchFamily="18" charset="0"/>
                <a:cs typeface="Times New Roman" panose="02020603050405020304" pitchFamily="18" charset="0"/>
              </a:rPr>
              <a:t>k</a:t>
            </a:r>
            <a:r>
              <a:rPr lang="en-US" altLang="en-US" dirty="0">
                <a:solidFill>
                  <a:schemeClr val="accent2"/>
                </a:solidFill>
                <a:latin typeface="Times New Roman" panose="02020603050405020304" pitchFamily="18" charset="0"/>
                <a:cs typeface="Times New Roman" panose="02020603050405020304" pitchFamily="18" charset="0"/>
              </a:rPr>
              <a:t>)+f(n)    	</a:t>
            </a:r>
            <a:r>
              <a:rPr lang="en-US" altLang="en-US" dirty="0">
                <a:latin typeface="Times New Roman" panose="02020603050405020304" pitchFamily="18" charset="0"/>
                <a:cs typeface="Times New Roman" panose="02020603050405020304" pitchFamily="18" charset="0"/>
              </a:rPr>
              <a:t>	</a:t>
            </a:r>
            <a:r>
              <a:rPr lang="en-US" altLang="en-US" dirty="0" smtClean="0">
                <a:solidFill>
                  <a:schemeClr val="accent2"/>
                </a:solidFill>
                <a:latin typeface="Times New Roman" panose="02020603050405020304" pitchFamily="18" charset="0"/>
                <a:cs typeface="Times New Roman" panose="02020603050405020304" pitchFamily="18" charset="0"/>
              </a:rPr>
              <a:t>Otherwise</a:t>
            </a:r>
            <a:r>
              <a:rPr lang="en-US" altLang="en-US" dirty="0">
                <a:latin typeface="Times New Roman" panose="02020603050405020304" pitchFamily="18" charset="0"/>
                <a:cs typeface="Times New Roman" panose="02020603050405020304" pitchFamily="18" charset="0"/>
              </a:rPr>
              <a:t>			</a:t>
            </a:r>
          </a:p>
          <a:p>
            <a:pPr marL="0" indent="0" eaLnBrk="1" hangingPunct="1">
              <a:spcBef>
                <a:spcPct val="20000"/>
              </a:spcBef>
              <a:buNone/>
            </a:pPr>
            <a:endParaRPr lang="en-US" altLang="en-US" dirty="0">
              <a:latin typeface="Times New Roman" panose="02020603050405020304" pitchFamily="18" charset="0"/>
              <a:cs typeface="Times New Roman" panose="02020603050405020304" pitchFamily="18" charset="0"/>
            </a:endParaRPr>
          </a:p>
          <a:p>
            <a:pPr marL="0" indent="0" eaLnBrk="1" hangingPunct="1">
              <a:spcBef>
                <a:spcPct val="20000"/>
              </a:spcBef>
              <a:buNone/>
            </a:pPr>
            <a:r>
              <a:rPr lang="en-US" altLang="en-US" dirty="0">
                <a:latin typeface="Times New Roman" panose="02020603050405020304" pitchFamily="18" charset="0"/>
                <a:cs typeface="Times New Roman" panose="02020603050405020304" pitchFamily="18" charset="0"/>
              </a:rPr>
              <a:t>Where T(n) is the time for </a:t>
            </a:r>
            <a:r>
              <a:rPr lang="en-US" altLang="en-US" dirty="0" err="1">
                <a:latin typeface="Times New Roman" panose="02020603050405020304" pitchFamily="18" charset="0"/>
                <a:cs typeface="Times New Roman" panose="02020603050405020304" pitchFamily="18" charset="0"/>
              </a:rPr>
              <a:t>DAndC</a:t>
            </a:r>
            <a:r>
              <a:rPr lang="en-US" altLang="en-US" dirty="0">
                <a:latin typeface="Times New Roman" panose="02020603050405020304" pitchFamily="18" charset="0"/>
                <a:cs typeface="Times New Roman" panose="02020603050405020304" pitchFamily="18" charset="0"/>
              </a:rPr>
              <a:t> on any input of size n and g(n) is the time to compute the answer directly for small inputs.</a:t>
            </a:r>
          </a:p>
          <a:p>
            <a:pPr marL="0" indent="0" eaLnBrk="1" hangingPunct="1">
              <a:spcBef>
                <a:spcPct val="20000"/>
              </a:spcBef>
              <a:buNone/>
            </a:pPr>
            <a:r>
              <a:rPr lang="en-US" altLang="en-US" dirty="0">
                <a:latin typeface="Times New Roman" panose="02020603050405020304" pitchFamily="18" charset="0"/>
                <a:cs typeface="Times New Roman" panose="02020603050405020304" pitchFamily="18" charset="0"/>
              </a:rPr>
              <a:t>The function f(n) is the time for dividing p and combining the solutions to sub problems.</a:t>
            </a:r>
          </a:p>
          <a:p>
            <a:pPr marL="0" indent="0" eaLnBrk="1" hangingPunct="1">
              <a:spcBef>
                <a:spcPct val="20000"/>
              </a:spcBef>
              <a:buNone/>
            </a:pPr>
            <a:endParaRPr lang="en-US" altLang="en-US" dirty="0">
              <a:latin typeface="Times New Roman" panose="02020603050405020304" pitchFamily="18" charset="0"/>
              <a:cs typeface="Times New Roman" panose="02020603050405020304" pitchFamily="18" charset="0"/>
            </a:endParaRPr>
          </a:p>
          <a:p>
            <a:pPr marL="0" indent="0" eaLnBrk="1" hangingPunct="1">
              <a:spcBef>
                <a:spcPct val="20000"/>
              </a:spcBef>
              <a:buNone/>
            </a:pPr>
            <a:r>
              <a:rPr lang="en-US" altLang="en-US" dirty="0">
                <a:latin typeface="Times New Roman" panose="02020603050405020304" pitchFamily="18" charset="0"/>
                <a:cs typeface="Times New Roman" panose="02020603050405020304" pitchFamily="18" charset="0"/>
              </a:rPr>
              <a:t>			</a:t>
            </a:r>
          </a:p>
        </p:txBody>
      </p:sp>
      <p:sp>
        <p:nvSpPr>
          <p:cNvPr id="5" name="Double Brace 4"/>
          <p:cNvSpPr/>
          <p:nvPr/>
        </p:nvSpPr>
        <p:spPr>
          <a:xfrm>
            <a:off x="2734056" y="2551176"/>
            <a:ext cx="8494776" cy="1097280"/>
          </a:xfrm>
          <a:prstGeom prst="bracePair">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0498267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5. DIVIDE AND CONQUER</a:t>
            </a:r>
            <a:endParaRPr lang="en-IN" dirty="0"/>
          </a:p>
        </p:txBody>
      </p:sp>
      <p:sp>
        <p:nvSpPr>
          <p:cNvPr id="4" name="Rectangle 3"/>
          <p:cNvSpPr txBox="1">
            <a:spLocks noGrp="1" noChangeArrowheads="1"/>
          </p:cNvSpPr>
          <p:nvPr>
            <p:ph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ct val="20000"/>
              </a:spcBef>
              <a:buNone/>
            </a:pPr>
            <a:r>
              <a:rPr lang="en-US" altLang="en-US" dirty="0">
                <a:latin typeface="Times New Roman" panose="02020603050405020304" pitchFamily="18" charset="0"/>
                <a:cs typeface="Times New Roman" panose="02020603050405020304" pitchFamily="18" charset="0"/>
              </a:rPr>
              <a:t>The Time Complexity of many divide-and-conquer algorithms is given by recurrences of the </a:t>
            </a:r>
            <a:r>
              <a:rPr lang="en-US" altLang="en-US" dirty="0" smtClean="0">
                <a:latin typeface="Times New Roman" panose="02020603050405020304" pitchFamily="18" charset="0"/>
                <a:cs typeface="Times New Roman" panose="02020603050405020304" pitchFamily="18" charset="0"/>
              </a:rPr>
              <a:t>form</a:t>
            </a:r>
          </a:p>
          <a:p>
            <a:pPr marL="0" indent="0" eaLnBrk="1" hangingPunct="1">
              <a:spcBef>
                <a:spcPct val="20000"/>
              </a:spcBef>
              <a:buNone/>
            </a:pPr>
            <a:endParaRPr lang="en-US" altLang="en-US" dirty="0">
              <a:latin typeface="Times New Roman" panose="02020603050405020304" pitchFamily="18" charset="0"/>
              <a:cs typeface="Times New Roman" panose="02020603050405020304" pitchFamily="18" charset="0"/>
            </a:endParaRPr>
          </a:p>
          <a:p>
            <a:pPr marL="0" indent="0" eaLnBrk="1" hangingPunct="1">
              <a:spcBef>
                <a:spcPct val="20000"/>
              </a:spcBef>
              <a:buNone/>
            </a:pPr>
            <a:r>
              <a:rPr lang="en-US" altLang="en-US" dirty="0">
                <a:solidFill>
                  <a:schemeClr val="accent2"/>
                </a:solidFill>
                <a:latin typeface="Times New Roman" panose="02020603050405020304" pitchFamily="18" charset="0"/>
                <a:cs typeface="Times New Roman" panose="02020603050405020304" pitchFamily="18" charset="0"/>
              </a:rPr>
              <a:t>			 c				 n small</a:t>
            </a:r>
          </a:p>
          <a:p>
            <a:pPr marL="0" indent="0" eaLnBrk="1" hangingPunct="1">
              <a:spcBef>
                <a:spcPct val="20000"/>
              </a:spcBef>
              <a:buNone/>
            </a:pPr>
            <a:r>
              <a:rPr lang="en-US" altLang="en-US" dirty="0">
                <a:solidFill>
                  <a:schemeClr val="accent2"/>
                </a:solidFill>
                <a:latin typeface="Times New Roman" panose="02020603050405020304" pitchFamily="18" charset="0"/>
                <a:cs typeface="Times New Roman" panose="02020603050405020304" pitchFamily="18" charset="0"/>
              </a:rPr>
              <a:t>	 T(n)= 		</a:t>
            </a:r>
          </a:p>
          <a:p>
            <a:pPr marL="0" indent="0" eaLnBrk="1" hangingPunct="1">
              <a:spcBef>
                <a:spcPct val="20000"/>
              </a:spcBef>
              <a:buNone/>
            </a:pPr>
            <a:r>
              <a:rPr lang="en-US" altLang="en-US" dirty="0">
                <a:solidFill>
                  <a:schemeClr val="accent2"/>
                </a:solidFill>
                <a:latin typeface="Times New Roman" panose="02020603050405020304" pitchFamily="18" charset="0"/>
                <a:cs typeface="Times New Roman" panose="02020603050405020304" pitchFamily="18" charset="0"/>
              </a:rPr>
              <a:t>			</a:t>
            </a:r>
            <a:r>
              <a:rPr lang="en-US" altLang="en-US" dirty="0" smtClean="0">
                <a:solidFill>
                  <a:schemeClr val="accent2"/>
                </a:solidFill>
                <a:latin typeface="Times New Roman" panose="02020603050405020304" pitchFamily="18" charset="0"/>
                <a:cs typeface="Times New Roman" panose="02020603050405020304" pitchFamily="18" charset="0"/>
              </a:rPr>
              <a:t>a T(n/b</a:t>
            </a:r>
            <a:r>
              <a:rPr lang="en-US" altLang="en-US" dirty="0">
                <a:solidFill>
                  <a:schemeClr val="accent2"/>
                </a:solidFill>
                <a:latin typeface="Times New Roman" panose="02020603050405020304" pitchFamily="18" charset="0"/>
                <a:cs typeface="Times New Roman" panose="02020603050405020304" pitchFamily="18" charset="0"/>
              </a:rPr>
              <a:t>) + f(n)		 Otherwise</a:t>
            </a:r>
          </a:p>
          <a:p>
            <a:pPr marL="0" indent="0" eaLnBrk="1" hangingPunct="1">
              <a:spcBef>
                <a:spcPct val="20000"/>
              </a:spcBef>
              <a:buNone/>
            </a:pPr>
            <a:endParaRPr lang="en-US" altLang="en-US" dirty="0">
              <a:latin typeface="Times New Roman" panose="02020603050405020304" pitchFamily="18" charset="0"/>
              <a:cs typeface="Times New Roman" panose="02020603050405020304" pitchFamily="18" charset="0"/>
            </a:endParaRPr>
          </a:p>
          <a:p>
            <a:pPr marL="0" indent="0" eaLnBrk="1" hangingPunct="1">
              <a:spcBef>
                <a:spcPct val="20000"/>
              </a:spcBef>
              <a:buNone/>
            </a:pPr>
            <a:r>
              <a:rPr lang="en-US" altLang="en-US" dirty="0">
                <a:latin typeface="Times New Roman" panose="02020603050405020304" pitchFamily="18" charset="0"/>
                <a:cs typeface="Times New Roman" panose="02020603050405020304" pitchFamily="18" charset="0"/>
              </a:rPr>
              <a:t>			Where a ,b and c are known constants             </a:t>
            </a:r>
          </a:p>
          <a:p>
            <a:pPr marL="0" indent="0" eaLnBrk="1" hangingPunct="1">
              <a:spcBef>
                <a:spcPct val="20000"/>
              </a:spcBef>
              <a:buNone/>
            </a:pPr>
            <a:r>
              <a:rPr lang="en-US" altLang="en-US" dirty="0">
                <a:latin typeface="Times New Roman" panose="02020603050405020304" pitchFamily="18" charset="0"/>
                <a:cs typeface="Times New Roman" panose="02020603050405020304" pitchFamily="18" charset="0"/>
              </a:rPr>
              <a:t>					and </a:t>
            </a:r>
          </a:p>
          <a:p>
            <a:pPr marL="0" indent="0" eaLnBrk="1" hangingPunct="1">
              <a:spcBef>
                <a:spcPct val="20000"/>
              </a:spcBef>
              <a:buNone/>
            </a:pPr>
            <a:r>
              <a:rPr lang="en-US" altLang="en-US" dirty="0">
                <a:latin typeface="Times New Roman" panose="02020603050405020304" pitchFamily="18" charset="0"/>
                <a:cs typeface="Times New Roman" panose="02020603050405020304" pitchFamily="18" charset="0"/>
              </a:rPr>
              <a:t>			n is a power of (i.e. n = </a:t>
            </a:r>
            <a:r>
              <a:rPr lang="en-US" altLang="en-US" dirty="0" err="1">
                <a:latin typeface="Times New Roman" panose="02020603050405020304" pitchFamily="18" charset="0"/>
                <a:cs typeface="Times New Roman" panose="02020603050405020304" pitchFamily="18" charset="0"/>
              </a:rPr>
              <a:t>b</a:t>
            </a:r>
            <a:r>
              <a:rPr lang="en-US" altLang="en-US" baseline="30000" dirty="0" err="1">
                <a:latin typeface="Times New Roman" panose="02020603050405020304" pitchFamily="18" charset="0"/>
                <a:cs typeface="Times New Roman" panose="02020603050405020304" pitchFamily="18" charset="0"/>
              </a:rPr>
              <a:t>k</a:t>
            </a:r>
            <a:r>
              <a:rPr lang="en-US" altLang="en-US" baseline="30000"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t>
            </a:r>
          </a:p>
        </p:txBody>
      </p:sp>
      <p:sp>
        <p:nvSpPr>
          <p:cNvPr id="5" name="Double Brace 4"/>
          <p:cNvSpPr/>
          <p:nvPr/>
        </p:nvSpPr>
        <p:spPr>
          <a:xfrm>
            <a:off x="3017520" y="2880360"/>
            <a:ext cx="6903720" cy="1234440"/>
          </a:xfrm>
          <a:prstGeom prst="bracePair">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8590113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5. DIVIDE AND CONQUER</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Advantages of divide and conquer</a:t>
            </a:r>
          </a:p>
          <a:p>
            <a:pPr marL="514350" indent="-514350">
              <a:buAutoNum type="arabicPeriod"/>
            </a:pPr>
            <a:r>
              <a:rPr lang="en-US" dirty="0" smtClean="0">
                <a:latin typeface="Times New Roman" panose="02020603050405020304" pitchFamily="18" charset="0"/>
                <a:cs typeface="Times New Roman" panose="02020603050405020304" pitchFamily="18" charset="0"/>
              </a:rPr>
              <a:t>Solving difficult problems</a:t>
            </a:r>
          </a:p>
          <a:p>
            <a:pPr marL="514350" indent="-514350">
              <a:buAutoNum type="arabicPeriod"/>
            </a:pPr>
            <a:r>
              <a:rPr lang="en-US" dirty="0" smtClean="0">
                <a:latin typeface="Times New Roman" panose="02020603050405020304" pitchFamily="18" charset="0"/>
                <a:cs typeface="Times New Roman" panose="02020603050405020304" pitchFamily="18" charset="0"/>
              </a:rPr>
              <a:t>Algorithm efficiency: in may examples that are used to study the Divide and conquer approach led to the </a:t>
            </a:r>
            <a:r>
              <a:rPr lang="en-US" dirty="0" smtClean="0">
                <a:solidFill>
                  <a:srgbClr val="FF0000"/>
                </a:solidFill>
                <a:latin typeface="Times New Roman" panose="02020603050405020304" pitchFamily="18" charset="0"/>
                <a:cs typeface="Times New Roman" panose="02020603050405020304" pitchFamily="18" charset="0"/>
              </a:rPr>
              <a:t>improvement of asymptotic cost of the solution</a:t>
            </a:r>
            <a:r>
              <a:rPr lang="en-US" dirty="0" smtClean="0">
                <a:latin typeface="Times New Roman" panose="02020603050405020304" pitchFamily="18" charset="0"/>
                <a:cs typeface="Times New Roman" panose="02020603050405020304" pitchFamily="18" charset="0"/>
              </a:rPr>
              <a:t>. Like for example  if, the base cases have constant-bound size, the work of splitting the problem and combining the partial solutions is proportional to problem size n and there is a bounded number p of sub-problems of size n/p at each stage, then the cost of the divide and conquer algorithm will be</a:t>
            </a:r>
          </a:p>
          <a:p>
            <a:pPr marL="0" indent="0">
              <a:buNone/>
            </a:pPr>
            <a:r>
              <a:rPr lang="en-US" dirty="0" smtClean="0">
                <a:latin typeface="Times New Roman" panose="02020603050405020304" pitchFamily="18" charset="0"/>
                <a:cs typeface="Times New Roman" panose="02020603050405020304" pitchFamily="18" charset="0"/>
              </a:rPr>
              <a:t>       O(n log</a:t>
            </a:r>
            <a:r>
              <a:rPr lang="en-US" baseline="-25000" dirty="0" smtClean="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 n)</a:t>
            </a:r>
          </a:p>
        </p:txBody>
      </p:sp>
    </p:spTree>
    <p:extLst>
      <p:ext uri="{BB962C8B-B14F-4D97-AF65-F5344CB8AC3E}">
        <p14:creationId xmlns:p14="http://schemas.microsoft.com/office/powerpoint/2010/main" val="30284584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5. DIVIDE AND CONQUER</a:t>
            </a:r>
            <a:endParaRPr lang="en-IN"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3. Parallelism: Divide and conquer algorithms are naturally adapted for execution in multi-processor machines, especially </a:t>
            </a:r>
            <a:r>
              <a:rPr lang="en-US" dirty="0" smtClean="0">
                <a:solidFill>
                  <a:srgbClr val="FF0000"/>
                </a:solidFill>
                <a:latin typeface="Times New Roman" panose="02020603050405020304" pitchFamily="18" charset="0"/>
                <a:cs typeface="Times New Roman" panose="02020603050405020304" pitchFamily="18" charset="0"/>
              </a:rPr>
              <a:t>share-memory systems</a:t>
            </a:r>
            <a:r>
              <a:rPr lang="en-US" dirty="0" smtClean="0">
                <a:latin typeface="Times New Roman" panose="02020603050405020304" pitchFamily="18" charset="0"/>
                <a:cs typeface="Times New Roman" panose="02020603050405020304" pitchFamily="18" charset="0"/>
              </a:rPr>
              <a:t> where the communication of data between processors does </a:t>
            </a:r>
            <a:r>
              <a:rPr lang="en-US" dirty="0" smtClean="0">
                <a:solidFill>
                  <a:srgbClr val="FF0000"/>
                </a:solidFill>
                <a:latin typeface="Times New Roman" panose="02020603050405020304" pitchFamily="18" charset="0"/>
                <a:cs typeface="Times New Roman" panose="02020603050405020304" pitchFamily="18" charset="0"/>
              </a:rPr>
              <a:t>not need to be planned in advance</a:t>
            </a:r>
            <a:r>
              <a:rPr lang="en-US" dirty="0" smtClean="0">
                <a:latin typeface="Times New Roman" panose="02020603050405020304" pitchFamily="18" charset="0"/>
                <a:cs typeface="Times New Roman" panose="02020603050405020304" pitchFamily="18" charset="0"/>
              </a:rPr>
              <a:t>, because the </a:t>
            </a:r>
            <a:r>
              <a:rPr lang="en-US" dirty="0" smtClean="0">
                <a:solidFill>
                  <a:srgbClr val="FF0000"/>
                </a:solidFill>
                <a:latin typeface="Times New Roman" panose="02020603050405020304" pitchFamily="18" charset="0"/>
                <a:cs typeface="Times New Roman" panose="02020603050405020304" pitchFamily="18" charset="0"/>
              </a:rPr>
              <a:t>distinct problems</a:t>
            </a:r>
            <a:r>
              <a:rPr lang="en-US" dirty="0" smtClean="0">
                <a:latin typeface="Times New Roman" panose="02020603050405020304" pitchFamily="18" charset="0"/>
                <a:cs typeface="Times New Roman" panose="02020603050405020304" pitchFamily="18" charset="0"/>
              </a:rPr>
              <a:t> can be </a:t>
            </a:r>
            <a:r>
              <a:rPr lang="en-US" b="1" dirty="0" smtClean="0">
                <a:solidFill>
                  <a:srgbClr val="FF0000"/>
                </a:solidFill>
                <a:latin typeface="Times New Roman" panose="02020603050405020304" pitchFamily="18" charset="0"/>
                <a:cs typeface="Times New Roman" panose="02020603050405020304" pitchFamily="18" charset="0"/>
              </a:rPr>
              <a:t>executed</a:t>
            </a:r>
            <a:r>
              <a:rPr lang="en-US" dirty="0" smtClean="0">
                <a:latin typeface="Times New Roman" panose="02020603050405020304" pitchFamily="18" charset="0"/>
                <a:cs typeface="Times New Roman" panose="02020603050405020304" pitchFamily="18" charset="0"/>
              </a:rPr>
              <a:t> on </a:t>
            </a:r>
            <a:r>
              <a:rPr lang="en-US" dirty="0" smtClean="0">
                <a:solidFill>
                  <a:srgbClr val="FF0000"/>
                </a:solidFill>
                <a:latin typeface="Times New Roman" panose="02020603050405020304" pitchFamily="18" charset="0"/>
                <a:cs typeface="Times New Roman" panose="02020603050405020304" pitchFamily="18" charset="0"/>
              </a:rPr>
              <a:t>different processors</a:t>
            </a: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4. Memory access: use of </a:t>
            </a:r>
            <a:r>
              <a:rPr lang="en-US" dirty="0" smtClean="0">
                <a:solidFill>
                  <a:srgbClr val="FF0000"/>
                </a:solidFill>
                <a:latin typeface="Times New Roman" panose="02020603050405020304" pitchFamily="18" charset="0"/>
                <a:cs typeface="Times New Roman" panose="02020603050405020304" pitchFamily="18" charset="0"/>
              </a:rPr>
              <a:t>cache memory </a:t>
            </a:r>
            <a:r>
              <a:rPr lang="en-US" dirty="0" smtClean="0">
                <a:latin typeface="Times New Roman" panose="02020603050405020304" pitchFamily="18" charset="0"/>
                <a:cs typeface="Times New Roman" panose="02020603050405020304" pitchFamily="18" charset="0"/>
              </a:rPr>
              <a:t>for computing the sub problems within itself. </a:t>
            </a:r>
          </a:p>
        </p:txBody>
      </p:sp>
    </p:spTree>
    <p:extLst>
      <p:ext uri="{BB962C8B-B14F-4D97-AF65-F5344CB8AC3E}">
        <p14:creationId xmlns:p14="http://schemas.microsoft.com/office/powerpoint/2010/main" val="3352572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Applications-binary search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fontAlgn="base">
              <a:buNone/>
            </a:pPr>
            <a:r>
              <a:rPr lang="en-US" b="1" dirty="0" smtClean="0">
                <a:latin typeface="Times New Roman" panose="02020603050405020304" pitchFamily="18" charset="0"/>
                <a:cs typeface="Times New Roman" panose="02020603050405020304" pitchFamily="18" charset="0"/>
              </a:rPr>
              <a:t>Algorithm for Binary search</a:t>
            </a:r>
          </a:p>
          <a:p>
            <a:pPr marL="0" indent="0" fontAlgn="base">
              <a:buNone/>
            </a:pPr>
            <a:r>
              <a:rPr lang="en-US" dirty="0" smtClean="0">
                <a:latin typeface="Times New Roman" panose="02020603050405020304" pitchFamily="18" charset="0"/>
                <a:cs typeface="Times New Roman" panose="02020603050405020304" pitchFamily="18" charset="0"/>
              </a:rPr>
              <a:t>1. Initial consider the values of an </a:t>
            </a:r>
            <a:r>
              <a:rPr lang="en-US" dirty="0" smtClean="0">
                <a:solidFill>
                  <a:srgbClr val="FF0000"/>
                </a:solidFill>
                <a:latin typeface="Times New Roman" panose="02020603050405020304" pitchFamily="18" charset="0"/>
                <a:cs typeface="Times New Roman" panose="02020603050405020304" pitchFamily="18" charset="0"/>
              </a:rPr>
              <a:t>sorted array </a:t>
            </a:r>
            <a:r>
              <a:rPr lang="en-US" dirty="0" smtClean="0">
                <a:latin typeface="Times New Roman" panose="02020603050405020304" pitchFamily="18" charset="0"/>
                <a:cs typeface="Times New Roman" panose="02020603050405020304" pitchFamily="18" charset="0"/>
              </a:rPr>
              <a:t>of size n.</a:t>
            </a:r>
          </a:p>
          <a:p>
            <a:pPr marL="0" indent="0" fontAlgn="base">
              <a:buNone/>
            </a:pPr>
            <a:r>
              <a:rPr lang="en-US" dirty="0" smtClean="0">
                <a:latin typeface="Times New Roman" panose="02020603050405020304" pitchFamily="18" charset="0"/>
                <a:cs typeface="Times New Roman" panose="02020603050405020304" pitchFamily="18" charset="0"/>
              </a:rPr>
              <a:t>2. Assign the first value of array to </a:t>
            </a:r>
            <a:r>
              <a:rPr lang="en-US" dirty="0" smtClean="0">
                <a:solidFill>
                  <a:srgbClr val="FF0000"/>
                </a:solidFill>
                <a:latin typeface="Times New Roman" panose="02020603050405020304" pitchFamily="18" charset="0"/>
                <a:cs typeface="Times New Roman" panose="02020603050405020304" pitchFamily="18" charset="0"/>
              </a:rPr>
              <a:t>low=l;</a:t>
            </a:r>
            <a:r>
              <a:rPr lang="en-US" dirty="0" smtClean="0">
                <a:latin typeface="Times New Roman" panose="02020603050405020304" pitchFamily="18" charset="0"/>
                <a:cs typeface="Times New Roman" panose="02020603050405020304" pitchFamily="18" charset="0"/>
              </a:rPr>
              <a:t> last value of array to </a:t>
            </a:r>
            <a:r>
              <a:rPr lang="en-US" dirty="0" smtClean="0">
                <a:solidFill>
                  <a:srgbClr val="FF0000"/>
                </a:solidFill>
                <a:latin typeface="Times New Roman" panose="02020603050405020304" pitchFamily="18" charset="0"/>
                <a:cs typeface="Times New Roman" panose="02020603050405020304" pitchFamily="18" charset="0"/>
              </a:rPr>
              <a:t>high=h</a:t>
            </a:r>
            <a:r>
              <a:rPr lang="en-US" dirty="0" smtClean="0">
                <a:latin typeface="Times New Roman" panose="02020603050405020304" pitchFamily="18" charset="0"/>
                <a:cs typeface="Times New Roman" panose="02020603050405020304" pitchFamily="18" charset="0"/>
              </a:rPr>
              <a:t> and the middle value of sorted array to mid=m and the element to be searched  as x</a:t>
            </a:r>
          </a:p>
          <a:p>
            <a:pPr marL="0" indent="0" fontAlgn="base">
              <a:buNone/>
            </a:pPr>
            <a:r>
              <a:rPr lang="en-US" dirty="0" smtClean="0">
                <a:latin typeface="Times New Roman" panose="02020603050405020304" pitchFamily="18" charset="0"/>
                <a:cs typeface="Times New Roman" panose="02020603050405020304" pitchFamily="18" charset="0"/>
              </a:rPr>
              <a:t>2. Compare </a:t>
            </a:r>
            <a:r>
              <a:rPr lang="en-US" dirty="0">
                <a:latin typeface="Times New Roman" panose="02020603050405020304" pitchFamily="18" charset="0"/>
                <a:cs typeface="Times New Roman" panose="02020603050405020304" pitchFamily="18" charset="0"/>
              </a:rPr>
              <a:t>x with the </a:t>
            </a:r>
            <a:r>
              <a:rPr lang="en-US" dirty="0" smtClean="0">
                <a:latin typeface="Times New Roman" panose="02020603050405020304" pitchFamily="18" charset="0"/>
                <a:cs typeface="Times New Roman" panose="02020603050405020304" pitchFamily="18" charset="0"/>
              </a:rPr>
              <a:t>mid.</a:t>
            </a:r>
            <a:endParaRPr lang="en-US" dirty="0">
              <a:latin typeface="Times New Roman" panose="02020603050405020304" pitchFamily="18" charset="0"/>
              <a:cs typeface="Times New Roman" panose="02020603050405020304" pitchFamily="18" charset="0"/>
            </a:endParaRPr>
          </a:p>
          <a:p>
            <a:pPr marL="0" indent="0" fontAlgn="base">
              <a:buNone/>
            </a:pPr>
            <a:r>
              <a:rPr lang="en-US" dirty="0" smtClean="0">
                <a:latin typeface="Times New Roman" panose="02020603050405020304" pitchFamily="18" charset="0"/>
                <a:cs typeface="Times New Roman" panose="02020603050405020304" pitchFamily="18" charset="0"/>
              </a:rPr>
              <a:t>3. If </a:t>
            </a:r>
            <a:r>
              <a:rPr lang="en-US" dirty="0">
                <a:latin typeface="Times New Roman" panose="02020603050405020304" pitchFamily="18" charset="0"/>
                <a:cs typeface="Times New Roman" panose="02020603050405020304" pitchFamily="18" charset="0"/>
              </a:rPr>
              <a:t>x matches with the </a:t>
            </a:r>
            <a:r>
              <a:rPr lang="en-US" dirty="0" smtClean="0">
                <a:latin typeface="Times New Roman" panose="02020603050405020304" pitchFamily="18" charset="0"/>
                <a:cs typeface="Times New Roman" panose="02020603050405020304" pitchFamily="18" charset="0"/>
              </a:rPr>
              <a:t>mid, </a:t>
            </a:r>
            <a:r>
              <a:rPr lang="en-US" dirty="0">
                <a:latin typeface="Times New Roman" panose="02020603050405020304" pitchFamily="18" charset="0"/>
                <a:cs typeface="Times New Roman" panose="02020603050405020304" pitchFamily="18" charset="0"/>
              </a:rPr>
              <a:t>we return the mid </a:t>
            </a:r>
            <a:r>
              <a:rPr lang="en-US" dirty="0" smtClean="0">
                <a:latin typeface="Times New Roman" panose="02020603050405020304" pitchFamily="18" charset="0"/>
                <a:cs typeface="Times New Roman" panose="02020603050405020304" pitchFamily="18" charset="0"/>
              </a:rPr>
              <a:t>as index</a:t>
            </a:r>
            <a:r>
              <a:rPr lang="en-US" dirty="0">
                <a:latin typeface="Times New Roman" panose="02020603050405020304" pitchFamily="18" charset="0"/>
                <a:cs typeface="Times New Roman" panose="02020603050405020304" pitchFamily="18" charset="0"/>
              </a:rPr>
              <a:t>.</a:t>
            </a:r>
          </a:p>
          <a:p>
            <a:pPr marL="0" indent="0" fontAlgn="base">
              <a:buNone/>
            </a:pPr>
            <a:r>
              <a:rPr lang="en-US" dirty="0" smtClean="0">
                <a:latin typeface="Times New Roman" panose="02020603050405020304" pitchFamily="18" charset="0"/>
                <a:cs typeface="Times New Roman" panose="02020603050405020304" pitchFamily="18" charset="0"/>
              </a:rPr>
              <a:t>4. Else </a:t>
            </a:r>
            <a:r>
              <a:rPr lang="en-US" dirty="0">
                <a:latin typeface="Times New Roman" panose="02020603050405020304" pitchFamily="18" charset="0"/>
                <a:cs typeface="Times New Roman" panose="02020603050405020304" pitchFamily="18" charset="0"/>
              </a:rPr>
              <a:t>If x is greater than the mid element, then x can only lie in the right half subarray after the </a:t>
            </a:r>
            <a:r>
              <a:rPr lang="en-US" dirty="0" smtClean="0">
                <a:latin typeface="Times New Roman" panose="02020603050405020304" pitchFamily="18" charset="0"/>
                <a:cs typeface="Times New Roman" panose="02020603050405020304" pitchFamily="18" charset="0"/>
              </a:rPr>
              <a:t>mid. </a:t>
            </a:r>
            <a:r>
              <a:rPr lang="en-US" dirty="0">
                <a:latin typeface="Times New Roman" panose="02020603050405020304" pitchFamily="18" charset="0"/>
                <a:cs typeface="Times New Roman" panose="02020603050405020304" pitchFamily="18" charset="0"/>
              </a:rPr>
              <a:t>So we recur for the right half.</a:t>
            </a:r>
          </a:p>
          <a:p>
            <a:pPr marL="0" indent="0" fontAlgn="base">
              <a:buNone/>
            </a:pPr>
            <a:r>
              <a:rPr lang="en-US" dirty="0" smtClean="0">
                <a:latin typeface="Times New Roman" panose="02020603050405020304" pitchFamily="18" charset="0"/>
                <a:cs typeface="Times New Roman" panose="02020603050405020304" pitchFamily="18" charset="0"/>
              </a:rPr>
              <a:t>5. Else </a:t>
            </a:r>
            <a:r>
              <a:rPr lang="en-US" dirty="0">
                <a:latin typeface="Times New Roman" panose="02020603050405020304" pitchFamily="18" charset="0"/>
                <a:cs typeface="Times New Roman" panose="02020603050405020304" pitchFamily="18" charset="0"/>
              </a:rPr>
              <a:t>(x is smaller) recur for the left half.</a:t>
            </a:r>
          </a:p>
          <a:p>
            <a:endParaRPr lang="en-IN" dirty="0"/>
          </a:p>
        </p:txBody>
      </p:sp>
    </p:spTree>
    <p:extLst>
      <p:ext uri="{BB962C8B-B14F-4D97-AF65-F5344CB8AC3E}">
        <p14:creationId xmlns:p14="http://schemas.microsoft.com/office/powerpoint/2010/main" val="32060597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Applications-binary search </a:t>
            </a:r>
            <a:endParaRPr lang="en-IN" dirty="0"/>
          </a:p>
        </p:txBody>
      </p:sp>
      <p:pic>
        <p:nvPicPr>
          <p:cNvPr id="9218" name="Picture 2" descr="https://www.geeksforgeeks.org/wp-content/uploads/Binary-Search.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1792" y="1825625"/>
            <a:ext cx="1048816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4574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39619" y="46038"/>
            <a:ext cx="10137647" cy="487362"/>
          </a:xfrm>
        </p:spPr>
        <p:txBody>
          <a:bodyPr>
            <a:noAutofit/>
          </a:bodyPr>
          <a:lstStyle/>
          <a:p>
            <a:pPr algn="ctr" eaLnBrk="1" hangingPunct="1"/>
            <a:r>
              <a:rPr lang="en-US" altLang="en-US" sz="2400" b="1" dirty="0" smtClean="0">
                <a:latin typeface="Times New Roman" panose="02020603050405020304" pitchFamily="18" charset="0"/>
                <a:cs typeface="Times New Roman" panose="02020603050405020304" pitchFamily="18" charset="0"/>
              </a:rPr>
              <a:t>Binary </a:t>
            </a:r>
            <a:r>
              <a:rPr lang="en-US" altLang="en-US" sz="2400" b="1" dirty="0">
                <a:latin typeface="Times New Roman" panose="02020603050405020304" pitchFamily="18" charset="0"/>
                <a:cs typeface="Times New Roman" panose="02020603050405020304" pitchFamily="18" charset="0"/>
              </a:rPr>
              <a:t>search algorithm ( Using </a:t>
            </a:r>
            <a:r>
              <a:rPr lang="en-US" altLang="en-US" sz="2400" b="1" dirty="0" err="1" smtClean="0">
                <a:latin typeface="Times New Roman" panose="02020603050405020304" pitchFamily="18" charset="0"/>
                <a:cs typeface="Times New Roman" panose="02020603050405020304" pitchFamily="18" charset="0"/>
              </a:rPr>
              <a:t>Divde</a:t>
            </a:r>
            <a:r>
              <a:rPr lang="en-US" altLang="en-US" sz="2400" b="1" dirty="0" smtClean="0">
                <a:latin typeface="Times New Roman" panose="02020603050405020304" pitchFamily="18" charset="0"/>
                <a:cs typeface="Times New Roman" panose="02020603050405020304" pitchFamily="18" charset="0"/>
              </a:rPr>
              <a:t> and conquer approach)</a:t>
            </a:r>
            <a:endParaRPr lang="en-US" altLang="en-US" sz="2400" dirty="0"/>
          </a:p>
        </p:txBody>
      </p:sp>
      <p:sp>
        <p:nvSpPr>
          <p:cNvPr id="16387" name="Content Placeholder 2"/>
          <p:cNvSpPr>
            <a:spLocks noGrp="1"/>
          </p:cNvSpPr>
          <p:nvPr>
            <p:ph idx="1"/>
          </p:nvPr>
        </p:nvSpPr>
        <p:spPr>
          <a:xfrm>
            <a:off x="76201" y="533400"/>
            <a:ext cx="6172200" cy="4495800"/>
          </a:xfrm>
        </p:spPr>
        <p:txBody>
          <a:bodyPr/>
          <a:lstStyle/>
          <a:p>
            <a:pPr eaLnBrk="1" hangingPunct="1">
              <a:spcBef>
                <a:spcPct val="0"/>
              </a:spcBef>
              <a:buFont typeface="Arial" panose="020B0604020202020204" pitchFamily="34" charset="0"/>
              <a:buNone/>
            </a:pPr>
            <a:r>
              <a:rPr lang="en-US" altLang="en-US" sz="1700" dirty="0">
                <a:latin typeface="Times New Roman" panose="02020603050405020304" pitchFamily="18" charset="0"/>
                <a:cs typeface="Times New Roman" panose="02020603050405020304" pitchFamily="18" charset="0"/>
              </a:rPr>
              <a:t>Algorithm </a:t>
            </a:r>
            <a:r>
              <a:rPr lang="en-US" altLang="en-US" sz="1700" dirty="0" err="1">
                <a:latin typeface="Times New Roman" panose="02020603050405020304" pitchFamily="18" charset="0"/>
                <a:cs typeface="Times New Roman" panose="02020603050405020304" pitchFamily="18" charset="0"/>
              </a:rPr>
              <a:t>RBinSearch</a:t>
            </a:r>
            <a:r>
              <a:rPr lang="en-US" altLang="en-US" sz="1700" dirty="0">
                <a:latin typeface="Times New Roman" panose="02020603050405020304" pitchFamily="18" charset="0"/>
                <a:cs typeface="Times New Roman" panose="02020603050405020304" pitchFamily="18" charset="0"/>
              </a:rPr>
              <a:t>(</a:t>
            </a:r>
            <a:r>
              <a:rPr lang="en-US" altLang="en-US" sz="1700" dirty="0" err="1">
                <a:latin typeface="Times New Roman" panose="02020603050405020304" pitchFamily="18" charset="0"/>
                <a:cs typeface="Times New Roman" panose="02020603050405020304" pitchFamily="18" charset="0"/>
              </a:rPr>
              <a:t>l,h,k,a</a:t>
            </a:r>
            <a:r>
              <a:rPr lang="en-US" altLang="en-US" sz="1700" dirty="0">
                <a:latin typeface="Times New Roman" panose="02020603050405020304" pitchFamily="18" charset="0"/>
                <a:cs typeface="Times New Roman" panose="02020603050405020304" pitchFamily="18" charset="0"/>
              </a:rPr>
              <a:t>)</a:t>
            </a:r>
          </a:p>
          <a:p>
            <a:pPr eaLnBrk="1" hangingPunct="1">
              <a:spcBef>
                <a:spcPct val="0"/>
              </a:spcBef>
              <a:buFont typeface="Arial" panose="020B0604020202020204" pitchFamily="34" charset="0"/>
              <a:buNone/>
            </a:pPr>
            <a:r>
              <a:rPr lang="en-US" altLang="en-US" sz="1700" dirty="0">
                <a:latin typeface="Times New Roman" panose="02020603050405020304" pitchFamily="18" charset="0"/>
                <a:cs typeface="Times New Roman" panose="02020603050405020304" pitchFamily="18" charset="0"/>
              </a:rPr>
              <a:t>{</a:t>
            </a:r>
          </a:p>
          <a:p>
            <a:pPr eaLnBrk="1" hangingPunct="1">
              <a:spcBef>
                <a:spcPct val="0"/>
              </a:spcBef>
              <a:buFont typeface="Arial" panose="020B0604020202020204" pitchFamily="34" charset="0"/>
              <a:buNone/>
            </a:pPr>
            <a:r>
              <a:rPr lang="en-US" altLang="en-US" sz="1700" dirty="0">
                <a:latin typeface="Times New Roman" panose="02020603050405020304" pitchFamily="18" charset="0"/>
                <a:cs typeface="Times New Roman" panose="02020603050405020304" pitchFamily="18" charset="0"/>
              </a:rPr>
              <a:t>	if(l=h)</a:t>
            </a:r>
          </a:p>
          <a:p>
            <a:pPr eaLnBrk="1" hangingPunct="1">
              <a:spcBef>
                <a:spcPct val="0"/>
              </a:spcBef>
              <a:buFont typeface="Arial" panose="020B0604020202020204" pitchFamily="34" charset="0"/>
              <a:buNone/>
            </a:pPr>
            <a:r>
              <a:rPr lang="en-US" altLang="en-US" sz="1700" dirty="0">
                <a:latin typeface="Times New Roman" panose="02020603050405020304" pitchFamily="18" charset="0"/>
                <a:cs typeface="Times New Roman" panose="02020603050405020304" pitchFamily="18" charset="0"/>
              </a:rPr>
              <a:t>	{	</a:t>
            </a:r>
          </a:p>
          <a:p>
            <a:pPr eaLnBrk="1" hangingPunct="1">
              <a:spcBef>
                <a:spcPct val="0"/>
              </a:spcBef>
              <a:buFont typeface="Arial" panose="020B0604020202020204" pitchFamily="34" charset="0"/>
              <a:buNone/>
            </a:pPr>
            <a:r>
              <a:rPr lang="en-US" altLang="en-US" sz="1700" dirty="0">
                <a:latin typeface="Times New Roman" panose="02020603050405020304" pitchFamily="18" charset="0"/>
                <a:cs typeface="Times New Roman" panose="02020603050405020304" pitchFamily="18" charset="0"/>
              </a:rPr>
              <a:t>		if(a[l]=k) then return </a:t>
            </a:r>
            <a:r>
              <a:rPr lang="en-US" altLang="en-US" sz="1700" dirty="0" err="1">
                <a:latin typeface="Times New Roman" panose="02020603050405020304" pitchFamily="18" charset="0"/>
                <a:cs typeface="Times New Roman" panose="02020603050405020304" pitchFamily="18" charset="0"/>
              </a:rPr>
              <a:t>i</a:t>
            </a:r>
            <a:r>
              <a:rPr lang="en-US" altLang="en-US" sz="1700" dirty="0">
                <a:latin typeface="Times New Roman" panose="02020603050405020304" pitchFamily="18" charset="0"/>
                <a:cs typeface="Times New Roman" panose="02020603050405020304" pitchFamily="18" charset="0"/>
              </a:rPr>
              <a:t>;</a:t>
            </a:r>
          </a:p>
          <a:p>
            <a:pPr eaLnBrk="1" hangingPunct="1">
              <a:spcBef>
                <a:spcPct val="0"/>
              </a:spcBef>
              <a:buFont typeface="Arial" panose="020B0604020202020204" pitchFamily="34" charset="0"/>
              <a:buNone/>
            </a:pPr>
            <a:r>
              <a:rPr lang="en-US" altLang="en-US" sz="1700" dirty="0">
                <a:latin typeface="Times New Roman" panose="02020603050405020304" pitchFamily="18" charset="0"/>
                <a:cs typeface="Times New Roman" panose="02020603050405020304" pitchFamily="18" charset="0"/>
              </a:rPr>
              <a:t>		else return “not found”;</a:t>
            </a:r>
          </a:p>
          <a:p>
            <a:pPr eaLnBrk="1" hangingPunct="1">
              <a:spcBef>
                <a:spcPct val="0"/>
              </a:spcBef>
              <a:buFont typeface="Arial" panose="020B0604020202020204" pitchFamily="34" charset="0"/>
              <a:buNone/>
            </a:pPr>
            <a:r>
              <a:rPr lang="en-US" altLang="en-US" sz="1700" dirty="0">
                <a:latin typeface="Times New Roman" panose="02020603050405020304" pitchFamily="18" charset="0"/>
                <a:cs typeface="Times New Roman" panose="02020603050405020304" pitchFamily="18" charset="0"/>
              </a:rPr>
              <a:t>	}</a:t>
            </a:r>
          </a:p>
          <a:p>
            <a:pPr eaLnBrk="1" hangingPunct="1">
              <a:spcBef>
                <a:spcPct val="0"/>
              </a:spcBef>
              <a:buFont typeface="Arial" panose="020B0604020202020204" pitchFamily="34" charset="0"/>
              <a:buNone/>
            </a:pPr>
            <a:r>
              <a:rPr lang="en-US" altLang="en-US" sz="1700" dirty="0">
                <a:latin typeface="Times New Roman" panose="02020603050405020304" pitchFamily="18" charset="0"/>
                <a:cs typeface="Times New Roman" panose="02020603050405020304" pitchFamily="18" charset="0"/>
              </a:rPr>
              <a:t>	else</a:t>
            </a:r>
          </a:p>
          <a:p>
            <a:pPr eaLnBrk="1" hangingPunct="1">
              <a:spcBef>
                <a:spcPct val="0"/>
              </a:spcBef>
              <a:buFont typeface="Arial" panose="020B0604020202020204" pitchFamily="34" charset="0"/>
              <a:buNone/>
            </a:pPr>
            <a:r>
              <a:rPr lang="en-US" altLang="en-US" sz="1700" dirty="0">
                <a:latin typeface="Times New Roman" panose="02020603050405020304" pitchFamily="18" charset="0"/>
                <a:cs typeface="Times New Roman" panose="02020603050405020304" pitchFamily="18" charset="0"/>
              </a:rPr>
              <a:t>	{</a:t>
            </a:r>
          </a:p>
          <a:p>
            <a:pPr eaLnBrk="1" hangingPunct="1">
              <a:spcBef>
                <a:spcPct val="0"/>
              </a:spcBef>
              <a:buFont typeface="Arial" panose="020B0604020202020204" pitchFamily="34" charset="0"/>
              <a:buNone/>
            </a:pPr>
            <a:r>
              <a:rPr lang="en-US" altLang="en-US" sz="1700" dirty="0">
                <a:latin typeface="Times New Roman" panose="02020603050405020304" pitchFamily="18" charset="0"/>
                <a:cs typeface="Times New Roman" panose="02020603050405020304" pitchFamily="18" charset="0"/>
              </a:rPr>
              <a:t>		mid := floor [(</a:t>
            </a:r>
            <a:r>
              <a:rPr lang="en-US" altLang="en-US" sz="1700" dirty="0" err="1">
                <a:latin typeface="Times New Roman" panose="02020603050405020304" pitchFamily="18" charset="0"/>
                <a:cs typeface="Times New Roman" panose="02020603050405020304" pitchFamily="18" charset="0"/>
              </a:rPr>
              <a:t>l+h</a:t>
            </a:r>
            <a:r>
              <a:rPr lang="en-US" altLang="en-US" sz="1700" dirty="0">
                <a:latin typeface="Times New Roman" panose="02020603050405020304" pitchFamily="18" charset="0"/>
                <a:cs typeface="Times New Roman" panose="02020603050405020304" pitchFamily="18" charset="0"/>
              </a:rPr>
              <a:t>)/2]			    1</a:t>
            </a:r>
          </a:p>
          <a:p>
            <a:pPr eaLnBrk="1" hangingPunct="1">
              <a:spcBef>
                <a:spcPct val="0"/>
              </a:spcBef>
              <a:buFont typeface="Arial" panose="020B0604020202020204" pitchFamily="34" charset="0"/>
              <a:buNone/>
            </a:pPr>
            <a:r>
              <a:rPr lang="en-US" altLang="en-US" sz="1700" dirty="0">
                <a:latin typeface="Times New Roman" panose="02020603050405020304" pitchFamily="18" charset="0"/>
                <a:cs typeface="Times New Roman" panose="02020603050405020304" pitchFamily="18" charset="0"/>
              </a:rPr>
              <a:t>		if(a[mid] = k) then return mid;			    1</a:t>
            </a:r>
          </a:p>
          <a:p>
            <a:pPr eaLnBrk="1" hangingPunct="1">
              <a:spcBef>
                <a:spcPct val="0"/>
              </a:spcBef>
              <a:buFont typeface="Arial" panose="020B0604020202020204" pitchFamily="34" charset="0"/>
              <a:buNone/>
            </a:pPr>
            <a:r>
              <a:rPr lang="en-US" altLang="en-US" sz="1700" dirty="0">
                <a:latin typeface="Times New Roman" panose="02020603050405020304" pitchFamily="18" charset="0"/>
                <a:cs typeface="Times New Roman" panose="02020603050405020304" pitchFamily="18" charset="0"/>
              </a:rPr>
              <a:t>		else if(a[mid] &gt; k) then </a:t>
            </a:r>
          </a:p>
          <a:p>
            <a:pPr eaLnBrk="1" hangingPunct="1">
              <a:spcBef>
                <a:spcPct val="0"/>
              </a:spcBef>
              <a:buFont typeface="Arial" panose="020B0604020202020204" pitchFamily="34" charset="0"/>
              <a:buNone/>
            </a:pPr>
            <a:r>
              <a:rPr lang="en-US" altLang="en-US" sz="1700" dirty="0">
                <a:latin typeface="Times New Roman" panose="02020603050405020304" pitchFamily="18" charset="0"/>
                <a:cs typeface="Times New Roman" panose="02020603050405020304" pitchFamily="18" charset="0"/>
              </a:rPr>
              <a:t>		      return </a:t>
            </a:r>
            <a:r>
              <a:rPr lang="en-US" altLang="en-US" sz="1700" dirty="0" err="1">
                <a:latin typeface="Times New Roman" panose="02020603050405020304" pitchFamily="18" charset="0"/>
                <a:cs typeface="Times New Roman" panose="02020603050405020304" pitchFamily="18" charset="0"/>
              </a:rPr>
              <a:t>RBinSearch</a:t>
            </a:r>
            <a:r>
              <a:rPr lang="en-US" altLang="en-US" sz="1700" dirty="0">
                <a:latin typeface="Times New Roman" panose="02020603050405020304" pitchFamily="18" charset="0"/>
                <a:cs typeface="Times New Roman" panose="02020603050405020304" pitchFamily="18" charset="0"/>
              </a:rPr>
              <a:t>(l,mid-1,k,a);	</a:t>
            </a:r>
          </a:p>
          <a:p>
            <a:pPr eaLnBrk="1" hangingPunct="1">
              <a:spcBef>
                <a:spcPct val="0"/>
              </a:spcBef>
              <a:buFont typeface="Arial" panose="020B0604020202020204" pitchFamily="34" charset="0"/>
              <a:buNone/>
            </a:pPr>
            <a:r>
              <a:rPr lang="en-US" altLang="en-US" sz="1700" dirty="0">
                <a:latin typeface="Times New Roman" panose="02020603050405020304" pitchFamily="18" charset="0"/>
                <a:cs typeface="Times New Roman" panose="02020603050405020304" pitchFamily="18" charset="0"/>
              </a:rPr>
              <a:t>		else 				            T(n/2)</a:t>
            </a:r>
          </a:p>
          <a:p>
            <a:pPr eaLnBrk="1" hangingPunct="1">
              <a:spcBef>
                <a:spcPct val="0"/>
              </a:spcBef>
              <a:buFont typeface="Arial" panose="020B0604020202020204" pitchFamily="34" charset="0"/>
              <a:buNone/>
            </a:pPr>
            <a:r>
              <a:rPr lang="en-US" altLang="en-US" sz="1700" dirty="0">
                <a:latin typeface="Times New Roman" panose="02020603050405020304" pitchFamily="18" charset="0"/>
                <a:cs typeface="Times New Roman" panose="02020603050405020304" pitchFamily="18" charset="0"/>
              </a:rPr>
              <a:t>		      return </a:t>
            </a:r>
            <a:r>
              <a:rPr lang="en-US" altLang="en-US" sz="1700" dirty="0" err="1">
                <a:latin typeface="Times New Roman" panose="02020603050405020304" pitchFamily="18" charset="0"/>
                <a:cs typeface="Times New Roman" panose="02020603050405020304" pitchFamily="18" charset="0"/>
              </a:rPr>
              <a:t>RBinSearch</a:t>
            </a:r>
            <a:r>
              <a:rPr lang="en-US" altLang="en-US" sz="1700" dirty="0">
                <a:latin typeface="Times New Roman" panose="02020603050405020304" pitchFamily="18" charset="0"/>
                <a:cs typeface="Times New Roman" panose="02020603050405020304" pitchFamily="18" charset="0"/>
              </a:rPr>
              <a:t>(mid+1,h,k,a);	            </a:t>
            </a:r>
          </a:p>
          <a:p>
            <a:pPr eaLnBrk="1" hangingPunct="1">
              <a:spcBef>
                <a:spcPct val="0"/>
              </a:spcBef>
              <a:buFont typeface="Arial" panose="020B0604020202020204" pitchFamily="34" charset="0"/>
              <a:buNone/>
            </a:pPr>
            <a:r>
              <a:rPr lang="en-US" altLang="en-US" sz="1700" dirty="0">
                <a:latin typeface="Times New Roman" panose="02020603050405020304" pitchFamily="18" charset="0"/>
                <a:cs typeface="Times New Roman" panose="02020603050405020304" pitchFamily="18" charset="0"/>
              </a:rPr>
              <a:t>	}</a:t>
            </a:r>
          </a:p>
          <a:p>
            <a:pPr eaLnBrk="1" hangingPunct="1">
              <a:spcBef>
                <a:spcPct val="0"/>
              </a:spcBef>
              <a:buFont typeface="Arial" panose="020B0604020202020204" pitchFamily="34" charset="0"/>
              <a:buNone/>
            </a:pPr>
            <a:r>
              <a:rPr lang="en-US" altLang="en-US" sz="1700" dirty="0">
                <a:latin typeface="Times New Roman" panose="02020603050405020304" pitchFamily="18" charset="0"/>
                <a:cs typeface="Times New Roman" panose="02020603050405020304" pitchFamily="18" charset="0"/>
              </a:rPr>
              <a:t>}</a:t>
            </a:r>
          </a:p>
        </p:txBody>
      </p:sp>
      <p:cxnSp>
        <p:nvCxnSpPr>
          <p:cNvPr id="5" name="Straight Arrow Connector 4"/>
          <p:cNvCxnSpPr/>
          <p:nvPr/>
        </p:nvCxnSpPr>
        <p:spPr>
          <a:xfrm flipV="1">
            <a:off x="3739896" y="3008376"/>
            <a:ext cx="1898905" cy="9144"/>
          </a:xfrm>
          <a:prstGeom prst="straightConnector1">
            <a:avLst/>
          </a:prstGeom>
          <a:ln>
            <a:solidFill>
              <a:srgbClr val="F41A1F"/>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657601" y="3276600"/>
            <a:ext cx="1981200" cy="1588"/>
          </a:xfrm>
          <a:prstGeom prst="straightConnector1">
            <a:avLst/>
          </a:prstGeom>
          <a:ln>
            <a:solidFill>
              <a:srgbClr val="F41A1F"/>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495801" y="4113214"/>
            <a:ext cx="685800" cy="1587"/>
          </a:xfrm>
          <a:prstGeom prst="straightConnector1">
            <a:avLst/>
          </a:prstGeom>
          <a:ln>
            <a:solidFill>
              <a:srgbClr val="F41A1F"/>
            </a:solidFill>
            <a:tailEnd type="arrow"/>
          </a:ln>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bwMode="auto">
          <a:xfrm>
            <a:off x="228601" y="5638800"/>
            <a:ext cx="3581400" cy="1066800"/>
          </a:xfrm>
          <a:prstGeom prst="rect">
            <a:avLst/>
          </a:prstGeom>
          <a:noFill/>
          <a:ln w="9525">
            <a:noFill/>
            <a:miter lim="800000"/>
            <a:headEnd/>
            <a:tailEnd/>
          </a:ln>
        </p:spPr>
        <p:txBody>
          <a:bodyPr>
            <a:normAutofit fontScale="85000" lnSpcReduction="10000"/>
          </a:bodyPr>
          <a:lstStyle/>
          <a:p>
            <a:pPr marL="342900" indent="-342900">
              <a:spcBef>
                <a:spcPct val="20000"/>
              </a:spcBef>
              <a:defRPr/>
            </a:pPr>
            <a:r>
              <a:rPr lang="en-US" dirty="0">
                <a:latin typeface="Times New Roman" pitchFamily="18" charset="0"/>
                <a:cs typeface="Times New Roman" pitchFamily="18" charset="0"/>
              </a:rPr>
              <a:t>		1 		if n = 1		</a:t>
            </a:r>
          </a:p>
          <a:p>
            <a:pPr marL="342900" indent="-342900">
              <a:spcBef>
                <a:spcPct val="20000"/>
              </a:spcBef>
              <a:defRPr/>
            </a:pPr>
            <a:r>
              <a:rPr lang="en-US" dirty="0">
                <a:latin typeface="Times New Roman" pitchFamily="18" charset="0"/>
                <a:cs typeface="Times New Roman" pitchFamily="18" charset="0"/>
              </a:rPr>
              <a:t>T(n) = 	</a:t>
            </a:r>
          </a:p>
          <a:p>
            <a:pPr marL="342900" indent="-342900">
              <a:spcBef>
                <a:spcPct val="20000"/>
              </a:spcBef>
              <a:defRPr/>
            </a:pPr>
            <a:r>
              <a:rPr lang="en-US" dirty="0">
                <a:latin typeface="Times New Roman" pitchFamily="18" charset="0"/>
                <a:cs typeface="Times New Roman" pitchFamily="18" charset="0"/>
              </a:rPr>
              <a:t>		</a:t>
            </a:r>
            <a:r>
              <a:rPr lang="en-US" sz="2000" dirty="0">
                <a:latin typeface="Times New Roman" pitchFamily="18" charset="0"/>
                <a:cs typeface="Times New Roman" pitchFamily="18" charset="0"/>
              </a:rPr>
              <a:t>T(n/2) + 1		if n &gt; 1</a:t>
            </a:r>
          </a:p>
        </p:txBody>
      </p:sp>
      <p:sp>
        <p:nvSpPr>
          <p:cNvPr id="15" name="Left Brace 14"/>
          <p:cNvSpPr/>
          <p:nvPr/>
        </p:nvSpPr>
        <p:spPr>
          <a:xfrm>
            <a:off x="838202" y="5715000"/>
            <a:ext cx="257175" cy="914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latin typeface="Times New Roman" pitchFamily="18" charset="0"/>
              <a:cs typeface="Times New Roman" pitchFamily="18" charset="0"/>
            </a:endParaRPr>
          </a:p>
        </p:txBody>
      </p:sp>
      <p:sp>
        <p:nvSpPr>
          <p:cNvPr id="16393" name="TextBox 21"/>
          <p:cNvSpPr txBox="1">
            <a:spLocks noChangeArrowheads="1"/>
          </p:cNvSpPr>
          <p:nvPr/>
        </p:nvSpPr>
        <p:spPr bwMode="auto">
          <a:xfrm>
            <a:off x="152401" y="5257800"/>
            <a:ext cx="2165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i="1" u="sng">
                <a:latin typeface="Times New Roman" panose="02020603050405020304" pitchFamily="18" charset="0"/>
                <a:cs typeface="Times New Roman" panose="02020603050405020304" pitchFamily="18" charset="0"/>
              </a:rPr>
              <a:t>Recurrence relation:</a:t>
            </a:r>
          </a:p>
        </p:txBody>
      </p:sp>
      <p:sp>
        <p:nvSpPr>
          <p:cNvPr id="16394" name="TextBox 26"/>
          <p:cNvSpPr txBox="1">
            <a:spLocks noChangeArrowheads="1"/>
          </p:cNvSpPr>
          <p:nvPr/>
        </p:nvSpPr>
        <p:spPr bwMode="auto">
          <a:xfrm>
            <a:off x="7239001" y="533400"/>
            <a:ext cx="281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u="sng">
                <a:latin typeface="Times New Roman" panose="02020603050405020304" pitchFamily="18" charset="0"/>
                <a:cs typeface="Times New Roman" panose="02020603050405020304" pitchFamily="18" charset="0"/>
              </a:rPr>
              <a:t>Back Substitution Method</a:t>
            </a:r>
            <a:endParaRPr lang="en-US" altLang="en-US" b="1" u="sng"/>
          </a:p>
        </p:txBody>
      </p:sp>
      <p:sp>
        <p:nvSpPr>
          <p:cNvPr id="16395" name="Content Placeholder 2"/>
          <p:cNvSpPr txBox="1">
            <a:spLocks/>
          </p:cNvSpPr>
          <p:nvPr/>
        </p:nvSpPr>
        <p:spPr bwMode="auto">
          <a:xfrm>
            <a:off x="7239001" y="930275"/>
            <a:ext cx="37655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		  1 	       if n = 1</a:t>
            </a:r>
          </a:p>
          <a:p>
            <a:pPr eaLnBrk="1" hangingPunct="1">
              <a:spcBef>
                <a:spcPct val="20000"/>
              </a:spcBef>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T(n) =</a:t>
            </a:r>
          </a:p>
          <a:p>
            <a:pPr eaLnBrk="1" hangingPunct="1">
              <a:spcBef>
                <a:spcPct val="20000"/>
              </a:spcBef>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		   T(n/2) + 1    if n &gt; 1</a:t>
            </a:r>
          </a:p>
        </p:txBody>
      </p:sp>
      <p:sp>
        <p:nvSpPr>
          <p:cNvPr id="29" name="Left Brace 28"/>
          <p:cNvSpPr/>
          <p:nvPr/>
        </p:nvSpPr>
        <p:spPr>
          <a:xfrm>
            <a:off x="8018464" y="1006475"/>
            <a:ext cx="303213" cy="914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latin typeface="Times New Roman" pitchFamily="18" charset="0"/>
              <a:cs typeface="Times New Roman" pitchFamily="18" charset="0"/>
            </a:endParaRPr>
          </a:p>
        </p:txBody>
      </p:sp>
      <p:sp>
        <p:nvSpPr>
          <p:cNvPr id="16397" name="TextBox 29"/>
          <p:cNvSpPr txBox="1">
            <a:spLocks noChangeArrowheads="1"/>
          </p:cNvSpPr>
          <p:nvPr/>
        </p:nvSpPr>
        <p:spPr bwMode="auto">
          <a:xfrm>
            <a:off x="7239001" y="1920876"/>
            <a:ext cx="4114800"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cs typeface="Times New Roman" panose="02020603050405020304" pitchFamily="18" charset="0"/>
              </a:rPr>
              <a:t>T(n) = T(n/2) + 1   ---- ①</a:t>
            </a:r>
          </a:p>
          <a:p>
            <a:pPr eaLnBrk="1" hangingPunct="1"/>
            <a:r>
              <a:rPr lang="en-US" altLang="en-US" dirty="0">
                <a:latin typeface="Times New Roman" panose="02020603050405020304" pitchFamily="18" charset="0"/>
                <a:cs typeface="Times New Roman" panose="02020603050405020304" pitchFamily="18" charset="0"/>
              </a:rPr>
              <a:t> Substitute n = n/2 in T(n) i.e., </a:t>
            </a:r>
            <a:r>
              <a:rPr lang="en-US" altLang="en-US" dirty="0" err="1">
                <a:latin typeface="Times New Roman" panose="02020603050405020304" pitchFamily="18" charset="0"/>
                <a:cs typeface="Times New Roman" panose="02020603050405020304" pitchFamily="18" charset="0"/>
              </a:rPr>
              <a:t>eq</a:t>
            </a:r>
            <a:r>
              <a:rPr lang="en-US" altLang="en-US" dirty="0">
                <a:latin typeface="Times New Roman" panose="02020603050405020304" pitchFamily="18" charset="0"/>
                <a:cs typeface="Times New Roman" panose="02020603050405020304" pitchFamily="18" charset="0"/>
              </a:rPr>
              <a:t>①</a:t>
            </a:r>
          </a:p>
          <a:p>
            <a:pPr eaLnBrk="1" hangingPunct="1"/>
            <a:r>
              <a:rPr lang="en-US" altLang="en-US" dirty="0">
                <a:latin typeface="Times New Roman" panose="02020603050405020304" pitchFamily="18" charset="0"/>
                <a:cs typeface="Times New Roman" panose="02020603050405020304" pitchFamily="18" charset="0"/>
              </a:rPr>
              <a:t>		            ------ ②</a:t>
            </a:r>
          </a:p>
          <a:p>
            <a:pPr eaLnBrk="1" hangingPunct="1"/>
            <a:endParaRPr lang="en-US" altLang="en-US" sz="700" dirty="0">
              <a:latin typeface="Times New Roman" panose="02020603050405020304" pitchFamily="18" charset="0"/>
              <a:cs typeface="Times New Roman" panose="02020603050405020304" pitchFamily="18" charset="0"/>
            </a:endParaRPr>
          </a:p>
          <a:p>
            <a:pPr eaLnBrk="1" hangingPunct="1"/>
            <a:r>
              <a:rPr lang="en-US" altLang="en-US" dirty="0">
                <a:latin typeface="Times New Roman" panose="02020603050405020304" pitchFamily="18" charset="0"/>
                <a:cs typeface="Times New Roman" panose="02020603050405020304" pitchFamily="18" charset="0"/>
              </a:rPr>
              <a:t>Substitute </a:t>
            </a:r>
            <a:r>
              <a:rPr lang="en-US" altLang="en-US" dirty="0" err="1">
                <a:latin typeface="Times New Roman" panose="02020603050405020304" pitchFamily="18" charset="0"/>
                <a:cs typeface="Times New Roman" panose="02020603050405020304" pitchFamily="18" charset="0"/>
              </a:rPr>
              <a:t>eq</a:t>
            </a:r>
            <a:r>
              <a:rPr lang="en-US" altLang="en-US" dirty="0">
                <a:latin typeface="Times New Roman" panose="02020603050405020304" pitchFamily="18" charset="0"/>
                <a:cs typeface="Times New Roman" panose="02020603050405020304" pitchFamily="18" charset="0"/>
              </a:rPr>
              <a:t> ② in </a:t>
            </a:r>
            <a:r>
              <a:rPr lang="en-US" altLang="en-US" dirty="0" err="1">
                <a:latin typeface="Times New Roman" panose="02020603050405020304" pitchFamily="18" charset="0"/>
                <a:cs typeface="Times New Roman" panose="02020603050405020304" pitchFamily="18" charset="0"/>
              </a:rPr>
              <a:t>eq</a:t>
            </a:r>
            <a:r>
              <a:rPr lang="en-US" altLang="en-US" dirty="0">
                <a:latin typeface="Times New Roman" panose="02020603050405020304" pitchFamily="18" charset="0"/>
                <a:cs typeface="Times New Roman" panose="02020603050405020304" pitchFamily="18" charset="0"/>
              </a:rPr>
              <a:t> ①</a:t>
            </a:r>
          </a:p>
          <a:p>
            <a:pPr eaLnBrk="1" hangingPunct="1"/>
            <a:r>
              <a:rPr lang="en-US" altLang="en-US" dirty="0">
                <a:latin typeface="Times New Roman" panose="02020603050405020304" pitchFamily="18" charset="0"/>
                <a:cs typeface="Times New Roman" panose="02020603050405020304" pitchFamily="18" charset="0"/>
              </a:rPr>
              <a:t>∴ T(n) = (T(n/2</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+ 1) + 1 </a:t>
            </a:r>
          </a:p>
          <a:p>
            <a:pPr eaLnBrk="1" hangingPunct="1"/>
            <a:r>
              <a:rPr lang="en-US" altLang="en-US" dirty="0">
                <a:latin typeface="Times New Roman" panose="02020603050405020304" pitchFamily="18" charset="0"/>
                <a:cs typeface="Times New Roman" panose="02020603050405020304" pitchFamily="18" charset="0"/>
              </a:rPr>
              <a:t>    T(n) = T(n/2</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+ 2 --------------③</a:t>
            </a:r>
          </a:p>
          <a:p>
            <a:pPr eaLnBrk="1" hangingPunct="1"/>
            <a:r>
              <a:rPr lang="en-US" altLang="en-US" dirty="0"/>
              <a:t>	.</a:t>
            </a:r>
          </a:p>
          <a:p>
            <a:pPr eaLnBrk="1" hangingPunct="1"/>
            <a:r>
              <a:rPr lang="en-US" altLang="en-US" dirty="0"/>
              <a:t>	.</a:t>
            </a:r>
          </a:p>
          <a:p>
            <a:pPr eaLnBrk="1" hangingPunct="1"/>
            <a:r>
              <a:rPr lang="en-US" altLang="en-US" dirty="0"/>
              <a:t>     </a:t>
            </a:r>
            <a:r>
              <a:rPr lang="en-US" altLang="en-US" dirty="0">
                <a:latin typeface="Times New Roman" panose="02020603050405020304" pitchFamily="18" charset="0"/>
                <a:cs typeface="Times New Roman" panose="02020603050405020304" pitchFamily="18" charset="0"/>
              </a:rPr>
              <a:t>T(n) = T(n/2</a:t>
            </a:r>
            <a:r>
              <a:rPr lang="en-US" altLang="en-US" baseline="30000" dirty="0">
                <a:latin typeface="Times New Roman" panose="02020603050405020304" pitchFamily="18" charset="0"/>
                <a:cs typeface="Times New Roman" panose="02020603050405020304" pitchFamily="18" charset="0"/>
              </a:rPr>
              <a:t>k</a:t>
            </a:r>
            <a:r>
              <a:rPr lang="en-US" altLang="en-US" dirty="0">
                <a:latin typeface="Times New Roman" panose="02020603050405020304" pitchFamily="18" charset="0"/>
                <a:cs typeface="Times New Roman" panose="02020603050405020304" pitchFamily="18" charset="0"/>
              </a:rPr>
              <a:t>) + k</a:t>
            </a:r>
          </a:p>
          <a:p>
            <a:pPr eaLnBrk="1" hangingPunct="1"/>
            <a:r>
              <a:rPr lang="en-US" altLang="en-US" dirty="0">
                <a:latin typeface="Times New Roman" panose="02020603050405020304" pitchFamily="18" charset="0"/>
                <a:cs typeface="Times New Roman" panose="02020603050405020304" pitchFamily="18" charset="0"/>
              </a:rPr>
              <a:t>Assume    n/2</a:t>
            </a:r>
            <a:r>
              <a:rPr lang="en-US" altLang="en-US" baseline="30000" dirty="0">
                <a:latin typeface="Times New Roman" panose="02020603050405020304" pitchFamily="18" charset="0"/>
                <a:cs typeface="Times New Roman" panose="02020603050405020304" pitchFamily="18" charset="0"/>
              </a:rPr>
              <a:t>k </a:t>
            </a:r>
            <a:r>
              <a:rPr lang="en-US" altLang="en-US" dirty="0">
                <a:latin typeface="Times New Roman" panose="02020603050405020304" pitchFamily="18" charset="0"/>
                <a:cs typeface="Times New Roman" panose="02020603050405020304" pitchFamily="18" charset="0"/>
              </a:rPr>
              <a:t> = 1 </a:t>
            </a:r>
            <a:endParaRPr lang="en-US" altLang="en-US" dirty="0"/>
          </a:p>
          <a:p>
            <a:pPr eaLnBrk="1" hangingPunct="1"/>
            <a:r>
              <a:rPr lang="en-US" altLang="en-US" dirty="0">
                <a:latin typeface="Times New Roman" panose="02020603050405020304" pitchFamily="18" charset="0"/>
                <a:cs typeface="Times New Roman" panose="02020603050405020304" pitchFamily="18" charset="0"/>
              </a:rPr>
              <a:t>              ∴ n = 2</a:t>
            </a:r>
            <a:r>
              <a:rPr lang="en-US" altLang="en-US" baseline="30000" dirty="0">
                <a:latin typeface="Times New Roman" panose="02020603050405020304" pitchFamily="18" charset="0"/>
                <a:cs typeface="Times New Roman" panose="02020603050405020304" pitchFamily="18" charset="0"/>
              </a:rPr>
              <a:t>k </a:t>
            </a:r>
          </a:p>
          <a:p>
            <a:pPr eaLnBrk="1" hangingPunct="1"/>
            <a:r>
              <a:rPr lang="en-US" altLang="en-US" baseline="30000"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log n = log 2</a:t>
            </a:r>
            <a:r>
              <a:rPr lang="en-US" altLang="en-US" baseline="30000" dirty="0">
                <a:latin typeface="Times New Roman" panose="02020603050405020304" pitchFamily="18" charset="0"/>
                <a:cs typeface="Times New Roman" panose="02020603050405020304" pitchFamily="18" charset="0"/>
              </a:rPr>
              <a:t>k </a:t>
            </a:r>
          </a:p>
          <a:p>
            <a:pPr eaLnBrk="1" hangingPunct="1"/>
            <a:r>
              <a:rPr lang="en-US" altLang="en-US" baseline="30000"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log n = k log</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2</a:t>
            </a:r>
          </a:p>
          <a:p>
            <a:pPr eaLnBrk="1" hangingPunct="1"/>
            <a:r>
              <a:rPr lang="en-US" altLang="en-US" dirty="0">
                <a:latin typeface="Times New Roman" panose="02020603050405020304" pitchFamily="18" charset="0"/>
                <a:cs typeface="Times New Roman" panose="02020603050405020304" pitchFamily="18" charset="0"/>
              </a:rPr>
              <a:t>          ∴	k = log n</a:t>
            </a:r>
          </a:p>
          <a:p>
            <a:pPr eaLnBrk="1" hangingPunct="1"/>
            <a:r>
              <a:rPr lang="en-US" altLang="en-US" dirty="0">
                <a:latin typeface="Times New Roman" panose="02020603050405020304" pitchFamily="18" charset="0"/>
                <a:cs typeface="Times New Roman" panose="02020603050405020304" pitchFamily="18" charset="0"/>
              </a:rPr>
              <a:t>         T(n) = T(1) + log n</a:t>
            </a:r>
          </a:p>
          <a:p>
            <a:pPr eaLnBrk="1" hangingPunct="1"/>
            <a:r>
              <a:rPr lang="en-US" altLang="en-US" dirty="0">
                <a:latin typeface="Times New Roman" panose="02020603050405020304" pitchFamily="18" charset="0"/>
                <a:cs typeface="Times New Roman" panose="02020603050405020304" pitchFamily="18" charset="0"/>
              </a:rPr>
              <a:t>     ∴  T(n) = 1+ log n = </a:t>
            </a:r>
            <a:r>
              <a:rPr lang="en-US" altLang="en-US" dirty="0">
                <a:solidFill>
                  <a:srgbClr val="F41A1F"/>
                </a:solidFill>
                <a:latin typeface="Times New Roman" panose="02020603050405020304" pitchFamily="18" charset="0"/>
                <a:cs typeface="Times New Roman" panose="02020603050405020304" pitchFamily="18" charset="0"/>
              </a:rPr>
              <a:t>O(log n)</a:t>
            </a:r>
            <a:endParaRPr lang="en-US" altLang="en-US" baseline="30000" dirty="0">
              <a:solidFill>
                <a:srgbClr val="F41A1F"/>
              </a:solidFill>
              <a:latin typeface="Times New Roman" panose="02020603050405020304" pitchFamily="18" charset="0"/>
              <a:cs typeface="Times New Roman" panose="02020603050405020304" pitchFamily="18" charset="0"/>
            </a:endParaRPr>
          </a:p>
        </p:txBody>
      </p:sp>
      <p:sp>
        <p:nvSpPr>
          <p:cNvPr id="31" name="Right Brace 30"/>
          <p:cNvSpPr/>
          <p:nvPr/>
        </p:nvSpPr>
        <p:spPr>
          <a:xfrm>
            <a:off x="4191001" y="3657600"/>
            <a:ext cx="228600" cy="838200"/>
          </a:xfrm>
          <a:prstGeom prst="rightBrace">
            <a:avLst/>
          </a:prstGeom>
          <a:ln>
            <a:solidFill>
              <a:srgbClr val="F41A1F"/>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35" name="Straight Connector 34"/>
          <p:cNvCxnSpPr/>
          <p:nvPr/>
        </p:nvCxnSpPr>
        <p:spPr>
          <a:xfrm>
            <a:off x="1589" y="533400"/>
            <a:ext cx="1218882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3429001" y="3657600"/>
            <a:ext cx="6324600" cy="762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1" name="Table 40"/>
          <p:cNvGraphicFramePr>
            <a:graphicFrameLocks noGrp="1"/>
          </p:cNvGraphicFramePr>
          <p:nvPr/>
        </p:nvGraphicFramePr>
        <p:xfrm>
          <a:off x="7315201" y="2514600"/>
          <a:ext cx="2438400" cy="365602"/>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tblGrid>
              <a:tr h="365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T(n/2) = T(n/2</a:t>
                      </a:r>
                      <a:r>
                        <a:rPr lang="en-US" sz="1800" b="1" baseline="30000" dirty="0" smtClean="0">
                          <a:latin typeface="Times New Roman" pitchFamily="18" charset="0"/>
                          <a:cs typeface="Times New Roman" pitchFamily="18" charset="0"/>
                        </a:rPr>
                        <a:t>2</a:t>
                      </a:r>
                      <a:r>
                        <a:rPr lang="en-US" sz="1800" b="1" dirty="0" smtClean="0">
                          <a:latin typeface="Times New Roman" pitchFamily="18" charset="0"/>
                          <a:cs typeface="Times New Roman" pitchFamily="18" charset="0"/>
                        </a:rPr>
                        <a:t>) + 1</a:t>
                      </a:r>
                      <a:endParaRPr lang="en-US" sz="1800" dirty="0">
                        <a:latin typeface="Times New Roman" pitchFamily="18" charset="0"/>
                        <a:cs typeface="Times New Roman" pitchFamily="18" charset="0"/>
                      </a:endParaRPr>
                    </a:p>
                  </a:txBody>
                  <a:tcPr marT="45641" marB="45641"/>
                </a:tc>
                <a:extLst>
                  <a:ext uri="{0D108BD9-81ED-4DB2-BD59-A6C34878D82A}">
                    <a16:rowId xmlns:a16="http://schemas.microsoft.com/office/drawing/2014/main" val="10000"/>
                  </a:ext>
                </a:extLst>
              </a:tr>
            </a:tbl>
          </a:graphicData>
        </a:graphic>
      </p:graphicFrame>
      <p:sp>
        <p:nvSpPr>
          <p:cNvPr id="43" name="Date Placeholder 5"/>
          <p:cNvSpPr>
            <a:spLocks noGrp="1"/>
          </p:cNvSpPr>
          <p:nvPr>
            <p:ph type="dt" sz="quarter" idx="10"/>
          </p:nvPr>
        </p:nvSpPr>
        <p:spPr>
          <a:xfrm>
            <a:off x="1588" y="6477001"/>
            <a:ext cx="2844800" cy="365125"/>
          </a:xfrm>
        </p:spPr>
        <p:txBody>
          <a:bodyPr/>
          <a:lstStyle/>
          <a:p>
            <a:pPr>
              <a:defRPr/>
            </a:pPr>
            <a:fld id="{82A0E80C-D453-4929-B3E0-AF9545A80579}" type="datetime1">
              <a:rPr lang="en-US"/>
              <a:pPr>
                <a:defRPr/>
              </a:pPr>
              <a:t>4/7/2022</a:t>
            </a:fld>
            <a:endParaRPr lang="en-US" dirty="0"/>
          </a:p>
        </p:txBody>
      </p:sp>
    </p:spTree>
    <p:extLst>
      <p:ext uri="{BB962C8B-B14F-4D97-AF65-F5344CB8AC3E}">
        <p14:creationId xmlns:p14="http://schemas.microsoft.com/office/powerpoint/2010/main" val="6310135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APPLICATIONS-MERGE SORT</a:t>
            </a:r>
            <a:endParaRPr lang="en-IN"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In Merge </a:t>
            </a:r>
            <a:r>
              <a:rPr lang="en-US" dirty="0">
                <a:latin typeface="Times New Roman" panose="02020603050405020304" pitchFamily="18" charset="0"/>
                <a:cs typeface="Times New Roman" panose="02020603050405020304" pitchFamily="18" charset="0"/>
              </a:rPr>
              <a:t>Sort </a:t>
            </a:r>
            <a:r>
              <a:rPr lang="en-US" dirty="0" smtClean="0">
                <a:latin typeface="Times New Roman" panose="02020603050405020304" pitchFamily="18" charset="0"/>
                <a:cs typeface="Times New Roman" panose="02020603050405020304" pitchFamily="18" charset="0"/>
              </a:rPr>
              <a:t>application the Divide and Conquer Design paradigm is implemented.</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divides the input array into two halves, calls itself for the two halves, and then merges the two sorted halves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The Algorithm designed for implementing merge sort involves two functions.</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 merge function – used for merging two halves</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2. mergesort() function- a recursive function calls itself to divide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the array till size becomes one.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4318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2. Algorithm specification</a:t>
            </a:r>
            <a:endParaRPr lang="en-IN" dirty="0"/>
          </a:p>
        </p:txBody>
      </p:sp>
      <p:sp>
        <p:nvSpPr>
          <p:cNvPr id="4" name="Rectangle 1"/>
          <p:cNvSpPr>
            <a:spLocks noGrp="1" noChangeArrowheads="1"/>
          </p:cNvSpPr>
          <p:nvPr>
            <p:ph idx="1"/>
          </p:nvPr>
        </p:nvSpPr>
        <p:spPr bwMode="auto">
          <a:xfrm>
            <a:off x="600364" y="1776650"/>
            <a:ext cx="112522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Tx/>
              <a:buAutoNum type="alphaLcParenBoth"/>
              <a:tabLst/>
            </a:pPr>
            <a:r>
              <a:rPr kumimoji="0" lang="en-US" altLang="en-US" sz="3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36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computer used, the hardware platform</a:t>
            </a:r>
          </a:p>
          <a:p>
            <a:pPr marR="0" lvl="0" algn="just" defTabSz="914400" rtl="0" eaLnBrk="0" fontAlgn="base" latinLnBrk="0" hangingPunct="0">
              <a:lnSpc>
                <a:spcPct val="100000"/>
              </a:lnSpc>
              <a:spcBef>
                <a:spcPct val="0"/>
              </a:spcBef>
              <a:spcAft>
                <a:spcPct val="0"/>
              </a:spcAft>
              <a:buClrTx/>
              <a:buSzTx/>
              <a:buFontTx/>
              <a:buAutoNum type="alphaLcParenBoth"/>
              <a:tabLst/>
            </a:pPr>
            <a:r>
              <a:rPr kumimoji="0" lang="en-US" altLang="en-US" sz="36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representation of abstract data types (ADT's)</a:t>
            </a:r>
          </a:p>
          <a:p>
            <a:pPr marR="0" lvl="0" algn="just" defTabSz="914400" rtl="0" eaLnBrk="0" fontAlgn="base" latinLnBrk="0" hangingPunct="0">
              <a:lnSpc>
                <a:spcPct val="100000"/>
              </a:lnSpc>
              <a:spcBef>
                <a:spcPct val="0"/>
              </a:spcBef>
              <a:spcAft>
                <a:spcPct val="0"/>
              </a:spcAft>
              <a:buClrTx/>
              <a:buSzTx/>
              <a:buFontTx/>
              <a:buAutoNum type="alphaLcParenBoth"/>
              <a:tabLst/>
            </a:pPr>
            <a:r>
              <a:rPr kumimoji="0" lang="en-US" altLang="en-US" sz="36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efficiency of compiler </a:t>
            </a:r>
          </a:p>
          <a:p>
            <a:pPr marR="0" lvl="0" algn="just" defTabSz="914400" rtl="0" eaLnBrk="0" fontAlgn="base" latinLnBrk="0" hangingPunct="0">
              <a:lnSpc>
                <a:spcPct val="100000"/>
              </a:lnSpc>
              <a:spcBef>
                <a:spcPct val="0"/>
              </a:spcBef>
              <a:spcAft>
                <a:spcPct val="0"/>
              </a:spcAft>
              <a:buClrTx/>
              <a:buSzTx/>
              <a:buFontTx/>
              <a:buAutoNum type="alphaLcParenBoth"/>
              <a:tabLst/>
            </a:pPr>
            <a:r>
              <a:rPr kumimoji="0" lang="en-US" altLang="en-US" sz="36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competence of implementer (programming skills) </a:t>
            </a:r>
          </a:p>
          <a:p>
            <a:pPr marR="0" lvl="0" algn="just" defTabSz="914400" rtl="0" eaLnBrk="0" fontAlgn="base" latinLnBrk="0" hangingPunct="0">
              <a:lnSpc>
                <a:spcPct val="100000"/>
              </a:lnSpc>
              <a:spcBef>
                <a:spcPct val="0"/>
              </a:spcBef>
              <a:spcAft>
                <a:spcPct val="0"/>
              </a:spcAft>
              <a:buClrTx/>
              <a:buSzTx/>
              <a:buFontTx/>
              <a:buAutoNum type="alphaLcParenBoth"/>
              <a:tabLst/>
            </a:pPr>
            <a:r>
              <a:rPr kumimoji="0" lang="en-US" altLang="en-US" sz="36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complexity of underlying algorithm </a:t>
            </a:r>
          </a:p>
          <a:p>
            <a:pPr marR="0" lvl="0" algn="just" defTabSz="914400" rtl="0" eaLnBrk="0" fontAlgn="base" latinLnBrk="0" hangingPunct="0">
              <a:lnSpc>
                <a:spcPct val="100000"/>
              </a:lnSpc>
              <a:spcBef>
                <a:spcPct val="0"/>
              </a:spcBef>
              <a:spcAft>
                <a:spcPct val="0"/>
              </a:spcAft>
              <a:buClrTx/>
              <a:buSzTx/>
              <a:buFontTx/>
              <a:buAutoNum type="alphaLcParenBoth"/>
              <a:tabLst/>
            </a:pPr>
            <a:r>
              <a:rPr kumimoji="0" lang="en-US" altLang="en-US" sz="36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size of the input</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6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4491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APPLICATIONS-MERGE SORT</a:t>
            </a:r>
            <a:endParaRPr lang="en-IN" dirty="0"/>
          </a:p>
        </p:txBody>
      </p:sp>
      <p:sp>
        <p:nvSpPr>
          <p:cNvPr id="6" name="Content Placeholder 5"/>
          <p:cNvSpPr>
            <a:spLocks noGrp="1"/>
          </p:cNvSpPr>
          <p:nvPr>
            <p:ph idx="1"/>
          </p:nvPr>
        </p:nvSpPr>
        <p:spPr>
          <a:xfrm>
            <a:off x="379845" y="1432070"/>
            <a:ext cx="11432310" cy="4819650"/>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The merge(</a:t>
            </a: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 l, m, r) is a key process </a:t>
            </a:r>
            <a:r>
              <a:rPr lang="en-US" dirty="0">
                <a:solidFill>
                  <a:srgbClr val="FF0000"/>
                </a:solidFill>
                <a:latin typeface="Times New Roman" panose="02020603050405020304" pitchFamily="18" charset="0"/>
                <a:cs typeface="Times New Roman" panose="02020603050405020304" pitchFamily="18" charset="0"/>
              </a:rPr>
              <a:t>that assumes </a:t>
            </a:r>
            <a:r>
              <a:rPr lang="en-US" dirty="0">
                <a:latin typeface="Times New Roman" panose="02020603050405020304" pitchFamily="18" charset="0"/>
                <a:cs typeface="Times New Roman" panose="02020603050405020304" pitchFamily="18" charset="0"/>
              </a:rPr>
              <a:t>that </a:t>
            </a: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l..m</a:t>
            </a:r>
            <a:r>
              <a:rPr lang="en-US" dirty="0">
                <a:latin typeface="Times New Roman" panose="02020603050405020304" pitchFamily="18" charset="0"/>
                <a:cs typeface="Times New Roman" panose="02020603050405020304" pitchFamily="18" charset="0"/>
              </a:rPr>
              <a:t>] and </a:t>
            </a:r>
            <a:r>
              <a:rPr lang="en-US" dirty="0" err="1" smtClean="0">
                <a:latin typeface="Times New Roman" panose="02020603050405020304" pitchFamily="18" charset="0"/>
                <a:cs typeface="Times New Roman" panose="02020603050405020304" pitchFamily="18" charset="0"/>
              </a:rPr>
              <a:t>arr</a:t>
            </a:r>
            <a:r>
              <a:rPr lang="en-US" dirty="0" smtClean="0">
                <a:latin typeface="Times New Roman" panose="02020603050405020304" pitchFamily="18" charset="0"/>
                <a:cs typeface="Times New Roman" panose="02020603050405020304" pitchFamily="18" charset="0"/>
              </a:rPr>
              <a:t>[m+1</a:t>
            </a:r>
            <a:r>
              <a:rPr lang="en-US" dirty="0">
                <a:latin typeface="Times New Roman" panose="02020603050405020304" pitchFamily="18" charset="0"/>
                <a:cs typeface="Times New Roman" panose="02020603050405020304" pitchFamily="18" charset="0"/>
              </a:rPr>
              <a:t>..r] are sorted and merges the two sorted sub-arrays into one</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Algorithm Mergesort(</a:t>
            </a:r>
            <a:r>
              <a:rPr lang="en-US" dirty="0" err="1" smtClean="0">
                <a:latin typeface="Times New Roman" panose="02020603050405020304" pitchFamily="18" charset="0"/>
                <a:cs typeface="Times New Roman" panose="02020603050405020304" pitchFamily="18" charset="0"/>
              </a:rPr>
              <a:t>arr</a:t>
            </a:r>
            <a:r>
              <a:rPr lang="en-US" dirty="0" smtClean="0">
                <a:latin typeface="Times New Roman" panose="02020603050405020304" pitchFamily="18" charset="0"/>
                <a:cs typeface="Times New Roman" panose="02020603050405020304" pitchFamily="18" charset="0"/>
              </a:rPr>
              <a:t>[], l, r)</a:t>
            </a:r>
          </a:p>
          <a:p>
            <a:pPr marL="0" indent="0">
              <a:buNone/>
            </a:pPr>
            <a:r>
              <a:rPr lang="en-US" dirty="0" smtClean="0">
                <a:latin typeface="Times New Roman" panose="02020603050405020304" pitchFamily="18" charset="0"/>
                <a:cs typeface="Times New Roman" panose="02020603050405020304" pitchFamily="18" charset="0"/>
              </a:rPr>
              <a:t>If r &gt; 1</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 find the middle point to divide the array into two halves;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middle m = l + (r-1)/2</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2. call mergesort for first half ; call merge sort (</a:t>
            </a:r>
            <a:r>
              <a:rPr lang="en-US" dirty="0" err="1" smtClean="0">
                <a:latin typeface="Times New Roman" panose="02020603050405020304" pitchFamily="18" charset="0"/>
                <a:cs typeface="Times New Roman" panose="02020603050405020304" pitchFamily="18" charset="0"/>
              </a:rPr>
              <a:t>arr</a:t>
            </a:r>
            <a:r>
              <a:rPr lang="en-US" dirty="0" smtClean="0">
                <a:latin typeface="Times New Roman" panose="02020603050405020304" pitchFamily="18" charset="0"/>
                <a:cs typeface="Times New Roman" panose="02020603050405020304" pitchFamily="18" charset="0"/>
              </a:rPr>
              <a:t>, l, m);</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3. call mergesort for second half;  call mergesort (</a:t>
            </a:r>
            <a:r>
              <a:rPr lang="en-US" dirty="0" err="1" smtClean="0">
                <a:latin typeface="Times New Roman" panose="02020603050405020304" pitchFamily="18" charset="0"/>
                <a:cs typeface="Times New Roman" panose="02020603050405020304" pitchFamily="18" charset="0"/>
              </a:rPr>
              <a:t>arr</a:t>
            </a:r>
            <a:r>
              <a:rPr lang="en-US" dirty="0" smtClean="0">
                <a:latin typeface="Times New Roman" panose="02020603050405020304" pitchFamily="18" charset="0"/>
                <a:cs typeface="Times New Roman" panose="02020603050405020304" pitchFamily="18" charset="0"/>
              </a:rPr>
              <a:t>, m+1, r)</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4. Merge the two halves sorted in step 2 and step 3;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call merge(</a:t>
            </a:r>
            <a:r>
              <a:rPr lang="en-US" dirty="0" err="1" smtClean="0">
                <a:latin typeface="Times New Roman" panose="02020603050405020304" pitchFamily="18" charset="0"/>
                <a:cs typeface="Times New Roman" panose="02020603050405020304" pitchFamily="18" charset="0"/>
              </a:rPr>
              <a:t>arr</a:t>
            </a:r>
            <a:r>
              <a:rPr lang="en-US" dirty="0" smtClean="0">
                <a:latin typeface="Times New Roman" panose="02020603050405020304" pitchFamily="18" charset="0"/>
                <a:cs typeface="Times New Roman" panose="02020603050405020304" pitchFamily="18" charset="0"/>
              </a:rPr>
              <a:t>, l, m, r)</a:t>
            </a:r>
          </a:p>
          <a:p>
            <a:pPr marL="0" indent="0">
              <a:buNone/>
            </a:pP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1084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APPLICATIONS-MERGE SORT</a:t>
            </a:r>
            <a:endParaRPr lang="en-IN" dirty="0">
              <a:latin typeface="Times New Roman" panose="02020603050405020304" pitchFamily="18" charset="0"/>
              <a:cs typeface="Times New Roman" panose="02020603050405020304" pitchFamily="18" charset="0"/>
            </a:endParaRPr>
          </a:p>
        </p:txBody>
      </p:sp>
      <p:pic>
        <p:nvPicPr>
          <p:cNvPr id="1026"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1164" y="1690688"/>
            <a:ext cx="7795491" cy="4662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698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APPLICATIONS-MERGE SORT</a:t>
            </a:r>
            <a:endParaRPr lang="en-IN" dirty="0"/>
          </a:p>
        </p:txBody>
      </p:sp>
      <p:sp>
        <p:nvSpPr>
          <p:cNvPr id="3" name="Content Placeholder 2"/>
          <p:cNvSpPr>
            <a:spLocks noGrp="1"/>
          </p:cNvSpPr>
          <p:nvPr>
            <p:ph idx="1"/>
          </p:nvPr>
        </p:nvSpPr>
        <p:spPr>
          <a:xfrm>
            <a:off x="419100" y="1345333"/>
            <a:ext cx="11353800" cy="5387975"/>
          </a:xfrm>
        </p:spPr>
        <p:txBody>
          <a:bodyPr>
            <a:normAutofit lnSpcReduction="10000"/>
          </a:bodyPr>
          <a:lstStyle/>
          <a:p>
            <a:pPr marL="0" indent="0">
              <a:buNone/>
            </a:pP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r &gt; 1</a:t>
            </a:r>
          </a:p>
          <a:p>
            <a:pPr marL="0" indent="0">
              <a:buNone/>
            </a:pPr>
            <a:r>
              <a:rPr lang="en-US" dirty="0" smtClean="0">
                <a:latin typeface="Times New Roman" panose="02020603050405020304" pitchFamily="18" charset="0"/>
                <a:cs typeface="Times New Roman" panose="02020603050405020304" pitchFamily="18" charset="0"/>
              </a:rPr>
              <a:t>find </a:t>
            </a:r>
            <a:r>
              <a:rPr lang="en-US" dirty="0">
                <a:latin typeface="Times New Roman" panose="02020603050405020304" pitchFamily="18" charset="0"/>
                <a:cs typeface="Times New Roman" panose="02020603050405020304" pitchFamily="18" charset="0"/>
              </a:rPr>
              <a:t>the middle point to divide the array into two halves;  </a:t>
            </a:r>
          </a:p>
          <a:p>
            <a:pPr marL="0" indent="0">
              <a:buNone/>
            </a:pPr>
            <a:r>
              <a:rPr lang="en-US" dirty="0">
                <a:latin typeface="Times New Roman" panose="02020603050405020304" pitchFamily="18" charset="0"/>
                <a:cs typeface="Times New Roman" panose="02020603050405020304" pitchFamily="18" charset="0"/>
              </a:rPr>
              <a:t>		middle m = l + (r-1)/</a:t>
            </a:r>
            <a:r>
              <a:rPr lang="en-US" dirty="0" smtClean="0">
                <a:latin typeface="Times New Roman" panose="02020603050405020304" pitchFamily="18" charset="0"/>
                <a:cs typeface="Times New Roman" panose="02020603050405020304" pitchFamily="18" charset="0"/>
              </a:rPr>
              <a:t>2   -------</a:t>
            </a:r>
            <a:r>
              <a:rPr lang="en-US" dirty="0" smtClean="0">
                <a:latin typeface="Times New Roman" panose="02020603050405020304" pitchFamily="18" charset="0"/>
                <a:cs typeface="Times New Roman" panose="02020603050405020304" pitchFamily="18" charset="0"/>
                <a:sym typeface="Wingdings" panose="05000000000000000000" pitchFamily="2" charset="2"/>
              </a:rPr>
              <a:t> 1 unit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2. call mergesort for first half ; call merge sort (</a:t>
            </a: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 l, m</a:t>
            </a:r>
            <a:r>
              <a:rPr lang="en-US" dirty="0" smtClean="0">
                <a:latin typeface="Times New Roman" panose="02020603050405020304" pitchFamily="18" charset="0"/>
                <a:cs typeface="Times New Roman" panose="02020603050405020304" pitchFamily="18" charset="0"/>
              </a:rPr>
              <a:t>); --T(n/2)</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3. call mergesort for second half;  call mergesort (</a:t>
            </a: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 m+1, r</a:t>
            </a:r>
            <a:r>
              <a:rPr lang="en-US" dirty="0" smtClean="0">
                <a:latin typeface="Times New Roman" panose="02020603050405020304" pitchFamily="18" charset="0"/>
                <a:cs typeface="Times New Roman" panose="02020603050405020304" pitchFamily="18" charset="0"/>
              </a:rPr>
              <a:t>)– T(n/2)</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4. Merge the two halves sorted in step 2 and step 3; </a:t>
            </a:r>
          </a:p>
          <a:p>
            <a:pPr marL="0" indent="0">
              <a:buNone/>
            </a:pPr>
            <a:r>
              <a:rPr lang="en-US" dirty="0">
                <a:latin typeface="Times New Roman" panose="02020603050405020304" pitchFamily="18" charset="0"/>
                <a:cs typeface="Times New Roman" panose="02020603050405020304" pitchFamily="18" charset="0"/>
              </a:rPr>
              <a:t>		call merge(</a:t>
            </a: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 l, m, r</a:t>
            </a:r>
            <a:r>
              <a:rPr lang="en-US" dirty="0" smtClean="0">
                <a:latin typeface="Times New Roman" panose="02020603050405020304" pitchFamily="18" charset="0"/>
                <a:cs typeface="Times New Roman" panose="02020603050405020304" pitchFamily="18" charset="0"/>
              </a:rPr>
              <a:t>) ------ n</a:t>
            </a:r>
          </a:p>
          <a:p>
            <a:pPr marL="0" indent="0">
              <a:buNone/>
            </a:pPr>
            <a:r>
              <a:rPr lang="en-US" dirty="0" smtClean="0">
                <a:latin typeface="Times New Roman" panose="02020603050405020304" pitchFamily="18" charset="0"/>
                <a:cs typeface="Times New Roman" panose="02020603050405020304" pitchFamily="18" charset="0"/>
              </a:rPr>
              <a:t>Recurrence Relation</a:t>
            </a:r>
          </a:p>
          <a:p>
            <a:pPr marL="0" indent="0">
              <a:buNone/>
            </a:pPr>
            <a:r>
              <a:rPr lang="en-US" dirty="0" smtClean="0">
                <a:latin typeface="Times New Roman" panose="02020603050405020304" pitchFamily="18" charset="0"/>
                <a:cs typeface="Times New Roman" panose="02020603050405020304" pitchFamily="18" charset="0"/>
              </a:rPr>
              <a:t>T(n) =   1     		     if n=1</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2T(n/2) + n    if n&gt;1</a:t>
            </a:r>
          </a:p>
          <a:p>
            <a:pPr marL="0" indent="0">
              <a:buNone/>
            </a:pPr>
            <a:r>
              <a:rPr lang="en-US" dirty="0" smtClean="0">
                <a:latin typeface="Times New Roman" panose="02020603050405020304" pitchFamily="18" charset="0"/>
                <a:cs typeface="Times New Roman" panose="02020603050405020304" pitchFamily="18" charset="0"/>
              </a:rPr>
              <a:t>T(n) =   </a:t>
            </a:r>
            <a:r>
              <a:rPr lang="en-US" dirty="0" smtClean="0">
                <a:solidFill>
                  <a:srgbClr val="FF0000"/>
                </a:solidFill>
                <a:latin typeface="Times New Roman" panose="02020603050405020304" pitchFamily="18" charset="0"/>
                <a:cs typeface="Times New Roman" panose="02020603050405020304" pitchFamily="18" charset="0"/>
              </a:rPr>
              <a:t>Ɵ(</a:t>
            </a:r>
            <a:r>
              <a:rPr lang="en-US" dirty="0" err="1" smtClean="0">
                <a:solidFill>
                  <a:srgbClr val="FF0000"/>
                </a:solidFill>
                <a:latin typeface="Times New Roman" panose="02020603050405020304" pitchFamily="18" charset="0"/>
                <a:cs typeface="Times New Roman" panose="02020603050405020304" pitchFamily="18" charset="0"/>
              </a:rPr>
              <a:t>nlogn</a:t>
            </a:r>
            <a:r>
              <a:rPr lang="en-US" dirty="0" smtClean="0">
                <a:solidFill>
                  <a:srgbClr val="FF0000"/>
                </a:solidFill>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IN" dirty="0"/>
          </a:p>
        </p:txBody>
      </p:sp>
      <p:sp>
        <p:nvSpPr>
          <p:cNvPr id="5" name="Left Brace 4"/>
          <p:cNvSpPr/>
          <p:nvPr/>
        </p:nvSpPr>
        <p:spPr>
          <a:xfrm>
            <a:off x="1518557" y="5127171"/>
            <a:ext cx="65314" cy="8164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Right Brace 5"/>
          <p:cNvSpPr/>
          <p:nvPr/>
        </p:nvSpPr>
        <p:spPr>
          <a:xfrm>
            <a:off x="4669971" y="5127171"/>
            <a:ext cx="97972" cy="8164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6720842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9504363" y="6400800"/>
            <a:ext cx="2540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algn="r" eaLnBrk="1" hangingPunct="1">
              <a:buSzPct val="85000"/>
            </a:pPr>
            <a:fld id="{31C908C8-C4F0-4F81-AFA8-32861461BBA4}" type="slidenum">
              <a:rPr lang="en-GB" altLang="en-US" sz="1200">
                <a:solidFill>
                  <a:srgbClr val="333329"/>
                </a:solidFill>
                <a:latin typeface="Times New Roman" panose="02020603050405020304" pitchFamily="18" charset="0"/>
                <a:ea typeface="WenQuanYi Micro Hei"/>
                <a:cs typeface="Times New Roman" panose="02020603050405020304" pitchFamily="18" charset="0"/>
              </a:rPr>
              <a:pPr algn="r" eaLnBrk="1" hangingPunct="1">
                <a:buSzPct val="85000"/>
              </a:pPr>
              <a:t>53</a:t>
            </a:fld>
            <a:endParaRPr lang="en-GB" altLang="en-US" sz="1200">
              <a:solidFill>
                <a:srgbClr val="333329"/>
              </a:solidFill>
              <a:latin typeface="Times New Roman" panose="02020603050405020304" pitchFamily="18" charset="0"/>
              <a:ea typeface="WenQuanYi Micro Hei"/>
              <a:cs typeface="Times New Roman" panose="02020603050405020304" pitchFamily="18" charset="0"/>
            </a:endParaRPr>
          </a:p>
        </p:txBody>
      </p:sp>
      <p:sp>
        <p:nvSpPr>
          <p:cNvPr id="5" name="Date Placeholder 5">
            <a:extLst/>
          </p:cNvPr>
          <p:cNvSpPr>
            <a:spLocks noGrp="1"/>
          </p:cNvSpPr>
          <p:nvPr>
            <p:ph type="dt" sz="quarter" idx="10"/>
          </p:nvPr>
        </p:nvSpPr>
        <p:spPr>
          <a:xfrm>
            <a:off x="1588" y="6400801"/>
            <a:ext cx="2844800" cy="365125"/>
          </a:xfrm>
        </p:spPr>
        <p:txBody>
          <a:bodyPr/>
          <a:lstStyle/>
          <a:p>
            <a:pPr>
              <a:defRPr/>
            </a:pPr>
            <a:fld id="{82A0E80C-D453-4929-B3E0-AF9545A80579}" type="datetime1">
              <a:rPr lang="en-US"/>
              <a:pPr>
                <a:defRPr/>
              </a:pPr>
              <a:t>4/7/2022</a:t>
            </a:fld>
            <a:endParaRPr lang="en-US" dirty="0"/>
          </a:p>
        </p:txBody>
      </p:sp>
      <p:sp>
        <p:nvSpPr>
          <p:cNvPr id="6" name="Footer Placeholder 7">
            <a:extLst/>
          </p:cNvPr>
          <p:cNvSpPr txBox="1">
            <a:spLocks/>
          </p:cNvSpPr>
          <p:nvPr/>
        </p:nvSpPr>
        <p:spPr>
          <a:xfrm>
            <a:off x="4165601" y="6400801"/>
            <a:ext cx="3860800" cy="365125"/>
          </a:xfrm>
          <a:prstGeom prst="rect">
            <a:avLst/>
          </a:prstGeom>
        </p:spPr>
        <p:txBody>
          <a:bodyPr anchor="ctr"/>
          <a:lstStyle/>
          <a:p>
            <a:pPr algn="ctr">
              <a:defRPr/>
            </a:pPr>
            <a:r>
              <a:rPr lang="en-US" sz="1200">
                <a:solidFill>
                  <a:schemeClr val="tx1">
                    <a:tint val="75000"/>
                  </a:schemeClr>
                </a:solidFill>
              </a:rPr>
              <a:t>DAA - Unit – I Part 3 Presentation Slides</a:t>
            </a:r>
            <a:endParaRPr lang="en-US" sz="1200" dirty="0">
              <a:solidFill>
                <a:schemeClr val="tx1">
                  <a:tint val="75000"/>
                </a:schemeClr>
              </a:solidFill>
            </a:endParaRPr>
          </a:p>
        </p:txBody>
      </p:sp>
      <p:pic>
        <p:nvPicPr>
          <p:cNvPr id="52229" name="Picture 2" descr="img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39" y="988290"/>
            <a:ext cx="10380663" cy="526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0956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The naïve of </a:t>
            </a:r>
            <a:r>
              <a:rPr lang="en-US" dirty="0">
                <a:latin typeface="Times New Roman" panose="02020603050405020304" pitchFamily="18" charset="0"/>
                <a:cs typeface="Times New Roman" panose="02020603050405020304" pitchFamily="18" charset="0"/>
              </a:rPr>
              <a:t>algorithm is often better for smaller matrices.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It is faster than the standard matrix multiplication algorithm for large matrices, with a better asymptotic complexity</a:t>
            </a:r>
            <a:r>
              <a:rPr lang="en-US" dirty="0" smtClean="0">
                <a:latin typeface="Times New Roman" panose="02020603050405020304" pitchFamily="18" charset="0"/>
                <a:cs typeface="Times New Roman" panose="02020603050405020304" pitchFamily="18" charset="0"/>
              </a:rPr>
              <a:t>.</a:t>
            </a:r>
          </a:p>
          <a:p>
            <a:pPr marL="0" indent="0" algn="just">
              <a:buNone/>
            </a:pPr>
            <a:r>
              <a:rPr lang="en-US" dirty="0" smtClean="0">
                <a:latin typeface="Times New Roman" panose="02020603050405020304" pitchFamily="18" charset="0"/>
                <a:cs typeface="Times New Roman" panose="02020603050405020304" pitchFamily="18" charset="0"/>
              </a:rPr>
              <a:t>It is proved that this method has optimal solutions for a width of 32 to 128 sizes. </a:t>
            </a:r>
          </a:p>
          <a:p>
            <a:pPr marL="0" indent="0" algn="just">
              <a:buNone/>
            </a:pPr>
            <a:r>
              <a:rPr lang="en-US" dirty="0" smtClean="0">
                <a:latin typeface="Times New Roman" panose="02020603050405020304" pitchFamily="18" charset="0"/>
                <a:cs typeface="Times New Roman" panose="02020603050405020304" pitchFamily="18" charset="0"/>
              </a:rPr>
              <a:t>This method is also known as Combinatorial Matrix Multiplication.</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smtClean="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64655" y="383598"/>
            <a:ext cx="12570691" cy="1325563"/>
          </a:xfrm>
        </p:spPr>
        <p:txBody>
          <a:bodyPr/>
          <a:lstStyle/>
          <a:p>
            <a:r>
              <a:rPr lang="en-US" dirty="0" smtClean="0">
                <a:latin typeface="Times New Roman" panose="02020603050405020304" pitchFamily="18" charset="0"/>
                <a:cs typeface="Times New Roman" panose="02020603050405020304" pitchFamily="18" charset="0"/>
              </a:rPr>
              <a:t>APPLICATIONS-STRASSEN’S MULTIPLICATION</a:t>
            </a:r>
            <a:endParaRPr lang="en-IN" dirty="0"/>
          </a:p>
        </p:txBody>
      </p:sp>
    </p:spTree>
    <p:extLst>
      <p:ext uri="{BB962C8B-B14F-4D97-AF65-F5344CB8AC3E}">
        <p14:creationId xmlns:p14="http://schemas.microsoft.com/office/powerpoint/2010/main" val="16994987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 y="365126"/>
            <a:ext cx="12413673" cy="891020"/>
          </a:xfrm>
        </p:spPr>
        <p:txBody>
          <a:bodyPr/>
          <a:lstStyle/>
          <a:p>
            <a:r>
              <a:rPr lang="en-US" dirty="0" smtClean="0">
                <a:latin typeface="Times New Roman" panose="02020603050405020304" pitchFamily="18" charset="0"/>
                <a:cs typeface="Times New Roman" panose="02020603050405020304" pitchFamily="18" charset="0"/>
              </a:rPr>
              <a:t>APPLICATIONS-STRASSEN’S MULTIPLICATION</a:t>
            </a:r>
            <a:endParaRPr lang="en-IN" dirty="0"/>
          </a:p>
        </p:txBody>
      </p:sp>
      <p:sp>
        <p:nvSpPr>
          <p:cNvPr id="5" name="Content Placeholder 2">
            <a:extLst/>
          </p:cNvPr>
          <p:cNvSpPr>
            <a:spLocks noGrp="1"/>
          </p:cNvSpPr>
          <p:nvPr>
            <p:ph idx="1"/>
          </p:nvPr>
        </p:nvSpPr>
        <p:spPr>
          <a:xfrm>
            <a:off x="718127" y="1382279"/>
            <a:ext cx="10515600" cy="5424921"/>
          </a:xfrm>
          <a:solidFill>
            <a:schemeClr val="bg1"/>
          </a:solidFill>
        </p:spPr>
        <p:txBody>
          <a:bodyPr/>
          <a:lstStyle/>
          <a:p>
            <a:pPr marL="0" indent="0">
              <a:buNone/>
              <a:defRPr/>
            </a:pPr>
            <a:r>
              <a:rPr lang="tr-TR" altLang="en-US" dirty="0">
                <a:solidFill>
                  <a:srgbClr val="9E189E"/>
                </a:solidFill>
                <a:latin typeface="Times New Roman" pitchFamily="18" charset="0"/>
                <a:cs typeface="Times New Roman" pitchFamily="18" charset="0"/>
              </a:rPr>
              <a:t>Basic Matrix Multiplication</a:t>
            </a:r>
            <a:endParaRPr lang="en-US" altLang="en-US" dirty="0">
              <a:solidFill>
                <a:srgbClr val="9E189E"/>
              </a:solidFill>
              <a:latin typeface="Times New Roman" pitchFamily="18" charset="0"/>
              <a:cs typeface="Times New Roman" pitchFamily="18" charset="0"/>
            </a:endParaRPr>
          </a:p>
          <a:p>
            <a:pPr marL="0" indent="0">
              <a:buNone/>
              <a:defRPr/>
            </a:pPr>
            <a:r>
              <a:rPr lang="en-US" altLang="en-US" dirty="0">
                <a:latin typeface="Times New Roman" pitchFamily="18" charset="0"/>
                <a:cs typeface="Times New Roman" pitchFamily="18" charset="0"/>
              </a:rPr>
              <a:t>Let A an B two </a:t>
            </a:r>
            <a:r>
              <a:rPr lang="en-US" altLang="en-US" dirty="0" err="1">
                <a:latin typeface="Times New Roman" pitchFamily="18" charset="0"/>
                <a:cs typeface="Times New Roman" pitchFamily="18" charset="0"/>
              </a:rPr>
              <a:t>n×n</a:t>
            </a:r>
            <a:r>
              <a:rPr lang="en-US" altLang="en-US" dirty="0">
                <a:latin typeface="Times New Roman" pitchFamily="18" charset="0"/>
                <a:cs typeface="Times New Roman" pitchFamily="18" charset="0"/>
              </a:rPr>
              <a:t> matrices. The product  C=AB is also an </a:t>
            </a:r>
            <a:r>
              <a:rPr lang="en-US" altLang="en-US" dirty="0" err="1">
                <a:latin typeface="Times New Roman" pitchFamily="18" charset="0"/>
                <a:cs typeface="Times New Roman" pitchFamily="18" charset="0"/>
              </a:rPr>
              <a:t>n×n</a:t>
            </a:r>
            <a:r>
              <a:rPr lang="en-US" altLang="en-US" dirty="0">
                <a:latin typeface="Times New Roman" pitchFamily="18" charset="0"/>
                <a:cs typeface="Times New Roman" pitchFamily="18" charset="0"/>
              </a:rPr>
              <a:t> matrix.</a:t>
            </a:r>
          </a:p>
          <a:p>
            <a:pPr marL="1371600" lvl="3" indent="0">
              <a:buNone/>
              <a:defRPr/>
            </a:pPr>
            <a:r>
              <a:rPr lang="en-US" altLang="en-US" sz="1600" dirty="0">
                <a:latin typeface="Times New Roman" pitchFamily="18" charset="0"/>
                <a:cs typeface="Times New Roman" pitchFamily="18" charset="0"/>
              </a:rPr>
              <a:t>                                                                                                          </a:t>
            </a:r>
          </a:p>
          <a:p>
            <a:pPr marL="1371600" lvl="3" indent="0">
              <a:buNone/>
              <a:defRPr/>
            </a:pPr>
            <a:r>
              <a:rPr lang="en-US" altLang="en-US" sz="1600" dirty="0">
                <a:latin typeface="Times New Roman" pitchFamily="18" charset="0"/>
                <a:cs typeface="Times New Roman" pitchFamily="18" charset="0"/>
              </a:rPr>
              <a:t>                                                                                                          </a:t>
            </a:r>
            <a:r>
              <a:rPr lang="en-US" altLang="en-US" sz="2400" dirty="0">
                <a:latin typeface="Times New Roman" pitchFamily="18" charset="0"/>
                <a:cs typeface="Times New Roman" pitchFamily="18" charset="0"/>
              </a:rPr>
              <a:t>Time complexity of above </a:t>
            </a:r>
          </a:p>
          <a:p>
            <a:pPr marL="1371600" lvl="3" indent="0">
              <a:buNone/>
              <a:defRPr/>
            </a:pPr>
            <a:r>
              <a:rPr lang="en-US" altLang="en-US" sz="2400" dirty="0">
                <a:latin typeface="Times New Roman" pitchFamily="18" charset="0"/>
                <a:cs typeface="Times New Roman" pitchFamily="18" charset="0"/>
              </a:rPr>
              <a:t>                                                                        algorithm is</a:t>
            </a:r>
            <a:r>
              <a:rPr lang="en-US" altLang="en-US" sz="2400" b="1" dirty="0">
                <a:latin typeface="Times New Roman" pitchFamily="18" charset="0"/>
                <a:cs typeface="Times New Roman" pitchFamily="18" charset="0"/>
              </a:rPr>
              <a:t> </a:t>
            </a:r>
          </a:p>
          <a:p>
            <a:pPr marL="0" indent="0">
              <a:buNone/>
              <a:defRPr/>
            </a:pPr>
            <a:r>
              <a:rPr lang="en-US" altLang="en-US" b="1" dirty="0">
                <a:latin typeface="Times New Roman" pitchFamily="18" charset="0"/>
                <a:cs typeface="Times New Roman" pitchFamily="18" charset="0"/>
              </a:rPr>
              <a:t>                                                                                T(n)=O(n</a:t>
            </a:r>
            <a:r>
              <a:rPr lang="en-US" altLang="en-US" b="1" baseline="30000" dirty="0">
                <a:latin typeface="Times New Roman" pitchFamily="18" charset="0"/>
                <a:cs typeface="Times New Roman" pitchFamily="18" charset="0"/>
              </a:rPr>
              <a:t>3</a:t>
            </a:r>
            <a:r>
              <a:rPr lang="en-US" altLang="en-US" b="1" dirty="0">
                <a:latin typeface="Times New Roman" pitchFamily="18" charset="0"/>
                <a:cs typeface="Times New Roman" pitchFamily="18" charset="0"/>
              </a:rPr>
              <a:t>)</a:t>
            </a:r>
          </a:p>
          <a:p>
            <a:pPr>
              <a:defRPr/>
            </a:pPr>
            <a:endParaRPr lang="en-US" dirty="0">
              <a:latin typeface="Times New Roman" pitchFamily="18" charset="0"/>
              <a:cs typeface="Times New Roman" pitchFamily="18" charset="0"/>
            </a:endParaRPr>
          </a:p>
        </p:txBody>
      </p:sp>
      <p:sp>
        <p:nvSpPr>
          <p:cNvPr id="6" name="Rectangle 3"/>
          <p:cNvSpPr>
            <a:spLocks noChangeArrowheads="1"/>
          </p:cNvSpPr>
          <p:nvPr/>
        </p:nvSpPr>
        <p:spPr bwMode="auto">
          <a:xfrm>
            <a:off x="808182" y="2355850"/>
            <a:ext cx="5029200" cy="4400550"/>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dirty="0">
                <a:latin typeface="Times New Roman" panose="02020603050405020304" pitchFamily="18" charset="0"/>
                <a:cs typeface="Times New Roman" panose="02020603050405020304" pitchFamily="18" charset="0"/>
              </a:rPr>
              <a:t>Algorithm </a:t>
            </a:r>
            <a:r>
              <a:rPr lang="en-US" altLang="en-US" sz="2000" dirty="0" err="1">
                <a:latin typeface="Times New Roman" panose="02020603050405020304" pitchFamily="18" charset="0"/>
                <a:cs typeface="Times New Roman" panose="02020603050405020304" pitchFamily="18" charset="0"/>
              </a:rPr>
              <a:t>matrix_mult</a:t>
            </a:r>
            <a:r>
              <a:rPr lang="en-US" altLang="en-US" sz="2000" dirty="0">
                <a:latin typeface="Times New Roman" panose="02020603050405020304" pitchFamily="18" charset="0"/>
                <a:cs typeface="Times New Roman" panose="02020603050405020304" pitchFamily="18" charset="0"/>
              </a:rPr>
              <a:t> ()</a:t>
            </a:r>
          </a:p>
          <a:p>
            <a:pPr eaLnBrk="1" hangingPunct="1">
              <a:spcBef>
                <a:spcPct val="50000"/>
              </a:spcBef>
            </a:pPr>
            <a:r>
              <a:rPr lang="en-US" altLang="en-US" sz="2000" dirty="0">
                <a:latin typeface="Times New Roman" panose="02020603050405020304" pitchFamily="18" charset="0"/>
                <a:cs typeface="Times New Roman" panose="02020603050405020304" pitchFamily="18" charset="0"/>
              </a:rPr>
              <a:t> {</a:t>
            </a:r>
            <a:endParaRPr lang="tr-TR" altLang="en-US" sz="2000" dirty="0">
              <a:latin typeface="Times New Roman" panose="02020603050405020304" pitchFamily="18" charset="0"/>
              <a:cs typeface="Times New Roman" panose="02020603050405020304" pitchFamily="18" charset="0"/>
            </a:endParaRPr>
          </a:p>
          <a:p>
            <a:pPr eaLnBrk="1" hangingPunct="1">
              <a:spcBef>
                <a:spcPct val="50000"/>
              </a:spcBef>
            </a:pPr>
            <a:r>
              <a:rPr lang="tr-TR"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for (</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 = 1; </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 &lt;= N; </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 {  </a:t>
            </a:r>
            <a:r>
              <a:rPr lang="tr-TR" altLang="en-US" sz="2000" dirty="0">
                <a:latin typeface="Times New Roman" panose="02020603050405020304" pitchFamily="18" charset="0"/>
                <a:cs typeface="Times New Roman" panose="02020603050405020304" pitchFamily="18" charset="0"/>
              </a:rPr>
              <a:t>                                                                </a:t>
            </a:r>
          </a:p>
          <a:p>
            <a:pPr eaLnBrk="1" hangingPunct="1">
              <a:spcBef>
                <a:spcPct val="50000"/>
              </a:spcBef>
            </a:pPr>
            <a:r>
              <a:rPr lang="tr-TR"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for (j = 1; j &lt;= N; </a:t>
            </a:r>
            <a:r>
              <a:rPr lang="en-US" altLang="en-US" sz="2000" dirty="0" err="1">
                <a:latin typeface="Times New Roman" panose="02020603050405020304" pitchFamily="18" charset="0"/>
                <a:cs typeface="Times New Roman" panose="02020603050405020304" pitchFamily="18" charset="0"/>
              </a:rPr>
              <a:t>j++</a:t>
            </a:r>
            <a:r>
              <a:rPr lang="en-US" altLang="en-US" sz="2000" dirty="0">
                <a:latin typeface="Times New Roman" panose="02020603050405020304" pitchFamily="18" charset="0"/>
                <a:cs typeface="Times New Roman" panose="02020603050405020304" pitchFamily="18" charset="0"/>
              </a:rPr>
              <a:t>) {  </a:t>
            </a:r>
          </a:p>
          <a:p>
            <a:pPr eaLnBrk="1" hangingPunct="1">
              <a:spcBef>
                <a:spcPct val="50000"/>
              </a:spcBef>
            </a:pPr>
            <a:r>
              <a:rPr lang="en-US" altLang="en-US" sz="2000" dirty="0">
                <a:latin typeface="Times New Roman" panose="02020603050405020304" pitchFamily="18" charset="0"/>
                <a:cs typeface="Times New Roman" panose="02020603050405020304" pitchFamily="18" charset="0"/>
              </a:rPr>
              <a:t>	for(k=1; k&lt;=N; k++){	</a:t>
            </a:r>
          </a:p>
          <a:p>
            <a:pPr eaLnBrk="1" hangingPunct="1">
              <a:spcBef>
                <a:spcPct val="50000"/>
              </a:spcBef>
            </a:pPr>
            <a:r>
              <a:rPr lang="en-US" altLang="en-US" sz="2000" dirty="0">
                <a:latin typeface="Times New Roman" panose="02020603050405020304" pitchFamily="18" charset="0"/>
                <a:cs typeface="Times New Roman" panose="02020603050405020304" pitchFamily="18" charset="0"/>
              </a:rPr>
              <a:t>          </a:t>
            </a:r>
            <a:r>
              <a:rPr lang="tr-TR"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C[</a:t>
            </a:r>
            <a:r>
              <a:rPr lang="en-US" altLang="en-US" sz="2000" dirty="0" err="1">
                <a:latin typeface="Times New Roman" panose="02020603050405020304" pitchFamily="18" charset="0"/>
                <a:cs typeface="Times New Roman" panose="02020603050405020304" pitchFamily="18" charset="0"/>
              </a:rPr>
              <a:t>i,j</a:t>
            </a:r>
            <a:r>
              <a:rPr lang="en-US" altLang="en-US" sz="2000" dirty="0">
                <a:latin typeface="Times New Roman" panose="02020603050405020304" pitchFamily="18" charset="0"/>
                <a:cs typeface="Times New Roman" panose="02020603050405020304" pitchFamily="18" charset="0"/>
              </a:rPr>
              <a:t>]=C[</a:t>
            </a:r>
            <a:r>
              <a:rPr lang="en-US" altLang="en-US" sz="2000" dirty="0" err="1">
                <a:latin typeface="Times New Roman" panose="02020603050405020304" pitchFamily="18" charset="0"/>
                <a:cs typeface="Times New Roman" panose="02020603050405020304" pitchFamily="18" charset="0"/>
              </a:rPr>
              <a:t>i,j</a:t>
            </a:r>
            <a:r>
              <a:rPr lang="en-US" altLang="en-US" sz="2000" dirty="0">
                <a:latin typeface="Times New Roman" panose="02020603050405020304" pitchFamily="18" charset="0"/>
                <a:cs typeface="Times New Roman" panose="02020603050405020304" pitchFamily="18" charset="0"/>
              </a:rPr>
              <a:t>]+A[</a:t>
            </a:r>
            <a:r>
              <a:rPr lang="en-US" altLang="en-US" sz="2000" dirty="0" err="1">
                <a:latin typeface="Times New Roman" panose="02020603050405020304" pitchFamily="18" charset="0"/>
                <a:cs typeface="Times New Roman" panose="02020603050405020304" pitchFamily="18" charset="0"/>
              </a:rPr>
              <a:t>i,k</a:t>
            </a:r>
            <a:r>
              <a:rPr lang="en-US" altLang="en-US" sz="2000" dirty="0">
                <a:latin typeface="Times New Roman" panose="02020603050405020304" pitchFamily="18" charset="0"/>
                <a:cs typeface="Times New Roman" panose="02020603050405020304" pitchFamily="18" charset="0"/>
              </a:rPr>
              <a:t>]+B[</a:t>
            </a:r>
            <a:r>
              <a:rPr lang="en-US" altLang="en-US" sz="2000" dirty="0" err="1">
                <a:latin typeface="Times New Roman" panose="02020603050405020304" pitchFamily="18" charset="0"/>
                <a:cs typeface="Times New Roman" panose="02020603050405020304" pitchFamily="18" charset="0"/>
              </a:rPr>
              <a:t>k,j</a:t>
            </a:r>
            <a:r>
              <a:rPr lang="en-US" altLang="en-US" sz="2000" dirty="0">
                <a:latin typeface="Times New Roman" panose="02020603050405020304" pitchFamily="18" charset="0"/>
                <a:cs typeface="Times New Roman" panose="02020603050405020304" pitchFamily="18" charset="0"/>
              </a:rPr>
              <a:t>];</a:t>
            </a:r>
            <a:r>
              <a:rPr lang="tr-TR"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a:t>
            </a:r>
            <a:r>
              <a:rPr lang="tr-TR"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a:t>
            </a:r>
            <a:endParaRPr lang="tr-TR" altLang="en-US" sz="2000" dirty="0">
              <a:latin typeface="Times New Roman" panose="02020603050405020304" pitchFamily="18" charset="0"/>
              <a:cs typeface="Times New Roman" panose="02020603050405020304" pitchFamily="18" charset="0"/>
            </a:endParaRPr>
          </a:p>
          <a:p>
            <a:pPr eaLnBrk="1" hangingPunct="1">
              <a:spcBef>
                <a:spcPct val="50000"/>
              </a:spcBef>
            </a:pPr>
            <a:r>
              <a:rPr lang="tr-TR"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a:t>
            </a:r>
            <a:r>
              <a:rPr lang="tr-TR" altLang="en-US" sz="2000" dirty="0">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a:p>
            <a:pPr eaLnBrk="1" hangingPunct="1">
              <a:spcBef>
                <a:spcPct val="50000"/>
              </a:spcBef>
            </a:pPr>
            <a:r>
              <a:rPr lang="en-US" altLang="en-US" sz="2000" dirty="0">
                <a:latin typeface="Times New Roman" panose="02020603050405020304" pitchFamily="18" charset="0"/>
                <a:cs typeface="Times New Roman" panose="02020603050405020304" pitchFamily="18" charset="0"/>
              </a:rPr>
              <a:t>     } </a:t>
            </a:r>
          </a:p>
          <a:p>
            <a:pPr eaLnBrk="1" hangingPunct="1">
              <a:spcBef>
                <a:spcPct val="50000"/>
              </a:spcBef>
            </a:pPr>
            <a:r>
              <a:rPr lang="en-US" alt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766272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273" y="69561"/>
            <a:ext cx="12330545" cy="1325563"/>
          </a:xfrm>
        </p:spPr>
        <p:txBody>
          <a:bodyPr/>
          <a:lstStyle/>
          <a:p>
            <a:r>
              <a:rPr lang="en-US" dirty="0" smtClean="0">
                <a:latin typeface="Times New Roman" panose="02020603050405020304" pitchFamily="18" charset="0"/>
                <a:cs typeface="Times New Roman" panose="02020603050405020304" pitchFamily="18" charset="0"/>
              </a:rPr>
              <a:t>APPLICATIONS-STRASSEN’S MULTIPLICATION</a:t>
            </a:r>
            <a:endParaRPr lang="en-IN" dirty="0"/>
          </a:p>
        </p:txBody>
      </p:sp>
      <p:sp>
        <p:nvSpPr>
          <p:cNvPr id="5" name="Rectangle 3">
            <a:extLst/>
          </p:cNvPr>
          <p:cNvSpPr txBox="1">
            <a:spLocks noGrp="1" noChangeArrowheads="1"/>
          </p:cNvSpPr>
          <p:nvPr>
            <p:ph idx="1"/>
          </p:nvPr>
        </p:nvSpPr>
        <p:spPr bwMode="auto">
          <a:xfrm>
            <a:off x="111125" y="1173163"/>
            <a:ext cx="11242675" cy="5003800"/>
          </a:xfrm>
          <a:prstGeom prst="rect">
            <a:avLst/>
          </a:prstGeom>
          <a:noFill/>
          <a:ln w="9525">
            <a:noFill/>
            <a:miter lim="800000"/>
            <a:headEnd/>
            <a:tailEnd/>
          </a:ln>
        </p:spPr>
        <p:txBody>
          <a:bodyPr/>
          <a:lstStyle/>
          <a:p>
            <a:pPr marL="0" indent="0">
              <a:spcBef>
                <a:spcPct val="20000"/>
              </a:spcBef>
              <a:buNone/>
              <a:defRPr/>
            </a:pPr>
            <a:r>
              <a:rPr lang="en-US" sz="2800" kern="0" dirty="0">
                <a:latin typeface="Times New Roman" pitchFamily="18" charset="0"/>
                <a:cs typeface="Times New Roman" pitchFamily="18" charset="0"/>
              </a:rPr>
              <a:t>We want to compute the product C=AB, where each of A,B, and C are n×n matrices.</a:t>
            </a:r>
          </a:p>
          <a:p>
            <a:pPr marL="0" indent="0">
              <a:spcBef>
                <a:spcPct val="20000"/>
              </a:spcBef>
              <a:buNone/>
              <a:defRPr/>
            </a:pPr>
            <a:r>
              <a:rPr lang="en-US" sz="2800" kern="0" dirty="0">
                <a:latin typeface="Times New Roman" pitchFamily="18" charset="0"/>
                <a:cs typeface="Times New Roman" pitchFamily="18" charset="0"/>
              </a:rPr>
              <a:t>Assume n is a power of 2.</a:t>
            </a:r>
          </a:p>
          <a:p>
            <a:pPr marL="0" indent="0">
              <a:spcBef>
                <a:spcPct val="20000"/>
              </a:spcBef>
              <a:buNone/>
              <a:defRPr/>
            </a:pPr>
            <a:r>
              <a:rPr lang="en-US" sz="2800" kern="0" dirty="0">
                <a:latin typeface="Times New Roman" pitchFamily="18" charset="0"/>
                <a:cs typeface="Times New Roman" pitchFamily="18" charset="0"/>
              </a:rPr>
              <a:t>If n is not a power of 2, add enough rows and columns of zeros.</a:t>
            </a:r>
          </a:p>
          <a:p>
            <a:pPr marL="0" indent="0">
              <a:spcBef>
                <a:spcPct val="20000"/>
              </a:spcBef>
              <a:buNone/>
              <a:defRPr/>
            </a:pPr>
            <a:r>
              <a:rPr lang="en-US" sz="2800" kern="0" dirty="0">
                <a:latin typeface="Times New Roman" pitchFamily="18" charset="0"/>
                <a:cs typeface="Times New Roman" pitchFamily="18" charset="0"/>
              </a:rPr>
              <a:t>We divide each of A,B, and C into four n/2×n/2 matrices, rewriting the equation C=AB as follows:</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2" y="4038600"/>
            <a:ext cx="6142037"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12628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376727" cy="1126836"/>
          </a:xfrm>
        </p:spPr>
        <p:txBody>
          <a:bodyPr/>
          <a:lstStyle/>
          <a:p>
            <a:r>
              <a:rPr lang="en-US" dirty="0">
                <a:latin typeface="Times New Roman" panose="02020603050405020304" pitchFamily="18" charset="0"/>
                <a:cs typeface="Times New Roman" panose="02020603050405020304" pitchFamily="18" charset="0"/>
              </a:rPr>
              <a:t>APPLICATIONS-STRASSEN’S MULTIPLICATION</a:t>
            </a:r>
            <a:endParaRPr lang="en-IN" dirty="0"/>
          </a:p>
        </p:txBody>
      </p:sp>
      <p:sp>
        <p:nvSpPr>
          <p:cNvPr id="3" name="Content Placeholder 2"/>
          <p:cNvSpPr>
            <a:spLocks noGrp="1"/>
          </p:cNvSpPr>
          <p:nvPr>
            <p:ph idx="1"/>
          </p:nvPr>
        </p:nvSpPr>
        <p:spPr>
          <a:xfrm>
            <a:off x="534554" y="1145310"/>
            <a:ext cx="11307618" cy="5551054"/>
          </a:xfrm>
        </p:spPr>
        <p:txBody>
          <a:bodyPr/>
          <a:lstStyle/>
          <a:p>
            <a:pPr marL="0" indent="0">
              <a:spcBef>
                <a:spcPct val="20000"/>
              </a:spcBef>
              <a:buNone/>
              <a:defRPr/>
            </a:pPr>
            <a:r>
              <a:rPr lang="en-US" kern="0" dirty="0">
                <a:latin typeface="Times New Roman" pitchFamily="18" charset="0"/>
                <a:cs typeface="Times New Roman" pitchFamily="18" charset="0"/>
              </a:rPr>
              <a:t>Then,</a:t>
            </a:r>
          </a:p>
          <a:p>
            <a:pPr marL="0" indent="0">
              <a:spcBef>
                <a:spcPct val="20000"/>
              </a:spcBef>
              <a:buNone/>
              <a:defRPr/>
            </a:pPr>
            <a:r>
              <a:rPr lang="en-US" kern="0" dirty="0">
                <a:latin typeface="Times New Roman" pitchFamily="18" charset="0"/>
                <a:cs typeface="Times New Roman" pitchFamily="18" charset="0"/>
              </a:rPr>
              <a:t>	C</a:t>
            </a:r>
            <a:r>
              <a:rPr lang="en-US" kern="0" baseline="-25000" dirty="0">
                <a:latin typeface="Times New Roman" pitchFamily="18" charset="0"/>
                <a:cs typeface="Times New Roman" pitchFamily="18" charset="0"/>
              </a:rPr>
              <a:t>11</a:t>
            </a:r>
            <a:r>
              <a:rPr lang="en-US" kern="0" dirty="0">
                <a:latin typeface="Times New Roman" pitchFamily="18" charset="0"/>
                <a:cs typeface="Times New Roman" pitchFamily="18" charset="0"/>
              </a:rPr>
              <a:t>=A</a:t>
            </a:r>
            <a:r>
              <a:rPr lang="en-US" kern="0" baseline="-25000" dirty="0">
                <a:latin typeface="Times New Roman" pitchFamily="18" charset="0"/>
                <a:cs typeface="Times New Roman" pitchFamily="18" charset="0"/>
              </a:rPr>
              <a:t>11</a:t>
            </a:r>
            <a:r>
              <a:rPr lang="en-US" kern="0" dirty="0">
                <a:latin typeface="Times New Roman" pitchFamily="18" charset="0"/>
                <a:cs typeface="Times New Roman" pitchFamily="18" charset="0"/>
              </a:rPr>
              <a:t>B</a:t>
            </a:r>
            <a:r>
              <a:rPr lang="en-US" kern="0" baseline="-25000" dirty="0">
                <a:latin typeface="Times New Roman" pitchFamily="18" charset="0"/>
                <a:cs typeface="Times New Roman" pitchFamily="18" charset="0"/>
              </a:rPr>
              <a:t>11</a:t>
            </a:r>
            <a:r>
              <a:rPr lang="en-US" kern="0" dirty="0">
                <a:latin typeface="Times New Roman" pitchFamily="18" charset="0"/>
                <a:cs typeface="Times New Roman" pitchFamily="18" charset="0"/>
              </a:rPr>
              <a:t>+A</a:t>
            </a:r>
            <a:r>
              <a:rPr lang="en-US" kern="0" baseline="-25000" dirty="0">
                <a:latin typeface="Times New Roman" pitchFamily="18" charset="0"/>
                <a:cs typeface="Times New Roman" pitchFamily="18" charset="0"/>
              </a:rPr>
              <a:t>12</a:t>
            </a:r>
            <a:r>
              <a:rPr lang="en-US" kern="0" dirty="0">
                <a:latin typeface="Times New Roman" pitchFamily="18" charset="0"/>
                <a:cs typeface="Times New Roman" pitchFamily="18" charset="0"/>
              </a:rPr>
              <a:t>B</a:t>
            </a:r>
            <a:r>
              <a:rPr lang="en-US" kern="0" baseline="-25000" dirty="0">
                <a:latin typeface="Times New Roman" pitchFamily="18" charset="0"/>
                <a:cs typeface="Times New Roman" pitchFamily="18" charset="0"/>
              </a:rPr>
              <a:t>21</a:t>
            </a:r>
          </a:p>
          <a:p>
            <a:pPr marL="0" indent="0">
              <a:spcBef>
                <a:spcPct val="20000"/>
              </a:spcBef>
              <a:buNone/>
              <a:defRPr/>
            </a:pPr>
            <a:r>
              <a:rPr lang="en-US" kern="0" dirty="0">
                <a:latin typeface="Times New Roman" pitchFamily="18" charset="0"/>
                <a:cs typeface="Times New Roman" pitchFamily="18" charset="0"/>
              </a:rPr>
              <a:t>	C</a:t>
            </a:r>
            <a:r>
              <a:rPr lang="en-US" kern="0" baseline="-25000" dirty="0">
                <a:latin typeface="Times New Roman" pitchFamily="18" charset="0"/>
                <a:cs typeface="Times New Roman" pitchFamily="18" charset="0"/>
              </a:rPr>
              <a:t>12</a:t>
            </a:r>
            <a:r>
              <a:rPr lang="en-US" kern="0" dirty="0">
                <a:latin typeface="Times New Roman" pitchFamily="18" charset="0"/>
                <a:cs typeface="Times New Roman" pitchFamily="18" charset="0"/>
              </a:rPr>
              <a:t>=A</a:t>
            </a:r>
            <a:r>
              <a:rPr lang="en-US" kern="0" baseline="-25000" dirty="0">
                <a:latin typeface="Times New Roman" pitchFamily="18" charset="0"/>
                <a:cs typeface="Times New Roman" pitchFamily="18" charset="0"/>
              </a:rPr>
              <a:t>11</a:t>
            </a:r>
            <a:r>
              <a:rPr lang="en-US" kern="0" dirty="0">
                <a:latin typeface="Times New Roman" pitchFamily="18" charset="0"/>
                <a:cs typeface="Times New Roman" pitchFamily="18" charset="0"/>
              </a:rPr>
              <a:t>B</a:t>
            </a:r>
            <a:r>
              <a:rPr lang="en-US" kern="0" baseline="-25000" dirty="0">
                <a:latin typeface="Times New Roman" pitchFamily="18" charset="0"/>
                <a:cs typeface="Times New Roman" pitchFamily="18" charset="0"/>
              </a:rPr>
              <a:t>12</a:t>
            </a:r>
            <a:r>
              <a:rPr lang="en-US" kern="0" dirty="0">
                <a:latin typeface="Times New Roman" pitchFamily="18" charset="0"/>
                <a:cs typeface="Times New Roman" pitchFamily="18" charset="0"/>
              </a:rPr>
              <a:t>+A</a:t>
            </a:r>
            <a:r>
              <a:rPr lang="en-US" kern="0" baseline="-25000" dirty="0">
                <a:latin typeface="Times New Roman" pitchFamily="18" charset="0"/>
                <a:cs typeface="Times New Roman" pitchFamily="18" charset="0"/>
              </a:rPr>
              <a:t>12</a:t>
            </a:r>
            <a:r>
              <a:rPr lang="en-US" kern="0" dirty="0">
                <a:latin typeface="Times New Roman" pitchFamily="18" charset="0"/>
                <a:cs typeface="Times New Roman" pitchFamily="18" charset="0"/>
              </a:rPr>
              <a:t>B</a:t>
            </a:r>
            <a:r>
              <a:rPr lang="en-US" kern="0" baseline="-25000" dirty="0">
                <a:latin typeface="Times New Roman" pitchFamily="18" charset="0"/>
                <a:cs typeface="Times New Roman" pitchFamily="18" charset="0"/>
              </a:rPr>
              <a:t>22</a:t>
            </a:r>
          </a:p>
          <a:p>
            <a:pPr marL="0" indent="0">
              <a:spcBef>
                <a:spcPct val="20000"/>
              </a:spcBef>
              <a:buNone/>
              <a:defRPr/>
            </a:pPr>
            <a:r>
              <a:rPr lang="en-US" kern="0" dirty="0">
                <a:latin typeface="Times New Roman" pitchFamily="18" charset="0"/>
                <a:cs typeface="Times New Roman" pitchFamily="18" charset="0"/>
              </a:rPr>
              <a:t>	C</a:t>
            </a:r>
            <a:r>
              <a:rPr lang="en-US" kern="0" baseline="-25000" dirty="0">
                <a:latin typeface="Times New Roman" pitchFamily="18" charset="0"/>
                <a:cs typeface="Times New Roman" pitchFamily="18" charset="0"/>
              </a:rPr>
              <a:t>21</a:t>
            </a:r>
            <a:r>
              <a:rPr lang="en-US" kern="0" dirty="0">
                <a:latin typeface="Times New Roman" pitchFamily="18" charset="0"/>
                <a:cs typeface="Times New Roman" pitchFamily="18" charset="0"/>
              </a:rPr>
              <a:t>=A</a:t>
            </a:r>
            <a:r>
              <a:rPr lang="en-US" kern="0" baseline="-25000" dirty="0">
                <a:latin typeface="Times New Roman" pitchFamily="18" charset="0"/>
                <a:cs typeface="Times New Roman" pitchFamily="18" charset="0"/>
              </a:rPr>
              <a:t>21</a:t>
            </a:r>
            <a:r>
              <a:rPr lang="en-US" kern="0" dirty="0">
                <a:latin typeface="Times New Roman" pitchFamily="18" charset="0"/>
                <a:cs typeface="Times New Roman" pitchFamily="18" charset="0"/>
              </a:rPr>
              <a:t>B</a:t>
            </a:r>
            <a:r>
              <a:rPr lang="en-US" kern="0" baseline="-25000" dirty="0">
                <a:latin typeface="Times New Roman" pitchFamily="18" charset="0"/>
                <a:cs typeface="Times New Roman" pitchFamily="18" charset="0"/>
              </a:rPr>
              <a:t>11</a:t>
            </a:r>
            <a:r>
              <a:rPr lang="en-US" kern="0" dirty="0">
                <a:latin typeface="Times New Roman" pitchFamily="18" charset="0"/>
                <a:cs typeface="Times New Roman" pitchFamily="18" charset="0"/>
              </a:rPr>
              <a:t>+A</a:t>
            </a:r>
            <a:r>
              <a:rPr lang="en-US" kern="0" baseline="-25000" dirty="0">
                <a:latin typeface="Times New Roman" pitchFamily="18" charset="0"/>
                <a:cs typeface="Times New Roman" pitchFamily="18" charset="0"/>
              </a:rPr>
              <a:t>22</a:t>
            </a:r>
            <a:r>
              <a:rPr lang="en-US" kern="0" dirty="0">
                <a:latin typeface="Times New Roman" pitchFamily="18" charset="0"/>
                <a:cs typeface="Times New Roman" pitchFamily="18" charset="0"/>
              </a:rPr>
              <a:t>B</a:t>
            </a:r>
            <a:r>
              <a:rPr lang="en-US" kern="0" baseline="-25000" dirty="0">
                <a:latin typeface="Times New Roman" pitchFamily="18" charset="0"/>
                <a:cs typeface="Times New Roman" pitchFamily="18" charset="0"/>
              </a:rPr>
              <a:t>21</a:t>
            </a:r>
          </a:p>
          <a:p>
            <a:pPr marL="0" indent="0">
              <a:spcBef>
                <a:spcPct val="20000"/>
              </a:spcBef>
              <a:buNone/>
              <a:defRPr/>
            </a:pPr>
            <a:r>
              <a:rPr lang="en-US" kern="0" dirty="0">
                <a:latin typeface="Times New Roman" pitchFamily="18" charset="0"/>
                <a:cs typeface="Times New Roman" pitchFamily="18" charset="0"/>
              </a:rPr>
              <a:t>	C</a:t>
            </a:r>
            <a:r>
              <a:rPr lang="en-US" kern="0" baseline="-25000" dirty="0">
                <a:latin typeface="Times New Roman" pitchFamily="18" charset="0"/>
                <a:cs typeface="Times New Roman" pitchFamily="18" charset="0"/>
              </a:rPr>
              <a:t>22</a:t>
            </a:r>
            <a:r>
              <a:rPr lang="en-US" kern="0" dirty="0">
                <a:latin typeface="Times New Roman" pitchFamily="18" charset="0"/>
                <a:cs typeface="Times New Roman" pitchFamily="18" charset="0"/>
              </a:rPr>
              <a:t>=A</a:t>
            </a:r>
            <a:r>
              <a:rPr lang="en-US" kern="0" baseline="-25000" dirty="0">
                <a:latin typeface="Times New Roman" pitchFamily="18" charset="0"/>
                <a:cs typeface="Times New Roman" pitchFamily="18" charset="0"/>
              </a:rPr>
              <a:t>21</a:t>
            </a:r>
            <a:r>
              <a:rPr lang="en-US" kern="0" dirty="0">
                <a:latin typeface="Times New Roman" pitchFamily="18" charset="0"/>
                <a:cs typeface="Times New Roman" pitchFamily="18" charset="0"/>
              </a:rPr>
              <a:t>B</a:t>
            </a:r>
            <a:r>
              <a:rPr lang="en-US" kern="0" baseline="-25000" dirty="0">
                <a:latin typeface="Times New Roman" pitchFamily="18" charset="0"/>
                <a:cs typeface="Times New Roman" pitchFamily="18" charset="0"/>
              </a:rPr>
              <a:t>12</a:t>
            </a:r>
            <a:r>
              <a:rPr lang="en-US" kern="0" dirty="0">
                <a:latin typeface="Times New Roman" pitchFamily="18" charset="0"/>
                <a:cs typeface="Times New Roman" pitchFamily="18" charset="0"/>
              </a:rPr>
              <a:t>+A</a:t>
            </a:r>
            <a:r>
              <a:rPr lang="en-US" kern="0" baseline="-25000" dirty="0">
                <a:latin typeface="Times New Roman" pitchFamily="18" charset="0"/>
                <a:cs typeface="Times New Roman" pitchFamily="18" charset="0"/>
              </a:rPr>
              <a:t>22</a:t>
            </a:r>
            <a:r>
              <a:rPr lang="en-US" kern="0" dirty="0">
                <a:latin typeface="Times New Roman" pitchFamily="18" charset="0"/>
                <a:cs typeface="Times New Roman" pitchFamily="18" charset="0"/>
              </a:rPr>
              <a:t>B</a:t>
            </a:r>
            <a:r>
              <a:rPr lang="en-US" kern="0" baseline="-25000" dirty="0">
                <a:latin typeface="Times New Roman" pitchFamily="18" charset="0"/>
                <a:cs typeface="Times New Roman" pitchFamily="18" charset="0"/>
              </a:rPr>
              <a:t>22</a:t>
            </a:r>
          </a:p>
          <a:p>
            <a:pPr marL="0" indent="0">
              <a:spcBef>
                <a:spcPct val="20000"/>
              </a:spcBef>
              <a:buNone/>
              <a:defRPr/>
            </a:pPr>
            <a:r>
              <a:rPr lang="en-US" kern="0" dirty="0">
                <a:latin typeface="Times New Roman" pitchFamily="18" charset="0"/>
                <a:cs typeface="Times New Roman" pitchFamily="18" charset="0"/>
              </a:rPr>
              <a:t>Each of these four equations specifies two multiplications of n/2×n/2 matrices and the addition of their n/2×n/2 products.</a:t>
            </a:r>
          </a:p>
          <a:p>
            <a:pPr marL="0" indent="0">
              <a:spcBef>
                <a:spcPct val="20000"/>
              </a:spcBef>
              <a:buNone/>
              <a:defRPr/>
            </a:pPr>
            <a:r>
              <a:rPr lang="en-US" kern="0" dirty="0">
                <a:latin typeface="Times New Roman" pitchFamily="18" charset="0"/>
                <a:cs typeface="Times New Roman" pitchFamily="18" charset="0"/>
              </a:rPr>
              <a:t>We can derive the following recurrence relation for the time T(n) to multiply two </a:t>
            </a:r>
            <a:r>
              <a:rPr lang="en-US" kern="0" dirty="0" err="1">
                <a:latin typeface="Times New Roman" pitchFamily="18" charset="0"/>
                <a:cs typeface="Times New Roman" pitchFamily="18" charset="0"/>
              </a:rPr>
              <a:t>n×n</a:t>
            </a:r>
            <a:r>
              <a:rPr lang="en-US" kern="0" dirty="0">
                <a:latin typeface="Times New Roman" pitchFamily="18" charset="0"/>
                <a:cs typeface="Times New Roman" pitchFamily="18" charset="0"/>
              </a:rPr>
              <a:t> matrices</a:t>
            </a:r>
            <a:r>
              <a:rPr lang="en-US" kern="0" dirty="0" smtClean="0">
                <a:latin typeface="Times New Roman" pitchFamily="18" charset="0"/>
                <a:cs typeface="Times New Roman" pitchFamily="18" charset="0"/>
              </a:rPr>
              <a:t>:</a:t>
            </a:r>
          </a:p>
          <a:p>
            <a:pPr marL="0" indent="0">
              <a:spcBef>
                <a:spcPct val="20000"/>
              </a:spcBef>
              <a:buNone/>
              <a:defRPr/>
            </a:pPr>
            <a:r>
              <a:rPr lang="en-US" kern="0" dirty="0">
                <a:latin typeface="Times New Roman" pitchFamily="18" charset="0"/>
                <a:cs typeface="Times New Roman" pitchFamily="18" charset="0"/>
              </a:rPr>
              <a:t>T(n)=      c</a:t>
            </a:r>
            <a:r>
              <a:rPr lang="en-US" kern="0" baseline="-25000" dirty="0">
                <a:latin typeface="Times New Roman" pitchFamily="18" charset="0"/>
                <a:cs typeface="Times New Roman" pitchFamily="18" charset="0"/>
              </a:rPr>
              <a:t>1</a:t>
            </a:r>
            <a:r>
              <a:rPr lang="en-US" kern="0" dirty="0">
                <a:latin typeface="Times New Roman" pitchFamily="18" charset="0"/>
                <a:cs typeface="Times New Roman" pitchFamily="18" charset="0"/>
              </a:rPr>
              <a:t>                         </a:t>
            </a:r>
            <a:r>
              <a:rPr lang="en-US" kern="0" dirty="0" smtClean="0">
                <a:latin typeface="Times New Roman" pitchFamily="18" charset="0"/>
                <a:cs typeface="Times New Roman" pitchFamily="18" charset="0"/>
              </a:rPr>
              <a:t>if </a:t>
            </a:r>
            <a:r>
              <a:rPr lang="en-US" kern="0" dirty="0">
                <a:latin typeface="Times New Roman" pitchFamily="18" charset="0"/>
                <a:cs typeface="Times New Roman" pitchFamily="18" charset="0"/>
              </a:rPr>
              <a:t>n &lt;= 2	</a:t>
            </a:r>
          </a:p>
          <a:p>
            <a:pPr marL="0" indent="0">
              <a:spcBef>
                <a:spcPct val="20000"/>
              </a:spcBef>
              <a:buNone/>
              <a:defRPr/>
            </a:pPr>
            <a:r>
              <a:rPr lang="en-US" kern="0" dirty="0">
                <a:latin typeface="Times New Roman" pitchFamily="18" charset="0"/>
                <a:cs typeface="Times New Roman" pitchFamily="18" charset="0"/>
              </a:rPr>
              <a:t>	</a:t>
            </a:r>
            <a:r>
              <a:rPr lang="en-US" kern="0" dirty="0" smtClean="0">
                <a:latin typeface="Times New Roman" pitchFamily="18" charset="0"/>
                <a:cs typeface="Times New Roman" pitchFamily="18" charset="0"/>
              </a:rPr>
              <a:t>     8T(n/2</a:t>
            </a:r>
            <a:r>
              <a:rPr lang="en-US" kern="0" dirty="0">
                <a:latin typeface="Times New Roman" pitchFamily="18" charset="0"/>
                <a:cs typeface="Times New Roman" pitchFamily="18" charset="0"/>
              </a:rPr>
              <a:t>)+ c</a:t>
            </a:r>
            <a:r>
              <a:rPr lang="en-US" kern="0" baseline="-25000" dirty="0">
                <a:latin typeface="Times New Roman" pitchFamily="18" charset="0"/>
                <a:cs typeface="Times New Roman" pitchFamily="18" charset="0"/>
              </a:rPr>
              <a:t>2</a:t>
            </a:r>
            <a:r>
              <a:rPr lang="en-US" kern="0" dirty="0">
                <a:latin typeface="Times New Roman" pitchFamily="18" charset="0"/>
                <a:cs typeface="Times New Roman" pitchFamily="18" charset="0"/>
              </a:rPr>
              <a:t>n</a:t>
            </a:r>
            <a:r>
              <a:rPr lang="en-US" kern="0" baseline="30000" dirty="0">
                <a:latin typeface="Times New Roman" pitchFamily="18" charset="0"/>
                <a:cs typeface="Times New Roman" pitchFamily="18" charset="0"/>
              </a:rPr>
              <a:t>2</a:t>
            </a:r>
            <a:r>
              <a:rPr lang="en-US" kern="0" dirty="0">
                <a:latin typeface="Times New Roman" pitchFamily="18" charset="0"/>
                <a:cs typeface="Times New Roman" pitchFamily="18" charset="0"/>
              </a:rPr>
              <a:t>       if n &gt; 2</a:t>
            </a:r>
          </a:p>
          <a:p>
            <a:pPr marL="0" indent="0">
              <a:spcBef>
                <a:spcPct val="20000"/>
              </a:spcBef>
              <a:buNone/>
              <a:defRPr/>
            </a:pPr>
            <a:endParaRPr lang="en-US" kern="0" dirty="0">
              <a:latin typeface="Times New Roman" pitchFamily="18" charset="0"/>
              <a:cs typeface="Times New Roman" pitchFamily="18" charset="0"/>
            </a:endParaRPr>
          </a:p>
          <a:p>
            <a:endParaRPr lang="en-IN" dirty="0"/>
          </a:p>
        </p:txBody>
      </p:sp>
      <p:graphicFrame>
        <p:nvGraphicFramePr>
          <p:cNvPr id="4" name="Object 5"/>
          <p:cNvGraphicFramePr>
            <a:graphicFrameLocks noChangeAspect="1"/>
          </p:cNvGraphicFramePr>
          <p:nvPr>
            <p:extLst>
              <p:ext uri="{D42A27DB-BD31-4B8C-83A1-F6EECF244321}">
                <p14:modId xmlns:p14="http://schemas.microsoft.com/office/powerpoint/2010/main" val="1554100560"/>
              </p:ext>
            </p:extLst>
          </p:nvPr>
        </p:nvGraphicFramePr>
        <p:xfrm>
          <a:off x="5340928" y="1496291"/>
          <a:ext cx="5181600" cy="1447800"/>
        </p:xfrm>
        <a:graphic>
          <a:graphicData uri="http://schemas.openxmlformats.org/presentationml/2006/ole">
            <mc:AlternateContent xmlns:mc="http://schemas.openxmlformats.org/markup-compatibility/2006">
              <mc:Choice xmlns:v="urn:schemas-microsoft-com:vml" Requires="v">
                <p:oleObj spid="_x0000_s4137" name="Microsoft Equation 3.0" r:id="rId3" imgW="3073400" imgH="863600" progId="Equation.3">
                  <p:embed/>
                </p:oleObj>
              </mc:Choice>
              <mc:Fallback>
                <p:oleObj name="Microsoft Equation 3.0" r:id="rId3" imgW="3073400" imgH="863600" progId="Equation.3">
                  <p:embed/>
                  <p:pic>
                    <p:nvPicPr>
                      <p:cNvPr id="102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0928" y="1496291"/>
                        <a:ext cx="5181600" cy="1447800"/>
                      </a:xfrm>
                      <a:prstGeom prst="rect">
                        <a:avLst/>
                      </a:prstGeom>
                      <a:noFill/>
                      <a:ln>
                        <a:noFill/>
                      </a:ln>
                      <a:effectLst/>
                      <a:extLst/>
                    </p:spPr>
                  </p:pic>
                </p:oleObj>
              </mc:Fallback>
            </mc:AlternateContent>
          </a:graphicData>
        </a:graphic>
      </p:graphicFrame>
      <p:sp>
        <p:nvSpPr>
          <p:cNvPr id="5" name="Rectangle 88"/>
          <p:cNvSpPr>
            <a:spLocks noChangeArrowheads="1"/>
          </p:cNvSpPr>
          <p:nvPr/>
        </p:nvSpPr>
        <p:spPr bwMode="auto">
          <a:xfrm>
            <a:off x="7550728" y="1270000"/>
            <a:ext cx="381000" cy="152400"/>
          </a:xfrm>
          <a:prstGeom prst="rect">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latin typeface="Times New Roman" panose="02020603050405020304" pitchFamily="18" charset="0"/>
                <a:cs typeface="Times New Roman" panose="02020603050405020304" pitchFamily="18" charset="0"/>
              </a:rPr>
              <a:t>A</a:t>
            </a:r>
            <a:r>
              <a:rPr lang="en-US" altLang="en-US" sz="1200" baseline="-25000">
                <a:latin typeface="Times New Roman" panose="02020603050405020304" pitchFamily="18" charset="0"/>
                <a:cs typeface="Times New Roman" panose="02020603050405020304" pitchFamily="18" charset="0"/>
              </a:rPr>
              <a:t>11</a:t>
            </a:r>
          </a:p>
        </p:txBody>
      </p:sp>
      <p:sp>
        <p:nvSpPr>
          <p:cNvPr id="6" name="Rectangle 89"/>
          <p:cNvSpPr>
            <a:spLocks noChangeArrowheads="1"/>
          </p:cNvSpPr>
          <p:nvPr/>
        </p:nvSpPr>
        <p:spPr bwMode="auto">
          <a:xfrm>
            <a:off x="8190347" y="1270000"/>
            <a:ext cx="381000" cy="152400"/>
          </a:xfrm>
          <a:prstGeom prst="rect">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latin typeface="Times New Roman" panose="02020603050405020304" pitchFamily="18" charset="0"/>
                <a:cs typeface="Times New Roman" panose="02020603050405020304" pitchFamily="18" charset="0"/>
              </a:rPr>
              <a:t>A</a:t>
            </a:r>
            <a:r>
              <a:rPr lang="en-US" altLang="en-US" sz="1200" baseline="-25000" dirty="0">
                <a:latin typeface="Times New Roman" panose="02020603050405020304" pitchFamily="18" charset="0"/>
                <a:cs typeface="Times New Roman" panose="02020603050405020304" pitchFamily="18" charset="0"/>
              </a:rPr>
              <a:t>12</a:t>
            </a:r>
          </a:p>
        </p:txBody>
      </p:sp>
      <p:sp>
        <p:nvSpPr>
          <p:cNvPr id="7" name="Rectangle 94"/>
          <p:cNvSpPr>
            <a:spLocks noChangeArrowheads="1"/>
          </p:cNvSpPr>
          <p:nvPr/>
        </p:nvSpPr>
        <p:spPr bwMode="auto">
          <a:xfrm>
            <a:off x="9186140" y="1270000"/>
            <a:ext cx="381000" cy="152400"/>
          </a:xfrm>
          <a:prstGeom prst="rect">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latin typeface="Times New Roman" panose="02020603050405020304" pitchFamily="18" charset="0"/>
                <a:cs typeface="Times New Roman" panose="02020603050405020304" pitchFamily="18" charset="0"/>
              </a:rPr>
              <a:t>B</a:t>
            </a:r>
            <a:r>
              <a:rPr lang="en-US" altLang="en-US" sz="1200" baseline="-25000">
                <a:latin typeface="Times New Roman" panose="02020603050405020304" pitchFamily="18" charset="0"/>
                <a:cs typeface="Times New Roman" panose="02020603050405020304" pitchFamily="18" charset="0"/>
              </a:rPr>
              <a:t>11</a:t>
            </a:r>
          </a:p>
        </p:txBody>
      </p:sp>
      <p:sp>
        <p:nvSpPr>
          <p:cNvPr id="8" name="Rectangle 95"/>
          <p:cNvSpPr>
            <a:spLocks noChangeArrowheads="1"/>
          </p:cNvSpPr>
          <p:nvPr/>
        </p:nvSpPr>
        <p:spPr bwMode="auto">
          <a:xfrm>
            <a:off x="9903692" y="1270000"/>
            <a:ext cx="381000" cy="152400"/>
          </a:xfrm>
          <a:prstGeom prst="rect">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latin typeface="Times New Roman" panose="02020603050405020304" pitchFamily="18" charset="0"/>
                <a:cs typeface="Times New Roman" panose="02020603050405020304" pitchFamily="18" charset="0"/>
              </a:rPr>
              <a:t>B</a:t>
            </a:r>
            <a:r>
              <a:rPr lang="en-US" altLang="en-US" sz="1200" baseline="-25000" dirty="0">
                <a:latin typeface="Times New Roman" panose="02020603050405020304" pitchFamily="18" charset="0"/>
                <a:cs typeface="Times New Roman" panose="02020603050405020304" pitchFamily="18" charset="0"/>
              </a:rPr>
              <a:t>12</a:t>
            </a:r>
          </a:p>
        </p:txBody>
      </p:sp>
      <p:sp>
        <p:nvSpPr>
          <p:cNvPr id="10" name="Left Brace 9"/>
          <p:cNvSpPr/>
          <p:nvPr/>
        </p:nvSpPr>
        <p:spPr>
          <a:xfrm>
            <a:off x="1801091" y="5292436"/>
            <a:ext cx="147782" cy="8866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Rectangle 4"/>
          <p:cNvSpPr>
            <a:spLocks noChangeArrowheads="1"/>
          </p:cNvSpPr>
          <p:nvPr/>
        </p:nvSpPr>
        <p:spPr bwMode="auto">
          <a:xfrm>
            <a:off x="2873087" y="6386946"/>
            <a:ext cx="4935681" cy="230909"/>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latin typeface="Times New Roman" panose="02020603050405020304" pitchFamily="18" charset="0"/>
                <a:cs typeface="Times New Roman" panose="02020603050405020304" pitchFamily="18" charset="0"/>
              </a:rPr>
              <a:t>  </a:t>
            </a:r>
          </a:p>
          <a:p>
            <a:pPr eaLnBrk="1" hangingPunct="1"/>
            <a:r>
              <a:rPr lang="en-US" altLang="en-US" sz="2800" b="1" dirty="0">
                <a:latin typeface="Times New Roman" panose="02020603050405020304" pitchFamily="18" charset="0"/>
                <a:cs typeface="Times New Roman" panose="02020603050405020304" pitchFamily="18" charset="0"/>
              </a:rPr>
              <a:t>T(n) = O(n</a:t>
            </a:r>
            <a:r>
              <a:rPr lang="en-US" altLang="en-US" sz="2800" b="1" baseline="60000" dirty="0">
                <a:latin typeface="Times New Roman" panose="02020603050405020304" pitchFamily="18" charset="0"/>
                <a:cs typeface="Times New Roman" panose="02020603050405020304" pitchFamily="18" charset="0"/>
              </a:rPr>
              <a:t>3</a:t>
            </a:r>
            <a:r>
              <a:rPr lang="en-US" altLang="en-US" sz="2800" b="1" dirty="0">
                <a:latin typeface="Times New Roman" panose="02020603050405020304" pitchFamily="18" charset="0"/>
                <a:cs typeface="Times New Roman" panose="02020603050405020304" pitchFamily="18" charset="0"/>
              </a:rPr>
              <a:t>)</a:t>
            </a:r>
          </a:p>
          <a:p>
            <a:pPr eaLnBrk="1" hangingPunct="1"/>
            <a:endParaRPr lang="en-US" altLang="en-US" b="1" dirty="0">
              <a:latin typeface="Times New Roman" panose="02020603050405020304" pitchFamily="18" charset="0"/>
              <a:cs typeface="Times New Roman" panose="02020603050405020304" pitchFamily="18" charset="0"/>
            </a:endParaRPr>
          </a:p>
        </p:txBody>
      </p:sp>
      <p:sp>
        <p:nvSpPr>
          <p:cNvPr id="12" name="Rectangle 90"/>
          <p:cNvSpPr>
            <a:spLocks noChangeArrowheads="1"/>
          </p:cNvSpPr>
          <p:nvPr/>
        </p:nvSpPr>
        <p:spPr bwMode="auto">
          <a:xfrm>
            <a:off x="7550728" y="3017982"/>
            <a:ext cx="381000" cy="152400"/>
          </a:xfrm>
          <a:prstGeom prst="rect">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latin typeface="Times New Roman" panose="02020603050405020304" pitchFamily="18" charset="0"/>
                <a:cs typeface="Times New Roman" panose="02020603050405020304" pitchFamily="18" charset="0"/>
              </a:rPr>
              <a:t>A</a:t>
            </a:r>
            <a:r>
              <a:rPr lang="en-US" altLang="en-US" sz="1200" baseline="-25000" dirty="0">
                <a:latin typeface="Times New Roman" panose="02020603050405020304" pitchFamily="18" charset="0"/>
                <a:cs typeface="Times New Roman" panose="02020603050405020304" pitchFamily="18" charset="0"/>
              </a:rPr>
              <a:t>21</a:t>
            </a:r>
          </a:p>
        </p:txBody>
      </p:sp>
      <p:sp>
        <p:nvSpPr>
          <p:cNvPr id="13" name="Rectangle 91"/>
          <p:cNvSpPr>
            <a:spLocks noChangeArrowheads="1"/>
          </p:cNvSpPr>
          <p:nvPr/>
        </p:nvSpPr>
        <p:spPr bwMode="auto">
          <a:xfrm>
            <a:off x="8190347" y="3039918"/>
            <a:ext cx="381000" cy="152400"/>
          </a:xfrm>
          <a:prstGeom prst="rect">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latin typeface="Times New Roman" panose="02020603050405020304" pitchFamily="18" charset="0"/>
                <a:cs typeface="Times New Roman" panose="02020603050405020304" pitchFamily="18" charset="0"/>
              </a:rPr>
              <a:t>A</a:t>
            </a:r>
            <a:r>
              <a:rPr lang="en-US" altLang="en-US" sz="1200" baseline="-25000" dirty="0">
                <a:latin typeface="Times New Roman" panose="02020603050405020304" pitchFamily="18" charset="0"/>
                <a:cs typeface="Times New Roman" panose="02020603050405020304" pitchFamily="18" charset="0"/>
              </a:rPr>
              <a:t>22</a:t>
            </a:r>
          </a:p>
        </p:txBody>
      </p:sp>
      <p:sp>
        <p:nvSpPr>
          <p:cNvPr id="14" name="Rectangle 92"/>
          <p:cNvSpPr>
            <a:spLocks noChangeArrowheads="1"/>
          </p:cNvSpPr>
          <p:nvPr/>
        </p:nvSpPr>
        <p:spPr bwMode="auto">
          <a:xfrm>
            <a:off x="9186140" y="3067627"/>
            <a:ext cx="381000" cy="152400"/>
          </a:xfrm>
          <a:prstGeom prst="rect">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dirty="0">
                <a:latin typeface="Times New Roman" panose="02020603050405020304" pitchFamily="18" charset="0"/>
                <a:cs typeface="Times New Roman" panose="02020603050405020304" pitchFamily="18" charset="0"/>
              </a:rPr>
              <a:t>B</a:t>
            </a:r>
            <a:r>
              <a:rPr lang="en-US" altLang="en-US" sz="1200" baseline="-25000" dirty="0">
                <a:latin typeface="Times New Roman" panose="02020603050405020304" pitchFamily="18" charset="0"/>
                <a:cs typeface="Times New Roman" panose="02020603050405020304" pitchFamily="18" charset="0"/>
              </a:rPr>
              <a:t>21</a:t>
            </a:r>
          </a:p>
        </p:txBody>
      </p:sp>
    </p:spTree>
    <p:extLst>
      <p:ext uri="{BB962C8B-B14F-4D97-AF65-F5344CB8AC3E}">
        <p14:creationId xmlns:p14="http://schemas.microsoft.com/office/powerpoint/2010/main" val="10744579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653819" cy="1325563"/>
          </a:xfrm>
        </p:spPr>
        <p:txBody>
          <a:bodyPr/>
          <a:lstStyle/>
          <a:p>
            <a:r>
              <a:rPr lang="en-US" dirty="0">
                <a:latin typeface="Times New Roman" panose="02020603050405020304" pitchFamily="18" charset="0"/>
                <a:cs typeface="Times New Roman" panose="02020603050405020304" pitchFamily="18" charset="0"/>
              </a:rPr>
              <a:t>APPLICATIONS-STRASSEN’S MULTIPLICATION</a:t>
            </a:r>
            <a:endParaRPr lang="en-IN" dirty="0"/>
          </a:p>
        </p:txBody>
      </p:sp>
      <p:sp>
        <p:nvSpPr>
          <p:cNvPr id="5" name="Rectangle 2">
            <a:extLst/>
          </p:cNvPr>
          <p:cNvSpPr txBox="1">
            <a:spLocks noGrp="1" noChangeArrowheads="1"/>
          </p:cNvSpPr>
          <p:nvPr>
            <p:ph idx="1"/>
          </p:nvPr>
        </p:nvSpPr>
        <p:spPr bwMode="auto">
          <a:xfrm>
            <a:off x="477982" y="1043708"/>
            <a:ext cx="11039764" cy="5578765"/>
          </a:xfrm>
          <a:prstGeom prst="rect">
            <a:avLst/>
          </a:prstGeom>
          <a:noFill/>
          <a:ln w="9525">
            <a:noFill/>
            <a:miter lim="800000"/>
            <a:headEnd/>
            <a:tailEnd/>
          </a:ln>
        </p:spPr>
        <p:txBody>
          <a:bodyPr>
            <a:normAutofit lnSpcReduction="10000"/>
          </a:bodyPr>
          <a:lstStyle/>
          <a:p>
            <a:pPr marL="0" indent="0">
              <a:spcBef>
                <a:spcPct val="20000"/>
              </a:spcBef>
              <a:buNone/>
              <a:defRPr/>
            </a:pPr>
            <a:r>
              <a:rPr lang="en-US" sz="2400" kern="0" dirty="0">
                <a:latin typeface="Times New Roman" pitchFamily="18" charset="0"/>
                <a:cs typeface="Times New Roman" pitchFamily="18" charset="0"/>
              </a:rPr>
              <a:t>T(n</a:t>
            </a:r>
            <a:r>
              <a:rPr lang="en-US" sz="2400" kern="0" dirty="0" smtClean="0">
                <a:latin typeface="Times New Roman" pitchFamily="18" charset="0"/>
                <a:cs typeface="Times New Roman" pitchFamily="18" charset="0"/>
              </a:rPr>
              <a:t>) = </a:t>
            </a:r>
            <a:r>
              <a:rPr lang="en-US" sz="2400" kern="0" dirty="0">
                <a:latin typeface="Times New Roman" pitchFamily="18" charset="0"/>
                <a:cs typeface="Times New Roman" pitchFamily="18" charset="0"/>
              </a:rPr>
              <a:t>8T(n/2)+ c</a:t>
            </a:r>
            <a:r>
              <a:rPr lang="en-US" sz="2400" kern="0" baseline="-25000" dirty="0">
                <a:latin typeface="Times New Roman" pitchFamily="18" charset="0"/>
                <a:cs typeface="Times New Roman" pitchFamily="18" charset="0"/>
              </a:rPr>
              <a:t>2</a:t>
            </a:r>
            <a:r>
              <a:rPr lang="en-US" sz="2400" kern="0" dirty="0">
                <a:latin typeface="Times New Roman" pitchFamily="18" charset="0"/>
                <a:cs typeface="Times New Roman" pitchFamily="18" charset="0"/>
              </a:rPr>
              <a:t>n</a:t>
            </a:r>
            <a:r>
              <a:rPr lang="en-US" sz="2400" kern="0" baseline="30000" dirty="0">
                <a:latin typeface="Times New Roman" pitchFamily="18" charset="0"/>
                <a:cs typeface="Times New Roman" pitchFamily="18" charset="0"/>
              </a:rPr>
              <a:t>2</a:t>
            </a:r>
            <a:r>
              <a:rPr lang="en-US" sz="2400" kern="0" dirty="0">
                <a:latin typeface="Times New Roman" pitchFamily="18" charset="0"/>
                <a:cs typeface="Times New Roman" pitchFamily="18" charset="0"/>
              </a:rPr>
              <a:t> </a:t>
            </a:r>
          </a:p>
          <a:p>
            <a:pPr marL="0" indent="0">
              <a:spcBef>
                <a:spcPct val="20000"/>
              </a:spcBef>
              <a:buNone/>
              <a:defRPr/>
            </a:pPr>
            <a:r>
              <a:rPr lang="en-US" sz="2400" kern="0" dirty="0" smtClean="0">
                <a:latin typeface="Times New Roman" pitchFamily="18" charset="0"/>
                <a:cs typeface="Times New Roman" pitchFamily="18" charset="0"/>
              </a:rPr>
              <a:t>        </a:t>
            </a:r>
            <a:r>
              <a:rPr lang="en-US" sz="2400" kern="0" dirty="0">
                <a:latin typeface="Times New Roman" pitchFamily="18" charset="0"/>
                <a:cs typeface="Times New Roman" pitchFamily="18" charset="0"/>
              </a:rPr>
              <a:t>=8    8T(n/4)+ c</a:t>
            </a:r>
            <a:r>
              <a:rPr lang="en-US" sz="2400" kern="0" baseline="-25000" dirty="0">
                <a:latin typeface="Times New Roman" pitchFamily="18" charset="0"/>
                <a:cs typeface="Times New Roman" pitchFamily="18" charset="0"/>
              </a:rPr>
              <a:t>2</a:t>
            </a:r>
            <a:r>
              <a:rPr lang="en-US" sz="2400" kern="0" dirty="0">
                <a:latin typeface="Times New Roman" pitchFamily="18" charset="0"/>
                <a:cs typeface="Times New Roman" pitchFamily="18" charset="0"/>
              </a:rPr>
              <a:t>(n/2)</a:t>
            </a:r>
            <a:r>
              <a:rPr lang="en-US" sz="2400" kern="0" baseline="30000" dirty="0">
                <a:latin typeface="Times New Roman" pitchFamily="18" charset="0"/>
                <a:cs typeface="Times New Roman" pitchFamily="18" charset="0"/>
              </a:rPr>
              <a:t>2   +  </a:t>
            </a:r>
            <a:r>
              <a:rPr lang="en-US" sz="2400" kern="0" dirty="0">
                <a:latin typeface="Times New Roman" pitchFamily="18" charset="0"/>
                <a:cs typeface="Times New Roman" pitchFamily="18" charset="0"/>
              </a:rPr>
              <a:t>c</a:t>
            </a:r>
            <a:r>
              <a:rPr lang="en-US" sz="2400" kern="0" baseline="-25000" dirty="0">
                <a:latin typeface="Times New Roman" pitchFamily="18" charset="0"/>
                <a:cs typeface="Times New Roman" pitchFamily="18" charset="0"/>
              </a:rPr>
              <a:t>2</a:t>
            </a:r>
            <a:r>
              <a:rPr lang="en-US" sz="2400" kern="0" dirty="0">
                <a:latin typeface="Times New Roman" pitchFamily="18" charset="0"/>
                <a:cs typeface="Times New Roman" pitchFamily="18" charset="0"/>
              </a:rPr>
              <a:t>n</a:t>
            </a:r>
            <a:r>
              <a:rPr lang="en-US" sz="2400" kern="0" baseline="30000" dirty="0">
                <a:latin typeface="Times New Roman" pitchFamily="18" charset="0"/>
                <a:cs typeface="Times New Roman" pitchFamily="18" charset="0"/>
              </a:rPr>
              <a:t>2</a:t>
            </a:r>
            <a:r>
              <a:rPr lang="en-US" sz="2400" kern="0" dirty="0">
                <a:latin typeface="Times New Roman" pitchFamily="18" charset="0"/>
                <a:cs typeface="Times New Roman" pitchFamily="18" charset="0"/>
              </a:rPr>
              <a:t> </a:t>
            </a:r>
            <a:endParaRPr lang="en-US" sz="2400" kern="0" dirty="0" smtClean="0">
              <a:latin typeface="Times New Roman" pitchFamily="18" charset="0"/>
              <a:cs typeface="Times New Roman" pitchFamily="18" charset="0"/>
            </a:endParaRPr>
          </a:p>
          <a:p>
            <a:pPr marL="0" indent="0">
              <a:spcBef>
                <a:spcPct val="20000"/>
              </a:spcBef>
              <a:buNone/>
              <a:defRPr/>
            </a:pPr>
            <a:r>
              <a:rPr lang="en-US" sz="2400" kern="0" dirty="0" smtClean="0">
                <a:latin typeface="Times New Roman" pitchFamily="18" charset="0"/>
                <a:cs typeface="Times New Roman" pitchFamily="18" charset="0"/>
              </a:rPr>
              <a:t>   </a:t>
            </a:r>
            <a:endParaRPr lang="en-US" sz="2400" kern="0" dirty="0">
              <a:latin typeface="Times New Roman" pitchFamily="18" charset="0"/>
              <a:cs typeface="Times New Roman" pitchFamily="18" charset="0"/>
            </a:endParaRPr>
          </a:p>
          <a:p>
            <a:pPr marL="0" indent="0">
              <a:spcBef>
                <a:spcPct val="20000"/>
              </a:spcBef>
              <a:buNone/>
              <a:defRPr/>
            </a:pPr>
            <a:r>
              <a:rPr lang="en-US" sz="2400" kern="0" dirty="0">
                <a:latin typeface="Times New Roman" pitchFamily="18" charset="0"/>
                <a:cs typeface="Times New Roman" pitchFamily="18" charset="0"/>
              </a:rPr>
              <a:t> </a:t>
            </a:r>
            <a:r>
              <a:rPr lang="en-US" sz="2400" kern="0" dirty="0" smtClean="0">
                <a:latin typeface="Times New Roman" pitchFamily="18" charset="0"/>
                <a:cs typeface="Times New Roman" pitchFamily="18" charset="0"/>
              </a:rPr>
              <a:t>       </a:t>
            </a:r>
            <a:r>
              <a:rPr lang="en-US" sz="2400" kern="0" dirty="0">
                <a:latin typeface="Times New Roman" pitchFamily="18" charset="0"/>
                <a:cs typeface="Times New Roman" pitchFamily="18" charset="0"/>
              </a:rPr>
              <a:t>= 8</a:t>
            </a:r>
            <a:r>
              <a:rPr lang="en-US" sz="2400" kern="0" baseline="30000" dirty="0">
                <a:latin typeface="Times New Roman" pitchFamily="18" charset="0"/>
                <a:cs typeface="Times New Roman" pitchFamily="18" charset="0"/>
              </a:rPr>
              <a:t>2</a:t>
            </a:r>
            <a:r>
              <a:rPr lang="en-US" sz="2400" kern="0" dirty="0">
                <a:latin typeface="Times New Roman" pitchFamily="18" charset="0"/>
                <a:cs typeface="Times New Roman" pitchFamily="18" charset="0"/>
              </a:rPr>
              <a:t> T(n/4)+ c</a:t>
            </a:r>
            <a:r>
              <a:rPr lang="en-US" sz="2400" kern="0" baseline="-25000" dirty="0">
                <a:latin typeface="Times New Roman" pitchFamily="18" charset="0"/>
                <a:cs typeface="Times New Roman" pitchFamily="18" charset="0"/>
              </a:rPr>
              <a:t>2</a:t>
            </a:r>
            <a:r>
              <a:rPr lang="en-US" sz="2400" kern="0" dirty="0">
                <a:latin typeface="Times New Roman" pitchFamily="18" charset="0"/>
                <a:cs typeface="Times New Roman" pitchFamily="18" charset="0"/>
              </a:rPr>
              <a:t>2n</a:t>
            </a:r>
            <a:r>
              <a:rPr lang="en-US" sz="2400" kern="0" baseline="30000" dirty="0">
                <a:latin typeface="Times New Roman" pitchFamily="18" charset="0"/>
                <a:cs typeface="Times New Roman" pitchFamily="18" charset="0"/>
              </a:rPr>
              <a:t>2   +  </a:t>
            </a:r>
            <a:r>
              <a:rPr lang="en-US" sz="2400" kern="0" dirty="0">
                <a:latin typeface="Times New Roman" pitchFamily="18" charset="0"/>
                <a:cs typeface="Times New Roman" pitchFamily="18" charset="0"/>
              </a:rPr>
              <a:t>c</a:t>
            </a:r>
            <a:r>
              <a:rPr lang="en-US" sz="2400" kern="0" baseline="-25000" dirty="0">
                <a:latin typeface="Times New Roman" pitchFamily="18" charset="0"/>
                <a:cs typeface="Times New Roman" pitchFamily="18" charset="0"/>
              </a:rPr>
              <a:t>2</a:t>
            </a:r>
            <a:r>
              <a:rPr lang="en-US" sz="2400" kern="0" dirty="0">
                <a:latin typeface="Times New Roman" pitchFamily="18" charset="0"/>
                <a:cs typeface="Times New Roman" pitchFamily="18" charset="0"/>
              </a:rPr>
              <a:t>n</a:t>
            </a:r>
            <a:r>
              <a:rPr lang="en-US" sz="2400" kern="0" baseline="30000" dirty="0">
                <a:latin typeface="Times New Roman" pitchFamily="18" charset="0"/>
                <a:cs typeface="Times New Roman" pitchFamily="18" charset="0"/>
              </a:rPr>
              <a:t>2</a:t>
            </a:r>
            <a:r>
              <a:rPr lang="en-US" sz="2400" kern="0" dirty="0">
                <a:latin typeface="Times New Roman" pitchFamily="18" charset="0"/>
                <a:cs typeface="Times New Roman" pitchFamily="18" charset="0"/>
              </a:rPr>
              <a:t> </a:t>
            </a:r>
          </a:p>
          <a:p>
            <a:pPr marL="342900" indent="-342900">
              <a:spcBef>
                <a:spcPct val="20000"/>
              </a:spcBef>
              <a:defRPr/>
            </a:pPr>
            <a:endParaRPr lang="en-US" sz="2400" kern="0" dirty="0">
              <a:latin typeface="Times New Roman" pitchFamily="18" charset="0"/>
              <a:cs typeface="Times New Roman" pitchFamily="18" charset="0"/>
            </a:endParaRPr>
          </a:p>
          <a:p>
            <a:pPr marL="0" indent="0">
              <a:spcBef>
                <a:spcPct val="20000"/>
              </a:spcBef>
              <a:buNone/>
              <a:defRPr/>
            </a:pPr>
            <a:r>
              <a:rPr lang="en-US" sz="2400" kern="0" dirty="0">
                <a:latin typeface="Times New Roman" pitchFamily="18" charset="0"/>
                <a:cs typeface="Times New Roman" pitchFamily="18" charset="0"/>
              </a:rPr>
              <a:t>	   =8</a:t>
            </a:r>
            <a:r>
              <a:rPr lang="en-US" sz="2400" kern="0" baseline="30000" dirty="0">
                <a:latin typeface="Times New Roman" pitchFamily="18" charset="0"/>
                <a:cs typeface="Times New Roman" pitchFamily="18" charset="0"/>
              </a:rPr>
              <a:t>2</a:t>
            </a:r>
            <a:r>
              <a:rPr lang="en-US" sz="2400" kern="0" dirty="0">
                <a:latin typeface="Times New Roman" pitchFamily="18" charset="0"/>
                <a:cs typeface="Times New Roman" pitchFamily="18" charset="0"/>
              </a:rPr>
              <a:t>   8T(n/8)+ c</a:t>
            </a:r>
            <a:r>
              <a:rPr lang="en-US" sz="2400" kern="0" baseline="-25000" dirty="0">
                <a:latin typeface="Times New Roman" pitchFamily="18" charset="0"/>
                <a:cs typeface="Times New Roman" pitchFamily="18" charset="0"/>
              </a:rPr>
              <a:t>2</a:t>
            </a:r>
            <a:r>
              <a:rPr lang="en-US" sz="2400" kern="0" dirty="0">
                <a:latin typeface="Times New Roman" pitchFamily="18" charset="0"/>
                <a:cs typeface="Times New Roman" pitchFamily="18" charset="0"/>
              </a:rPr>
              <a:t>(n/4)</a:t>
            </a:r>
            <a:r>
              <a:rPr lang="en-US" sz="2400" kern="0" baseline="30000" dirty="0">
                <a:latin typeface="Times New Roman" pitchFamily="18" charset="0"/>
                <a:cs typeface="Times New Roman" pitchFamily="18" charset="0"/>
              </a:rPr>
              <a:t>2  </a:t>
            </a:r>
            <a:r>
              <a:rPr lang="en-US" sz="2400" kern="0" dirty="0">
                <a:latin typeface="Times New Roman" pitchFamily="18" charset="0"/>
                <a:cs typeface="Times New Roman" pitchFamily="18" charset="0"/>
              </a:rPr>
              <a:t>+</a:t>
            </a:r>
            <a:r>
              <a:rPr lang="en-US" sz="2400" kern="0" baseline="30000" dirty="0">
                <a:latin typeface="Times New Roman" pitchFamily="18" charset="0"/>
                <a:cs typeface="Times New Roman" pitchFamily="18" charset="0"/>
              </a:rPr>
              <a:t> </a:t>
            </a:r>
            <a:r>
              <a:rPr lang="en-US" sz="2400" kern="0" dirty="0">
                <a:latin typeface="Times New Roman" pitchFamily="18" charset="0"/>
                <a:cs typeface="Times New Roman" pitchFamily="18" charset="0"/>
              </a:rPr>
              <a:t>c</a:t>
            </a:r>
            <a:r>
              <a:rPr lang="en-US" sz="2400" kern="0" baseline="-25000" dirty="0">
                <a:latin typeface="Times New Roman" pitchFamily="18" charset="0"/>
                <a:cs typeface="Times New Roman" pitchFamily="18" charset="0"/>
              </a:rPr>
              <a:t>2</a:t>
            </a:r>
            <a:r>
              <a:rPr lang="en-US" sz="2400" kern="0" dirty="0">
                <a:latin typeface="Times New Roman" pitchFamily="18" charset="0"/>
                <a:cs typeface="Times New Roman" pitchFamily="18" charset="0"/>
              </a:rPr>
              <a:t>2n</a:t>
            </a:r>
            <a:r>
              <a:rPr lang="en-US" sz="2400" kern="0" baseline="30000" dirty="0">
                <a:latin typeface="Times New Roman" pitchFamily="18" charset="0"/>
                <a:cs typeface="Times New Roman" pitchFamily="18" charset="0"/>
              </a:rPr>
              <a:t>2</a:t>
            </a:r>
            <a:r>
              <a:rPr lang="en-US" sz="2400" kern="0" dirty="0">
                <a:latin typeface="Times New Roman" pitchFamily="18" charset="0"/>
                <a:cs typeface="Times New Roman" pitchFamily="18" charset="0"/>
              </a:rPr>
              <a:t> +</a:t>
            </a:r>
            <a:r>
              <a:rPr lang="en-US" sz="2400" kern="0" baseline="30000" dirty="0">
                <a:latin typeface="Times New Roman" pitchFamily="18" charset="0"/>
                <a:cs typeface="Times New Roman" pitchFamily="18" charset="0"/>
              </a:rPr>
              <a:t>  </a:t>
            </a:r>
            <a:r>
              <a:rPr lang="en-US" sz="2400" kern="0" dirty="0">
                <a:latin typeface="Times New Roman" pitchFamily="18" charset="0"/>
                <a:cs typeface="Times New Roman" pitchFamily="18" charset="0"/>
              </a:rPr>
              <a:t>c</a:t>
            </a:r>
            <a:r>
              <a:rPr lang="en-US" sz="2400" kern="0" baseline="-25000" dirty="0">
                <a:latin typeface="Times New Roman" pitchFamily="18" charset="0"/>
                <a:cs typeface="Times New Roman" pitchFamily="18" charset="0"/>
              </a:rPr>
              <a:t>2</a:t>
            </a:r>
            <a:r>
              <a:rPr lang="en-US" sz="2400" kern="0" dirty="0">
                <a:latin typeface="Times New Roman" pitchFamily="18" charset="0"/>
                <a:cs typeface="Times New Roman" pitchFamily="18" charset="0"/>
              </a:rPr>
              <a:t>n</a:t>
            </a:r>
            <a:r>
              <a:rPr lang="en-US" sz="2400" kern="0" baseline="30000" dirty="0">
                <a:latin typeface="Times New Roman" pitchFamily="18" charset="0"/>
                <a:cs typeface="Times New Roman" pitchFamily="18" charset="0"/>
              </a:rPr>
              <a:t>2</a:t>
            </a:r>
            <a:r>
              <a:rPr lang="en-US" sz="2400" kern="0" dirty="0">
                <a:latin typeface="Times New Roman" pitchFamily="18" charset="0"/>
                <a:cs typeface="Times New Roman" pitchFamily="18" charset="0"/>
              </a:rPr>
              <a:t> </a:t>
            </a:r>
          </a:p>
          <a:p>
            <a:pPr marL="342900" indent="-342900">
              <a:spcBef>
                <a:spcPct val="20000"/>
              </a:spcBef>
              <a:defRPr/>
            </a:pPr>
            <a:endParaRPr lang="en-US" sz="2400" kern="0" dirty="0">
              <a:latin typeface="Times New Roman" pitchFamily="18" charset="0"/>
              <a:cs typeface="Times New Roman" pitchFamily="18" charset="0"/>
            </a:endParaRPr>
          </a:p>
          <a:p>
            <a:pPr marL="0" indent="0">
              <a:spcBef>
                <a:spcPct val="20000"/>
              </a:spcBef>
              <a:buNone/>
              <a:defRPr/>
            </a:pPr>
            <a:r>
              <a:rPr lang="en-US" sz="2400" kern="0" dirty="0">
                <a:latin typeface="Times New Roman" pitchFamily="18" charset="0"/>
                <a:cs typeface="Times New Roman" pitchFamily="18" charset="0"/>
              </a:rPr>
              <a:t>	   =8</a:t>
            </a:r>
            <a:r>
              <a:rPr lang="en-US" sz="2400" kern="0" baseline="30000" dirty="0">
                <a:latin typeface="Times New Roman" pitchFamily="18" charset="0"/>
                <a:cs typeface="Times New Roman" pitchFamily="18" charset="0"/>
              </a:rPr>
              <a:t>3 </a:t>
            </a:r>
            <a:r>
              <a:rPr lang="en-US" sz="2400" kern="0" dirty="0">
                <a:latin typeface="Times New Roman" pitchFamily="18" charset="0"/>
                <a:cs typeface="Times New Roman" pitchFamily="18" charset="0"/>
              </a:rPr>
              <a:t>T(n/8)+ c</a:t>
            </a:r>
            <a:r>
              <a:rPr lang="en-US" sz="2400" kern="0" baseline="-25000" dirty="0">
                <a:latin typeface="Times New Roman" pitchFamily="18" charset="0"/>
                <a:cs typeface="Times New Roman" pitchFamily="18" charset="0"/>
              </a:rPr>
              <a:t>2</a:t>
            </a:r>
            <a:r>
              <a:rPr lang="en-US" sz="2400" kern="0" dirty="0">
                <a:latin typeface="Times New Roman" pitchFamily="18" charset="0"/>
                <a:cs typeface="Times New Roman" pitchFamily="18" charset="0"/>
              </a:rPr>
              <a:t>4n</a:t>
            </a:r>
            <a:r>
              <a:rPr lang="en-US" sz="2400" kern="0" baseline="30000" dirty="0">
                <a:latin typeface="Times New Roman" pitchFamily="18" charset="0"/>
                <a:cs typeface="Times New Roman" pitchFamily="18" charset="0"/>
              </a:rPr>
              <a:t>2 </a:t>
            </a:r>
            <a:r>
              <a:rPr lang="en-US" sz="2400" kern="0" dirty="0">
                <a:latin typeface="Times New Roman" pitchFamily="18" charset="0"/>
                <a:cs typeface="Times New Roman" pitchFamily="18" charset="0"/>
              </a:rPr>
              <a:t>+</a:t>
            </a:r>
            <a:r>
              <a:rPr lang="en-US" sz="2400" kern="0" baseline="30000" dirty="0">
                <a:latin typeface="Times New Roman" pitchFamily="18" charset="0"/>
                <a:cs typeface="Times New Roman" pitchFamily="18" charset="0"/>
              </a:rPr>
              <a:t> </a:t>
            </a:r>
            <a:r>
              <a:rPr lang="en-US" sz="2400" kern="0" dirty="0">
                <a:latin typeface="Times New Roman" pitchFamily="18" charset="0"/>
                <a:cs typeface="Times New Roman" pitchFamily="18" charset="0"/>
              </a:rPr>
              <a:t>c</a:t>
            </a:r>
            <a:r>
              <a:rPr lang="en-US" sz="2400" kern="0" baseline="-25000" dirty="0">
                <a:latin typeface="Times New Roman" pitchFamily="18" charset="0"/>
                <a:cs typeface="Times New Roman" pitchFamily="18" charset="0"/>
              </a:rPr>
              <a:t>2</a:t>
            </a:r>
            <a:r>
              <a:rPr lang="en-US" sz="2400" kern="0" dirty="0">
                <a:latin typeface="Times New Roman" pitchFamily="18" charset="0"/>
                <a:cs typeface="Times New Roman" pitchFamily="18" charset="0"/>
              </a:rPr>
              <a:t>2n</a:t>
            </a:r>
            <a:r>
              <a:rPr lang="en-US" sz="2400" kern="0" baseline="30000" dirty="0">
                <a:latin typeface="Times New Roman" pitchFamily="18" charset="0"/>
                <a:cs typeface="Times New Roman" pitchFamily="18" charset="0"/>
              </a:rPr>
              <a:t>2 </a:t>
            </a:r>
            <a:r>
              <a:rPr lang="en-US" sz="2400" kern="0" dirty="0">
                <a:latin typeface="Times New Roman" pitchFamily="18" charset="0"/>
                <a:cs typeface="Times New Roman" pitchFamily="18" charset="0"/>
              </a:rPr>
              <a:t>+</a:t>
            </a:r>
            <a:r>
              <a:rPr lang="en-US" sz="2400" kern="0" baseline="30000" dirty="0">
                <a:latin typeface="Times New Roman" pitchFamily="18" charset="0"/>
                <a:cs typeface="Times New Roman" pitchFamily="18" charset="0"/>
              </a:rPr>
              <a:t>  </a:t>
            </a:r>
            <a:r>
              <a:rPr lang="en-US" sz="2400" kern="0" dirty="0">
                <a:latin typeface="Times New Roman" pitchFamily="18" charset="0"/>
                <a:cs typeface="Times New Roman" pitchFamily="18" charset="0"/>
              </a:rPr>
              <a:t>c</a:t>
            </a:r>
            <a:r>
              <a:rPr lang="en-US" sz="2400" kern="0" baseline="-25000" dirty="0">
                <a:latin typeface="Times New Roman" pitchFamily="18" charset="0"/>
                <a:cs typeface="Times New Roman" pitchFamily="18" charset="0"/>
              </a:rPr>
              <a:t>2</a:t>
            </a:r>
            <a:r>
              <a:rPr lang="en-US" sz="2400" kern="0" dirty="0">
                <a:latin typeface="Times New Roman" pitchFamily="18" charset="0"/>
                <a:cs typeface="Times New Roman" pitchFamily="18" charset="0"/>
              </a:rPr>
              <a:t>n</a:t>
            </a:r>
            <a:r>
              <a:rPr lang="en-US" sz="2400" kern="0" baseline="30000" dirty="0">
                <a:latin typeface="Times New Roman" pitchFamily="18" charset="0"/>
                <a:cs typeface="Times New Roman" pitchFamily="18" charset="0"/>
              </a:rPr>
              <a:t>2</a:t>
            </a:r>
            <a:r>
              <a:rPr lang="en-US" sz="2400" kern="0" dirty="0">
                <a:latin typeface="Times New Roman" pitchFamily="18" charset="0"/>
                <a:cs typeface="Times New Roman" pitchFamily="18" charset="0"/>
              </a:rPr>
              <a:t> </a:t>
            </a:r>
          </a:p>
          <a:p>
            <a:pPr marL="0" indent="0">
              <a:spcBef>
                <a:spcPct val="20000"/>
              </a:spcBef>
              <a:buNone/>
              <a:defRPr/>
            </a:pPr>
            <a:r>
              <a:rPr lang="en-US" sz="2400" kern="0" dirty="0">
                <a:latin typeface="Times New Roman" pitchFamily="18" charset="0"/>
                <a:cs typeface="Times New Roman" pitchFamily="18" charset="0"/>
              </a:rPr>
              <a:t>				:</a:t>
            </a:r>
          </a:p>
          <a:p>
            <a:pPr marL="0" indent="0">
              <a:spcBef>
                <a:spcPct val="20000"/>
              </a:spcBef>
              <a:buNone/>
              <a:defRPr/>
            </a:pPr>
            <a:r>
              <a:rPr lang="en-US" sz="2400" kern="0" dirty="0">
                <a:latin typeface="Times New Roman" pitchFamily="18" charset="0"/>
                <a:cs typeface="Times New Roman" pitchFamily="18" charset="0"/>
              </a:rPr>
              <a:t>	   =8</a:t>
            </a:r>
            <a:r>
              <a:rPr lang="en-US" sz="2400" kern="0" baseline="30000" dirty="0">
                <a:latin typeface="Times New Roman" pitchFamily="18" charset="0"/>
                <a:cs typeface="Times New Roman" pitchFamily="18" charset="0"/>
              </a:rPr>
              <a:t>k</a:t>
            </a:r>
            <a:r>
              <a:rPr lang="en-US" sz="2400" kern="0" dirty="0">
                <a:latin typeface="Times New Roman" pitchFamily="18" charset="0"/>
                <a:cs typeface="Times New Roman" pitchFamily="18" charset="0"/>
              </a:rPr>
              <a:t>T(1)+    ………………+   c</a:t>
            </a:r>
            <a:r>
              <a:rPr lang="en-US" sz="2400" kern="0" baseline="-25000" dirty="0">
                <a:latin typeface="Times New Roman" pitchFamily="18" charset="0"/>
                <a:cs typeface="Times New Roman" pitchFamily="18" charset="0"/>
              </a:rPr>
              <a:t>2</a:t>
            </a:r>
            <a:r>
              <a:rPr lang="en-US" sz="2400" kern="0" dirty="0">
                <a:latin typeface="Times New Roman" pitchFamily="18" charset="0"/>
                <a:cs typeface="Times New Roman" pitchFamily="18" charset="0"/>
              </a:rPr>
              <a:t>4n</a:t>
            </a:r>
            <a:r>
              <a:rPr lang="en-US" sz="2400" kern="0" baseline="30000" dirty="0">
                <a:latin typeface="Times New Roman" pitchFamily="18" charset="0"/>
                <a:cs typeface="Times New Roman" pitchFamily="18" charset="0"/>
              </a:rPr>
              <a:t>2 </a:t>
            </a:r>
            <a:r>
              <a:rPr lang="en-US" sz="2400" kern="0" dirty="0">
                <a:latin typeface="Times New Roman" pitchFamily="18" charset="0"/>
                <a:cs typeface="Times New Roman" pitchFamily="18" charset="0"/>
              </a:rPr>
              <a:t>+</a:t>
            </a:r>
            <a:r>
              <a:rPr lang="en-US" sz="2400" kern="0" baseline="30000" dirty="0">
                <a:latin typeface="Times New Roman" pitchFamily="18" charset="0"/>
                <a:cs typeface="Times New Roman" pitchFamily="18" charset="0"/>
              </a:rPr>
              <a:t> </a:t>
            </a:r>
            <a:r>
              <a:rPr lang="en-US" sz="2400" kern="0" dirty="0">
                <a:latin typeface="Times New Roman" pitchFamily="18" charset="0"/>
                <a:cs typeface="Times New Roman" pitchFamily="18" charset="0"/>
              </a:rPr>
              <a:t>c</a:t>
            </a:r>
            <a:r>
              <a:rPr lang="en-US" sz="2400" kern="0" baseline="-25000" dirty="0">
                <a:latin typeface="Times New Roman" pitchFamily="18" charset="0"/>
                <a:cs typeface="Times New Roman" pitchFamily="18" charset="0"/>
              </a:rPr>
              <a:t>2</a:t>
            </a:r>
            <a:r>
              <a:rPr lang="en-US" sz="2400" kern="0" dirty="0">
                <a:latin typeface="Times New Roman" pitchFamily="18" charset="0"/>
                <a:cs typeface="Times New Roman" pitchFamily="18" charset="0"/>
              </a:rPr>
              <a:t>2n</a:t>
            </a:r>
            <a:r>
              <a:rPr lang="en-US" sz="2400" kern="0" baseline="30000" dirty="0">
                <a:latin typeface="Times New Roman" pitchFamily="18" charset="0"/>
                <a:cs typeface="Times New Roman" pitchFamily="18" charset="0"/>
              </a:rPr>
              <a:t>2 </a:t>
            </a:r>
            <a:r>
              <a:rPr lang="en-US" sz="2400" kern="0" dirty="0">
                <a:latin typeface="Times New Roman" pitchFamily="18" charset="0"/>
                <a:cs typeface="Times New Roman" pitchFamily="18" charset="0"/>
              </a:rPr>
              <a:t>+</a:t>
            </a:r>
            <a:r>
              <a:rPr lang="en-US" sz="2400" kern="0" baseline="30000" dirty="0">
                <a:latin typeface="Times New Roman" pitchFamily="18" charset="0"/>
                <a:cs typeface="Times New Roman" pitchFamily="18" charset="0"/>
              </a:rPr>
              <a:t>  </a:t>
            </a:r>
            <a:r>
              <a:rPr lang="en-US" sz="2400" kern="0" dirty="0">
                <a:latin typeface="Times New Roman" pitchFamily="18" charset="0"/>
                <a:cs typeface="Times New Roman" pitchFamily="18" charset="0"/>
              </a:rPr>
              <a:t>c</a:t>
            </a:r>
            <a:r>
              <a:rPr lang="en-US" sz="2400" kern="0" baseline="-25000" dirty="0">
                <a:latin typeface="Times New Roman" pitchFamily="18" charset="0"/>
                <a:cs typeface="Times New Roman" pitchFamily="18" charset="0"/>
              </a:rPr>
              <a:t>2</a:t>
            </a:r>
            <a:r>
              <a:rPr lang="en-US" sz="2400" kern="0" dirty="0">
                <a:latin typeface="Times New Roman" pitchFamily="18" charset="0"/>
                <a:cs typeface="Times New Roman" pitchFamily="18" charset="0"/>
              </a:rPr>
              <a:t>n</a:t>
            </a:r>
            <a:r>
              <a:rPr lang="en-US" sz="2400" kern="0" baseline="30000" dirty="0">
                <a:latin typeface="Times New Roman" pitchFamily="18" charset="0"/>
                <a:cs typeface="Times New Roman" pitchFamily="18" charset="0"/>
              </a:rPr>
              <a:t>2</a:t>
            </a:r>
            <a:r>
              <a:rPr lang="en-US" sz="2400" kern="0" dirty="0">
                <a:latin typeface="Times New Roman" pitchFamily="18" charset="0"/>
                <a:cs typeface="Times New Roman" pitchFamily="18" charset="0"/>
              </a:rPr>
              <a:t> </a:t>
            </a:r>
          </a:p>
          <a:p>
            <a:pPr marL="0" indent="0">
              <a:spcBef>
                <a:spcPct val="20000"/>
              </a:spcBef>
              <a:buNone/>
              <a:defRPr/>
            </a:pPr>
            <a:r>
              <a:rPr lang="en-US" sz="2400" kern="0" baseline="30000" dirty="0">
                <a:latin typeface="Times New Roman" pitchFamily="18" charset="0"/>
                <a:cs typeface="Times New Roman" pitchFamily="18" charset="0"/>
              </a:rPr>
              <a:t>        </a:t>
            </a:r>
          </a:p>
          <a:p>
            <a:pPr marL="0" indent="0">
              <a:spcBef>
                <a:spcPct val="20000"/>
              </a:spcBef>
              <a:buNone/>
              <a:defRPr/>
            </a:pPr>
            <a:r>
              <a:rPr lang="en-US" sz="2400" kern="0" baseline="30000" dirty="0" smtClean="0">
                <a:latin typeface="Times New Roman" pitchFamily="18" charset="0"/>
                <a:cs typeface="Times New Roman" pitchFamily="18" charset="0"/>
              </a:rPr>
              <a:t>           </a:t>
            </a:r>
            <a:r>
              <a:rPr lang="en-US" sz="2400" kern="0" baseline="30000" dirty="0">
                <a:latin typeface="Times New Roman" pitchFamily="18" charset="0"/>
                <a:cs typeface="Times New Roman" pitchFamily="18" charset="0"/>
              </a:rPr>
              <a:t>= </a:t>
            </a:r>
            <a:r>
              <a:rPr lang="en-US" sz="2400" kern="0" dirty="0">
                <a:latin typeface="Times New Roman" pitchFamily="18" charset="0"/>
                <a:cs typeface="Times New Roman" pitchFamily="18" charset="0"/>
              </a:rPr>
              <a:t>8</a:t>
            </a:r>
            <a:r>
              <a:rPr lang="en-US" sz="2400" kern="0" baseline="30000" dirty="0">
                <a:latin typeface="Times New Roman" pitchFamily="18" charset="0"/>
                <a:cs typeface="Times New Roman" pitchFamily="18" charset="0"/>
              </a:rPr>
              <a:t>log</a:t>
            </a:r>
            <a:r>
              <a:rPr lang="en-US" sz="2400" kern="0" baseline="-25000" dirty="0">
                <a:latin typeface="Times New Roman" pitchFamily="18" charset="0"/>
                <a:cs typeface="Times New Roman" pitchFamily="18" charset="0"/>
              </a:rPr>
              <a:t>2</a:t>
            </a:r>
            <a:r>
              <a:rPr lang="en-US" sz="2400" kern="0" baseline="30000" dirty="0">
                <a:latin typeface="Times New Roman" pitchFamily="18" charset="0"/>
                <a:cs typeface="Times New Roman" pitchFamily="18" charset="0"/>
              </a:rPr>
              <a:t>n </a:t>
            </a:r>
            <a:r>
              <a:rPr lang="en-US" sz="2400" kern="0" dirty="0">
                <a:latin typeface="Times New Roman" pitchFamily="18" charset="0"/>
                <a:cs typeface="Times New Roman" pitchFamily="18" charset="0"/>
              </a:rPr>
              <a:t>c</a:t>
            </a:r>
            <a:r>
              <a:rPr lang="en-US" sz="2400" kern="0" baseline="-25000" dirty="0">
                <a:latin typeface="Times New Roman" pitchFamily="18" charset="0"/>
                <a:cs typeface="Times New Roman" pitchFamily="18" charset="0"/>
              </a:rPr>
              <a:t>1 </a:t>
            </a:r>
            <a:r>
              <a:rPr lang="en-US" sz="2400" kern="0" dirty="0">
                <a:latin typeface="Times New Roman" pitchFamily="18" charset="0"/>
                <a:cs typeface="Times New Roman" pitchFamily="18" charset="0"/>
              </a:rPr>
              <a:t>+ </a:t>
            </a:r>
            <a:r>
              <a:rPr lang="en-US" sz="2400" kern="0" baseline="30000" dirty="0">
                <a:latin typeface="Times New Roman" pitchFamily="18" charset="0"/>
                <a:cs typeface="Times New Roman" pitchFamily="18" charset="0"/>
              </a:rPr>
              <a:t> </a:t>
            </a:r>
            <a:r>
              <a:rPr lang="en-US" sz="2400" kern="0" dirty="0">
                <a:solidFill>
                  <a:srgbClr val="FF0066"/>
                </a:solidFill>
                <a:latin typeface="Times New Roman" pitchFamily="18" charset="0"/>
                <a:cs typeface="Times New Roman" pitchFamily="18" charset="0"/>
              </a:rPr>
              <a:t>c</a:t>
            </a:r>
            <a:r>
              <a:rPr lang="en-US" sz="2400" kern="0" dirty="0">
                <a:latin typeface="Times New Roman" pitchFamily="18" charset="0"/>
                <a:cs typeface="Times New Roman" pitchFamily="18" charset="0"/>
              </a:rPr>
              <a:t> n</a:t>
            </a:r>
            <a:r>
              <a:rPr lang="en-US" sz="2400" kern="0" baseline="30000" dirty="0">
                <a:latin typeface="Times New Roman" pitchFamily="18" charset="0"/>
                <a:cs typeface="Times New Roman" pitchFamily="18" charset="0"/>
              </a:rPr>
              <a:t>2</a:t>
            </a:r>
          </a:p>
          <a:p>
            <a:pPr marL="0" indent="0">
              <a:spcBef>
                <a:spcPct val="20000"/>
              </a:spcBef>
              <a:buNone/>
              <a:defRPr/>
            </a:pPr>
            <a:r>
              <a:rPr lang="en-US" sz="2400" kern="0" baseline="30000" dirty="0">
                <a:latin typeface="Times New Roman" pitchFamily="18" charset="0"/>
                <a:cs typeface="Times New Roman" pitchFamily="18" charset="0"/>
              </a:rPr>
              <a:t>          </a:t>
            </a:r>
          </a:p>
          <a:p>
            <a:pPr marL="0" indent="0">
              <a:spcBef>
                <a:spcPct val="20000"/>
              </a:spcBef>
              <a:buNone/>
              <a:defRPr/>
            </a:pPr>
            <a:r>
              <a:rPr lang="en-US" sz="2400" kern="0" baseline="30000" dirty="0">
                <a:latin typeface="Times New Roman" pitchFamily="18" charset="0"/>
                <a:cs typeface="Times New Roman" pitchFamily="18" charset="0"/>
              </a:rPr>
              <a:t>	</a:t>
            </a:r>
            <a:r>
              <a:rPr lang="en-US" sz="2400" kern="0" dirty="0">
                <a:latin typeface="Times New Roman" pitchFamily="18" charset="0"/>
                <a:cs typeface="Times New Roman" pitchFamily="18" charset="0"/>
              </a:rPr>
              <a:t>  =n</a:t>
            </a:r>
            <a:r>
              <a:rPr lang="en-US" sz="2400" kern="0" baseline="30000" dirty="0">
                <a:latin typeface="Times New Roman" pitchFamily="18" charset="0"/>
                <a:cs typeface="Times New Roman" pitchFamily="18" charset="0"/>
              </a:rPr>
              <a:t>log</a:t>
            </a:r>
            <a:r>
              <a:rPr lang="en-US" sz="2400" kern="0" dirty="0">
                <a:latin typeface="Times New Roman" pitchFamily="18" charset="0"/>
                <a:cs typeface="Times New Roman" pitchFamily="18" charset="0"/>
              </a:rPr>
              <a:t>2 c</a:t>
            </a:r>
            <a:r>
              <a:rPr lang="en-US" sz="2400" kern="0" baseline="-25000" dirty="0">
                <a:latin typeface="Times New Roman" pitchFamily="18" charset="0"/>
                <a:cs typeface="Times New Roman" pitchFamily="18" charset="0"/>
              </a:rPr>
              <a:t>1</a:t>
            </a:r>
            <a:r>
              <a:rPr lang="en-US" sz="2400" kern="0" dirty="0">
                <a:latin typeface="Times New Roman" pitchFamily="18" charset="0"/>
                <a:cs typeface="Times New Roman" pitchFamily="18" charset="0"/>
              </a:rPr>
              <a:t> + c n</a:t>
            </a:r>
            <a:r>
              <a:rPr lang="en-US" sz="2400" kern="0" baseline="30000" dirty="0">
                <a:latin typeface="Times New Roman" pitchFamily="18" charset="0"/>
                <a:cs typeface="Times New Roman" pitchFamily="18" charset="0"/>
              </a:rPr>
              <a:t>2 </a:t>
            </a:r>
            <a:r>
              <a:rPr lang="en-US" sz="2400" kern="0" dirty="0">
                <a:latin typeface="Times New Roman" pitchFamily="18" charset="0"/>
                <a:cs typeface="Times New Roman" pitchFamily="18" charset="0"/>
              </a:rPr>
              <a:t>=</a:t>
            </a:r>
            <a:r>
              <a:rPr lang="en-US" sz="2400" kern="0" baseline="30000" dirty="0">
                <a:latin typeface="Times New Roman" pitchFamily="18" charset="0"/>
                <a:cs typeface="Times New Roman" pitchFamily="18" charset="0"/>
              </a:rPr>
              <a:t> </a:t>
            </a:r>
            <a:r>
              <a:rPr lang="en-US" sz="2400" kern="0" dirty="0">
                <a:latin typeface="Times New Roman" pitchFamily="18" charset="0"/>
                <a:cs typeface="Times New Roman" pitchFamily="18" charset="0"/>
              </a:rPr>
              <a:t>n</a:t>
            </a:r>
            <a:r>
              <a:rPr lang="en-US" sz="2400" kern="0" baseline="30000" dirty="0">
                <a:latin typeface="Times New Roman" pitchFamily="18" charset="0"/>
                <a:cs typeface="Times New Roman" pitchFamily="18" charset="0"/>
              </a:rPr>
              <a:t>3</a:t>
            </a:r>
            <a:r>
              <a:rPr lang="en-US" sz="2400" kern="0" dirty="0">
                <a:latin typeface="Times New Roman" pitchFamily="18" charset="0"/>
                <a:cs typeface="Times New Roman" pitchFamily="18" charset="0"/>
              </a:rPr>
              <a:t> c</a:t>
            </a:r>
            <a:r>
              <a:rPr lang="en-US" sz="2400" kern="0" baseline="-25000" dirty="0">
                <a:latin typeface="Times New Roman" pitchFamily="18" charset="0"/>
                <a:cs typeface="Times New Roman" pitchFamily="18" charset="0"/>
              </a:rPr>
              <a:t>1</a:t>
            </a:r>
            <a:r>
              <a:rPr lang="en-US" sz="2400" kern="0" dirty="0">
                <a:latin typeface="Times New Roman" pitchFamily="18" charset="0"/>
                <a:cs typeface="Times New Roman" pitchFamily="18" charset="0"/>
              </a:rPr>
              <a:t>+ cn</a:t>
            </a:r>
            <a:r>
              <a:rPr lang="en-US" sz="2400" kern="0" baseline="30000" dirty="0">
                <a:latin typeface="Times New Roman" pitchFamily="18" charset="0"/>
                <a:cs typeface="Times New Roman" pitchFamily="18" charset="0"/>
              </a:rPr>
              <a:t>2  = </a:t>
            </a:r>
            <a:r>
              <a:rPr lang="en-US" sz="2400" kern="0" dirty="0">
                <a:latin typeface="Times New Roman" pitchFamily="18" charset="0"/>
                <a:cs typeface="Times New Roman" pitchFamily="18" charset="0"/>
              </a:rPr>
              <a:t>O(n</a:t>
            </a:r>
            <a:r>
              <a:rPr lang="en-US" sz="2400" kern="0" baseline="30000" dirty="0">
                <a:latin typeface="Times New Roman" pitchFamily="18" charset="0"/>
                <a:cs typeface="Times New Roman" pitchFamily="18" charset="0"/>
              </a:rPr>
              <a:t>3 </a:t>
            </a:r>
            <a:r>
              <a:rPr lang="en-US" sz="2400" kern="0" dirty="0">
                <a:latin typeface="Times New Roman" pitchFamily="18" charset="0"/>
                <a:cs typeface="Times New Roman" pitchFamily="18" charset="0"/>
              </a:rPr>
              <a:t>)</a:t>
            </a:r>
          </a:p>
          <a:p>
            <a:pPr marL="0" indent="0">
              <a:spcBef>
                <a:spcPct val="20000"/>
              </a:spcBef>
              <a:buNone/>
              <a:defRPr/>
            </a:pPr>
            <a:r>
              <a:rPr lang="en-US" sz="2400" kern="0" dirty="0">
                <a:latin typeface="Times New Roman" pitchFamily="18" charset="0"/>
                <a:cs typeface="Times New Roman" pitchFamily="18" charset="0"/>
              </a:rPr>
              <a:t>	</a:t>
            </a:r>
          </a:p>
        </p:txBody>
      </p:sp>
      <p:sp>
        <p:nvSpPr>
          <p:cNvPr id="6" name="Left Bracket 5"/>
          <p:cNvSpPr/>
          <p:nvPr/>
        </p:nvSpPr>
        <p:spPr>
          <a:xfrm>
            <a:off x="2059709" y="1533236"/>
            <a:ext cx="55418" cy="489528"/>
          </a:xfrm>
          <a:prstGeom prst="lef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7" name="Right Bracket 6"/>
          <p:cNvSpPr/>
          <p:nvPr/>
        </p:nvSpPr>
        <p:spPr>
          <a:xfrm>
            <a:off x="4323081" y="1440873"/>
            <a:ext cx="45719" cy="581891"/>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8" name="Left Bracket 7"/>
          <p:cNvSpPr/>
          <p:nvPr/>
        </p:nvSpPr>
        <p:spPr>
          <a:xfrm>
            <a:off x="2636982" y="2904837"/>
            <a:ext cx="55418" cy="489528"/>
          </a:xfrm>
          <a:prstGeom prst="lef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9" name="Right Bracket 8"/>
          <p:cNvSpPr/>
          <p:nvPr/>
        </p:nvSpPr>
        <p:spPr>
          <a:xfrm>
            <a:off x="4863408" y="2904837"/>
            <a:ext cx="45719" cy="581891"/>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4534195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181" y="1216025"/>
            <a:ext cx="10515600" cy="4351338"/>
          </a:xfrm>
        </p:spPr>
        <p:txBody>
          <a:bodyPr/>
          <a:lstStyle/>
          <a:p>
            <a:pPr marL="0" indent="0">
              <a:buNone/>
            </a:pPr>
            <a:r>
              <a:rPr lang="en-US" kern="0" dirty="0">
                <a:latin typeface="Times New Roman" pitchFamily="18" charset="0"/>
                <a:cs typeface="Times New Roman" pitchFamily="18" charset="0"/>
              </a:rPr>
              <a:t>Matrix multiplications are more expensive than matrix additions or subtractions( O(n</a:t>
            </a:r>
            <a:r>
              <a:rPr lang="en-US" kern="0" baseline="30000" dirty="0">
                <a:latin typeface="Times New Roman" pitchFamily="18" charset="0"/>
                <a:cs typeface="Times New Roman" pitchFamily="18" charset="0"/>
              </a:rPr>
              <a:t>3</a:t>
            </a:r>
            <a:r>
              <a:rPr lang="en-US" kern="0" dirty="0">
                <a:latin typeface="Times New Roman" pitchFamily="18" charset="0"/>
                <a:cs typeface="Times New Roman" pitchFamily="18" charset="0"/>
              </a:rPr>
              <a:t>) versus O(n</a:t>
            </a:r>
            <a:r>
              <a:rPr lang="en-US" kern="0" baseline="30000" dirty="0">
                <a:latin typeface="Times New Roman" pitchFamily="18" charset="0"/>
                <a:cs typeface="Times New Roman" pitchFamily="18" charset="0"/>
              </a:rPr>
              <a:t>2</a:t>
            </a:r>
            <a:r>
              <a:rPr lang="en-US" kern="0" dirty="0" smtClean="0">
                <a:latin typeface="Times New Roman" pitchFamily="18" charset="0"/>
                <a:cs typeface="Times New Roman" pitchFamily="18" charset="0"/>
              </a:rPr>
              <a:t>)).</a:t>
            </a:r>
          </a:p>
          <a:p>
            <a:pPr marL="0" indent="0">
              <a:buNone/>
            </a:pPr>
            <a:endParaRPr lang="en-US" kern="0" dirty="0">
              <a:latin typeface="Times New Roman" pitchFamily="18" charset="0"/>
              <a:cs typeface="Times New Roman" pitchFamily="18" charset="0"/>
            </a:endParaRPr>
          </a:p>
          <a:p>
            <a:pPr marL="0" indent="0">
              <a:buNone/>
            </a:pPr>
            <a:r>
              <a:rPr lang="en-US" kern="0" dirty="0">
                <a:latin typeface="Times New Roman" pitchFamily="18" charset="0"/>
                <a:cs typeface="Times New Roman" pitchFamily="18" charset="0"/>
              </a:rPr>
              <a:t>Strassen has discovered a way to compute the multiplication using only </a:t>
            </a:r>
            <a:r>
              <a:rPr lang="en-US" kern="0" dirty="0">
                <a:solidFill>
                  <a:srgbClr val="FF0066"/>
                </a:solidFill>
                <a:latin typeface="Times New Roman" pitchFamily="18" charset="0"/>
                <a:cs typeface="Times New Roman" pitchFamily="18" charset="0"/>
              </a:rPr>
              <a:t>7</a:t>
            </a:r>
            <a:r>
              <a:rPr lang="en-US" kern="0" dirty="0">
                <a:latin typeface="Times New Roman" pitchFamily="18" charset="0"/>
                <a:cs typeface="Times New Roman" pitchFamily="18" charset="0"/>
              </a:rPr>
              <a:t> multiplications and </a:t>
            </a:r>
            <a:r>
              <a:rPr lang="en-US" kern="0" dirty="0">
                <a:solidFill>
                  <a:srgbClr val="FF0066"/>
                </a:solidFill>
                <a:latin typeface="Times New Roman" pitchFamily="18" charset="0"/>
                <a:cs typeface="Times New Roman" pitchFamily="18" charset="0"/>
              </a:rPr>
              <a:t>18</a:t>
            </a:r>
            <a:r>
              <a:rPr lang="en-US" kern="0" dirty="0">
                <a:latin typeface="Times New Roman" pitchFamily="18" charset="0"/>
                <a:cs typeface="Times New Roman" pitchFamily="18" charset="0"/>
              </a:rPr>
              <a:t> additions or subtractions.</a:t>
            </a:r>
          </a:p>
          <a:p>
            <a:pPr marL="0" indent="0">
              <a:buNone/>
            </a:pPr>
            <a:endParaRPr lang="en-US" kern="0" dirty="0" smtClean="0">
              <a:latin typeface="Times New Roman" pitchFamily="18" charset="0"/>
              <a:cs typeface="Times New Roman" pitchFamily="18" charset="0"/>
            </a:endParaRPr>
          </a:p>
          <a:p>
            <a:pPr marL="0" indent="0">
              <a:buNone/>
            </a:pPr>
            <a:r>
              <a:rPr lang="en-US" kern="0" dirty="0">
                <a:latin typeface="Times New Roman" pitchFamily="18" charset="0"/>
                <a:cs typeface="Times New Roman" pitchFamily="18" charset="0"/>
              </a:rPr>
              <a:t>His method involves computing 7 </a:t>
            </a:r>
            <a:r>
              <a:rPr lang="en-US" kern="0" dirty="0" err="1">
                <a:latin typeface="Times New Roman" pitchFamily="18" charset="0"/>
                <a:cs typeface="Times New Roman" pitchFamily="18" charset="0"/>
              </a:rPr>
              <a:t>n×n</a:t>
            </a:r>
            <a:r>
              <a:rPr lang="en-US" kern="0" dirty="0">
                <a:latin typeface="Times New Roman" pitchFamily="18" charset="0"/>
                <a:cs typeface="Times New Roman" pitchFamily="18" charset="0"/>
              </a:rPr>
              <a:t> matrices M</a:t>
            </a:r>
            <a:r>
              <a:rPr lang="en-US" kern="0" baseline="-25000" dirty="0">
                <a:latin typeface="Times New Roman" pitchFamily="18" charset="0"/>
                <a:cs typeface="Times New Roman" pitchFamily="18" charset="0"/>
              </a:rPr>
              <a:t>1</a:t>
            </a:r>
            <a:r>
              <a:rPr lang="en-US" kern="0" dirty="0">
                <a:latin typeface="Times New Roman" pitchFamily="18" charset="0"/>
                <a:cs typeface="Times New Roman" pitchFamily="18" charset="0"/>
              </a:rPr>
              <a:t>,M</a:t>
            </a:r>
            <a:r>
              <a:rPr lang="en-US" kern="0" baseline="-25000" dirty="0">
                <a:latin typeface="Times New Roman" pitchFamily="18" charset="0"/>
                <a:cs typeface="Times New Roman" pitchFamily="18" charset="0"/>
              </a:rPr>
              <a:t>2</a:t>
            </a:r>
            <a:r>
              <a:rPr lang="en-US" kern="0" dirty="0">
                <a:latin typeface="Times New Roman" pitchFamily="18" charset="0"/>
                <a:cs typeface="Times New Roman" pitchFamily="18" charset="0"/>
              </a:rPr>
              <a:t>,M</a:t>
            </a:r>
            <a:r>
              <a:rPr lang="en-US" kern="0" baseline="-25000" dirty="0">
                <a:latin typeface="Times New Roman" pitchFamily="18" charset="0"/>
                <a:cs typeface="Times New Roman" pitchFamily="18" charset="0"/>
              </a:rPr>
              <a:t>3</a:t>
            </a:r>
            <a:r>
              <a:rPr lang="en-US" kern="0" dirty="0">
                <a:latin typeface="Times New Roman" pitchFamily="18" charset="0"/>
                <a:cs typeface="Times New Roman" pitchFamily="18" charset="0"/>
              </a:rPr>
              <a:t>,M</a:t>
            </a:r>
            <a:r>
              <a:rPr lang="en-US" kern="0" baseline="-25000" dirty="0">
                <a:latin typeface="Times New Roman" pitchFamily="18" charset="0"/>
                <a:cs typeface="Times New Roman" pitchFamily="18" charset="0"/>
              </a:rPr>
              <a:t>4</a:t>
            </a:r>
            <a:r>
              <a:rPr lang="en-US" kern="0" dirty="0">
                <a:latin typeface="Times New Roman" pitchFamily="18" charset="0"/>
                <a:cs typeface="Times New Roman" pitchFamily="18" charset="0"/>
              </a:rPr>
              <a:t>,M</a:t>
            </a:r>
            <a:r>
              <a:rPr lang="en-US" kern="0" baseline="-25000" dirty="0">
                <a:latin typeface="Times New Roman" pitchFamily="18" charset="0"/>
                <a:cs typeface="Times New Roman" pitchFamily="18" charset="0"/>
              </a:rPr>
              <a:t>5</a:t>
            </a:r>
            <a:r>
              <a:rPr lang="en-US" kern="0" dirty="0">
                <a:latin typeface="Times New Roman" pitchFamily="18" charset="0"/>
                <a:cs typeface="Times New Roman" pitchFamily="18" charset="0"/>
              </a:rPr>
              <a:t>,M</a:t>
            </a:r>
            <a:r>
              <a:rPr lang="en-US" kern="0" baseline="-25000" dirty="0">
                <a:latin typeface="Times New Roman" pitchFamily="18" charset="0"/>
                <a:cs typeface="Times New Roman" pitchFamily="18" charset="0"/>
              </a:rPr>
              <a:t>6</a:t>
            </a:r>
            <a:r>
              <a:rPr lang="en-US" kern="0" dirty="0">
                <a:latin typeface="Times New Roman" pitchFamily="18" charset="0"/>
                <a:cs typeface="Times New Roman" pitchFamily="18" charset="0"/>
              </a:rPr>
              <a:t>, and M</a:t>
            </a:r>
            <a:r>
              <a:rPr lang="en-US" kern="0" baseline="-25000" dirty="0">
                <a:latin typeface="Times New Roman" pitchFamily="18" charset="0"/>
                <a:cs typeface="Times New Roman" pitchFamily="18" charset="0"/>
              </a:rPr>
              <a:t>7, </a:t>
            </a:r>
            <a:r>
              <a:rPr lang="en-US" kern="0" dirty="0">
                <a:latin typeface="Times New Roman" pitchFamily="18" charset="0"/>
                <a:cs typeface="Times New Roman" pitchFamily="18" charset="0"/>
              </a:rPr>
              <a:t>then </a:t>
            </a:r>
            <a:r>
              <a:rPr lang="en-US" kern="0" dirty="0" err="1">
                <a:latin typeface="Times New Roman" pitchFamily="18" charset="0"/>
                <a:cs typeface="Times New Roman" pitchFamily="18" charset="0"/>
              </a:rPr>
              <a:t>cij’</a:t>
            </a:r>
            <a:r>
              <a:rPr lang="en-US" kern="0" baseline="30000" dirty="0" err="1">
                <a:latin typeface="Times New Roman" pitchFamily="18" charset="0"/>
                <a:cs typeface="Times New Roman" pitchFamily="18" charset="0"/>
              </a:rPr>
              <a:t>s</a:t>
            </a:r>
            <a:r>
              <a:rPr lang="en-US" kern="0" dirty="0">
                <a:latin typeface="Times New Roman" pitchFamily="18" charset="0"/>
                <a:cs typeface="Times New Roman" pitchFamily="18" charset="0"/>
              </a:rPr>
              <a:t> are calculated using these matrices.</a:t>
            </a:r>
            <a:endParaRPr lang="en-US" kern="0" baseline="-25000" dirty="0">
              <a:latin typeface="Times New Roman" pitchFamily="18" charset="0"/>
              <a:cs typeface="Times New Roman" pitchFamily="18" charset="0"/>
            </a:endParaRPr>
          </a:p>
          <a:p>
            <a:pPr marL="0" indent="0">
              <a:buNone/>
            </a:pPr>
            <a:endParaRPr lang="en-US" kern="0" dirty="0">
              <a:latin typeface="Times New Roman" pitchFamily="18" charset="0"/>
              <a:cs typeface="Times New Roman" pitchFamily="18" charset="0"/>
            </a:endParaRPr>
          </a:p>
          <a:p>
            <a:endParaRPr lang="en-IN" dirty="0"/>
          </a:p>
        </p:txBody>
      </p:sp>
      <p:sp>
        <p:nvSpPr>
          <p:cNvPr id="4" name="Title 1"/>
          <p:cNvSpPr>
            <a:spLocks noGrp="1"/>
          </p:cNvSpPr>
          <p:nvPr>
            <p:ph type="title"/>
          </p:nvPr>
        </p:nvSpPr>
        <p:spPr>
          <a:xfrm>
            <a:off x="0" y="78798"/>
            <a:ext cx="12607636" cy="854075"/>
          </a:xfrm>
        </p:spPr>
        <p:txBody>
          <a:bodyPr/>
          <a:lstStyle/>
          <a:p>
            <a:r>
              <a:rPr lang="en-US" dirty="0">
                <a:latin typeface="Times New Roman" panose="02020603050405020304" pitchFamily="18" charset="0"/>
                <a:cs typeface="Times New Roman" panose="02020603050405020304" pitchFamily="18" charset="0"/>
              </a:rPr>
              <a:t>APPLICATIONS-STRASSEN’S MULTIPLICATION</a:t>
            </a:r>
            <a:endParaRPr lang="en-IN" dirty="0"/>
          </a:p>
        </p:txBody>
      </p:sp>
    </p:spTree>
    <p:extLst>
      <p:ext uri="{BB962C8B-B14F-4D97-AF65-F5344CB8AC3E}">
        <p14:creationId xmlns:p14="http://schemas.microsoft.com/office/powerpoint/2010/main" val="426639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 Performance analysis</a:t>
            </a:r>
            <a:endParaRPr lang="en-IN" dirty="0"/>
          </a:p>
        </p:txBody>
      </p:sp>
      <p:sp>
        <p:nvSpPr>
          <p:cNvPr id="3" name="Content Placeholder 2"/>
          <p:cNvSpPr>
            <a:spLocks noGrp="1"/>
          </p:cNvSpPr>
          <p:nvPr>
            <p:ph idx="1"/>
          </p:nvPr>
        </p:nvSpPr>
        <p:spPr/>
        <p:txBody>
          <a:bodyPr/>
          <a:lstStyle/>
          <a:p>
            <a:pPr marL="0" indent="0" algn="just">
              <a:buNone/>
            </a:pPr>
            <a:r>
              <a:rPr lang="en-US" b="1" dirty="0">
                <a:latin typeface="Times New Roman" panose="02020603050405020304" pitchFamily="18" charset="0"/>
                <a:cs typeface="Times New Roman" panose="02020603050405020304" pitchFamily="18" charset="0"/>
              </a:rPr>
              <a:t>The performance analysis is observed with respect to two types:</a:t>
            </a:r>
          </a:p>
          <a:p>
            <a:pPr marL="514350" indent="-514350" algn="just">
              <a:buAutoNum type="arabicPeriod"/>
            </a:pPr>
            <a:r>
              <a:rPr lang="en-US" b="1" dirty="0">
                <a:latin typeface="Times New Roman" panose="02020603050405020304" pitchFamily="18" charset="0"/>
                <a:cs typeface="Times New Roman" panose="02020603050405020304" pitchFamily="18" charset="0"/>
              </a:rPr>
              <a:t>Time complexity </a:t>
            </a:r>
          </a:p>
          <a:p>
            <a:pPr marL="514350" indent="-514350" algn="just">
              <a:buAutoNum type="arabicPeriod"/>
            </a:pPr>
            <a:r>
              <a:rPr lang="en-US" b="1" dirty="0">
                <a:latin typeface="Times New Roman" panose="02020603050405020304" pitchFamily="18" charset="0"/>
                <a:cs typeface="Times New Roman" panose="02020603050405020304" pitchFamily="18" charset="0"/>
              </a:rPr>
              <a:t>Space </a:t>
            </a:r>
            <a:r>
              <a:rPr lang="en-US" b="1" dirty="0" smtClean="0">
                <a:latin typeface="Times New Roman" panose="02020603050405020304" pitchFamily="18" charset="0"/>
                <a:cs typeface="Times New Roman" panose="02020603050405020304" pitchFamily="18" charset="0"/>
              </a:rPr>
              <a:t>complexity</a:t>
            </a:r>
          </a:p>
        </p:txBody>
      </p:sp>
    </p:spTree>
    <p:extLst>
      <p:ext uri="{BB962C8B-B14F-4D97-AF65-F5344CB8AC3E}">
        <p14:creationId xmlns:p14="http://schemas.microsoft.com/office/powerpoint/2010/main" val="15077619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376727" cy="761711"/>
          </a:xfrm>
        </p:spPr>
        <p:txBody>
          <a:bodyPr/>
          <a:lstStyle/>
          <a:p>
            <a:r>
              <a:rPr lang="en-US" dirty="0">
                <a:latin typeface="Times New Roman" panose="02020603050405020304" pitchFamily="18" charset="0"/>
                <a:cs typeface="Times New Roman" panose="02020603050405020304" pitchFamily="18" charset="0"/>
              </a:rPr>
              <a:t>APPLICATIONS-STRASSEN’S MULTIPLICATION</a:t>
            </a:r>
            <a:endParaRPr lang="en-IN" dirty="0"/>
          </a:p>
        </p:txBody>
      </p:sp>
      <p:sp>
        <p:nvSpPr>
          <p:cNvPr id="5" name="Rectangle 3">
            <a:extLst/>
          </p:cNvPr>
          <p:cNvSpPr txBox="1">
            <a:spLocks noGrp="1" noChangeArrowheads="1"/>
          </p:cNvSpPr>
          <p:nvPr>
            <p:ph idx="1"/>
          </p:nvPr>
        </p:nvSpPr>
        <p:spPr bwMode="auto">
          <a:xfrm>
            <a:off x="73891" y="1127413"/>
            <a:ext cx="11813309" cy="5600700"/>
          </a:xfrm>
          <a:prstGeom prst="rect">
            <a:avLst/>
          </a:prstGeom>
          <a:noFill/>
          <a:ln w="9525">
            <a:noFill/>
            <a:miter lim="800000"/>
            <a:headEnd/>
            <a:tailEnd/>
          </a:ln>
        </p:spPr>
        <p:txBody>
          <a:bodyPr/>
          <a:lstStyle/>
          <a:p>
            <a:pPr marL="0" indent="0">
              <a:lnSpc>
                <a:spcPct val="90000"/>
              </a:lnSpc>
              <a:spcBef>
                <a:spcPct val="20000"/>
              </a:spcBef>
              <a:buNone/>
              <a:defRPr/>
            </a:pPr>
            <a:r>
              <a:rPr lang="en-US" altLang="zh-CN" sz="2800" kern="0" dirty="0" smtClean="0">
                <a:latin typeface="Times New Roman" pitchFamily="18" charset="0"/>
                <a:cs typeface="Times New Roman" pitchFamily="18" charset="0"/>
              </a:rPr>
              <a:t>Formula for Strassen multiplication</a:t>
            </a:r>
          </a:p>
          <a:p>
            <a:pPr marL="0" indent="0">
              <a:lnSpc>
                <a:spcPct val="90000"/>
              </a:lnSpc>
              <a:spcBef>
                <a:spcPct val="20000"/>
              </a:spcBef>
              <a:buNone/>
              <a:defRPr/>
            </a:pPr>
            <a:r>
              <a:rPr lang="en-US" altLang="zh-CN" sz="2800" kern="0" dirty="0" smtClean="0">
                <a:latin typeface="Times New Roman" pitchFamily="18" charset="0"/>
                <a:cs typeface="Times New Roman" pitchFamily="18" charset="0"/>
              </a:rPr>
              <a:t>M</a:t>
            </a:r>
            <a:r>
              <a:rPr lang="en-US" altLang="zh-CN" sz="2800" kern="0" baseline="-25000" dirty="0" smtClean="0">
                <a:latin typeface="Times New Roman" pitchFamily="18" charset="0"/>
                <a:cs typeface="Times New Roman" pitchFamily="18" charset="0"/>
              </a:rPr>
              <a:t>1</a:t>
            </a:r>
            <a:r>
              <a:rPr lang="en-US" altLang="zh-CN" sz="2800" kern="0" dirty="0" smtClean="0">
                <a:latin typeface="Times New Roman" pitchFamily="18" charset="0"/>
                <a:cs typeface="Times New Roman" pitchFamily="18" charset="0"/>
              </a:rPr>
              <a:t> </a:t>
            </a:r>
            <a:r>
              <a:rPr lang="en-US" altLang="zh-CN" sz="2800" kern="0" dirty="0">
                <a:latin typeface="Times New Roman" pitchFamily="18" charset="0"/>
                <a:cs typeface="Times New Roman" pitchFamily="18" charset="0"/>
              </a:rPr>
              <a:t>= (A</a:t>
            </a:r>
            <a:r>
              <a:rPr lang="en-US" altLang="zh-CN" sz="2800" kern="0" baseline="-25000" dirty="0">
                <a:latin typeface="Times New Roman" pitchFamily="18" charset="0"/>
                <a:cs typeface="Times New Roman" pitchFamily="18" charset="0"/>
              </a:rPr>
              <a:t>11</a:t>
            </a:r>
            <a:r>
              <a:rPr lang="en-US" altLang="zh-CN" sz="2800" kern="0" dirty="0">
                <a:latin typeface="Times New Roman" pitchFamily="18" charset="0"/>
                <a:cs typeface="Times New Roman" pitchFamily="18" charset="0"/>
              </a:rPr>
              <a:t> + A</a:t>
            </a:r>
            <a:r>
              <a:rPr lang="en-US" altLang="zh-CN" sz="2800" kern="0" baseline="-25000" dirty="0">
                <a:latin typeface="Times New Roman" pitchFamily="18" charset="0"/>
                <a:cs typeface="Times New Roman" pitchFamily="18" charset="0"/>
              </a:rPr>
              <a:t>22</a:t>
            </a:r>
            <a:r>
              <a:rPr lang="en-US" altLang="zh-CN" sz="2800" kern="0" dirty="0">
                <a:latin typeface="Times New Roman" pitchFamily="18" charset="0"/>
                <a:cs typeface="Times New Roman" pitchFamily="18" charset="0"/>
              </a:rPr>
              <a:t>) </a:t>
            </a:r>
            <a:r>
              <a:rPr lang="en-US" altLang="zh-CN" sz="2800" b="1" kern="0" dirty="0">
                <a:latin typeface="Times New Roman" pitchFamily="18" charset="0"/>
                <a:cs typeface="Times New Roman" pitchFamily="18" charset="0"/>
                <a:sym typeface="Symbol" pitchFamily="18" charset="2"/>
              </a:rPr>
              <a:t></a:t>
            </a:r>
            <a:r>
              <a:rPr lang="en-US" altLang="zh-CN" sz="2800" kern="0" dirty="0">
                <a:latin typeface="Times New Roman" pitchFamily="18" charset="0"/>
                <a:cs typeface="Times New Roman" pitchFamily="18" charset="0"/>
              </a:rPr>
              <a:t> (B</a:t>
            </a:r>
            <a:r>
              <a:rPr lang="en-US" altLang="zh-CN" sz="2800" kern="0" baseline="-25000" dirty="0">
                <a:latin typeface="Times New Roman" pitchFamily="18" charset="0"/>
                <a:cs typeface="Times New Roman" pitchFamily="18" charset="0"/>
              </a:rPr>
              <a:t>11</a:t>
            </a:r>
            <a:r>
              <a:rPr lang="en-US" altLang="zh-CN" sz="2800" kern="0" dirty="0">
                <a:latin typeface="Times New Roman" pitchFamily="18" charset="0"/>
                <a:cs typeface="Times New Roman" pitchFamily="18" charset="0"/>
              </a:rPr>
              <a:t> + </a:t>
            </a:r>
            <a:r>
              <a:rPr lang="en-US" altLang="zh-CN" sz="2800" b="1" kern="0" dirty="0">
                <a:latin typeface="Times New Roman" pitchFamily="18" charset="0"/>
                <a:cs typeface="Times New Roman" pitchFamily="18" charset="0"/>
              </a:rPr>
              <a:t>B</a:t>
            </a:r>
            <a:r>
              <a:rPr lang="en-US" altLang="zh-CN" sz="2800" b="1" kern="0" baseline="-25000" dirty="0">
                <a:latin typeface="Times New Roman" pitchFamily="18" charset="0"/>
                <a:cs typeface="Times New Roman" pitchFamily="18" charset="0"/>
              </a:rPr>
              <a:t>22</a:t>
            </a:r>
            <a:r>
              <a:rPr lang="en-US" altLang="zh-CN" sz="2800" b="1" kern="0" dirty="0">
                <a:latin typeface="Times New Roman" pitchFamily="18" charset="0"/>
                <a:cs typeface="Times New Roman" pitchFamily="18" charset="0"/>
              </a:rPr>
              <a:t>)</a:t>
            </a:r>
          </a:p>
          <a:p>
            <a:pPr marL="0" indent="0">
              <a:lnSpc>
                <a:spcPct val="90000"/>
              </a:lnSpc>
              <a:spcBef>
                <a:spcPct val="20000"/>
              </a:spcBef>
              <a:buNone/>
              <a:defRPr/>
            </a:pPr>
            <a:r>
              <a:rPr lang="en-US" altLang="zh-CN" sz="2800" kern="0" dirty="0">
                <a:latin typeface="Times New Roman" pitchFamily="18" charset="0"/>
                <a:cs typeface="Times New Roman" pitchFamily="18" charset="0"/>
              </a:rPr>
              <a:t>M</a:t>
            </a:r>
            <a:r>
              <a:rPr lang="en-US" altLang="zh-CN" sz="2800" kern="0" baseline="-25000" dirty="0">
                <a:latin typeface="Times New Roman" pitchFamily="18" charset="0"/>
                <a:cs typeface="Times New Roman" pitchFamily="18" charset="0"/>
              </a:rPr>
              <a:t>2</a:t>
            </a:r>
            <a:r>
              <a:rPr lang="en-US" altLang="zh-CN" sz="2800" kern="0" dirty="0">
                <a:latin typeface="Times New Roman" pitchFamily="18" charset="0"/>
                <a:cs typeface="Times New Roman" pitchFamily="18" charset="0"/>
              </a:rPr>
              <a:t> = (A</a:t>
            </a:r>
            <a:r>
              <a:rPr lang="en-US" altLang="zh-CN" sz="2800" kern="0" baseline="-25000" dirty="0">
                <a:latin typeface="Times New Roman" pitchFamily="18" charset="0"/>
                <a:cs typeface="Times New Roman" pitchFamily="18" charset="0"/>
              </a:rPr>
              <a:t>21</a:t>
            </a:r>
            <a:r>
              <a:rPr lang="en-US" altLang="zh-CN" sz="2800" kern="0" dirty="0">
                <a:latin typeface="Times New Roman" pitchFamily="18" charset="0"/>
                <a:cs typeface="Times New Roman" pitchFamily="18" charset="0"/>
              </a:rPr>
              <a:t> + A</a:t>
            </a:r>
            <a:r>
              <a:rPr lang="en-US" altLang="zh-CN" sz="2800" kern="0" baseline="-25000" dirty="0">
                <a:latin typeface="Times New Roman" pitchFamily="18" charset="0"/>
                <a:cs typeface="Times New Roman" pitchFamily="18" charset="0"/>
              </a:rPr>
              <a:t>22</a:t>
            </a:r>
            <a:r>
              <a:rPr lang="en-US" altLang="zh-CN" sz="2800" kern="0" dirty="0">
                <a:latin typeface="Times New Roman" pitchFamily="18" charset="0"/>
                <a:cs typeface="Times New Roman" pitchFamily="18" charset="0"/>
              </a:rPr>
              <a:t>) </a:t>
            </a:r>
            <a:r>
              <a:rPr lang="en-US" altLang="zh-CN" sz="2800" b="1" kern="0" dirty="0">
                <a:latin typeface="Times New Roman" pitchFamily="18" charset="0"/>
                <a:cs typeface="Times New Roman" pitchFamily="18" charset="0"/>
                <a:sym typeface="Symbol" pitchFamily="18" charset="2"/>
              </a:rPr>
              <a:t></a:t>
            </a:r>
            <a:r>
              <a:rPr lang="en-US" altLang="zh-CN" sz="2800" kern="0" dirty="0">
                <a:latin typeface="Times New Roman" pitchFamily="18" charset="0"/>
                <a:cs typeface="Times New Roman" pitchFamily="18" charset="0"/>
              </a:rPr>
              <a:t> B</a:t>
            </a:r>
            <a:r>
              <a:rPr lang="en-US" altLang="zh-CN" sz="2800" kern="0" baseline="-25000" dirty="0">
                <a:latin typeface="Times New Roman" pitchFamily="18" charset="0"/>
                <a:cs typeface="Times New Roman" pitchFamily="18" charset="0"/>
              </a:rPr>
              <a:t>11</a:t>
            </a:r>
          </a:p>
          <a:p>
            <a:pPr marL="0" indent="0">
              <a:lnSpc>
                <a:spcPct val="90000"/>
              </a:lnSpc>
              <a:spcBef>
                <a:spcPct val="20000"/>
              </a:spcBef>
              <a:buNone/>
              <a:defRPr/>
            </a:pPr>
            <a:r>
              <a:rPr lang="en-US" altLang="zh-CN" sz="2800" kern="0" dirty="0">
                <a:latin typeface="Times New Roman" pitchFamily="18" charset="0"/>
                <a:cs typeface="Times New Roman" pitchFamily="18" charset="0"/>
              </a:rPr>
              <a:t>M</a:t>
            </a:r>
            <a:r>
              <a:rPr lang="en-US" altLang="zh-CN" sz="2800" kern="0" baseline="-25000" dirty="0">
                <a:latin typeface="Times New Roman" pitchFamily="18" charset="0"/>
                <a:cs typeface="Times New Roman" pitchFamily="18" charset="0"/>
              </a:rPr>
              <a:t>3</a:t>
            </a:r>
            <a:r>
              <a:rPr lang="en-US" altLang="zh-CN" sz="2800" kern="0" dirty="0">
                <a:latin typeface="Times New Roman" pitchFamily="18" charset="0"/>
                <a:cs typeface="Times New Roman" pitchFamily="18" charset="0"/>
              </a:rPr>
              <a:t> = A</a:t>
            </a:r>
            <a:r>
              <a:rPr lang="en-US" altLang="zh-CN" sz="2800" kern="0" baseline="-25000" dirty="0">
                <a:latin typeface="Times New Roman" pitchFamily="18" charset="0"/>
                <a:cs typeface="Times New Roman" pitchFamily="18" charset="0"/>
              </a:rPr>
              <a:t>11</a:t>
            </a:r>
            <a:r>
              <a:rPr lang="en-US" altLang="zh-CN" sz="2800" kern="0" dirty="0">
                <a:latin typeface="Times New Roman" pitchFamily="18" charset="0"/>
                <a:cs typeface="Times New Roman" pitchFamily="18" charset="0"/>
              </a:rPr>
              <a:t> </a:t>
            </a:r>
            <a:r>
              <a:rPr lang="en-US" altLang="zh-CN" sz="2800" b="1" kern="0" dirty="0">
                <a:latin typeface="Times New Roman" pitchFamily="18" charset="0"/>
                <a:cs typeface="Times New Roman" pitchFamily="18" charset="0"/>
                <a:sym typeface="Symbol" pitchFamily="18" charset="2"/>
              </a:rPr>
              <a:t></a:t>
            </a:r>
            <a:r>
              <a:rPr lang="en-US" altLang="zh-CN" sz="2800" kern="0" dirty="0">
                <a:latin typeface="Times New Roman" pitchFamily="18" charset="0"/>
                <a:cs typeface="Times New Roman" pitchFamily="18" charset="0"/>
              </a:rPr>
              <a:t> (B</a:t>
            </a:r>
            <a:r>
              <a:rPr lang="en-US" altLang="zh-CN" sz="2800" kern="0" baseline="-25000" dirty="0">
                <a:latin typeface="Times New Roman" pitchFamily="18" charset="0"/>
                <a:cs typeface="Times New Roman" pitchFamily="18" charset="0"/>
              </a:rPr>
              <a:t>12</a:t>
            </a:r>
            <a:r>
              <a:rPr lang="en-US" altLang="zh-CN" sz="2800" kern="0" dirty="0">
                <a:latin typeface="Times New Roman" pitchFamily="18" charset="0"/>
                <a:cs typeface="Times New Roman" pitchFamily="18" charset="0"/>
              </a:rPr>
              <a:t> – </a:t>
            </a:r>
            <a:r>
              <a:rPr lang="en-US" altLang="zh-CN" sz="2800" b="1" kern="0" dirty="0">
                <a:latin typeface="Times New Roman" pitchFamily="18" charset="0"/>
                <a:cs typeface="Times New Roman" pitchFamily="18" charset="0"/>
              </a:rPr>
              <a:t>B</a:t>
            </a:r>
            <a:r>
              <a:rPr lang="en-US" altLang="zh-CN" sz="2800" b="1" kern="0" baseline="-25000" dirty="0">
                <a:latin typeface="Times New Roman" pitchFamily="18" charset="0"/>
                <a:cs typeface="Times New Roman" pitchFamily="18" charset="0"/>
              </a:rPr>
              <a:t>22</a:t>
            </a:r>
            <a:r>
              <a:rPr lang="en-US" altLang="zh-CN" sz="2800" b="1" kern="0" dirty="0">
                <a:latin typeface="Times New Roman" pitchFamily="18" charset="0"/>
                <a:cs typeface="Times New Roman" pitchFamily="18" charset="0"/>
              </a:rPr>
              <a:t>)</a:t>
            </a:r>
          </a:p>
          <a:p>
            <a:pPr marL="0" indent="0">
              <a:lnSpc>
                <a:spcPct val="90000"/>
              </a:lnSpc>
              <a:spcBef>
                <a:spcPct val="20000"/>
              </a:spcBef>
              <a:buNone/>
              <a:defRPr/>
            </a:pPr>
            <a:r>
              <a:rPr lang="en-US" altLang="zh-CN" sz="2800" kern="0" dirty="0">
                <a:latin typeface="Times New Roman" pitchFamily="18" charset="0"/>
                <a:cs typeface="Times New Roman" pitchFamily="18" charset="0"/>
              </a:rPr>
              <a:t>M</a:t>
            </a:r>
            <a:r>
              <a:rPr lang="en-US" altLang="zh-CN" sz="2800" kern="0" baseline="-25000" dirty="0">
                <a:latin typeface="Times New Roman" pitchFamily="18" charset="0"/>
                <a:cs typeface="Times New Roman" pitchFamily="18" charset="0"/>
              </a:rPr>
              <a:t>4</a:t>
            </a:r>
            <a:r>
              <a:rPr lang="en-US" altLang="zh-CN" sz="2800" kern="0" dirty="0">
                <a:latin typeface="Times New Roman" pitchFamily="18" charset="0"/>
                <a:cs typeface="Times New Roman" pitchFamily="18" charset="0"/>
              </a:rPr>
              <a:t> =  A</a:t>
            </a:r>
            <a:r>
              <a:rPr lang="en-US" altLang="zh-CN" sz="2800" kern="0" baseline="-25000" dirty="0">
                <a:latin typeface="Times New Roman" pitchFamily="18" charset="0"/>
                <a:cs typeface="Times New Roman" pitchFamily="18" charset="0"/>
              </a:rPr>
              <a:t>22</a:t>
            </a:r>
            <a:r>
              <a:rPr lang="en-US" altLang="zh-CN" sz="2800" kern="0" dirty="0">
                <a:latin typeface="Times New Roman" pitchFamily="18" charset="0"/>
                <a:cs typeface="Times New Roman" pitchFamily="18" charset="0"/>
              </a:rPr>
              <a:t> </a:t>
            </a:r>
            <a:r>
              <a:rPr lang="en-US" altLang="zh-CN" sz="2800" b="1" kern="0" dirty="0">
                <a:latin typeface="Times New Roman" pitchFamily="18" charset="0"/>
                <a:cs typeface="Times New Roman" pitchFamily="18" charset="0"/>
                <a:sym typeface="Symbol" pitchFamily="18" charset="2"/>
              </a:rPr>
              <a:t></a:t>
            </a:r>
            <a:r>
              <a:rPr lang="en-US" altLang="zh-CN" sz="2800" kern="0" dirty="0">
                <a:latin typeface="Times New Roman" pitchFamily="18" charset="0"/>
                <a:cs typeface="Times New Roman" pitchFamily="18" charset="0"/>
              </a:rPr>
              <a:t> (B</a:t>
            </a:r>
            <a:r>
              <a:rPr lang="en-US" altLang="zh-CN" sz="2800" kern="0" baseline="-25000" dirty="0">
                <a:latin typeface="Times New Roman" pitchFamily="18" charset="0"/>
                <a:cs typeface="Times New Roman" pitchFamily="18" charset="0"/>
              </a:rPr>
              <a:t>21</a:t>
            </a:r>
            <a:r>
              <a:rPr lang="en-US" altLang="zh-CN" sz="2800" kern="0" dirty="0">
                <a:latin typeface="Times New Roman" pitchFamily="18" charset="0"/>
                <a:cs typeface="Times New Roman" pitchFamily="18" charset="0"/>
              </a:rPr>
              <a:t> – </a:t>
            </a:r>
            <a:r>
              <a:rPr lang="en-US" altLang="zh-CN" sz="2800" b="1" kern="0" dirty="0">
                <a:latin typeface="Times New Roman" pitchFamily="18" charset="0"/>
                <a:cs typeface="Times New Roman" pitchFamily="18" charset="0"/>
              </a:rPr>
              <a:t>B</a:t>
            </a:r>
            <a:r>
              <a:rPr lang="en-US" altLang="zh-CN" sz="2800" b="1" kern="0" baseline="-25000" dirty="0">
                <a:latin typeface="Times New Roman" pitchFamily="18" charset="0"/>
                <a:cs typeface="Times New Roman" pitchFamily="18" charset="0"/>
              </a:rPr>
              <a:t>11</a:t>
            </a:r>
            <a:r>
              <a:rPr lang="en-US" altLang="zh-CN" sz="2800" b="1" kern="0" dirty="0">
                <a:latin typeface="Times New Roman" pitchFamily="18" charset="0"/>
                <a:cs typeface="Times New Roman" pitchFamily="18" charset="0"/>
              </a:rPr>
              <a:t>)</a:t>
            </a:r>
          </a:p>
          <a:p>
            <a:pPr marL="0" indent="0">
              <a:lnSpc>
                <a:spcPct val="90000"/>
              </a:lnSpc>
              <a:spcBef>
                <a:spcPct val="20000"/>
              </a:spcBef>
              <a:buNone/>
              <a:defRPr/>
            </a:pPr>
            <a:r>
              <a:rPr lang="en-US" altLang="zh-CN" sz="2800" kern="0" dirty="0">
                <a:latin typeface="Times New Roman" pitchFamily="18" charset="0"/>
                <a:cs typeface="Times New Roman" pitchFamily="18" charset="0"/>
              </a:rPr>
              <a:t>M</a:t>
            </a:r>
            <a:r>
              <a:rPr lang="en-US" altLang="zh-CN" sz="2800" kern="0" baseline="-25000" dirty="0">
                <a:latin typeface="Times New Roman" pitchFamily="18" charset="0"/>
                <a:cs typeface="Times New Roman" pitchFamily="18" charset="0"/>
              </a:rPr>
              <a:t>5</a:t>
            </a:r>
            <a:r>
              <a:rPr lang="en-US" altLang="zh-CN" sz="2800" kern="0" dirty="0">
                <a:latin typeface="Times New Roman" pitchFamily="18" charset="0"/>
                <a:cs typeface="Times New Roman" pitchFamily="18" charset="0"/>
              </a:rPr>
              <a:t> = (A</a:t>
            </a:r>
            <a:r>
              <a:rPr lang="en-US" altLang="zh-CN" sz="2800" kern="0" baseline="-25000" dirty="0">
                <a:latin typeface="Times New Roman" pitchFamily="18" charset="0"/>
                <a:cs typeface="Times New Roman" pitchFamily="18" charset="0"/>
              </a:rPr>
              <a:t>11</a:t>
            </a:r>
            <a:r>
              <a:rPr lang="en-US" altLang="zh-CN" sz="2800" kern="0" dirty="0">
                <a:latin typeface="Times New Roman" pitchFamily="18" charset="0"/>
                <a:cs typeface="Times New Roman" pitchFamily="18" charset="0"/>
              </a:rPr>
              <a:t> + A</a:t>
            </a:r>
            <a:r>
              <a:rPr lang="en-US" altLang="zh-CN" sz="2800" kern="0" baseline="-25000" dirty="0">
                <a:latin typeface="Times New Roman" pitchFamily="18" charset="0"/>
                <a:cs typeface="Times New Roman" pitchFamily="18" charset="0"/>
              </a:rPr>
              <a:t>12</a:t>
            </a:r>
            <a:r>
              <a:rPr lang="en-US" altLang="zh-CN" sz="2800" kern="0" dirty="0">
                <a:latin typeface="Times New Roman" pitchFamily="18" charset="0"/>
                <a:cs typeface="Times New Roman" pitchFamily="18" charset="0"/>
              </a:rPr>
              <a:t>) </a:t>
            </a:r>
            <a:r>
              <a:rPr lang="en-US" altLang="zh-CN" sz="2800" b="1" kern="0" dirty="0">
                <a:latin typeface="Times New Roman" pitchFamily="18" charset="0"/>
                <a:cs typeface="Times New Roman" pitchFamily="18" charset="0"/>
                <a:sym typeface="Symbol" pitchFamily="18" charset="2"/>
              </a:rPr>
              <a:t></a:t>
            </a:r>
            <a:r>
              <a:rPr lang="en-US" altLang="zh-CN" sz="2800" kern="0" dirty="0">
                <a:latin typeface="Times New Roman" pitchFamily="18" charset="0"/>
                <a:cs typeface="Times New Roman" pitchFamily="18" charset="0"/>
              </a:rPr>
              <a:t> </a:t>
            </a:r>
            <a:r>
              <a:rPr lang="en-US" altLang="zh-CN" sz="2800" b="1" kern="0" dirty="0">
                <a:latin typeface="Times New Roman" pitchFamily="18" charset="0"/>
                <a:cs typeface="Times New Roman" pitchFamily="18" charset="0"/>
              </a:rPr>
              <a:t>B</a:t>
            </a:r>
            <a:r>
              <a:rPr lang="en-US" altLang="zh-CN" sz="2800" b="1" kern="0" baseline="-25000" dirty="0">
                <a:latin typeface="Times New Roman" pitchFamily="18" charset="0"/>
                <a:cs typeface="Times New Roman" pitchFamily="18" charset="0"/>
              </a:rPr>
              <a:t>22</a:t>
            </a:r>
            <a:endParaRPr lang="en-US" altLang="zh-CN" sz="2800" b="1" kern="0" dirty="0">
              <a:latin typeface="Times New Roman" pitchFamily="18" charset="0"/>
              <a:cs typeface="Times New Roman" pitchFamily="18" charset="0"/>
            </a:endParaRPr>
          </a:p>
          <a:p>
            <a:pPr marL="0" indent="0">
              <a:lnSpc>
                <a:spcPct val="90000"/>
              </a:lnSpc>
              <a:spcBef>
                <a:spcPct val="20000"/>
              </a:spcBef>
              <a:buNone/>
              <a:defRPr/>
            </a:pPr>
            <a:r>
              <a:rPr lang="en-US" altLang="zh-CN" sz="2800" kern="0" dirty="0">
                <a:latin typeface="Times New Roman" pitchFamily="18" charset="0"/>
                <a:cs typeface="Times New Roman" pitchFamily="18" charset="0"/>
              </a:rPr>
              <a:t>M</a:t>
            </a:r>
            <a:r>
              <a:rPr lang="en-US" altLang="zh-CN" sz="2800" kern="0" baseline="-25000" dirty="0">
                <a:latin typeface="Times New Roman" pitchFamily="18" charset="0"/>
                <a:cs typeface="Times New Roman" pitchFamily="18" charset="0"/>
              </a:rPr>
              <a:t>6</a:t>
            </a:r>
            <a:r>
              <a:rPr lang="en-US" altLang="zh-CN" sz="2800" kern="0" dirty="0">
                <a:latin typeface="Times New Roman" pitchFamily="18" charset="0"/>
                <a:cs typeface="Times New Roman" pitchFamily="18" charset="0"/>
              </a:rPr>
              <a:t> = (A</a:t>
            </a:r>
            <a:r>
              <a:rPr lang="en-US" altLang="zh-CN" sz="2800" kern="0" baseline="-25000" dirty="0">
                <a:latin typeface="Times New Roman" pitchFamily="18" charset="0"/>
                <a:cs typeface="Times New Roman" pitchFamily="18" charset="0"/>
              </a:rPr>
              <a:t>21</a:t>
            </a:r>
            <a:r>
              <a:rPr lang="en-US" altLang="zh-CN" sz="2800" kern="0" dirty="0">
                <a:latin typeface="Times New Roman" pitchFamily="18" charset="0"/>
                <a:cs typeface="Times New Roman" pitchFamily="18" charset="0"/>
              </a:rPr>
              <a:t> – A</a:t>
            </a:r>
            <a:r>
              <a:rPr lang="en-US" altLang="zh-CN" sz="2800" kern="0" baseline="-25000" dirty="0">
                <a:latin typeface="Times New Roman" pitchFamily="18" charset="0"/>
                <a:cs typeface="Times New Roman" pitchFamily="18" charset="0"/>
              </a:rPr>
              <a:t>11</a:t>
            </a:r>
            <a:r>
              <a:rPr lang="en-US" altLang="zh-CN" sz="2800" kern="0" dirty="0">
                <a:latin typeface="Times New Roman" pitchFamily="18" charset="0"/>
                <a:cs typeface="Times New Roman" pitchFamily="18" charset="0"/>
              </a:rPr>
              <a:t>) </a:t>
            </a:r>
            <a:r>
              <a:rPr lang="en-US" altLang="zh-CN" sz="2800" b="1" kern="0" dirty="0">
                <a:latin typeface="Times New Roman" pitchFamily="18" charset="0"/>
                <a:cs typeface="Times New Roman" pitchFamily="18" charset="0"/>
                <a:sym typeface="Symbol" pitchFamily="18" charset="2"/>
              </a:rPr>
              <a:t></a:t>
            </a:r>
            <a:r>
              <a:rPr lang="en-US" altLang="zh-CN" sz="2800" kern="0" dirty="0">
                <a:latin typeface="Times New Roman" pitchFamily="18" charset="0"/>
                <a:cs typeface="Times New Roman" pitchFamily="18" charset="0"/>
              </a:rPr>
              <a:t> (B</a:t>
            </a:r>
            <a:r>
              <a:rPr lang="en-US" altLang="zh-CN" sz="2800" kern="0" baseline="-25000" dirty="0">
                <a:latin typeface="Times New Roman" pitchFamily="18" charset="0"/>
                <a:cs typeface="Times New Roman" pitchFamily="18" charset="0"/>
              </a:rPr>
              <a:t>11</a:t>
            </a:r>
            <a:r>
              <a:rPr lang="en-US" altLang="zh-CN" sz="2800" kern="0" dirty="0">
                <a:latin typeface="Times New Roman" pitchFamily="18" charset="0"/>
                <a:cs typeface="Times New Roman" pitchFamily="18" charset="0"/>
              </a:rPr>
              <a:t> + </a:t>
            </a:r>
            <a:r>
              <a:rPr lang="en-US" altLang="zh-CN" sz="2800" b="1" kern="0" dirty="0">
                <a:latin typeface="Times New Roman" pitchFamily="18" charset="0"/>
                <a:cs typeface="Times New Roman" pitchFamily="18" charset="0"/>
              </a:rPr>
              <a:t>B</a:t>
            </a:r>
            <a:r>
              <a:rPr lang="en-US" altLang="zh-CN" sz="2800" b="1" kern="0" baseline="-25000" dirty="0">
                <a:latin typeface="Times New Roman" pitchFamily="18" charset="0"/>
                <a:cs typeface="Times New Roman" pitchFamily="18" charset="0"/>
              </a:rPr>
              <a:t>12</a:t>
            </a:r>
            <a:r>
              <a:rPr lang="en-US" altLang="zh-CN" sz="2800" b="1" kern="0" dirty="0">
                <a:latin typeface="Times New Roman" pitchFamily="18" charset="0"/>
                <a:cs typeface="Times New Roman" pitchFamily="18" charset="0"/>
              </a:rPr>
              <a:t>)</a:t>
            </a:r>
          </a:p>
          <a:p>
            <a:pPr marL="0" indent="0">
              <a:lnSpc>
                <a:spcPct val="90000"/>
              </a:lnSpc>
              <a:spcBef>
                <a:spcPct val="20000"/>
              </a:spcBef>
              <a:buNone/>
              <a:defRPr/>
            </a:pPr>
            <a:r>
              <a:rPr lang="en-US" altLang="zh-CN" sz="2800" kern="0" dirty="0">
                <a:latin typeface="Times New Roman" pitchFamily="18" charset="0"/>
                <a:cs typeface="Times New Roman" pitchFamily="18" charset="0"/>
              </a:rPr>
              <a:t>M</a:t>
            </a:r>
            <a:r>
              <a:rPr lang="en-US" altLang="zh-CN" sz="2800" kern="0" baseline="-25000" dirty="0">
                <a:latin typeface="Times New Roman" pitchFamily="18" charset="0"/>
                <a:cs typeface="Times New Roman" pitchFamily="18" charset="0"/>
              </a:rPr>
              <a:t>7</a:t>
            </a:r>
            <a:r>
              <a:rPr lang="en-US" altLang="zh-CN" sz="2800" kern="0" dirty="0">
                <a:latin typeface="Times New Roman" pitchFamily="18" charset="0"/>
                <a:cs typeface="Times New Roman" pitchFamily="18" charset="0"/>
              </a:rPr>
              <a:t> = (A</a:t>
            </a:r>
            <a:r>
              <a:rPr lang="en-US" altLang="zh-CN" sz="2800" kern="0" baseline="-25000" dirty="0">
                <a:latin typeface="Times New Roman" pitchFamily="18" charset="0"/>
                <a:cs typeface="Times New Roman" pitchFamily="18" charset="0"/>
              </a:rPr>
              <a:t>12</a:t>
            </a:r>
            <a:r>
              <a:rPr lang="en-US" altLang="zh-CN" sz="2800" kern="0" dirty="0">
                <a:latin typeface="Times New Roman" pitchFamily="18" charset="0"/>
                <a:cs typeface="Times New Roman" pitchFamily="18" charset="0"/>
              </a:rPr>
              <a:t> – A</a:t>
            </a:r>
            <a:r>
              <a:rPr lang="en-US" altLang="zh-CN" sz="2800" kern="0" baseline="-25000" dirty="0">
                <a:latin typeface="Times New Roman" pitchFamily="18" charset="0"/>
                <a:cs typeface="Times New Roman" pitchFamily="18" charset="0"/>
              </a:rPr>
              <a:t>22</a:t>
            </a:r>
            <a:r>
              <a:rPr lang="en-US" altLang="zh-CN" sz="2800" kern="0" dirty="0">
                <a:latin typeface="Times New Roman" pitchFamily="18" charset="0"/>
                <a:cs typeface="Times New Roman" pitchFamily="18" charset="0"/>
              </a:rPr>
              <a:t>) </a:t>
            </a:r>
            <a:r>
              <a:rPr lang="en-US" altLang="zh-CN" sz="2800" b="1" kern="0" dirty="0">
                <a:latin typeface="Times New Roman" pitchFamily="18" charset="0"/>
                <a:cs typeface="Times New Roman" pitchFamily="18" charset="0"/>
                <a:sym typeface="Symbol" pitchFamily="18" charset="2"/>
              </a:rPr>
              <a:t></a:t>
            </a:r>
            <a:r>
              <a:rPr lang="en-US" altLang="zh-CN" sz="2800" kern="0" dirty="0">
                <a:latin typeface="Times New Roman" pitchFamily="18" charset="0"/>
                <a:cs typeface="Times New Roman" pitchFamily="18" charset="0"/>
              </a:rPr>
              <a:t> (B</a:t>
            </a:r>
            <a:r>
              <a:rPr lang="en-US" altLang="zh-CN" sz="2800" kern="0" baseline="-25000" dirty="0">
                <a:latin typeface="Times New Roman" pitchFamily="18" charset="0"/>
                <a:cs typeface="Times New Roman" pitchFamily="18" charset="0"/>
              </a:rPr>
              <a:t>21</a:t>
            </a:r>
            <a:r>
              <a:rPr lang="en-US" altLang="zh-CN" sz="2800" kern="0" dirty="0">
                <a:latin typeface="Times New Roman" pitchFamily="18" charset="0"/>
                <a:cs typeface="Times New Roman" pitchFamily="18" charset="0"/>
              </a:rPr>
              <a:t> + </a:t>
            </a:r>
            <a:r>
              <a:rPr lang="en-US" altLang="zh-CN" sz="2800" b="1" kern="0" dirty="0">
                <a:latin typeface="Times New Roman" pitchFamily="18" charset="0"/>
                <a:cs typeface="Times New Roman" pitchFamily="18" charset="0"/>
              </a:rPr>
              <a:t>B</a:t>
            </a:r>
            <a:r>
              <a:rPr lang="en-US" altLang="zh-CN" sz="2800" b="1" kern="0" baseline="-25000" dirty="0">
                <a:latin typeface="Times New Roman" pitchFamily="18" charset="0"/>
                <a:cs typeface="Times New Roman" pitchFamily="18" charset="0"/>
              </a:rPr>
              <a:t>22</a:t>
            </a:r>
            <a:r>
              <a:rPr lang="en-US" altLang="zh-CN" sz="2800" b="1" kern="0" dirty="0">
                <a:latin typeface="Times New Roman" pitchFamily="18" charset="0"/>
                <a:cs typeface="Times New Roman" pitchFamily="18" charset="0"/>
              </a:rPr>
              <a:t>)</a:t>
            </a:r>
          </a:p>
        </p:txBody>
      </p:sp>
      <p:sp>
        <p:nvSpPr>
          <p:cNvPr id="7" name="Rectangle 4"/>
          <p:cNvSpPr>
            <a:spLocks noChangeArrowheads="1"/>
          </p:cNvSpPr>
          <p:nvPr/>
        </p:nvSpPr>
        <p:spPr bwMode="auto">
          <a:xfrm>
            <a:off x="5546438" y="4676704"/>
            <a:ext cx="4495799" cy="1900237"/>
          </a:xfrm>
          <a:prstGeom prst="rect">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800" b="1" dirty="0">
                <a:latin typeface="Times New Roman" panose="02020603050405020304" pitchFamily="18" charset="0"/>
                <a:cs typeface="Times New Roman" panose="02020603050405020304" pitchFamily="18" charset="0"/>
              </a:rPr>
              <a:t>C</a:t>
            </a:r>
            <a:r>
              <a:rPr lang="en-US" altLang="zh-CN" sz="2800" b="1" baseline="-25000" dirty="0">
                <a:latin typeface="Times New Roman" panose="02020603050405020304" pitchFamily="18" charset="0"/>
                <a:cs typeface="Times New Roman" panose="02020603050405020304" pitchFamily="18" charset="0"/>
              </a:rPr>
              <a:t>11</a:t>
            </a:r>
            <a:r>
              <a:rPr lang="en-US" altLang="zh-CN" sz="2800" b="1" dirty="0">
                <a:latin typeface="Times New Roman" panose="02020603050405020304" pitchFamily="18" charset="0"/>
                <a:cs typeface="Times New Roman" panose="02020603050405020304" pitchFamily="18" charset="0"/>
              </a:rPr>
              <a:t>=M1   + M4  - M</a:t>
            </a:r>
            <a:r>
              <a:rPr lang="en-US" altLang="zh-CN" sz="2800" b="1" baseline="-25000" dirty="0">
                <a:latin typeface="Times New Roman" panose="02020603050405020304" pitchFamily="18" charset="0"/>
                <a:cs typeface="Times New Roman" panose="02020603050405020304" pitchFamily="18" charset="0"/>
              </a:rPr>
              <a:t>5</a:t>
            </a:r>
            <a:r>
              <a:rPr lang="en-US" altLang="zh-CN" sz="2800" b="1" dirty="0">
                <a:latin typeface="Times New Roman" panose="02020603050405020304" pitchFamily="18" charset="0"/>
                <a:cs typeface="Times New Roman" panose="02020603050405020304" pitchFamily="18" charset="0"/>
              </a:rPr>
              <a:t> + M</a:t>
            </a:r>
            <a:r>
              <a:rPr lang="en-US" altLang="zh-CN" sz="2800" b="1" baseline="-25000" dirty="0">
                <a:latin typeface="Times New Roman" panose="02020603050405020304" pitchFamily="18" charset="0"/>
                <a:cs typeface="Times New Roman" panose="02020603050405020304" pitchFamily="18" charset="0"/>
              </a:rPr>
              <a:t>7</a:t>
            </a:r>
          </a:p>
          <a:p>
            <a:pPr eaLnBrk="1" hangingPunct="1"/>
            <a:r>
              <a:rPr lang="en-US" altLang="en-US" sz="2800" b="1" dirty="0">
                <a:latin typeface="Times New Roman" panose="02020603050405020304" pitchFamily="18" charset="0"/>
                <a:ea typeface="SimSun" panose="02010600030101010101" pitchFamily="2" charset="-122"/>
                <a:cs typeface="Times New Roman" panose="02020603050405020304" pitchFamily="18" charset="0"/>
              </a:rPr>
              <a:t>C</a:t>
            </a:r>
            <a:r>
              <a:rPr lang="en-US" altLang="en-US" sz="2800" b="1" baseline="-25000" dirty="0">
                <a:latin typeface="Times New Roman" panose="02020603050405020304" pitchFamily="18" charset="0"/>
                <a:ea typeface="SimSun" panose="02010600030101010101" pitchFamily="2" charset="-122"/>
                <a:cs typeface="Times New Roman" panose="02020603050405020304" pitchFamily="18" charset="0"/>
              </a:rPr>
              <a:t>12</a:t>
            </a:r>
            <a:r>
              <a:rPr lang="en-US" altLang="en-US" sz="2800" b="1"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M</a:t>
            </a:r>
            <a:r>
              <a:rPr lang="en-US" altLang="zh-CN" sz="2800" b="1" baseline="-25000" dirty="0">
                <a:latin typeface="Times New Roman" panose="02020603050405020304" pitchFamily="18" charset="0"/>
                <a:cs typeface="Times New Roman" panose="02020603050405020304" pitchFamily="18" charset="0"/>
              </a:rPr>
              <a:t>3</a:t>
            </a:r>
            <a:r>
              <a:rPr lang="en-US" altLang="zh-CN" sz="2800" b="1" dirty="0">
                <a:latin typeface="Times New Roman" panose="02020603050405020304" pitchFamily="18" charset="0"/>
                <a:cs typeface="Times New Roman" panose="02020603050405020304" pitchFamily="18" charset="0"/>
              </a:rPr>
              <a:t> + M</a:t>
            </a:r>
            <a:r>
              <a:rPr lang="en-US" altLang="zh-CN" sz="2800" b="1" baseline="-25000" dirty="0">
                <a:latin typeface="Times New Roman" panose="02020603050405020304" pitchFamily="18" charset="0"/>
                <a:cs typeface="Times New Roman" panose="02020603050405020304" pitchFamily="18" charset="0"/>
              </a:rPr>
              <a:t>5</a:t>
            </a:r>
            <a:r>
              <a:rPr lang="en-US" altLang="zh-CN" sz="2800" b="1" dirty="0">
                <a:latin typeface="Times New Roman" panose="02020603050405020304" pitchFamily="18" charset="0"/>
                <a:cs typeface="Times New Roman" panose="02020603050405020304" pitchFamily="18" charset="0"/>
              </a:rPr>
              <a:t> </a:t>
            </a:r>
          </a:p>
          <a:p>
            <a:pPr eaLnBrk="1" hangingPunct="1"/>
            <a:r>
              <a:rPr lang="en-US" altLang="zh-CN" sz="2800" b="1" dirty="0">
                <a:latin typeface="Times New Roman" panose="02020603050405020304" pitchFamily="18" charset="0"/>
                <a:cs typeface="Times New Roman" panose="02020603050405020304" pitchFamily="18" charset="0"/>
              </a:rPr>
              <a:t>C</a:t>
            </a:r>
            <a:r>
              <a:rPr lang="en-US" altLang="zh-CN" sz="2800" b="1" baseline="-25000" dirty="0">
                <a:latin typeface="Times New Roman" panose="02020603050405020304" pitchFamily="18" charset="0"/>
                <a:cs typeface="Times New Roman" panose="02020603050405020304" pitchFamily="18" charset="0"/>
              </a:rPr>
              <a:t>21</a:t>
            </a:r>
            <a:r>
              <a:rPr lang="en-US" altLang="zh-CN" sz="2800" b="1" dirty="0">
                <a:latin typeface="Times New Roman" panose="02020603050405020304" pitchFamily="18" charset="0"/>
                <a:cs typeface="Times New Roman" panose="02020603050405020304" pitchFamily="18" charset="0"/>
              </a:rPr>
              <a:t>= M</a:t>
            </a:r>
            <a:r>
              <a:rPr lang="en-US" altLang="zh-CN" sz="2800" b="1" baseline="-25000" dirty="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 + M</a:t>
            </a:r>
            <a:r>
              <a:rPr lang="en-US" altLang="zh-CN" sz="2800" b="1" baseline="-25000" dirty="0">
                <a:latin typeface="Times New Roman" panose="02020603050405020304" pitchFamily="18" charset="0"/>
                <a:cs typeface="Times New Roman" panose="02020603050405020304" pitchFamily="18" charset="0"/>
              </a:rPr>
              <a:t>4</a:t>
            </a:r>
            <a:r>
              <a:rPr lang="en-US" altLang="zh-CN" sz="2800" b="1" dirty="0">
                <a:latin typeface="Times New Roman" panose="02020603050405020304" pitchFamily="18" charset="0"/>
                <a:cs typeface="Times New Roman" panose="02020603050405020304" pitchFamily="18" charset="0"/>
              </a:rPr>
              <a:t> </a:t>
            </a:r>
          </a:p>
          <a:p>
            <a:pPr eaLnBrk="1" hangingPunct="1"/>
            <a:r>
              <a:rPr lang="en-US" altLang="zh-CN" sz="2800" b="1" dirty="0">
                <a:latin typeface="Times New Roman" panose="02020603050405020304" pitchFamily="18" charset="0"/>
                <a:cs typeface="Times New Roman" panose="02020603050405020304" pitchFamily="18" charset="0"/>
              </a:rPr>
              <a:t>C</a:t>
            </a:r>
            <a:r>
              <a:rPr lang="en-US" altLang="zh-CN" sz="2800" b="1" baseline="-25000" dirty="0">
                <a:latin typeface="Times New Roman" panose="02020603050405020304" pitchFamily="18" charset="0"/>
                <a:cs typeface="Times New Roman" panose="02020603050405020304" pitchFamily="18" charset="0"/>
              </a:rPr>
              <a:t>22</a:t>
            </a:r>
            <a:r>
              <a:rPr lang="en-US" altLang="zh-CN" sz="2800" b="1" dirty="0">
                <a:latin typeface="Times New Roman" panose="02020603050405020304" pitchFamily="18" charset="0"/>
                <a:cs typeface="Times New Roman" panose="02020603050405020304" pitchFamily="18" charset="0"/>
              </a:rPr>
              <a:t>=M</a:t>
            </a:r>
            <a:r>
              <a:rPr lang="en-US" altLang="zh-CN" sz="2800" b="1" baseline="-25000" dirty="0">
                <a:latin typeface="Times New Roman" panose="02020603050405020304" pitchFamily="18" charset="0"/>
                <a:cs typeface="Times New Roman" panose="02020603050405020304" pitchFamily="18" charset="0"/>
              </a:rPr>
              <a:t>1</a:t>
            </a:r>
            <a:r>
              <a:rPr lang="en-US" altLang="zh-CN" sz="2800" b="1" dirty="0">
                <a:latin typeface="Times New Roman" panose="02020603050405020304" pitchFamily="18" charset="0"/>
                <a:cs typeface="Times New Roman" panose="02020603050405020304" pitchFamily="18" charset="0"/>
              </a:rPr>
              <a:t>   + M</a:t>
            </a:r>
            <a:r>
              <a:rPr lang="en-US" altLang="zh-CN" sz="2800" b="1" baseline="-25000" dirty="0">
                <a:latin typeface="Times New Roman" panose="02020603050405020304" pitchFamily="18" charset="0"/>
                <a:cs typeface="Times New Roman" panose="02020603050405020304" pitchFamily="18" charset="0"/>
              </a:rPr>
              <a:t>3</a:t>
            </a:r>
            <a:r>
              <a:rPr lang="en-US" altLang="zh-CN" sz="2800" b="1" dirty="0">
                <a:latin typeface="Times New Roman" panose="02020603050405020304" pitchFamily="18" charset="0"/>
                <a:cs typeface="Times New Roman" panose="02020603050405020304" pitchFamily="18" charset="0"/>
              </a:rPr>
              <a:t>  - M</a:t>
            </a:r>
            <a:r>
              <a:rPr lang="en-US" altLang="zh-CN" sz="2800" b="1" baseline="-25000" dirty="0">
                <a:latin typeface="Times New Roman" panose="02020603050405020304" pitchFamily="18" charset="0"/>
                <a:cs typeface="Times New Roman" panose="02020603050405020304" pitchFamily="18" charset="0"/>
              </a:rPr>
              <a:t>2 </a:t>
            </a:r>
            <a:r>
              <a:rPr lang="en-US" altLang="zh-CN" sz="2800" b="1" dirty="0">
                <a:latin typeface="Times New Roman" panose="02020603050405020304" pitchFamily="18" charset="0"/>
                <a:cs typeface="Times New Roman" panose="02020603050405020304" pitchFamily="18" charset="0"/>
              </a:rPr>
              <a:t>+ M</a:t>
            </a:r>
            <a:r>
              <a:rPr lang="en-US" altLang="zh-CN" sz="2800" b="1" baseline="-25000" dirty="0">
                <a:latin typeface="Times New Roman" panose="02020603050405020304" pitchFamily="18" charset="0"/>
                <a:cs typeface="Times New Roman" panose="02020603050405020304" pitchFamily="18" charset="0"/>
              </a:rPr>
              <a:t>6</a:t>
            </a:r>
          </a:p>
          <a:p>
            <a:pPr eaLnBrk="1" hangingPunct="1"/>
            <a:r>
              <a:rPr lang="en-US" altLang="en-US" sz="2000" b="1" dirty="0">
                <a:latin typeface="Times New Roman" panose="02020603050405020304" pitchFamily="18" charset="0"/>
                <a:ea typeface="SimSun"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30072662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506037" cy="770948"/>
          </a:xfrm>
        </p:spPr>
        <p:txBody>
          <a:bodyPr/>
          <a:lstStyle/>
          <a:p>
            <a:r>
              <a:rPr lang="en-US" dirty="0">
                <a:latin typeface="Times New Roman" panose="02020603050405020304" pitchFamily="18" charset="0"/>
                <a:cs typeface="Times New Roman" panose="02020603050405020304" pitchFamily="18" charset="0"/>
              </a:rPr>
              <a:t>APPLICATIONS-STRASSEN’S MULTIPLICATION</a:t>
            </a:r>
            <a:endParaRPr lang="en-IN" dirty="0"/>
          </a:p>
        </p:txBody>
      </p:sp>
      <p:sp>
        <p:nvSpPr>
          <p:cNvPr id="5" name="Rectangle 2">
            <a:extLst/>
          </p:cNvPr>
          <p:cNvSpPr txBox="1">
            <a:spLocks noGrp="1" noChangeArrowheads="1"/>
          </p:cNvSpPr>
          <p:nvPr>
            <p:ph idx="1"/>
          </p:nvPr>
        </p:nvSpPr>
        <p:spPr bwMode="auto">
          <a:xfrm>
            <a:off x="384897" y="930276"/>
            <a:ext cx="11455400" cy="5664200"/>
          </a:xfrm>
          <a:prstGeom prst="rect">
            <a:avLst/>
          </a:prstGeom>
          <a:noFill/>
          <a:ln w="9525">
            <a:noFill/>
            <a:miter lim="800000"/>
            <a:headEnd/>
            <a:tailEnd/>
          </a:ln>
        </p:spPr>
        <p:txBody>
          <a:bodyPr/>
          <a:lstStyle/>
          <a:p>
            <a:pPr marL="914400" lvl="2" indent="0">
              <a:spcBef>
                <a:spcPct val="20000"/>
              </a:spcBef>
              <a:buNone/>
              <a:defRPr/>
            </a:pPr>
            <a:r>
              <a:rPr lang="en-US" altLang="zh-CN" kern="0" dirty="0">
                <a:latin typeface="Times New Roman" pitchFamily="18" charset="0"/>
                <a:cs typeface="Times New Roman" pitchFamily="18" charset="0"/>
              </a:rPr>
              <a:t>C</a:t>
            </a:r>
            <a:r>
              <a:rPr lang="en-US" altLang="zh-CN" kern="0" baseline="-25000" dirty="0">
                <a:latin typeface="Times New Roman" pitchFamily="18" charset="0"/>
                <a:cs typeface="Times New Roman" pitchFamily="18" charset="0"/>
              </a:rPr>
              <a:t>11    </a:t>
            </a:r>
            <a:r>
              <a:rPr lang="en-US" altLang="zh-CN" kern="0" dirty="0">
                <a:latin typeface="Times New Roman" pitchFamily="18" charset="0"/>
                <a:cs typeface="Times New Roman" pitchFamily="18" charset="0"/>
              </a:rPr>
              <a:t>C</a:t>
            </a:r>
            <a:r>
              <a:rPr lang="en-US" altLang="zh-CN" kern="0" baseline="-25000" dirty="0">
                <a:latin typeface="Times New Roman" pitchFamily="18" charset="0"/>
                <a:cs typeface="Times New Roman" pitchFamily="18" charset="0"/>
              </a:rPr>
              <a:t>12</a:t>
            </a:r>
            <a:r>
              <a:rPr lang="en-US" altLang="zh-CN" kern="0" dirty="0">
                <a:latin typeface="Times New Roman" pitchFamily="18" charset="0"/>
                <a:cs typeface="Times New Roman" pitchFamily="18" charset="0"/>
              </a:rPr>
              <a:t>                      A</a:t>
            </a:r>
            <a:r>
              <a:rPr lang="en-US" altLang="zh-CN" kern="0" baseline="-25000" dirty="0">
                <a:latin typeface="Times New Roman" pitchFamily="18" charset="0"/>
                <a:cs typeface="Times New Roman" pitchFamily="18" charset="0"/>
              </a:rPr>
              <a:t>11</a:t>
            </a:r>
            <a:r>
              <a:rPr lang="en-US" altLang="zh-CN" kern="0" dirty="0">
                <a:latin typeface="Times New Roman" pitchFamily="18" charset="0"/>
                <a:cs typeface="Times New Roman" pitchFamily="18" charset="0"/>
              </a:rPr>
              <a:t>    A</a:t>
            </a:r>
            <a:r>
              <a:rPr lang="en-US" altLang="zh-CN" kern="0" baseline="-25000" dirty="0">
                <a:latin typeface="Times New Roman" pitchFamily="18" charset="0"/>
                <a:cs typeface="Times New Roman" pitchFamily="18" charset="0"/>
              </a:rPr>
              <a:t>12</a:t>
            </a:r>
            <a:r>
              <a:rPr lang="en-US" altLang="zh-CN" kern="0" dirty="0">
                <a:latin typeface="Times New Roman" pitchFamily="18" charset="0"/>
                <a:cs typeface="Times New Roman" pitchFamily="18" charset="0"/>
              </a:rPr>
              <a:t>                     B</a:t>
            </a:r>
            <a:r>
              <a:rPr lang="en-US" altLang="zh-CN" kern="0" baseline="-25000" dirty="0">
                <a:latin typeface="Times New Roman" pitchFamily="18" charset="0"/>
                <a:cs typeface="Times New Roman" pitchFamily="18" charset="0"/>
              </a:rPr>
              <a:t>11</a:t>
            </a:r>
            <a:r>
              <a:rPr lang="en-US" altLang="zh-CN" kern="0" dirty="0">
                <a:latin typeface="Times New Roman" pitchFamily="18" charset="0"/>
                <a:cs typeface="Times New Roman" pitchFamily="18" charset="0"/>
              </a:rPr>
              <a:t>    B</a:t>
            </a:r>
            <a:r>
              <a:rPr lang="en-US" altLang="zh-CN" kern="0" baseline="-25000" dirty="0">
                <a:latin typeface="Times New Roman" pitchFamily="18" charset="0"/>
                <a:cs typeface="Times New Roman" pitchFamily="18" charset="0"/>
              </a:rPr>
              <a:t>12</a:t>
            </a:r>
          </a:p>
          <a:p>
            <a:pPr marL="914400" lvl="2" indent="0">
              <a:spcBef>
                <a:spcPct val="20000"/>
              </a:spcBef>
              <a:buNone/>
              <a:defRPr/>
            </a:pPr>
            <a:r>
              <a:rPr lang="en-US" altLang="zh-CN" kern="0" baseline="-25000" dirty="0">
                <a:latin typeface="Times New Roman" pitchFamily="18" charset="0"/>
                <a:cs typeface="Times New Roman" pitchFamily="18" charset="0"/>
              </a:rPr>
              <a:t>                              </a:t>
            </a:r>
            <a:r>
              <a:rPr lang="en-US" altLang="zh-CN" kern="0" dirty="0">
                <a:latin typeface="Times New Roman" pitchFamily="18" charset="0"/>
                <a:cs typeface="Times New Roman" pitchFamily="18" charset="0"/>
              </a:rPr>
              <a:t>=                                    *</a:t>
            </a:r>
          </a:p>
          <a:p>
            <a:pPr marL="914400" lvl="2" indent="0">
              <a:spcBef>
                <a:spcPct val="20000"/>
              </a:spcBef>
              <a:buNone/>
              <a:defRPr/>
            </a:pPr>
            <a:r>
              <a:rPr lang="en-US" altLang="zh-CN" kern="0" dirty="0">
                <a:latin typeface="Times New Roman" pitchFamily="18" charset="0"/>
                <a:cs typeface="Times New Roman" pitchFamily="18" charset="0"/>
              </a:rPr>
              <a:t>C</a:t>
            </a:r>
            <a:r>
              <a:rPr lang="en-US" altLang="zh-CN" kern="0" baseline="-25000" dirty="0">
                <a:latin typeface="Times New Roman" pitchFamily="18" charset="0"/>
                <a:cs typeface="Times New Roman" pitchFamily="18" charset="0"/>
              </a:rPr>
              <a:t>21    </a:t>
            </a:r>
            <a:r>
              <a:rPr lang="en-US" altLang="zh-CN" kern="0" dirty="0">
                <a:latin typeface="Times New Roman" pitchFamily="18" charset="0"/>
                <a:cs typeface="Times New Roman" pitchFamily="18" charset="0"/>
              </a:rPr>
              <a:t>C</a:t>
            </a:r>
            <a:r>
              <a:rPr lang="en-US" altLang="zh-CN" kern="0" baseline="-25000" dirty="0">
                <a:latin typeface="Times New Roman" pitchFamily="18" charset="0"/>
                <a:cs typeface="Times New Roman" pitchFamily="18" charset="0"/>
              </a:rPr>
              <a:t>22</a:t>
            </a:r>
            <a:r>
              <a:rPr lang="en-US" altLang="zh-CN" kern="0" dirty="0">
                <a:latin typeface="Times New Roman" pitchFamily="18" charset="0"/>
                <a:cs typeface="Times New Roman" pitchFamily="18" charset="0"/>
              </a:rPr>
              <a:t>                      A</a:t>
            </a:r>
            <a:r>
              <a:rPr lang="en-US" altLang="zh-CN" kern="0" baseline="-25000" dirty="0">
                <a:latin typeface="Times New Roman" pitchFamily="18" charset="0"/>
                <a:cs typeface="Times New Roman" pitchFamily="18" charset="0"/>
              </a:rPr>
              <a:t>21</a:t>
            </a:r>
            <a:r>
              <a:rPr lang="en-US" altLang="zh-CN" kern="0" dirty="0">
                <a:latin typeface="Times New Roman" pitchFamily="18" charset="0"/>
                <a:cs typeface="Times New Roman" pitchFamily="18" charset="0"/>
              </a:rPr>
              <a:t>    A</a:t>
            </a:r>
            <a:r>
              <a:rPr lang="en-US" altLang="zh-CN" kern="0" baseline="-25000" dirty="0">
                <a:latin typeface="Times New Roman" pitchFamily="18" charset="0"/>
                <a:cs typeface="Times New Roman" pitchFamily="18" charset="0"/>
              </a:rPr>
              <a:t>22</a:t>
            </a:r>
            <a:r>
              <a:rPr lang="en-US" altLang="zh-CN" kern="0" dirty="0">
                <a:latin typeface="Times New Roman" pitchFamily="18" charset="0"/>
                <a:cs typeface="Times New Roman" pitchFamily="18" charset="0"/>
              </a:rPr>
              <a:t>                     B</a:t>
            </a:r>
            <a:r>
              <a:rPr lang="en-US" altLang="zh-CN" kern="0" baseline="-25000" dirty="0">
                <a:latin typeface="Times New Roman" pitchFamily="18" charset="0"/>
                <a:cs typeface="Times New Roman" pitchFamily="18" charset="0"/>
              </a:rPr>
              <a:t>21</a:t>
            </a:r>
            <a:r>
              <a:rPr lang="en-US" altLang="zh-CN" kern="0" dirty="0">
                <a:latin typeface="Times New Roman" pitchFamily="18" charset="0"/>
                <a:cs typeface="Times New Roman" pitchFamily="18" charset="0"/>
              </a:rPr>
              <a:t>    B</a:t>
            </a:r>
            <a:r>
              <a:rPr lang="en-US" altLang="zh-CN" kern="0" baseline="-25000" dirty="0">
                <a:latin typeface="Times New Roman" pitchFamily="18" charset="0"/>
                <a:cs typeface="Times New Roman" pitchFamily="18" charset="0"/>
              </a:rPr>
              <a:t>22</a:t>
            </a:r>
          </a:p>
          <a:p>
            <a:pPr marL="1143000" lvl="2" indent="-228600">
              <a:spcBef>
                <a:spcPct val="20000"/>
              </a:spcBef>
              <a:defRPr/>
            </a:pPr>
            <a:endParaRPr lang="en-US" altLang="zh-CN" kern="0" baseline="-25000" dirty="0">
              <a:latin typeface="Times New Roman" pitchFamily="18" charset="0"/>
              <a:cs typeface="Times New Roman" pitchFamily="18" charset="0"/>
            </a:endParaRPr>
          </a:p>
          <a:p>
            <a:pPr marL="1143000" lvl="2" indent="-228600">
              <a:spcBef>
                <a:spcPct val="20000"/>
              </a:spcBef>
              <a:defRPr/>
            </a:pPr>
            <a:endParaRPr lang="en-US" altLang="zh-CN" kern="0" baseline="-25000" dirty="0">
              <a:latin typeface="Times New Roman" pitchFamily="18" charset="0"/>
              <a:cs typeface="Times New Roman" pitchFamily="18" charset="0"/>
            </a:endParaRPr>
          </a:p>
          <a:p>
            <a:pPr marL="914400" lvl="2" indent="0">
              <a:spcBef>
                <a:spcPct val="20000"/>
              </a:spcBef>
              <a:buNone/>
              <a:defRPr/>
            </a:pPr>
            <a:r>
              <a:rPr lang="en-US" altLang="zh-CN" sz="2000" kern="0" dirty="0" smtClean="0">
                <a:latin typeface="Times New Roman" pitchFamily="18" charset="0"/>
                <a:cs typeface="Times New Roman" pitchFamily="18" charset="0"/>
              </a:rPr>
              <a:t>                               </a:t>
            </a:r>
            <a:r>
              <a:rPr lang="en-US" altLang="zh-CN" sz="2000" kern="0" dirty="0">
                <a:latin typeface="Times New Roman" pitchFamily="18" charset="0"/>
                <a:cs typeface="Times New Roman" pitchFamily="18" charset="0"/>
              </a:rPr>
              <a:t>M</a:t>
            </a:r>
            <a:r>
              <a:rPr lang="en-US" altLang="zh-CN" sz="2000" kern="0" baseline="-25000" dirty="0">
                <a:latin typeface="Times New Roman" pitchFamily="18" charset="0"/>
                <a:cs typeface="Times New Roman" pitchFamily="18" charset="0"/>
              </a:rPr>
              <a:t>1</a:t>
            </a:r>
            <a:r>
              <a:rPr lang="en-US" altLang="zh-CN" sz="2000" kern="0" dirty="0">
                <a:latin typeface="Times New Roman" pitchFamily="18" charset="0"/>
                <a:cs typeface="Times New Roman" pitchFamily="18" charset="0"/>
              </a:rPr>
              <a:t>   + M</a:t>
            </a:r>
            <a:r>
              <a:rPr lang="en-US" altLang="zh-CN" sz="2000" kern="0" baseline="-25000" dirty="0">
                <a:latin typeface="Times New Roman" pitchFamily="18" charset="0"/>
                <a:cs typeface="Times New Roman" pitchFamily="18" charset="0"/>
              </a:rPr>
              <a:t>4</a:t>
            </a:r>
            <a:r>
              <a:rPr lang="en-US" altLang="zh-CN" sz="2000" kern="0" dirty="0">
                <a:latin typeface="Times New Roman" pitchFamily="18" charset="0"/>
                <a:cs typeface="Times New Roman" pitchFamily="18" charset="0"/>
              </a:rPr>
              <a:t>  - M</a:t>
            </a:r>
            <a:r>
              <a:rPr lang="en-US" altLang="zh-CN" sz="2000" kern="0" baseline="-25000" dirty="0">
                <a:latin typeface="Times New Roman" pitchFamily="18" charset="0"/>
                <a:cs typeface="Times New Roman" pitchFamily="18" charset="0"/>
              </a:rPr>
              <a:t>5 </a:t>
            </a:r>
            <a:r>
              <a:rPr lang="en-US" altLang="zh-CN" sz="2000" kern="0" dirty="0">
                <a:latin typeface="Times New Roman" pitchFamily="18" charset="0"/>
                <a:cs typeface="Times New Roman" pitchFamily="18" charset="0"/>
              </a:rPr>
              <a:t>+ M</a:t>
            </a:r>
            <a:r>
              <a:rPr lang="en-US" altLang="zh-CN" sz="2000" kern="0" baseline="-25000" dirty="0">
                <a:latin typeface="Times New Roman" pitchFamily="18" charset="0"/>
                <a:cs typeface="Times New Roman" pitchFamily="18" charset="0"/>
              </a:rPr>
              <a:t>7</a:t>
            </a:r>
            <a:r>
              <a:rPr lang="en-US" altLang="zh-CN" sz="2000" kern="0" dirty="0">
                <a:latin typeface="Times New Roman" pitchFamily="18" charset="0"/>
                <a:cs typeface="Times New Roman" pitchFamily="18" charset="0"/>
              </a:rPr>
              <a:t>                        M</a:t>
            </a:r>
            <a:r>
              <a:rPr lang="en-US" altLang="zh-CN" sz="2000" kern="0" baseline="-25000" dirty="0">
                <a:latin typeface="Times New Roman" pitchFamily="18" charset="0"/>
                <a:cs typeface="Times New Roman" pitchFamily="18" charset="0"/>
              </a:rPr>
              <a:t>3 </a:t>
            </a:r>
            <a:r>
              <a:rPr lang="en-US" altLang="zh-CN" sz="2000" kern="0" dirty="0">
                <a:latin typeface="Times New Roman" pitchFamily="18" charset="0"/>
                <a:cs typeface="Times New Roman" pitchFamily="18" charset="0"/>
              </a:rPr>
              <a:t>+ M</a:t>
            </a:r>
            <a:r>
              <a:rPr lang="en-US" altLang="zh-CN" sz="2000" kern="0" baseline="-25000" dirty="0">
                <a:latin typeface="Times New Roman" pitchFamily="18" charset="0"/>
                <a:cs typeface="Times New Roman" pitchFamily="18" charset="0"/>
              </a:rPr>
              <a:t>5</a:t>
            </a:r>
            <a:r>
              <a:rPr lang="en-US" altLang="zh-CN" sz="2000" kern="0" dirty="0">
                <a:latin typeface="Times New Roman" pitchFamily="18" charset="0"/>
                <a:cs typeface="Times New Roman" pitchFamily="18" charset="0"/>
              </a:rPr>
              <a:t> </a:t>
            </a:r>
            <a:endParaRPr lang="en-US" altLang="zh-CN" sz="2000" kern="0" baseline="-25000" dirty="0">
              <a:latin typeface="Times New Roman" pitchFamily="18" charset="0"/>
              <a:cs typeface="Times New Roman" pitchFamily="18" charset="0"/>
            </a:endParaRPr>
          </a:p>
          <a:p>
            <a:pPr marL="914400" lvl="2" indent="0">
              <a:spcBef>
                <a:spcPct val="20000"/>
              </a:spcBef>
              <a:buNone/>
              <a:defRPr/>
            </a:pPr>
            <a:r>
              <a:rPr lang="en-US" altLang="zh-CN" sz="2000" kern="0" baseline="-25000" dirty="0" smtClean="0">
                <a:latin typeface="Times New Roman" pitchFamily="18" charset="0"/>
                <a:cs typeface="Times New Roman" pitchFamily="18" charset="0"/>
              </a:rPr>
              <a:t>                              </a:t>
            </a:r>
            <a:r>
              <a:rPr lang="en-US" altLang="zh-CN" sz="2000" kern="0" dirty="0">
                <a:latin typeface="Times New Roman" pitchFamily="18" charset="0"/>
                <a:cs typeface="Times New Roman" pitchFamily="18" charset="0"/>
              </a:rPr>
              <a:t>=                   </a:t>
            </a:r>
          </a:p>
          <a:p>
            <a:pPr marL="914400" lvl="2" indent="0">
              <a:spcBef>
                <a:spcPct val="20000"/>
              </a:spcBef>
              <a:buNone/>
              <a:defRPr/>
            </a:pPr>
            <a:r>
              <a:rPr lang="en-US" altLang="zh-CN" kern="0" dirty="0">
                <a:latin typeface="Times New Roman" pitchFamily="18" charset="0"/>
                <a:cs typeface="Times New Roman" pitchFamily="18" charset="0"/>
              </a:rPr>
              <a:t> </a:t>
            </a:r>
            <a:r>
              <a:rPr lang="en-US" altLang="zh-CN" kern="0" dirty="0" smtClean="0">
                <a:latin typeface="Times New Roman" pitchFamily="18" charset="0"/>
                <a:cs typeface="Times New Roman" pitchFamily="18" charset="0"/>
              </a:rPr>
              <a:t>     </a:t>
            </a:r>
            <a:r>
              <a:rPr lang="en-US" altLang="zh-CN" sz="2000" kern="0" dirty="0" smtClean="0">
                <a:latin typeface="Times New Roman" pitchFamily="18" charset="0"/>
                <a:cs typeface="Times New Roman" pitchFamily="18" charset="0"/>
              </a:rPr>
              <a:t>                        </a:t>
            </a:r>
            <a:r>
              <a:rPr lang="en-US" altLang="zh-CN" sz="2000" kern="0" dirty="0">
                <a:latin typeface="Times New Roman" pitchFamily="18" charset="0"/>
                <a:cs typeface="Times New Roman" pitchFamily="18" charset="0"/>
              </a:rPr>
              <a:t>M</a:t>
            </a:r>
            <a:r>
              <a:rPr lang="en-US" altLang="zh-CN" sz="2000" kern="0" baseline="-25000" dirty="0">
                <a:latin typeface="Times New Roman" pitchFamily="18" charset="0"/>
                <a:cs typeface="Times New Roman" pitchFamily="18" charset="0"/>
              </a:rPr>
              <a:t>2</a:t>
            </a:r>
            <a:r>
              <a:rPr lang="en-US" altLang="zh-CN" sz="2000" kern="0" dirty="0">
                <a:latin typeface="Times New Roman" pitchFamily="18" charset="0"/>
                <a:cs typeface="Times New Roman" pitchFamily="18" charset="0"/>
              </a:rPr>
              <a:t> + M</a:t>
            </a:r>
            <a:r>
              <a:rPr lang="en-US" altLang="zh-CN" sz="2000" kern="0" baseline="-25000" dirty="0">
                <a:latin typeface="Times New Roman" pitchFamily="18" charset="0"/>
                <a:cs typeface="Times New Roman" pitchFamily="18" charset="0"/>
              </a:rPr>
              <a:t>4                                               </a:t>
            </a:r>
            <a:r>
              <a:rPr lang="en-US" altLang="zh-CN" sz="2000" kern="0" dirty="0">
                <a:latin typeface="Times New Roman" pitchFamily="18" charset="0"/>
                <a:cs typeface="Times New Roman" pitchFamily="18" charset="0"/>
              </a:rPr>
              <a:t>M</a:t>
            </a:r>
            <a:r>
              <a:rPr lang="en-US" altLang="zh-CN" sz="2000" kern="0" baseline="-25000" dirty="0">
                <a:latin typeface="Times New Roman" pitchFamily="18" charset="0"/>
                <a:cs typeface="Times New Roman" pitchFamily="18" charset="0"/>
              </a:rPr>
              <a:t>1</a:t>
            </a:r>
            <a:r>
              <a:rPr lang="en-US" altLang="zh-CN" sz="2000" kern="0" dirty="0">
                <a:latin typeface="Times New Roman" pitchFamily="18" charset="0"/>
                <a:cs typeface="Times New Roman" pitchFamily="18" charset="0"/>
              </a:rPr>
              <a:t>   + M</a:t>
            </a:r>
            <a:r>
              <a:rPr lang="en-US" altLang="zh-CN" sz="2000" kern="0" baseline="-25000" dirty="0">
                <a:latin typeface="Times New Roman" pitchFamily="18" charset="0"/>
                <a:cs typeface="Times New Roman" pitchFamily="18" charset="0"/>
              </a:rPr>
              <a:t>3</a:t>
            </a:r>
            <a:r>
              <a:rPr lang="en-US" altLang="zh-CN" sz="2000" kern="0" dirty="0">
                <a:latin typeface="Times New Roman" pitchFamily="18" charset="0"/>
                <a:cs typeface="Times New Roman" pitchFamily="18" charset="0"/>
              </a:rPr>
              <a:t>  - M</a:t>
            </a:r>
            <a:r>
              <a:rPr lang="en-US" altLang="zh-CN" sz="2000" kern="0" baseline="-25000" dirty="0">
                <a:latin typeface="Times New Roman" pitchFamily="18" charset="0"/>
                <a:cs typeface="Times New Roman" pitchFamily="18" charset="0"/>
              </a:rPr>
              <a:t>2 </a:t>
            </a:r>
            <a:r>
              <a:rPr lang="en-US" altLang="zh-CN" sz="2000" kern="0" dirty="0">
                <a:latin typeface="Times New Roman" pitchFamily="18" charset="0"/>
                <a:cs typeface="Times New Roman" pitchFamily="18" charset="0"/>
              </a:rPr>
              <a:t>+ M</a:t>
            </a:r>
            <a:r>
              <a:rPr lang="en-US" altLang="zh-CN" sz="2000" kern="0" baseline="-25000" dirty="0">
                <a:latin typeface="Times New Roman" pitchFamily="18" charset="0"/>
                <a:cs typeface="Times New Roman" pitchFamily="18" charset="0"/>
              </a:rPr>
              <a:t>6</a:t>
            </a:r>
            <a:r>
              <a:rPr lang="en-US" altLang="zh-CN" sz="2000" kern="0" dirty="0">
                <a:latin typeface="Times New Roman" pitchFamily="18" charset="0"/>
                <a:cs typeface="Times New Roman" pitchFamily="18" charset="0"/>
              </a:rPr>
              <a:t> </a:t>
            </a:r>
            <a:endParaRPr lang="en-US" altLang="zh-CN" sz="2000" kern="0" baseline="-25000" dirty="0">
              <a:latin typeface="Times New Roman" pitchFamily="18" charset="0"/>
              <a:cs typeface="Times New Roman" pitchFamily="18" charset="0"/>
            </a:endParaRPr>
          </a:p>
          <a:p>
            <a:pPr marL="342900" indent="-342900">
              <a:spcBef>
                <a:spcPct val="20000"/>
              </a:spcBef>
              <a:buFontTx/>
              <a:buChar char="•"/>
              <a:defRPr/>
            </a:pPr>
            <a:endParaRPr lang="en-US" altLang="zh-CN" sz="2000" kern="0" dirty="0">
              <a:latin typeface="Times New Roman" pitchFamily="18" charset="0"/>
              <a:cs typeface="Times New Roman" pitchFamily="18" charset="0"/>
            </a:endParaRPr>
          </a:p>
        </p:txBody>
      </p:sp>
      <p:sp>
        <p:nvSpPr>
          <p:cNvPr id="6" name="Rectangle 14"/>
          <p:cNvSpPr>
            <a:spLocks noChangeArrowheads="1"/>
          </p:cNvSpPr>
          <p:nvPr/>
        </p:nvSpPr>
        <p:spPr bwMode="auto">
          <a:xfrm>
            <a:off x="2094347" y="3994727"/>
            <a:ext cx="7848600" cy="1981200"/>
          </a:xfrm>
          <a:prstGeom prst="rect">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cs typeface="Times New Roman" panose="02020603050405020304" pitchFamily="18" charset="0"/>
              </a:rPr>
              <a:t>The resulting recurrence relation for T(n) is</a:t>
            </a: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r>
              <a:rPr lang="en-US" altLang="en-US" dirty="0">
                <a:latin typeface="Times New Roman" panose="02020603050405020304" pitchFamily="18" charset="0"/>
                <a:cs typeface="Times New Roman" panose="02020603050405020304" pitchFamily="18" charset="0"/>
              </a:rPr>
              <a:t>T(n)=    c</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n&lt;=2</a:t>
            </a: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r>
              <a:rPr lang="en-US" altLang="en-US" dirty="0">
                <a:latin typeface="Times New Roman" panose="02020603050405020304" pitchFamily="18" charset="0"/>
                <a:cs typeface="Times New Roman" panose="02020603050405020304" pitchFamily="18" charset="0"/>
              </a:rPr>
              <a:t>             7T(n/2) +c</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n&gt;2</a:t>
            </a:r>
          </a:p>
        </p:txBody>
      </p:sp>
      <p:sp>
        <p:nvSpPr>
          <p:cNvPr id="7" name="Left Bracket 6"/>
          <p:cNvSpPr/>
          <p:nvPr/>
        </p:nvSpPr>
        <p:spPr>
          <a:xfrm>
            <a:off x="1228436" y="1034473"/>
            <a:ext cx="101600" cy="868218"/>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Left Bracket 7"/>
          <p:cNvSpPr/>
          <p:nvPr/>
        </p:nvSpPr>
        <p:spPr>
          <a:xfrm>
            <a:off x="3449782" y="1034473"/>
            <a:ext cx="101600" cy="868218"/>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Left Bracket 8"/>
          <p:cNvSpPr/>
          <p:nvPr/>
        </p:nvSpPr>
        <p:spPr>
          <a:xfrm>
            <a:off x="5671128" y="1034473"/>
            <a:ext cx="101600" cy="868218"/>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Left Bracket 9"/>
          <p:cNvSpPr/>
          <p:nvPr/>
        </p:nvSpPr>
        <p:spPr>
          <a:xfrm>
            <a:off x="3071091" y="2514600"/>
            <a:ext cx="101600" cy="868218"/>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Right Bracket 10"/>
          <p:cNvSpPr/>
          <p:nvPr/>
        </p:nvSpPr>
        <p:spPr>
          <a:xfrm>
            <a:off x="2484582" y="1034473"/>
            <a:ext cx="55418" cy="86821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 name="Right Bracket 11"/>
          <p:cNvSpPr/>
          <p:nvPr/>
        </p:nvSpPr>
        <p:spPr>
          <a:xfrm>
            <a:off x="7061201" y="1034473"/>
            <a:ext cx="55418" cy="86821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Right Bracket 12"/>
          <p:cNvSpPr/>
          <p:nvPr/>
        </p:nvSpPr>
        <p:spPr>
          <a:xfrm>
            <a:off x="8594436" y="2507960"/>
            <a:ext cx="55418" cy="86821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4" name="Left Brace 13"/>
          <p:cNvSpPr/>
          <p:nvPr/>
        </p:nvSpPr>
        <p:spPr>
          <a:xfrm>
            <a:off x="2780609" y="4876799"/>
            <a:ext cx="45719" cy="7850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Right Brace 15"/>
          <p:cNvSpPr/>
          <p:nvPr/>
        </p:nvSpPr>
        <p:spPr>
          <a:xfrm>
            <a:off x="5190836" y="4876800"/>
            <a:ext cx="184728" cy="78509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6394145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3891" y="106507"/>
            <a:ext cx="12339782" cy="669348"/>
          </a:xfrm>
        </p:spPr>
        <p:txBody>
          <a:bodyPr>
            <a:normAutofit fontScale="90000"/>
          </a:bodyPr>
          <a:lstStyle/>
          <a:p>
            <a:r>
              <a:rPr lang="en-US" dirty="0">
                <a:latin typeface="Times New Roman" panose="02020603050405020304" pitchFamily="18" charset="0"/>
                <a:cs typeface="Times New Roman" panose="02020603050405020304" pitchFamily="18" charset="0"/>
              </a:rPr>
              <a:t>APPLICATIONS-STRASSEN’S MULTIPLICATION</a:t>
            </a:r>
            <a:endParaRPr lang="en-IN" dirty="0"/>
          </a:p>
        </p:txBody>
      </p:sp>
      <p:sp>
        <p:nvSpPr>
          <p:cNvPr id="5" name="Rectangle 2">
            <a:extLst/>
          </p:cNvPr>
          <p:cNvSpPr txBox="1">
            <a:spLocks noGrp="1" noChangeArrowheads="1"/>
          </p:cNvSpPr>
          <p:nvPr>
            <p:ph idx="1"/>
          </p:nvPr>
        </p:nvSpPr>
        <p:spPr bwMode="auto">
          <a:xfrm>
            <a:off x="277813" y="877888"/>
            <a:ext cx="11636375" cy="5299075"/>
          </a:xfrm>
          <a:prstGeom prst="rect">
            <a:avLst/>
          </a:prstGeom>
          <a:noFill/>
          <a:ln w="9525">
            <a:noFill/>
            <a:miter lim="800000"/>
            <a:headEnd/>
            <a:tailEnd/>
          </a:ln>
        </p:spPr>
        <p:txBody>
          <a:bodyPr/>
          <a:lstStyle/>
          <a:p>
            <a:pPr marL="342900" indent="-342900">
              <a:spcBef>
                <a:spcPct val="20000"/>
              </a:spcBef>
              <a:buFontTx/>
              <a:buChar char="•"/>
              <a:defRPr/>
            </a:pPr>
            <a:endParaRPr lang="en-US" sz="3200" kern="0" dirty="0">
              <a:latin typeface="Times New Roman" pitchFamily="18" charset="0"/>
              <a:cs typeface="Times New Roman" pitchFamily="18" charset="0"/>
            </a:endParaRPr>
          </a:p>
          <a:p>
            <a:pPr marL="0" indent="0">
              <a:spcBef>
                <a:spcPct val="20000"/>
              </a:spcBef>
              <a:buNone/>
              <a:defRPr/>
            </a:pPr>
            <a:r>
              <a:rPr lang="en-US" sz="2800" kern="0" dirty="0">
                <a:latin typeface="Times New Roman" pitchFamily="18" charset="0"/>
                <a:cs typeface="Times New Roman" pitchFamily="18" charset="0"/>
              </a:rPr>
              <a:t>T(n)= 7</a:t>
            </a:r>
            <a:r>
              <a:rPr lang="en-US" sz="2800" kern="0" baseline="30000" dirty="0">
                <a:latin typeface="Times New Roman" pitchFamily="18" charset="0"/>
                <a:cs typeface="Times New Roman" pitchFamily="18" charset="0"/>
              </a:rPr>
              <a:t>k</a:t>
            </a:r>
            <a:r>
              <a:rPr lang="en-US" sz="2800" kern="0" dirty="0">
                <a:latin typeface="Times New Roman" pitchFamily="18" charset="0"/>
                <a:cs typeface="Times New Roman" pitchFamily="18" charset="0"/>
              </a:rPr>
              <a:t>T(1) + c</a:t>
            </a:r>
            <a:r>
              <a:rPr lang="en-US" sz="2800" kern="0" baseline="-25000" dirty="0">
                <a:latin typeface="Times New Roman" pitchFamily="18" charset="0"/>
                <a:cs typeface="Times New Roman" pitchFamily="18" charset="0"/>
              </a:rPr>
              <a:t>2</a:t>
            </a:r>
            <a:r>
              <a:rPr lang="en-US" sz="2800" kern="0" dirty="0">
                <a:latin typeface="Times New Roman" pitchFamily="18" charset="0"/>
                <a:cs typeface="Times New Roman" pitchFamily="18" charset="0"/>
              </a:rPr>
              <a:t>n</a:t>
            </a:r>
            <a:r>
              <a:rPr lang="en-US" sz="2800" kern="0" baseline="30000" dirty="0">
                <a:latin typeface="Times New Roman" pitchFamily="18" charset="0"/>
                <a:cs typeface="Times New Roman" pitchFamily="18" charset="0"/>
              </a:rPr>
              <a:t>2</a:t>
            </a:r>
            <a:r>
              <a:rPr lang="en-US" sz="2800" kern="0" dirty="0">
                <a:latin typeface="Times New Roman" pitchFamily="18" charset="0"/>
                <a:cs typeface="Times New Roman" pitchFamily="18" charset="0"/>
              </a:rPr>
              <a:t> 1+ 7/4 + (7/4)</a:t>
            </a:r>
            <a:r>
              <a:rPr lang="en-US" sz="2800" kern="0" baseline="30000" dirty="0">
                <a:latin typeface="Times New Roman" pitchFamily="18" charset="0"/>
                <a:cs typeface="Times New Roman" pitchFamily="18" charset="0"/>
              </a:rPr>
              <a:t>2 </a:t>
            </a:r>
            <a:r>
              <a:rPr lang="en-US" sz="2800" kern="0" dirty="0">
                <a:latin typeface="Times New Roman" pitchFamily="18" charset="0"/>
                <a:cs typeface="Times New Roman" pitchFamily="18" charset="0"/>
              </a:rPr>
              <a:t>+ (7/4) </a:t>
            </a:r>
            <a:r>
              <a:rPr lang="en-US" sz="2800" kern="0" baseline="30000" dirty="0">
                <a:latin typeface="Times New Roman" pitchFamily="18" charset="0"/>
                <a:cs typeface="Times New Roman" pitchFamily="18" charset="0"/>
              </a:rPr>
              <a:t>3</a:t>
            </a:r>
            <a:r>
              <a:rPr lang="en-US" sz="2800" kern="0" dirty="0">
                <a:latin typeface="Times New Roman" pitchFamily="18" charset="0"/>
                <a:cs typeface="Times New Roman" pitchFamily="18" charset="0"/>
              </a:rPr>
              <a:t>+……………..+ (7/4)</a:t>
            </a:r>
            <a:r>
              <a:rPr lang="en-US" sz="2800" kern="0" baseline="30000" dirty="0">
                <a:latin typeface="Times New Roman" pitchFamily="18" charset="0"/>
                <a:cs typeface="Times New Roman" pitchFamily="18" charset="0"/>
              </a:rPr>
              <a:t>k-1</a:t>
            </a:r>
          </a:p>
          <a:p>
            <a:pPr marL="342900" indent="-342900">
              <a:spcBef>
                <a:spcPct val="20000"/>
              </a:spcBef>
              <a:defRPr/>
            </a:pPr>
            <a:endParaRPr lang="en-US" sz="2800" kern="0" baseline="30000" dirty="0">
              <a:latin typeface="Times New Roman" pitchFamily="18" charset="0"/>
              <a:cs typeface="Times New Roman" pitchFamily="18" charset="0"/>
            </a:endParaRPr>
          </a:p>
          <a:p>
            <a:pPr marL="0" indent="0">
              <a:spcBef>
                <a:spcPct val="20000"/>
              </a:spcBef>
              <a:buNone/>
              <a:defRPr/>
            </a:pPr>
            <a:endParaRPr lang="en-US" sz="2800" kern="0" baseline="30000" dirty="0">
              <a:latin typeface="Times New Roman" pitchFamily="18" charset="0"/>
              <a:cs typeface="Times New Roman" pitchFamily="18" charset="0"/>
            </a:endParaRPr>
          </a:p>
          <a:p>
            <a:pPr marL="342900" indent="-342900">
              <a:spcBef>
                <a:spcPct val="20000"/>
              </a:spcBef>
              <a:defRPr/>
            </a:pPr>
            <a:endParaRPr lang="en-US" sz="2800" kern="0" baseline="30000" dirty="0">
              <a:latin typeface="Times New Roman" pitchFamily="18" charset="0"/>
              <a:cs typeface="Times New Roman" pitchFamily="18" charset="0"/>
            </a:endParaRPr>
          </a:p>
          <a:p>
            <a:pPr marL="342900" indent="-342900">
              <a:spcBef>
                <a:spcPct val="20000"/>
              </a:spcBef>
              <a:defRPr/>
            </a:pPr>
            <a:endParaRPr lang="en-US" sz="2800" kern="0" baseline="30000" dirty="0">
              <a:latin typeface="Times New Roman" pitchFamily="18" charset="0"/>
              <a:cs typeface="Times New Roman" pitchFamily="18" charset="0"/>
            </a:endParaRPr>
          </a:p>
          <a:p>
            <a:pPr marL="342900" indent="-342900">
              <a:spcBef>
                <a:spcPct val="20000"/>
              </a:spcBef>
              <a:defRPr/>
            </a:pPr>
            <a:endParaRPr lang="en-US" sz="2800" kern="0" baseline="30000" dirty="0">
              <a:latin typeface="Times New Roman" pitchFamily="18" charset="0"/>
              <a:cs typeface="Times New Roman" pitchFamily="18" charset="0"/>
            </a:endParaRPr>
          </a:p>
          <a:p>
            <a:pPr marL="342900" indent="-342900">
              <a:spcBef>
                <a:spcPct val="20000"/>
              </a:spcBef>
              <a:defRPr/>
            </a:pPr>
            <a:endParaRPr lang="en-US" sz="2800" kern="0" baseline="30000" dirty="0">
              <a:latin typeface="Times New Roman" pitchFamily="18" charset="0"/>
              <a:cs typeface="Times New Roman" pitchFamily="18" charset="0"/>
            </a:endParaRPr>
          </a:p>
          <a:p>
            <a:pPr marL="342900" indent="-342900">
              <a:spcBef>
                <a:spcPct val="20000"/>
              </a:spcBef>
              <a:defRPr/>
            </a:pPr>
            <a:endParaRPr lang="en-US" sz="2800" kern="0" baseline="30000" dirty="0">
              <a:latin typeface="Times New Roman" pitchFamily="18" charset="0"/>
              <a:cs typeface="Times New Roman" pitchFamily="18" charset="0"/>
            </a:endParaRPr>
          </a:p>
          <a:p>
            <a:pPr marL="0" indent="0">
              <a:spcBef>
                <a:spcPct val="20000"/>
              </a:spcBef>
              <a:buNone/>
              <a:defRPr/>
            </a:pPr>
            <a:r>
              <a:rPr lang="en-US" sz="2800" kern="0" baseline="30000" dirty="0">
                <a:latin typeface="Times New Roman" pitchFamily="18" charset="0"/>
                <a:cs typeface="Times New Roman" pitchFamily="18" charset="0"/>
              </a:rPr>
              <a:t>	   = </a:t>
            </a:r>
            <a:r>
              <a:rPr lang="en-US" sz="2800" kern="0" dirty="0">
                <a:latin typeface="Times New Roman" pitchFamily="18" charset="0"/>
                <a:cs typeface="Times New Roman" pitchFamily="18" charset="0"/>
              </a:rPr>
              <a:t>7</a:t>
            </a:r>
            <a:r>
              <a:rPr lang="en-US" sz="2800" kern="0" baseline="30000" dirty="0">
                <a:latin typeface="Times New Roman" pitchFamily="18" charset="0"/>
                <a:cs typeface="Times New Roman" pitchFamily="18" charset="0"/>
              </a:rPr>
              <a:t>log</a:t>
            </a:r>
            <a:r>
              <a:rPr lang="en-US" sz="2800" kern="0" baseline="-25000" dirty="0">
                <a:latin typeface="Times New Roman" pitchFamily="18" charset="0"/>
                <a:cs typeface="Times New Roman" pitchFamily="18" charset="0"/>
              </a:rPr>
              <a:t>2</a:t>
            </a:r>
            <a:r>
              <a:rPr lang="en-US" sz="2800" kern="0" baseline="30000" dirty="0">
                <a:latin typeface="Times New Roman" pitchFamily="18" charset="0"/>
                <a:cs typeface="Times New Roman" pitchFamily="18" charset="0"/>
              </a:rPr>
              <a:t>n </a:t>
            </a:r>
            <a:r>
              <a:rPr lang="en-US" sz="2800" kern="0" dirty="0">
                <a:latin typeface="Times New Roman" pitchFamily="18" charset="0"/>
                <a:cs typeface="Times New Roman" pitchFamily="18" charset="0"/>
              </a:rPr>
              <a:t>c</a:t>
            </a:r>
            <a:r>
              <a:rPr lang="en-US" sz="2800" kern="0" baseline="-25000" dirty="0">
                <a:latin typeface="Times New Roman" pitchFamily="18" charset="0"/>
                <a:cs typeface="Times New Roman" pitchFamily="18" charset="0"/>
              </a:rPr>
              <a:t>1</a:t>
            </a:r>
            <a:r>
              <a:rPr lang="en-US" sz="2800" kern="0" dirty="0">
                <a:latin typeface="Times New Roman" pitchFamily="18" charset="0"/>
                <a:cs typeface="Times New Roman" pitchFamily="18" charset="0"/>
              </a:rPr>
              <a:t>  +c</a:t>
            </a:r>
            <a:r>
              <a:rPr lang="en-US" sz="2800" kern="0" baseline="-25000" dirty="0">
                <a:latin typeface="Times New Roman" pitchFamily="18" charset="0"/>
                <a:cs typeface="Times New Roman" pitchFamily="18" charset="0"/>
              </a:rPr>
              <a:t>2</a:t>
            </a:r>
            <a:r>
              <a:rPr lang="en-US" sz="2800" kern="0" dirty="0">
                <a:latin typeface="Times New Roman" pitchFamily="18" charset="0"/>
                <a:cs typeface="Times New Roman" pitchFamily="18" charset="0"/>
              </a:rPr>
              <a:t> n</a:t>
            </a:r>
            <a:r>
              <a:rPr lang="en-US" sz="2800" kern="0" baseline="30000" dirty="0">
                <a:latin typeface="Times New Roman" pitchFamily="18" charset="0"/>
                <a:cs typeface="Times New Roman" pitchFamily="18" charset="0"/>
              </a:rPr>
              <a:t>2</a:t>
            </a:r>
            <a:r>
              <a:rPr lang="en-US" sz="2800" kern="0" dirty="0">
                <a:latin typeface="Times New Roman" pitchFamily="18" charset="0"/>
                <a:cs typeface="Times New Roman" pitchFamily="18" charset="0"/>
              </a:rPr>
              <a:t> (7/4)</a:t>
            </a:r>
            <a:r>
              <a:rPr lang="en-US" sz="2800" kern="0" baseline="30000" dirty="0">
                <a:latin typeface="Times New Roman" pitchFamily="18" charset="0"/>
                <a:cs typeface="Times New Roman" pitchFamily="18" charset="0"/>
              </a:rPr>
              <a:t>log</a:t>
            </a:r>
            <a:r>
              <a:rPr lang="en-US" sz="2800" kern="0" baseline="-25000" dirty="0">
                <a:latin typeface="Times New Roman" pitchFamily="18" charset="0"/>
                <a:cs typeface="Times New Roman" pitchFamily="18" charset="0"/>
              </a:rPr>
              <a:t>2</a:t>
            </a:r>
            <a:r>
              <a:rPr lang="en-US" sz="2800" kern="0" baseline="30000" dirty="0">
                <a:latin typeface="Times New Roman" pitchFamily="18" charset="0"/>
                <a:cs typeface="Times New Roman" pitchFamily="18" charset="0"/>
              </a:rPr>
              <a:t>n</a:t>
            </a:r>
          </a:p>
          <a:p>
            <a:pPr marL="0" indent="0">
              <a:spcBef>
                <a:spcPct val="20000"/>
              </a:spcBef>
              <a:buNone/>
              <a:defRPr/>
            </a:pPr>
            <a:r>
              <a:rPr lang="en-US" sz="2800" kern="0" baseline="30000" dirty="0">
                <a:latin typeface="Times New Roman" pitchFamily="18" charset="0"/>
                <a:cs typeface="Times New Roman" pitchFamily="18" charset="0"/>
              </a:rPr>
              <a:t>               </a:t>
            </a:r>
          </a:p>
          <a:p>
            <a:pPr marL="0" indent="0">
              <a:spcBef>
                <a:spcPct val="20000"/>
              </a:spcBef>
              <a:buNone/>
              <a:defRPr/>
            </a:pPr>
            <a:r>
              <a:rPr lang="en-US" sz="2800" kern="0" baseline="30000" dirty="0">
                <a:latin typeface="Times New Roman" pitchFamily="18" charset="0"/>
                <a:cs typeface="Times New Roman" pitchFamily="18" charset="0"/>
              </a:rPr>
              <a:t>	</a:t>
            </a:r>
            <a:r>
              <a:rPr lang="en-US" sz="2800" kern="0" dirty="0">
                <a:latin typeface="Times New Roman" pitchFamily="18" charset="0"/>
                <a:cs typeface="Times New Roman" pitchFamily="18" charset="0"/>
              </a:rPr>
              <a:t>  </a:t>
            </a:r>
            <a:r>
              <a:rPr lang="en-US" sz="2800" kern="0" baseline="30000" dirty="0">
                <a:latin typeface="Times New Roman" pitchFamily="18" charset="0"/>
                <a:cs typeface="Times New Roman" pitchFamily="18" charset="0"/>
              </a:rPr>
              <a:t>= </a:t>
            </a:r>
            <a:r>
              <a:rPr lang="en-US" sz="2800" kern="0" dirty="0">
                <a:latin typeface="Times New Roman" pitchFamily="18" charset="0"/>
                <a:cs typeface="Times New Roman" pitchFamily="18" charset="0"/>
              </a:rPr>
              <a:t>n</a:t>
            </a:r>
            <a:r>
              <a:rPr lang="en-US" sz="2800" kern="0" baseline="30000" dirty="0">
                <a:latin typeface="Times New Roman" pitchFamily="18" charset="0"/>
                <a:cs typeface="Times New Roman" pitchFamily="18" charset="0"/>
              </a:rPr>
              <a:t>log</a:t>
            </a:r>
            <a:r>
              <a:rPr lang="en-US" sz="2800" kern="0" baseline="-25000" dirty="0">
                <a:latin typeface="Times New Roman" pitchFamily="18" charset="0"/>
                <a:cs typeface="Times New Roman" pitchFamily="18" charset="0"/>
              </a:rPr>
              <a:t>2</a:t>
            </a:r>
            <a:r>
              <a:rPr lang="en-US" sz="2800" kern="0" baseline="30000" dirty="0">
                <a:latin typeface="Times New Roman" pitchFamily="18" charset="0"/>
                <a:cs typeface="Times New Roman" pitchFamily="18" charset="0"/>
              </a:rPr>
              <a:t>7  </a:t>
            </a:r>
            <a:r>
              <a:rPr lang="en-US" sz="2800" kern="0" dirty="0">
                <a:latin typeface="Times New Roman" pitchFamily="18" charset="0"/>
                <a:cs typeface="Times New Roman" pitchFamily="18" charset="0"/>
              </a:rPr>
              <a:t>+  n</a:t>
            </a:r>
            <a:r>
              <a:rPr lang="en-US" sz="2800" kern="0" baseline="30000" dirty="0">
                <a:latin typeface="Times New Roman" pitchFamily="18" charset="0"/>
                <a:cs typeface="Times New Roman" pitchFamily="18" charset="0"/>
              </a:rPr>
              <a:t>log</a:t>
            </a:r>
            <a:r>
              <a:rPr lang="en-US" sz="2800" kern="0" baseline="-25000" dirty="0">
                <a:latin typeface="Times New Roman" pitchFamily="18" charset="0"/>
                <a:cs typeface="Times New Roman" pitchFamily="18" charset="0"/>
              </a:rPr>
              <a:t>2</a:t>
            </a:r>
            <a:r>
              <a:rPr lang="en-US" sz="2800" kern="0" baseline="30000" dirty="0">
                <a:latin typeface="Times New Roman" pitchFamily="18" charset="0"/>
                <a:cs typeface="Times New Roman" pitchFamily="18" charset="0"/>
              </a:rPr>
              <a:t>4 </a:t>
            </a:r>
            <a:r>
              <a:rPr lang="en-US" sz="2800" kern="0" dirty="0">
                <a:latin typeface="Times New Roman" pitchFamily="18" charset="0"/>
                <a:cs typeface="Times New Roman" pitchFamily="18" charset="0"/>
              </a:rPr>
              <a:t>( n </a:t>
            </a:r>
            <a:r>
              <a:rPr lang="en-US" sz="2800" kern="0" baseline="30000" dirty="0">
                <a:latin typeface="Times New Roman" pitchFamily="18" charset="0"/>
                <a:cs typeface="Times New Roman" pitchFamily="18" charset="0"/>
              </a:rPr>
              <a:t>log</a:t>
            </a:r>
            <a:r>
              <a:rPr lang="en-US" sz="2800" kern="0" baseline="-25000" dirty="0">
                <a:latin typeface="Times New Roman" pitchFamily="18" charset="0"/>
                <a:cs typeface="Times New Roman" pitchFamily="18" charset="0"/>
              </a:rPr>
              <a:t>2</a:t>
            </a:r>
            <a:r>
              <a:rPr lang="en-US" sz="2800" kern="0" baseline="30000" dirty="0">
                <a:latin typeface="Times New Roman" pitchFamily="18" charset="0"/>
                <a:cs typeface="Times New Roman" pitchFamily="18" charset="0"/>
              </a:rPr>
              <a:t>7-log</a:t>
            </a:r>
            <a:r>
              <a:rPr lang="en-US" sz="2800" kern="0" baseline="-25000" dirty="0">
                <a:latin typeface="Times New Roman" pitchFamily="18" charset="0"/>
                <a:cs typeface="Times New Roman" pitchFamily="18" charset="0"/>
              </a:rPr>
              <a:t>2</a:t>
            </a:r>
            <a:r>
              <a:rPr lang="en-US" sz="2800" kern="0" baseline="30000" dirty="0">
                <a:latin typeface="Times New Roman" pitchFamily="18" charset="0"/>
                <a:cs typeface="Times New Roman" pitchFamily="18" charset="0"/>
              </a:rPr>
              <a:t>4 </a:t>
            </a:r>
            <a:r>
              <a:rPr lang="en-US" sz="2800" kern="0" dirty="0">
                <a:latin typeface="Times New Roman" pitchFamily="18" charset="0"/>
                <a:cs typeface="Times New Roman" pitchFamily="18" charset="0"/>
              </a:rPr>
              <a:t>)</a:t>
            </a:r>
          </a:p>
          <a:p>
            <a:pPr marL="0" indent="0">
              <a:lnSpc>
                <a:spcPct val="150000"/>
              </a:lnSpc>
              <a:spcBef>
                <a:spcPct val="20000"/>
              </a:spcBef>
              <a:buNone/>
              <a:defRPr/>
            </a:pPr>
            <a:r>
              <a:rPr lang="en-US" sz="2800" kern="0" dirty="0">
                <a:latin typeface="Times New Roman" pitchFamily="18" charset="0"/>
                <a:cs typeface="Times New Roman" pitchFamily="18" charset="0"/>
              </a:rPr>
              <a:t>	  =2 n</a:t>
            </a:r>
            <a:r>
              <a:rPr lang="en-US" sz="2800" kern="0" baseline="30000" dirty="0">
                <a:latin typeface="Times New Roman" pitchFamily="18" charset="0"/>
                <a:cs typeface="Times New Roman" pitchFamily="18" charset="0"/>
              </a:rPr>
              <a:t>log</a:t>
            </a:r>
            <a:r>
              <a:rPr lang="en-US" sz="2800" kern="0" baseline="-25000" dirty="0">
                <a:latin typeface="Times New Roman" pitchFamily="18" charset="0"/>
                <a:cs typeface="Times New Roman" pitchFamily="18" charset="0"/>
              </a:rPr>
              <a:t>2</a:t>
            </a:r>
            <a:r>
              <a:rPr lang="en-US" sz="2800" kern="0" baseline="30000" dirty="0">
                <a:latin typeface="Times New Roman" pitchFamily="18" charset="0"/>
                <a:cs typeface="Times New Roman" pitchFamily="18" charset="0"/>
              </a:rPr>
              <a:t>7 </a:t>
            </a:r>
            <a:r>
              <a:rPr lang="en-US" sz="2800" kern="0" dirty="0">
                <a:latin typeface="Times New Roman" pitchFamily="18" charset="0"/>
                <a:cs typeface="Times New Roman" pitchFamily="18" charset="0"/>
              </a:rPr>
              <a:t>   = O(n</a:t>
            </a:r>
            <a:r>
              <a:rPr lang="en-US" sz="2800" kern="0" baseline="30000" dirty="0">
                <a:latin typeface="Times New Roman" pitchFamily="18" charset="0"/>
                <a:cs typeface="Times New Roman" pitchFamily="18" charset="0"/>
              </a:rPr>
              <a:t>log</a:t>
            </a:r>
            <a:r>
              <a:rPr lang="en-US" sz="2800" kern="0" baseline="-25000" dirty="0">
                <a:latin typeface="Times New Roman" pitchFamily="18" charset="0"/>
                <a:cs typeface="Times New Roman" pitchFamily="18" charset="0"/>
              </a:rPr>
              <a:t>2</a:t>
            </a:r>
            <a:r>
              <a:rPr lang="en-US" sz="2800" kern="0" baseline="30000" dirty="0">
                <a:latin typeface="Times New Roman" pitchFamily="18" charset="0"/>
                <a:cs typeface="Times New Roman" pitchFamily="18" charset="0"/>
              </a:rPr>
              <a:t>7</a:t>
            </a:r>
            <a:r>
              <a:rPr lang="en-US" sz="2800" kern="0" dirty="0">
                <a:latin typeface="Times New Roman" pitchFamily="18" charset="0"/>
                <a:cs typeface="Times New Roman" pitchFamily="18" charset="0"/>
              </a:rPr>
              <a:t>)  ~  O( n</a:t>
            </a:r>
            <a:r>
              <a:rPr lang="en-US" sz="2800" kern="0" baseline="30000" dirty="0">
                <a:latin typeface="Times New Roman" pitchFamily="18" charset="0"/>
                <a:cs typeface="Times New Roman" pitchFamily="18" charset="0"/>
              </a:rPr>
              <a:t>2.81</a:t>
            </a:r>
            <a:r>
              <a:rPr lang="en-US" sz="2800" kern="0" dirty="0">
                <a:latin typeface="Times New Roman" pitchFamily="18" charset="0"/>
                <a:cs typeface="Times New Roman" pitchFamily="18" charset="0"/>
              </a:rPr>
              <a:t>)</a:t>
            </a:r>
          </a:p>
          <a:p>
            <a:pPr marL="342900" indent="-342900">
              <a:spcBef>
                <a:spcPct val="20000"/>
              </a:spcBef>
              <a:defRPr/>
            </a:pPr>
            <a:endParaRPr lang="en-US" sz="2000" kern="0" baseline="30000" dirty="0">
              <a:latin typeface="Times New Roman" pitchFamily="18" charset="0"/>
              <a:cs typeface="Times New Roman" pitchFamily="18" charset="0"/>
            </a:endParaRPr>
          </a:p>
          <a:p>
            <a:pPr marL="342900" indent="-342900">
              <a:spcBef>
                <a:spcPct val="20000"/>
              </a:spcBef>
              <a:defRPr/>
            </a:pPr>
            <a:endParaRPr lang="en-US" sz="2000" kern="0" baseline="30000" dirty="0">
              <a:latin typeface="Times New Roman" pitchFamily="18" charset="0"/>
              <a:cs typeface="Times New Roman" pitchFamily="18" charset="0"/>
            </a:endParaRPr>
          </a:p>
          <a:p>
            <a:pPr marL="342900" indent="-342900">
              <a:spcBef>
                <a:spcPct val="20000"/>
              </a:spcBef>
              <a:defRPr/>
            </a:pPr>
            <a:endParaRPr lang="en-US" sz="2000" kern="0" baseline="30000" dirty="0">
              <a:latin typeface="Times New Roman" pitchFamily="18" charset="0"/>
              <a:cs typeface="Times New Roman" pitchFamily="18" charset="0"/>
            </a:endParaRPr>
          </a:p>
          <a:p>
            <a:pPr marL="342900" indent="-342900">
              <a:spcBef>
                <a:spcPct val="20000"/>
              </a:spcBef>
              <a:defRPr/>
            </a:pPr>
            <a:endParaRPr lang="en-US" sz="2000" kern="0" dirty="0">
              <a:latin typeface="Times New Roman" pitchFamily="18" charset="0"/>
              <a:cs typeface="Times New Roman" pitchFamily="18" charset="0"/>
            </a:endParaRPr>
          </a:p>
        </p:txBody>
      </p:sp>
      <p:sp>
        <p:nvSpPr>
          <p:cNvPr id="6" name="Left Brace 5"/>
          <p:cNvSpPr/>
          <p:nvPr/>
        </p:nvSpPr>
        <p:spPr>
          <a:xfrm>
            <a:off x="3205481" y="1293091"/>
            <a:ext cx="45719" cy="8405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Right Brace 6"/>
          <p:cNvSpPr/>
          <p:nvPr/>
        </p:nvSpPr>
        <p:spPr>
          <a:xfrm>
            <a:off x="10086109" y="1385455"/>
            <a:ext cx="110836" cy="7481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5457" y="2290618"/>
            <a:ext cx="33226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1692" y="3002250"/>
            <a:ext cx="3186402" cy="65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047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 Performance </a:t>
            </a:r>
            <a:r>
              <a:rPr lang="en-US" b="1" dirty="0" smtClean="0">
                <a:latin typeface="Times New Roman" panose="02020603050405020304" pitchFamily="18" charset="0"/>
                <a:cs typeface="Times New Roman" panose="02020603050405020304" pitchFamily="18" charset="0"/>
              </a:rPr>
              <a:t>analysis-Time complexity</a:t>
            </a:r>
            <a:endParaRPr lang="en-IN" dirty="0"/>
          </a:p>
        </p:txBody>
      </p:sp>
      <p:sp>
        <p:nvSpPr>
          <p:cNvPr id="3" name="Content Placeholder 2"/>
          <p:cNvSpPr>
            <a:spLocks noGrp="1"/>
          </p:cNvSpPr>
          <p:nvPr>
            <p:ph idx="1"/>
          </p:nvPr>
        </p:nvSpPr>
        <p:spPr/>
        <p:txBody>
          <a:bodyPr/>
          <a:lstStyle/>
          <a:p>
            <a:pPr marL="0" indent="0" algn="just">
              <a:buNone/>
            </a:pPr>
            <a:r>
              <a:rPr lang="en-US" b="1" dirty="0" smtClean="0">
                <a:latin typeface="Times New Roman" panose="02020603050405020304" pitchFamily="18" charset="0"/>
                <a:cs typeface="Times New Roman" panose="02020603050405020304" pitchFamily="18" charset="0"/>
              </a:rPr>
              <a:t>What is Time Complexity</a:t>
            </a:r>
          </a:p>
          <a:p>
            <a:pPr marL="0" indent="0" algn="just">
              <a:buNone/>
            </a:pPr>
            <a:r>
              <a:rPr lang="en-US" b="1" dirty="0" smtClean="0">
                <a:latin typeface="Times New Roman" panose="02020603050405020304" pitchFamily="18" charset="0"/>
                <a:cs typeface="Times New Roman" panose="02020603050405020304" pitchFamily="18" charset="0"/>
              </a:rPr>
              <a:t>“time </a:t>
            </a:r>
            <a:r>
              <a:rPr lang="en-US" b="1" dirty="0">
                <a:latin typeface="Times New Roman" panose="02020603050405020304" pitchFamily="18" charset="0"/>
                <a:cs typeface="Times New Roman" panose="02020603050405020304" pitchFamily="18" charset="0"/>
              </a:rPr>
              <a:t>complexity is the amount of time taken by an algorithm to run, as a function of the length of the </a:t>
            </a:r>
            <a:r>
              <a:rPr lang="en-US" b="1" dirty="0" smtClean="0">
                <a:latin typeface="Times New Roman" panose="02020603050405020304" pitchFamily="18" charset="0"/>
                <a:cs typeface="Times New Roman" panose="02020603050405020304" pitchFamily="18" charset="0"/>
              </a:rPr>
              <a:t>input”.</a:t>
            </a:r>
            <a:r>
              <a:rPr lang="en-US" b="1" dirty="0"/>
              <a:t> </a:t>
            </a:r>
            <a:endParaRPr lang="en-US" b="1" dirty="0" smtClean="0"/>
          </a:p>
          <a:p>
            <a:pPr marL="0" indent="0" algn="just">
              <a:buNone/>
            </a:pPr>
            <a:r>
              <a:rPr lang="en-US" dirty="0" smtClean="0">
                <a:latin typeface="Times New Roman" panose="02020603050405020304" pitchFamily="18" charset="0"/>
                <a:cs typeface="Times New Roman" panose="02020603050405020304" pitchFamily="18" charset="0"/>
              </a:rPr>
              <a:t>Time </a:t>
            </a:r>
            <a:r>
              <a:rPr lang="en-US" dirty="0">
                <a:latin typeface="Times New Roman" panose="02020603050405020304" pitchFamily="18" charset="0"/>
                <a:cs typeface="Times New Roman" panose="02020603050405020304" pitchFamily="18" charset="0"/>
              </a:rPr>
              <a:t>complexity measures the time taken to execute each statement of code in an algorithm. If a statement is set to execute repeatedly then the number of times that statement gets executed is equal to N multiplied by the time required to run that function each time.</a:t>
            </a:r>
            <a:endParaRPr lang="en-US" dirty="0" smtClean="0">
              <a:latin typeface="Times New Roman" panose="02020603050405020304" pitchFamily="18" charset="0"/>
              <a:cs typeface="Times New Roman" panose="02020603050405020304" pitchFamily="18" charset="0"/>
            </a:endParaRPr>
          </a:p>
          <a:p>
            <a:pPr marL="0" indent="0" algn="just">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07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 Performance analysis-Time complexity</a:t>
            </a:r>
            <a:endParaRPr lang="en-IN"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Time complexity is given by time as a function of length of input. And, there exists a relation between the input data size (n) and number of operations performed (N) with respect to time.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relation is denoted as </a:t>
            </a:r>
            <a:r>
              <a:rPr lang="en-US" dirty="0">
                <a:solidFill>
                  <a:srgbClr val="FF0000"/>
                </a:solidFill>
                <a:latin typeface="Times New Roman" panose="02020603050405020304" pitchFamily="18" charset="0"/>
                <a:cs typeface="Times New Roman" panose="02020603050405020304" pitchFamily="18" charset="0"/>
              </a:rPr>
              <a:t>Order of growth in Time complexity </a:t>
            </a:r>
            <a:r>
              <a:rPr lang="en-US" dirty="0">
                <a:latin typeface="Times New Roman" panose="02020603050405020304" pitchFamily="18" charset="0"/>
                <a:cs typeface="Times New Roman" panose="02020603050405020304" pitchFamily="18" charset="0"/>
              </a:rPr>
              <a:t>and given notation </a:t>
            </a:r>
            <a:r>
              <a:rPr lang="en-US" dirty="0">
                <a:solidFill>
                  <a:srgbClr val="FF0000"/>
                </a:solidFill>
                <a:latin typeface="Times New Roman" panose="02020603050405020304" pitchFamily="18" charset="0"/>
                <a:cs typeface="Times New Roman" panose="02020603050405020304" pitchFamily="18" charset="0"/>
              </a:rPr>
              <a:t>O[n]</a:t>
            </a:r>
            <a:r>
              <a:rPr lang="en-US" dirty="0">
                <a:latin typeface="Times New Roman" panose="02020603050405020304" pitchFamily="18" charset="0"/>
                <a:cs typeface="Times New Roman" panose="02020603050405020304" pitchFamily="18" charset="0"/>
              </a:rPr>
              <a:t> where O is the order of growth and n is the length of input. It is also called as </a:t>
            </a:r>
            <a:r>
              <a:rPr lang="en-US" b="1" dirty="0">
                <a:solidFill>
                  <a:srgbClr val="FF0000"/>
                </a:solidFill>
                <a:latin typeface="Times New Roman" panose="02020603050405020304" pitchFamily="18" charset="0"/>
                <a:cs typeface="Times New Roman" panose="02020603050405020304" pitchFamily="18" charset="0"/>
              </a:rPr>
              <a:t>‘Big O Notation’</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617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Example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16000"/>
            <a:ext cx="10515600" cy="5160963"/>
          </a:xfrm>
        </p:spPr>
        <p:txBody>
          <a:bodyPr>
            <a:normAutofit fontScale="77500" lnSpcReduction="20000"/>
          </a:bodyPr>
          <a:lstStyle/>
          <a:p>
            <a:pPr marL="0" indent="0">
              <a:buNone/>
            </a:pPr>
            <a:r>
              <a:rPr lang="en-IN" dirty="0" smtClean="0">
                <a:latin typeface="Times New Roman" panose="02020603050405020304" pitchFamily="18" charset="0"/>
                <a:cs typeface="Times New Roman" panose="02020603050405020304" pitchFamily="18" charset="0"/>
              </a:rPr>
              <a:t>For (</a:t>
            </a:r>
            <a:r>
              <a:rPr lang="en-IN" dirty="0" err="1" smtClean="0">
                <a:latin typeface="Times New Roman" panose="02020603050405020304" pitchFamily="18" charset="0"/>
                <a:cs typeface="Times New Roman" panose="02020603050405020304" pitchFamily="18" charset="0"/>
              </a:rPr>
              <a:t>i</a:t>
            </a:r>
            <a:r>
              <a:rPr lang="en-IN" dirty="0" smtClean="0">
                <a:latin typeface="Times New Roman" panose="02020603050405020304" pitchFamily="18" charset="0"/>
                <a:cs typeface="Times New Roman" panose="02020603050405020304" pitchFamily="18" charset="0"/>
              </a:rPr>
              <a:t>=</a:t>
            </a:r>
            <a:r>
              <a:rPr lang="en-IN" dirty="0" err="1" smtClean="0">
                <a:latin typeface="Times New Roman" panose="02020603050405020304" pitchFamily="18" charset="0"/>
                <a:cs typeface="Times New Roman" panose="02020603050405020304" pitchFamily="18" charset="0"/>
              </a:rPr>
              <a:t>n;i</a:t>
            </a:r>
            <a:r>
              <a:rPr lang="en-IN" dirty="0" smtClean="0">
                <a:latin typeface="Times New Roman" panose="02020603050405020304" pitchFamily="18" charset="0"/>
                <a:cs typeface="Times New Roman" panose="02020603050405020304" pitchFamily="18" charset="0"/>
              </a:rPr>
              <a:t>&gt;0;i--) </a:t>
            </a:r>
          </a:p>
          <a:p>
            <a:pPr marL="0" indent="0">
              <a:buNone/>
            </a:pPr>
            <a:r>
              <a:rPr lang="en-IN" dirty="0" smtClean="0">
                <a:latin typeface="Times New Roman" panose="02020603050405020304" pitchFamily="18" charset="0"/>
                <a:cs typeface="Times New Roman" panose="02020603050405020304" pitchFamily="18" charset="0"/>
              </a:rPr>
              <a:t>{</a:t>
            </a:r>
          </a:p>
          <a:p>
            <a:pPr marL="0" indent="0">
              <a:buNone/>
            </a:pPr>
            <a:r>
              <a:rPr lang="en-IN" dirty="0" smtClean="0">
                <a:latin typeface="Times New Roman" panose="02020603050405020304" pitchFamily="18" charset="0"/>
                <a:cs typeface="Times New Roman" panose="02020603050405020304" pitchFamily="18" charset="0"/>
              </a:rPr>
              <a:t>Start ;     // the value decrements from n to 0 i.e., n times the loop is executed therefore the value is n//  </a:t>
            </a:r>
          </a:p>
          <a:p>
            <a:pPr marL="0" indent="0">
              <a:buNone/>
            </a:pPr>
            <a:r>
              <a:rPr lang="en-IN" dirty="0" smtClean="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for(</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=0;i&lt;</a:t>
            </a:r>
            <a:r>
              <a:rPr lang="en-IN" dirty="0" err="1">
                <a:latin typeface="Times New Roman" panose="02020603050405020304" pitchFamily="18" charset="0"/>
                <a:cs typeface="Times New Roman" panose="02020603050405020304" pitchFamily="18" charset="0"/>
              </a:rPr>
              <a:t>n;i</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Start ;     // the value </a:t>
            </a:r>
            <a:r>
              <a:rPr lang="en-IN" dirty="0" smtClean="0">
                <a:latin typeface="Times New Roman" panose="02020603050405020304" pitchFamily="18" charset="0"/>
                <a:cs typeface="Times New Roman" panose="02020603050405020304" pitchFamily="18" charset="0"/>
              </a:rPr>
              <a:t>increments </a:t>
            </a:r>
            <a:r>
              <a:rPr lang="en-IN" dirty="0">
                <a:latin typeface="Times New Roman" panose="02020603050405020304" pitchFamily="18" charset="0"/>
                <a:cs typeface="Times New Roman" panose="02020603050405020304" pitchFamily="18" charset="0"/>
              </a:rPr>
              <a:t>from 0</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to </a:t>
            </a:r>
            <a:r>
              <a:rPr lang="en-IN" dirty="0" smtClean="0">
                <a:latin typeface="Times New Roman" panose="02020603050405020304" pitchFamily="18" charset="0"/>
                <a:cs typeface="Times New Roman" panose="02020603050405020304" pitchFamily="18" charset="0"/>
              </a:rPr>
              <a:t>n </a:t>
            </a:r>
            <a:r>
              <a:rPr lang="en-IN" dirty="0">
                <a:latin typeface="Times New Roman" panose="02020603050405020304" pitchFamily="18" charset="0"/>
                <a:cs typeface="Times New Roman" panose="02020603050405020304" pitchFamily="18" charset="0"/>
              </a:rPr>
              <a:t>i.e., n times the loop is executed therefore the value is n//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smtClean="0">
                <a:latin typeface="Times New Roman" panose="02020603050405020304" pitchFamily="18" charset="0"/>
                <a:cs typeface="Times New Roman" panose="02020603050405020304" pitchFamily="18" charset="0"/>
              </a:rPr>
              <a:t>For (</a:t>
            </a:r>
            <a:r>
              <a:rPr lang="en-IN" dirty="0" err="1" smtClean="0">
                <a:latin typeface="Times New Roman" panose="02020603050405020304" pitchFamily="18" charset="0"/>
                <a:cs typeface="Times New Roman" panose="02020603050405020304" pitchFamily="18" charset="0"/>
              </a:rPr>
              <a:t>i</a:t>
            </a:r>
            <a:r>
              <a:rPr lang="en-IN" dirty="0" smtClean="0">
                <a:latin typeface="Times New Roman" panose="02020603050405020304" pitchFamily="18" charset="0"/>
                <a:cs typeface="Times New Roman" panose="02020603050405020304" pitchFamily="18" charset="0"/>
              </a:rPr>
              <a:t>=1;i&lt;</a:t>
            </a:r>
            <a:r>
              <a:rPr lang="en-IN" dirty="0" err="1" smtClean="0">
                <a:latin typeface="Times New Roman" panose="02020603050405020304" pitchFamily="18" charset="0"/>
                <a:cs typeface="Times New Roman" panose="02020603050405020304" pitchFamily="18" charset="0"/>
              </a:rPr>
              <a:t>n;i</a:t>
            </a:r>
            <a:r>
              <a:rPr lang="en-IN" dirty="0" smtClean="0">
                <a:latin typeface="Times New Roman" panose="02020603050405020304" pitchFamily="18" charset="0"/>
                <a:cs typeface="Times New Roman" panose="02020603050405020304" pitchFamily="18" charset="0"/>
              </a:rPr>
              <a:t>=i+2)</a:t>
            </a:r>
          </a:p>
          <a:p>
            <a:pPr marL="0" indent="0">
              <a:buNone/>
            </a:pPr>
            <a:r>
              <a:rPr lang="en-IN" dirty="0" smtClean="0">
                <a:latin typeface="Times New Roman" panose="02020603050405020304" pitchFamily="18" charset="0"/>
                <a:cs typeface="Times New Roman" panose="02020603050405020304" pitchFamily="18" charset="0"/>
              </a:rPr>
              <a:t>{</a:t>
            </a:r>
          </a:p>
          <a:p>
            <a:pPr marL="0" indent="0">
              <a:buNone/>
            </a:pPr>
            <a:r>
              <a:rPr lang="en-IN" dirty="0" smtClean="0">
                <a:latin typeface="Times New Roman" panose="02020603050405020304" pitchFamily="18" charset="0"/>
                <a:cs typeface="Times New Roman" panose="02020603050405020304" pitchFamily="18" charset="0"/>
              </a:rPr>
              <a:t>Start;  // the value of n is incremented by 2; i.e., n/2 </a:t>
            </a:r>
          </a:p>
          <a:p>
            <a:pPr marL="0" indent="0">
              <a:buNone/>
            </a:pPr>
            <a:r>
              <a:rPr lang="en-IN" dirty="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65227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2238</TotalTime>
  <Words>2935</Words>
  <Application>Microsoft Office PowerPoint</Application>
  <PresentationFormat>Widescreen</PresentationFormat>
  <Paragraphs>476</Paragraphs>
  <Slides>62</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74" baseType="lpstr">
      <vt:lpstr>SimSun</vt:lpstr>
      <vt:lpstr>Arial</vt:lpstr>
      <vt:lpstr>Calibri</vt:lpstr>
      <vt:lpstr>Calibri Light</vt:lpstr>
      <vt:lpstr>Cambria Math</vt:lpstr>
      <vt:lpstr>等线</vt:lpstr>
      <vt:lpstr>Symbol</vt:lpstr>
      <vt:lpstr>Times New Roman</vt:lpstr>
      <vt:lpstr>WenQuanYi Micro Hei</vt:lpstr>
      <vt:lpstr>Wingdings</vt:lpstr>
      <vt:lpstr>Office Theme</vt:lpstr>
      <vt:lpstr>Microsoft Equation 3.0</vt:lpstr>
      <vt:lpstr>DESIGN AND ANALYSIS OF ALGORITHMS</vt:lpstr>
      <vt:lpstr>1. INTRODUCTION TO ALGORITHM</vt:lpstr>
      <vt:lpstr>1. INTRODUCTION TO ALGORITHM</vt:lpstr>
      <vt:lpstr>2. Algorithm specification</vt:lpstr>
      <vt:lpstr>2. Algorithm specification</vt:lpstr>
      <vt:lpstr>3. Performance analysis</vt:lpstr>
      <vt:lpstr>3. Performance analysis-Time complexity</vt:lpstr>
      <vt:lpstr>3. Performance analysis-Time complexity</vt:lpstr>
      <vt:lpstr>Example</vt:lpstr>
      <vt:lpstr>PowerPoint Presentation</vt:lpstr>
      <vt:lpstr>PowerPoint Presentation</vt:lpstr>
      <vt:lpstr>PowerPoint Presentation</vt:lpstr>
      <vt:lpstr>PowerPoint Presentation</vt:lpstr>
      <vt:lpstr>3. Performance analysis-Time complexity</vt:lpstr>
      <vt:lpstr>3. Performance analysis-Time complexity</vt:lpstr>
      <vt:lpstr>3. Performance analysis-Time complexity</vt:lpstr>
      <vt:lpstr>3. Performance analysis-Time complexity</vt:lpstr>
      <vt:lpstr>3. Performance analysis-Time complexity</vt:lpstr>
      <vt:lpstr>3. Performance analysis-Time complexity</vt:lpstr>
      <vt:lpstr>3. Performance analysis-Time complexity</vt:lpstr>
      <vt:lpstr>3. Performance analysis-Time complexity</vt:lpstr>
      <vt:lpstr>3. Performance analysis-Time complexity</vt:lpstr>
      <vt:lpstr>3. Performance analysis-space complexity</vt:lpstr>
      <vt:lpstr>3. Performance analysis-space complexity</vt:lpstr>
      <vt:lpstr>3. Performance analysis-space complexity</vt:lpstr>
      <vt:lpstr>3. Performance analysis-space complexity</vt:lpstr>
      <vt:lpstr>3. Performance analysis-space complexity</vt:lpstr>
      <vt:lpstr>3. Performance analysis-space complexity</vt:lpstr>
      <vt:lpstr>3. Performance analysis</vt:lpstr>
      <vt:lpstr>3. Performance analysis</vt:lpstr>
      <vt:lpstr>4. Randomized Algorithms</vt:lpstr>
      <vt:lpstr>4. Randomized Algorithms</vt:lpstr>
      <vt:lpstr>4. Randomized Algorithms</vt:lpstr>
      <vt:lpstr>4. Randomized Algorithms</vt:lpstr>
      <vt:lpstr>4. Randomized Algorithms</vt:lpstr>
      <vt:lpstr>4. Randomized Algorithms</vt:lpstr>
      <vt:lpstr>4. Randomized Algorithms</vt:lpstr>
      <vt:lpstr>4. Randomized Algorithms</vt:lpstr>
      <vt:lpstr>5. DIVIDE AND CONQUER</vt:lpstr>
      <vt:lpstr>5. DIVIDE AND CONQUER</vt:lpstr>
      <vt:lpstr>5. DIVIDE AND CONQUER</vt:lpstr>
      <vt:lpstr>5. DIVIDE AND CONQUER</vt:lpstr>
      <vt:lpstr>5. DIVIDE AND CONQUER</vt:lpstr>
      <vt:lpstr>5. DIVIDE AND CONQUER</vt:lpstr>
      <vt:lpstr>5. DIVIDE AND CONQUER</vt:lpstr>
      <vt:lpstr>Applications-binary search </vt:lpstr>
      <vt:lpstr>Applications-binary search </vt:lpstr>
      <vt:lpstr>Binary search algorithm ( Using Divde and conquer approach)</vt:lpstr>
      <vt:lpstr>APPLICATIONS-MERGE SORT</vt:lpstr>
      <vt:lpstr>APPLICATIONS-MERGE SORT</vt:lpstr>
      <vt:lpstr>APPLICATIONS-MERGE SORT</vt:lpstr>
      <vt:lpstr>APPLICATIONS-MERGE SORT</vt:lpstr>
      <vt:lpstr>PowerPoint Presentation</vt:lpstr>
      <vt:lpstr>APPLICATIONS-STRASSEN’S MULTIPLICATION</vt:lpstr>
      <vt:lpstr>APPLICATIONS-STRASSEN’S MULTIPLICATION</vt:lpstr>
      <vt:lpstr>APPLICATIONS-STRASSEN’S MULTIPLICATION</vt:lpstr>
      <vt:lpstr>APPLICATIONS-STRASSEN’S MULTIPLICATION</vt:lpstr>
      <vt:lpstr>APPLICATIONS-STRASSEN’S MULTIPLICATION</vt:lpstr>
      <vt:lpstr>APPLICATIONS-STRASSEN’S MULTIPLICATION</vt:lpstr>
      <vt:lpstr>APPLICATIONS-STRASSEN’S MULTIPLICATION</vt:lpstr>
      <vt:lpstr>APPLICATIONS-STRASSEN’S MULTIPLICATION</vt:lpstr>
      <vt:lpstr>APPLICATIONS-STRASSEN’S MULTIPLICATION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dc:title>
  <dc:creator>91849</dc:creator>
  <cp:lastModifiedBy>91849</cp:lastModifiedBy>
  <cp:revision>129</cp:revision>
  <dcterms:created xsi:type="dcterms:W3CDTF">2021-08-09T06:31:27Z</dcterms:created>
  <dcterms:modified xsi:type="dcterms:W3CDTF">2022-04-07T00:44:51Z</dcterms:modified>
</cp:coreProperties>
</file>