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8" r:id="rId23"/>
    <p:sldId id="279" r:id="rId24"/>
    <p:sldId id="277" r:id="rId25"/>
    <p:sldId id="280" r:id="rId26"/>
    <p:sldId id="281" r:id="rId27"/>
    <p:sldId id="286" r:id="rId28"/>
    <p:sldId id="282" r:id="rId29"/>
    <p:sldId id="283" r:id="rId30"/>
    <p:sldId id="284" r:id="rId31"/>
    <p:sldId id="288" r:id="rId32"/>
    <p:sldId id="289" r:id="rId33"/>
    <p:sldId id="290" r:id="rId34"/>
    <p:sldId id="292" r:id="rId35"/>
    <p:sldId id="291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0" autoAdjust="0"/>
    <p:restoredTop sz="94660"/>
  </p:normalViewPr>
  <p:slideViewPr>
    <p:cSldViewPr snapToGrid="0">
      <p:cViewPr varScale="1">
        <p:scale>
          <a:sx n="34" d="100"/>
          <a:sy n="34" d="100"/>
        </p:scale>
        <p:origin x="48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F9EAF-4693-4636-81BB-7FE221A30C26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32B67-0864-458B-A591-CE62D8965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063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596-9449-4093-B860-539B145AEF90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744-2062-47ED-8EFB-561995819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91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596-9449-4093-B860-539B145AEF90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744-2062-47ED-8EFB-561995819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44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596-9449-4093-B860-539B145AEF90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744-2062-47ED-8EFB-561995819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83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596-9449-4093-B860-539B145AEF90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744-2062-47ED-8EFB-561995819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37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596-9449-4093-B860-539B145AEF90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744-2062-47ED-8EFB-561995819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43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596-9449-4093-B860-539B145AEF90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744-2062-47ED-8EFB-561995819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36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596-9449-4093-B860-539B145AEF90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744-2062-47ED-8EFB-561995819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56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596-9449-4093-B860-539B145AEF90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744-2062-47ED-8EFB-561995819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76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596-9449-4093-B860-539B145AEF90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744-2062-47ED-8EFB-561995819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82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596-9449-4093-B860-539B145AEF90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744-2062-47ED-8EFB-561995819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48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596-9449-4093-B860-539B145AEF90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744-2062-47ED-8EFB-561995819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20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F1596-9449-4093-B860-539B145AEF90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0A744-2062-47ED-8EFB-561995819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66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ANALYSIS OF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605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II</a:t>
            </a:r>
          </a:p>
          <a:p>
            <a:pPr marL="514350" indent="-514350" algn="just">
              <a:buAutoNum type="arabicPeriod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Disjoint Sets operations</a:t>
            </a:r>
          </a:p>
          <a:p>
            <a:pPr marL="514350" indent="-514350" algn="just">
              <a:buAutoNum type="arabicPeriod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and </a:t>
            </a: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algorithms</a:t>
            </a:r>
          </a:p>
          <a:p>
            <a:pPr marL="514350" indent="-514350" algn="just">
              <a:buAutoNum type="arabicPeriod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AND/OR Graphs</a:t>
            </a:r>
          </a:p>
          <a:p>
            <a:pPr marL="514350" indent="-514350" algn="just">
              <a:buAutoNum type="arabicPeriod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Components and spanning Trees</a:t>
            </a:r>
          </a:p>
          <a:p>
            <a:pPr marL="514350" indent="-514350" algn="just">
              <a:buAutoNum type="arabicPeriod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Backtracking- General Method</a:t>
            </a:r>
          </a:p>
          <a:p>
            <a:pPr marL="514350" indent="-514350" algn="just">
              <a:buAutoNum type="arabicPeriod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8-queens problem</a:t>
            </a:r>
          </a:p>
          <a:p>
            <a:pPr marL="514350" indent="-514350" algn="just">
              <a:buAutoNum type="arabicPeriod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Subsets problem</a:t>
            </a:r>
          </a:p>
          <a:p>
            <a:pPr marL="514350" indent="-514350" algn="just">
              <a:buAutoNum type="arabicPeriod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Coloring problems</a:t>
            </a:r>
          </a:p>
          <a:p>
            <a:pPr marL="514350" indent="-514350" algn="just">
              <a:buAutoNum type="arabicPeriod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Cycles</a:t>
            </a:r>
          </a:p>
        </p:txBody>
      </p:sp>
    </p:spTree>
    <p:extLst>
      <p:ext uri="{BB962C8B-B14F-4D97-AF65-F5344CB8AC3E}">
        <p14:creationId xmlns:p14="http://schemas.microsoft.com/office/powerpoint/2010/main" val="9638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957263" y="328686"/>
            <a:ext cx="10732942" cy="6297613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                                                                      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A’                   A”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     C       D        E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B              C      D          E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Terminal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AND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                       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Figure.2.9: AND/OR graphs representing problems</a:t>
            </a:r>
          </a:p>
          <a:p>
            <a:pPr marL="0" indent="0" algn="just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node represent primitive problems and are marked either solvable or not solvable. Solvable terminal nodes are represented by rectangles.</a:t>
            </a:r>
          </a:p>
          <a:p>
            <a:pPr marL="0" indent="0" algn="just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AND/OR graph need not be always a tree.</a:t>
            </a:r>
          </a:p>
        </p:txBody>
      </p:sp>
      <p:sp>
        <p:nvSpPr>
          <p:cNvPr id="3" name="Oval 2">
            <a:extLst/>
          </p:cNvPr>
          <p:cNvSpPr/>
          <p:nvPr/>
        </p:nvSpPr>
        <p:spPr>
          <a:xfrm>
            <a:off x="957263" y="1655763"/>
            <a:ext cx="484187" cy="4302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>
            <a:extLst/>
          </p:cNvPr>
          <p:cNvSpPr/>
          <p:nvPr/>
        </p:nvSpPr>
        <p:spPr>
          <a:xfrm>
            <a:off x="1710315" y="1631950"/>
            <a:ext cx="484188" cy="4302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>
            <a:extLst/>
          </p:cNvPr>
          <p:cNvSpPr/>
          <p:nvPr/>
        </p:nvSpPr>
        <p:spPr>
          <a:xfrm>
            <a:off x="2467698" y="1682750"/>
            <a:ext cx="484188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>
            <a:extLst/>
          </p:cNvPr>
          <p:cNvSpPr/>
          <p:nvPr/>
        </p:nvSpPr>
        <p:spPr>
          <a:xfrm>
            <a:off x="3505488" y="1649413"/>
            <a:ext cx="484188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>
            <a:extLst/>
          </p:cNvPr>
          <p:cNvSpPr/>
          <p:nvPr/>
        </p:nvSpPr>
        <p:spPr>
          <a:xfrm>
            <a:off x="7747000" y="1168400"/>
            <a:ext cx="45561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>
            <a:extLst/>
          </p:cNvPr>
          <p:cNvSpPr/>
          <p:nvPr/>
        </p:nvSpPr>
        <p:spPr>
          <a:xfrm>
            <a:off x="8678287" y="368805"/>
            <a:ext cx="484187" cy="4302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>
            <a:extLst/>
          </p:cNvPr>
          <p:cNvSpPr/>
          <p:nvPr/>
        </p:nvSpPr>
        <p:spPr>
          <a:xfrm>
            <a:off x="9635189" y="1220645"/>
            <a:ext cx="485775" cy="4302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>
            <a:extLst/>
          </p:cNvPr>
          <p:cNvSpPr/>
          <p:nvPr/>
        </p:nvSpPr>
        <p:spPr>
          <a:xfrm>
            <a:off x="7035800" y="2154238"/>
            <a:ext cx="484188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>
            <a:extLst/>
          </p:cNvPr>
          <p:cNvSpPr/>
          <p:nvPr/>
        </p:nvSpPr>
        <p:spPr>
          <a:xfrm>
            <a:off x="8416925" y="2154238"/>
            <a:ext cx="484188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>
            <a:extLst/>
          </p:cNvPr>
          <p:cNvSpPr/>
          <p:nvPr/>
        </p:nvSpPr>
        <p:spPr>
          <a:xfrm>
            <a:off x="2199482" y="328686"/>
            <a:ext cx="384175" cy="4302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>
            <a:extLst/>
          </p:cNvPr>
          <p:cNvCxnSpPr>
            <a:cxnSpLocks/>
            <a:stCxn id="20" idx="3"/>
            <a:endCxn id="3" idx="0"/>
          </p:cNvCxnSpPr>
          <p:nvPr/>
        </p:nvCxnSpPr>
        <p:spPr>
          <a:xfrm rot="5400000">
            <a:off x="1131888" y="615950"/>
            <a:ext cx="1106488" cy="97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/>
          </p:cNvPr>
          <p:cNvCxnSpPr>
            <a:stCxn id="20" idx="3"/>
          </p:cNvCxnSpPr>
          <p:nvPr/>
        </p:nvCxnSpPr>
        <p:spPr>
          <a:xfrm flipH="1">
            <a:off x="2013745" y="695896"/>
            <a:ext cx="241998" cy="95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/>
          </p:cNvPr>
          <p:cNvCxnSpPr/>
          <p:nvPr/>
        </p:nvCxnSpPr>
        <p:spPr>
          <a:xfrm>
            <a:off x="2521744" y="752552"/>
            <a:ext cx="103186" cy="94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/>
          </p:cNvPr>
          <p:cNvCxnSpPr>
            <a:cxnSpLocks/>
          </p:cNvCxnSpPr>
          <p:nvPr/>
        </p:nvCxnSpPr>
        <p:spPr>
          <a:xfrm>
            <a:off x="2599172" y="603646"/>
            <a:ext cx="952500" cy="110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/>
          </p:cNvPr>
          <p:cNvCxnSpPr>
            <a:cxnSpLocks/>
          </p:cNvCxnSpPr>
          <p:nvPr/>
        </p:nvCxnSpPr>
        <p:spPr>
          <a:xfrm flipH="1">
            <a:off x="8174039" y="742950"/>
            <a:ext cx="482599" cy="48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/>
          </p:cNvPr>
          <p:cNvCxnSpPr>
            <a:cxnSpLocks/>
            <a:endCxn id="15" idx="1"/>
          </p:cNvCxnSpPr>
          <p:nvPr/>
        </p:nvCxnSpPr>
        <p:spPr>
          <a:xfrm>
            <a:off x="9080935" y="735302"/>
            <a:ext cx="625394" cy="54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24" name="Straight Arrow Connector 26623">
            <a:extLst/>
          </p:cNvPr>
          <p:cNvCxnSpPr>
            <a:cxnSpLocks/>
            <a:endCxn id="16" idx="7"/>
          </p:cNvCxnSpPr>
          <p:nvPr/>
        </p:nvCxnSpPr>
        <p:spPr>
          <a:xfrm flipH="1">
            <a:off x="7450138" y="1485900"/>
            <a:ext cx="347662" cy="73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28" name="Straight Arrow Connector 26627">
            <a:extLst/>
          </p:cNvPr>
          <p:cNvCxnSpPr>
            <a:cxnSpLocks/>
            <a:stCxn id="13" idx="6"/>
          </p:cNvCxnSpPr>
          <p:nvPr/>
        </p:nvCxnSpPr>
        <p:spPr>
          <a:xfrm>
            <a:off x="8202613" y="1382713"/>
            <a:ext cx="389405" cy="7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30" name="Straight Arrow Connector 26629">
            <a:extLst/>
          </p:cNvPr>
          <p:cNvCxnSpPr/>
          <p:nvPr/>
        </p:nvCxnSpPr>
        <p:spPr>
          <a:xfrm flipH="1">
            <a:off x="9340564" y="1614488"/>
            <a:ext cx="381000" cy="50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32" name="Straight Arrow Connector 26631">
            <a:extLst/>
          </p:cNvPr>
          <p:cNvCxnSpPr>
            <a:cxnSpLocks/>
            <a:stCxn id="15" idx="5"/>
          </p:cNvCxnSpPr>
          <p:nvPr/>
        </p:nvCxnSpPr>
        <p:spPr>
          <a:xfrm>
            <a:off x="10036175" y="1485900"/>
            <a:ext cx="427038" cy="67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3" name="Arc 26642">
            <a:extLst/>
          </p:cNvPr>
          <p:cNvSpPr/>
          <p:nvPr/>
        </p:nvSpPr>
        <p:spPr>
          <a:xfrm>
            <a:off x="1577832" y="585148"/>
            <a:ext cx="868362" cy="698500"/>
          </a:xfrm>
          <a:prstGeom prst="arc">
            <a:avLst>
              <a:gd name="adj1" fmla="val 4744508"/>
              <a:gd name="adj2" fmla="val 87874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44" name="Arc 26643">
            <a:extLst/>
          </p:cNvPr>
          <p:cNvSpPr/>
          <p:nvPr/>
        </p:nvSpPr>
        <p:spPr>
          <a:xfrm>
            <a:off x="7537450" y="1649413"/>
            <a:ext cx="887413" cy="323850"/>
          </a:xfrm>
          <a:prstGeom prst="arc">
            <a:avLst>
              <a:gd name="adj1" fmla="val 231201"/>
              <a:gd name="adj2" fmla="val 100637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Oval 32">
            <a:extLst/>
          </p:cNvPr>
          <p:cNvSpPr/>
          <p:nvPr/>
        </p:nvSpPr>
        <p:spPr>
          <a:xfrm>
            <a:off x="9201150" y="2135188"/>
            <a:ext cx="381000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Oval 33">
            <a:extLst/>
          </p:cNvPr>
          <p:cNvSpPr/>
          <p:nvPr/>
        </p:nvSpPr>
        <p:spPr>
          <a:xfrm>
            <a:off x="10310813" y="2112963"/>
            <a:ext cx="427037" cy="528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>
            <a:extLst/>
          </p:cNvPr>
          <p:cNvCxnSpPr>
            <a:cxnSpLocks/>
          </p:cNvCxnSpPr>
          <p:nvPr/>
        </p:nvCxnSpPr>
        <p:spPr>
          <a:xfrm flipH="1">
            <a:off x="7797800" y="1992313"/>
            <a:ext cx="26988" cy="1001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/>
          </p:cNvPr>
          <p:cNvSpPr/>
          <p:nvPr/>
        </p:nvSpPr>
        <p:spPr>
          <a:xfrm>
            <a:off x="6363855" y="2994026"/>
            <a:ext cx="2053070" cy="6358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>
            <a:extLst/>
          </p:cNvPr>
          <p:cNvCxnSpPr>
            <a:cxnSpLocks/>
          </p:cNvCxnSpPr>
          <p:nvPr/>
        </p:nvCxnSpPr>
        <p:spPr>
          <a:xfrm>
            <a:off x="8986837" y="839136"/>
            <a:ext cx="963614" cy="2154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/>
          </p:cNvPr>
          <p:cNvCxnSpPr/>
          <p:nvPr/>
        </p:nvCxnSpPr>
        <p:spPr>
          <a:xfrm>
            <a:off x="9993313" y="1649413"/>
            <a:ext cx="231776" cy="1344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/>
          </p:cNvPr>
          <p:cNvSpPr/>
          <p:nvPr/>
        </p:nvSpPr>
        <p:spPr>
          <a:xfrm>
            <a:off x="9742487" y="2994025"/>
            <a:ext cx="1389061" cy="520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Arrow Connector 43">
            <a:extLst/>
          </p:cNvPr>
          <p:cNvCxnSpPr>
            <a:stCxn id="3" idx="4"/>
          </p:cNvCxnSpPr>
          <p:nvPr/>
        </p:nvCxnSpPr>
        <p:spPr>
          <a:xfrm>
            <a:off x="1199357" y="2085975"/>
            <a:ext cx="654050" cy="824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/>
          </p:cNvPr>
          <p:cNvCxnSpPr>
            <a:stCxn id="10" idx="4"/>
            <a:endCxn id="51" idx="0"/>
          </p:cNvCxnSpPr>
          <p:nvPr/>
        </p:nvCxnSpPr>
        <p:spPr>
          <a:xfrm>
            <a:off x="1952409" y="2062163"/>
            <a:ext cx="227373" cy="848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/>
          </p:cNvPr>
          <p:cNvCxnSpPr/>
          <p:nvPr/>
        </p:nvCxnSpPr>
        <p:spPr>
          <a:xfrm flipH="1">
            <a:off x="2521744" y="2111375"/>
            <a:ext cx="242095" cy="767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/>
          </p:cNvPr>
          <p:cNvCxnSpPr/>
          <p:nvPr/>
        </p:nvCxnSpPr>
        <p:spPr>
          <a:xfrm flipH="1">
            <a:off x="2778919" y="2062163"/>
            <a:ext cx="925801" cy="816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/>
          </p:cNvPr>
          <p:cNvSpPr/>
          <p:nvPr/>
        </p:nvSpPr>
        <p:spPr>
          <a:xfrm>
            <a:off x="1080655" y="2910682"/>
            <a:ext cx="2198254" cy="5238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AND/OR GRAPHS</a:t>
            </a:r>
            <a:endParaRPr lang="en-IN" dirty="0"/>
          </a:p>
        </p:txBody>
      </p:sp>
      <p:pic>
        <p:nvPicPr>
          <p:cNvPr id="4" name="Picture 6" descr="tictacto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4145" y="2318327"/>
            <a:ext cx="9153237" cy="38586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4145" y="1501342"/>
            <a:ext cx="4922981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TIC-TAC-TOE PROBLEM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58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867" y="299390"/>
            <a:ext cx="11462657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component for an undirected graph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www.baeldung.com/wp-content/uploads/sites/4/2020/05/1-component-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757" y="3632456"/>
            <a:ext cx="3934691" cy="252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61867" y="3386158"/>
            <a:ext cx="69859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graph G=(V,E) where V represents the vertices of the graph and E represents the edges of the graph.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V= {v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 E= {e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given in fig represents a single connected component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6429" y="2090057"/>
            <a:ext cx="1017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connected component for an undirected graph is a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subgraph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which each pair of nodes is connected with each other via a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586" y="365125"/>
            <a:ext cx="11723914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component for an undirected graph</a:t>
            </a:r>
            <a:endParaRPr lang="en-IN" dirty="0"/>
          </a:p>
        </p:txBody>
      </p:sp>
      <p:pic>
        <p:nvPicPr>
          <p:cNvPr id="7170" name="Picture 2" descr="https://www.baeldung.com/wp-content/uploads/sites/4/2020/05/3-componen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727" y="1910443"/>
            <a:ext cx="7620000" cy="458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11" y="2411952"/>
            <a:ext cx="4264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graphs in the fig represents a single graph with two more subgraphs.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subgraphs are referred as connected components.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0893" y="4851400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51520" y="3008074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85912" y="2919783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C3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6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8" y="314036"/>
            <a:ext cx="11822544" cy="63915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to find connected components </a:t>
            </a:r>
          </a:p>
          <a:p>
            <a:pPr marL="0" indent="0">
              <a:buNone/>
            </a:pPr>
            <a:r>
              <a:rPr lang="en-US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Component_count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>
              <a:buNone/>
            </a:pP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vertex k € V do         </a:t>
            </a:r>
          </a:p>
          <a:p>
            <a:pPr marL="0" indent="0">
              <a:buNone/>
            </a:pPr>
            <a:r>
              <a:rPr lang="en-US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Visted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[k] = False;</a:t>
            </a:r>
          </a:p>
          <a:p>
            <a:pPr marL="0" indent="0">
              <a:buNone/>
            </a:pP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vertex k € V do</a:t>
            </a:r>
          </a:p>
          <a:p>
            <a:pPr marL="0" indent="0">
              <a:buNone/>
            </a:pP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visted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[k] == false then</a:t>
            </a:r>
          </a:p>
          <a:p>
            <a:pPr marL="0" indent="0">
              <a:buNone/>
            </a:pP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DFS(</a:t>
            </a:r>
            <a:r>
              <a:rPr lang="en-US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V,k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Component_count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Component_count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</a:p>
          <a:p>
            <a:pPr marL="0" indent="0">
              <a:buNone/>
            </a:pP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indent="0">
              <a:buNone/>
            </a:pP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indent="0">
              <a:buNone/>
            </a:pP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Component_Count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DFS(</a:t>
            </a:r>
            <a:r>
              <a:rPr lang="en-US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V,k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Visted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[k] = true;</a:t>
            </a:r>
          </a:p>
          <a:p>
            <a:pPr marL="0" indent="0">
              <a:buNone/>
            </a:pP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vertex p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€ </a:t>
            </a:r>
            <a:r>
              <a:rPr lang="en-US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V.Adj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[k] do</a:t>
            </a:r>
          </a:p>
          <a:p>
            <a:pPr marL="0" indent="0">
              <a:buNone/>
            </a:pP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Visted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[p] == false then</a:t>
            </a:r>
          </a:p>
          <a:p>
            <a:pPr marL="0" indent="0">
              <a:buNone/>
            </a:pP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 (</a:t>
            </a:r>
            <a:r>
              <a:rPr lang="en-US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V,p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indent="0">
              <a:buNone/>
            </a:pP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11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4" y="171162"/>
            <a:ext cx="11804072" cy="54003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component for an undirected 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18" y="892752"/>
            <a:ext cx="11547764" cy="55634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counts the connected components for an undirected graph using DFS approach and counts the number of calls to the DFS function.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graph is represented by a adjacency list then the DFS phenomenon states that all the vertices are visited once, and each edge is visited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Thus the total time taken by the algorithm is O(V+E)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graph is represented by the adjacency matrix, using the DFS approach; which traverse the entire row to evaluate the neighbor vertices, the total time taken by the algorithm will be O(V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0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–GENERAL METHOD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214"/>
            <a:ext cx="10515600" cy="46257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Method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searching for a set of solutions or which require an optimal solution can be solved using the backtracking method.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the backtrack method, the solution must be expressible, as an n-tuple (x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….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where 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are chosen for some set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olution vector must satisfy the criterion function P(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….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criteria function involves two types of constraints called Explicit Constraint and implicit constraint.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–GENERAL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Explict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Constraint: these are the rules that restrict each xi to take on values only from a given set.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{ a set of all non negative numbers}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to understand is 8-queen problem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constraint: The implicit constraint are the rules that determine which of the tuples in the solution space satisfy the criteria function. i.e., it describes the way in which 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must relate to each other.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to understand is sum of subsets problem. </a:t>
            </a:r>
          </a:p>
        </p:txBody>
      </p:sp>
    </p:spTree>
    <p:extLst>
      <p:ext uri="{BB962C8B-B14F-4D97-AF65-F5344CB8AC3E}">
        <p14:creationId xmlns:p14="http://schemas.microsoft.com/office/powerpoint/2010/main" val="37710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876" y="853649"/>
            <a:ext cx="10783529" cy="59694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 NXN matrix find a way to place n queens such that no queen can attack any other queen. A queen said to be attacked only if the two queen lie in a same row or column or diagonal.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explicit constraint it is restricted to a set of { 1,2,3,4}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Q1 is placed in the column (1,1)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61292" y="197977"/>
            <a:ext cx="10515600" cy="72625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8-QUEEN PROBLEM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95477"/>
              </p:ext>
            </p:extLst>
          </p:nvPr>
        </p:nvGraphicFramePr>
        <p:xfrm>
          <a:off x="956187" y="2646381"/>
          <a:ext cx="2558472" cy="174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618">
                  <a:extLst>
                    <a:ext uri="{9D8B030D-6E8A-4147-A177-3AD203B41FA5}">
                      <a16:colId xmlns:a16="http://schemas.microsoft.com/office/drawing/2014/main" val="3280811743"/>
                    </a:ext>
                  </a:extLst>
                </a:gridCol>
                <a:gridCol w="639618">
                  <a:extLst>
                    <a:ext uri="{9D8B030D-6E8A-4147-A177-3AD203B41FA5}">
                      <a16:colId xmlns:a16="http://schemas.microsoft.com/office/drawing/2014/main" val="1660512342"/>
                    </a:ext>
                  </a:extLst>
                </a:gridCol>
                <a:gridCol w="639618">
                  <a:extLst>
                    <a:ext uri="{9D8B030D-6E8A-4147-A177-3AD203B41FA5}">
                      <a16:colId xmlns:a16="http://schemas.microsoft.com/office/drawing/2014/main" val="4222167077"/>
                    </a:ext>
                  </a:extLst>
                </a:gridCol>
                <a:gridCol w="639618">
                  <a:extLst>
                    <a:ext uri="{9D8B030D-6E8A-4147-A177-3AD203B41FA5}">
                      <a16:colId xmlns:a16="http://schemas.microsoft.com/office/drawing/2014/main" val="2107805297"/>
                    </a:ext>
                  </a:extLst>
                </a:gridCol>
              </a:tblGrid>
              <a:tr h="436920"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47693"/>
                  </a:ext>
                </a:extLst>
              </a:tr>
              <a:tr h="4369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89280"/>
                  </a:ext>
                </a:extLst>
              </a:tr>
              <a:tr h="4369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8299"/>
                  </a:ext>
                </a:extLst>
              </a:tr>
              <a:tr h="4369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8205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391567"/>
              </p:ext>
            </p:extLst>
          </p:nvPr>
        </p:nvGraphicFramePr>
        <p:xfrm>
          <a:off x="944641" y="4642764"/>
          <a:ext cx="2581564" cy="174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91">
                  <a:extLst>
                    <a:ext uri="{9D8B030D-6E8A-4147-A177-3AD203B41FA5}">
                      <a16:colId xmlns:a16="http://schemas.microsoft.com/office/drawing/2014/main" val="925415485"/>
                    </a:ext>
                  </a:extLst>
                </a:gridCol>
                <a:gridCol w="645391">
                  <a:extLst>
                    <a:ext uri="{9D8B030D-6E8A-4147-A177-3AD203B41FA5}">
                      <a16:colId xmlns:a16="http://schemas.microsoft.com/office/drawing/2014/main" val="1599071161"/>
                    </a:ext>
                  </a:extLst>
                </a:gridCol>
                <a:gridCol w="645391">
                  <a:extLst>
                    <a:ext uri="{9D8B030D-6E8A-4147-A177-3AD203B41FA5}">
                      <a16:colId xmlns:a16="http://schemas.microsoft.com/office/drawing/2014/main" val="4214772375"/>
                    </a:ext>
                  </a:extLst>
                </a:gridCol>
                <a:gridCol w="645391">
                  <a:extLst>
                    <a:ext uri="{9D8B030D-6E8A-4147-A177-3AD203B41FA5}">
                      <a16:colId xmlns:a16="http://schemas.microsoft.com/office/drawing/2014/main" val="883071668"/>
                    </a:ext>
                  </a:extLst>
                </a:gridCol>
              </a:tblGrid>
              <a:tr h="436920"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67286"/>
                  </a:ext>
                </a:extLst>
              </a:tr>
              <a:tr h="4369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75743"/>
                  </a:ext>
                </a:extLst>
              </a:tr>
              <a:tr h="43692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26270"/>
                  </a:ext>
                </a:extLst>
              </a:tr>
              <a:tr h="43692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865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05570" y="5184812"/>
            <a:ext cx="8022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 is placed in (2,3), but the next queen Q3 cannot be placed we need to backtrack and change the position of Q1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3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77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8-QUEEN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331674"/>
              </p:ext>
            </p:extLst>
          </p:nvPr>
        </p:nvGraphicFramePr>
        <p:xfrm>
          <a:off x="838200" y="1559661"/>
          <a:ext cx="2825136" cy="1708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84">
                  <a:extLst>
                    <a:ext uri="{9D8B030D-6E8A-4147-A177-3AD203B41FA5}">
                      <a16:colId xmlns:a16="http://schemas.microsoft.com/office/drawing/2014/main" val="3760436702"/>
                    </a:ext>
                  </a:extLst>
                </a:gridCol>
                <a:gridCol w="706284">
                  <a:extLst>
                    <a:ext uri="{9D8B030D-6E8A-4147-A177-3AD203B41FA5}">
                      <a16:colId xmlns:a16="http://schemas.microsoft.com/office/drawing/2014/main" val="2364784113"/>
                    </a:ext>
                  </a:extLst>
                </a:gridCol>
                <a:gridCol w="706284">
                  <a:extLst>
                    <a:ext uri="{9D8B030D-6E8A-4147-A177-3AD203B41FA5}">
                      <a16:colId xmlns:a16="http://schemas.microsoft.com/office/drawing/2014/main" val="3911744340"/>
                    </a:ext>
                  </a:extLst>
                </a:gridCol>
                <a:gridCol w="706284">
                  <a:extLst>
                    <a:ext uri="{9D8B030D-6E8A-4147-A177-3AD203B41FA5}">
                      <a16:colId xmlns:a16="http://schemas.microsoft.com/office/drawing/2014/main" val="1820003274"/>
                    </a:ext>
                  </a:extLst>
                </a:gridCol>
              </a:tblGrid>
              <a:tr h="42722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129851"/>
                  </a:ext>
                </a:extLst>
              </a:tr>
              <a:tr h="42722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635846"/>
                  </a:ext>
                </a:extLst>
              </a:tr>
              <a:tr h="42722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600016"/>
                  </a:ext>
                </a:extLst>
              </a:tr>
              <a:tr h="42722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7987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04343"/>
              </p:ext>
            </p:extLst>
          </p:nvPr>
        </p:nvGraphicFramePr>
        <p:xfrm>
          <a:off x="838200" y="3848212"/>
          <a:ext cx="2825136" cy="1708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84">
                  <a:extLst>
                    <a:ext uri="{9D8B030D-6E8A-4147-A177-3AD203B41FA5}">
                      <a16:colId xmlns:a16="http://schemas.microsoft.com/office/drawing/2014/main" val="3760436702"/>
                    </a:ext>
                  </a:extLst>
                </a:gridCol>
                <a:gridCol w="706284">
                  <a:extLst>
                    <a:ext uri="{9D8B030D-6E8A-4147-A177-3AD203B41FA5}">
                      <a16:colId xmlns:a16="http://schemas.microsoft.com/office/drawing/2014/main" val="2364784113"/>
                    </a:ext>
                  </a:extLst>
                </a:gridCol>
                <a:gridCol w="706284">
                  <a:extLst>
                    <a:ext uri="{9D8B030D-6E8A-4147-A177-3AD203B41FA5}">
                      <a16:colId xmlns:a16="http://schemas.microsoft.com/office/drawing/2014/main" val="3911744340"/>
                    </a:ext>
                  </a:extLst>
                </a:gridCol>
                <a:gridCol w="706284">
                  <a:extLst>
                    <a:ext uri="{9D8B030D-6E8A-4147-A177-3AD203B41FA5}">
                      <a16:colId xmlns:a16="http://schemas.microsoft.com/office/drawing/2014/main" val="1820003274"/>
                    </a:ext>
                  </a:extLst>
                </a:gridCol>
              </a:tblGrid>
              <a:tr h="42722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129851"/>
                  </a:ext>
                </a:extLst>
              </a:tr>
              <a:tr h="42722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635846"/>
                  </a:ext>
                </a:extLst>
              </a:tr>
              <a:tr h="427226">
                <a:tc>
                  <a:txBody>
                    <a:bodyPr/>
                    <a:lstStyle/>
                    <a:p>
                      <a:r>
                        <a:rPr lang="en-US" dirty="0" smtClean="0"/>
                        <a:t>Q3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600016"/>
                  </a:ext>
                </a:extLst>
              </a:tr>
              <a:tr h="42722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7987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55690" y="2014003"/>
            <a:ext cx="68825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 is placed in the column 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204930" y="4010166"/>
            <a:ext cx="75839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Subsequently place the second queen following the rules, third queen and fourth queen to obtain a feasible solution.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Disjoint Sets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Disjoint Sets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any given set S= {S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…..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}, partitioning the set into 	subsets with a  condition of separate and  non-overlapping of 	elements.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S= { 1,2,3,4,5,6}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 = { 1,2,3}  S2= {4,5,6}   S3= {1,3,5,}  S4 = { 2,4,6}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20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29" y="1469571"/>
            <a:ext cx="11718471" cy="47073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 from the left most column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all the queens are placed,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true and print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Check for all rows in the current column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a) if queen is placed safely, mark row and column, and recursively check if    the current position is yielding to a solution or not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b) if the placing yields a solution return true,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c) if placing does not yield a solution, unmark and try another rows.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If all rows tried and solution not obtained, return false and back track.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000014" cy="110444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8-QUEEN PROBLEM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74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93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8-QUEEN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3058"/>
            <a:ext cx="10515600" cy="5183905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step takes O(n) time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each placement will take O(n) time, and subsequently the backtrack will lead to the recurrence relation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adding recurrence relation to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total time taken is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T(n) = O(n^2) + n * T(n-1)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this relation we get O(N!)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subsets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Subsets problem is stated as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set of n distinct positive numbers, find all the possible subsets whose sum individually should be m.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Constraints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Є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{ j | j is an integer and 1 ≤ j ≤ 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Implicit Constraints: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sum of the corresponding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m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two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be similar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i+1 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avoid generating multiple instances.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subsets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termination conditions are as follows </a:t>
                </a:r>
              </a:p>
              <a:p>
                <a:pPr marL="514350" indent="-514350">
                  <a:buAutoNum type="arabicPeriod"/>
                </a:pP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Tk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,…..,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true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nary>
                      </m:e>
                    </m:nary>
                  </m:oMath>
                </a14:m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𝑤𝑘</m:t>
                            </m:r>
                            <m:r>
                              <a:rPr lang="en-IN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 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d>
                      </m:e>
                    </m:nary>
                  </m:oMath>
                </a14:m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state space tree representation for a node at level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left child corresponds to x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 and right child corresponds to x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=0;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5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subsets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Sumofsubset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s,k,r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X[k]=1;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s+W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[k]=m then write )X[1:k]);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s+W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[k]+W[k+1]&lt;=m)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sumofsubets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s+W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[k],k+1,r-W[k]);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s+r-W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[k]&gt;=m)and(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s+W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[k+1]&lt;=m)) then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X[k]=0; </a:t>
            </a:r>
          </a:p>
        </p:txBody>
      </p:sp>
    </p:spTree>
    <p:extLst>
      <p:ext uri="{BB962C8B-B14F-4D97-AF65-F5344CB8AC3E}">
        <p14:creationId xmlns:p14="http://schemas.microsoft.com/office/powerpoint/2010/main" val="12023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9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subsets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442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to solve the following problem set of elements ={5,10,12,13,15,18} and m=30;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00343"/>
            <a:ext cx="11088758" cy="447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/>
          </p:cNvPr>
          <p:cNvSpPr txBox="1"/>
          <p:nvPr/>
        </p:nvSpPr>
        <p:spPr>
          <a:xfrm>
            <a:off x="1363939" y="4806673"/>
            <a:ext cx="40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/>
          </p:cNvPr>
          <p:cNvSpPr txBox="1"/>
          <p:nvPr/>
        </p:nvSpPr>
        <p:spPr>
          <a:xfrm>
            <a:off x="6803956" y="5532490"/>
            <a:ext cx="411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/>
          </p:cNvPr>
          <p:cNvSpPr txBox="1"/>
          <p:nvPr/>
        </p:nvSpPr>
        <p:spPr>
          <a:xfrm>
            <a:off x="9580286" y="6181794"/>
            <a:ext cx="338966" cy="369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5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6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COLORING PROBLEMS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74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phenomenon of Graph Coloring was introduced to reduce the effort of printing maps with different colors.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coloring problem is a classical combination problem. A graph G with n nodes and a positive integer m are given. 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m colors only, to color all the nodes of graph G in such a way that no two adjacent node have the same color.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problem is called the m coloring decision problem.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integer m is called the chromatic number of the graph.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3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COLORING PROBLEMS </a:t>
            </a:r>
            <a:endParaRPr lang="en-IN" dirty="0"/>
          </a:p>
        </p:txBody>
      </p:sp>
      <p:pic>
        <p:nvPicPr>
          <p:cNvPr id="4" name="Picture 33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9621"/>
            <a:ext cx="10515600" cy="413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4"/>
          <p:cNvSpPr txBox="1">
            <a:spLocks noChangeArrowheads="1"/>
          </p:cNvSpPr>
          <p:nvPr/>
        </p:nvSpPr>
        <p:spPr bwMode="auto">
          <a:xfrm>
            <a:off x="406400" y="5823283"/>
            <a:ext cx="113792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ts val="1250"/>
              </a:spcBef>
            </a:pPr>
            <a:r>
              <a:rPr lang="en-I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and it’s planar graph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656374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1238"/>
            <a:ext cx="10515600" cy="5165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Graphcolor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k is the next vertex node to be colored and G(V,E) is a connected graph //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//g is an adjacency matrix defined as 0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does not belong to 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			         1 if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belongs to 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M is a chromatic number for G and initially it is 0, T is a list of distinct colors (1,2,3,..,m) and dead is a Boolean variable.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 = 0 // find all m color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dead =0 do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step 10   // find the next color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11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COLORING PROBLEMS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361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06906"/>
            <a:ext cx="10515600" cy="5550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x = 0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while x = 0 do ;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8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T[k]= T[k]+1 mod(m+1) // any color due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If T[k] = 0 then // all colors are used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x=1;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x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For j= 1 to n do // checking distinctness of colors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 g[k][j] ≠0 and T[k]=T[j] then 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x=1;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If j=n+1 then // consider new color//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x = 0;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x</a:t>
            </a:r>
          </a:p>
          <a:p>
            <a:pPr marL="0" indent="0">
              <a:buNone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COLORING PROBLEMS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7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220" y="201582"/>
            <a:ext cx="812461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4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</a:t>
            </a:r>
            <a:r>
              <a:rPr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pc="-5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2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4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pc="-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ype</a:t>
            </a:r>
            <a:r>
              <a:rPr spc="-2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4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spc="-2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4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4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07" y="1168764"/>
            <a:ext cx="3640769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3275" indent="-457189">
              <a:spcBef>
                <a:spcPts val="133"/>
              </a:spcBef>
              <a:buFont typeface="Arial MT"/>
              <a:buChar char="•"/>
              <a:tabLst>
                <a:tab pos="473275" algn="l"/>
                <a:tab pos="474121" algn="l"/>
              </a:tabLst>
            </a:pPr>
            <a:r>
              <a:rPr sz="2800" b="1" spc="-327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b="1" spc="-2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1" spc="-287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sz="2800" b="1" spc="-272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spc="-2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1" spc="-272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b="1" spc="-133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373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spc="-28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sz="2800" b="1" spc="-2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1" spc="-272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spc="-173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spc="-247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sz="2800" b="1" spc="-267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667" b="1" spc="-167" dirty="0">
                <a:solidFill>
                  <a:srgbClr val="800000"/>
                </a:solidFill>
                <a:latin typeface="Arial"/>
                <a:cs typeface="Arial"/>
              </a:rPr>
              <a:t>:</a:t>
            </a:r>
            <a:endParaRPr sz="2667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3011" y="1590742"/>
            <a:ext cx="8681717" cy="1324292"/>
          </a:xfrm>
          <a:prstGeom prst="rect">
            <a:avLst/>
          </a:prstGeom>
        </p:spPr>
        <p:txBody>
          <a:bodyPr vert="horz" wrap="square" lIns="0" tIns="74505" rIns="0" bIns="0" rtlCol="0">
            <a:spAutoFit/>
          </a:bodyPr>
          <a:lstStyle/>
          <a:p>
            <a:pPr marL="397077" indent="-380990">
              <a:spcBef>
                <a:spcPts val="585"/>
              </a:spcBef>
              <a:buFont typeface="Arial MT"/>
              <a:buChar char="–"/>
              <a:tabLst>
                <a:tab pos="397077" algn="l"/>
                <a:tab pos="397923" algn="l"/>
              </a:tabLst>
            </a:pPr>
            <a:r>
              <a:rPr sz="2400" b="1" spc="-3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b="1" spc="-3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</a:t>
            </a:r>
            <a:r>
              <a:rPr sz="2400" b="1" spc="-29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b="1" spc="-15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b="1" spc="-28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b="1" spc="-15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spc="-24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="1" spc="-14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7077" indent="-380990">
              <a:spcBef>
                <a:spcPts val="453"/>
              </a:spcBef>
              <a:buFont typeface="Arial MT"/>
              <a:buChar char="–"/>
              <a:tabLst>
                <a:tab pos="397077" algn="l"/>
                <a:tab pos="397923" algn="l"/>
              </a:tabLst>
            </a:pPr>
            <a:r>
              <a:rPr sz="2400" b="1" spc="-22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FIND-SET(</a:t>
            </a:r>
            <a:r>
              <a:rPr sz="2400" b="1" i="1" spc="-22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="1" spc="-22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7077" indent="-380990">
              <a:spcBef>
                <a:spcPts val="585"/>
              </a:spcBef>
              <a:buFont typeface="Arial MT"/>
              <a:buChar char="–"/>
              <a:tabLst>
                <a:tab pos="397077" algn="l"/>
                <a:tab pos="397923" algn="l"/>
              </a:tabLst>
            </a:pPr>
            <a:r>
              <a:rPr sz="2400" b="1" spc="-3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2400" b="1" spc="-23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sz="2400" b="1" spc="-3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="1" spc="-15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spc="-24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="1" spc="-1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i="1" spc="-24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b="1" spc="-14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9076" y="1590742"/>
            <a:ext cx="4876803" cy="1324292"/>
          </a:xfrm>
          <a:prstGeom prst="rect">
            <a:avLst/>
          </a:prstGeom>
        </p:spPr>
        <p:txBody>
          <a:bodyPr vert="horz" wrap="square" lIns="0" tIns="74505" rIns="0" bIns="0" rtlCol="0">
            <a:spAutoFit/>
          </a:bodyPr>
          <a:lstStyle/>
          <a:p>
            <a:pPr marL="16933" algn="just">
              <a:spcBef>
                <a:spcPts val="585"/>
              </a:spcBef>
            </a:pP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2400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3" algn="just">
              <a:spcBef>
                <a:spcPts val="453"/>
              </a:spcBef>
            </a:pPr>
            <a:r>
              <a:rPr sz="2400" spc="-2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canonical</a:t>
            </a:r>
            <a:r>
              <a:rPr sz="2400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3" algn="just">
              <a:spcBef>
                <a:spcPts val="585"/>
              </a:spcBef>
            </a:pP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sz="2400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i="1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i="1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308" y="3155381"/>
            <a:ext cx="4600783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3275" indent="-457189">
              <a:spcBef>
                <a:spcPts val="133"/>
              </a:spcBef>
              <a:buFont typeface="Arial MT"/>
              <a:buChar char="•"/>
              <a:tabLst>
                <a:tab pos="473275" algn="l"/>
                <a:tab pos="474121" algn="l"/>
              </a:tabLst>
            </a:pPr>
            <a:r>
              <a:rPr sz="2800" b="1" spc="-293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b="1" spc="-247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b="1" spc="-18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1" spc="-152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="1" spc="-267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spc="-18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1" spc="-313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sz="2800" b="1" spc="-253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nce</a:t>
            </a:r>
            <a:r>
              <a:rPr sz="2800" b="1" spc="-12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53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sz="2800" b="1" spc="-18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1" spc="-293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</a:t>
            </a:r>
            <a:r>
              <a:rPr sz="2800" b="1" spc="-152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spc="-247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b="1" spc="-18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1" spc="-247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="1" spc="-147" dirty="0">
                <a:solidFill>
                  <a:srgbClr val="800000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974" y="3521143"/>
            <a:ext cx="7040033" cy="90794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97077" indent="-380990">
              <a:spcBef>
                <a:spcPts val="720"/>
              </a:spcBef>
              <a:buFont typeface="Arial MT"/>
              <a:buChar char="–"/>
              <a:tabLst>
                <a:tab pos="397077" algn="l"/>
                <a:tab pos="397923" algn="l"/>
              </a:tabLst>
            </a:pPr>
            <a:r>
              <a:rPr sz="2400" b="1" i="1" spc="-38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b="1" i="1" spc="-1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spc="-1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b="1" spc="-28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</a:t>
            </a:r>
            <a:r>
              <a:rPr lang="en-US" sz="2400" b="1" spc="-17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spc="-1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24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lls</a:t>
            </a:r>
            <a:r>
              <a:rPr lang="en-US"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sz="2400" b="1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spc="-3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spc="-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sz="2400" b="1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3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n-US" sz="2400" b="1" spc="-2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2400" b="1" spc="-3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</a:t>
            </a:r>
            <a:r>
              <a:rPr lang="en-US" sz="24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7077" indent="-380990">
              <a:spcBef>
                <a:spcPts val="587"/>
              </a:spcBef>
              <a:buFont typeface="Arial MT"/>
              <a:buChar char="–"/>
              <a:tabLst>
                <a:tab pos="397077" algn="l"/>
                <a:tab pos="397923" algn="l"/>
              </a:tabLst>
            </a:pPr>
            <a:r>
              <a:rPr lang="en-US" sz="2400" b="1" i="1" spc="-26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i="1" spc="-1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US"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lang="en-US"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8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MAKE-SET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825" y="4890280"/>
            <a:ext cx="8470053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3275" indent="-457189">
              <a:spcBef>
                <a:spcPts val="133"/>
              </a:spcBef>
              <a:buFont typeface="Arial MT"/>
              <a:buChar char="•"/>
              <a:tabLst>
                <a:tab pos="473275" algn="l"/>
                <a:tab pos="474121" algn="l"/>
              </a:tabLst>
            </a:pPr>
            <a:r>
              <a:rPr sz="2800" spc="-233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r>
              <a:rPr sz="2800" spc="-133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87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sz="2800" spc="-127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  <a:r>
              <a:rPr sz="2800" spc="-133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2800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</a:t>
            </a:r>
            <a:r>
              <a:rPr sz="2800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sz="2800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974" y="5337276"/>
            <a:ext cx="6997700" cy="135421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97077" indent="-380990">
              <a:spcBef>
                <a:spcPts val="720"/>
              </a:spcBef>
              <a:buFont typeface="Arial MT"/>
              <a:buChar char="–"/>
              <a:tabLst>
                <a:tab pos="397077" algn="l"/>
                <a:tab pos="397923" algn="l"/>
              </a:tabLst>
            </a:pPr>
            <a:r>
              <a:rPr sz="2400" b="1" spc="-2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ADD-NODE(</a:t>
            </a:r>
            <a:r>
              <a:rPr sz="2400" b="1" i="1" spc="-26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b="1" spc="-14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7077" indent="-380990">
              <a:spcBef>
                <a:spcPts val="587"/>
              </a:spcBef>
              <a:buFont typeface="Arial MT"/>
              <a:buChar char="–"/>
              <a:tabLst>
                <a:tab pos="397077" algn="l"/>
                <a:tab pos="397923" algn="l"/>
              </a:tabLst>
            </a:pPr>
            <a:r>
              <a:rPr sz="2400" b="1" spc="-2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ADD-EDGE(</a:t>
            </a:r>
            <a:r>
              <a:rPr sz="2400" b="1" i="1" spc="-2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b="1" spc="-2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spc="-1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spc="-1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b="1" spc="-1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400" b="1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sz="24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b="1" i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7077" indent="-380990">
              <a:spcBef>
                <a:spcPts val="587"/>
              </a:spcBef>
              <a:buFont typeface="Arial MT"/>
              <a:buChar char="–"/>
              <a:tabLst>
                <a:tab pos="397077" algn="l"/>
                <a:tab pos="397923" algn="l"/>
              </a:tabLst>
            </a:pPr>
            <a:r>
              <a:rPr sz="2400" b="1" spc="-2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IS-CONNECTED(</a:t>
            </a:r>
            <a:r>
              <a:rPr sz="2400" b="1" i="1" spc="-2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b="1" spc="-2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spc="-1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spc="-1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b="1" spc="-1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b="1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b="1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400" b="1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sz="2400" b="1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b="1" i="1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b="1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b="1" i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65878" y="5079010"/>
            <a:ext cx="2922693" cy="135421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6933">
              <a:spcBef>
                <a:spcPts val="720"/>
              </a:spcBef>
            </a:pPr>
            <a:r>
              <a:rPr sz="2400" b="1" i="1" spc="-152" dirty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sz="2400" b="1" i="1" spc="-247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i="1" spc="-12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spc="-36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b="1" i="1" spc="-313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</a:t>
            </a:r>
            <a:r>
              <a:rPr sz="2400" b="1" i="1" spc="-293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b="1" i="1" spc="-152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b="1" i="1" spc="-293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400" b="1" i="1" spc="-267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i="1" spc="-12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spc="-26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</a:t>
            </a:r>
            <a:r>
              <a:rPr sz="2400" b="1" i="1" spc="-18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b="1" i="1" spc="-247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i="1" spc="-152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i="1" spc="-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3">
              <a:spcBef>
                <a:spcPts val="587"/>
              </a:spcBef>
            </a:pPr>
            <a:r>
              <a:rPr sz="2400" b="1" i="1" spc="-152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spc="-247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i="1" spc="-12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spc="-313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2400" b="1" i="1" spc="-233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sz="2400" b="1" i="1" spc="-313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="1" i="1" spc="-12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spc="-26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</a:t>
            </a:r>
            <a:r>
              <a:rPr sz="2400" b="1" i="1" spc="-18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b="1" i="1" spc="-247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i="1" spc="-152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i="1" spc="-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3">
              <a:spcBef>
                <a:spcPts val="587"/>
              </a:spcBef>
            </a:pPr>
            <a:r>
              <a:rPr sz="2400" b="1" i="1" spc="-152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spc="-247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b="1" i="1" spc="-12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spc="-193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sz="2400" b="1" i="1" spc="-32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="1" i="1" spc="-313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b="1" i="1" spc="-152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b="1" i="1" spc="-293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400" b="1" i="1" spc="-267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i="1" spc="-12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spc="-26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</a:t>
            </a:r>
            <a:r>
              <a:rPr sz="2400" b="1" i="1" spc="-18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b="1" i="1" spc="-247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i="1" spc="-152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i="1" spc="-227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ions</a:t>
            </a:r>
            <a:r>
              <a:rPr sz="2400" b="1" i="1" spc="-147" dirty="0">
                <a:solidFill>
                  <a:srgbClr val="008000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157555" y="3773978"/>
            <a:ext cx="3957320" cy="1125220"/>
            <a:chOff x="6118166" y="2830483"/>
            <a:chExt cx="2967990" cy="84391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8166" y="2830483"/>
              <a:ext cx="2967643" cy="84374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4995" y="2859578"/>
              <a:ext cx="2236123" cy="6899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167394" y="2859782"/>
              <a:ext cx="2869565" cy="739775"/>
            </a:xfrm>
            <a:custGeom>
              <a:avLst/>
              <a:gdLst/>
              <a:ahLst/>
              <a:cxnLst/>
              <a:rect l="l" t="t" r="r" b="b"/>
              <a:pathLst>
                <a:path w="2869565" h="739775">
                  <a:moveTo>
                    <a:pt x="2761086" y="0"/>
                  </a:moveTo>
                  <a:lnTo>
                    <a:pt x="600850" y="0"/>
                  </a:lnTo>
                  <a:lnTo>
                    <a:pt x="558806" y="8488"/>
                  </a:lnTo>
                  <a:lnTo>
                    <a:pt x="524473" y="31636"/>
                  </a:lnTo>
                  <a:lnTo>
                    <a:pt x="501324" y="65969"/>
                  </a:lnTo>
                  <a:lnTo>
                    <a:pt x="492836" y="108013"/>
                  </a:lnTo>
                  <a:lnTo>
                    <a:pt x="492836" y="378042"/>
                  </a:lnTo>
                  <a:lnTo>
                    <a:pt x="0" y="739773"/>
                  </a:lnTo>
                  <a:lnTo>
                    <a:pt x="492836" y="540057"/>
                  </a:lnTo>
                  <a:lnTo>
                    <a:pt x="2869100" y="540057"/>
                  </a:lnTo>
                  <a:lnTo>
                    <a:pt x="2869100" y="108013"/>
                  </a:lnTo>
                  <a:lnTo>
                    <a:pt x="2860611" y="65969"/>
                  </a:lnTo>
                  <a:lnTo>
                    <a:pt x="2837463" y="31636"/>
                  </a:lnTo>
                  <a:lnTo>
                    <a:pt x="2803130" y="8488"/>
                  </a:lnTo>
                  <a:lnTo>
                    <a:pt x="2761086" y="0"/>
                  </a:lnTo>
                  <a:close/>
                </a:path>
                <a:path w="2869565" h="739775">
                  <a:moveTo>
                    <a:pt x="2869100" y="540057"/>
                  </a:moveTo>
                  <a:lnTo>
                    <a:pt x="492836" y="540057"/>
                  </a:lnTo>
                  <a:lnTo>
                    <a:pt x="501324" y="582101"/>
                  </a:lnTo>
                  <a:lnTo>
                    <a:pt x="524473" y="616435"/>
                  </a:lnTo>
                  <a:lnTo>
                    <a:pt x="558806" y="639583"/>
                  </a:lnTo>
                  <a:lnTo>
                    <a:pt x="600850" y="648072"/>
                  </a:lnTo>
                  <a:lnTo>
                    <a:pt x="2761086" y="648072"/>
                  </a:lnTo>
                  <a:lnTo>
                    <a:pt x="2803130" y="639583"/>
                  </a:lnTo>
                  <a:lnTo>
                    <a:pt x="2837463" y="616435"/>
                  </a:lnTo>
                  <a:lnTo>
                    <a:pt x="2860611" y="582101"/>
                  </a:lnTo>
                  <a:lnTo>
                    <a:pt x="2869100" y="540057"/>
                  </a:lnTo>
                  <a:close/>
                </a:path>
              </a:pathLst>
            </a:custGeom>
            <a:solidFill>
              <a:srgbClr val="FFFED5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167393" y="2859782"/>
              <a:ext cx="2869565" cy="739775"/>
            </a:xfrm>
            <a:custGeom>
              <a:avLst/>
              <a:gdLst/>
              <a:ahLst/>
              <a:cxnLst/>
              <a:rect l="l" t="t" r="r" b="b"/>
              <a:pathLst>
                <a:path w="2869565" h="739775">
                  <a:moveTo>
                    <a:pt x="492836" y="108013"/>
                  </a:moveTo>
                  <a:lnTo>
                    <a:pt x="501325" y="65970"/>
                  </a:lnTo>
                  <a:lnTo>
                    <a:pt x="524473" y="31636"/>
                  </a:lnTo>
                  <a:lnTo>
                    <a:pt x="558807" y="8488"/>
                  </a:lnTo>
                  <a:lnTo>
                    <a:pt x="600851" y="0"/>
                  </a:lnTo>
                  <a:lnTo>
                    <a:pt x="888880" y="0"/>
                  </a:lnTo>
                  <a:lnTo>
                    <a:pt x="1482946" y="0"/>
                  </a:lnTo>
                  <a:lnTo>
                    <a:pt x="2761086" y="0"/>
                  </a:lnTo>
                  <a:lnTo>
                    <a:pt x="2803130" y="8488"/>
                  </a:lnTo>
                  <a:lnTo>
                    <a:pt x="2837463" y="31636"/>
                  </a:lnTo>
                  <a:lnTo>
                    <a:pt x="2860612" y="65970"/>
                  </a:lnTo>
                  <a:lnTo>
                    <a:pt x="2869100" y="108013"/>
                  </a:lnTo>
                  <a:lnTo>
                    <a:pt x="2869100" y="378041"/>
                  </a:lnTo>
                  <a:lnTo>
                    <a:pt x="2869100" y="540059"/>
                  </a:lnTo>
                  <a:lnTo>
                    <a:pt x="2860612" y="582101"/>
                  </a:lnTo>
                  <a:lnTo>
                    <a:pt x="2837463" y="616435"/>
                  </a:lnTo>
                  <a:lnTo>
                    <a:pt x="2803130" y="639583"/>
                  </a:lnTo>
                  <a:lnTo>
                    <a:pt x="2761086" y="648071"/>
                  </a:lnTo>
                  <a:lnTo>
                    <a:pt x="1482946" y="648071"/>
                  </a:lnTo>
                  <a:lnTo>
                    <a:pt x="888880" y="648071"/>
                  </a:lnTo>
                  <a:lnTo>
                    <a:pt x="600851" y="648071"/>
                  </a:lnTo>
                  <a:lnTo>
                    <a:pt x="558807" y="639583"/>
                  </a:lnTo>
                  <a:lnTo>
                    <a:pt x="524473" y="616435"/>
                  </a:lnTo>
                  <a:lnTo>
                    <a:pt x="501325" y="582101"/>
                  </a:lnTo>
                  <a:lnTo>
                    <a:pt x="492836" y="540057"/>
                  </a:lnTo>
                  <a:lnTo>
                    <a:pt x="0" y="739773"/>
                  </a:lnTo>
                  <a:lnTo>
                    <a:pt x="492836" y="378041"/>
                  </a:lnTo>
                  <a:lnTo>
                    <a:pt x="492836" y="108013"/>
                  </a:lnTo>
                  <a:close/>
                </a:path>
              </a:pathLst>
            </a:custGeom>
            <a:ln w="9524">
              <a:solidFill>
                <a:srgbClr val="9411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048229" y="3862397"/>
            <a:ext cx="2839720" cy="755761"/>
          </a:xfrm>
          <a:prstGeom prst="rect">
            <a:avLst/>
          </a:prstGeom>
        </p:spPr>
        <p:txBody>
          <a:bodyPr vert="horz" wrap="square" lIns="0" tIns="37252" rIns="0" bIns="0" rtlCol="0">
            <a:spAutoFit/>
          </a:bodyPr>
          <a:lstStyle/>
          <a:p>
            <a:pPr marL="16933" marR="6773" indent="530847">
              <a:lnSpc>
                <a:spcPts val="2800"/>
              </a:lnSpc>
              <a:spcBef>
                <a:spcPts val="292"/>
              </a:spcBef>
            </a:pPr>
            <a:r>
              <a:rPr sz="2400" b="1" spc="-193" dirty="0">
                <a:solidFill>
                  <a:srgbClr val="800000"/>
                </a:solidFill>
                <a:latin typeface="Arial"/>
                <a:cs typeface="Arial"/>
              </a:rPr>
              <a:t>disjoint</a:t>
            </a:r>
            <a:r>
              <a:rPr sz="2400" b="1" spc="-1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spc="-247" dirty="0">
                <a:solidFill>
                  <a:srgbClr val="800000"/>
                </a:solidFill>
                <a:latin typeface="Arial"/>
                <a:cs typeface="Arial"/>
              </a:rPr>
              <a:t>se</a:t>
            </a:r>
            <a:r>
              <a:rPr sz="2400" b="1" spc="-152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400" b="1" spc="-247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2400" b="1" spc="-1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spc="-167" dirty="0">
                <a:solidFill>
                  <a:srgbClr val="800000"/>
                </a:solidFill>
                <a:latin typeface="Arial"/>
                <a:cs typeface="Arial"/>
              </a:rPr>
              <a:t>=  </a:t>
            </a:r>
            <a:r>
              <a:rPr sz="2400" b="1" spc="-253" dirty="0">
                <a:solidFill>
                  <a:srgbClr val="800000"/>
                </a:solidFill>
                <a:latin typeface="Arial"/>
                <a:cs typeface="Arial"/>
              </a:rPr>
              <a:t>connec</a:t>
            </a:r>
            <a:r>
              <a:rPr sz="2400" b="1" spc="-152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400" b="1" spc="-247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2400" b="1" spc="-267" dirty="0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sz="2400" b="1" spc="-1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spc="-272" dirty="0">
                <a:solidFill>
                  <a:srgbClr val="800000"/>
                </a:solidFill>
                <a:latin typeface="Arial"/>
                <a:cs typeface="Arial"/>
              </a:rPr>
              <a:t>componen</a:t>
            </a:r>
            <a:r>
              <a:rPr sz="2400" b="1" spc="-152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400" b="1" spc="-247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51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5334"/>
            <a:ext cx="10515600" cy="25685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T[k] =0 then; Dead=0; return dead;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If k=n then;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1to n do; write[k]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Graphcolor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Return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3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COLORING PROBLEMS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6"/>
            <a:ext cx="10515600" cy="74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COLORING PROBLEMS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8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884"/>
            <a:ext cx="10515600" cy="7860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COLORING PROBLEMS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8568"/>
                <a:ext cx="10515600" cy="51983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computing time of m coloring is arrived by observing the number of internal nodes in the state space tree is 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each internal node, O(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time spent by next value to determine the children corresponding to legal coloring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𝑚𝑛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−2)/(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</a:t>
                </a:r>
                <a:r>
                  <a:rPr lang="en-US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IN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8568"/>
                <a:ext cx="10515600" cy="5198395"/>
              </a:xfrm>
              <a:blipFill>
                <a:blip r:embed="rId2"/>
                <a:stretch>
                  <a:fillRect l="-1217" t="-2113" r="-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389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129378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CYCLES</a:t>
            </a:r>
          </a:p>
        </p:txBody>
      </p:sp>
      <p:sp>
        <p:nvSpPr>
          <p:cNvPr id="57347" name="Content Placeholder 2">
            <a:extLst/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4503"/>
            <a:ext cx="10515600" cy="4886632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Def: Let G = (V, E) be a connected graph with n vertices. A Hamiltonian cycle (suggested by Sir William Hamilton)is a round-trip path along n edges of G that visits every vertex once and returns to its starting position. In other words if a Hamiltonian cycle begins at some vertex 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∈ G and the vertices  of G are visited in the order 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…,v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n+1,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then the edges (v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are in E, 1 ≤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≤ n, and the 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distinct except for 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which are equal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Hamiltonian cycles should not have an articulation points</a:t>
            </a:r>
          </a:p>
          <a:p>
            <a:pPr marL="0" indent="0" algn="just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Hamiltonian cycles should not have pendant vertices.</a:t>
            </a:r>
          </a:p>
          <a:p>
            <a:pPr marL="0" indent="0" algn="just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Hamiltonian cycles should not repeat on same paths.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4472" y="1887794"/>
            <a:ext cx="8602663" cy="3842722"/>
          </a:xfrm>
          <a:ln w="285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0179" name="Text Box 44"/>
          <p:cNvSpPr txBox="1">
            <a:spLocks noChangeArrowheads="1"/>
          </p:cNvSpPr>
          <p:nvPr/>
        </p:nvSpPr>
        <p:spPr bwMode="auto">
          <a:xfrm>
            <a:off x="812800" y="5921017"/>
            <a:ext cx="113792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ts val="1250"/>
              </a:spcBef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G1: contains Hamiltonian cycles G2: does not contain Hamiltonian cycles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0878" y="481781"/>
            <a:ext cx="7836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CYCLES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36837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/>
          </p:cNvPr>
          <p:cNvSpPr>
            <a:spLocks noGrp="1" noChangeArrowheads="1"/>
          </p:cNvSpPr>
          <p:nvPr>
            <p:ph type="title"/>
          </p:nvPr>
        </p:nvSpPr>
        <p:spPr>
          <a:xfrm>
            <a:off x="2593667" y="6282813"/>
            <a:ext cx="6572865" cy="5751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2800" b="1" u="sng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altLang="en-US" sz="2800" b="1" u="sng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Algorithm </a:t>
            </a:r>
            <a:r>
              <a:rPr lang="en-US" altLang="en-US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for </a:t>
            </a:r>
            <a:r>
              <a:rPr lang="en-US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Finding all Hamiltonian cycles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dirty="0">
                <a:latin typeface="Times New Roman" pitchFamily="18" charset="0"/>
                <a:cs typeface="Times New Roman" pitchFamily="18" charset="0"/>
              </a:rPr>
            </a:b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2227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0313" y="1307690"/>
            <a:ext cx="9299575" cy="4883560"/>
          </a:xfrm>
          <a:ln w="285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1046" y="332282"/>
            <a:ext cx="7836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CYCLES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396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/>
          </p:cNvPr>
          <p:cNvSpPr>
            <a:spLocks noGrp="1" noChangeArrowheads="1"/>
          </p:cNvSpPr>
          <p:nvPr>
            <p:ph type="title"/>
          </p:nvPr>
        </p:nvSpPr>
        <p:spPr>
          <a:xfrm>
            <a:off x="3501743" y="6335713"/>
            <a:ext cx="5326626" cy="5222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2800" b="1" u="sng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altLang="en-US" sz="2800" b="1" u="sng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Algorithm  </a:t>
            </a:r>
            <a:r>
              <a:rPr lang="en-US" altLang="en-US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for Generating </a:t>
            </a:r>
            <a:r>
              <a:rPr lang="en-US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next vertex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dirty="0">
                <a:latin typeface="Times New Roman" pitchFamily="18" charset="0"/>
                <a:cs typeface="Times New Roman" pitchFamily="18" charset="0"/>
              </a:rPr>
            </a:b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03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5638" y="1111044"/>
            <a:ext cx="8478837" cy="5107193"/>
          </a:xfrm>
          <a:ln w="285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38865" y="224127"/>
            <a:ext cx="7836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CYCLES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0968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465005"/>
            <a:ext cx="10515600" cy="3807389"/>
          </a:xfrm>
        </p:spPr>
        <p:txBody>
          <a:bodyPr/>
          <a:lstStyle/>
          <a:p>
            <a:pPr algn="just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‘Next Value’ we can particularize the recursive backtracking schema to find all Hamiltonian cycles</a:t>
            </a:r>
          </a:p>
          <a:p>
            <a:pPr algn="just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is started by first initializing the adjacency matrix G[1:n, 1:n], then setting x[2:n] to zero and x[1] to 1, and then executing Hamiltonian.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1046" y="332282"/>
            <a:ext cx="7836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CYCLES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1673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212" y="222089"/>
            <a:ext cx="10389786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Disjoint-Set</a:t>
            </a:r>
            <a:r>
              <a:rPr spc="-2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  <a:r>
              <a:rPr spc="-2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4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i="1" spc="-2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pc="-3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pc="-3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-Linked List</a:t>
            </a:r>
            <a:r>
              <a:rPr spc="-3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pc="-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307" y="1403430"/>
            <a:ext cx="3905674" cy="1284112"/>
          </a:xfrm>
          <a:prstGeom prst="rect">
            <a:avLst/>
          </a:prstGeom>
        </p:spPr>
        <p:txBody>
          <a:bodyPr vert="horz" wrap="square" lIns="0" tIns="98213" rIns="0" bIns="0" rtlCol="0">
            <a:spAutoFit/>
          </a:bodyPr>
          <a:lstStyle/>
          <a:p>
            <a:pPr marL="473275" indent="-457189">
              <a:spcBef>
                <a:spcPts val="640"/>
              </a:spcBef>
              <a:buFont typeface="Arial MT"/>
              <a:buChar char="•"/>
              <a:tabLst>
                <a:tab pos="473275" algn="l"/>
                <a:tab pos="474121" algn="l"/>
              </a:tabLst>
            </a:pPr>
            <a:r>
              <a:rPr sz="2400" b="1" spc="-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b="1" spc="-353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</a:t>
            </a:r>
            <a:r>
              <a:rPr sz="2400" b="1" spc="-327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b="1" spc="-173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b="1" spc="-313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b="1" spc="-167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spc="-272" dirty="0" smtClean="0">
                <a:solidFill>
                  <a:srgbClr val="FF2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="1" spc="-16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-1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7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b="1" spc="-17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27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1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86">
              <a:spcBef>
                <a:spcPts val="640"/>
              </a:spcBef>
              <a:tabLst>
                <a:tab pos="473275" algn="l"/>
                <a:tab pos="474121" algn="l"/>
              </a:tabLst>
            </a:pPr>
            <a:r>
              <a:rPr lang="en-US" sz="2400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2400" spc="-25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400" spc="-1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 node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 </a:t>
            </a:r>
            <a:r>
              <a:rPr sz="24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ria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307" y="3213933"/>
            <a:ext cx="4125849" cy="943848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73275" indent="-457189">
              <a:spcBef>
                <a:spcPts val="800"/>
              </a:spcBef>
              <a:buFont typeface="Arial MT"/>
              <a:buChar char="•"/>
              <a:tabLst>
                <a:tab pos="473275" algn="l"/>
                <a:tab pos="474121" algn="l"/>
              </a:tabLst>
            </a:pPr>
            <a:r>
              <a:rPr sz="2400" b="1" spc="-2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sz="2400" b="1" spc="-3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="1" spc="-35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b="1" spc="-17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b="1" spc="-3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b="1" spc="-16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27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="1" spc="-16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-1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7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b="1" spc="-17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22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86">
              <a:spcBef>
                <a:spcPts val="800"/>
              </a:spcBef>
              <a:tabLst>
                <a:tab pos="473275" algn="l"/>
                <a:tab pos="474121" algn="l"/>
              </a:tabLst>
            </a:pPr>
            <a:r>
              <a:rPr sz="2400" spc="-25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400" spc="-1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z="2400" spc="-1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308" y="4774410"/>
            <a:ext cx="3905673" cy="13131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73275" indent="-457189">
              <a:spcBef>
                <a:spcPts val="800"/>
              </a:spcBef>
              <a:buFont typeface="Arial MT"/>
              <a:buChar char="•"/>
              <a:tabLst>
                <a:tab pos="473275" algn="l"/>
                <a:tab pos="474121" algn="l"/>
              </a:tabLst>
            </a:pPr>
            <a:r>
              <a:rPr sz="2400" b="1" spc="-35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2400" b="1" spc="-1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b="1" spc="-37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b="1" spc="-35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="1" spc="-17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27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="1" spc="-1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spc="-26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b="1" spc="-16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-1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7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b="1" spc="-17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22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86">
              <a:spcBef>
                <a:spcPts val="800"/>
              </a:spcBef>
              <a:tabLst>
                <a:tab pos="473275" algn="l"/>
                <a:tab pos="474121" algn="l"/>
              </a:tabLst>
            </a:pPr>
            <a:r>
              <a:rPr lang="en-US" sz="2400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400" spc="-1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 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2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r>
              <a:rPr sz="2400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  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3628" y="1081766"/>
            <a:ext cx="7624451" cy="55929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97605" y="1556127"/>
            <a:ext cx="2460499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800" b="1" spc="-227" dirty="0">
                <a:solidFill>
                  <a:srgbClr val="FF0000"/>
                </a:solidFill>
                <a:latin typeface="Arial"/>
                <a:cs typeface="Arial"/>
              </a:rPr>
              <a:t>Set</a:t>
            </a:r>
            <a:r>
              <a:rPr sz="2800" b="1" spc="-19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32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1" spc="-147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sz="2800" b="1" spc="-12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b="1" spc="-180" dirty="0">
                <a:solidFill>
                  <a:srgbClr val="000090"/>
                </a:solidFill>
                <a:latin typeface="Arial"/>
                <a:cs typeface="Arial"/>
              </a:rPr>
              <a:t>{</a:t>
            </a:r>
            <a:r>
              <a:rPr sz="2800" b="1" spc="-247" dirty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sz="2800" b="1" spc="-120" dirty="0">
                <a:solidFill>
                  <a:srgbClr val="000090"/>
                </a:solidFill>
                <a:latin typeface="Arial"/>
                <a:cs typeface="Arial"/>
              </a:rPr>
              <a:t>, </a:t>
            </a:r>
            <a:r>
              <a:rPr sz="2800" b="1" spc="-267" dirty="0">
                <a:solidFill>
                  <a:srgbClr val="000090"/>
                </a:solidFill>
                <a:latin typeface="Arial"/>
                <a:cs typeface="Arial"/>
              </a:rPr>
              <a:t>h</a:t>
            </a:r>
            <a:r>
              <a:rPr sz="2800" b="1" spc="-12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b="1" spc="-180" dirty="0">
                <a:solidFill>
                  <a:srgbClr val="000090"/>
                </a:solidFill>
                <a:latin typeface="Arial"/>
                <a:cs typeface="Arial"/>
              </a:rPr>
              <a:t>,e</a:t>
            </a:r>
            <a:r>
              <a:rPr sz="2800" b="1" spc="-120" dirty="0">
                <a:solidFill>
                  <a:srgbClr val="000090"/>
                </a:solidFill>
                <a:latin typeface="Arial"/>
                <a:cs typeface="Arial"/>
              </a:rPr>
              <a:t>, </a:t>
            </a:r>
            <a:r>
              <a:rPr sz="2800" b="1" spc="-220" dirty="0">
                <a:solidFill>
                  <a:srgbClr val="000090"/>
                </a:solidFill>
                <a:latin typeface="Arial"/>
                <a:cs typeface="Arial"/>
              </a:rPr>
              <a:t>b}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6356" y="4326424"/>
            <a:ext cx="4130772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800" b="1" spc="-29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="1" spc="-24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b="1" spc="-14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spc="-1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5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spc="-3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spc="-19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3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b="1" spc="-1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3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spc="-14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b="1" spc="-147" dirty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b="1" spc="-120" dirty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80" dirty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sz="2800" b="1" spc="-247" dirty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b="1" spc="-120" dirty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b="1" spc="-193" dirty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</a:t>
            </a:r>
            <a:r>
              <a:rPr sz="2800" b="1" spc="-120" dirty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47" dirty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b="1" spc="-120" dirty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b="1" spc="-193" dirty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</a:t>
            </a:r>
            <a:r>
              <a:rPr sz="2800" b="1" spc="-120" dirty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52" dirty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="1" spc="-120" dirty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b="1" spc="-193" dirty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g,</a:t>
            </a:r>
            <a:r>
              <a:rPr sz="2800" b="1" spc="-120" dirty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20" dirty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d}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09572" y="3213933"/>
            <a:ext cx="2210646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800" b="1" spc="-29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="1" spc="-24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b="1" spc="-14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spc="-1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3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spc="-147" dirty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b="1" spc="-120" dirty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80" dirty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sz="2800" b="1" spc="-152" dirty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="1" spc="-120" dirty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b="1" spc="-193" dirty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g,</a:t>
            </a:r>
            <a:r>
              <a:rPr sz="2800" b="1" spc="-120" dirty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20" dirty="0">
                <a:solidFill>
                  <a:srgbClr val="000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d}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7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01582"/>
            <a:ext cx="978218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Disjoint-Set</a:t>
            </a:r>
            <a:r>
              <a:rPr spc="-2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  <a:r>
              <a:rPr spc="-2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4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i="1" spc="-2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pc="-3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2-Array </a:t>
            </a:r>
            <a:r>
              <a:rPr spc="-3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pc="-3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307" y="895459"/>
            <a:ext cx="6545326" cy="1532898"/>
          </a:xfrm>
          <a:prstGeom prst="rect">
            <a:avLst/>
          </a:prstGeom>
        </p:spPr>
        <p:txBody>
          <a:bodyPr vert="horz" wrap="square" lIns="0" tIns="98213" rIns="0" bIns="0" rtlCol="0">
            <a:spAutoFit/>
          </a:bodyPr>
          <a:lstStyle/>
          <a:p>
            <a:pPr marL="608739" lvl="1">
              <a:spcBef>
                <a:spcPts val="573"/>
              </a:spcBef>
              <a:tabLst>
                <a:tab pos="989729" algn="l"/>
                <a:tab pos="990575" algn="l"/>
              </a:tabLst>
            </a:pPr>
            <a:r>
              <a:rPr sz="2800" spc="-2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sz="2800" spc="-1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8739" lvl="1">
              <a:spcBef>
                <a:spcPts val="453"/>
              </a:spcBef>
              <a:tabLst>
                <a:tab pos="989729" algn="l"/>
                <a:tab pos="990575" algn="l"/>
              </a:tabLst>
            </a:pPr>
            <a:r>
              <a:rPr sz="2800" spc="-3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lloc</a:t>
            </a:r>
            <a:r>
              <a:rPr sz="28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sz="28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parent[]</a:t>
            </a:r>
            <a:r>
              <a:rPr sz="2800" spc="-8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2800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sz="28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8739" lvl="1">
              <a:spcBef>
                <a:spcPts val="587"/>
              </a:spcBef>
              <a:tabLst>
                <a:tab pos="989729" algn="l"/>
                <a:tab pos="990575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parent[i]=j</a:t>
            </a:r>
            <a:r>
              <a:rPr sz="2800" spc="-8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8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0641" y="2952722"/>
            <a:ext cx="5895340" cy="3590713"/>
            <a:chOff x="93216" y="2260719"/>
            <a:chExt cx="4421505" cy="26930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504" y="2275007"/>
              <a:ext cx="4392486" cy="266429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3216" y="2260719"/>
              <a:ext cx="4421505" cy="2693035"/>
            </a:xfrm>
            <a:custGeom>
              <a:avLst/>
              <a:gdLst/>
              <a:ahLst/>
              <a:cxnLst/>
              <a:rect l="l" t="t" r="r" b="b"/>
              <a:pathLst>
                <a:path w="4421505" h="2693035">
                  <a:moveTo>
                    <a:pt x="0" y="0"/>
                  </a:moveTo>
                  <a:lnTo>
                    <a:pt x="4421186" y="0"/>
                  </a:lnTo>
                  <a:lnTo>
                    <a:pt x="4421186" y="2692796"/>
                  </a:lnTo>
                  <a:lnTo>
                    <a:pt x="0" y="2692796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72882" y="3441454"/>
            <a:ext cx="522393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66">
              <a:lnSpc>
                <a:spcPts val="2185"/>
              </a:lnSpc>
              <a:spcBef>
                <a:spcPts val="133"/>
              </a:spcBef>
              <a:tabLst>
                <a:tab pos="430943" algn="l"/>
              </a:tabLst>
            </a:pPr>
            <a:r>
              <a:rPr sz="1867" b="1" spc="-93" dirty="0">
                <a:solidFill>
                  <a:srgbClr val="FF0000"/>
                </a:solidFill>
                <a:latin typeface="Arial"/>
                <a:cs typeface="Arial"/>
              </a:rPr>
              <a:t>/	/</a:t>
            </a:r>
            <a:endParaRPr sz="1867">
              <a:latin typeface="Arial"/>
              <a:cs typeface="Arial"/>
            </a:endParaRPr>
          </a:p>
          <a:p>
            <a:pPr>
              <a:lnSpc>
                <a:spcPts val="2185"/>
              </a:lnSpc>
              <a:tabLst>
                <a:tab pos="397077" algn="l"/>
              </a:tabLst>
            </a:pPr>
            <a:r>
              <a:rPr sz="1867" b="1" spc="-193" dirty="0">
                <a:solidFill>
                  <a:srgbClr val="FF0000"/>
                </a:solidFill>
                <a:latin typeface="Arial"/>
                <a:cs typeface="Arial"/>
              </a:rPr>
              <a:t>0	0</a:t>
            </a:r>
            <a:endParaRPr sz="186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2306" y="4358522"/>
            <a:ext cx="147319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b="1" spc="-227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6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6197" y="4358522"/>
            <a:ext cx="147319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b="1" spc="-227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67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0096" y="1065607"/>
            <a:ext cx="4704520" cy="245940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941044" y="1046558"/>
            <a:ext cx="4743027" cy="1019081"/>
          </a:xfrm>
          <a:prstGeom prst="rect">
            <a:avLst/>
          </a:prstGeom>
          <a:ln w="28574">
            <a:solidFill>
              <a:srgbClr val="6095C9"/>
            </a:solidFill>
          </a:ln>
        </p:spPr>
        <p:txBody>
          <a:bodyPr vert="horz" wrap="square" lIns="0" tIns="56725" rIns="0" bIns="0" rtlCol="0">
            <a:spAutoFit/>
          </a:bodyPr>
          <a:lstStyle/>
          <a:p>
            <a:pPr marL="99058" marR="3175767" algn="just">
              <a:lnSpc>
                <a:spcPts val="2533"/>
              </a:lnSpc>
              <a:spcBef>
                <a:spcPts val="445"/>
              </a:spcBef>
            </a:pPr>
            <a:r>
              <a:rPr sz="2133" b="1" i="1" spc="-280" dirty="0">
                <a:solidFill>
                  <a:srgbClr val="FF0000"/>
                </a:solidFill>
                <a:latin typeface="Arial"/>
                <a:cs typeface="Arial"/>
              </a:rPr>
              <a:t>UN</a:t>
            </a:r>
            <a:r>
              <a:rPr sz="2133" b="1" i="1" spc="-207" dirty="0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z="2133" b="1" i="1" spc="-28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133" b="1" i="1" spc="-14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133" b="1" i="1" spc="-22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133" b="1" i="1" spc="-160" dirty="0">
                <a:solidFill>
                  <a:srgbClr val="FF0000"/>
                </a:solidFill>
                <a:latin typeface="Arial"/>
                <a:cs typeface="Arial"/>
              </a:rPr>
              <a:t>,5</a:t>
            </a:r>
            <a:r>
              <a:rPr sz="2133" b="1" i="1" spc="-133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133" b="1" i="1" spc="-10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33" b="1" i="1" spc="-152" dirty="0">
                <a:latin typeface="Arial"/>
                <a:cs typeface="Arial"/>
              </a:rPr>
              <a:t>or  </a:t>
            </a:r>
            <a:r>
              <a:rPr sz="2133" b="1" i="1" spc="-280" dirty="0">
                <a:solidFill>
                  <a:srgbClr val="FF0000"/>
                </a:solidFill>
                <a:latin typeface="Arial"/>
                <a:cs typeface="Arial"/>
              </a:rPr>
              <a:t>UN</a:t>
            </a:r>
            <a:r>
              <a:rPr sz="2133" b="1" i="1" spc="-207" dirty="0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z="2133" b="1" i="1" spc="-28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133" b="1" i="1" spc="-14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133" b="1" i="1" spc="-220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sz="2133" b="1" i="1" spc="-160" dirty="0">
                <a:solidFill>
                  <a:srgbClr val="FF0000"/>
                </a:solidFill>
                <a:latin typeface="Arial"/>
                <a:cs typeface="Arial"/>
              </a:rPr>
              <a:t>,6</a:t>
            </a:r>
            <a:r>
              <a:rPr sz="2133" b="1" i="1" spc="-133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133" b="1" i="1" spc="-10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33" b="1" i="1" spc="-152" dirty="0">
                <a:latin typeface="Arial"/>
                <a:cs typeface="Arial"/>
              </a:rPr>
              <a:t>or  </a:t>
            </a:r>
            <a:r>
              <a:rPr sz="2133" b="1" i="1" spc="-207" dirty="0">
                <a:solidFill>
                  <a:srgbClr val="FF0000"/>
                </a:solidFill>
                <a:latin typeface="Arial"/>
                <a:cs typeface="Arial"/>
              </a:rPr>
              <a:t>UNION(8,7)</a:t>
            </a:r>
            <a:endParaRPr sz="2133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0966" y="3506037"/>
            <a:ext cx="5066453" cy="1329424"/>
          </a:xfrm>
          <a:prstGeom prst="rect">
            <a:avLst/>
          </a:prstGeom>
        </p:spPr>
        <p:txBody>
          <a:bodyPr vert="horz" wrap="square" lIns="0" tIns="79587" rIns="0" bIns="0" rtlCol="0">
            <a:spAutoFit/>
          </a:bodyPr>
          <a:lstStyle/>
          <a:p>
            <a:pPr marL="473275" indent="-457189">
              <a:spcBef>
                <a:spcPts val="627"/>
              </a:spcBef>
              <a:buFont typeface="Arial MT"/>
              <a:buChar char="•"/>
              <a:tabLst>
                <a:tab pos="473275" algn="l"/>
                <a:tab pos="474121" algn="l"/>
              </a:tabLst>
            </a:pPr>
            <a:r>
              <a:rPr sz="2400" b="1" spc="-313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253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sz="2400" b="1" spc="-18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sz="2400" b="1" spc="-247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b="1" spc="-18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b="1" spc="-12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07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b="1" spc="-12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39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b="1" spc="-253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sz="2400" b="1" spc="-18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b="1" spc="-247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152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spc="-227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ions</a:t>
            </a:r>
            <a:r>
              <a:rPr sz="2400" b="1" spc="-147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9729" lvl="1" indent="-380990">
              <a:spcBef>
                <a:spcPts val="493"/>
              </a:spcBef>
              <a:buFont typeface="Arial MT"/>
              <a:buChar char="–"/>
              <a:tabLst>
                <a:tab pos="989729" algn="l"/>
                <a:tab pos="990575" algn="l"/>
              </a:tabLst>
            </a:pPr>
            <a:r>
              <a:rPr sz="2400" b="1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zeros</a:t>
            </a:r>
            <a:r>
              <a:rPr sz="2400" b="1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b="1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2400" b="1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Disjoint-sets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9729" lvl="1" indent="-380990">
              <a:spcBef>
                <a:spcPts val="587"/>
              </a:spcBef>
              <a:buFont typeface="Arial MT"/>
              <a:buChar char="–"/>
              <a:tabLst>
                <a:tab pos="989729" algn="l"/>
                <a:tab pos="990575" algn="l"/>
              </a:tabLst>
            </a:pPr>
            <a:r>
              <a:rPr sz="2400" b="1" spc="-19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sz="2400" b="1" spc="-3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="1" spc="-3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b="1" spc="-15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b="1" spc="-28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b="1" spc="-15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24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="1" spc="-14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b="1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r>
              <a:rPr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b="1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b="1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sz="24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93633" y="4895994"/>
            <a:ext cx="4986899" cy="13798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97077" indent="-380990">
              <a:spcBef>
                <a:spcPts val="720"/>
              </a:spcBef>
              <a:buFont typeface="Arial MT"/>
              <a:buChar char="–"/>
              <a:tabLst>
                <a:tab pos="397077" algn="l"/>
                <a:tab pos="397923" algn="l"/>
                <a:tab pos="2077668" algn="l"/>
              </a:tabLst>
            </a:pPr>
            <a:r>
              <a:rPr sz="2400" b="1" spc="-3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2400" b="1" spc="-23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sz="2400" b="1" spc="-3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="1" spc="-15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24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="1" spc="-1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sz="2400" b="1" spc="-14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b="1" spc="-3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b="1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r>
              <a:rPr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3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b="1" spc="-2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b="1" spc="-1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b="1" spc="-2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b="1" spc="-15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sz="2400" b="1" spc="-2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7077" indent="-380990">
              <a:spcBef>
                <a:spcPts val="720"/>
              </a:spcBef>
              <a:buFont typeface="Arial MT"/>
              <a:buChar char="–"/>
              <a:tabLst>
                <a:tab pos="397077" algn="l"/>
                <a:tab pos="397923" algn="l"/>
                <a:tab pos="2077668" algn="l"/>
              </a:tabLst>
            </a:pPr>
            <a:r>
              <a:rPr sz="2400" spc="-2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2400" spc="-20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sz="2400" spc="-2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17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sz="2400" spc="-28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2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25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sz="2400" spc="-2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spc="-13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7077" indent="-380990">
              <a:spcBef>
                <a:spcPts val="720"/>
              </a:spcBef>
              <a:buFont typeface="Arial MT"/>
              <a:buChar char="–"/>
              <a:tabLst>
                <a:tab pos="397077" algn="l"/>
                <a:tab pos="397923" algn="l"/>
                <a:tab pos="2077668" algn="l"/>
              </a:tabLst>
            </a:pPr>
            <a:r>
              <a:rPr sz="2400" b="1" spc="-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b="1" spc="-14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187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="1" spc="-18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sz="2400" spc="-2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4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70955" y="3763439"/>
            <a:ext cx="355031" cy="27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5250" y="201582"/>
            <a:ext cx="95885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i="1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i="1" spc="-2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Disjoint-Set</a:t>
            </a:r>
            <a:r>
              <a:rPr spc="-2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  <a:r>
              <a:rPr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Union-by-Size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07" y="976739"/>
            <a:ext cx="2342727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3275" indent="-457189">
              <a:spcBef>
                <a:spcPts val="133"/>
              </a:spcBef>
              <a:buFont typeface="Arial MT"/>
              <a:buChar char="•"/>
              <a:tabLst>
                <a:tab pos="473275" algn="l"/>
                <a:tab pos="474121" algn="l"/>
              </a:tabLst>
            </a:pPr>
            <a:r>
              <a:rPr sz="2667" b="1" spc="-253" dirty="0">
                <a:latin typeface="Arial"/>
                <a:cs typeface="Arial"/>
              </a:rPr>
              <a:t>Union-by-Size</a:t>
            </a:r>
            <a:endParaRPr sz="2667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289" y="1448164"/>
            <a:ext cx="3774643" cy="1910994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405543" marR="6773" indent="-389457">
              <a:lnSpc>
                <a:spcPct val="99400"/>
              </a:lnSpc>
              <a:spcBef>
                <a:spcPts val="147"/>
              </a:spcBef>
              <a:buFont typeface="Arial MT"/>
              <a:buChar char="–"/>
              <a:tabLst>
                <a:tab pos="397077" algn="l"/>
                <a:tab pos="397923" algn="l"/>
              </a:tabLst>
            </a:pP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sz="2400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 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</a:t>
            </a:r>
            <a:r>
              <a:rPr sz="24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oot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543" marR="191342" indent="-389457">
              <a:lnSpc>
                <a:spcPct val="99200"/>
              </a:lnSpc>
              <a:spcBef>
                <a:spcPts val="507"/>
              </a:spcBef>
              <a:buFont typeface="Arial MT"/>
              <a:buChar char="–"/>
              <a:tabLst>
                <a:tab pos="397077" algn="l"/>
                <a:tab pos="397923" algn="l"/>
              </a:tabLst>
            </a:pPr>
            <a:r>
              <a:rPr sz="2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oot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lle</a:t>
            </a:r>
            <a:r>
              <a:rPr sz="2400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oot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</a:t>
            </a:r>
            <a:r>
              <a:rPr sz="2400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sz="2400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eak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rie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sz="2400" spc="-1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arbitrarily)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98058" y="990634"/>
            <a:ext cx="4588933" cy="2668693"/>
            <a:chOff x="5623543" y="742975"/>
            <a:chExt cx="3441700" cy="20015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2119" y="771552"/>
              <a:ext cx="1728191" cy="19442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37830" y="757264"/>
              <a:ext cx="1757045" cy="1972945"/>
            </a:xfrm>
            <a:custGeom>
              <a:avLst/>
              <a:gdLst/>
              <a:ahLst/>
              <a:cxnLst/>
              <a:rect l="l" t="t" r="r" b="b"/>
              <a:pathLst>
                <a:path w="1757045" h="1972945">
                  <a:moveTo>
                    <a:pt x="0" y="0"/>
                  </a:moveTo>
                  <a:lnTo>
                    <a:pt x="1756568" y="0"/>
                  </a:lnTo>
                  <a:lnTo>
                    <a:pt x="1756568" y="1972865"/>
                  </a:lnTo>
                  <a:lnTo>
                    <a:pt x="0" y="1972865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0227" y="771550"/>
              <a:ext cx="1596270" cy="19442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425939" y="757262"/>
              <a:ext cx="1624965" cy="1972945"/>
            </a:xfrm>
            <a:custGeom>
              <a:avLst/>
              <a:gdLst/>
              <a:ahLst/>
              <a:cxnLst/>
              <a:rect l="l" t="t" r="r" b="b"/>
              <a:pathLst>
                <a:path w="1624965" h="1972945">
                  <a:moveTo>
                    <a:pt x="0" y="0"/>
                  </a:moveTo>
                  <a:lnTo>
                    <a:pt x="1624805" y="0"/>
                  </a:lnTo>
                  <a:lnTo>
                    <a:pt x="1624805" y="1972865"/>
                  </a:lnTo>
                  <a:lnTo>
                    <a:pt x="0" y="1972865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36159" y="3966875"/>
            <a:ext cx="4564695" cy="285293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940351" y="1022995"/>
            <a:ext cx="3535337" cy="4896211"/>
          </a:xfrm>
          <a:prstGeom prst="rect">
            <a:avLst/>
          </a:prstGeom>
          <a:solidFill>
            <a:srgbClr val="FFFED5"/>
          </a:solidFill>
          <a:ln w="28574">
            <a:solidFill>
              <a:srgbClr val="941100"/>
            </a:solidFill>
          </a:ln>
        </p:spPr>
        <p:txBody>
          <a:bodyPr vert="horz" wrap="square" lIns="0" tIns="60959" rIns="0" bIns="0" rtlCol="0">
            <a:spAutoFit/>
          </a:bodyPr>
          <a:lstStyle/>
          <a:p>
            <a:pPr marL="121070">
              <a:lnSpc>
                <a:spcPts val="2547"/>
              </a:lnSpc>
              <a:spcBef>
                <a:spcPts val="479"/>
              </a:spcBef>
            </a:pPr>
            <a:r>
              <a:rPr sz="2133" b="1" spc="-280" dirty="0">
                <a:solidFill>
                  <a:srgbClr val="000090"/>
                </a:solidFill>
                <a:latin typeface="Arial"/>
                <a:cs typeface="Arial"/>
              </a:rPr>
              <a:t>UN</a:t>
            </a:r>
            <a:r>
              <a:rPr sz="2133" b="1" spc="-207" dirty="0">
                <a:solidFill>
                  <a:srgbClr val="000090"/>
                </a:solidFill>
                <a:latin typeface="Arial"/>
                <a:cs typeface="Arial"/>
              </a:rPr>
              <a:t>IO</a:t>
            </a:r>
            <a:r>
              <a:rPr sz="2133" b="1" spc="-280" dirty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2133" b="1" spc="-140" dirty="0">
                <a:solidFill>
                  <a:srgbClr val="000090"/>
                </a:solidFill>
                <a:latin typeface="Arial"/>
                <a:cs typeface="Arial"/>
              </a:rPr>
              <a:t>(</a:t>
            </a:r>
            <a:r>
              <a:rPr sz="2133" b="1" spc="-220" dirty="0">
                <a:solidFill>
                  <a:srgbClr val="000090"/>
                </a:solidFill>
                <a:latin typeface="Arial"/>
                <a:cs typeface="Arial"/>
              </a:rPr>
              <a:t>x</a:t>
            </a:r>
            <a:r>
              <a:rPr sz="2133" b="1" spc="-160" dirty="0">
                <a:solidFill>
                  <a:srgbClr val="000090"/>
                </a:solidFill>
                <a:latin typeface="Arial"/>
                <a:cs typeface="Arial"/>
              </a:rPr>
              <a:t>,y</a:t>
            </a:r>
            <a:r>
              <a:rPr sz="2133" b="1" spc="-133" dirty="0">
                <a:solidFill>
                  <a:srgbClr val="000090"/>
                </a:solidFill>
                <a:latin typeface="Arial"/>
                <a:cs typeface="Arial"/>
              </a:rPr>
              <a:t>)</a:t>
            </a:r>
            <a:r>
              <a:rPr sz="2133" b="1" spc="-107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133" b="1" spc="-152" dirty="0">
                <a:latin typeface="Arial"/>
                <a:cs typeface="Arial"/>
              </a:rPr>
              <a:t>{</a:t>
            </a:r>
            <a:endParaRPr sz="2133" dirty="0">
              <a:latin typeface="Arial"/>
              <a:cs typeface="Arial"/>
            </a:endParaRPr>
          </a:p>
          <a:p>
            <a:pPr marL="368291" marR="1183610">
              <a:lnSpc>
                <a:spcPts val="2533"/>
              </a:lnSpc>
              <a:spcBef>
                <a:spcPts val="93"/>
              </a:spcBef>
            </a:pP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07" dirty="0">
                <a:latin typeface="Arial"/>
                <a:cs typeface="Arial"/>
              </a:rPr>
              <a:t> </a:t>
            </a:r>
            <a:r>
              <a:rPr sz="2133" dirty="0">
                <a:latin typeface="Wingdings"/>
                <a:cs typeface="Wingdings"/>
              </a:rPr>
              <a:t></a:t>
            </a:r>
            <a:r>
              <a:rPr sz="2133" spc="-53" dirty="0">
                <a:latin typeface="Times New Roman"/>
                <a:cs typeface="Times New Roman"/>
              </a:rPr>
              <a:t> </a:t>
            </a:r>
            <a:r>
              <a:rPr sz="24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sz="2400" spc="-2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33" dirty="0">
                <a:latin typeface="Wingdings"/>
                <a:cs typeface="Wingdings"/>
              </a:rPr>
              <a:t></a:t>
            </a:r>
            <a:r>
              <a:rPr sz="2133" spc="-53" dirty="0">
                <a:latin typeface="Times New Roman"/>
                <a:cs typeface="Times New Roman"/>
              </a:rPr>
              <a:t> </a:t>
            </a:r>
            <a:r>
              <a:rPr sz="24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sz="2400" spc="-2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133" spc="-133" dirty="0">
                <a:latin typeface="Arial"/>
                <a:cs typeface="Arial"/>
              </a:rPr>
              <a:t>;</a:t>
            </a:r>
            <a:endParaRPr sz="2133" dirty="0">
              <a:latin typeface="Arial"/>
              <a:cs typeface="Arial"/>
            </a:endParaRPr>
          </a:p>
          <a:p>
            <a:pPr marL="368291">
              <a:lnSpc>
                <a:spcPts val="2440"/>
              </a:lnSpc>
            </a:pP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291">
              <a:lnSpc>
                <a:spcPts val="2547"/>
              </a:lnSpc>
            </a:pPr>
            <a:r>
              <a:rPr sz="2133" spc="-220" dirty="0">
                <a:latin typeface="Arial"/>
                <a:cs typeface="Arial"/>
              </a:rPr>
              <a:t>e</a:t>
            </a:r>
            <a:r>
              <a:rPr sz="2133" spc="-160" dirty="0">
                <a:latin typeface="Arial"/>
                <a:cs typeface="Arial"/>
              </a:rPr>
              <a:t>ls</a:t>
            </a:r>
            <a:r>
              <a:rPr sz="2133" spc="-220" dirty="0">
                <a:latin typeface="Arial"/>
                <a:cs typeface="Arial"/>
              </a:rPr>
              <a:t>e</a:t>
            </a:r>
            <a:r>
              <a:rPr sz="2133" spc="-107" dirty="0">
                <a:latin typeface="Arial"/>
                <a:cs typeface="Arial"/>
              </a:rPr>
              <a:t> i</a:t>
            </a:r>
            <a:r>
              <a:rPr sz="2133" spc="-140" dirty="0">
                <a:latin typeface="Arial"/>
                <a:cs typeface="Arial"/>
              </a:rPr>
              <a:t>f(</a:t>
            </a:r>
            <a:r>
              <a:rPr sz="2133" spc="-220" dirty="0">
                <a:latin typeface="Arial"/>
                <a:cs typeface="Arial"/>
              </a:rPr>
              <a:t>s</a:t>
            </a:r>
            <a:r>
              <a:rPr sz="2133" spc="-152" dirty="0">
                <a:latin typeface="Arial"/>
                <a:cs typeface="Arial"/>
              </a:rPr>
              <a:t>iz</a:t>
            </a:r>
            <a:r>
              <a:rPr sz="2133" spc="-220" dirty="0">
                <a:latin typeface="Arial"/>
                <a:cs typeface="Arial"/>
              </a:rPr>
              <a:t>e</a:t>
            </a:r>
            <a:r>
              <a:rPr sz="2133" spc="-140" dirty="0">
                <a:latin typeface="Arial"/>
                <a:cs typeface="Arial"/>
              </a:rPr>
              <a:t>[</a:t>
            </a:r>
            <a:r>
              <a:rPr sz="2133" spc="-160" dirty="0">
                <a:latin typeface="Arial"/>
                <a:cs typeface="Arial"/>
              </a:rPr>
              <a:t>r</a:t>
            </a:r>
            <a:r>
              <a:rPr sz="2133" spc="-133" dirty="0">
                <a:latin typeface="Arial"/>
                <a:cs typeface="Arial"/>
              </a:rPr>
              <a:t>]</a:t>
            </a:r>
            <a:r>
              <a:rPr sz="2133" spc="-107" dirty="0">
                <a:latin typeface="Arial"/>
                <a:cs typeface="Arial"/>
              </a:rPr>
              <a:t> </a:t>
            </a:r>
            <a:r>
              <a:rPr sz="2133" spc="-227" dirty="0">
                <a:latin typeface="Arial"/>
                <a:cs typeface="Arial"/>
              </a:rPr>
              <a:t>&gt;</a:t>
            </a:r>
            <a:r>
              <a:rPr sz="2133" spc="-107" dirty="0">
                <a:latin typeface="Arial"/>
                <a:cs typeface="Arial"/>
              </a:rPr>
              <a:t> </a:t>
            </a:r>
            <a:r>
              <a:rPr sz="2133" spc="-220" dirty="0">
                <a:latin typeface="Arial"/>
                <a:cs typeface="Arial"/>
              </a:rPr>
              <a:t>s</a:t>
            </a:r>
            <a:r>
              <a:rPr sz="2133" spc="-152" dirty="0">
                <a:latin typeface="Arial"/>
                <a:cs typeface="Arial"/>
              </a:rPr>
              <a:t>iz</a:t>
            </a:r>
            <a:r>
              <a:rPr sz="2133" spc="-220" dirty="0">
                <a:latin typeface="Arial"/>
                <a:cs typeface="Arial"/>
              </a:rPr>
              <a:t>e</a:t>
            </a:r>
            <a:r>
              <a:rPr sz="2133" spc="-140" dirty="0">
                <a:latin typeface="Arial"/>
                <a:cs typeface="Arial"/>
              </a:rPr>
              <a:t>[</a:t>
            </a:r>
            <a:r>
              <a:rPr sz="2133" spc="-220" dirty="0">
                <a:latin typeface="Arial"/>
                <a:cs typeface="Arial"/>
              </a:rPr>
              <a:t>s</a:t>
            </a:r>
            <a:r>
              <a:rPr sz="2133" spc="-140" dirty="0">
                <a:latin typeface="Arial"/>
                <a:cs typeface="Arial"/>
              </a:rPr>
              <a:t>]</a:t>
            </a:r>
            <a:r>
              <a:rPr sz="2133" spc="-133" dirty="0">
                <a:latin typeface="Arial"/>
                <a:cs typeface="Arial"/>
              </a:rPr>
              <a:t>)</a:t>
            </a:r>
            <a:r>
              <a:rPr sz="2133" spc="-107" dirty="0">
                <a:latin typeface="Arial"/>
                <a:cs typeface="Arial"/>
              </a:rPr>
              <a:t> </a:t>
            </a:r>
            <a:r>
              <a:rPr sz="2133" spc="-152" dirty="0">
                <a:latin typeface="Arial"/>
                <a:cs typeface="Arial"/>
              </a:rPr>
              <a:t>{</a:t>
            </a:r>
            <a:endParaRPr sz="2133" dirty="0">
              <a:latin typeface="Arial"/>
              <a:cs typeface="Arial"/>
            </a:endParaRPr>
          </a:p>
          <a:p>
            <a:pPr marL="615511">
              <a:lnSpc>
                <a:spcPts val="2547"/>
              </a:lnSpc>
              <a:spcBef>
                <a:spcPts val="107"/>
              </a:spcBef>
            </a:pPr>
            <a:r>
              <a:rPr sz="2133" spc="-227" dirty="0">
                <a:latin typeface="Arial"/>
                <a:cs typeface="Arial"/>
              </a:rPr>
              <a:t>pa</a:t>
            </a:r>
            <a:r>
              <a:rPr sz="2133" spc="-160" dirty="0">
                <a:latin typeface="Arial"/>
                <a:cs typeface="Arial"/>
              </a:rPr>
              <a:t>r</a:t>
            </a:r>
            <a:r>
              <a:rPr sz="2133" spc="-227" dirty="0">
                <a:latin typeface="Arial"/>
                <a:cs typeface="Arial"/>
              </a:rPr>
              <a:t>en</a:t>
            </a:r>
            <a:r>
              <a:rPr sz="2133" spc="-140" dirty="0">
                <a:latin typeface="Arial"/>
                <a:cs typeface="Arial"/>
              </a:rPr>
              <a:t>t[</a:t>
            </a:r>
            <a:r>
              <a:rPr sz="2133" spc="-220" dirty="0">
                <a:latin typeface="Arial"/>
                <a:cs typeface="Arial"/>
              </a:rPr>
              <a:t>s</a:t>
            </a:r>
            <a:r>
              <a:rPr sz="2133" spc="-133" dirty="0">
                <a:latin typeface="Arial"/>
                <a:cs typeface="Arial"/>
              </a:rPr>
              <a:t>]</a:t>
            </a:r>
            <a:r>
              <a:rPr sz="2133" spc="-107" dirty="0">
                <a:latin typeface="Arial"/>
                <a:cs typeface="Arial"/>
              </a:rPr>
              <a:t> </a:t>
            </a:r>
            <a:r>
              <a:rPr sz="2133" dirty="0">
                <a:latin typeface="Wingdings"/>
                <a:cs typeface="Wingdings"/>
              </a:rPr>
              <a:t></a:t>
            </a:r>
            <a:r>
              <a:rPr sz="2133" spc="-53" dirty="0">
                <a:latin typeface="Times New Roman"/>
                <a:cs typeface="Times New Roman"/>
              </a:rPr>
              <a:t> </a:t>
            </a:r>
            <a:r>
              <a:rPr sz="2133" spc="-160" dirty="0">
                <a:latin typeface="Arial"/>
                <a:cs typeface="Arial"/>
              </a:rPr>
              <a:t>r</a:t>
            </a:r>
            <a:r>
              <a:rPr sz="2133" spc="-133" dirty="0">
                <a:latin typeface="Arial"/>
                <a:cs typeface="Arial"/>
              </a:rPr>
              <a:t>;</a:t>
            </a:r>
            <a:endParaRPr sz="2133" dirty="0">
              <a:latin typeface="Arial"/>
              <a:cs typeface="Arial"/>
            </a:endParaRPr>
          </a:p>
          <a:p>
            <a:pPr marL="615511" marR="237907">
              <a:lnSpc>
                <a:spcPts val="2533"/>
              </a:lnSpc>
              <a:spcBef>
                <a:spcPts val="93"/>
              </a:spcBef>
            </a:pPr>
            <a:r>
              <a:rPr sz="2133" spc="-220" dirty="0">
                <a:latin typeface="Arial"/>
                <a:cs typeface="Arial"/>
              </a:rPr>
              <a:t>s</a:t>
            </a:r>
            <a:r>
              <a:rPr sz="2133" spc="-152" dirty="0">
                <a:latin typeface="Arial"/>
                <a:cs typeface="Arial"/>
              </a:rPr>
              <a:t>iz</a:t>
            </a:r>
            <a:r>
              <a:rPr sz="2133" spc="-220" dirty="0">
                <a:latin typeface="Arial"/>
                <a:cs typeface="Arial"/>
              </a:rPr>
              <a:t>e</a:t>
            </a:r>
            <a:r>
              <a:rPr sz="2133" spc="-140" dirty="0">
                <a:latin typeface="Arial"/>
                <a:cs typeface="Arial"/>
              </a:rPr>
              <a:t>[</a:t>
            </a:r>
            <a:r>
              <a:rPr sz="2133" spc="-160" dirty="0">
                <a:latin typeface="Arial"/>
                <a:cs typeface="Arial"/>
              </a:rPr>
              <a:t>r</a:t>
            </a:r>
            <a:r>
              <a:rPr sz="2133" spc="-133" dirty="0">
                <a:latin typeface="Arial"/>
                <a:cs typeface="Arial"/>
              </a:rPr>
              <a:t>]</a:t>
            </a:r>
            <a:r>
              <a:rPr sz="2133" spc="-107" dirty="0">
                <a:latin typeface="Arial"/>
                <a:cs typeface="Arial"/>
              </a:rPr>
              <a:t> </a:t>
            </a:r>
            <a:r>
              <a:rPr sz="2133" spc="-227" dirty="0">
                <a:latin typeface="Arial"/>
                <a:cs typeface="Arial"/>
              </a:rPr>
              <a:t>=</a:t>
            </a:r>
            <a:r>
              <a:rPr sz="2133" spc="-107" dirty="0">
                <a:latin typeface="Arial"/>
                <a:cs typeface="Arial"/>
              </a:rPr>
              <a:t> </a:t>
            </a:r>
            <a:r>
              <a:rPr sz="2133" spc="-220" dirty="0">
                <a:latin typeface="Arial"/>
                <a:cs typeface="Arial"/>
              </a:rPr>
              <a:t>s</a:t>
            </a:r>
            <a:r>
              <a:rPr sz="2133" spc="-152" dirty="0">
                <a:latin typeface="Arial"/>
                <a:cs typeface="Arial"/>
              </a:rPr>
              <a:t>iz</a:t>
            </a:r>
            <a:r>
              <a:rPr sz="2133" spc="-220" dirty="0">
                <a:latin typeface="Arial"/>
                <a:cs typeface="Arial"/>
              </a:rPr>
              <a:t>e</a:t>
            </a:r>
            <a:r>
              <a:rPr sz="2133" spc="-140" dirty="0">
                <a:latin typeface="Arial"/>
                <a:cs typeface="Arial"/>
              </a:rPr>
              <a:t>[</a:t>
            </a:r>
            <a:r>
              <a:rPr sz="2133" spc="-160" dirty="0">
                <a:latin typeface="Arial"/>
                <a:cs typeface="Arial"/>
              </a:rPr>
              <a:t>r</a:t>
            </a:r>
            <a:r>
              <a:rPr sz="2133" spc="-133" dirty="0">
                <a:latin typeface="Arial"/>
                <a:cs typeface="Arial"/>
              </a:rPr>
              <a:t>]</a:t>
            </a:r>
            <a:r>
              <a:rPr sz="2133" spc="-107" dirty="0">
                <a:latin typeface="Arial"/>
                <a:cs typeface="Arial"/>
              </a:rPr>
              <a:t> </a:t>
            </a:r>
            <a:r>
              <a:rPr sz="2133" spc="-227" dirty="0">
                <a:latin typeface="Arial"/>
                <a:cs typeface="Arial"/>
              </a:rPr>
              <a:t>+</a:t>
            </a:r>
            <a:r>
              <a:rPr sz="2133" spc="-107" dirty="0">
                <a:latin typeface="Arial"/>
                <a:cs typeface="Arial"/>
              </a:rPr>
              <a:t> </a:t>
            </a:r>
            <a:r>
              <a:rPr sz="2133" spc="-220" dirty="0">
                <a:latin typeface="Arial"/>
                <a:cs typeface="Arial"/>
              </a:rPr>
              <a:t>s</a:t>
            </a:r>
            <a:r>
              <a:rPr sz="2133" spc="-152" dirty="0">
                <a:latin typeface="Arial"/>
                <a:cs typeface="Arial"/>
              </a:rPr>
              <a:t>iz</a:t>
            </a:r>
            <a:r>
              <a:rPr sz="2133" spc="-220" dirty="0">
                <a:latin typeface="Arial"/>
                <a:cs typeface="Arial"/>
              </a:rPr>
              <a:t>e</a:t>
            </a:r>
            <a:r>
              <a:rPr sz="2133" spc="-140" dirty="0">
                <a:latin typeface="Arial"/>
                <a:cs typeface="Arial"/>
              </a:rPr>
              <a:t>[</a:t>
            </a:r>
            <a:r>
              <a:rPr sz="2133" spc="-220" dirty="0">
                <a:latin typeface="Arial"/>
                <a:cs typeface="Arial"/>
              </a:rPr>
              <a:t>s</a:t>
            </a:r>
            <a:r>
              <a:rPr sz="2133" spc="-140" dirty="0">
                <a:latin typeface="Arial"/>
                <a:cs typeface="Arial"/>
              </a:rPr>
              <a:t>]</a:t>
            </a:r>
            <a:r>
              <a:rPr sz="2133" spc="-120" dirty="0">
                <a:latin typeface="Arial"/>
                <a:cs typeface="Arial"/>
              </a:rPr>
              <a:t>;  </a:t>
            </a:r>
            <a:r>
              <a:rPr sz="2133" spc="-160" dirty="0">
                <a:latin typeface="Arial"/>
                <a:cs typeface="Arial"/>
              </a:rPr>
              <a:t>r</a:t>
            </a:r>
            <a:r>
              <a:rPr sz="2133" spc="-220" dirty="0">
                <a:latin typeface="Arial"/>
                <a:cs typeface="Arial"/>
              </a:rPr>
              <a:t>e</a:t>
            </a:r>
            <a:r>
              <a:rPr sz="2133" spc="-140" dirty="0">
                <a:latin typeface="Arial"/>
                <a:cs typeface="Arial"/>
              </a:rPr>
              <a:t>t</a:t>
            </a:r>
            <a:r>
              <a:rPr sz="2133" spc="-240" dirty="0">
                <a:latin typeface="Arial"/>
                <a:cs typeface="Arial"/>
              </a:rPr>
              <a:t>u</a:t>
            </a:r>
            <a:r>
              <a:rPr sz="2133" spc="-160" dirty="0">
                <a:latin typeface="Arial"/>
                <a:cs typeface="Arial"/>
              </a:rPr>
              <a:t>r</a:t>
            </a:r>
            <a:r>
              <a:rPr sz="2133" spc="-240" dirty="0">
                <a:latin typeface="Arial"/>
                <a:cs typeface="Arial"/>
              </a:rPr>
              <a:t>n</a:t>
            </a:r>
            <a:r>
              <a:rPr sz="2133" spc="-107" dirty="0">
                <a:latin typeface="Arial"/>
                <a:cs typeface="Arial"/>
              </a:rPr>
              <a:t> </a:t>
            </a:r>
            <a:r>
              <a:rPr sz="2133" spc="-160" dirty="0">
                <a:latin typeface="Arial"/>
                <a:cs typeface="Arial"/>
              </a:rPr>
              <a:t>r</a:t>
            </a:r>
            <a:r>
              <a:rPr sz="2133" spc="-133" dirty="0">
                <a:latin typeface="Arial"/>
                <a:cs typeface="Arial"/>
              </a:rPr>
              <a:t>;</a:t>
            </a:r>
            <a:endParaRPr sz="2133" dirty="0">
              <a:latin typeface="Arial"/>
              <a:cs typeface="Arial"/>
            </a:endParaRPr>
          </a:p>
          <a:p>
            <a:pPr marL="368291">
              <a:lnSpc>
                <a:spcPts val="2440"/>
              </a:lnSpc>
            </a:pPr>
            <a:r>
              <a:rPr sz="2133" spc="-152" dirty="0">
                <a:latin typeface="Arial"/>
                <a:cs typeface="Arial"/>
              </a:rPr>
              <a:t>}</a:t>
            </a:r>
            <a:endParaRPr sz="2133" dirty="0">
              <a:latin typeface="Arial"/>
              <a:cs typeface="Arial"/>
            </a:endParaRPr>
          </a:p>
          <a:p>
            <a:pPr marL="368291">
              <a:lnSpc>
                <a:spcPts val="2533"/>
              </a:lnSpc>
            </a:pPr>
            <a:r>
              <a:rPr sz="2133" spc="-220" dirty="0">
                <a:latin typeface="Arial"/>
                <a:cs typeface="Arial"/>
              </a:rPr>
              <a:t>e</a:t>
            </a:r>
            <a:r>
              <a:rPr sz="2133" spc="-160" dirty="0">
                <a:latin typeface="Arial"/>
                <a:cs typeface="Arial"/>
              </a:rPr>
              <a:t>ls</a:t>
            </a:r>
            <a:r>
              <a:rPr sz="2133" spc="-220" dirty="0">
                <a:latin typeface="Arial"/>
                <a:cs typeface="Arial"/>
              </a:rPr>
              <a:t>e</a:t>
            </a:r>
            <a:r>
              <a:rPr sz="2133" spc="-107" dirty="0">
                <a:latin typeface="Arial"/>
                <a:cs typeface="Arial"/>
              </a:rPr>
              <a:t> </a:t>
            </a:r>
            <a:r>
              <a:rPr sz="2133" spc="-152" dirty="0">
                <a:latin typeface="Arial"/>
                <a:cs typeface="Arial"/>
              </a:rPr>
              <a:t>{</a:t>
            </a:r>
            <a:endParaRPr sz="2133" dirty="0">
              <a:latin typeface="Arial"/>
              <a:cs typeface="Arial"/>
            </a:endParaRPr>
          </a:p>
          <a:p>
            <a:pPr marL="615511">
              <a:lnSpc>
                <a:spcPts val="2547"/>
              </a:lnSpc>
            </a:pPr>
            <a:r>
              <a:rPr sz="2133" spc="-227" dirty="0">
                <a:latin typeface="Arial"/>
                <a:cs typeface="Arial"/>
              </a:rPr>
              <a:t>pa</a:t>
            </a:r>
            <a:r>
              <a:rPr sz="2133" spc="-160" dirty="0">
                <a:latin typeface="Arial"/>
                <a:cs typeface="Arial"/>
              </a:rPr>
              <a:t>r</a:t>
            </a:r>
            <a:r>
              <a:rPr sz="2133" spc="-227" dirty="0">
                <a:latin typeface="Arial"/>
                <a:cs typeface="Arial"/>
              </a:rPr>
              <a:t>en</a:t>
            </a:r>
            <a:r>
              <a:rPr sz="2133" spc="-140" dirty="0">
                <a:latin typeface="Arial"/>
                <a:cs typeface="Arial"/>
              </a:rPr>
              <a:t>t[</a:t>
            </a:r>
            <a:r>
              <a:rPr sz="2133" spc="-160" dirty="0">
                <a:latin typeface="Arial"/>
                <a:cs typeface="Arial"/>
              </a:rPr>
              <a:t>r</a:t>
            </a:r>
            <a:r>
              <a:rPr sz="2133" spc="-133" dirty="0">
                <a:latin typeface="Arial"/>
                <a:cs typeface="Arial"/>
              </a:rPr>
              <a:t>]</a:t>
            </a:r>
            <a:r>
              <a:rPr sz="2133" spc="-107" dirty="0">
                <a:latin typeface="Arial"/>
                <a:cs typeface="Arial"/>
              </a:rPr>
              <a:t> </a:t>
            </a:r>
            <a:r>
              <a:rPr sz="2133" dirty="0">
                <a:latin typeface="Wingdings"/>
                <a:cs typeface="Wingdings"/>
              </a:rPr>
              <a:t></a:t>
            </a:r>
            <a:r>
              <a:rPr sz="2133" spc="-53" dirty="0">
                <a:latin typeface="Times New Roman"/>
                <a:cs typeface="Times New Roman"/>
              </a:rPr>
              <a:t> </a:t>
            </a:r>
            <a:r>
              <a:rPr sz="2133" spc="-220" dirty="0">
                <a:latin typeface="Arial"/>
                <a:cs typeface="Arial"/>
              </a:rPr>
              <a:t>s</a:t>
            </a:r>
            <a:r>
              <a:rPr sz="2133" spc="-133" dirty="0">
                <a:latin typeface="Arial"/>
                <a:cs typeface="Arial"/>
              </a:rPr>
              <a:t>;</a:t>
            </a:r>
            <a:endParaRPr sz="2133" dirty="0">
              <a:latin typeface="Arial"/>
              <a:cs typeface="Arial"/>
            </a:endParaRPr>
          </a:p>
          <a:p>
            <a:pPr marL="615511" marR="200655">
              <a:lnSpc>
                <a:spcPts val="2533"/>
              </a:lnSpc>
              <a:spcBef>
                <a:spcPts val="213"/>
              </a:spcBef>
            </a:pPr>
            <a:r>
              <a:rPr sz="2133" spc="-220" dirty="0">
                <a:latin typeface="Arial"/>
                <a:cs typeface="Arial"/>
              </a:rPr>
              <a:t>s</a:t>
            </a:r>
            <a:r>
              <a:rPr sz="2133" spc="-152" dirty="0">
                <a:latin typeface="Arial"/>
                <a:cs typeface="Arial"/>
              </a:rPr>
              <a:t>iz</a:t>
            </a:r>
            <a:r>
              <a:rPr sz="2133" spc="-220" dirty="0">
                <a:latin typeface="Arial"/>
                <a:cs typeface="Arial"/>
              </a:rPr>
              <a:t>e</a:t>
            </a:r>
            <a:r>
              <a:rPr sz="2133" spc="-140" dirty="0">
                <a:latin typeface="Arial"/>
                <a:cs typeface="Arial"/>
              </a:rPr>
              <a:t>[</a:t>
            </a:r>
            <a:r>
              <a:rPr sz="2133" spc="-220" dirty="0">
                <a:latin typeface="Arial"/>
                <a:cs typeface="Arial"/>
              </a:rPr>
              <a:t>s</a:t>
            </a:r>
            <a:r>
              <a:rPr sz="2133" spc="-133" dirty="0">
                <a:latin typeface="Arial"/>
                <a:cs typeface="Arial"/>
              </a:rPr>
              <a:t>]</a:t>
            </a:r>
            <a:r>
              <a:rPr sz="2133" spc="-107" dirty="0">
                <a:latin typeface="Arial"/>
                <a:cs typeface="Arial"/>
              </a:rPr>
              <a:t> </a:t>
            </a:r>
            <a:r>
              <a:rPr sz="2133" spc="-227" dirty="0">
                <a:latin typeface="Arial"/>
                <a:cs typeface="Arial"/>
              </a:rPr>
              <a:t>=</a:t>
            </a:r>
            <a:r>
              <a:rPr sz="2133" spc="-107" dirty="0">
                <a:latin typeface="Arial"/>
                <a:cs typeface="Arial"/>
              </a:rPr>
              <a:t> </a:t>
            </a:r>
            <a:r>
              <a:rPr sz="2133" spc="-220" dirty="0">
                <a:latin typeface="Arial"/>
                <a:cs typeface="Arial"/>
              </a:rPr>
              <a:t>s</a:t>
            </a:r>
            <a:r>
              <a:rPr sz="2133" spc="-152" dirty="0">
                <a:latin typeface="Arial"/>
                <a:cs typeface="Arial"/>
              </a:rPr>
              <a:t>iz</a:t>
            </a:r>
            <a:r>
              <a:rPr sz="2133" spc="-220" dirty="0">
                <a:latin typeface="Arial"/>
                <a:cs typeface="Arial"/>
              </a:rPr>
              <a:t>e</a:t>
            </a:r>
            <a:r>
              <a:rPr sz="2133" spc="-140" dirty="0">
                <a:latin typeface="Arial"/>
                <a:cs typeface="Arial"/>
              </a:rPr>
              <a:t>[</a:t>
            </a:r>
            <a:r>
              <a:rPr sz="2133" spc="-160" dirty="0">
                <a:latin typeface="Arial"/>
                <a:cs typeface="Arial"/>
              </a:rPr>
              <a:t>r</a:t>
            </a:r>
            <a:r>
              <a:rPr sz="2133" spc="-133" dirty="0">
                <a:latin typeface="Arial"/>
                <a:cs typeface="Arial"/>
              </a:rPr>
              <a:t>]</a:t>
            </a:r>
            <a:r>
              <a:rPr sz="2133" spc="-107" dirty="0">
                <a:latin typeface="Arial"/>
                <a:cs typeface="Arial"/>
              </a:rPr>
              <a:t> </a:t>
            </a:r>
            <a:r>
              <a:rPr sz="2133" spc="-227" dirty="0">
                <a:latin typeface="Arial"/>
                <a:cs typeface="Arial"/>
              </a:rPr>
              <a:t>+</a:t>
            </a:r>
            <a:r>
              <a:rPr sz="2133" spc="-107" dirty="0">
                <a:latin typeface="Arial"/>
                <a:cs typeface="Arial"/>
              </a:rPr>
              <a:t> </a:t>
            </a:r>
            <a:r>
              <a:rPr sz="2133" spc="-220" dirty="0">
                <a:latin typeface="Arial"/>
                <a:cs typeface="Arial"/>
              </a:rPr>
              <a:t>s</a:t>
            </a:r>
            <a:r>
              <a:rPr sz="2133" spc="-152" dirty="0">
                <a:latin typeface="Arial"/>
                <a:cs typeface="Arial"/>
              </a:rPr>
              <a:t>iz</a:t>
            </a:r>
            <a:r>
              <a:rPr sz="2133" spc="-220" dirty="0">
                <a:latin typeface="Arial"/>
                <a:cs typeface="Arial"/>
              </a:rPr>
              <a:t>e</a:t>
            </a:r>
            <a:r>
              <a:rPr sz="2133" spc="-140" dirty="0">
                <a:latin typeface="Arial"/>
                <a:cs typeface="Arial"/>
              </a:rPr>
              <a:t>[</a:t>
            </a:r>
            <a:r>
              <a:rPr sz="2133" spc="-220" dirty="0">
                <a:latin typeface="Arial"/>
                <a:cs typeface="Arial"/>
              </a:rPr>
              <a:t>s</a:t>
            </a:r>
            <a:r>
              <a:rPr sz="2133" spc="-140" dirty="0">
                <a:latin typeface="Arial"/>
                <a:cs typeface="Arial"/>
              </a:rPr>
              <a:t>]</a:t>
            </a:r>
            <a:r>
              <a:rPr sz="2133" spc="-120" dirty="0">
                <a:latin typeface="Arial"/>
                <a:cs typeface="Arial"/>
              </a:rPr>
              <a:t>;  </a:t>
            </a:r>
            <a:r>
              <a:rPr sz="2133" spc="-160" dirty="0">
                <a:latin typeface="Arial"/>
                <a:cs typeface="Arial"/>
              </a:rPr>
              <a:t>r</a:t>
            </a:r>
            <a:r>
              <a:rPr sz="2133" spc="-220" dirty="0">
                <a:latin typeface="Arial"/>
                <a:cs typeface="Arial"/>
              </a:rPr>
              <a:t>e</a:t>
            </a:r>
            <a:r>
              <a:rPr sz="2133" spc="-140" dirty="0">
                <a:latin typeface="Arial"/>
                <a:cs typeface="Arial"/>
              </a:rPr>
              <a:t>t</a:t>
            </a:r>
            <a:r>
              <a:rPr sz="2133" spc="-240" dirty="0">
                <a:latin typeface="Arial"/>
                <a:cs typeface="Arial"/>
              </a:rPr>
              <a:t>u</a:t>
            </a:r>
            <a:r>
              <a:rPr sz="2133" spc="-160" dirty="0">
                <a:latin typeface="Arial"/>
                <a:cs typeface="Arial"/>
              </a:rPr>
              <a:t>r</a:t>
            </a:r>
            <a:r>
              <a:rPr sz="2133" spc="-240" dirty="0">
                <a:latin typeface="Arial"/>
                <a:cs typeface="Arial"/>
              </a:rPr>
              <a:t>n</a:t>
            </a:r>
            <a:r>
              <a:rPr sz="2133" spc="-107" dirty="0">
                <a:latin typeface="Arial"/>
                <a:cs typeface="Arial"/>
              </a:rPr>
              <a:t> </a:t>
            </a:r>
            <a:r>
              <a:rPr sz="2133" spc="-220" dirty="0">
                <a:latin typeface="Arial"/>
                <a:cs typeface="Arial"/>
              </a:rPr>
              <a:t>s</a:t>
            </a:r>
            <a:r>
              <a:rPr sz="2133" spc="-133" dirty="0">
                <a:latin typeface="Arial"/>
                <a:cs typeface="Arial"/>
              </a:rPr>
              <a:t>;</a:t>
            </a:r>
            <a:endParaRPr sz="2133" dirty="0">
              <a:latin typeface="Arial"/>
              <a:cs typeface="Arial"/>
            </a:endParaRPr>
          </a:p>
          <a:p>
            <a:pPr marL="368291">
              <a:lnSpc>
                <a:spcPts val="2440"/>
              </a:lnSpc>
            </a:pPr>
            <a:r>
              <a:rPr sz="2133" spc="-152" dirty="0">
                <a:latin typeface="Arial"/>
                <a:cs typeface="Arial"/>
              </a:rPr>
              <a:t>}</a:t>
            </a:r>
            <a:endParaRPr sz="2133" dirty="0">
              <a:latin typeface="Arial"/>
              <a:cs typeface="Arial"/>
            </a:endParaRPr>
          </a:p>
          <a:p>
            <a:pPr marL="121070">
              <a:lnSpc>
                <a:spcPts val="2547"/>
              </a:lnSpc>
            </a:pPr>
            <a:r>
              <a:rPr sz="2133" spc="-152" dirty="0">
                <a:latin typeface="Arial"/>
                <a:cs typeface="Arial"/>
              </a:rPr>
              <a:t>}</a:t>
            </a:r>
            <a:endParaRPr sz="2133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16842" y="3672868"/>
            <a:ext cx="4603327" cy="643766"/>
          </a:xfrm>
          <a:prstGeom prst="rect">
            <a:avLst/>
          </a:prstGeom>
          <a:ln w="28574">
            <a:solidFill>
              <a:srgbClr val="6095C9"/>
            </a:solidFill>
          </a:ln>
        </p:spPr>
        <p:txBody>
          <a:bodyPr vert="horz" wrap="square" lIns="0" tIns="271780" rIns="0" bIns="0" rtlCol="0">
            <a:spAutoFit/>
          </a:bodyPr>
          <a:lstStyle/>
          <a:p>
            <a:pPr marL="428403">
              <a:spcBef>
                <a:spcPts val="2140"/>
              </a:spcBef>
            </a:pPr>
            <a:r>
              <a:rPr sz="2400" b="1" spc="-233" dirty="0">
                <a:solidFill>
                  <a:srgbClr val="FF0000"/>
                </a:solidFill>
                <a:latin typeface="Arial"/>
                <a:cs typeface="Arial"/>
              </a:rPr>
              <a:t>UNION(3,5)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239184" y="3020524"/>
            <a:ext cx="3535337" cy="1921038"/>
          </a:xfrm>
          <a:prstGeom prst="rect">
            <a:avLst/>
          </a:prstGeom>
          <a:solidFill>
            <a:srgbClr val="FFFED5"/>
          </a:solidFill>
          <a:ln w="28574">
            <a:solidFill>
              <a:srgbClr val="941100"/>
            </a:solidFill>
          </a:ln>
        </p:spPr>
        <p:txBody>
          <a:bodyPr vert="horz" wrap="square" lIns="0" tIns="60959" rIns="0" bIns="0" rtlCol="0">
            <a:spAutoFit/>
          </a:bodyPr>
          <a:lstStyle/>
          <a:p>
            <a:pPr marL="121070">
              <a:lnSpc>
                <a:spcPts val="2547"/>
              </a:lnSpc>
              <a:spcBef>
                <a:spcPts val="479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FIND-SET(x) {</a:t>
            </a:r>
          </a:p>
          <a:p>
            <a:pPr marL="121070">
              <a:lnSpc>
                <a:spcPts val="2547"/>
              </a:lnSpc>
              <a:spcBef>
                <a:spcPts val="479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While (x is not parent)</a:t>
            </a:r>
          </a:p>
          <a:p>
            <a:pPr marL="121070">
              <a:lnSpc>
                <a:spcPts val="2547"/>
              </a:lnSpc>
              <a:spcBef>
                <a:spcPts val="479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←parent[x];</a:t>
            </a:r>
          </a:p>
          <a:p>
            <a:pPr marL="121070">
              <a:lnSpc>
                <a:spcPts val="2547"/>
              </a:lnSpc>
              <a:spcBef>
                <a:spcPts val="479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x;</a:t>
            </a:r>
          </a:p>
          <a:p>
            <a:pPr marL="121070">
              <a:lnSpc>
                <a:spcPts val="2547"/>
              </a:lnSpc>
              <a:spcBef>
                <a:spcPts val="479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248307" y="4979989"/>
            <a:ext cx="3535337" cy="1921038"/>
          </a:xfrm>
          <a:prstGeom prst="rect">
            <a:avLst/>
          </a:prstGeom>
          <a:solidFill>
            <a:srgbClr val="FFFED5"/>
          </a:solidFill>
          <a:ln w="28574">
            <a:solidFill>
              <a:srgbClr val="941100"/>
            </a:solidFill>
          </a:ln>
        </p:spPr>
        <p:txBody>
          <a:bodyPr vert="horz" wrap="square" lIns="0" tIns="60959" rIns="0" bIns="0" rtlCol="0">
            <a:spAutoFit/>
          </a:bodyPr>
          <a:lstStyle/>
          <a:p>
            <a:pPr marL="121070">
              <a:lnSpc>
                <a:spcPts val="2547"/>
              </a:lnSpc>
              <a:spcBef>
                <a:spcPts val="479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MAKE-SET(x) {</a:t>
            </a:r>
          </a:p>
          <a:p>
            <a:pPr marL="121070">
              <a:lnSpc>
                <a:spcPts val="2547"/>
              </a:lnSpc>
              <a:spcBef>
                <a:spcPts val="479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parent[x] ← 0;</a:t>
            </a:r>
          </a:p>
          <a:p>
            <a:pPr marL="121070">
              <a:lnSpc>
                <a:spcPts val="2547"/>
              </a:lnSpc>
              <a:spcBef>
                <a:spcPts val="479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Size[x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</a:p>
          <a:p>
            <a:pPr marL="121070">
              <a:lnSpc>
                <a:spcPts val="2547"/>
              </a:lnSpc>
              <a:spcBef>
                <a:spcPts val="479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x;</a:t>
            </a:r>
          </a:p>
          <a:p>
            <a:pPr marL="121070">
              <a:lnSpc>
                <a:spcPts val="2547"/>
              </a:lnSpc>
              <a:spcBef>
                <a:spcPts val="479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8512" y="201582"/>
            <a:ext cx="818218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pc="-2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Union-by-Size</a:t>
            </a:r>
            <a:r>
              <a:rPr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</a:t>
            </a:r>
            <a:r>
              <a:rPr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131" y="1607450"/>
            <a:ext cx="73575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2400" b="1" spc="-29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b="1" spc="-1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b="1" spc="-26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sz="2400" b="1" spc="-15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b="1" spc="-14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5968" y="1681838"/>
            <a:ext cx="6248169" cy="1329424"/>
          </a:xfrm>
          <a:prstGeom prst="rect">
            <a:avLst/>
          </a:prstGeom>
        </p:spPr>
        <p:txBody>
          <a:bodyPr vert="horz" wrap="square" lIns="0" tIns="79587" rIns="0" bIns="0" rtlCol="0">
            <a:spAutoFit/>
          </a:bodyPr>
          <a:lstStyle/>
          <a:p>
            <a:pPr marL="626518" algn="just">
              <a:spcBef>
                <a:spcPts val="627"/>
              </a:spcBef>
            </a:pPr>
            <a:r>
              <a:rPr sz="2400" spc="-25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-1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sz="2400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</a:t>
            </a:r>
            <a:r>
              <a:rPr sz="24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93"/>
              </a:spcBef>
              <a:tabLst>
                <a:tab pos="380144" algn="l"/>
                <a:tab pos="380990" algn="l"/>
              </a:tabLst>
            </a:pPr>
            <a:r>
              <a:rPr lang="en-US" sz="2400" spc="-26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2400" spc="-26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sz="2400" spc="-12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7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sz="2400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r>
              <a:rPr sz="2400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400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sz="2400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sz="2400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587"/>
              </a:spcBef>
              <a:tabLst>
                <a:tab pos="380144" algn="l"/>
                <a:tab pos="380990" algn="l"/>
              </a:tabLst>
            </a:pPr>
            <a:r>
              <a:rPr lang="en-US" sz="2400" spc="-213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13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Inductive</a:t>
            </a:r>
            <a:r>
              <a:rPr sz="2400" spc="-12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7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sz="2400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sz="2400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2400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i="1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392" y="3291181"/>
            <a:ext cx="7091662" cy="313840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83818" marR="322572">
              <a:spcBef>
                <a:spcPts val="133"/>
              </a:spcBef>
              <a:tabLst>
                <a:tab pos="464808" algn="l"/>
                <a:tab pos="465655" algn="l"/>
              </a:tabLst>
            </a:pPr>
            <a:r>
              <a:rPr sz="28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i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lle</a:t>
            </a:r>
            <a:r>
              <a:rPr sz="24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 </a:t>
            </a:r>
            <a:r>
              <a:rPr sz="2400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</a:t>
            </a:r>
            <a:r>
              <a:rPr sz="2400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l)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i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3"/>
              </a:spcBef>
              <a:buChar char="–"/>
            </a:pPr>
            <a:endParaRPr sz="2133" dirty="0">
              <a:latin typeface="Arial"/>
              <a:cs typeface="Arial"/>
            </a:endParaRPr>
          </a:p>
          <a:p>
            <a:pPr marL="83818">
              <a:tabLst>
                <a:tab pos="464808" algn="l"/>
                <a:tab pos="465655" algn="l"/>
              </a:tabLst>
            </a:pPr>
            <a:r>
              <a:rPr sz="2400" b="1" spc="-3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spc="-12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3403">
              <a:spcBef>
                <a:spcPts val="587"/>
              </a:spcBef>
            </a:pP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sz="2400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8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sz="2400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spc="-260" baseline="25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2400" spc="-220" baseline="25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igh</a:t>
            </a:r>
            <a:r>
              <a:rPr sz="2400" spc="-160" baseline="25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49" baseline="25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169" baseline="25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49" baseline="25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spc="149" baseline="25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spc="-260" baseline="25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2400" spc="-220" baseline="25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igh</a:t>
            </a:r>
            <a:r>
              <a:rPr sz="2400" spc="-160" baseline="25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809" baseline="25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r>
              <a:rPr sz="2400" spc="-149" baseline="25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169" baseline="25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49" baseline="25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baseline="2546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818">
              <a:spcBef>
                <a:spcPts val="587"/>
              </a:spcBef>
              <a:tabLst>
                <a:tab pos="464808" algn="l"/>
                <a:tab pos="465655" algn="l"/>
              </a:tabLst>
            </a:pPr>
            <a:r>
              <a:rPr sz="2400" b="1" spc="-31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b="1" spc="-2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sz="2400" b="1" spc="-1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spc="-12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3403">
              <a:lnSpc>
                <a:spcPts val="2527"/>
              </a:lnSpc>
              <a:spcBef>
                <a:spcPts val="587"/>
              </a:spcBef>
            </a:pP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sz="2400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8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sz="2400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spc="-260" baseline="25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2400" spc="-220" baseline="25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igh</a:t>
            </a:r>
            <a:r>
              <a:rPr sz="2400" spc="-160" baseline="25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49" baseline="25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249" baseline="25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49" baseline="25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baseline="2546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3403">
              <a:lnSpc>
                <a:spcPts val="2527"/>
              </a:lnSpc>
            </a:pPr>
            <a:r>
              <a:rPr sz="2400" spc="-379" baseline="-169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spc="-180" baseline="-169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69" baseline="-169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igh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1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79" baseline="-169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spc="-180" baseline="-169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69" baseline="-169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2400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igh</a:t>
            </a:r>
            <a:r>
              <a:rPr sz="2400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76056" y="1700809"/>
            <a:ext cx="6872602" cy="4920614"/>
            <a:chOff x="3882043" y="1275607"/>
            <a:chExt cx="5154452" cy="36904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8104" y="1275607"/>
              <a:ext cx="3528391" cy="15413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8104" y="2931791"/>
              <a:ext cx="3528391" cy="20342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7639" y="2647604"/>
              <a:ext cx="1629294" cy="9892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5611" y="2700194"/>
              <a:ext cx="1528489" cy="88403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28429" y="2678303"/>
              <a:ext cx="1529080" cy="884555"/>
            </a:xfrm>
            <a:custGeom>
              <a:avLst/>
              <a:gdLst/>
              <a:ahLst/>
              <a:cxnLst/>
              <a:rect l="l" t="t" r="r" b="b"/>
              <a:pathLst>
                <a:path w="1529079" h="884554">
                  <a:moveTo>
                    <a:pt x="0" y="755456"/>
                  </a:moveTo>
                  <a:lnTo>
                    <a:pt x="1367415" y="64289"/>
                  </a:lnTo>
                  <a:lnTo>
                    <a:pt x="1334920" y="0"/>
                  </a:lnTo>
                  <a:lnTo>
                    <a:pt x="1528489" y="63587"/>
                  </a:lnTo>
                  <a:lnTo>
                    <a:pt x="1464901" y="257156"/>
                  </a:lnTo>
                  <a:lnTo>
                    <a:pt x="1432406" y="192867"/>
                  </a:lnTo>
                  <a:lnTo>
                    <a:pt x="64990" y="884035"/>
                  </a:lnTo>
                  <a:lnTo>
                    <a:pt x="0" y="755456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2043" y="3906982"/>
              <a:ext cx="1820486" cy="4031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2285" y="3939794"/>
              <a:ext cx="1719836" cy="28814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932285" y="3939794"/>
              <a:ext cx="1720214" cy="288290"/>
            </a:xfrm>
            <a:custGeom>
              <a:avLst/>
              <a:gdLst/>
              <a:ahLst/>
              <a:cxnLst/>
              <a:rect l="l" t="t" r="r" b="b"/>
              <a:pathLst>
                <a:path w="1720214" h="288289">
                  <a:moveTo>
                    <a:pt x="0" y="72034"/>
                  </a:moveTo>
                  <a:lnTo>
                    <a:pt x="1575766" y="72034"/>
                  </a:lnTo>
                  <a:lnTo>
                    <a:pt x="1575766" y="0"/>
                  </a:lnTo>
                  <a:lnTo>
                    <a:pt x="1719836" y="144069"/>
                  </a:lnTo>
                  <a:lnTo>
                    <a:pt x="1575766" y="288139"/>
                  </a:lnTo>
                  <a:lnTo>
                    <a:pt x="1575766" y="216104"/>
                  </a:lnTo>
                  <a:lnTo>
                    <a:pt x="0" y="216104"/>
                  </a:lnTo>
                  <a:lnTo>
                    <a:pt x="0" y="72034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1391" y="1072760"/>
            <a:ext cx="10245512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66">
              <a:spcBef>
                <a:spcPts val="133"/>
              </a:spcBef>
            </a:pPr>
            <a:r>
              <a:rPr sz="2800" b="1" spc="-327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b="1" spc="-2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1" spc="-287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</a:t>
            </a:r>
            <a:r>
              <a:rPr sz="2800" b="1" spc="-2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1" spc="-173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spc="-272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b="1" spc="-167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b="1" spc="-133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b="1" spc="-2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b="1" spc="-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sz="2800" b="1" spc="-1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800" b="1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800" b="1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800" b="1" spc="-2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="1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2800" b="1" spc="-2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b="1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</a:t>
            </a:r>
            <a:r>
              <a:rPr sz="2800" b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1" spc="-2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1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oot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3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1" i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b="1" i="1" spc="-3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b="1" i="1" spc="-2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b="1" i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2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800" b="1" i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2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="1" i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="1" i="1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2800" b="1" i="1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b="1" spc="-1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800" b="1" i="1" spc="-1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1" spc="-1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b="1" i="1" spc="-229" baseline="256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</a:t>
            </a:r>
            <a:r>
              <a:rPr sz="2800" b="1" i="1" spc="-149" baseline="256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spc="-139" baseline="256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spc="-169" baseline="256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1" spc="-139" baseline="256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800" b="1" baseline="256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8512" y="201582"/>
            <a:ext cx="818218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pc="-2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Union-by-Size</a:t>
            </a:r>
            <a:r>
              <a:rPr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</a:t>
            </a:r>
            <a:r>
              <a:rPr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507" y="1168765"/>
            <a:ext cx="11265747" cy="5449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141" marR="57572" indent="-440256">
              <a:spcBef>
                <a:spcPts val="133"/>
              </a:spcBef>
              <a:buFont typeface="Arial MT"/>
              <a:buChar char="•"/>
              <a:tabLst>
                <a:tab pos="524074" algn="l"/>
                <a:tab pos="524920" algn="l"/>
              </a:tabLst>
            </a:pPr>
            <a:r>
              <a:rPr sz="2800" b="1" spc="-28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Theorem:</a:t>
            </a:r>
            <a:r>
              <a:rPr sz="2800" b="1" spc="-127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union-by-size,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3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8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FIND-SET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</a:t>
            </a:r>
            <a:r>
              <a:rPr sz="2800" b="1" spc="-360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b="1" spc="-160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b="1" spc="-7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case,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i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4074" indent="-457189">
              <a:spcBef>
                <a:spcPts val="640"/>
              </a:spcBef>
              <a:buFont typeface="Arial MT"/>
              <a:buChar char="•"/>
              <a:tabLst>
                <a:tab pos="524074" algn="l"/>
                <a:tab pos="524920" algn="l"/>
              </a:tabLst>
            </a:pPr>
            <a:r>
              <a:rPr sz="2800" b="1" spc="-2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885">
              <a:spcBef>
                <a:spcPts val="640"/>
              </a:spcBef>
              <a:tabLst>
                <a:tab pos="524074" algn="l"/>
                <a:tab pos="524920" algn="l"/>
              </a:tabLst>
            </a:pPr>
            <a:r>
              <a:rPr sz="2800" b="1" spc="-28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b="1" spc="-13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bounded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885">
              <a:spcBef>
                <a:spcPts val="640"/>
              </a:spcBef>
              <a:tabLst>
                <a:tab pos="524074" algn="l"/>
                <a:tab pos="524920" algn="l"/>
              </a:tabLst>
            </a:pPr>
            <a:r>
              <a:rPr sz="2800" b="1" spc="-27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800" b="1" spc="-13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union-by-size,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i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sz="2800" b="1" spc="-339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b="1" spc="-189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29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885">
              <a:spcBef>
                <a:spcPts val="640"/>
              </a:spcBef>
              <a:tabLst>
                <a:tab pos="524074" algn="l"/>
                <a:tab pos="524920" algn="l"/>
              </a:tabLst>
            </a:pPr>
            <a:r>
              <a:rPr sz="2800" b="1" spc="-35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spc="-27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b="1" spc="-13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b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1" spc="-2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r>
              <a:rPr sz="28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sz="2800" b="1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b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1" spc="-2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</a:t>
            </a:r>
            <a:r>
              <a:rPr sz="2800" b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1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b="1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28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igh</a:t>
            </a:r>
            <a:r>
              <a:rPr sz="28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="1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13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800" b="1" spc="-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sz="2800" b="1" spc="-29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b="1" spc="-229" baseline="-213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b="1" spc="180" baseline="-213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29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1" spc="-29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885">
              <a:spcBef>
                <a:spcPts val="640"/>
              </a:spcBef>
              <a:tabLst>
                <a:tab pos="524074" algn="l"/>
                <a:tab pos="524920" algn="l"/>
              </a:tabLst>
            </a:pPr>
            <a:endParaRPr sz="3667" b="1" dirty="0">
              <a:latin typeface="Symbol"/>
              <a:cs typeface="Symbol"/>
            </a:endParaRPr>
          </a:p>
          <a:p>
            <a:pPr marL="66885">
              <a:tabLst>
                <a:tab pos="524074" algn="l"/>
                <a:tab pos="524920" algn="l"/>
              </a:tabLst>
            </a:pPr>
            <a:r>
              <a:rPr sz="2800" b="1" spc="-2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3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FIND-SET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885">
              <a:tabLst>
                <a:tab pos="524074" algn="l"/>
                <a:tab pos="524920" algn="l"/>
              </a:tabLst>
            </a:pPr>
            <a:r>
              <a:rPr sz="2800" b="1" spc="-2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FIND-SET</a:t>
            </a:r>
            <a:r>
              <a:rPr sz="2800" b="1" spc="-12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(which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sz="2800" b="1" spc="-22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885">
              <a:tabLst>
                <a:tab pos="524074" algn="l"/>
                <a:tab pos="524920" algn="l"/>
              </a:tabLst>
            </a:pPr>
            <a:endParaRPr sz="3933" dirty="0">
              <a:latin typeface="Arial"/>
              <a:cs typeface="Arial"/>
            </a:endParaRPr>
          </a:p>
          <a:p>
            <a:pPr marL="66885">
              <a:tabLst>
                <a:tab pos="524074" algn="l"/>
                <a:tab pos="524920" algn="l"/>
              </a:tabLst>
            </a:pPr>
            <a:r>
              <a:rPr sz="2800" b="1" spc="-43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b="1" spc="-13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3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FIND-SET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b="1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3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O(m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sz="2800" b="1" spc="-339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b="1" spc="-180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r>
              <a:rPr sz="2800" b="1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7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AND/OR GRAPHS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for solving problems that can be decomposed into sub problems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between nodes indicates relations between problems</a:t>
            </a:r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one of its successor node has to be solved</a:t>
            </a:r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 of its successor node has to be solved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can be specified by two thinks: start node, goal nodes.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nodes: trivial (or primitive) problems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can be attached to arcs or nodes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7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2277</Words>
  <Application>Microsoft Office PowerPoint</Application>
  <PresentationFormat>Widescreen</PresentationFormat>
  <Paragraphs>317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 MT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DESIGN AND ANALYSIS OF ALGORITHMS</vt:lpstr>
      <vt:lpstr>Disjoint Sets operations</vt:lpstr>
      <vt:lpstr>Disjoint-Set Data-Type and Operations</vt:lpstr>
      <vt:lpstr>Disjoint-Set Operations: Implementation (1-Linked List)</vt:lpstr>
      <vt:lpstr>Disjoint-Set Operations: Implementation (2-Array )</vt:lpstr>
      <vt:lpstr>Smart Disjoint-Set Operations: Union-by-Size</vt:lpstr>
      <vt:lpstr>Analysis of Union-by-Size Heuristic (1)</vt:lpstr>
      <vt:lpstr>Analysis of Union-by-Size Heuristic (2)</vt:lpstr>
      <vt:lpstr>AND/OR GRAPHS</vt:lpstr>
      <vt:lpstr>PowerPoint Presentation</vt:lpstr>
      <vt:lpstr>AND/OR GRAPHS</vt:lpstr>
      <vt:lpstr>Connected component for an undirected graph</vt:lpstr>
      <vt:lpstr>Connected component for an undirected graph</vt:lpstr>
      <vt:lpstr>PowerPoint Presentation</vt:lpstr>
      <vt:lpstr>Connected component for an undirected graph</vt:lpstr>
      <vt:lpstr>BACKTRACKING –GENERAL METHOD</vt:lpstr>
      <vt:lpstr>BACKTRACKING –GENERAL METHOD</vt:lpstr>
      <vt:lpstr>8-QUEEN PROBLEM</vt:lpstr>
      <vt:lpstr>8-QUEEN PROBLEM</vt:lpstr>
      <vt:lpstr>8-QUEEN PROBLEM</vt:lpstr>
      <vt:lpstr>8-QUEEN PROBLEM</vt:lpstr>
      <vt:lpstr>Sum of subsets </vt:lpstr>
      <vt:lpstr>Sum of subsets </vt:lpstr>
      <vt:lpstr>Sum of subsets </vt:lpstr>
      <vt:lpstr>Sum of subsets </vt:lpstr>
      <vt:lpstr>GRAPH COLORING PROBLEMS </vt:lpstr>
      <vt:lpstr>GRAPH COLORING PROBLEMS </vt:lpstr>
      <vt:lpstr>GRAPH COLORING PROBLEMS </vt:lpstr>
      <vt:lpstr>GRAPH COLORING PROBLEMS </vt:lpstr>
      <vt:lpstr>GRAPH COLORING PROBLEMS </vt:lpstr>
      <vt:lpstr>GRAPH COLORING PROBLEMS </vt:lpstr>
      <vt:lpstr>HAMILTONIAN CYCLES</vt:lpstr>
      <vt:lpstr>PowerPoint Presentation</vt:lpstr>
      <vt:lpstr> Algorithm for Finding all Hamiltonian cycles </vt:lpstr>
      <vt:lpstr> Algorithm  for Generating next vertex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91849</dc:creator>
  <cp:lastModifiedBy>91849</cp:lastModifiedBy>
  <cp:revision>43</cp:revision>
  <dcterms:created xsi:type="dcterms:W3CDTF">2021-09-27T11:38:59Z</dcterms:created>
  <dcterms:modified xsi:type="dcterms:W3CDTF">2022-05-02T05:06:30Z</dcterms:modified>
</cp:coreProperties>
</file>