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37" r:id="rId3"/>
    <p:sldId id="258" r:id="rId4"/>
    <p:sldId id="257" r:id="rId5"/>
    <p:sldId id="259" r:id="rId6"/>
    <p:sldId id="338" r:id="rId7"/>
    <p:sldId id="339" r:id="rId8"/>
    <p:sldId id="340" r:id="rId9"/>
    <p:sldId id="341" r:id="rId10"/>
    <p:sldId id="342" r:id="rId11"/>
    <p:sldId id="260" r:id="rId12"/>
    <p:sldId id="264" r:id="rId13"/>
    <p:sldId id="265" r:id="rId14"/>
    <p:sldId id="262" r:id="rId15"/>
    <p:sldId id="266" r:id="rId16"/>
    <p:sldId id="267" r:id="rId17"/>
    <p:sldId id="268" r:id="rId18"/>
    <p:sldId id="269" r:id="rId19"/>
    <p:sldId id="270" r:id="rId20"/>
    <p:sldId id="322" r:id="rId21"/>
    <p:sldId id="273" r:id="rId22"/>
    <p:sldId id="277" r:id="rId23"/>
    <p:sldId id="274" r:id="rId24"/>
    <p:sldId id="275" r:id="rId25"/>
    <p:sldId id="276" r:id="rId26"/>
    <p:sldId id="278" r:id="rId27"/>
    <p:sldId id="323" r:id="rId28"/>
    <p:sldId id="279" r:id="rId29"/>
    <p:sldId id="280" r:id="rId30"/>
    <p:sldId id="282" r:id="rId31"/>
    <p:sldId id="281"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343" r:id="rId49"/>
    <p:sldId id="299" r:id="rId50"/>
    <p:sldId id="300" r:id="rId51"/>
    <p:sldId id="301" r:id="rId52"/>
    <p:sldId id="303" r:id="rId53"/>
    <p:sldId id="304" r:id="rId54"/>
    <p:sldId id="305" r:id="rId55"/>
    <p:sldId id="306" r:id="rId56"/>
    <p:sldId id="307" r:id="rId57"/>
    <p:sldId id="308" r:id="rId58"/>
    <p:sldId id="328" r:id="rId59"/>
    <p:sldId id="324" r:id="rId60"/>
    <p:sldId id="325" r:id="rId61"/>
    <p:sldId id="326" r:id="rId62"/>
    <p:sldId id="327" r:id="rId63"/>
    <p:sldId id="329" r:id="rId64"/>
    <p:sldId id="330" r:id="rId65"/>
    <p:sldId id="331" r:id="rId66"/>
    <p:sldId id="332" r:id="rId67"/>
    <p:sldId id="333" r:id="rId68"/>
    <p:sldId id="334" r:id="rId69"/>
    <p:sldId id="335" r:id="rId70"/>
    <p:sldId id="336" r:id="rId71"/>
    <p:sldId id="309" r:id="rId72"/>
    <p:sldId id="310" r:id="rId73"/>
    <p:sldId id="311" r:id="rId74"/>
    <p:sldId id="313" r:id="rId75"/>
    <p:sldId id="314" r:id="rId76"/>
    <p:sldId id="344" r:id="rId77"/>
    <p:sldId id="315" r:id="rId78"/>
    <p:sldId id="316" r:id="rId79"/>
    <p:sldId id="317" r:id="rId80"/>
    <p:sldId id="318" r:id="rId81"/>
    <p:sldId id="319" r:id="rId82"/>
    <p:sldId id="320" r:id="rId83"/>
    <p:sldId id="32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17" autoAdjust="0"/>
  </p:normalViewPr>
  <p:slideViewPr>
    <p:cSldViewPr snapToGrid="0">
      <p:cViewPr varScale="1">
        <p:scale>
          <a:sx n="64" d="100"/>
          <a:sy n="64" d="100"/>
        </p:scale>
        <p:origin x="724"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E2CC9-43DA-4C5B-BB11-14B3435AC828}" type="datetimeFigureOut">
              <a:rPr lang="en-IN" smtClean="0"/>
              <a:t>20-06-2022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D1A96-707B-4D10-ADA3-35831160F63F}" type="slidenum">
              <a:rPr lang="en-IN" smtClean="0"/>
              <a:t>‹#›</a:t>
            </a:fld>
            <a:endParaRPr lang="en-IN"/>
          </a:p>
        </p:txBody>
      </p:sp>
    </p:spTree>
    <p:extLst>
      <p:ext uri="{BB962C8B-B14F-4D97-AF65-F5344CB8AC3E}">
        <p14:creationId xmlns:p14="http://schemas.microsoft.com/office/powerpoint/2010/main" val="158403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5D1A96-707B-4D10-ADA3-35831160F63F}" type="slidenum">
              <a:rPr lang="en-IN" smtClean="0"/>
              <a:t>19</a:t>
            </a:fld>
            <a:endParaRPr lang="en-IN"/>
          </a:p>
        </p:txBody>
      </p:sp>
    </p:spTree>
    <p:extLst>
      <p:ext uri="{BB962C8B-B14F-4D97-AF65-F5344CB8AC3E}">
        <p14:creationId xmlns:p14="http://schemas.microsoft.com/office/powerpoint/2010/main" val="685604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A9ABBB6D-E7D7-433C-B3EE-A2D60DEBA83B}" type="slidenum">
              <a:rPr lang="en-US" altLang="en-US">
                <a:solidFill>
                  <a:srgbClr val="000000"/>
                </a:solidFill>
                <a:latin typeface="Arial" panose="020B0604020202020204" pitchFamily="34" charset="0"/>
              </a:rPr>
              <a:pPr/>
              <a:t>36</a:t>
            </a:fld>
            <a:endParaRPr lang="en-US" altLang="en-US">
              <a:solidFill>
                <a:srgbClr val="000000"/>
              </a:solidFill>
              <a:latin typeface="Arial" panose="020B0604020202020204" pitchFamily="34" charset="0"/>
            </a:endParaRPr>
          </a:p>
        </p:txBody>
      </p:sp>
      <p:sp>
        <p:nvSpPr>
          <p:cNvPr id="101379"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04459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1A52AC3E-18E2-49EA-A18C-4BF40D60F988}" type="slidenum">
              <a:rPr lang="en-US" altLang="en-US">
                <a:solidFill>
                  <a:srgbClr val="000000"/>
                </a:solidFill>
                <a:latin typeface="Arial" panose="020B0604020202020204" pitchFamily="34" charset="0"/>
              </a:rPr>
              <a:pPr/>
              <a:t>37</a:t>
            </a:fld>
            <a:endParaRPr lang="en-US" altLang="en-US">
              <a:solidFill>
                <a:srgbClr val="000000"/>
              </a:solidFill>
              <a:latin typeface="Arial" panose="020B0604020202020204" pitchFamily="34" charset="0"/>
            </a:endParaRPr>
          </a:p>
        </p:txBody>
      </p:sp>
      <p:sp>
        <p:nvSpPr>
          <p:cNvPr id="102403"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95700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BA8B87C7-89B5-47DB-A849-A830CB9AB57D}" type="slidenum">
              <a:rPr lang="en-US" altLang="en-US">
                <a:solidFill>
                  <a:srgbClr val="000000"/>
                </a:solidFill>
                <a:latin typeface="Arial" panose="020B0604020202020204" pitchFamily="34" charset="0"/>
              </a:rPr>
              <a:pPr/>
              <a:t>38</a:t>
            </a:fld>
            <a:endParaRPr lang="en-US" altLang="en-US">
              <a:solidFill>
                <a:srgbClr val="000000"/>
              </a:solidFill>
              <a:latin typeface="Arial" panose="020B0604020202020204" pitchFamily="34" charset="0"/>
            </a:endParaRPr>
          </a:p>
        </p:txBody>
      </p:sp>
      <p:sp>
        <p:nvSpPr>
          <p:cNvPr id="103427"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226597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3A66D3B6-BE2A-4A2A-A325-53C0CB9BB555}" type="slidenum">
              <a:rPr lang="en-US" altLang="en-US">
                <a:solidFill>
                  <a:srgbClr val="000000"/>
                </a:solidFill>
                <a:latin typeface="Arial" panose="020B0604020202020204" pitchFamily="34" charset="0"/>
              </a:rPr>
              <a:pPr/>
              <a:t>39</a:t>
            </a:fld>
            <a:endParaRPr lang="en-US" altLang="en-US">
              <a:solidFill>
                <a:srgbClr val="000000"/>
              </a:solidFill>
              <a:latin typeface="Arial" panose="020B0604020202020204" pitchFamily="34" charset="0"/>
            </a:endParaRPr>
          </a:p>
        </p:txBody>
      </p:sp>
      <p:sp>
        <p:nvSpPr>
          <p:cNvPr id="104451"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266686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BA827F7B-A090-4AC1-9EE0-057E7AF4A2A8}" type="slidenum">
              <a:rPr lang="en-US" altLang="en-US">
                <a:solidFill>
                  <a:srgbClr val="000000"/>
                </a:solidFill>
                <a:latin typeface="Arial" panose="020B0604020202020204" pitchFamily="34" charset="0"/>
              </a:rPr>
              <a:pPr/>
              <a:t>40</a:t>
            </a:fld>
            <a:endParaRPr lang="en-US" altLang="en-US">
              <a:solidFill>
                <a:srgbClr val="000000"/>
              </a:solidFill>
              <a:latin typeface="Arial" panose="020B0604020202020204" pitchFamily="34" charset="0"/>
            </a:endParaRPr>
          </a:p>
        </p:txBody>
      </p:sp>
      <p:sp>
        <p:nvSpPr>
          <p:cNvPr id="105475"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632150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3FAA1AC5-E19B-4694-A0FE-848502800C73}" type="slidenum">
              <a:rPr lang="en-US" altLang="en-US">
                <a:solidFill>
                  <a:srgbClr val="000000"/>
                </a:solidFill>
                <a:latin typeface="Arial" panose="020B0604020202020204" pitchFamily="34" charset="0"/>
              </a:rPr>
              <a:pPr/>
              <a:t>41</a:t>
            </a:fld>
            <a:endParaRPr lang="en-US" altLang="en-US">
              <a:solidFill>
                <a:srgbClr val="000000"/>
              </a:solidFill>
              <a:latin typeface="Arial" panose="020B0604020202020204" pitchFamily="34" charset="0"/>
            </a:endParaRPr>
          </a:p>
        </p:txBody>
      </p:sp>
      <p:sp>
        <p:nvSpPr>
          <p:cNvPr id="106499"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26597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9C751A67-F766-4EE6-8518-26FB5A384E69}" type="slidenum">
              <a:rPr lang="en-US" altLang="en-US">
                <a:solidFill>
                  <a:srgbClr val="000000"/>
                </a:solidFill>
                <a:latin typeface="Arial" panose="020B0604020202020204" pitchFamily="34" charset="0"/>
              </a:rPr>
              <a:pPr/>
              <a:t>42</a:t>
            </a:fld>
            <a:endParaRPr lang="en-US" altLang="en-US">
              <a:solidFill>
                <a:srgbClr val="000000"/>
              </a:solidFill>
              <a:latin typeface="Arial" panose="020B0604020202020204" pitchFamily="34" charset="0"/>
            </a:endParaRPr>
          </a:p>
        </p:txBody>
      </p:sp>
      <p:sp>
        <p:nvSpPr>
          <p:cNvPr id="107523"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773954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F99CAAAB-D8A1-4FE5-A708-7C9E98AD0B6C}" type="slidenum">
              <a:rPr lang="en-US" altLang="en-US">
                <a:solidFill>
                  <a:srgbClr val="000000"/>
                </a:solidFill>
                <a:latin typeface="Arial" panose="020B0604020202020204" pitchFamily="34" charset="0"/>
              </a:rPr>
              <a:pPr/>
              <a:t>43</a:t>
            </a:fld>
            <a:endParaRPr lang="en-US" altLang="en-US">
              <a:solidFill>
                <a:srgbClr val="000000"/>
              </a:solidFill>
              <a:latin typeface="Arial" panose="020B0604020202020204" pitchFamily="34" charset="0"/>
            </a:endParaRPr>
          </a:p>
        </p:txBody>
      </p:sp>
      <p:sp>
        <p:nvSpPr>
          <p:cNvPr id="108547"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49004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41BABF61-3E75-44B8-988C-D3A3967EDEE2}" type="slidenum">
              <a:rPr lang="en-US" altLang="en-US">
                <a:solidFill>
                  <a:srgbClr val="000000"/>
                </a:solidFill>
                <a:latin typeface="Arial" panose="020B0604020202020204" pitchFamily="34" charset="0"/>
              </a:rPr>
              <a:pPr/>
              <a:t>44</a:t>
            </a:fld>
            <a:endParaRPr lang="en-US" altLang="en-US">
              <a:solidFill>
                <a:srgbClr val="000000"/>
              </a:solidFill>
              <a:latin typeface="Arial" panose="020B0604020202020204" pitchFamily="34" charset="0"/>
            </a:endParaRPr>
          </a:p>
        </p:txBody>
      </p:sp>
      <p:sp>
        <p:nvSpPr>
          <p:cNvPr id="109571"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579821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0149C341-5D60-4942-8FA0-CBC4E6417031}" type="slidenum">
              <a:rPr lang="en-US" altLang="en-US">
                <a:solidFill>
                  <a:srgbClr val="000000"/>
                </a:solidFill>
                <a:latin typeface="Arial" panose="020B0604020202020204" pitchFamily="34" charset="0"/>
              </a:rPr>
              <a:pPr/>
              <a:t>45</a:t>
            </a:fld>
            <a:endParaRPr lang="en-US" altLang="en-US">
              <a:solidFill>
                <a:srgbClr val="000000"/>
              </a:solidFill>
              <a:latin typeface="Arial" panose="020B0604020202020204" pitchFamily="34" charset="0"/>
            </a:endParaRPr>
          </a:p>
        </p:txBody>
      </p:sp>
      <p:sp>
        <p:nvSpPr>
          <p:cNvPr id="110595"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78346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E1CC90D7-5C53-4582-8BBF-7563AF88F3D5}" type="slidenum">
              <a:rPr lang="en-US" altLang="en-US">
                <a:solidFill>
                  <a:srgbClr val="000000"/>
                </a:solidFill>
                <a:latin typeface="Arial" panose="020B0604020202020204" pitchFamily="34" charset="0"/>
              </a:rPr>
              <a:pPr/>
              <a:t>28</a:t>
            </a:fld>
            <a:endParaRPr lang="en-US" altLang="en-US">
              <a:solidFill>
                <a:srgbClr val="000000"/>
              </a:solidFill>
              <a:latin typeface="Arial" panose="020B0604020202020204" pitchFamily="34" charset="0"/>
            </a:endParaRPr>
          </a:p>
        </p:txBody>
      </p:sp>
      <p:sp>
        <p:nvSpPr>
          <p:cNvPr id="93187"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45199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AAA19D67-EDC0-4F12-89F7-D7F62D6FC8CE}" type="slidenum">
              <a:rPr lang="en-US" altLang="en-US">
                <a:solidFill>
                  <a:srgbClr val="000000"/>
                </a:solidFill>
                <a:latin typeface="Arial" panose="020B0604020202020204" pitchFamily="34" charset="0"/>
              </a:rPr>
              <a:pPr/>
              <a:t>29</a:t>
            </a:fld>
            <a:endParaRPr lang="en-US" altLang="en-US">
              <a:solidFill>
                <a:srgbClr val="000000"/>
              </a:solidFill>
              <a:latin typeface="Arial" panose="020B0604020202020204" pitchFamily="34" charset="0"/>
            </a:endParaRPr>
          </a:p>
        </p:txBody>
      </p:sp>
      <p:sp>
        <p:nvSpPr>
          <p:cNvPr id="94211"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89358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91F41FCC-5300-404B-8AA3-3D22CE57ECB3}" type="slidenum">
              <a:rPr lang="en-US" altLang="en-US">
                <a:solidFill>
                  <a:srgbClr val="000000"/>
                </a:solidFill>
                <a:latin typeface="Arial" panose="020B0604020202020204" pitchFamily="34" charset="0"/>
              </a:rPr>
              <a:pPr/>
              <a:t>30</a:t>
            </a:fld>
            <a:endParaRPr lang="en-US" altLang="en-US">
              <a:solidFill>
                <a:srgbClr val="000000"/>
              </a:solidFill>
              <a:latin typeface="Arial" panose="020B0604020202020204" pitchFamily="34" charset="0"/>
            </a:endParaRPr>
          </a:p>
        </p:txBody>
      </p:sp>
      <p:sp>
        <p:nvSpPr>
          <p:cNvPr id="96259"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417886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BE0930D2-0E43-423D-B32D-D7BE422DD0DD}" type="slidenum">
              <a:rPr lang="en-US" altLang="en-US">
                <a:solidFill>
                  <a:srgbClr val="000000"/>
                </a:solidFill>
                <a:latin typeface="Arial" panose="020B0604020202020204" pitchFamily="34" charset="0"/>
              </a:rPr>
              <a:pPr/>
              <a:t>31</a:t>
            </a:fld>
            <a:endParaRPr lang="en-US" altLang="en-US">
              <a:solidFill>
                <a:srgbClr val="000000"/>
              </a:solidFill>
              <a:latin typeface="Arial" panose="020B0604020202020204" pitchFamily="34" charset="0"/>
            </a:endParaRPr>
          </a:p>
        </p:txBody>
      </p:sp>
      <p:sp>
        <p:nvSpPr>
          <p:cNvPr id="95235"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640051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A5683E34-80C3-49A0-B916-8E1DEE87404C}" type="slidenum">
              <a:rPr lang="en-US" altLang="en-US">
                <a:solidFill>
                  <a:srgbClr val="000000"/>
                </a:solidFill>
                <a:latin typeface="Arial" panose="020B0604020202020204" pitchFamily="34" charset="0"/>
              </a:rPr>
              <a:pPr/>
              <a:t>32</a:t>
            </a:fld>
            <a:endParaRPr lang="en-US" altLang="en-US">
              <a:solidFill>
                <a:srgbClr val="000000"/>
              </a:solidFill>
              <a:latin typeface="Arial" panose="020B0604020202020204" pitchFamily="34" charset="0"/>
            </a:endParaRPr>
          </a:p>
        </p:txBody>
      </p:sp>
      <p:sp>
        <p:nvSpPr>
          <p:cNvPr id="97283"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5127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8607DFB9-F81E-4417-8E37-D176251663AE}" type="slidenum">
              <a:rPr lang="en-US" altLang="en-US">
                <a:solidFill>
                  <a:srgbClr val="000000"/>
                </a:solidFill>
                <a:latin typeface="Arial" panose="020B0604020202020204" pitchFamily="34" charset="0"/>
              </a:rPr>
              <a:pPr/>
              <a:t>33</a:t>
            </a:fld>
            <a:endParaRPr lang="en-US" altLang="en-US">
              <a:solidFill>
                <a:srgbClr val="000000"/>
              </a:solidFill>
              <a:latin typeface="Arial" panose="020B0604020202020204" pitchFamily="34" charset="0"/>
            </a:endParaRPr>
          </a:p>
        </p:txBody>
      </p:sp>
      <p:sp>
        <p:nvSpPr>
          <p:cNvPr id="98307"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673213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819AE584-AB7C-47F8-BC63-E33C9E554E7F}" type="slidenum">
              <a:rPr lang="en-US" altLang="en-US">
                <a:solidFill>
                  <a:srgbClr val="000000"/>
                </a:solidFill>
                <a:latin typeface="Arial" panose="020B0604020202020204" pitchFamily="34" charset="0"/>
              </a:rPr>
              <a:pPr/>
              <a:t>34</a:t>
            </a:fld>
            <a:endParaRPr lang="en-US" altLang="en-US">
              <a:solidFill>
                <a:srgbClr val="000000"/>
              </a:solidFill>
              <a:latin typeface="Arial" panose="020B0604020202020204" pitchFamily="34" charset="0"/>
            </a:endParaRPr>
          </a:p>
        </p:txBody>
      </p:sp>
      <p:sp>
        <p:nvSpPr>
          <p:cNvPr id="99331"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7354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fld id="{20A5778A-AB51-40B1-8E5D-7692CF358F38}" type="slidenum">
              <a:rPr lang="en-US" altLang="en-US">
                <a:solidFill>
                  <a:srgbClr val="000000"/>
                </a:solidFill>
                <a:latin typeface="Arial" panose="020B0604020202020204" pitchFamily="34" charset="0"/>
              </a:rPr>
              <a:pPr/>
              <a:t>35</a:t>
            </a:fld>
            <a:endParaRPr lang="en-US" altLang="en-US">
              <a:solidFill>
                <a:srgbClr val="000000"/>
              </a:solidFill>
              <a:latin typeface="Arial" panose="020B0604020202020204" pitchFamily="34" charset="0"/>
            </a:endParaRPr>
          </a:p>
        </p:txBody>
      </p:sp>
      <p:sp>
        <p:nvSpPr>
          <p:cNvPr id="100355" name="Rectangle 1"/>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30575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09243A-3C77-4FAB-B16D-8736BD76B62C}"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30146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09243A-3C77-4FAB-B16D-8736BD76B62C}"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251624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09243A-3C77-4FAB-B16D-8736BD76B62C}"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1837102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7">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8">
            <a:extLst/>
          </p:cNvPr>
          <p:cNvSpPr>
            <a:spLocks noGrp="1" noChangeArrowheads="1"/>
          </p:cNvSpPr>
          <p:nvPr>
            <p:ph type="sldNum" sz="quarter" idx="12"/>
          </p:nvPr>
        </p:nvSpPr>
        <p:spPr/>
        <p:txBody>
          <a:bodyPr/>
          <a:lstStyle>
            <a:lvl1pPr>
              <a:defRPr/>
            </a:lvl1pPr>
          </a:lstStyle>
          <a:p>
            <a:fld id="{AD9AC482-2642-4D7E-A1BC-557DEFB95C39}" type="slidenum">
              <a:rPr lang="en-US" altLang="en-US"/>
              <a:pPr/>
              <a:t>‹#›</a:t>
            </a:fld>
            <a:endParaRPr lang="en-US" altLang="en-US"/>
          </a:p>
        </p:txBody>
      </p:sp>
    </p:spTree>
    <p:extLst>
      <p:ext uri="{BB962C8B-B14F-4D97-AF65-F5344CB8AC3E}">
        <p14:creationId xmlns:p14="http://schemas.microsoft.com/office/powerpoint/2010/main" val="250787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09243A-3C77-4FAB-B16D-8736BD76B62C}"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131000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09243A-3C77-4FAB-B16D-8736BD76B62C}"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283869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809243A-3C77-4FAB-B16D-8736BD76B62C}"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175258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809243A-3C77-4FAB-B16D-8736BD76B62C}" type="datetimeFigureOut">
              <a:rPr lang="en-IN" smtClean="0"/>
              <a:t>20-06-2022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14095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09243A-3C77-4FAB-B16D-8736BD76B62C}" type="datetimeFigureOut">
              <a:rPr lang="en-IN" smtClean="0"/>
              <a:t>20-06-2022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85986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9243A-3C77-4FAB-B16D-8736BD76B62C}" type="datetimeFigureOut">
              <a:rPr lang="en-IN" smtClean="0"/>
              <a:t>20-06-2022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347090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09243A-3C77-4FAB-B16D-8736BD76B62C}"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333713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09243A-3C77-4FAB-B16D-8736BD76B62C}"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88437-BB0B-4D8F-9E07-FC6993DCED07}" type="slidenum">
              <a:rPr lang="en-IN" smtClean="0"/>
              <a:t>‹#›</a:t>
            </a:fld>
            <a:endParaRPr lang="en-IN"/>
          </a:p>
        </p:txBody>
      </p:sp>
    </p:spTree>
    <p:extLst>
      <p:ext uri="{BB962C8B-B14F-4D97-AF65-F5344CB8AC3E}">
        <p14:creationId xmlns:p14="http://schemas.microsoft.com/office/powerpoint/2010/main" val="239623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9243A-3C77-4FAB-B16D-8736BD76B62C}" type="datetimeFigureOut">
              <a:rPr lang="en-IN" smtClean="0"/>
              <a:t>20-06-2022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88437-BB0B-4D8F-9E07-FC6993DCED07}" type="slidenum">
              <a:rPr lang="en-IN" smtClean="0"/>
              <a:t>‹#›</a:t>
            </a:fld>
            <a:endParaRPr lang="en-IN"/>
          </a:p>
        </p:txBody>
      </p:sp>
    </p:spTree>
    <p:extLst>
      <p:ext uri="{BB962C8B-B14F-4D97-AF65-F5344CB8AC3E}">
        <p14:creationId xmlns:p14="http://schemas.microsoft.com/office/powerpoint/2010/main" val="576324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1253"/>
            <a:ext cx="9144000" cy="755598"/>
          </a:xfrm>
        </p:spPr>
        <p:txBody>
          <a:bodyPr>
            <a:normAutofit/>
          </a:bodyPr>
          <a:lstStyle/>
          <a:p>
            <a:r>
              <a:rPr lang="en-US" sz="4400" dirty="0" smtClean="0">
                <a:latin typeface="Times New Roman" panose="02020603050405020304" pitchFamily="18" charset="0"/>
                <a:cs typeface="Times New Roman" panose="02020603050405020304" pitchFamily="18" charset="0"/>
              </a:rPr>
              <a:t>DYNAMIC PROGRAMMING</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504950"/>
            <a:ext cx="9144000" cy="3448050"/>
          </a:xfrm>
        </p:spPr>
        <p:txBody>
          <a:bodyPr/>
          <a:lstStyle/>
          <a:p>
            <a:pPr algn="just"/>
            <a:r>
              <a:rPr lang="en-US" dirty="0" smtClean="0">
                <a:latin typeface="Times New Roman" panose="02020603050405020304" pitchFamily="18" charset="0"/>
                <a:cs typeface="Times New Roman" panose="02020603050405020304" pitchFamily="18" charset="0"/>
              </a:rPr>
              <a:t>GENERAL METHOD</a:t>
            </a:r>
          </a:p>
          <a:p>
            <a:pPr algn="just"/>
            <a:r>
              <a:rPr lang="en-US" dirty="0" smtClean="0">
                <a:latin typeface="Times New Roman" panose="02020603050405020304" pitchFamily="18" charset="0"/>
                <a:cs typeface="Times New Roman" panose="02020603050405020304" pitchFamily="18" charset="0"/>
              </a:rPr>
              <a:t>CHAINED MATRIX MULTIPLICATION</a:t>
            </a:r>
          </a:p>
          <a:p>
            <a:pPr algn="just"/>
            <a:r>
              <a:rPr lang="en-US" dirty="0" smtClean="0">
                <a:latin typeface="Times New Roman" panose="02020603050405020304" pitchFamily="18" charset="0"/>
                <a:cs typeface="Times New Roman" panose="02020603050405020304" pitchFamily="18" charset="0"/>
              </a:rPr>
              <a:t>ALL PAIRS SHORTEST PATH</a:t>
            </a:r>
          </a:p>
          <a:p>
            <a:pPr algn="just"/>
            <a:r>
              <a:rPr lang="en-US" dirty="0" smtClean="0">
                <a:latin typeface="Times New Roman" panose="02020603050405020304" pitchFamily="18" charset="0"/>
                <a:cs typeface="Times New Roman" panose="02020603050405020304" pitchFamily="18" charset="0"/>
              </a:rPr>
              <a:t>OPTIMAL BINARY SEARCH TREE</a:t>
            </a:r>
          </a:p>
          <a:p>
            <a:pPr algn="just"/>
            <a:r>
              <a:rPr lang="en-US" dirty="0" smtClean="0">
                <a:latin typeface="Times New Roman" panose="02020603050405020304" pitchFamily="18" charset="0"/>
                <a:cs typeface="Times New Roman" panose="02020603050405020304" pitchFamily="18" charset="0"/>
              </a:rPr>
              <a:t>0/1 KN APSACK PROBLEM</a:t>
            </a:r>
          </a:p>
          <a:p>
            <a:pPr algn="just"/>
            <a:r>
              <a:rPr lang="en-US" dirty="0" smtClean="0">
                <a:latin typeface="Times New Roman" panose="02020603050405020304" pitchFamily="18" charset="0"/>
                <a:cs typeface="Times New Roman" panose="02020603050405020304" pitchFamily="18" charset="0"/>
              </a:rPr>
              <a:t>RELIABILTY DESIGN</a:t>
            </a:r>
          </a:p>
          <a:p>
            <a:pPr algn="just"/>
            <a:r>
              <a:rPr lang="en-US" dirty="0" smtClean="0">
                <a:latin typeface="Times New Roman" panose="02020603050405020304" pitchFamily="18" charset="0"/>
                <a:cs typeface="Times New Roman" panose="02020603050405020304" pitchFamily="18" charset="0"/>
              </a:rPr>
              <a:t>TRAVELLING SALESMAN PROBLEM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493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169863" y="914400"/>
            <a:ext cx="3879850" cy="5486400"/>
          </a:xfrm>
        </p:spPr>
        <p:txBody>
          <a:bodyPr/>
          <a:lstStyle/>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int fib(int n)</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	If n is in memo[ ] then</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		return memo[ n ]</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	else if n &lt;= 2 then</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		f = 1;</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	else </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		f:= fib(n-2) + fib(n-1)</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		memo[ n ] := f;</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		return f;</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a:t>
            </a:r>
          </a:p>
          <a:p>
            <a:pPr>
              <a:lnSpc>
                <a:spcPct val="100000"/>
              </a:lnSpc>
              <a:spcBef>
                <a:spcPct val="0"/>
              </a:spcBef>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rPr>
              <a:t> fib(k) only recurs for the first time its called for all k</a:t>
            </a:r>
          </a:p>
        </p:txBody>
      </p:sp>
      <p:sp>
        <p:nvSpPr>
          <p:cNvPr id="13315" name="TextBox 3"/>
          <p:cNvSpPr txBox="1">
            <a:spLocks noChangeArrowheads="1"/>
          </p:cNvSpPr>
          <p:nvPr/>
        </p:nvSpPr>
        <p:spPr bwMode="auto">
          <a:xfrm>
            <a:off x="77788" y="104775"/>
            <a:ext cx="52260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2500" b="1" i="1" u="sng">
                <a:latin typeface="Times New Roman" panose="02020603050405020304" pitchFamily="18" charset="0"/>
                <a:cs typeface="Times New Roman" panose="02020603050405020304" pitchFamily="18" charset="0"/>
              </a:rPr>
              <a:t>Algorithm with the introduction of memo array:- (top down approach)</a:t>
            </a:r>
            <a:endParaRPr lang="en-US" altLang="en-US" sz="250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rot="16200000" flipH="1">
            <a:off x="2436019" y="3388519"/>
            <a:ext cx="6858000" cy="131762"/>
          </a:xfrm>
          <a:prstGeom prst="line">
            <a:avLst/>
          </a:prstGeom>
        </p:spPr>
        <p:style>
          <a:lnRef idx="1">
            <a:schemeClr val="accent1"/>
          </a:lnRef>
          <a:fillRef idx="0">
            <a:schemeClr val="accent1"/>
          </a:fillRef>
          <a:effectRef idx="0">
            <a:schemeClr val="accent1"/>
          </a:effectRef>
          <a:fontRef idx="minor">
            <a:schemeClr val="tx1"/>
          </a:fontRef>
        </p:style>
      </p:cxnSp>
      <p:sp>
        <p:nvSpPr>
          <p:cNvPr id="13317" name="TextBox 7"/>
          <p:cNvSpPr txBox="1">
            <a:spLocks noChangeArrowheads="1"/>
          </p:cNvSpPr>
          <p:nvPr/>
        </p:nvSpPr>
        <p:spPr bwMode="auto">
          <a:xfrm>
            <a:off x="5799138" y="25400"/>
            <a:ext cx="639286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2500" b="1" i="1" u="sng">
                <a:latin typeface="Times New Roman" panose="02020603050405020304" pitchFamily="18" charset="0"/>
                <a:cs typeface="Times New Roman" panose="02020603050405020304" pitchFamily="18" charset="0"/>
              </a:rPr>
              <a:t>Tabulation method: (iterations, bottom up approach)</a:t>
            </a:r>
          </a:p>
        </p:txBody>
      </p:sp>
      <p:sp>
        <p:nvSpPr>
          <p:cNvPr id="13318" name="TextBox 8"/>
          <p:cNvSpPr txBox="1">
            <a:spLocks noChangeArrowheads="1"/>
          </p:cNvSpPr>
          <p:nvPr/>
        </p:nvSpPr>
        <p:spPr bwMode="auto">
          <a:xfrm>
            <a:off x="5969000" y="862013"/>
            <a:ext cx="6046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b="1" i="1" u="sng">
                <a:latin typeface="Times New Roman" panose="02020603050405020304" pitchFamily="18" charset="0"/>
                <a:cs typeface="Times New Roman" panose="02020603050405020304" pitchFamily="18" charset="0"/>
              </a:rPr>
              <a:t>Iterative algorithm to find the nth element of Fibonacci series</a:t>
            </a:r>
          </a:p>
        </p:txBody>
      </p:sp>
      <p:sp>
        <p:nvSpPr>
          <p:cNvPr id="13319" name="TextBox 9"/>
          <p:cNvSpPr txBox="1">
            <a:spLocks noChangeArrowheads="1"/>
          </p:cNvSpPr>
          <p:nvPr/>
        </p:nvSpPr>
        <p:spPr bwMode="auto">
          <a:xfrm>
            <a:off x="6035675" y="1279525"/>
            <a:ext cx="2633663"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int fib(intn)</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if n&lt;=1 then return n;</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f[0] := 0; f[1] := 1;</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for i:=2 to n do in step 1</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f[i] := f[i-2] + f[i-1];</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return f[n];</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a:t>
            </a: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889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920"/>
          </a:xfrm>
        </p:spPr>
        <p:txBody>
          <a:bodyPr/>
          <a:lstStyle/>
          <a:p>
            <a:r>
              <a:rPr lang="en-US" dirty="0" smtClean="0">
                <a:latin typeface="Times New Roman" panose="02020603050405020304" pitchFamily="18" charset="0"/>
                <a:cs typeface="Times New Roman" panose="02020603050405020304" pitchFamily="18" charset="0"/>
              </a:rPr>
              <a:t>CHAIN MATRIX MULTIPLICATION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3843"/>
            <a:ext cx="10803194" cy="5155280"/>
          </a:xfrm>
        </p:spPr>
        <p:txBody>
          <a:bodyPr>
            <a:normAutofit/>
          </a:bodyPr>
          <a:lstStyle/>
          <a:p>
            <a:pPr marL="0" indent="0">
              <a:buNone/>
              <a:defRPr/>
            </a:pPr>
            <a:r>
              <a:rPr lang="en-US" dirty="0">
                <a:latin typeface="Times New Roman" pitchFamily="18" charset="0"/>
                <a:cs typeface="Times New Roman" pitchFamily="18" charset="0"/>
              </a:rPr>
              <a:t>Given some matrices to multiply, determine the </a:t>
            </a:r>
            <a:r>
              <a:rPr lang="en-US" b="1" i="1" dirty="0">
                <a:solidFill>
                  <a:srgbClr val="FF0000"/>
                </a:solidFill>
                <a:latin typeface="Times New Roman" pitchFamily="18" charset="0"/>
                <a:cs typeface="Times New Roman" pitchFamily="18" charset="0"/>
              </a:rPr>
              <a:t>best</a:t>
            </a:r>
            <a:r>
              <a:rPr lang="en-US" dirty="0">
                <a:latin typeface="Times New Roman" pitchFamily="18" charset="0"/>
                <a:cs typeface="Times New Roman" pitchFamily="18" charset="0"/>
              </a:rPr>
              <a:t> order to multiply them so you minimize the number of single element multiplications.</a:t>
            </a:r>
          </a:p>
          <a:p>
            <a:pPr marL="457200" lvl="1" indent="0">
              <a:buNone/>
              <a:defRPr/>
            </a:pPr>
            <a:r>
              <a:rPr lang="en-US" dirty="0">
                <a:solidFill>
                  <a:srgbClr val="FF0000"/>
                </a:solidFill>
                <a:latin typeface="Times New Roman" pitchFamily="18" charset="0"/>
                <a:cs typeface="Times New Roman" pitchFamily="18" charset="0"/>
              </a:rPr>
              <a:t>i.e. Determine the way the matrices are parenthesized.</a:t>
            </a:r>
          </a:p>
          <a:p>
            <a:pPr marL="0" indent="0">
              <a:buNone/>
              <a:defRPr/>
            </a:pPr>
            <a:r>
              <a:rPr lang="en-US" dirty="0" smtClean="0">
                <a:latin typeface="Times New Roman" pitchFamily="18" charset="0"/>
                <a:cs typeface="Times New Roman" pitchFamily="18" charset="0"/>
              </a:rPr>
              <a:t>First </a:t>
            </a:r>
            <a:r>
              <a:rPr lang="en-US" dirty="0">
                <a:latin typeface="Times New Roman" pitchFamily="18" charset="0"/>
                <a:cs typeface="Times New Roman" pitchFamily="18" charset="0"/>
              </a:rPr>
              <a:t>off, it should be noted that matrix multiplication is associative, but not commutative. But since it is associative, we always have:</a:t>
            </a:r>
          </a:p>
          <a:p>
            <a:pPr marL="0" indent="0">
              <a:buNone/>
              <a:defRPr/>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AB)(CD)) = (A(B(CD))), or any other grouping as long as the matrices are in the same consecutive order.</a:t>
            </a:r>
          </a:p>
          <a:p>
            <a:pPr marL="0" indent="0">
              <a:buNone/>
              <a:defRPr/>
            </a:pPr>
            <a:r>
              <a:rPr lang="en-US" dirty="0" smtClean="0">
                <a:latin typeface="Times New Roman" pitchFamily="18" charset="0"/>
                <a:cs typeface="Times New Roman" pitchFamily="18" charset="0"/>
              </a:rPr>
              <a:t>BUT </a:t>
            </a:r>
            <a:r>
              <a:rPr lang="en-US" dirty="0">
                <a:latin typeface="Times New Roman" pitchFamily="18" charset="0"/>
                <a:cs typeface="Times New Roman" pitchFamily="18" charset="0"/>
              </a:rPr>
              <a:t>NOT: ((AB)(CD)) =  ((BA)(DC</a:t>
            </a:r>
            <a:r>
              <a:rPr lang="en-US" dirty="0" smtClean="0">
                <a:latin typeface="Times New Roman" pitchFamily="18" charset="0"/>
                <a:cs typeface="Times New Roman" pitchFamily="18" charset="0"/>
              </a:rPr>
              <a:t>))</a:t>
            </a:r>
          </a:p>
          <a:p>
            <a:pPr marL="0" indent="0">
              <a:buNone/>
              <a:defRPr/>
            </a:pPr>
            <a:r>
              <a:rPr lang="en-US" altLang="en-US" dirty="0">
                <a:latin typeface="Times New Roman" panose="02020603050405020304" pitchFamily="18" charset="0"/>
                <a:cs typeface="Times New Roman" panose="02020603050405020304" pitchFamily="18" charset="0"/>
              </a:rPr>
              <a:t>The key in solving this problem is noticing the </a:t>
            </a:r>
            <a:r>
              <a:rPr lang="en-US" altLang="en-US" b="1" i="1" dirty="0">
                <a:latin typeface="Times New Roman" panose="02020603050405020304" pitchFamily="18" charset="0"/>
                <a:cs typeface="Times New Roman" panose="02020603050405020304" pitchFamily="18" charset="0"/>
              </a:rPr>
              <a:t>sub-problem optimality condition</a:t>
            </a:r>
            <a:r>
              <a:rPr lang="en-US" altLang="en-US" dirty="0" smtClean="0">
                <a:latin typeface="Times New Roman" panose="02020603050405020304" pitchFamily="18" charset="0"/>
                <a:cs typeface="Times New Roman" panose="02020603050405020304" pitchFamily="18" charset="0"/>
              </a:rPr>
              <a:t>:</a:t>
            </a:r>
            <a:endParaRPr lang="en-US"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36459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a:xfrm>
            <a:off x="838200" y="365125"/>
            <a:ext cx="10515600" cy="716423"/>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CHAIN MATRIX MULTIPLICATION</a:t>
            </a:r>
          </a:p>
        </p:txBody>
      </p:sp>
      <p:sp>
        <p:nvSpPr>
          <p:cNvPr id="3" name="Content Placeholder 2"/>
          <p:cNvSpPr>
            <a:spLocks noGrp="1" noChangeArrowheads="1"/>
          </p:cNvSpPr>
          <p:nvPr>
            <p:ph idx="1"/>
          </p:nvPr>
        </p:nvSpPr>
        <p:spPr>
          <a:xfrm>
            <a:off x="838200" y="1403350"/>
            <a:ext cx="10515600" cy="4773613"/>
          </a:xfrm>
        </p:spPr>
        <p:txBody>
          <a:bodyPr/>
          <a:lstStyle/>
          <a:p>
            <a:pPr lvl="1" eaLnBrk="1" hangingPunct="1"/>
            <a:r>
              <a:rPr lang="en-US" altLang="en-US" sz="2800" dirty="0" smtClean="0">
                <a:latin typeface="Times New Roman" panose="02020603050405020304" pitchFamily="18" charset="0"/>
                <a:cs typeface="Times New Roman" panose="02020603050405020304" pitchFamily="18" charset="0"/>
              </a:rPr>
              <a:t>If a particular parenthesizing of the whole product is optimal, then any sub-parenthesization in that product is optimal as well. </a:t>
            </a:r>
          </a:p>
          <a:p>
            <a:pPr marL="457200" lvl="1" indent="0" eaLnBrk="1" hangingPunct="1">
              <a:buNone/>
            </a:pPr>
            <a:r>
              <a:rPr lang="en-US" altLang="en-US" sz="2800" b="1" i="1" dirty="0" smtClean="0">
                <a:latin typeface="Times New Roman" panose="02020603050405020304" pitchFamily="18" charset="0"/>
                <a:cs typeface="Times New Roman" panose="02020603050405020304" pitchFamily="18" charset="0"/>
              </a:rPr>
              <a:t>If </a:t>
            </a:r>
            <a:r>
              <a:rPr lang="en-US" altLang="en-US" sz="2800" dirty="0" smtClean="0">
                <a:latin typeface="Times New Roman" panose="02020603050405020304" pitchFamily="18" charset="0"/>
                <a:cs typeface="Times New Roman" panose="02020603050405020304" pitchFamily="18" charset="0"/>
              </a:rPr>
              <a:t>(A  (B ((CD) (EF)) ) ) is optimal</a:t>
            </a:r>
          </a:p>
          <a:p>
            <a:pPr lvl="1" eaLnBrk="1" hangingPunct="1"/>
            <a:r>
              <a:rPr lang="en-US" altLang="en-US" sz="2800" dirty="0" smtClean="0">
                <a:latin typeface="Times New Roman" panose="02020603050405020304" pitchFamily="18" charset="0"/>
                <a:cs typeface="Times New Roman" panose="02020603050405020304" pitchFamily="18" charset="0"/>
              </a:rPr>
              <a:t>Then (B ((CD) (EF)) ) is optimal as well</a:t>
            </a:r>
          </a:p>
          <a:p>
            <a:pPr marL="457200" lvl="1" indent="0" eaLnBrk="1" hangingPunct="1">
              <a:buNone/>
            </a:pPr>
            <a:endParaRPr lang="en-US" altLang="en-US" b="1" i="1" dirty="0" smtClean="0">
              <a:solidFill>
                <a:srgbClr val="7030A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096297" y="3224054"/>
            <a:ext cx="10353368" cy="3416320"/>
          </a:xfrm>
          <a:prstGeom prst="rect">
            <a:avLst/>
          </a:prstGeom>
          <a:noFill/>
        </p:spPr>
        <p:txBody>
          <a:bodyPr wrap="square" rtlCol="0">
            <a:spAutoFit/>
          </a:bodyPr>
          <a:lstStyle/>
          <a:p>
            <a:r>
              <a:rPr lang="en-US" altLang="en-US" sz="2400" dirty="0" smtClean="0">
                <a:latin typeface="Times New Roman" panose="02020603050405020304" pitchFamily="18" charset="0"/>
                <a:cs typeface="Times New Roman" panose="02020603050405020304" pitchFamily="18" charset="0"/>
              </a:rPr>
              <a:t>Assume that we are calculating ABCDEF and that the following parenthesization is optimal:</a:t>
            </a:r>
          </a:p>
          <a:p>
            <a:pPr lvl="2"/>
            <a:r>
              <a:rPr lang="en-US" altLang="en-US" sz="2400" dirty="0" smtClean="0">
                <a:latin typeface="Times New Roman" panose="02020603050405020304" pitchFamily="18" charset="0"/>
                <a:cs typeface="Times New Roman" panose="02020603050405020304" pitchFamily="18" charset="0"/>
              </a:rPr>
              <a:t>(A  (B ((CD) (EF)) ) )</a:t>
            </a:r>
          </a:p>
          <a:p>
            <a:pPr lvl="1"/>
            <a:r>
              <a:rPr lang="en-US" altLang="en-US" sz="2400" dirty="0" smtClean="0">
                <a:latin typeface="Times New Roman" panose="02020603050405020304" pitchFamily="18" charset="0"/>
                <a:cs typeface="Times New Roman" panose="02020603050405020304" pitchFamily="18" charset="0"/>
              </a:rPr>
              <a:t>Then it is necessarily the case that</a:t>
            </a:r>
          </a:p>
          <a:p>
            <a:pPr lvl="2"/>
            <a:r>
              <a:rPr lang="en-US" altLang="en-US" sz="2400" dirty="0" smtClean="0">
                <a:latin typeface="Times New Roman" panose="02020603050405020304" pitchFamily="18" charset="0"/>
                <a:cs typeface="Times New Roman" panose="02020603050405020304" pitchFamily="18" charset="0"/>
              </a:rPr>
              <a:t>(B  ((CD) (EF))  )</a:t>
            </a:r>
          </a:p>
          <a:p>
            <a:pPr lvl="1"/>
            <a:r>
              <a:rPr lang="en-US" altLang="en-US" sz="2400" dirty="0" smtClean="0">
                <a:latin typeface="Times New Roman" panose="02020603050405020304" pitchFamily="18" charset="0"/>
                <a:cs typeface="Times New Roman" panose="02020603050405020304" pitchFamily="18" charset="0"/>
              </a:rPr>
              <a:t>is the optimal parenthesization of BCDEF.</a:t>
            </a:r>
          </a:p>
          <a:p>
            <a:pPr lvl="1"/>
            <a:r>
              <a:rPr lang="en-US" altLang="en-US" sz="2400" dirty="0" smtClean="0">
                <a:latin typeface="Times New Roman" panose="02020603050405020304" pitchFamily="18" charset="0"/>
                <a:cs typeface="Times New Roman" panose="02020603050405020304" pitchFamily="18" charset="0"/>
              </a:rPr>
              <a:t> if  we say </a:t>
            </a:r>
            <a:r>
              <a:rPr lang="en-US" altLang="en-US" sz="2400" dirty="0" smtClean="0">
                <a:solidFill>
                  <a:srgbClr val="FF0000"/>
                </a:solidFill>
                <a:latin typeface="Times New Roman" panose="02020603050405020304" pitchFamily="18" charset="0"/>
                <a:cs typeface="Times New Roman" panose="02020603050405020304" pitchFamily="18" charset="0"/>
              </a:rPr>
              <a:t>( ((BC) (DE)) F) </a:t>
            </a:r>
            <a:r>
              <a:rPr lang="en-US" altLang="en-US" sz="2400" dirty="0" smtClean="0">
                <a:latin typeface="Times New Roman" panose="02020603050405020304" pitchFamily="18" charset="0"/>
                <a:cs typeface="Times New Roman" panose="02020603050405020304" pitchFamily="18" charset="0"/>
              </a:rPr>
              <a:t>was better, then it would also follow that</a:t>
            </a:r>
          </a:p>
          <a:p>
            <a:pPr lvl="2"/>
            <a:r>
              <a:rPr lang="en-US" altLang="en-US" sz="2400" dirty="0" smtClean="0">
                <a:latin typeface="Times New Roman" panose="02020603050405020304" pitchFamily="18" charset="0"/>
                <a:cs typeface="Times New Roman" panose="02020603050405020304" pitchFamily="18" charset="0"/>
              </a:rPr>
              <a:t>(A ( ((BC) (DE)) F) ) was better than  (A  (B ((CD) (EF)) ) ), </a:t>
            </a:r>
          </a:p>
          <a:p>
            <a:pPr lvl="2"/>
            <a:r>
              <a:rPr lang="en-US" altLang="en-US" sz="2400" dirty="0" smtClean="0">
                <a:solidFill>
                  <a:srgbClr val="FF0000"/>
                </a:solidFill>
                <a:latin typeface="Times New Roman" panose="02020603050405020304" pitchFamily="18" charset="0"/>
                <a:cs typeface="Times New Roman" panose="02020603050405020304" pitchFamily="18" charset="0"/>
              </a:rPr>
              <a:t>Which is contradicting its optimality!</a:t>
            </a:r>
          </a:p>
        </p:txBody>
      </p:sp>
    </p:spTree>
    <p:extLst>
      <p:ext uri="{BB962C8B-B14F-4D97-AF65-F5344CB8AC3E}">
        <p14:creationId xmlns:p14="http://schemas.microsoft.com/office/powerpoint/2010/main" val="498954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a:xfrm>
            <a:off x="838200" y="365126"/>
            <a:ext cx="10515600" cy="824578"/>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 CHAIN MATRIX MULTIPLICATION</a:t>
            </a:r>
          </a:p>
        </p:txBody>
      </p:sp>
      <p:sp>
        <p:nvSpPr>
          <p:cNvPr id="3" name="Content Placeholder 2"/>
          <p:cNvSpPr>
            <a:spLocks noGrp="1" noChangeArrowheads="1"/>
          </p:cNvSpPr>
          <p:nvPr>
            <p:ph idx="1"/>
          </p:nvPr>
        </p:nvSpPr>
        <p:spPr>
          <a:xfrm>
            <a:off x="419100" y="1428135"/>
            <a:ext cx="11353800" cy="5105400"/>
          </a:xfrm>
        </p:spPr>
        <p:txBody>
          <a:bodyPr/>
          <a:lstStyle/>
          <a:p>
            <a:pPr marL="0" indent="0" eaLnBrk="1" hangingPunct="1">
              <a:buNone/>
            </a:pPr>
            <a:r>
              <a:rPr lang="en-US" altLang="en-US" dirty="0" smtClean="0">
                <a:latin typeface="Times New Roman" panose="02020603050405020304" pitchFamily="18" charset="0"/>
                <a:cs typeface="Times New Roman" panose="02020603050405020304" pitchFamily="18" charset="0"/>
              </a:rPr>
              <a:t>Assume that we are calculating ABCDEF and that the following parenthesization is optimal:</a:t>
            </a:r>
          </a:p>
          <a:p>
            <a:pPr marL="914400" lvl="2" indent="0" eaLnBrk="1" hangingPunct="1">
              <a:buNone/>
            </a:pPr>
            <a:r>
              <a:rPr lang="en-US" altLang="en-US" dirty="0" smtClean="0">
                <a:latin typeface="Times New Roman" panose="02020603050405020304" pitchFamily="18" charset="0"/>
                <a:cs typeface="Times New Roman" panose="02020603050405020304" pitchFamily="18" charset="0"/>
              </a:rPr>
              <a:t>(A  (B ((CD) (EF)) ) )</a:t>
            </a:r>
          </a:p>
          <a:p>
            <a:pPr marL="457200" lvl="1" indent="0" eaLnBrk="1" hangingPunct="1">
              <a:buNone/>
            </a:pPr>
            <a:r>
              <a:rPr lang="en-US" altLang="en-US" dirty="0" smtClean="0">
                <a:latin typeface="Times New Roman" panose="02020603050405020304" pitchFamily="18" charset="0"/>
                <a:cs typeface="Times New Roman" panose="02020603050405020304" pitchFamily="18" charset="0"/>
              </a:rPr>
              <a:t>Then it is necessarily the case that</a:t>
            </a:r>
          </a:p>
          <a:p>
            <a:pPr marL="914400" lvl="2" indent="0" eaLnBrk="1" hangingPunct="1">
              <a:buNone/>
            </a:pPr>
            <a:r>
              <a:rPr lang="en-US" altLang="en-US" dirty="0" smtClean="0">
                <a:latin typeface="Times New Roman" panose="02020603050405020304" pitchFamily="18" charset="0"/>
                <a:cs typeface="Times New Roman" panose="02020603050405020304" pitchFamily="18" charset="0"/>
              </a:rPr>
              <a:t>(B  ((CD) (EF))  )</a:t>
            </a:r>
          </a:p>
          <a:p>
            <a:pPr marL="457200" lvl="1" indent="0" eaLnBrk="1" hangingPunct="1">
              <a:buNone/>
            </a:pPr>
            <a:r>
              <a:rPr lang="en-US" altLang="en-US" dirty="0" smtClean="0">
                <a:latin typeface="Times New Roman" panose="02020603050405020304" pitchFamily="18" charset="0"/>
                <a:cs typeface="Times New Roman" panose="02020603050405020304" pitchFamily="18" charset="0"/>
              </a:rPr>
              <a:t>is the optimal parenthesization of BCDEF.</a:t>
            </a:r>
          </a:p>
          <a:p>
            <a:pPr marL="457200" lvl="1" indent="0" eaLnBrk="1" hangingPunct="1">
              <a:buNone/>
            </a:pPr>
            <a:endParaRPr lang="en-US" altLang="en-US" dirty="0" smtClean="0">
              <a:latin typeface="Times New Roman" panose="02020603050405020304" pitchFamily="18" charset="0"/>
              <a:cs typeface="Times New Roman" panose="02020603050405020304" pitchFamily="18" charset="0"/>
            </a:endParaRPr>
          </a:p>
          <a:p>
            <a:pPr marL="457200" lvl="1" indent="0" eaLnBrk="1" hangingPunct="1">
              <a:buNone/>
            </a:pPr>
            <a:r>
              <a:rPr lang="en-US" altLang="en-US" dirty="0" smtClean="0">
                <a:latin typeface="Times New Roman" panose="02020603050405020304" pitchFamily="18" charset="0"/>
                <a:cs typeface="Times New Roman" panose="02020603050405020304" pitchFamily="18" charset="0"/>
              </a:rPr>
              <a:t> if  we say </a:t>
            </a:r>
            <a:r>
              <a:rPr lang="en-US" altLang="en-US" dirty="0" smtClean="0">
                <a:solidFill>
                  <a:srgbClr val="FF0000"/>
                </a:solidFill>
                <a:latin typeface="Times New Roman" panose="02020603050405020304" pitchFamily="18" charset="0"/>
                <a:cs typeface="Times New Roman" panose="02020603050405020304" pitchFamily="18" charset="0"/>
              </a:rPr>
              <a:t>( ((BC) (DE)) F) </a:t>
            </a:r>
            <a:r>
              <a:rPr lang="en-US" altLang="en-US" dirty="0" smtClean="0">
                <a:latin typeface="Times New Roman" panose="02020603050405020304" pitchFamily="18" charset="0"/>
                <a:cs typeface="Times New Roman" panose="02020603050405020304" pitchFamily="18" charset="0"/>
              </a:rPr>
              <a:t>was better, then it would also follow that</a:t>
            </a:r>
          </a:p>
          <a:p>
            <a:pPr lvl="2" eaLnBrk="1" hangingPunct="1"/>
            <a:r>
              <a:rPr lang="en-US" altLang="en-US" dirty="0" smtClean="0">
                <a:latin typeface="Times New Roman" panose="02020603050405020304" pitchFamily="18" charset="0"/>
                <a:cs typeface="Times New Roman" panose="02020603050405020304" pitchFamily="18" charset="0"/>
              </a:rPr>
              <a:t>(A ( ((BC) (DE)) F) ) was better than  (A  (B ((CD) (EF)) ) ), </a:t>
            </a:r>
          </a:p>
          <a:p>
            <a:pPr marL="914400" lvl="2" indent="0" eaLnBrk="1" hangingPunct="1">
              <a:buNone/>
            </a:pPr>
            <a:r>
              <a:rPr lang="en-US" altLang="en-US" sz="2800" dirty="0" smtClean="0">
                <a:solidFill>
                  <a:srgbClr val="FF0000"/>
                </a:solidFill>
                <a:latin typeface="Times New Roman" panose="02020603050405020304" pitchFamily="18" charset="0"/>
                <a:cs typeface="Times New Roman" panose="02020603050405020304" pitchFamily="18" charset="0"/>
              </a:rPr>
              <a:t>Which is contradicting its optimality!</a:t>
            </a:r>
          </a:p>
        </p:txBody>
      </p:sp>
    </p:spTree>
    <p:extLst>
      <p:ext uri="{BB962C8B-B14F-4D97-AF65-F5344CB8AC3E}">
        <p14:creationId xmlns:p14="http://schemas.microsoft.com/office/powerpoint/2010/main" val="204781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a:xfrm>
            <a:off x="838200" y="365126"/>
            <a:ext cx="10515600" cy="726256"/>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CHAIN MATRIX MULTIPLICATION</a:t>
            </a:r>
          </a:p>
        </p:txBody>
      </p:sp>
      <p:sp>
        <p:nvSpPr>
          <p:cNvPr id="3" name="Content Placeholder 2">
            <a:extLst/>
          </p:cNvPr>
          <p:cNvSpPr>
            <a:spLocks noGrp="1"/>
          </p:cNvSpPr>
          <p:nvPr>
            <p:ph idx="1"/>
          </p:nvPr>
        </p:nvSpPr>
        <p:spPr>
          <a:xfrm>
            <a:off x="403123" y="1248697"/>
            <a:ext cx="11039168" cy="5181600"/>
          </a:xfrm>
        </p:spPr>
        <p:txBody>
          <a:bodyPr>
            <a:normAutofit/>
          </a:bodyPr>
          <a:lstStyle/>
          <a:p>
            <a:pPr marL="0" indent="0" algn="just" eaLnBrk="1" hangingPunct="1">
              <a:buNone/>
              <a:defRPr/>
            </a:pPr>
            <a:r>
              <a:rPr lang="en-US" dirty="0">
                <a:latin typeface="Times New Roman" pitchFamily="18" charset="0"/>
                <a:cs typeface="Times New Roman" pitchFamily="18" charset="0"/>
              </a:rPr>
              <a:t>Thus, our </a:t>
            </a:r>
            <a:r>
              <a:rPr lang="en-US" b="1" dirty="0">
                <a:solidFill>
                  <a:srgbClr val="FF0000"/>
                </a:solidFill>
                <a:latin typeface="Times New Roman" pitchFamily="18" charset="0"/>
                <a:cs typeface="Times New Roman" pitchFamily="18" charset="0"/>
              </a:rPr>
              <a:t>goal</a:t>
            </a:r>
            <a:r>
              <a:rPr lang="en-US" dirty="0">
                <a:latin typeface="Times New Roman" pitchFamily="18" charset="0"/>
                <a:cs typeface="Times New Roman" pitchFamily="18" charset="0"/>
              </a:rPr>
              <a:t> is to:</a:t>
            </a:r>
          </a:p>
          <a:p>
            <a:pPr marL="0" indent="0" algn="just" eaLnBrk="1" hangingPunct="1">
              <a:buNone/>
              <a:defRPr/>
            </a:pPr>
            <a:r>
              <a:rPr lang="en-US" dirty="0">
                <a:latin typeface="Times New Roman" pitchFamily="18" charset="0"/>
                <a:cs typeface="Times New Roman" pitchFamily="18" charset="0"/>
              </a:rPr>
              <a:t>Given a chain of matrices to multiply, determine the sequence of multiplication of matrices such that it incurs fewest number of element multiplications to compute the product</a:t>
            </a:r>
            <a:r>
              <a:rPr lang="en-US" dirty="0" smtClean="0">
                <a:latin typeface="Times New Roman" pitchFamily="18" charset="0"/>
                <a:cs typeface="Times New Roman" pitchFamily="18" charset="0"/>
              </a:rPr>
              <a:t>.</a:t>
            </a:r>
          </a:p>
          <a:p>
            <a:pPr marL="0" indent="0" algn="just">
              <a:buNone/>
            </a:pPr>
            <a:r>
              <a:rPr lang="en-US" altLang="en-US" dirty="0" smtClean="0">
                <a:latin typeface="Times New Roman" panose="02020603050405020304" pitchFamily="18" charset="0"/>
                <a:cs typeface="Times New Roman" panose="02020603050405020304" pitchFamily="18" charset="0"/>
              </a:rPr>
              <a:t>Formal Definition of the problem:</a:t>
            </a:r>
          </a:p>
          <a:p>
            <a:pPr marL="457200" lvl="1" indent="0" algn="just">
              <a:buNone/>
            </a:pPr>
            <a:r>
              <a:rPr lang="en-US" altLang="en-US" dirty="0" smtClean="0">
                <a:latin typeface="Times New Roman" panose="02020603050405020304" pitchFamily="18" charset="0"/>
                <a:cs typeface="Times New Roman" panose="02020603050405020304" pitchFamily="18" charset="0"/>
              </a:rPr>
              <a:t>Let A = A</a:t>
            </a:r>
            <a:r>
              <a:rPr lang="en-US" altLang="en-US" baseline="-25000" dirty="0" smtClean="0">
                <a:latin typeface="Times New Roman" panose="02020603050405020304" pitchFamily="18" charset="0"/>
                <a:cs typeface="Times New Roman" panose="02020603050405020304" pitchFamily="18" charset="0"/>
              </a:rPr>
              <a:t>0</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smtClean="0">
                <a:latin typeface="Times New Roman" panose="02020603050405020304" pitchFamily="18" charset="0"/>
                <a:cs typeface="Times New Roman" panose="02020603050405020304" pitchFamily="18" charset="0"/>
              </a:rPr>
              <a:t> A</a:t>
            </a:r>
            <a:r>
              <a:rPr lang="en-US" altLang="en-US" baseline="-25000" dirty="0" smtClean="0">
                <a:latin typeface="Times New Roman" panose="02020603050405020304" pitchFamily="18" charset="0"/>
                <a:cs typeface="Times New Roman" panose="02020603050405020304" pitchFamily="18" charset="0"/>
              </a:rPr>
              <a:t>1</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smtClean="0">
                <a:latin typeface="Times New Roman" panose="02020603050405020304" pitchFamily="18" charset="0"/>
                <a:cs typeface="Times New Roman" panose="02020603050405020304" pitchFamily="18" charset="0"/>
              </a:rPr>
              <a:t> ... A</a:t>
            </a:r>
            <a:r>
              <a:rPr lang="en-US" altLang="en-US" baseline="-25000" dirty="0" smtClean="0">
                <a:latin typeface="Times New Roman" panose="02020603050405020304" pitchFamily="18" charset="0"/>
                <a:cs typeface="Times New Roman" panose="02020603050405020304" pitchFamily="18" charset="0"/>
              </a:rPr>
              <a:t>n-1</a:t>
            </a:r>
            <a:endParaRPr lang="en-US" altLang="en-US" dirty="0" smtClean="0">
              <a:latin typeface="Times New Roman" panose="02020603050405020304" pitchFamily="18" charset="0"/>
              <a:cs typeface="Times New Roman" panose="02020603050405020304" pitchFamily="18" charset="0"/>
            </a:endParaRPr>
          </a:p>
          <a:p>
            <a:pPr marL="457200" lvl="1" indent="0" algn="just">
              <a:buNone/>
            </a:pPr>
            <a:r>
              <a:rPr lang="en-US" altLang="en-US" dirty="0" smtClean="0">
                <a:latin typeface="Times New Roman" panose="02020603050405020304" pitchFamily="18" charset="0"/>
                <a:cs typeface="Times New Roman" panose="02020603050405020304" pitchFamily="18" charset="0"/>
              </a:rPr>
              <a:t>Let </a:t>
            </a:r>
            <a:r>
              <a:rPr lang="en-US" altLang="en-US" b="1" dirty="0" err="1" smtClean="0">
                <a:solidFill>
                  <a:srgbClr val="FF0000"/>
                </a:solidFill>
                <a:latin typeface="Times New Roman" panose="02020603050405020304" pitchFamily="18" charset="0"/>
                <a:cs typeface="Times New Roman" panose="02020603050405020304" pitchFamily="18" charset="0"/>
              </a:rPr>
              <a:t>N</a:t>
            </a:r>
            <a:r>
              <a:rPr lang="en-US" altLang="en-US" b="1" baseline="-25000" dirty="0" err="1" smtClean="0">
                <a:solidFill>
                  <a:srgbClr val="FF0000"/>
                </a:solidFill>
                <a:latin typeface="Times New Roman" panose="02020603050405020304" pitchFamily="18" charset="0"/>
                <a:cs typeface="Times New Roman" panose="02020603050405020304" pitchFamily="18" charset="0"/>
              </a:rPr>
              <a:t>i,j</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denote the minimal number of multiplications necessary to find the product: </a:t>
            </a:r>
          </a:p>
          <a:p>
            <a:pPr marL="914400" lvl="2" indent="0" algn="just">
              <a:buNone/>
            </a:pPr>
            <a:r>
              <a:rPr lang="en-US" altLang="en-US" dirty="0" smtClean="0">
                <a:latin typeface="Times New Roman" panose="02020603050405020304" pitchFamily="18" charset="0"/>
                <a:cs typeface="Times New Roman" panose="02020603050405020304" pitchFamily="18" charset="0"/>
              </a:rPr>
              <a:t>A</a:t>
            </a:r>
            <a:r>
              <a:rPr lang="en-US" altLang="en-US"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smtClean="0">
                <a:latin typeface="Times New Roman" panose="02020603050405020304" pitchFamily="18" charset="0"/>
                <a:cs typeface="Times New Roman" panose="02020603050405020304" pitchFamily="18" charset="0"/>
              </a:rPr>
              <a:t> A</a:t>
            </a:r>
            <a:r>
              <a:rPr lang="en-US" altLang="en-US" baseline="-25000" dirty="0" smtClean="0">
                <a:latin typeface="Times New Roman" panose="02020603050405020304" pitchFamily="18" charset="0"/>
                <a:cs typeface="Times New Roman" panose="02020603050405020304" pitchFamily="18" charset="0"/>
              </a:rPr>
              <a:t>i+1</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smtClean="0">
                <a:latin typeface="Times New Roman" panose="02020603050405020304" pitchFamily="18" charset="0"/>
                <a:cs typeface="Times New Roman" panose="02020603050405020304" pitchFamily="18" charset="0"/>
              </a:rPr>
              <a:t> ... </a:t>
            </a:r>
            <a:r>
              <a:rPr lang="en-US" altLang="en-US" dirty="0" err="1" smtClean="0">
                <a:latin typeface="Times New Roman" panose="02020603050405020304" pitchFamily="18" charset="0"/>
                <a:cs typeface="Times New Roman" panose="02020603050405020304" pitchFamily="18" charset="0"/>
              </a:rPr>
              <a:t>A</a:t>
            </a:r>
            <a:r>
              <a:rPr lang="en-US" altLang="en-US" baseline="-25000" dirty="0" err="1" smtClean="0">
                <a:latin typeface="Times New Roman" panose="02020603050405020304" pitchFamily="18" charset="0"/>
                <a:cs typeface="Times New Roman" panose="02020603050405020304" pitchFamily="18" charset="0"/>
              </a:rPr>
              <a:t>j</a:t>
            </a:r>
            <a:r>
              <a:rPr lang="en-US" altLang="en-US" dirty="0" smtClean="0">
                <a:latin typeface="Times New Roman" panose="02020603050405020304" pitchFamily="18" charset="0"/>
                <a:cs typeface="Times New Roman" panose="02020603050405020304" pitchFamily="18" charset="0"/>
              </a:rPr>
              <a:t>. </a:t>
            </a:r>
          </a:p>
          <a:p>
            <a:pPr marL="457200" lvl="1" indent="0" algn="just">
              <a:buNone/>
            </a:pPr>
            <a:r>
              <a:rPr lang="en-US" altLang="en-US" dirty="0" smtClean="0">
                <a:latin typeface="Times New Roman" panose="02020603050405020304" pitchFamily="18" charset="0"/>
                <a:cs typeface="Times New Roman" panose="02020603050405020304" pitchFamily="18" charset="0"/>
              </a:rPr>
              <a:t>And let </a:t>
            </a:r>
            <a:r>
              <a:rPr lang="en-US" altLang="en-US" b="1" dirty="0" smtClean="0">
                <a:solidFill>
                  <a:srgbClr val="FF0000"/>
                </a:solidFill>
                <a:latin typeface="Times New Roman" panose="02020603050405020304" pitchFamily="18" charset="0"/>
                <a:cs typeface="Times New Roman" panose="02020603050405020304" pitchFamily="18" charset="0"/>
              </a:rPr>
              <a:t>d</a:t>
            </a:r>
            <a:r>
              <a:rPr lang="en-US" altLang="en-US" b="1" baseline="-25000" dirty="0" smtClean="0">
                <a:solidFill>
                  <a:srgbClr val="FF0000"/>
                </a:solidFill>
                <a:latin typeface="Times New Roman" panose="02020603050405020304" pitchFamily="18" charset="0"/>
                <a:cs typeface="Times New Roman" panose="02020603050405020304" pitchFamily="18" charset="0"/>
              </a:rPr>
              <a:t>i</a:t>
            </a:r>
            <a:r>
              <a:rPr lang="en-US" altLang="en-US" b="1" dirty="0" smtClean="0">
                <a:solidFill>
                  <a:srgbClr val="FF0000"/>
                </a:solidFill>
                <a:latin typeface="Times New Roman" panose="02020603050405020304" pitchFamily="18" charset="0"/>
                <a:cs typeface="Times New Roman" panose="02020603050405020304" pitchFamily="18" charset="0"/>
              </a:rPr>
              <a:t>xd</a:t>
            </a:r>
            <a:r>
              <a:rPr lang="en-US" altLang="en-US" b="1" baseline="-25000" dirty="0" smtClean="0">
                <a:solidFill>
                  <a:srgbClr val="FF0000"/>
                </a:solidFill>
                <a:latin typeface="Times New Roman" panose="02020603050405020304" pitchFamily="18" charset="0"/>
                <a:cs typeface="Times New Roman" panose="02020603050405020304" pitchFamily="18" charset="0"/>
              </a:rPr>
              <a:t>i+1</a:t>
            </a:r>
            <a:r>
              <a:rPr lang="en-US" altLang="en-US" dirty="0" smtClean="0">
                <a:latin typeface="Times New Roman" panose="02020603050405020304" pitchFamily="18" charset="0"/>
                <a:cs typeface="Times New Roman" panose="02020603050405020304" pitchFamily="18" charset="0"/>
              </a:rPr>
              <a:t> denote the dimensions of matrix A</a:t>
            </a:r>
            <a:r>
              <a:rPr lang="en-US" altLang="en-US"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a:t>
            </a:r>
          </a:p>
          <a:p>
            <a:pPr marL="0" indent="0" algn="just">
              <a:buNone/>
            </a:pPr>
            <a:r>
              <a:rPr lang="en-US" altLang="en-US" sz="2600" dirty="0" smtClean="0">
                <a:latin typeface="Times New Roman" panose="02020603050405020304" pitchFamily="18" charset="0"/>
                <a:cs typeface="Times New Roman" panose="02020603050405020304" pitchFamily="18" charset="0"/>
              </a:rPr>
              <a:t>We must attempt to determine the minimal number of multiplications necessary</a:t>
            </a:r>
            <a:r>
              <a:rPr lang="en-US" altLang="en-US" sz="2600" dirty="0" smtClean="0">
                <a:solidFill>
                  <a:srgbClr val="FF0000"/>
                </a:solidFill>
                <a:latin typeface="Times New Roman" panose="02020603050405020304" pitchFamily="18" charset="0"/>
                <a:cs typeface="Times New Roman" panose="02020603050405020304" pitchFamily="18" charset="0"/>
              </a:rPr>
              <a:t>(</a:t>
            </a:r>
            <a:r>
              <a:rPr lang="en-US" altLang="en-US" sz="2600" b="1" dirty="0" smtClean="0">
                <a:solidFill>
                  <a:srgbClr val="FF0000"/>
                </a:solidFill>
                <a:latin typeface="Times New Roman" panose="02020603050405020304" pitchFamily="18" charset="0"/>
                <a:cs typeface="Times New Roman" panose="02020603050405020304" pitchFamily="18" charset="0"/>
              </a:rPr>
              <a:t>N</a:t>
            </a:r>
            <a:r>
              <a:rPr lang="en-US" altLang="en-US" sz="2600" b="1" baseline="-25000" dirty="0" smtClean="0">
                <a:solidFill>
                  <a:srgbClr val="FF0000"/>
                </a:solidFill>
                <a:latin typeface="Times New Roman" panose="02020603050405020304" pitchFamily="18" charset="0"/>
                <a:cs typeface="Times New Roman" panose="02020603050405020304" pitchFamily="18" charset="0"/>
              </a:rPr>
              <a:t>0,n-1</a:t>
            </a:r>
            <a:r>
              <a:rPr lang="en-US" altLang="en-US" sz="2600" dirty="0" smtClean="0">
                <a:latin typeface="Times New Roman" panose="02020603050405020304" pitchFamily="18" charset="0"/>
                <a:cs typeface="Times New Roman" panose="02020603050405020304" pitchFamily="18" charset="0"/>
              </a:rPr>
              <a:t>) to find A, assuming that we simply do each single matrix multiplication in the standard method. </a:t>
            </a:r>
          </a:p>
          <a:p>
            <a:pPr marL="457200" lvl="1" indent="0" algn="just">
              <a:buNone/>
            </a:pPr>
            <a:endParaRPr lang="en-US" altLang="en-US" dirty="0" smtClean="0">
              <a:latin typeface="Times New Roman" panose="02020603050405020304" pitchFamily="18" charset="0"/>
              <a:cs typeface="Times New Roman" panose="02020603050405020304" pitchFamily="18" charset="0"/>
            </a:endParaRPr>
          </a:p>
          <a:p>
            <a:pPr algn="just" eaLnBrk="1" hangingPunct="1">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90881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a:xfrm>
            <a:off x="544513" y="342824"/>
            <a:ext cx="10910068" cy="748557"/>
          </a:xfrm>
        </p:spPr>
        <p:txBody>
          <a:bodyPr>
            <a:normAutofit/>
          </a:bodyPr>
          <a:lstStyle/>
          <a:p>
            <a:pPr eaLnBrk="1" hangingPunct="1"/>
            <a:r>
              <a:rPr lang="en-US" altLang="en-US" dirty="0" smtClean="0">
                <a:latin typeface="Times New Roman" panose="02020603050405020304" pitchFamily="18" charset="0"/>
                <a:cs typeface="Times New Roman" panose="02020603050405020304" pitchFamily="18" charset="0"/>
              </a:rPr>
              <a:t>CHAIN MATRIX MULTIPLICATION</a:t>
            </a:r>
          </a:p>
        </p:txBody>
      </p:sp>
      <p:sp>
        <p:nvSpPr>
          <p:cNvPr id="3" name="Content Placeholder 2">
            <a:extLst/>
          </p:cNvPr>
          <p:cNvSpPr>
            <a:spLocks noGrp="1"/>
          </p:cNvSpPr>
          <p:nvPr>
            <p:ph idx="1"/>
          </p:nvPr>
        </p:nvSpPr>
        <p:spPr>
          <a:xfrm>
            <a:off x="544513" y="1211826"/>
            <a:ext cx="11031793" cy="5316794"/>
          </a:xfrm>
        </p:spPr>
        <p:txBody>
          <a:bodyPr>
            <a:normAutofit fontScale="92500" lnSpcReduction="20000"/>
          </a:bodyPr>
          <a:lstStyle/>
          <a:p>
            <a:pPr marL="0" indent="0" eaLnBrk="1" hangingPunct="1">
              <a:buNone/>
              <a:defRPr/>
            </a:pPr>
            <a:r>
              <a:rPr lang="en-US" dirty="0">
                <a:latin typeface="Times New Roman" pitchFamily="18" charset="0"/>
                <a:cs typeface="Times New Roman" pitchFamily="18" charset="0"/>
              </a:rPr>
              <a:t>Our final multiplication will </a:t>
            </a:r>
            <a:r>
              <a:rPr lang="en-US" dirty="0">
                <a:solidFill>
                  <a:srgbClr val="FF0000"/>
                </a:solidFill>
                <a:latin typeface="Times New Roman" pitchFamily="18" charset="0"/>
                <a:cs typeface="Times New Roman" pitchFamily="18" charset="0"/>
              </a:rPr>
              <a:t>ALWAYS</a:t>
            </a:r>
            <a:r>
              <a:rPr lang="en-US" dirty="0">
                <a:latin typeface="Times New Roman" pitchFamily="18" charset="0"/>
                <a:cs typeface="Times New Roman" pitchFamily="18" charset="0"/>
              </a:rPr>
              <a:t> be of the form</a:t>
            </a:r>
          </a:p>
          <a:p>
            <a:pPr marL="457200" lvl="1" indent="0" eaLnBrk="1" hangingPunct="1">
              <a:buNone/>
              <a:defRPr/>
            </a:pPr>
            <a:r>
              <a:rPr lang="en-US" dirty="0">
                <a:latin typeface="Times New Roman" pitchFamily="18" charset="0"/>
                <a:cs typeface="Times New Roman" pitchFamily="18" charset="0"/>
              </a:rPr>
              <a:t>(A</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A</a:t>
            </a:r>
            <a:r>
              <a:rPr lang="en-US" baseline="-25000" dirty="0" err="1">
                <a:latin typeface="Times New Roman" pitchFamily="18" charset="0"/>
                <a:cs typeface="Times New Roman" pitchFamily="18" charset="0"/>
              </a:rPr>
              <a:t>k</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k+1</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k+2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a:t>
            </a:r>
            <a:r>
              <a:rPr lang="en-US" baseline="-25000" dirty="0">
                <a:latin typeface="Times New Roman" pitchFamily="18" charset="0"/>
                <a:cs typeface="Times New Roman" pitchFamily="18" charset="0"/>
              </a:rPr>
              <a:t>n-1</a:t>
            </a:r>
            <a:r>
              <a:rPr lang="en-US" dirty="0">
                <a:latin typeface="Times New Roman" pitchFamily="18" charset="0"/>
                <a:cs typeface="Times New Roman" pitchFamily="18" charset="0"/>
              </a:rPr>
              <a:t>)</a:t>
            </a:r>
          </a:p>
          <a:p>
            <a:pPr marL="0" indent="0" eaLnBrk="1" hangingPunct="1">
              <a:buNone/>
              <a:defRPr/>
            </a:pPr>
            <a:endParaRPr lang="en-US" dirty="0">
              <a:latin typeface="Times New Roman" pitchFamily="18" charset="0"/>
              <a:cs typeface="Times New Roman" pitchFamily="18" charset="0"/>
            </a:endParaRPr>
          </a:p>
          <a:p>
            <a:pPr marL="0" indent="0" eaLnBrk="1" hangingPunct="1">
              <a:buNone/>
              <a:defRPr/>
            </a:pPr>
            <a:r>
              <a:rPr lang="en-US" dirty="0">
                <a:latin typeface="Times New Roman" pitchFamily="18" charset="0"/>
                <a:cs typeface="Times New Roman" pitchFamily="18" charset="0"/>
              </a:rPr>
              <a:t>In essence, there is exactly one value of k for which we should "split" our work into two separate cases so that we get an optimal result. </a:t>
            </a:r>
          </a:p>
          <a:p>
            <a:pPr marL="457200" lvl="1" indent="0" eaLnBrk="1" hangingPunct="1">
              <a:buNone/>
              <a:defRPr/>
            </a:pPr>
            <a:r>
              <a:rPr lang="en-US" dirty="0">
                <a:latin typeface="Times New Roman" pitchFamily="18" charset="0"/>
                <a:cs typeface="Times New Roman" pitchFamily="18" charset="0"/>
              </a:rPr>
              <a:t>Here is a list of the cases to choose from: </a:t>
            </a:r>
          </a:p>
          <a:p>
            <a:pPr marL="457200" lvl="1" indent="0" eaLnBrk="1" hangingPunct="1">
              <a:buNone/>
              <a:defRPr/>
            </a:pPr>
            <a:r>
              <a:rPr lang="en-US" dirty="0">
                <a:latin typeface="Times New Roman" pitchFamily="18" charset="0"/>
                <a:cs typeface="Times New Roman" pitchFamily="18" charset="0"/>
              </a:rPr>
              <a:t>(A</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k+2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a:t>
            </a:r>
            <a:r>
              <a:rPr lang="en-US" baseline="-25000" dirty="0">
                <a:latin typeface="Times New Roman" pitchFamily="18" charset="0"/>
                <a:cs typeface="Times New Roman" pitchFamily="18" charset="0"/>
              </a:rPr>
              <a:t>n-1</a:t>
            </a:r>
            <a:r>
              <a:rPr lang="en-US" dirty="0">
                <a:latin typeface="Times New Roman" pitchFamily="18" charset="0"/>
                <a:cs typeface="Times New Roman" pitchFamily="18" charset="0"/>
              </a:rPr>
              <a:t>)</a:t>
            </a:r>
          </a:p>
          <a:p>
            <a:pPr marL="457200" lvl="1" indent="0" eaLnBrk="1" hangingPunct="1">
              <a:buNone/>
              <a:defRPr/>
            </a:pPr>
            <a:r>
              <a:rPr lang="en-US" dirty="0">
                <a:latin typeface="Times New Roman" pitchFamily="18" charset="0"/>
                <a:cs typeface="Times New Roman" pitchFamily="18" charset="0"/>
              </a:rPr>
              <a:t>(A</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k+2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a:t>
            </a:r>
            <a:r>
              <a:rPr lang="en-US" baseline="-25000" dirty="0">
                <a:latin typeface="Times New Roman" pitchFamily="18" charset="0"/>
                <a:cs typeface="Times New Roman" pitchFamily="18" charset="0"/>
              </a:rPr>
              <a:t>n-1</a:t>
            </a:r>
            <a:r>
              <a:rPr lang="en-US" dirty="0">
                <a:latin typeface="Times New Roman" pitchFamily="18" charset="0"/>
                <a:cs typeface="Times New Roman" pitchFamily="18" charset="0"/>
              </a:rPr>
              <a:t>)</a:t>
            </a:r>
          </a:p>
          <a:p>
            <a:pPr marL="457200" lvl="1" indent="0" eaLnBrk="1" hangingPunct="1">
              <a:buNone/>
              <a:defRPr/>
            </a:pPr>
            <a:r>
              <a:rPr lang="en-US" dirty="0">
                <a:latin typeface="Times New Roman" pitchFamily="18" charset="0"/>
                <a:cs typeface="Times New Roman" pitchFamily="18" charset="0"/>
              </a:rPr>
              <a:t>(A</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k+2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a:t>
            </a:r>
            <a:r>
              <a:rPr lang="en-US" baseline="-25000" dirty="0">
                <a:latin typeface="Times New Roman" pitchFamily="18" charset="0"/>
                <a:cs typeface="Times New Roman" pitchFamily="18" charset="0"/>
              </a:rPr>
              <a:t>n-1</a:t>
            </a:r>
            <a:r>
              <a:rPr lang="en-US" dirty="0">
                <a:latin typeface="Times New Roman" pitchFamily="18" charset="0"/>
                <a:cs typeface="Times New Roman" pitchFamily="18" charset="0"/>
              </a:rPr>
              <a:t>)</a:t>
            </a:r>
          </a:p>
          <a:p>
            <a:pPr marL="457200" lvl="1" indent="0" eaLnBrk="1" hangingPunct="1">
              <a:buNone/>
              <a:defRPr/>
            </a:pPr>
            <a:r>
              <a:rPr lang="en-US" dirty="0">
                <a:latin typeface="Times New Roman" pitchFamily="18" charset="0"/>
                <a:cs typeface="Times New Roman" pitchFamily="18" charset="0"/>
              </a:rPr>
              <a:t>...</a:t>
            </a:r>
          </a:p>
          <a:p>
            <a:pPr marL="457200" lvl="1" indent="0" eaLnBrk="1" hangingPunct="1">
              <a:buNone/>
              <a:defRPr/>
            </a:pPr>
            <a:r>
              <a:rPr lang="en-US" dirty="0">
                <a:latin typeface="Times New Roman" pitchFamily="18" charset="0"/>
                <a:cs typeface="Times New Roman" pitchFamily="18" charset="0"/>
              </a:rPr>
              <a:t>(A</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a:t>
            </a:r>
            <a:r>
              <a:rPr lang="en-US" baseline="-25000" dirty="0">
                <a:latin typeface="Times New Roman" pitchFamily="18" charset="0"/>
                <a:cs typeface="Times New Roman" pitchFamily="18" charset="0"/>
              </a:rPr>
              <a:t>n-3</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n-2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n-1</a:t>
            </a:r>
            <a:r>
              <a:rPr lang="en-US" dirty="0">
                <a:latin typeface="Times New Roman" pitchFamily="18" charset="0"/>
                <a:cs typeface="Times New Roman" pitchFamily="18" charset="0"/>
              </a:rPr>
              <a:t>)</a:t>
            </a:r>
          </a:p>
          <a:p>
            <a:pPr marL="457200" lvl="1" indent="0" eaLnBrk="1" hangingPunct="1">
              <a:buNone/>
              <a:defRPr/>
            </a:pPr>
            <a:r>
              <a:rPr lang="en-US" dirty="0">
                <a:latin typeface="Times New Roman" pitchFamily="18" charset="0"/>
                <a:cs typeface="Times New Roman" pitchFamily="18" charset="0"/>
              </a:rPr>
              <a:t>(A</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a:t>
            </a:r>
            <a:r>
              <a:rPr lang="en-US" baseline="-25000" dirty="0">
                <a:latin typeface="Times New Roman" pitchFamily="18" charset="0"/>
                <a:cs typeface="Times New Roman" pitchFamily="18" charset="0"/>
              </a:rPr>
              <a:t>n-2</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n-1</a:t>
            </a:r>
            <a:r>
              <a:rPr lang="en-US" dirty="0">
                <a:latin typeface="Times New Roman" pitchFamily="18" charset="0"/>
                <a:cs typeface="Times New Roman" pitchFamily="18" charset="0"/>
              </a:rPr>
              <a:t>)</a:t>
            </a:r>
          </a:p>
          <a:p>
            <a:pPr lvl="1" eaLnBrk="1" hangingPunct="1">
              <a:buFont typeface="Verdana" panose="020B0604030504040204" pitchFamily="34" charset="0"/>
              <a:buNone/>
              <a:defRPr/>
            </a:pPr>
            <a:endParaRPr lang="en-US" dirty="0">
              <a:latin typeface="Times New Roman" pitchFamily="18" charset="0"/>
              <a:cs typeface="Times New Roman" pitchFamily="18" charset="0"/>
            </a:endParaRPr>
          </a:p>
          <a:p>
            <a:pPr marL="0" indent="0" eaLnBrk="1" hangingPunct="1">
              <a:buNone/>
              <a:defRPr/>
            </a:pPr>
            <a:r>
              <a:rPr lang="en-US" dirty="0">
                <a:latin typeface="Times New Roman" pitchFamily="18" charset="0"/>
                <a:cs typeface="Times New Roman" pitchFamily="18" charset="0"/>
              </a:rPr>
              <a:t>Basically, count the number of multiplications in each of these choices and </a:t>
            </a:r>
            <a:r>
              <a:rPr lang="en-US" b="1" dirty="0">
                <a:solidFill>
                  <a:srgbClr val="FF0000"/>
                </a:solidFill>
                <a:latin typeface="Times New Roman" pitchFamily="18" charset="0"/>
                <a:cs typeface="Times New Roman" pitchFamily="18" charset="0"/>
              </a:rPr>
              <a:t>pick the minimum</a:t>
            </a:r>
            <a:r>
              <a:rPr lang="en-US" dirty="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Also, the account for minimum number of multiplications in each of the two products</a:t>
            </a:r>
          </a:p>
          <a:p>
            <a:pPr marL="0" indent="0" eaLnBrk="1" hangingPunct="1">
              <a:buNone/>
              <a:defRPr/>
            </a:pPr>
            <a:endParaRPr lang="en-US" dirty="0" smtClean="0">
              <a:latin typeface="Times New Roman" pitchFamily="18" charset="0"/>
              <a:cs typeface="Times New Roman" pitchFamily="18" charset="0"/>
            </a:endParaRPr>
          </a:p>
          <a:p>
            <a:pPr eaLnBrk="1" hangingPunct="1">
              <a:defRPr/>
            </a:pPr>
            <a:endParaRPr lang="en-US" dirty="0">
              <a:latin typeface="Times New Roman" pitchFamily="18" charset="0"/>
              <a:cs typeface="Times New Roman" pitchFamily="18" charset="0"/>
            </a:endParaRPr>
          </a:p>
        </p:txBody>
      </p:sp>
      <p:sp>
        <p:nvSpPr>
          <p:cNvPr id="4" name="TextBox 3"/>
          <p:cNvSpPr txBox="1">
            <a:spLocks noChangeArrowheads="1"/>
          </p:cNvSpPr>
          <p:nvPr/>
        </p:nvSpPr>
        <p:spPr bwMode="auto">
          <a:xfrm>
            <a:off x="544513" y="1831104"/>
            <a:ext cx="5321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000" dirty="0">
                <a:solidFill>
                  <a:srgbClr val="FF0000"/>
                </a:solidFill>
                <a:latin typeface="Times New Roman" panose="02020603050405020304" pitchFamily="18" charset="0"/>
                <a:ea typeface="Adobe Gothic Std B"/>
                <a:cs typeface="Times New Roman" panose="02020603050405020304" pitchFamily="18" charset="0"/>
              </a:rPr>
              <a:t>Another KEY Observation</a:t>
            </a:r>
          </a:p>
        </p:txBody>
      </p:sp>
    </p:spTree>
    <p:extLst>
      <p:ext uri="{BB962C8B-B14F-4D97-AF65-F5344CB8AC3E}">
        <p14:creationId xmlns:p14="http://schemas.microsoft.com/office/powerpoint/2010/main" val="4163635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grpId="1" nodeType="clickEffect">
                                  <p:stCondLst>
                                    <p:cond delay="0"/>
                                  </p:stCondLst>
                                  <p:childTnLst>
                                    <p:anim calcmode="lin" valueType="num">
                                      <p:cBhvr additive="base">
                                        <p:cTn id="11"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p:tgtEl>
                                          <p:spTgt spid="4">
                                            <p:txEl>
                                              <p:pRg st="0" end="0"/>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P spid="4" grpI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noChangeArrowheads="1"/>
          </p:cNvSpPr>
          <p:nvPr>
            <p:ph type="title"/>
          </p:nvPr>
        </p:nvSpPr>
        <p:spPr>
          <a:xfrm>
            <a:off x="838200" y="142876"/>
            <a:ext cx="10515600" cy="869847"/>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CHAIN MATRIX MULTIPLICATION</a:t>
            </a:r>
          </a:p>
        </p:txBody>
      </p:sp>
      <p:sp>
        <p:nvSpPr>
          <p:cNvPr id="3" name="Content Placeholder 2">
            <a:extLst/>
          </p:cNvPr>
          <p:cNvSpPr>
            <a:spLocks noGrp="1"/>
          </p:cNvSpPr>
          <p:nvPr>
            <p:ph idx="1"/>
          </p:nvPr>
        </p:nvSpPr>
        <p:spPr>
          <a:xfrm>
            <a:off x="268357" y="1012723"/>
            <a:ext cx="11668539" cy="5696190"/>
          </a:xfrm>
        </p:spPr>
        <p:txBody>
          <a:bodyPr>
            <a:normAutofit/>
          </a:bodyPr>
          <a:lstStyle/>
          <a:p>
            <a:pPr marL="0" indent="0" algn="just" eaLnBrk="1" hangingPunct="1">
              <a:buNone/>
              <a:defRPr/>
            </a:pPr>
            <a:r>
              <a:rPr lang="en-US" dirty="0">
                <a:latin typeface="Times New Roman" pitchFamily="18" charset="0"/>
                <a:cs typeface="Times New Roman" pitchFamily="18" charset="0"/>
              </a:rPr>
              <a:t>Consider the case multiplying these 4 </a:t>
            </a:r>
            <a:r>
              <a:rPr lang="en-US" dirty="0" smtClean="0">
                <a:latin typeface="Times New Roman" pitchFamily="18" charset="0"/>
                <a:cs typeface="Times New Roman" pitchFamily="18" charset="0"/>
              </a:rPr>
              <a:t>matrices: A</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2x4  B</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4x2  C</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2x3  D</a:t>
            </a:r>
            <a:r>
              <a:rPr lang="en-US" dirty="0">
                <a:latin typeface="Times New Roman" pitchFamily="18" charset="0"/>
                <a:cs typeface="Times New Roman" pitchFamily="18" charset="0"/>
              </a:rPr>
              <a:t>: 3x1</a:t>
            </a:r>
          </a:p>
          <a:p>
            <a:pPr marL="0" indent="0" algn="just">
              <a:buNone/>
              <a:defRPr/>
            </a:pPr>
            <a:r>
              <a:rPr lang="en-US" dirty="0" smtClean="0">
                <a:latin typeface="Times New Roman" pitchFamily="18" charset="0"/>
                <a:cs typeface="Times New Roman" pitchFamily="18" charset="0"/>
              </a:rPr>
              <a:t>       							         d</a:t>
            </a:r>
            <a:r>
              <a:rPr lang="en-US" baseline="-25000" dirty="0" smtClean="0">
                <a:latin typeface="Times New Roman" pitchFamily="18" charset="0"/>
                <a:cs typeface="Times New Roman" pitchFamily="18" charset="0"/>
              </a:rPr>
              <a:t>0 </a:t>
            </a:r>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
            </a:r>
            <a:r>
              <a:rPr lang="en-US" baseline="-25000" dirty="0" err="1" smtClean="0">
                <a:latin typeface="Times New Roman" pitchFamily="18" charset="0"/>
                <a:cs typeface="Times New Roman" pitchFamily="18" charset="0"/>
              </a:rPr>
              <a:t>1</a:t>
            </a:r>
            <a:r>
              <a:rPr lang="en-US" dirty="0" smtClean="0">
                <a:latin typeface="Times New Roman" pitchFamily="18" charset="0"/>
                <a:cs typeface="Times New Roman" pitchFamily="18" charset="0"/>
              </a:rPr>
              <a:t> 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
            </a:r>
            <a:r>
              <a:rPr lang="en-US" baseline="-25000" dirty="0" err="1" smtClean="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
            </a:r>
            <a:r>
              <a:rPr lang="en-US" baseline="-25000" dirty="0" err="1" smtClean="0">
                <a:latin typeface="Times New Roman" pitchFamily="18" charset="0"/>
                <a:cs typeface="Times New Roman" pitchFamily="18" charset="0"/>
              </a:rPr>
              <a:t>3</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4  </a:t>
            </a:r>
            <a:endParaRPr lang="en-US" baseline="-25000" dirty="0">
              <a:latin typeface="Times New Roman" pitchFamily="18" charset="0"/>
              <a:cs typeface="Times New Roman" pitchFamily="18" charset="0"/>
            </a:endParaRPr>
          </a:p>
          <a:p>
            <a:pPr algn="just" eaLnBrk="1" hangingPunct="1">
              <a:defRPr/>
            </a:pPr>
            <a:r>
              <a:rPr lang="en-US" dirty="0">
                <a:latin typeface="Times New Roman" pitchFamily="18" charset="0"/>
                <a:cs typeface="Times New Roman" pitchFamily="18" charset="0"/>
              </a:rPr>
              <a:t>1. (A)(BCD) </a:t>
            </a:r>
            <a:r>
              <a:rPr lang="en-US" dirty="0" smtClean="0">
                <a:latin typeface="Times New Roman" pitchFamily="18" charset="0"/>
                <a:cs typeface="Times New Roman" pitchFamily="18" charset="0"/>
              </a:rPr>
              <a:t>– The dimension of A is d</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xd</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the resultant BCD dimension is d</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xd</a:t>
            </a:r>
            <a:r>
              <a:rPr lang="en-US" baseline="-25000" dirty="0" smtClean="0">
                <a:latin typeface="Times New Roman" pitchFamily="18" charset="0"/>
                <a:cs typeface="Times New Roman" pitchFamily="18" charset="0"/>
              </a:rPr>
              <a:t>4</a:t>
            </a:r>
            <a:endParaRPr lang="en-US" baseline="-25000" dirty="0">
              <a:latin typeface="Times New Roman" pitchFamily="18" charset="0"/>
              <a:cs typeface="Times New Roman" pitchFamily="18" charset="0"/>
            </a:endParaRPr>
          </a:p>
          <a:p>
            <a:pPr marL="0" indent="0" algn="just" eaLnBrk="1" hangingPunct="1">
              <a:buNone/>
              <a:defRPr/>
            </a:pPr>
            <a:r>
              <a:rPr lang="en-US" baseline="-25000" dirty="0">
                <a:latin typeface="Times New Roman" pitchFamily="18" charset="0"/>
                <a:cs typeface="Times New Roman" pitchFamily="18" charset="0"/>
              </a:rPr>
              <a:t>	</a:t>
            </a:r>
            <a:r>
              <a:rPr lang="en-US" dirty="0" smtClean="0">
                <a:latin typeface="Times New Roman" pitchFamily="18" charset="0"/>
                <a:cs typeface="Times New Roman" pitchFamily="18" charset="0"/>
              </a:rPr>
              <a:t>so 2x</a:t>
            </a:r>
            <a:r>
              <a:rPr lang="en-US" u="sng" dirty="0" smtClean="0">
                <a:latin typeface="Times New Roman" pitchFamily="18" charset="0"/>
                <a:cs typeface="Times New Roman" pitchFamily="18" charset="0"/>
              </a:rPr>
              <a:t>4x4</a:t>
            </a:r>
            <a:r>
              <a:rPr lang="en-US" dirty="0" smtClean="0">
                <a:latin typeface="Times New Roman" pitchFamily="18" charset="0"/>
                <a:cs typeface="Times New Roman" pitchFamily="18" charset="0"/>
              </a:rPr>
              <a:t>x1 </a:t>
            </a:r>
            <a:r>
              <a:rPr lang="en-US" dirty="0">
                <a:latin typeface="Times New Roman" pitchFamily="18" charset="0"/>
                <a:cs typeface="Times New Roman" pitchFamily="18" charset="0"/>
              </a:rPr>
              <a:t>= 8 multiplications, plus whatever work it will take to multiply (BCD).</a:t>
            </a:r>
          </a:p>
          <a:p>
            <a:pPr algn="just" eaLnBrk="1" hangingPunct="1">
              <a:defRPr/>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(AB)(CD) </a:t>
            </a:r>
            <a:r>
              <a:rPr lang="en-US" dirty="0" smtClean="0">
                <a:latin typeface="Times New Roman" pitchFamily="18" charset="0"/>
                <a:cs typeface="Times New Roman" pitchFamily="18" charset="0"/>
              </a:rPr>
              <a:t>– The resultant of (AB) is d</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xd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multiplied by </a:t>
            </a:r>
            <a:r>
              <a:rPr lang="en-US" dirty="0" smtClean="0">
                <a:latin typeface="Times New Roman" pitchFamily="18" charset="0"/>
                <a:cs typeface="Times New Roman" pitchFamily="18" charset="0"/>
              </a:rPr>
              <a:t>resultant of (CD) is  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xd</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1" algn="just" eaLnBrk="1" hangingPunct="1">
              <a:defRPr/>
            </a:pPr>
            <a:r>
              <a:rPr lang="en-US" dirty="0">
                <a:latin typeface="Times New Roman" pitchFamily="18" charset="0"/>
                <a:cs typeface="Times New Roman" pitchFamily="18" charset="0"/>
              </a:rPr>
              <a:t>so </a:t>
            </a:r>
            <a:r>
              <a:rPr lang="en-US" dirty="0" smtClean="0">
                <a:latin typeface="Times New Roman" pitchFamily="18" charset="0"/>
                <a:cs typeface="Times New Roman" pitchFamily="18" charset="0"/>
              </a:rPr>
              <a:t>2x</a:t>
            </a:r>
            <a:r>
              <a:rPr lang="en-US" u="sng" dirty="0" smtClean="0">
                <a:latin typeface="Times New Roman" pitchFamily="18" charset="0"/>
                <a:cs typeface="Times New Roman" pitchFamily="18" charset="0"/>
              </a:rPr>
              <a:t>2x2</a:t>
            </a:r>
            <a:r>
              <a:rPr lang="en-US" dirty="0" smtClean="0">
                <a:latin typeface="Times New Roman" pitchFamily="18" charset="0"/>
                <a:cs typeface="Times New Roman" pitchFamily="18" charset="0"/>
              </a:rPr>
              <a:t>x1 </a:t>
            </a:r>
            <a:r>
              <a:rPr lang="en-US" dirty="0">
                <a:latin typeface="Times New Roman" pitchFamily="18" charset="0"/>
                <a:cs typeface="Times New Roman" pitchFamily="18" charset="0"/>
              </a:rPr>
              <a:t>= 4 multiplications, plus whatever work it will take to multiply (AB) and (CD).</a:t>
            </a:r>
          </a:p>
          <a:p>
            <a:pPr algn="just" eaLnBrk="1" hangingPunct="1">
              <a:defRPr/>
            </a:pPr>
            <a:r>
              <a:rPr lang="en-US" dirty="0" smtClean="0">
                <a:latin typeface="Times New Roman" pitchFamily="18" charset="0"/>
                <a:cs typeface="Times New Roman" pitchFamily="18" charset="0"/>
              </a:rPr>
              <a:t>3</a:t>
            </a:r>
            <a:r>
              <a:rPr lang="en-US" dirty="0">
                <a:latin typeface="Times New Roman" pitchFamily="18" charset="0"/>
                <a:cs typeface="Times New Roman" pitchFamily="18" charset="0"/>
              </a:rPr>
              <a:t>. (ABC)(D) </a:t>
            </a:r>
            <a:r>
              <a:rPr lang="en-US" dirty="0" smtClean="0">
                <a:latin typeface="Times New Roman" pitchFamily="18" charset="0"/>
                <a:cs typeface="Times New Roman" pitchFamily="18" charset="0"/>
              </a:rPr>
              <a:t>– The resultant of (ABC) is d</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xd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multiplied by </a:t>
            </a:r>
            <a:r>
              <a:rPr lang="en-US" dirty="0" smtClean="0">
                <a:latin typeface="Times New Roman" pitchFamily="18" charset="0"/>
                <a:cs typeface="Times New Roman" pitchFamily="18" charset="0"/>
              </a:rPr>
              <a:t>dimension of D is  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xd</a:t>
            </a:r>
            <a:r>
              <a:rPr lang="en-US" baseline="-25000"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p>
            <a:pPr lvl="1" algn="just" eaLnBrk="1" hangingPunct="1">
              <a:defRPr/>
            </a:pPr>
            <a:r>
              <a:rPr lang="en-US" dirty="0">
                <a:latin typeface="Times New Roman" pitchFamily="18" charset="0"/>
                <a:cs typeface="Times New Roman" pitchFamily="18" charset="0"/>
              </a:rPr>
              <a:t>so </a:t>
            </a:r>
            <a:r>
              <a:rPr lang="en-US" dirty="0" smtClean="0">
                <a:latin typeface="Times New Roman" pitchFamily="18" charset="0"/>
                <a:cs typeface="Times New Roman" pitchFamily="18" charset="0"/>
              </a:rPr>
              <a:t>2x</a:t>
            </a:r>
            <a:r>
              <a:rPr lang="en-US" u="sng" dirty="0" smtClean="0">
                <a:latin typeface="Times New Roman" pitchFamily="18" charset="0"/>
                <a:cs typeface="Times New Roman" pitchFamily="18" charset="0"/>
              </a:rPr>
              <a:t>3x3</a:t>
            </a:r>
            <a:r>
              <a:rPr lang="en-US" dirty="0" smtClean="0">
                <a:latin typeface="Times New Roman" pitchFamily="18" charset="0"/>
                <a:cs typeface="Times New Roman" pitchFamily="18" charset="0"/>
              </a:rPr>
              <a:t>x1 </a:t>
            </a:r>
            <a:r>
              <a:rPr lang="en-US" dirty="0">
                <a:latin typeface="Times New Roman" pitchFamily="18" charset="0"/>
                <a:cs typeface="Times New Roman" pitchFamily="18" charset="0"/>
              </a:rPr>
              <a:t>= 6 multiplications, plus whatever work it will take to multiply (ABC).</a:t>
            </a:r>
          </a:p>
        </p:txBody>
      </p:sp>
    </p:spTree>
    <p:extLst>
      <p:ext uri="{BB962C8B-B14F-4D97-AF65-F5344CB8AC3E}">
        <p14:creationId xmlns:p14="http://schemas.microsoft.com/office/powerpoint/2010/main" val="3716487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p:cNvSpPr>
          <p:nvPr>
            <p:ph type="title"/>
          </p:nvPr>
        </p:nvSpPr>
        <p:spPr>
          <a:xfrm>
            <a:off x="658761" y="365126"/>
            <a:ext cx="10874478" cy="873124"/>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MATRIX CHAIN MULTIPLICATION</a:t>
            </a:r>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
              </p:nvPr>
            </p:nvSpPr>
            <p:spPr>
              <a:xfrm>
                <a:off x="658761" y="1447800"/>
                <a:ext cx="11090787" cy="5045075"/>
              </a:xfrm>
            </p:spPr>
            <p:txBody>
              <a:bodyPr>
                <a:normAutofit lnSpcReduction="10000"/>
              </a:bodyPr>
              <a:lstStyle/>
              <a:p>
                <a:pPr marL="0" indent="0" algn="just" eaLnBrk="1" hangingPunct="1">
                  <a:buNone/>
                  <a:defRPr/>
                </a:pPr>
                <a:r>
                  <a:rPr lang="en-US" b="1" dirty="0" smtClean="0">
                    <a:latin typeface="Times New Roman" pitchFamily="18" charset="0"/>
                    <a:cs typeface="Times New Roman" pitchFamily="18" charset="0"/>
                  </a:rPr>
                  <a:t>Hence the recursive </a:t>
                </a:r>
                <a:r>
                  <a:rPr lang="en-US" b="1" dirty="0">
                    <a:latin typeface="Times New Roman" pitchFamily="18" charset="0"/>
                    <a:cs typeface="Times New Roman" pitchFamily="18" charset="0"/>
                  </a:rPr>
                  <a:t>formula:</a:t>
                </a:r>
                <a:endParaRPr lang="en-US" dirty="0">
                  <a:latin typeface="Times New Roman" pitchFamily="18" charset="0"/>
                  <a:cs typeface="Times New Roman" pitchFamily="18" charset="0"/>
                </a:endParaRPr>
              </a:p>
              <a:p>
                <a:pPr marL="457200" lvl="1" indent="0" algn="just" eaLnBrk="1" hangingPunct="1">
                  <a:buNone/>
                  <a:defRPr/>
                </a:pPr>
                <a:r>
                  <a:rPr lang="en-US" dirty="0" smtClean="0">
                    <a:latin typeface="Times New Roman" pitchFamily="18" charset="0"/>
                    <a:cs typeface="Times New Roman" pitchFamily="18" charset="0"/>
                  </a:rPr>
                  <a:t>		C[</a:t>
                </a:r>
                <a:r>
                  <a:rPr lang="en-US"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min</a:t>
                </a:r>
                <a:r>
                  <a:rPr lang="en-US" baseline="-25000" dirty="0" err="1" smtClean="0">
                    <a:latin typeface="Times New Roman" pitchFamily="18" charset="0"/>
                    <a:cs typeface="Times New Roman" pitchFamily="18" charset="0"/>
                  </a:rPr>
                  <a:t>i≤k</a:t>
                </a:r>
                <a:r>
                  <a:rPr lang="en-US" baseline="-25000" dirty="0" smtClean="0">
                    <a:latin typeface="Times New Roman" pitchFamily="18" charset="0"/>
                    <a:cs typeface="Times New Roman" pitchFamily="18" charset="0"/>
                  </a:rPr>
                  <a:t>&lt;j  </a:t>
                </a:r>
                <a14:m>
                  <m:oMath xmlns:m="http://schemas.openxmlformats.org/officeDocument/2006/math">
                    <m:d>
                      <m:dPr>
                        <m:begChr m:val="{"/>
                        <m:endChr m:val="}"/>
                        <m:ctrlPr>
                          <a:rPr lang="en-US" i="1" smtClean="0">
                            <a:latin typeface="Cambria Math" panose="02040503050406030204" pitchFamily="18" charset="0"/>
                            <a:cs typeface="Times New Roman" pitchFamily="18" charset="0"/>
                          </a:rPr>
                        </m:ctrlPr>
                      </m:dPr>
                      <m:e>
                        <m:r>
                          <a:rPr lang="en-IN" b="0" i="1" smtClean="0">
                            <a:latin typeface="Cambria Math" panose="02040503050406030204" pitchFamily="18" charset="0"/>
                            <a:cs typeface="Times New Roman" pitchFamily="18" charset="0"/>
                          </a:rPr>
                          <m:t>𝑐</m:t>
                        </m:r>
                        <m:d>
                          <m:dPr>
                            <m:begChr m:val="["/>
                            <m:endChr m:val="]"/>
                            <m:ctrlPr>
                              <a:rPr lang="en-IN" b="0" i="1" smtClean="0">
                                <a:latin typeface="Cambria Math" panose="02040503050406030204" pitchFamily="18" charset="0"/>
                                <a:cs typeface="Times New Roman" pitchFamily="18" charset="0"/>
                              </a:rPr>
                            </m:ctrlPr>
                          </m:dPr>
                          <m:e>
                            <m:r>
                              <a:rPr lang="en-IN" b="0" i="1" smtClean="0">
                                <a:latin typeface="Cambria Math" panose="02040503050406030204" pitchFamily="18" charset="0"/>
                                <a:cs typeface="Times New Roman" pitchFamily="18" charset="0"/>
                              </a:rPr>
                              <m:t>𝑖</m:t>
                            </m:r>
                            <m:r>
                              <a:rPr lang="en-IN" b="0" i="1" smtClean="0">
                                <a:latin typeface="Cambria Math" panose="02040503050406030204" pitchFamily="18" charset="0"/>
                                <a:cs typeface="Times New Roman" pitchFamily="18" charset="0"/>
                              </a:rPr>
                              <m:t>,</m:t>
                            </m:r>
                            <m:r>
                              <a:rPr lang="en-IN" b="0" i="1" smtClean="0">
                                <a:latin typeface="Cambria Math" panose="02040503050406030204" pitchFamily="18" charset="0"/>
                                <a:cs typeface="Times New Roman" pitchFamily="18" charset="0"/>
                              </a:rPr>
                              <m:t>𝑘</m:t>
                            </m:r>
                          </m:e>
                        </m:d>
                        <m:r>
                          <a:rPr lang="en-IN" b="0" i="1" smtClean="0">
                            <a:latin typeface="Cambria Math" panose="02040503050406030204" pitchFamily="18" charset="0"/>
                            <a:cs typeface="Times New Roman" pitchFamily="18" charset="0"/>
                          </a:rPr>
                          <m:t>+</m:t>
                        </m:r>
                        <m:r>
                          <a:rPr lang="en-IN" b="0" i="1" smtClean="0">
                            <a:latin typeface="Cambria Math" panose="02040503050406030204" pitchFamily="18" charset="0"/>
                            <a:cs typeface="Times New Roman" pitchFamily="18" charset="0"/>
                          </a:rPr>
                          <m:t>𝑐</m:t>
                        </m:r>
                        <m:d>
                          <m:dPr>
                            <m:begChr m:val="["/>
                            <m:endChr m:val="]"/>
                            <m:ctrlPr>
                              <a:rPr lang="en-IN" b="0" i="1" smtClean="0">
                                <a:latin typeface="Cambria Math" panose="02040503050406030204" pitchFamily="18" charset="0"/>
                                <a:cs typeface="Times New Roman" pitchFamily="18" charset="0"/>
                              </a:rPr>
                            </m:ctrlPr>
                          </m:dPr>
                          <m:e>
                            <m:r>
                              <a:rPr lang="en-IN" b="0" i="1" smtClean="0">
                                <a:latin typeface="Cambria Math" panose="02040503050406030204" pitchFamily="18" charset="0"/>
                                <a:cs typeface="Times New Roman" pitchFamily="18" charset="0"/>
                              </a:rPr>
                              <m:t>𝑘</m:t>
                            </m:r>
                            <m:r>
                              <a:rPr lang="en-IN" b="0" i="1" smtClean="0">
                                <a:latin typeface="Cambria Math" panose="02040503050406030204" pitchFamily="18" charset="0"/>
                                <a:cs typeface="Times New Roman" pitchFamily="18" charset="0"/>
                              </a:rPr>
                              <m:t>+1,</m:t>
                            </m:r>
                            <m:r>
                              <a:rPr lang="en-IN" b="0" i="1" smtClean="0">
                                <a:latin typeface="Cambria Math" panose="02040503050406030204" pitchFamily="18" charset="0"/>
                                <a:cs typeface="Times New Roman" pitchFamily="18" charset="0"/>
                              </a:rPr>
                              <m:t>𝑗</m:t>
                            </m:r>
                          </m:e>
                        </m:d>
                        <m:r>
                          <a:rPr lang="en-IN" b="0" i="1" smtClean="0">
                            <a:latin typeface="Cambria Math" panose="02040503050406030204" pitchFamily="18" charset="0"/>
                            <a:cs typeface="Times New Roman" pitchFamily="18" charset="0"/>
                          </a:rPr>
                          <m:t>∗</m:t>
                        </m:r>
                        <m:r>
                          <a:rPr lang="en-IN" b="0" i="1" smtClean="0">
                            <a:latin typeface="Cambria Math" panose="02040503050406030204" pitchFamily="18" charset="0"/>
                            <a:cs typeface="Times New Roman" pitchFamily="18" charset="0"/>
                          </a:rPr>
                          <m:t>𝑑𝑖</m:t>
                        </m:r>
                        <m:r>
                          <a:rPr lang="en-IN" b="0" i="1" baseline="-25000" smtClean="0">
                            <a:latin typeface="Cambria Math" panose="02040503050406030204" pitchFamily="18" charset="0"/>
                            <a:cs typeface="Times New Roman" pitchFamily="18" charset="0"/>
                          </a:rPr>
                          <m:t>−1∗</m:t>
                        </m:r>
                        <m:r>
                          <a:rPr lang="en-IN" b="0" i="1" smtClean="0">
                            <a:latin typeface="Cambria Math" panose="02040503050406030204" pitchFamily="18" charset="0"/>
                            <a:cs typeface="Times New Roman" pitchFamily="18" charset="0"/>
                          </a:rPr>
                          <m:t>𝑑𝑘</m:t>
                        </m:r>
                        <m:r>
                          <a:rPr lang="en-IN" b="0" i="1" smtClean="0">
                            <a:latin typeface="Cambria Math" panose="02040503050406030204" pitchFamily="18" charset="0"/>
                            <a:cs typeface="Times New Roman" pitchFamily="18" charset="0"/>
                          </a:rPr>
                          <m:t>∗</m:t>
                        </m:r>
                        <m:r>
                          <a:rPr lang="en-IN" b="0" i="1" smtClean="0">
                            <a:latin typeface="Cambria Math" panose="02040503050406030204" pitchFamily="18" charset="0"/>
                            <a:cs typeface="Times New Roman" pitchFamily="18" charset="0"/>
                          </a:rPr>
                          <m:t>𝑑𝑗</m:t>
                        </m:r>
                      </m:e>
                    </m:d>
                  </m:oMath>
                </a14:m>
                <a:endParaRPr lang="en-US" dirty="0" smtClean="0">
                  <a:latin typeface="Times New Roman" pitchFamily="18" charset="0"/>
                  <a:cs typeface="Times New Roman" pitchFamily="18" charset="0"/>
                </a:endParaRPr>
              </a:p>
              <a:p>
                <a:pPr marL="457200" lvl="1" indent="0" algn="just" eaLnBrk="1" hangingPunct="1">
                  <a:buNone/>
                  <a:defRPr/>
                </a:pPr>
                <a:r>
                  <a:rPr lang="en-US" dirty="0" smtClean="0">
                    <a:latin typeface="Times New Roman" pitchFamily="18" charset="0"/>
                    <a:cs typeface="Times New Roman" pitchFamily="18" charset="0"/>
                  </a:rPr>
                  <a:t>Catella Number</a:t>
                </a:r>
                <a:endParaRPr lang="en-US" dirty="0">
                  <a:latin typeface="Times New Roman" pitchFamily="18" charset="0"/>
                  <a:cs typeface="Times New Roman" pitchFamily="18" charset="0"/>
                </a:endParaRPr>
              </a:p>
              <a:p>
                <a:pPr marL="457200" lvl="1" indent="0" algn="just" eaLnBrk="1" hangingPunct="1">
                  <a:buNone/>
                  <a:defRPr/>
                </a:pPr>
                <a:r>
                  <a:rPr lang="en-US" dirty="0" smtClean="0">
                    <a:latin typeface="Times New Roman" pitchFamily="18" charset="0"/>
                    <a:cs typeface="Times New Roman" pitchFamily="18" charset="0"/>
                  </a:rPr>
                  <a:t>				</a:t>
                </a:r>
                <a14:m>
                  <m:oMath xmlns:m="http://schemas.openxmlformats.org/officeDocument/2006/math">
                    <m:d>
                      <m:dPr>
                        <m:ctrlPr>
                          <a:rPr lang="en-US" i="1" smtClean="0">
                            <a:latin typeface="Cambria Math" panose="02040503050406030204" pitchFamily="18" charset="0"/>
                            <a:cs typeface="Times New Roman" pitchFamily="18" charset="0"/>
                          </a:rPr>
                        </m:ctrlPr>
                      </m:dPr>
                      <m:e>
                        <m:r>
                          <a:rPr lang="en-IN" b="0" i="1" smtClean="0">
                            <a:latin typeface="Cambria Math" panose="02040503050406030204" pitchFamily="18" charset="0"/>
                            <a:cs typeface="Times New Roman" pitchFamily="18" charset="0"/>
                          </a:rPr>
                          <m:t>2∗</m:t>
                        </m:r>
                        <m:d>
                          <m:dPr>
                            <m:ctrlPr>
                              <a:rPr lang="en-IN" b="0" i="1" smtClean="0">
                                <a:latin typeface="Cambria Math" panose="02040503050406030204" pitchFamily="18" charset="0"/>
                                <a:cs typeface="Times New Roman" pitchFamily="18" charset="0"/>
                              </a:rPr>
                            </m:ctrlPr>
                          </m:dPr>
                          <m:e>
                            <m:r>
                              <a:rPr lang="en-IN" b="0" i="1" smtClean="0">
                                <a:latin typeface="Cambria Math" panose="02040503050406030204" pitchFamily="18" charset="0"/>
                                <a:cs typeface="Times New Roman" pitchFamily="18" charset="0"/>
                              </a:rPr>
                              <m:t>𝑛</m:t>
                            </m:r>
                            <m:r>
                              <a:rPr lang="en-IN" b="0" i="1" smtClean="0">
                                <a:latin typeface="Cambria Math" panose="02040503050406030204" pitchFamily="18" charset="0"/>
                                <a:cs typeface="Times New Roman" pitchFamily="18" charset="0"/>
                              </a:rPr>
                              <m:t>−1</m:t>
                            </m:r>
                          </m:e>
                        </m:d>
                        <m:r>
                          <a:rPr lang="en-IN" b="0" i="1" smtClean="0">
                            <a:latin typeface="Cambria Math" panose="02040503050406030204" pitchFamily="18" charset="0"/>
                            <a:cs typeface="Times New Roman" pitchFamily="18" charset="0"/>
                          </a:rPr>
                          <m:t>𝐶</m:t>
                        </m:r>
                        <m:r>
                          <a:rPr lang="en-IN" b="0" i="1" baseline="-25000" smtClean="0">
                            <a:latin typeface="Cambria Math" panose="02040503050406030204" pitchFamily="18" charset="0"/>
                            <a:cs typeface="Times New Roman" pitchFamily="18" charset="0"/>
                          </a:rPr>
                          <m:t>(</m:t>
                        </m:r>
                        <m:r>
                          <a:rPr lang="en-IN" b="0" i="1" baseline="-25000" smtClean="0">
                            <a:latin typeface="Cambria Math" panose="02040503050406030204" pitchFamily="18" charset="0"/>
                            <a:cs typeface="Times New Roman" pitchFamily="18" charset="0"/>
                          </a:rPr>
                          <m:t>𝑛</m:t>
                        </m:r>
                        <m:r>
                          <a:rPr lang="en-IN" b="0" i="1" baseline="-25000" smtClean="0">
                            <a:latin typeface="Cambria Math" panose="02040503050406030204" pitchFamily="18" charset="0"/>
                            <a:cs typeface="Times New Roman" pitchFamily="18" charset="0"/>
                          </a:rPr>
                          <m:t>−1)</m:t>
                        </m:r>
                      </m:e>
                      <m:e>
                        <m:r>
                          <a:rPr lang="en-IN" b="0" i="1" smtClean="0">
                            <a:latin typeface="Cambria Math" panose="02040503050406030204" pitchFamily="18" charset="0"/>
                            <a:cs typeface="Times New Roman" pitchFamily="18" charset="0"/>
                          </a:rPr>
                          <m:t>𝑛</m:t>
                        </m:r>
                      </m:e>
                    </m:d>
                  </m:oMath>
                </a14:m>
                <a:endParaRPr lang="en-US" dirty="0">
                  <a:latin typeface="Times New Roman" pitchFamily="18" charset="0"/>
                  <a:cs typeface="Times New Roman" pitchFamily="18" charset="0"/>
                </a:endParaRPr>
              </a:p>
              <a:p>
                <a:pPr lvl="1" algn="just" eaLnBrk="1" hangingPunct="1">
                  <a:defRPr/>
                </a:pPr>
                <a:endParaRPr lang="en-US" dirty="0">
                  <a:latin typeface="Times New Roman" pitchFamily="18" charset="0"/>
                  <a:cs typeface="Times New Roman" pitchFamily="18" charset="0"/>
                </a:endParaRPr>
              </a:p>
              <a:p>
                <a:pPr marL="0" indent="0" algn="just" eaLnBrk="1" hangingPunct="1">
                  <a:buNone/>
                  <a:defRPr/>
                </a:pPr>
                <a:r>
                  <a:rPr lang="en-US" dirty="0">
                    <a:latin typeface="Times New Roman" pitchFamily="18" charset="0"/>
                    <a:cs typeface="Times New Roman" pitchFamily="18" charset="0"/>
                  </a:rPr>
                  <a:t>Now let’s turn this recursive formula into a dynamic programming solution </a:t>
                </a:r>
                <a:r>
                  <a:rPr lang="en-US" dirty="0" smtClean="0">
                    <a:latin typeface="Times New Roman" pitchFamily="18" charset="0"/>
                    <a:cs typeface="Times New Roman" pitchFamily="18" charset="0"/>
                  </a:rPr>
                  <a:t>Which </a:t>
                </a:r>
                <a:r>
                  <a:rPr lang="en-US" dirty="0">
                    <a:latin typeface="Times New Roman" pitchFamily="18" charset="0"/>
                    <a:cs typeface="Times New Roman" pitchFamily="18" charset="0"/>
                  </a:rPr>
                  <a:t>sub-problems are necessary to solve first?</a:t>
                </a:r>
              </a:p>
              <a:p>
                <a:pPr marL="457200" lvl="1" indent="0" algn="just" eaLnBrk="1" hangingPunct="1">
                  <a:buNone/>
                  <a:defRPr/>
                </a:pPr>
                <a:endParaRPr lang="en-US" dirty="0" smtClean="0">
                  <a:latin typeface="Times New Roman" pitchFamily="18" charset="0"/>
                  <a:cs typeface="Times New Roman" pitchFamily="18" charset="0"/>
                </a:endParaRPr>
              </a:p>
              <a:p>
                <a:pPr marL="457200" lvl="1" indent="0" algn="just" eaLnBrk="1" hangingPunct="1">
                  <a:buNone/>
                  <a:defRPr/>
                </a:pPr>
                <a:r>
                  <a:rPr lang="en-US" dirty="0" smtClean="0">
                    <a:latin typeface="Times New Roman" pitchFamily="18" charset="0"/>
                    <a:cs typeface="Times New Roman" pitchFamily="18" charset="0"/>
                  </a:rPr>
                  <a:t>Clearly </a:t>
                </a:r>
                <a:r>
                  <a:rPr lang="en-US" dirty="0">
                    <a:latin typeface="Times New Roman" pitchFamily="18" charset="0"/>
                    <a:cs typeface="Times New Roman" pitchFamily="18" charset="0"/>
                  </a:rPr>
                  <a:t>it's necessary to solve the smaller problems before the larger ones. </a:t>
                </a:r>
              </a:p>
              <a:p>
                <a:pPr marL="914400" lvl="2" indent="0" algn="just" eaLnBrk="1" hangingPunct="1">
                  <a:buNone/>
                  <a:defRPr/>
                </a:pPr>
                <a:r>
                  <a:rPr lang="en-US" sz="2400" dirty="0">
                    <a:latin typeface="Times New Roman" pitchFamily="18" charset="0"/>
                    <a:cs typeface="Times New Roman" pitchFamily="18" charset="0"/>
                  </a:rPr>
                  <a:t>In particular, we need to know N</a:t>
                </a:r>
                <a:r>
                  <a:rPr lang="en-US" sz="2400" baseline="-25000" dirty="0">
                    <a:latin typeface="Times New Roman" pitchFamily="18" charset="0"/>
                    <a:cs typeface="Times New Roman" pitchFamily="18" charset="0"/>
                  </a:rPr>
                  <a:t>i,i+1</a:t>
                </a:r>
                <a:r>
                  <a:rPr lang="en-US" sz="2400" dirty="0">
                    <a:latin typeface="Times New Roman" pitchFamily="18" charset="0"/>
                    <a:cs typeface="Times New Roman" pitchFamily="18" charset="0"/>
                  </a:rPr>
                  <a:t>, the number of multiplications to multiply any adjacent pair of matrices before we move onto larger tasks. </a:t>
                </a:r>
              </a:p>
              <a:p>
                <a:pPr marL="914400" lvl="2" indent="0" algn="just" eaLnBrk="1" hangingPunct="1">
                  <a:buNone/>
                  <a:defRPr/>
                </a:pPr>
                <a:r>
                  <a:rPr lang="en-US" sz="2400" dirty="0">
                    <a:latin typeface="Times New Roman" pitchFamily="18" charset="0"/>
                    <a:cs typeface="Times New Roman" pitchFamily="18" charset="0"/>
                  </a:rPr>
                  <a:t>Similarly, the next task we want to solve is finding all the values of the form N</a:t>
                </a:r>
                <a:r>
                  <a:rPr lang="en-US" sz="2400" baseline="-25000" dirty="0">
                    <a:latin typeface="Times New Roman" pitchFamily="18" charset="0"/>
                    <a:cs typeface="Times New Roman" pitchFamily="18" charset="0"/>
                  </a:rPr>
                  <a:t>i,i+2</a:t>
                </a:r>
                <a:r>
                  <a:rPr lang="en-US" sz="2400" dirty="0">
                    <a:latin typeface="Times New Roman" pitchFamily="18" charset="0"/>
                    <a:cs typeface="Times New Roman" pitchFamily="18" charset="0"/>
                  </a:rPr>
                  <a:t>, then N</a:t>
                </a:r>
                <a:r>
                  <a:rPr lang="en-US" sz="2400" baseline="-25000" dirty="0">
                    <a:latin typeface="Times New Roman" pitchFamily="18" charset="0"/>
                    <a:cs typeface="Times New Roman" pitchFamily="18" charset="0"/>
                  </a:rPr>
                  <a:t>i,i+3</a:t>
                </a:r>
                <a:r>
                  <a:rPr lang="en-US" sz="2400" dirty="0">
                    <a:latin typeface="Times New Roman" pitchFamily="18" charset="0"/>
                    <a:cs typeface="Times New Roman" pitchFamily="18" charset="0"/>
                  </a:rPr>
                  <a:t>, etc. </a:t>
                </a:r>
              </a:p>
              <a:p>
                <a:pPr eaLnBrk="1" hangingPunct="1">
                  <a:defRPr/>
                </a:pPr>
                <a:endParaRPr lang="en-US" dirty="0">
                  <a:latin typeface="Times New Roman" pitchFamily="18" charset="0"/>
                  <a:cs typeface="Times New Roman" pitchFamily="18" charset="0"/>
                </a:endParaRPr>
              </a:p>
            </p:txBody>
          </p:sp>
        </mc:Choice>
        <mc:Fallback xmlns="">
          <p:sp>
            <p:nvSpPr>
              <p:cNvPr id="3" name="Content Placeholder 2">
                <a:extLst/>
              </p:cNvPr>
              <p:cNvSpPr>
                <a:spLocks noGrp="1" noRot="1" noChangeAspect="1" noMove="1" noResize="1" noEditPoints="1" noAdjustHandles="1" noChangeArrowheads="1" noChangeShapeType="1" noTextEdit="1"/>
              </p:cNvSpPr>
              <p:nvPr>
                <p:ph idx="1"/>
              </p:nvPr>
            </p:nvSpPr>
            <p:spPr>
              <a:xfrm>
                <a:off x="658761" y="1447800"/>
                <a:ext cx="11090787" cy="5045075"/>
              </a:xfrm>
              <a:blipFill>
                <a:blip r:embed="rId2"/>
                <a:stretch>
                  <a:fillRect l="-1100" t="-3023" r="-1154"/>
                </a:stretch>
              </a:blipFill>
            </p:spPr>
            <p:txBody>
              <a:bodyPr/>
              <a:lstStyle/>
              <a:p>
                <a:r>
                  <a:rPr lang="en-IN">
                    <a:noFill/>
                  </a:rPr>
                  <a:t> </a:t>
                </a:r>
              </a:p>
            </p:txBody>
          </p:sp>
        </mc:Fallback>
      </mc:AlternateContent>
      <p:sp>
        <p:nvSpPr>
          <p:cNvPr id="90117" name="Text Box 2"/>
          <p:cNvSpPr txBox="1">
            <a:spLocks noChangeArrowheads="1"/>
          </p:cNvSpPr>
          <p:nvPr/>
        </p:nvSpPr>
        <p:spPr bwMode="auto">
          <a:xfrm>
            <a:off x="9505950" y="6492875"/>
            <a:ext cx="2540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r">
              <a:buSzPct val="85000"/>
            </a:pPr>
            <a:fld id="{272D915E-6502-408D-B4D4-D1B772C399FE}" type="slidenum">
              <a:rPr lang="en-GB" altLang="en-US" sz="1200">
                <a:solidFill>
                  <a:srgbClr val="333329"/>
                </a:solidFill>
                <a:latin typeface="Times New Roman" panose="02020603050405020304" pitchFamily="18" charset="0"/>
                <a:ea typeface="WenQuanYi Micro Hei"/>
                <a:cs typeface="Times New Roman" panose="02020603050405020304" pitchFamily="18" charset="0"/>
              </a:rPr>
              <a:pPr algn="r">
                <a:buSzPct val="85000"/>
              </a:pPr>
              <a:t>17</a:t>
            </a:fld>
            <a:endParaRPr lang="en-GB" altLang="en-US" sz="1200">
              <a:solidFill>
                <a:srgbClr val="333329"/>
              </a:solidFill>
              <a:latin typeface="Times New Roman" panose="02020603050405020304" pitchFamily="18" charset="0"/>
              <a:ea typeface="WenQuanYi Micro Hei"/>
              <a:cs typeface="Times New Roman" panose="02020603050405020304" pitchFamily="18" charset="0"/>
            </a:endParaRPr>
          </a:p>
        </p:txBody>
      </p:sp>
      <p:sp>
        <p:nvSpPr>
          <p:cNvPr id="6" name="Date Placeholder 5"/>
          <p:cNvSpPr>
            <a:spLocks noGrp="1"/>
          </p:cNvSpPr>
          <p:nvPr>
            <p:ph type="dt" sz="quarter" idx="10"/>
          </p:nvPr>
        </p:nvSpPr>
        <p:spPr>
          <a:xfrm>
            <a:off x="-11113" y="6473825"/>
            <a:ext cx="2743201" cy="365125"/>
          </a:xfrm>
        </p:spPr>
        <p:txBody>
          <a:bodyPr/>
          <a:lstStyle/>
          <a:p>
            <a:pPr>
              <a:defRPr/>
            </a:pPr>
            <a:fld id="{82A0E80C-D453-4929-B3E0-AF9545A80579}" type="datetime1">
              <a:rPr lang="en-US" smtClean="0">
                <a:latin typeface="Times New Roman" pitchFamily="18" charset="0"/>
                <a:cs typeface="Times New Roman" pitchFamily="18" charset="0"/>
              </a:rPr>
              <a:pPr>
                <a:defRPr/>
              </a:pPr>
              <a:t>6/20/2022</a:t>
            </a:fld>
            <a:endParaRPr lang="en-US" dirty="0">
              <a:latin typeface="Times New Roman" pitchFamily="18" charset="0"/>
              <a:cs typeface="Times New Roman" pitchFamily="18" charset="0"/>
            </a:endParaRPr>
          </a:p>
        </p:txBody>
      </p:sp>
      <p:sp>
        <p:nvSpPr>
          <p:cNvPr id="8" name="Footer Placeholder 7"/>
          <p:cNvSpPr>
            <a:spLocks noGrp="1"/>
          </p:cNvSpPr>
          <p:nvPr>
            <p:ph type="ftr" sz="quarter" idx="11"/>
          </p:nvPr>
        </p:nvSpPr>
        <p:spPr>
          <a:xfrm>
            <a:off x="4430713" y="6446838"/>
            <a:ext cx="4114800" cy="365125"/>
          </a:xfrm>
        </p:spPr>
        <p:txBody>
          <a:bodyPr/>
          <a:lstStyle/>
          <a:p>
            <a:pPr>
              <a:defRPr/>
            </a:pPr>
            <a:r>
              <a:rPr lang="en-US" dirty="0" smtClean="0">
                <a:latin typeface="Times New Roman" pitchFamily="18" charset="0"/>
                <a:cs typeface="Times New Roman" pitchFamily="18" charset="0"/>
              </a:rPr>
              <a:t>DAA - Unit – 4 Presentation Slides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93564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noChangeArrowheads="1"/>
          </p:cNvSpPr>
          <p:nvPr>
            <p:ph type="title"/>
          </p:nvPr>
        </p:nvSpPr>
        <p:spPr>
          <a:xfrm>
            <a:off x="561109" y="281999"/>
            <a:ext cx="10515600" cy="835602"/>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MATRIX CHAIN MULTIPLICATION</a:t>
            </a:r>
          </a:p>
        </p:txBody>
      </p:sp>
      <p:sp>
        <p:nvSpPr>
          <p:cNvPr id="91139" name="Content Placeholder 2"/>
          <p:cNvSpPr>
            <a:spLocks noGrp="1" noChangeArrowheads="1"/>
          </p:cNvSpPr>
          <p:nvPr>
            <p:ph idx="1"/>
          </p:nvPr>
        </p:nvSpPr>
        <p:spPr>
          <a:xfrm>
            <a:off x="639097" y="1371600"/>
            <a:ext cx="10707329" cy="5016500"/>
          </a:xfrm>
        </p:spPr>
        <p:txBody>
          <a:bodyPr>
            <a:normAutofit lnSpcReduction="10000"/>
          </a:bodyPr>
          <a:lstStyle/>
          <a:p>
            <a:pPr algn="just" eaLnBrk="1" hangingPunct="1">
              <a:lnSpc>
                <a:spcPct val="100000"/>
              </a:lnSpc>
            </a:pPr>
            <a:r>
              <a:rPr lang="en-US" altLang="en-US" dirty="0" smtClean="0">
                <a:latin typeface="Times New Roman" panose="02020603050405020304" pitchFamily="18" charset="0"/>
                <a:cs typeface="Times New Roman" panose="02020603050405020304" pitchFamily="18" charset="0"/>
              </a:rPr>
              <a:t>Algorithm:</a:t>
            </a:r>
          </a:p>
          <a:p>
            <a:pPr algn="just" eaLnBrk="1" hangingPunct="1">
              <a:lnSpc>
                <a:spcPct val="100000"/>
              </a:lnSpc>
              <a:buFont typeface="Wingdings 2" panose="05020102010507070707" pitchFamily="18" charset="2"/>
              <a:buNone/>
            </a:pPr>
            <a:r>
              <a:rPr lang="en-US" altLang="en-US" sz="2000" dirty="0" smtClean="0">
                <a:latin typeface="Times New Roman" panose="02020603050405020304" pitchFamily="18" charset="0"/>
                <a:cs typeface="Times New Roman" panose="02020603050405020304" pitchFamily="18" charset="0"/>
              </a:rPr>
              <a:t>Step1: Initialize N[</a:t>
            </a:r>
            <a:r>
              <a:rPr lang="en-US" altLang="en-US" sz="2000" dirty="0" err="1" smtClean="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a:t>
            </a:r>
            <a:r>
              <a:rPr lang="en-US" altLang="en-US" sz="2000" dirty="0" err="1" smtClean="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 = 0, and all other entries in N to </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smtClean="0">
                <a:latin typeface="Times New Roman" panose="02020603050405020304" pitchFamily="18" charset="0"/>
                <a:cs typeface="Times New Roman" panose="02020603050405020304" pitchFamily="18" charset="0"/>
              </a:rPr>
              <a:t>.</a:t>
            </a:r>
          </a:p>
          <a:p>
            <a:pPr algn="just" eaLnBrk="1" hangingPunct="1">
              <a:lnSpc>
                <a:spcPct val="100000"/>
              </a:lnSpc>
              <a:buFont typeface="Wingdings 2" panose="05020102010507070707" pitchFamily="18" charset="2"/>
              <a:buNone/>
            </a:pPr>
            <a:r>
              <a:rPr lang="en-US" altLang="en-US" sz="2000" dirty="0" smtClean="0">
                <a:latin typeface="Times New Roman" panose="02020603050405020304" pitchFamily="18" charset="0"/>
                <a:cs typeface="Times New Roman" panose="02020603050405020304" pitchFamily="18" charset="0"/>
              </a:rPr>
              <a:t>Step2:  for </a:t>
            </a:r>
            <a:r>
              <a:rPr lang="en-US" altLang="en-US" sz="2000" dirty="0" err="1" smtClean="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=1 to n-1 do the following</a:t>
            </a:r>
          </a:p>
          <a:p>
            <a:pPr algn="just" eaLnBrk="1" hangingPunct="1">
              <a:lnSpc>
                <a:spcPct val="100000"/>
              </a:lnSpc>
              <a:buFont typeface="Wingdings 2" panose="05020102010507070707" pitchFamily="18" charset="2"/>
              <a:buNone/>
            </a:pPr>
            <a:r>
              <a:rPr lang="en-US" altLang="en-US" sz="2000" dirty="0" smtClean="0">
                <a:latin typeface="Times New Roman" panose="02020603050405020304" pitchFamily="18" charset="0"/>
                <a:cs typeface="Times New Roman" panose="02020603050405020304" pitchFamily="18" charset="0"/>
              </a:rPr>
              <a:t>		2i) for j=0 to n-1-i do</a:t>
            </a:r>
          </a:p>
          <a:p>
            <a:pPr algn="just" eaLnBrk="1" hangingPunct="1">
              <a:lnSpc>
                <a:spcPct val="100000"/>
              </a:lnSpc>
              <a:buFont typeface="Wingdings 2" panose="05020102010507070707" pitchFamily="18" charset="2"/>
              <a:buNone/>
            </a:pPr>
            <a:r>
              <a:rPr lang="en-US" altLang="en-US" sz="2000" dirty="0" smtClean="0">
                <a:latin typeface="Times New Roman" panose="02020603050405020304" pitchFamily="18" charset="0"/>
                <a:cs typeface="Times New Roman" panose="02020603050405020304" pitchFamily="18" charset="0"/>
              </a:rPr>
              <a:t>			2ii) for k=j to j+i-1</a:t>
            </a:r>
          </a:p>
          <a:p>
            <a:pPr algn="just" eaLnBrk="1" hangingPunct="1">
              <a:lnSpc>
                <a:spcPct val="100000"/>
              </a:lnSpc>
              <a:buFont typeface="Wingdings 2" panose="05020102010507070707" pitchFamily="18" charset="2"/>
              <a:buNone/>
            </a:pPr>
            <a:r>
              <a:rPr lang="en-US" altLang="en-US" sz="2000" dirty="0" smtClean="0">
                <a:latin typeface="Times New Roman" panose="02020603050405020304" pitchFamily="18" charset="0"/>
                <a:cs typeface="Times New Roman" panose="02020603050405020304" pitchFamily="18" charset="0"/>
              </a:rPr>
              <a:t>				2iii) if (N[j][j+i-1] &gt; N[j][k]+N[k+1][j+i-1]+d</a:t>
            </a:r>
            <a:r>
              <a:rPr lang="en-US" altLang="en-US" sz="2000" baseline="-25000" dirty="0" smtClean="0">
                <a:latin typeface="Times New Roman" panose="02020603050405020304" pitchFamily="18" charset="0"/>
                <a:cs typeface="Times New Roman" panose="02020603050405020304" pitchFamily="18" charset="0"/>
              </a:rPr>
              <a:t>j</a:t>
            </a:r>
            <a:r>
              <a:rPr lang="en-US" altLang="en-US" sz="2000" dirty="0" smtClean="0">
                <a:latin typeface="Times New Roman" panose="02020603050405020304" pitchFamily="18" charset="0"/>
                <a:cs typeface="Times New Roman" panose="02020603050405020304" pitchFamily="18" charset="0"/>
              </a:rPr>
              <a:t>d</a:t>
            </a:r>
            <a:r>
              <a:rPr lang="en-US" altLang="en-US" sz="2000" baseline="-25000" dirty="0" smtClean="0">
                <a:latin typeface="Times New Roman" panose="02020603050405020304" pitchFamily="18" charset="0"/>
                <a:cs typeface="Times New Roman" panose="02020603050405020304" pitchFamily="18" charset="0"/>
              </a:rPr>
              <a:t>k+1</a:t>
            </a:r>
            <a:r>
              <a:rPr lang="en-US" altLang="en-US" sz="2000" dirty="0" smtClean="0">
                <a:latin typeface="Times New Roman" panose="02020603050405020304" pitchFamily="18" charset="0"/>
                <a:cs typeface="Times New Roman" panose="02020603050405020304" pitchFamily="18" charset="0"/>
              </a:rPr>
              <a:t>d</a:t>
            </a:r>
            <a:r>
              <a:rPr lang="en-US" altLang="en-US" sz="2000" baseline="-25000" dirty="0" smtClean="0">
                <a:latin typeface="Times New Roman" panose="02020603050405020304" pitchFamily="18" charset="0"/>
                <a:cs typeface="Times New Roman" panose="02020603050405020304" pitchFamily="18" charset="0"/>
              </a:rPr>
              <a:t>i+j</a:t>
            </a:r>
            <a:r>
              <a:rPr lang="en-US" altLang="en-US" sz="2000" dirty="0" smtClean="0">
                <a:latin typeface="Times New Roman" panose="02020603050405020304" pitchFamily="18" charset="0"/>
                <a:cs typeface="Times New Roman" panose="02020603050405020304" pitchFamily="18" charset="0"/>
              </a:rPr>
              <a:t>)</a:t>
            </a:r>
          </a:p>
          <a:p>
            <a:pPr algn="just" eaLnBrk="1" hangingPunct="1">
              <a:lnSpc>
                <a:spcPct val="100000"/>
              </a:lnSpc>
              <a:buFont typeface="Wingdings 2" panose="05020102010507070707" pitchFamily="18" charset="2"/>
              <a:buNone/>
            </a:pPr>
            <a:r>
              <a:rPr lang="en-US" altLang="en-US" sz="2000" dirty="0" smtClean="0">
                <a:latin typeface="Times New Roman" panose="02020603050405020304" pitchFamily="18" charset="0"/>
                <a:cs typeface="Times New Roman" panose="02020603050405020304" pitchFamily="18" charset="0"/>
              </a:rPr>
              <a:t> 					N[j][j+i-1]= N[j][k]+N[k+1][j+i-1]+d</a:t>
            </a:r>
            <a:r>
              <a:rPr lang="en-US" altLang="en-US" sz="2000" baseline="-25000" dirty="0" smtClean="0">
                <a:latin typeface="Times New Roman" panose="02020603050405020304" pitchFamily="18" charset="0"/>
                <a:cs typeface="Times New Roman" panose="02020603050405020304" pitchFamily="18" charset="0"/>
              </a:rPr>
              <a:t>j</a:t>
            </a:r>
            <a:r>
              <a:rPr lang="en-US" altLang="en-US" sz="2000" dirty="0" smtClean="0">
                <a:latin typeface="Times New Roman" panose="02020603050405020304" pitchFamily="18" charset="0"/>
                <a:cs typeface="Times New Roman" panose="02020603050405020304" pitchFamily="18" charset="0"/>
              </a:rPr>
              <a:t>d</a:t>
            </a:r>
            <a:r>
              <a:rPr lang="en-US" altLang="en-US" sz="2000" baseline="-25000" dirty="0" smtClean="0">
                <a:latin typeface="Times New Roman" panose="02020603050405020304" pitchFamily="18" charset="0"/>
                <a:cs typeface="Times New Roman" panose="02020603050405020304" pitchFamily="18" charset="0"/>
              </a:rPr>
              <a:t>k+1</a:t>
            </a:r>
            <a:r>
              <a:rPr lang="en-US" altLang="en-US" sz="2000" dirty="0" smtClean="0">
                <a:latin typeface="Times New Roman" panose="02020603050405020304" pitchFamily="18" charset="0"/>
                <a:cs typeface="Times New Roman" panose="02020603050405020304" pitchFamily="18" charset="0"/>
              </a:rPr>
              <a:t>d</a:t>
            </a:r>
            <a:r>
              <a:rPr lang="en-US" altLang="en-US" sz="2000" baseline="-25000" dirty="0" smtClean="0">
                <a:latin typeface="Times New Roman" panose="02020603050405020304" pitchFamily="18" charset="0"/>
                <a:cs typeface="Times New Roman" panose="02020603050405020304" pitchFamily="18" charset="0"/>
              </a:rPr>
              <a:t>i+j</a:t>
            </a:r>
            <a:endParaRPr lang="en-US" altLang="en-US" sz="2000" dirty="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2" panose="05020102010507070707" pitchFamily="18" charset="2"/>
              <a:buNone/>
            </a:pPr>
            <a:endParaRPr lang="en-US" altLang="en-US" dirty="0" smtClean="0">
              <a:latin typeface="Times New Roman" panose="02020603050405020304" pitchFamily="18" charset="0"/>
              <a:cs typeface="Times New Roman" panose="02020603050405020304" pitchFamily="18" charset="0"/>
            </a:endParaRPr>
          </a:p>
          <a:p>
            <a:pPr marL="0" indent="0" algn="just" eaLnBrk="1" hangingPunct="1">
              <a:lnSpc>
                <a:spcPct val="100000"/>
              </a:lnSpc>
              <a:buNone/>
            </a:pPr>
            <a:r>
              <a:rPr lang="en-US" altLang="en-US" dirty="0" smtClean="0">
                <a:latin typeface="Times New Roman" panose="02020603050405020304" pitchFamily="18" charset="0"/>
                <a:cs typeface="Times New Roman" panose="02020603050405020304" pitchFamily="18" charset="0"/>
              </a:rPr>
              <a:t>Basically, we’re checking different places to “split” our matrices by checking different values of k and seeing if they improve our current minimum value.</a:t>
            </a:r>
          </a:p>
        </p:txBody>
      </p:sp>
      <p:sp>
        <p:nvSpPr>
          <p:cNvPr id="91140" name="Text Box 2"/>
          <p:cNvSpPr txBox="1">
            <a:spLocks noChangeArrowheads="1"/>
          </p:cNvSpPr>
          <p:nvPr/>
        </p:nvSpPr>
        <p:spPr bwMode="auto">
          <a:xfrm>
            <a:off x="9505950" y="6492875"/>
            <a:ext cx="2540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r">
              <a:buSzPct val="85000"/>
            </a:pPr>
            <a:fld id="{6BAA5677-A89E-4705-8A0C-4993BA43CF06}" type="slidenum">
              <a:rPr lang="en-GB" altLang="en-US" sz="1200">
                <a:solidFill>
                  <a:srgbClr val="333329"/>
                </a:solidFill>
                <a:latin typeface="Times New Roman" panose="02020603050405020304" pitchFamily="18" charset="0"/>
                <a:ea typeface="WenQuanYi Micro Hei"/>
                <a:cs typeface="Times New Roman" panose="02020603050405020304" pitchFamily="18" charset="0"/>
              </a:rPr>
              <a:pPr algn="r">
                <a:buSzPct val="85000"/>
              </a:pPr>
              <a:t>18</a:t>
            </a:fld>
            <a:endParaRPr lang="en-GB" altLang="en-US" sz="1200">
              <a:solidFill>
                <a:srgbClr val="333329"/>
              </a:solidFill>
              <a:latin typeface="Times New Roman" panose="02020603050405020304" pitchFamily="18" charset="0"/>
              <a:ea typeface="WenQuanYi Micro Hei"/>
              <a:cs typeface="Times New Roman" panose="02020603050405020304" pitchFamily="18" charset="0"/>
            </a:endParaRPr>
          </a:p>
        </p:txBody>
      </p:sp>
      <p:sp>
        <p:nvSpPr>
          <p:cNvPr id="5" name="Date Placeholder 5"/>
          <p:cNvSpPr>
            <a:spLocks noGrp="1"/>
          </p:cNvSpPr>
          <p:nvPr>
            <p:ph type="dt" sz="quarter" idx="10"/>
          </p:nvPr>
        </p:nvSpPr>
        <p:spPr>
          <a:xfrm>
            <a:off x="-11113" y="6473825"/>
            <a:ext cx="2743201" cy="365125"/>
          </a:xfrm>
        </p:spPr>
        <p:txBody>
          <a:bodyPr/>
          <a:lstStyle/>
          <a:p>
            <a:pPr>
              <a:defRPr/>
            </a:pPr>
            <a:fld id="{82A0E80C-D453-4929-B3E0-AF9545A80579}" type="datetime1">
              <a:rPr lang="en-US" smtClean="0">
                <a:latin typeface="Times New Roman" pitchFamily="18" charset="0"/>
                <a:cs typeface="Times New Roman" pitchFamily="18" charset="0"/>
              </a:rPr>
              <a:pPr>
                <a:defRPr/>
              </a:pPr>
              <a:t>6/20/2022</a:t>
            </a:fld>
            <a:endParaRPr lang="en-US" dirty="0">
              <a:latin typeface="Times New Roman" pitchFamily="18" charset="0"/>
              <a:cs typeface="Times New Roman" pitchFamily="18" charset="0"/>
            </a:endParaRPr>
          </a:p>
        </p:txBody>
      </p:sp>
      <p:sp>
        <p:nvSpPr>
          <p:cNvPr id="7" name="Footer Placeholder 7"/>
          <p:cNvSpPr>
            <a:spLocks noGrp="1"/>
          </p:cNvSpPr>
          <p:nvPr>
            <p:ph type="ftr" sz="quarter" idx="11"/>
          </p:nvPr>
        </p:nvSpPr>
        <p:spPr>
          <a:xfrm>
            <a:off x="4430713" y="6446838"/>
            <a:ext cx="4114800" cy="365125"/>
          </a:xfrm>
        </p:spPr>
        <p:txBody>
          <a:bodyPr/>
          <a:lstStyle/>
          <a:p>
            <a:pPr>
              <a:defRPr/>
            </a:pPr>
            <a:r>
              <a:rPr lang="en-US" dirty="0" smtClean="0">
                <a:latin typeface="Times New Roman" pitchFamily="18" charset="0"/>
                <a:cs typeface="Times New Roman" pitchFamily="18" charset="0"/>
              </a:rPr>
              <a:t>DAA - Unit – 4 Presentation Slides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3066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838200" y="365126"/>
            <a:ext cx="10515600" cy="65743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3600" b="1" dirty="0" smtClean="0">
                <a:latin typeface="Times New Roman" panose="02020603050405020304" pitchFamily="18" charset="0"/>
                <a:cs typeface="Times New Roman" panose="02020603050405020304" pitchFamily="18" charset="0"/>
              </a:rPr>
              <a:t>ALL-PAIRS SHORTEST PATH PROBLEM</a:t>
            </a:r>
          </a:p>
        </p:txBody>
      </p:sp>
      <p:sp>
        <p:nvSpPr>
          <p:cNvPr id="3" name="Rectangle 2">
            <a:extLst/>
          </p:cNvPr>
          <p:cNvSpPr txBox="1">
            <a:spLocks noChangeArrowheads="1"/>
          </p:cNvSpPr>
          <p:nvPr/>
        </p:nvSpPr>
        <p:spPr bwMode="auto">
          <a:xfrm>
            <a:off x="604683" y="1383890"/>
            <a:ext cx="10918723" cy="4525963"/>
          </a:xfrm>
          <a:prstGeom prst="rect">
            <a:avLst/>
          </a:prstGeom>
          <a:noFill/>
          <a:ln w="9525">
            <a:noFill/>
            <a:miter lim="800000"/>
            <a:headEnd/>
            <a:tailEnd/>
          </a:ln>
        </p:spPr>
        <p:txBody>
          <a:bodyPr/>
          <a:lstStyle/>
          <a:p>
            <a:pPr eaLnBrk="1" fontAlgn="auto" hangingPunct="1">
              <a:spcBef>
                <a:spcPts val="7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kern="0" dirty="0" smtClean="0">
                <a:latin typeface="Times New Roman" pitchFamily="18" charset="0"/>
                <a:cs typeface="Times New Roman" pitchFamily="18" charset="0"/>
              </a:rPr>
              <a:t>   Let </a:t>
            </a:r>
            <a:r>
              <a:rPr lang="en-IN" sz="2800" kern="0" dirty="0">
                <a:latin typeface="Times New Roman" pitchFamily="18" charset="0"/>
                <a:cs typeface="Times New Roman" pitchFamily="18" charset="0"/>
              </a:rPr>
              <a:t>G=( V,E ) be a </a:t>
            </a:r>
            <a:r>
              <a:rPr lang="en-IN" sz="2800" i="1" kern="0" dirty="0">
                <a:solidFill>
                  <a:srgbClr val="FF0066"/>
                </a:solidFill>
                <a:latin typeface="Times New Roman" pitchFamily="18" charset="0"/>
                <a:cs typeface="Times New Roman" pitchFamily="18" charset="0"/>
              </a:rPr>
              <a:t>directed</a:t>
            </a:r>
            <a:r>
              <a:rPr lang="en-IN" sz="2800" kern="0" dirty="0">
                <a:latin typeface="Times New Roman" pitchFamily="18" charset="0"/>
                <a:cs typeface="Times New Roman" pitchFamily="18" charset="0"/>
              </a:rPr>
              <a:t> graph consisting of n vertices.</a:t>
            </a:r>
          </a:p>
          <a:p>
            <a:pPr eaLnBrk="1" fontAlgn="auto" hangingPunct="1">
              <a:spcBef>
                <a:spcPts val="700"/>
              </a:spcBef>
              <a:spcAft>
                <a:spcPts val="0"/>
              </a:spcAft>
              <a:buClr>
                <a:srgbClr val="FF0066"/>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i="1" kern="0" dirty="0" smtClean="0">
                <a:solidFill>
                  <a:srgbClr val="FF0066"/>
                </a:solidFill>
                <a:latin typeface="Times New Roman" pitchFamily="18" charset="0"/>
                <a:cs typeface="Times New Roman" pitchFamily="18" charset="0"/>
              </a:rPr>
              <a:t>   Weight</a:t>
            </a:r>
            <a:r>
              <a:rPr lang="en-IN" sz="2800" kern="0" dirty="0" smtClean="0">
                <a:latin typeface="Times New Roman" pitchFamily="18" charset="0"/>
                <a:cs typeface="Times New Roman" pitchFamily="18" charset="0"/>
              </a:rPr>
              <a:t> </a:t>
            </a:r>
            <a:r>
              <a:rPr lang="en-IN" sz="2800" kern="0" dirty="0">
                <a:latin typeface="Times New Roman" pitchFamily="18" charset="0"/>
                <a:cs typeface="Times New Roman" pitchFamily="18" charset="0"/>
              </a:rPr>
              <a:t>is associated with each edge.</a:t>
            </a:r>
          </a:p>
          <a:p>
            <a:pPr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kern="0" dirty="0" smtClean="0">
                <a:latin typeface="Times New Roman" pitchFamily="18" charset="0"/>
                <a:cs typeface="Times New Roman" pitchFamily="18" charset="0"/>
              </a:rPr>
              <a:t>  The </a:t>
            </a:r>
            <a:r>
              <a:rPr lang="en-IN" sz="2800" kern="0" dirty="0">
                <a:latin typeface="Times New Roman" pitchFamily="18" charset="0"/>
                <a:cs typeface="Times New Roman" pitchFamily="18" charset="0"/>
              </a:rPr>
              <a:t>problem is to </a:t>
            </a:r>
            <a:r>
              <a:rPr lang="en-IN" sz="2800" i="1" kern="0" dirty="0">
                <a:latin typeface="Times New Roman" pitchFamily="18" charset="0"/>
                <a:cs typeface="Times New Roman" pitchFamily="18" charset="0"/>
              </a:rPr>
              <a:t>find a</a:t>
            </a:r>
            <a:r>
              <a:rPr lang="en-IN" sz="2800" i="1" kern="0" dirty="0">
                <a:solidFill>
                  <a:srgbClr val="FF0066"/>
                </a:solidFill>
                <a:latin typeface="Times New Roman" pitchFamily="18" charset="0"/>
                <a:cs typeface="Times New Roman" pitchFamily="18" charset="0"/>
              </a:rPr>
              <a:t> shortest</a:t>
            </a:r>
            <a:r>
              <a:rPr lang="en-IN" sz="2800" kern="0" dirty="0">
                <a:solidFill>
                  <a:srgbClr val="FF0066"/>
                </a:solidFill>
                <a:latin typeface="Times New Roman" pitchFamily="18" charset="0"/>
                <a:cs typeface="Times New Roman" pitchFamily="18" charset="0"/>
              </a:rPr>
              <a:t> </a:t>
            </a:r>
            <a:r>
              <a:rPr lang="en-IN" sz="2800" i="1" kern="0" dirty="0">
                <a:solidFill>
                  <a:srgbClr val="FF0066"/>
                </a:solidFill>
                <a:latin typeface="Times New Roman" pitchFamily="18" charset="0"/>
                <a:cs typeface="Times New Roman" pitchFamily="18" charset="0"/>
              </a:rPr>
              <a:t>path</a:t>
            </a:r>
            <a:r>
              <a:rPr lang="en-IN" sz="2800" kern="0" dirty="0">
                <a:latin typeface="Times New Roman" pitchFamily="18" charset="0"/>
                <a:cs typeface="Times New Roman" pitchFamily="18" charset="0"/>
              </a:rPr>
              <a:t> between </a:t>
            </a:r>
            <a:r>
              <a:rPr lang="en-IN" sz="2800" i="1" kern="0" dirty="0">
                <a:solidFill>
                  <a:srgbClr val="FF0066"/>
                </a:solidFill>
                <a:latin typeface="Times New Roman" pitchFamily="18" charset="0"/>
                <a:cs typeface="Times New Roman" pitchFamily="18" charset="0"/>
              </a:rPr>
              <a:t>every pair of nodes</a:t>
            </a:r>
            <a:r>
              <a:rPr lang="en-IN" sz="2800" i="1" kern="0" dirty="0" smtClean="0">
                <a:solidFill>
                  <a:srgbClr val="FF0066"/>
                </a:solidFill>
                <a:latin typeface="Times New Roman" pitchFamily="18" charset="0"/>
                <a:cs typeface="Times New Roman" pitchFamily="18" charset="0"/>
              </a:rPr>
              <a:t>.</a:t>
            </a:r>
            <a:endParaRPr lang="en-IN" sz="2800" i="1" kern="0" dirty="0">
              <a:solidFill>
                <a:srgbClr val="FF0066"/>
              </a:solidFill>
              <a:latin typeface="Times New Roman" pitchFamily="18" charset="0"/>
              <a:cs typeface="Times New Roman" pitchFamily="18" charset="0"/>
            </a:endParaRPr>
          </a:p>
          <a:p>
            <a:pPr marL="341313" indent="-341313">
              <a:spcBef>
                <a:spcPts val="600"/>
              </a:spcBef>
              <a:buClr>
                <a:srgbClr val="FF0066"/>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400" dirty="0" smtClean="0">
                <a:latin typeface="Times New Roman" panose="02020603050405020304" pitchFamily="18" charset="0"/>
                <a:cs typeface="Times New Roman" panose="02020603050405020304" pitchFamily="18" charset="0"/>
              </a:rPr>
              <a:t>		</a:t>
            </a:r>
            <a:r>
              <a:rPr lang="en-US" altLang="en-US" sz="2800" b="1" dirty="0" smtClean="0">
                <a:latin typeface="Times New Roman" panose="02020603050405020304" pitchFamily="18" charset="0"/>
                <a:cs typeface="Times New Roman" panose="02020603050405020304" pitchFamily="18" charset="0"/>
              </a:rPr>
              <a:t>Idea </a:t>
            </a:r>
            <a:r>
              <a:rPr lang="en-US" altLang="en-US" sz="2800" b="1" dirty="0">
                <a:latin typeface="Times New Roman" panose="02020603050405020304" pitchFamily="18" charset="0"/>
                <a:cs typeface="Times New Roman" panose="02020603050405020304" pitchFamily="18" charset="0"/>
              </a:rPr>
              <a:t>of Floyd-</a:t>
            </a:r>
            <a:r>
              <a:rPr lang="en-US" altLang="en-US" sz="2800" b="1" dirty="0" err="1">
                <a:latin typeface="Times New Roman" panose="02020603050405020304" pitchFamily="18" charset="0"/>
                <a:cs typeface="Times New Roman" panose="02020603050405020304" pitchFamily="18" charset="0"/>
              </a:rPr>
              <a:t>Warshall</a:t>
            </a:r>
            <a:r>
              <a:rPr lang="en-US" altLang="en-US" sz="2800" b="1" dirty="0">
                <a:latin typeface="Times New Roman" panose="02020603050405020304" pitchFamily="18" charset="0"/>
                <a:cs typeface="Times New Roman" panose="02020603050405020304" pitchFamily="18" charset="0"/>
              </a:rPr>
              <a:t> Algorithm</a:t>
            </a:r>
            <a:endParaRPr lang="en-IN" sz="2800" b="1" i="1" kern="0" dirty="0">
              <a:solidFill>
                <a:srgbClr val="FF0066"/>
              </a:solidFill>
              <a:latin typeface="Times New Roman" pitchFamily="18" charset="0"/>
              <a:cs typeface="Times New Roman" pitchFamily="18" charset="0"/>
            </a:endParaRPr>
          </a:p>
        </p:txBody>
      </p:sp>
      <p:sp>
        <p:nvSpPr>
          <p:cNvPr id="8" name="Rectangle 2">
            <a:extLst/>
          </p:cNvPr>
          <p:cNvSpPr txBox="1">
            <a:spLocks noChangeArrowheads="1"/>
          </p:cNvSpPr>
          <p:nvPr/>
        </p:nvSpPr>
        <p:spPr bwMode="auto">
          <a:xfrm>
            <a:off x="668594" y="3568148"/>
            <a:ext cx="10685206" cy="2961861"/>
          </a:xfrm>
          <a:prstGeom prst="rect">
            <a:avLst/>
          </a:prstGeom>
          <a:noFill/>
          <a:ln w="9525">
            <a:noFill/>
            <a:miter lim="800000"/>
            <a:headEnd/>
            <a:tailEnd/>
          </a:ln>
        </p:spPr>
        <p:txBody>
          <a:bodyPr/>
          <a:lstStyle/>
          <a:p>
            <a:pPr marL="341313" indent="-341313" eaLnBrk="1" fontAlgn="auto" hangingPunct="1">
              <a:lnSpc>
                <a:spcPct val="90000"/>
              </a:lnSpc>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kern="0" dirty="0">
                <a:latin typeface="Times New Roman" pitchFamily="18" charset="0"/>
                <a:cs typeface="Times New Roman" pitchFamily="18" charset="0"/>
              </a:rPr>
              <a:t>Assume vertices are </a:t>
            </a:r>
            <a:r>
              <a:rPr lang="en-US" sz="2400" i="1" kern="0" dirty="0">
                <a:solidFill>
                  <a:srgbClr val="FF0066"/>
                </a:solidFill>
                <a:latin typeface="Times New Roman" pitchFamily="18" charset="0"/>
                <a:cs typeface="Times New Roman" pitchFamily="18" charset="0"/>
              </a:rPr>
              <a:t>{1,2,……n}</a:t>
            </a:r>
          </a:p>
          <a:p>
            <a:pPr marL="341313" indent="-341313" eaLnBrk="1" fontAlgn="auto" hangingPunct="1">
              <a:lnSpc>
                <a:spcPct val="90000"/>
              </a:lnSpc>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kern="0" dirty="0" smtClean="0">
                <a:latin typeface="Times New Roman" pitchFamily="18" charset="0"/>
                <a:cs typeface="Times New Roman" pitchFamily="18" charset="0"/>
              </a:rPr>
              <a:t>Let </a:t>
            </a:r>
            <a:r>
              <a:rPr lang="en-US" sz="2400" kern="0" dirty="0" err="1">
                <a:solidFill>
                  <a:srgbClr val="FF0000"/>
                </a:solidFill>
                <a:latin typeface="Times New Roman" pitchFamily="18" charset="0"/>
                <a:cs typeface="Times New Roman" pitchFamily="18" charset="0"/>
              </a:rPr>
              <a:t>A</a:t>
            </a:r>
            <a:r>
              <a:rPr lang="en-US" sz="2400" i="1" kern="0" baseline="30000" dirty="0" err="1">
                <a:solidFill>
                  <a:srgbClr val="FF0066"/>
                </a:solidFill>
                <a:latin typeface="Times New Roman" pitchFamily="18" charset="0"/>
                <a:cs typeface="Times New Roman" pitchFamily="18" charset="0"/>
              </a:rPr>
              <a:t>k</a:t>
            </a:r>
            <a:r>
              <a:rPr lang="en-US" sz="2400" i="1" kern="0" dirty="0">
                <a:solidFill>
                  <a:srgbClr val="FF0066"/>
                </a:solidFill>
                <a:latin typeface="Times New Roman" pitchFamily="18" charset="0"/>
                <a:cs typeface="Times New Roman" pitchFamily="18" charset="0"/>
              </a:rPr>
              <a:t>( </a:t>
            </a:r>
            <a:r>
              <a:rPr lang="en-US" sz="2400" i="1" kern="0" dirty="0" err="1">
                <a:solidFill>
                  <a:srgbClr val="FF0066"/>
                </a:solidFill>
                <a:latin typeface="Times New Roman" pitchFamily="18" charset="0"/>
                <a:cs typeface="Times New Roman" pitchFamily="18" charset="0"/>
              </a:rPr>
              <a:t>i</a:t>
            </a:r>
            <a:r>
              <a:rPr lang="en-US" sz="2400" i="1" kern="0" dirty="0">
                <a:solidFill>
                  <a:srgbClr val="FF0066"/>
                </a:solidFill>
                <a:latin typeface="Times New Roman" pitchFamily="18" charset="0"/>
                <a:cs typeface="Times New Roman" pitchFamily="18" charset="0"/>
              </a:rPr>
              <a:t>, j )</a:t>
            </a:r>
            <a:r>
              <a:rPr lang="en-US" sz="2400" kern="0" dirty="0">
                <a:latin typeface="Times New Roman" pitchFamily="18" charset="0"/>
                <a:cs typeface="Times New Roman" pitchFamily="18" charset="0"/>
              </a:rPr>
              <a:t> be the length of a shortest path from </a:t>
            </a:r>
            <a:r>
              <a:rPr lang="en-US" sz="2400" kern="0" dirty="0" err="1">
                <a:latin typeface="Times New Roman" pitchFamily="18" charset="0"/>
                <a:cs typeface="Times New Roman" pitchFamily="18" charset="0"/>
              </a:rPr>
              <a:t>i</a:t>
            </a:r>
            <a:r>
              <a:rPr lang="en-US" sz="2400" kern="0" dirty="0">
                <a:latin typeface="Times New Roman" pitchFamily="18" charset="0"/>
                <a:cs typeface="Times New Roman" pitchFamily="18" charset="0"/>
              </a:rPr>
              <a:t> to j with intermediate vertices numbered not higher than </a:t>
            </a:r>
            <a:r>
              <a:rPr lang="en-US" sz="2400" i="1" kern="0" dirty="0">
                <a:solidFill>
                  <a:srgbClr val="FF0066"/>
                </a:solidFill>
                <a:latin typeface="Times New Roman" pitchFamily="18" charset="0"/>
                <a:cs typeface="Times New Roman" pitchFamily="18" charset="0"/>
              </a:rPr>
              <a:t>k</a:t>
            </a:r>
            <a:r>
              <a:rPr lang="en-US" sz="2400" kern="0" dirty="0">
                <a:latin typeface="Times New Roman" pitchFamily="18" charset="0"/>
                <a:cs typeface="Times New Roman" pitchFamily="18" charset="0"/>
              </a:rPr>
              <a:t>  where </a:t>
            </a:r>
            <a:r>
              <a:rPr lang="en-US" sz="2400" i="1" kern="0" dirty="0">
                <a:solidFill>
                  <a:srgbClr val="FF0066"/>
                </a:solidFill>
                <a:latin typeface="Times New Roman" pitchFamily="18" charset="0"/>
                <a:cs typeface="Times New Roman" pitchFamily="18" charset="0"/>
              </a:rPr>
              <a:t>   0 ≤ k ≤ n</a:t>
            </a:r>
            <a:r>
              <a:rPr lang="en-US" sz="2400" kern="0" dirty="0">
                <a:latin typeface="Times New Roman" pitchFamily="18" charset="0"/>
                <a:cs typeface="Times New Roman" pitchFamily="18" charset="0"/>
              </a:rPr>
              <a:t>, then</a:t>
            </a:r>
          </a:p>
          <a:p>
            <a:pPr marL="341313" indent="-341313" eaLnBrk="1" fontAlgn="auto" hangingPunct="1">
              <a:lnSpc>
                <a:spcPct val="90000"/>
              </a:lnSpc>
              <a:spcBef>
                <a:spcPts val="600"/>
              </a:spcBef>
              <a:spcAft>
                <a:spcPts val="0"/>
              </a:spcAft>
              <a:buClr>
                <a:srgbClr val="FF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i="1" kern="0" dirty="0" smtClean="0">
                <a:solidFill>
                  <a:srgbClr val="FF0066"/>
                </a:solidFill>
                <a:latin typeface="Times New Roman" pitchFamily="18" charset="0"/>
                <a:cs typeface="Times New Roman" pitchFamily="18" charset="0"/>
              </a:rPr>
              <a:t>A</a:t>
            </a:r>
            <a:r>
              <a:rPr lang="en-US" sz="2400" i="1" kern="0" baseline="30000" dirty="0" smtClean="0">
                <a:solidFill>
                  <a:srgbClr val="FF0066"/>
                </a:solidFill>
                <a:latin typeface="Times New Roman" pitchFamily="18" charset="0"/>
                <a:cs typeface="Times New Roman" pitchFamily="18" charset="0"/>
              </a:rPr>
              <a:t>0</a:t>
            </a:r>
            <a:r>
              <a:rPr lang="en-US" sz="2400" i="1" kern="0" dirty="0">
                <a:solidFill>
                  <a:srgbClr val="FF0066"/>
                </a:solidFill>
                <a:latin typeface="Times New Roman" pitchFamily="18" charset="0"/>
                <a:cs typeface="Times New Roman" pitchFamily="18" charset="0"/>
              </a:rPr>
              <a:t>( </a:t>
            </a:r>
            <a:r>
              <a:rPr lang="en-US" sz="2400" i="1" kern="0" dirty="0" err="1">
                <a:solidFill>
                  <a:srgbClr val="FF0066"/>
                </a:solidFill>
                <a:latin typeface="Times New Roman" pitchFamily="18" charset="0"/>
                <a:cs typeface="Times New Roman" pitchFamily="18" charset="0"/>
              </a:rPr>
              <a:t>i</a:t>
            </a:r>
            <a:r>
              <a:rPr lang="en-US" sz="2400" i="1" kern="0" dirty="0">
                <a:solidFill>
                  <a:srgbClr val="FF0066"/>
                </a:solidFill>
                <a:latin typeface="Times New Roman" pitchFamily="18" charset="0"/>
                <a:cs typeface="Times New Roman" pitchFamily="18" charset="0"/>
              </a:rPr>
              <a:t>, j )=c( </a:t>
            </a:r>
            <a:r>
              <a:rPr lang="en-US" sz="2400" i="1" kern="0" dirty="0" err="1">
                <a:solidFill>
                  <a:srgbClr val="FF0066"/>
                </a:solidFill>
                <a:latin typeface="Times New Roman" pitchFamily="18" charset="0"/>
                <a:cs typeface="Times New Roman" pitchFamily="18" charset="0"/>
              </a:rPr>
              <a:t>i</a:t>
            </a:r>
            <a:r>
              <a:rPr lang="en-US" sz="2400" i="1" kern="0" dirty="0">
                <a:solidFill>
                  <a:srgbClr val="FF0066"/>
                </a:solidFill>
                <a:latin typeface="Times New Roman" pitchFamily="18" charset="0"/>
                <a:cs typeface="Times New Roman" pitchFamily="18" charset="0"/>
              </a:rPr>
              <a:t>, j )</a:t>
            </a:r>
            <a:r>
              <a:rPr lang="en-US" sz="2400" kern="0" dirty="0">
                <a:latin typeface="Times New Roman" pitchFamily="18" charset="0"/>
                <a:cs typeface="Times New Roman" pitchFamily="18" charset="0"/>
              </a:rPr>
              <a:t> </a:t>
            </a:r>
            <a:r>
              <a:rPr lang="en-US" sz="2400" kern="0" baseline="-25000" dirty="0">
                <a:latin typeface="Times New Roman" pitchFamily="18" charset="0"/>
                <a:cs typeface="Times New Roman" pitchFamily="18" charset="0"/>
              </a:rPr>
              <a:t> </a:t>
            </a:r>
            <a:r>
              <a:rPr lang="en-GB" sz="2400" kern="0" dirty="0">
                <a:latin typeface="Times New Roman" pitchFamily="18" charset="0"/>
                <a:cs typeface="Times New Roman" pitchFamily="18" charset="0"/>
              </a:rPr>
              <a:t>(no intermediate vertices at all)</a:t>
            </a:r>
          </a:p>
          <a:p>
            <a:pPr marL="341313" indent="-341313" eaLnBrk="1" fontAlgn="auto" hangingPunct="1">
              <a:lnSpc>
                <a:spcPct val="90000"/>
              </a:lnSpc>
              <a:spcBef>
                <a:spcPts val="600"/>
              </a:spcBef>
              <a:spcAft>
                <a:spcPts val="0"/>
              </a:spcAft>
              <a:buClr>
                <a:srgbClr val="FF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i="1" kern="0" dirty="0" smtClean="0">
                <a:solidFill>
                  <a:srgbClr val="FF0066"/>
                </a:solidFill>
                <a:latin typeface="Times New Roman" pitchFamily="18" charset="0"/>
                <a:cs typeface="Times New Roman" pitchFamily="18" charset="0"/>
              </a:rPr>
              <a:t>A </a:t>
            </a:r>
            <a:r>
              <a:rPr lang="en-US" sz="2400" i="1" kern="0" baseline="30000" dirty="0">
                <a:solidFill>
                  <a:srgbClr val="FF0066"/>
                </a:solidFill>
                <a:latin typeface="Times New Roman" pitchFamily="18" charset="0"/>
                <a:cs typeface="Times New Roman" pitchFamily="18" charset="0"/>
              </a:rPr>
              <a:t>k</a:t>
            </a:r>
            <a:r>
              <a:rPr lang="en-US" sz="2400" i="1" kern="0" dirty="0">
                <a:solidFill>
                  <a:srgbClr val="FF0066"/>
                </a:solidFill>
                <a:latin typeface="Times New Roman" pitchFamily="18" charset="0"/>
                <a:cs typeface="Times New Roman" pitchFamily="18" charset="0"/>
              </a:rPr>
              <a:t>( </a:t>
            </a:r>
            <a:r>
              <a:rPr lang="en-US" sz="2400" i="1" kern="0" dirty="0" err="1">
                <a:solidFill>
                  <a:srgbClr val="FF0066"/>
                </a:solidFill>
                <a:latin typeface="Times New Roman" pitchFamily="18" charset="0"/>
                <a:cs typeface="Times New Roman" pitchFamily="18" charset="0"/>
              </a:rPr>
              <a:t>i</a:t>
            </a:r>
            <a:r>
              <a:rPr lang="en-US" sz="2400" i="1" kern="0" dirty="0">
                <a:solidFill>
                  <a:srgbClr val="FF0066"/>
                </a:solidFill>
                <a:latin typeface="Times New Roman" pitchFamily="18" charset="0"/>
                <a:cs typeface="Times New Roman" pitchFamily="18" charset="0"/>
              </a:rPr>
              <a:t>, j )=min { A</a:t>
            </a:r>
            <a:r>
              <a:rPr lang="en-US" sz="2400" i="1" kern="0" baseline="30000" dirty="0">
                <a:solidFill>
                  <a:srgbClr val="FF0066"/>
                </a:solidFill>
                <a:latin typeface="Times New Roman" pitchFamily="18" charset="0"/>
                <a:cs typeface="Times New Roman" pitchFamily="18" charset="0"/>
              </a:rPr>
              <a:t>k-1</a:t>
            </a:r>
            <a:r>
              <a:rPr lang="en-US" sz="2400" i="1" kern="0" dirty="0">
                <a:solidFill>
                  <a:srgbClr val="FF0066"/>
                </a:solidFill>
                <a:latin typeface="Times New Roman" pitchFamily="18" charset="0"/>
                <a:cs typeface="Times New Roman" pitchFamily="18" charset="0"/>
              </a:rPr>
              <a:t>( </a:t>
            </a:r>
            <a:r>
              <a:rPr lang="en-US" sz="2400" i="1" kern="0" dirty="0" err="1">
                <a:solidFill>
                  <a:srgbClr val="FF0066"/>
                </a:solidFill>
                <a:latin typeface="Times New Roman" pitchFamily="18" charset="0"/>
                <a:cs typeface="Times New Roman" pitchFamily="18" charset="0"/>
              </a:rPr>
              <a:t>i</a:t>
            </a:r>
            <a:r>
              <a:rPr lang="en-US" sz="2400" i="1" kern="0" dirty="0">
                <a:solidFill>
                  <a:srgbClr val="FF0066"/>
                </a:solidFill>
                <a:latin typeface="Times New Roman" pitchFamily="18" charset="0"/>
                <a:cs typeface="Times New Roman" pitchFamily="18" charset="0"/>
              </a:rPr>
              <a:t>, j ),  A</a:t>
            </a:r>
            <a:r>
              <a:rPr lang="en-US" sz="2400" i="1" kern="0" baseline="30000" dirty="0">
                <a:solidFill>
                  <a:srgbClr val="FF0066"/>
                </a:solidFill>
                <a:latin typeface="Times New Roman" pitchFamily="18" charset="0"/>
                <a:cs typeface="Times New Roman" pitchFamily="18" charset="0"/>
              </a:rPr>
              <a:t>k-1</a:t>
            </a:r>
            <a:r>
              <a:rPr lang="en-US" sz="2400" i="1" kern="0" dirty="0">
                <a:solidFill>
                  <a:srgbClr val="FF0066"/>
                </a:solidFill>
                <a:latin typeface="Times New Roman" pitchFamily="18" charset="0"/>
                <a:cs typeface="Times New Roman" pitchFamily="18" charset="0"/>
              </a:rPr>
              <a:t>( </a:t>
            </a:r>
            <a:r>
              <a:rPr lang="en-US" sz="2400" i="1" kern="0" dirty="0" err="1">
                <a:solidFill>
                  <a:srgbClr val="FF0066"/>
                </a:solidFill>
                <a:latin typeface="Times New Roman" pitchFamily="18" charset="0"/>
                <a:cs typeface="Times New Roman" pitchFamily="18" charset="0"/>
              </a:rPr>
              <a:t>i</a:t>
            </a:r>
            <a:r>
              <a:rPr lang="en-US" sz="2400" i="1" kern="0" dirty="0">
                <a:solidFill>
                  <a:srgbClr val="FF0066"/>
                </a:solidFill>
                <a:latin typeface="Times New Roman" pitchFamily="18" charset="0"/>
                <a:cs typeface="Times New Roman" pitchFamily="18" charset="0"/>
              </a:rPr>
              <a:t>, k )+ A</a:t>
            </a:r>
            <a:r>
              <a:rPr lang="en-US" sz="2400" i="1" kern="0" baseline="30000" dirty="0">
                <a:solidFill>
                  <a:srgbClr val="FF0066"/>
                </a:solidFill>
                <a:latin typeface="Times New Roman" pitchFamily="18" charset="0"/>
                <a:cs typeface="Times New Roman" pitchFamily="18" charset="0"/>
              </a:rPr>
              <a:t>k-1</a:t>
            </a:r>
            <a:r>
              <a:rPr lang="en-US" sz="2400" i="1" kern="0" dirty="0">
                <a:solidFill>
                  <a:srgbClr val="FF0066"/>
                </a:solidFill>
                <a:latin typeface="Times New Roman" pitchFamily="18" charset="0"/>
                <a:cs typeface="Times New Roman" pitchFamily="18" charset="0"/>
              </a:rPr>
              <a:t>( k, j ) }</a:t>
            </a:r>
          </a:p>
          <a:p>
            <a:pPr lvl="1" eaLnBrk="1" fontAlgn="auto" hangingPunct="1">
              <a:lnSpc>
                <a:spcPct val="90000"/>
              </a:lnSpc>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kern="0" dirty="0" smtClean="0">
              <a:latin typeface="Times New Roman" pitchFamily="18" charset="0"/>
              <a:cs typeface="Times New Roman" pitchFamily="18" charset="0"/>
            </a:endParaRPr>
          </a:p>
          <a:p>
            <a:pPr lvl="1" eaLnBrk="1" fontAlgn="auto" hangingPunct="1">
              <a:lnSpc>
                <a:spcPct val="90000"/>
              </a:lnSpc>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kern="0" dirty="0" smtClean="0">
                <a:latin typeface="Times New Roman" pitchFamily="18" charset="0"/>
                <a:cs typeface="Times New Roman" pitchFamily="18" charset="0"/>
              </a:rPr>
              <a:t>and </a:t>
            </a:r>
            <a:r>
              <a:rPr lang="en-US" sz="2400" b="1" i="1" kern="0" dirty="0">
                <a:solidFill>
                  <a:srgbClr val="FF0066"/>
                </a:solidFill>
                <a:latin typeface="Times New Roman" pitchFamily="18" charset="0"/>
                <a:cs typeface="Times New Roman" pitchFamily="18" charset="0"/>
              </a:rPr>
              <a:t>A </a:t>
            </a:r>
            <a:r>
              <a:rPr lang="en-US" sz="2400" b="1" i="1" kern="0" baseline="30000" dirty="0">
                <a:solidFill>
                  <a:srgbClr val="FF0066"/>
                </a:solidFill>
                <a:latin typeface="Times New Roman" pitchFamily="18" charset="0"/>
                <a:cs typeface="Times New Roman" pitchFamily="18" charset="0"/>
              </a:rPr>
              <a:t>n</a:t>
            </a:r>
            <a:r>
              <a:rPr lang="en-US" sz="2400" b="1" i="1" kern="0" dirty="0">
                <a:solidFill>
                  <a:srgbClr val="FF0066"/>
                </a:solidFill>
                <a:latin typeface="Times New Roman" pitchFamily="18" charset="0"/>
                <a:cs typeface="Times New Roman" pitchFamily="18" charset="0"/>
              </a:rPr>
              <a:t>( </a:t>
            </a:r>
            <a:r>
              <a:rPr lang="en-US" sz="2400" b="1" i="1" kern="0" dirty="0" err="1">
                <a:solidFill>
                  <a:srgbClr val="FF0066"/>
                </a:solidFill>
                <a:latin typeface="Times New Roman" pitchFamily="18" charset="0"/>
                <a:cs typeface="Times New Roman" pitchFamily="18" charset="0"/>
              </a:rPr>
              <a:t>i</a:t>
            </a:r>
            <a:r>
              <a:rPr lang="en-US" sz="2400" b="1" i="1" kern="0" dirty="0">
                <a:solidFill>
                  <a:srgbClr val="FF0066"/>
                </a:solidFill>
                <a:latin typeface="Times New Roman" pitchFamily="18" charset="0"/>
                <a:cs typeface="Times New Roman" pitchFamily="18" charset="0"/>
              </a:rPr>
              <a:t>, j )</a:t>
            </a:r>
            <a:r>
              <a:rPr lang="en-US" sz="2400" b="1" kern="0" dirty="0">
                <a:latin typeface="Times New Roman" pitchFamily="18" charset="0"/>
                <a:cs typeface="Times New Roman" pitchFamily="18" charset="0"/>
              </a:rPr>
              <a:t>  is the </a:t>
            </a:r>
            <a:r>
              <a:rPr lang="en-US" sz="2400" b="1" i="1" kern="0" dirty="0">
                <a:solidFill>
                  <a:srgbClr val="FF0066"/>
                </a:solidFill>
                <a:latin typeface="Times New Roman" pitchFamily="18" charset="0"/>
                <a:cs typeface="Times New Roman" pitchFamily="18" charset="0"/>
              </a:rPr>
              <a:t>length</a:t>
            </a:r>
            <a:r>
              <a:rPr lang="en-US" sz="2400" b="1" kern="0" dirty="0">
                <a:latin typeface="Times New Roman" pitchFamily="18" charset="0"/>
                <a:cs typeface="Times New Roman" pitchFamily="18" charset="0"/>
              </a:rPr>
              <a:t> of a shortest path from </a:t>
            </a:r>
            <a:r>
              <a:rPr lang="en-US" sz="2400" b="1" i="1" kern="0" dirty="0" err="1">
                <a:solidFill>
                  <a:srgbClr val="FF0066"/>
                </a:solidFill>
                <a:latin typeface="Times New Roman" pitchFamily="18" charset="0"/>
                <a:cs typeface="Times New Roman" pitchFamily="18" charset="0"/>
              </a:rPr>
              <a:t>i</a:t>
            </a:r>
            <a:r>
              <a:rPr lang="en-US" sz="2400" b="1" i="1" kern="0" dirty="0">
                <a:solidFill>
                  <a:srgbClr val="FF0066"/>
                </a:solidFill>
                <a:latin typeface="Times New Roman" pitchFamily="18" charset="0"/>
                <a:cs typeface="Times New Roman" pitchFamily="18" charset="0"/>
              </a:rPr>
              <a:t> to j</a:t>
            </a:r>
          </a:p>
          <a:p>
            <a:pPr marL="341313" indent="-341313" eaLnBrk="1" fontAlgn="auto" hangingPunct="1">
              <a:lnSpc>
                <a:spcPct val="90000"/>
              </a:lnSpc>
              <a:spcBef>
                <a:spcPts val="600"/>
              </a:spcBef>
              <a:spcAft>
                <a:spcPts val="0"/>
              </a:spcAft>
              <a:buClr>
                <a:srgbClr val="FF0066"/>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i="1" kern="0" dirty="0">
              <a:solidFill>
                <a:srgbClr val="FF0066"/>
              </a:solidFill>
              <a:latin typeface="Times New Roman" pitchFamily="18" charset="0"/>
              <a:cs typeface="Times New Roman" pitchFamily="18" charset="0"/>
            </a:endParaRPr>
          </a:p>
        </p:txBody>
      </p:sp>
    </p:spTree>
    <p:extLst>
      <p:ext uri="{BB962C8B-B14F-4D97-AF65-F5344CB8AC3E}">
        <p14:creationId xmlns:p14="http://schemas.microsoft.com/office/powerpoint/2010/main" val="3986154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marL="0" indent="0" algn="ctr">
              <a:buNone/>
            </a:pPr>
            <a:r>
              <a:rPr lang="en-IN" b="1" dirty="0" smtClean="0">
                <a:latin typeface="Times New Roman" panose="02020603050405020304" pitchFamily="18" charset="0"/>
                <a:cs typeface="Times New Roman" panose="02020603050405020304" pitchFamily="18" charset="0"/>
              </a:rPr>
              <a:t>Greedy Method Vs Dynamic Programming</a:t>
            </a:r>
          </a:p>
          <a:p>
            <a:pPr marL="0" indent="0" algn="just">
              <a:buNone/>
            </a:pPr>
            <a:r>
              <a:rPr lang="en-IN" dirty="0" smtClean="0">
                <a:latin typeface="Times New Roman" panose="02020603050405020304" pitchFamily="18" charset="0"/>
                <a:cs typeface="Times New Roman" panose="02020603050405020304" pitchFamily="18" charset="0"/>
              </a:rPr>
              <a:t>The Greedy </a:t>
            </a:r>
            <a:r>
              <a:rPr lang="en-IN" dirty="0">
                <a:latin typeface="Times New Roman" panose="02020603050405020304" pitchFamily="18" charset="0"/>
                <a:cs typeface="Times New Roman" panose="02020603050405020304" pitchFamily="18" charset="0"/>
              </a:rPr>
              <a:t>M</a:t>
            </a:r>
            <a:r>
              <a:rPr lang="en-IN" dirty="0" smtClean="0">
                <a:latin typeface="Times New Roman" panose="02020603050405020304" pitchFamily="18" charset="0"/>
                <a:cs typeface="Times New Roman" panose="02020603050405020304" pitchFamily="18" charset="0"/>
              </a:rPr>
              <a:t>ethod, Dynamic Programming techniques are used for obtaining optimal solution. </a:t>
            </a:r>
          </a:p>
          <a:p>
            <a:pPr marL="0" indent="0" algn="just">
              <a:buNone/>
            </a:pPr>
            <a:r>
              <a:rPr lang="en-IN" dirty="0" smtClean="0">
                <a:latin typeface="Times New Roman" panose="02020603050405020304" pitchFamily="18" charset="0"/>
                <a:cs typeface="Times New Roman" panose="02020603050405020304" pitchFamily="18" charset="0"/>
              </a:rPr>
              <a:t>The Greedy Method is a straight forward approach for choosing the optimum choice or solution. It simply picks up the optimum solution without revising the previous solutions. </a:t>
            </a:r>
          </a:p>
          <a:p>
            <a:pPr marL="0" indent="0" algn="just">
              <a:buNone/>
            </a:pPr>
            <a:r>
              <a:rPr lang="en-IN" dirty="0" smtClean="0">
                <a:latin typeface="Times New Roman" panose="02020603050405020304" pitchFamily="18" charset="0"/>
                <a:cs typeface="Times New Roman" panose="02020603050405020304" pitchFamily="18" charset="0"/>
              </a:rPr>
              <a:t>The Dynamic Programming, considers all the possible sequences in order to obtain the optimal solution. </a:t>
            </a:r>
          </a:p>
          <a:p>
            <a:pPr marL="0" indent="0" algn="just">
              <a:buNone/>
            </a:pPr>
            <a:r>
              <a:rPr lang="en-IN" dirty="0" smtClean="0">
                <a:latin typeface="Times New Roman" panose="02020603050405020304" pitchFamily="18" charset="0"/>
                <a:cs typeface="Times New Roman" panose="02020603050405020304" pitchFamily="18" charset="0"/>
              </a:rPr>
              <a:t>It is guaranteed that the </a:t>
            </a:r>
            <a:r>
              <a:rPr lang="en-IN" dirty="0">
                <a:latin typeface="Times New Roman" panose="02020603050405020304" pitchFamily="18" charset="0"/>
                <a:cs typeface="Times New Roman" panose="02020603050405020304" pitchFamily="18" charset="0"/>
              </a:rPr>
              <a:t>D</a:t>
            </a:r>
            <a:r>
              <a:rPr lang="en-IN" dirty="0" smtClean="0">
                <a:latin typeface="Times New Roman" panose="02020603050405020304" pitchFamily="18" charset="0"/>
                <a:cs typeface="Times New Roman" panose="02020603050405020304" pitchFamily="18" charset="0"/>
              </a:rPr>
              <a:t>ynamic </a:t>
            </a:r>
            <a:r>
              <a:rPr lang="en-IN" dirty="0">
                <a:latin typeface="Times New Roman" panose="02020603050405020304" pitchFamily="18" charset="0"/>
                <a:cs typeface="Times New Roman" panose="02020603050405020304" pitchFamily="18" charset="0"/>
              </a:rPr>
              <a:t>P</a:t>
            </a:r>
            <a:r>
              <a:rPr lang="en-IN" dirty="0" smtClean="0">
                <a:latin typeface="Times New Roman" panose="02020603050405020304" pitchFamily="18" charset="0"/>
                <a:cs typeface="Times New Roman" panose="02020603050405020304" pitchFamily="18" charset="0"/>
              </a:rPr>
              <a:t>rogramming will generate optimal solution using principle of optimality but in case of greedy algorithm there is no such guarantee.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23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753"/>
          </a:xfrm>
        </p:spPr>
        <p:txBody>
          <a:bodyPr>
            <a:normAutofit fontScale="90000"/>
          </a:bodyPr>
          <a:lstStyle/>
          <a:p>
            <a:r>
              <a:rPr lang="en-IN" altLang="en-US" b="1" dirty="0">
                <a:latin typeface="Times New Roman" panose="02020603050405020304" pitchFamily="18" charset="0"/>
                <a:cs typeface="Times New Roman" panose="02020603050405020304" pitchFamily="18" charset="0"/>
              </a:rPr>
              <a:t>ALL-PAIRS SHORTEST PATH PROBLEM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kern="0" dirty="0" smtClean="0">
                    <a:latin typeface="Times New Roman" pitchFamily="18" charset="0"/>
                    <a:cs typeface="Times New Roman" pitchFamily="18" charset="0"/>
                  </a:rPr>
                  <a:t>In summary, we need to find </a:t>
                </a:r>
                <a:r>
                  <a:rPr lang="en-IN" i="1" kern="0" dirty="0">
                    <a:latin typeface="Times New Roman" pitchFamily="18" charset="0"/>
                    <a:cs typeface="Times New Roman" pitchFamily="18" charset="0"/>
                  </a:rPr>
                  <a:t>A </a:t>
                </a:r>
                <a:r>
                  <a:rPr lang="en-IN" i="1" kern="0" baseline="30000" dirty="0">
                    <a:latin typeface="Times New Roman" pitchFamily="18" charset="0"/>
                    <a:cs typeface="Times New Roman" pitchFamily="18" charset="0"/>
                  </a:rPr>
                  <a:t>n</a:t>
                </a:r>
                <a:r>
                  <a:rPr lang="en-IN" kern="0" baseline="30000" dirty="0">
                    <a:latin typeface="Times New Roman" pitchFamily="18" charset="0"/>
                    <a:cs typeface="Times New Roman" pitchFamily="18" charset="0"/>
                  </a:rPr>
                  <a:t> </a:t>
                </a:r>
                <a:r>
                  <a:rPr lang="en-IN" kern="0" dirty="0">
                    <a:latin typeface="Times New Roman" pitchFamily="18" charset="0"/>
                    <a:cs typeface="Times New Roman" pitchFamily="18" charset="0"/>
                  </a:rPr>
                  <a:t>with </a:t>
                </a:r>
                <a:r>
                  <a:rPr lang="en-IN" i="1" kern="0" dirty="0">
                    <a:latin typeface="Times New Roman" pitchFamily="18" charset="0"/>
                    <a:cs typeface="Times New Roman" pitchFamily="18" charset="0"/>
                  </a:rPr>
                  <a:t>A </a:t>
                </a:r>
                <a:r>
                  <a:rPr lang="en-IN" i="1" kern="0" baseline="30000" dirty="0">
                    <a:latin typeface="Times New Roman" pitchFamily="18" charset="0"/>
                    <a:cs typeface="Times New Roman" pitchFamily="18" charset="0"/>
                  </a:rPr>
                  <a:t>0</a:t>
                </a:r>
                <a:r>
                  <a:rPr lang="en-IN" kern="0" baseline="30000" dirty="0">
                    <a:latin typeface="Times New Roman" pitchFamily="18" charset="0"/>
                    <a:cs typeface="Times New Roman" pitchFamily="18" charset="0"/>
                  </a:rPr>
                  <a:t> </a:t>
                </a:r>
                <a:r>
                  <a:rPr lang="en-IN" kern="0" dirty="0">
                    <a:latin typeface="Times New Roman" pitchFamily="18" charset="0"/>
                    <a:cs typeface="Times New Roman" pitchFamily="18" charset="0"/>
                  </a:rPr>
                  <a:t>=cost matrix .</a:t>
                </a: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kern="0" dirty="0">
                  <a:latin typeface="Times New Roman" pitchFamily="18" charset="0"/>
                  <a:cs typeface="Times New Roman" pitchFamily="18" charset="0"/>
                </a:endParaRPr>
              </a:p>
              <a:p>
                <a:pPr marL="0" indent="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kern="0" dirty="0">
                    <a:latin typeface="Times New Roman" pitchFamily="18" charset="0"/>
                    <a:cs typeface="Times New Roman" pitchFamily="18" charset="0"/>
                  </a:rPr>
                  <a:t>General formula</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baseline="30000" smtClean="0">
                          <a:latin typeface="Cambria Math" panose="02040503050406030204" pitchFamily="18" charset="0"/>
                        </a:rPr>
                        <m:t>𝑘</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b="0" i="1" smtClean="0">
                          <a:latin typeface="Cambria Math" panose="02040503050406030204" pitchFamily="18" charset="0"/>
                        </a:rPr>
                        <m:t>𝐴𝑘</m:t>
                      </m:r>
                      <m:r>
                        <a:rPr lang="en-US" b="0" i="1" smtClean="0">
                          <a:latin typeface="Cambria Math" panose="02040503050406030204" pitchFamily="18" charset="0"/>
                        </a:rPr>
                        <m:t>−1</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baseline="30000" smtClean="0">
                              <a:latin typeface="Cambria Math" panose="02040503050406030204" pitchFamily="18" charset="0"/>
                            </a:rPr>
                          </m:ctrlPr>
                        </m:sSubPr>
                        <m:e>
                          <m:r>
                            <a:rPr lang="en-US" b="0" i="1" smtClean="0">
                              <a:latin typeface="Cambria Math" panose="02040503050406030204" pitchFamily="18" charset="0"/>
                            </a:rPr>
                            <m:t>𝑘</m:t>
                          </m:r>
                        </m:e>
                        <m:sub>
                          <m:r>
                            <a:rPr lang="en-US" b="0" i="1" baseline="30000" smtClean="0">
                              <a:latin typeface="Cambria Math" panose="02040503050406030204" pitchFamily="18" charset="0"/>
                            </a:rPr>
                            <m:t>1</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e>
                          </m:d>
                        </m:sub>
                      </m:sSub>
                      <m:r>
                        <a:rPr lang="en-US" b="0" i="1" smtClean="0">
                          <a:latin typeface="Cambria Math" panose="02040503050406030204" pitchFamily="18" charset="0"/>
                        </a:rPr>
                        <m:t>+</m:t>
                      </m:r>
                      <m:r>
                        <a:rPr lang="en-US" b="0" i="1" smtClean="0">
                          <a:latin typeface="Cambria Math" panose="02040503050406030204" pitchFamily="18" charset="0"/>
                        </a:rPr>
                        <m:t>𝐴𝑘</m:t>
                      </m:r>
                      <m:r>
                        <a:rPr lang="en-US" b="0" i="1" smtClean="0">
                          <a:latin typeface="Cambria Math" panose="02040503050406030204" pitchFamily="18" charset="0"/>
                        </a:rPr>
                        <m:t>−1</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oMath>
                  </m:oMathPara>
                </a14:m>
                <a:endParaRPr lang="en-IN" dirty="0">
                  <a:latin typeface="Broadway" panose="04040905080B02020502" pitchFamily="82"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IN">
                    <a:noFill/>
                  </a:rPr>
                  <a:t> </a:t>
                </a:r>
              </a:p>
            </p:txBody>
          </p:sp>
        </mc:Fallback>
      </mc:AlternateContent>
    </p:spTree>
    <p:extLst>
      <p:ext uri="{BB962C8B-B14F-4D97-AF65-F5344CB8AC3E}">
        <p14:creationId xmlns:p14="http://schemas.microsoft.com/office/powerpoint/2010/main" val="2919437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1"/>
          <p:cNvSpPr>
            <a:spLocks noChangeArrowheads="1"/>
          </p:cNvSpPr>
          <p:nvPr/>
        </p:nvSpPr>
        <p:spPr bwMode="auto">
          <a:xfrm>
            <a:off x="2667000" y="4038600"/>
            <a:ext cx="506413" cy="403225"/>
          </a:xfrm>
          <a:prstGeom prst="ellipse">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32771" name="Oval 2"/>
          <p:cNvSpPr>
            <a:spLocks noChangeArrowheads="1"/>
          </p:cNvSpPr>
          <p:nvPr/>
        </p:nvSpPr>
        <p:spPr bwMode="auto">
          <a:xfrm>
            <a:off x="5523706" y="3304650"/>
            <a:ext cx="506413" cy="403225"/>
          </a:xfrm>
          <a:prstGeom prst="ellipse">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32772" name="Oval 3"/>
          <p:cNvSpPr>
            <a:spLocks noChangeArrowheads="1"/>
          </p:cNvSpPr>
          <p:nvPr/>
        </p:nvSpPr>
        <p:spPr bwMode="auto">
          <a:xfrm>
            <a:off x="8440737" y="4295085"/>
            <a:ext cx="508000" cy="403225"/>
          </a:xfrm>
          <a:prstGeom prst="ellipse">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32773" name="Text Box 4"/>
          <p:cNvSpPr txBox="1">
            <a:spLocks noChangeArrowheads="1"/>
          </p:cNvSpPr>
          <p:nvPr/>
        </p:nvSpPr>
        <p:spPr bwMode="auto">
          <a:xfrm>
            <a:off x="2667000" y="4038600"/>
            <a:ext cx="5064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000" i="1">
                <a:solidFill>
                  <a:srgbClr val="000000"/>
                </a:solidFill>
                <a:latin typeface="Times New Roman" panose="02020603050405020304" pitchFamily="18" charset="0"/>
                <a:cs typeface="Times New Roman" panose="02020603050405020304" pitchFamily="18" charset="0"/>
              </a:rPr>
              <a:t>V</a:t>
            </a:r>
            <a:r>
              <a:rPr lang="en-IN" altLang="en-US" sz="2000" i="1" baseline="-25000">
                <a:solidFill>
                  <a:srgbClr val="000000"/>
                </a:solidFill>
                <a:latin typeface="Times New Roman" panose="02020603050405020304" pitchFamily="18" charset="0"/>
                <a:cs typeface="Times New Roman" panose="02020603050405020304" pitchFamily="18" charset="0"/>
              </a:rPr>
              <a:t>i</a:t>
            </a:r>
          </a:p>
        </p:txBody>
      </p:sp>
      <p:sp>
        <p:nvSpPr>
          <p:cNvPr id="32774" name="Text Box 5"/>
          <p:cNvSpPr txBox="1">
            <a:spLocks noChangeArrowheads="1"/>
          </p:cNvSpPr>
          <p:nvPr/>
        </p:nvSpPr>
        <p:spPr bwMode="auto">
          <a:xfrm>
            <a:off x="8501062" y="4271653"/>
            <a:ext cx="4476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US" altLang="en-US" sz="2000" i="1">
                <a:solidFill>
                  <a:srgbClr val="000000"/>
                </a:solidFill>
                <a:latin typeface="Times New Roman" panose="02020603050405020304" pitchFamily="18" charset="0"/>
                <a:cs typeface="Times New Roman" panose="02020603050405020304" pitchFamily="18" charset="0"/>
              </a:rPr>
              <a:t>V</a:t>
            </a:r>
            <a:r>
              <a:rPr lang="en-US" altLang="en-US" sz="2000" i="1" baseline="-25000">
                <a:solidFill>
                  <a:srgbClr val="000000"/>
                </a:solidFill>
                <a:latin typeface="Times New Roman" panose="02020603050405020304" pitchFamily="18" charset="0"/>
                <a:cs typeface="Times New Roman" panose="02020603050405020304" pitchFamily="18" charset="0"/>
              </a:rPr>
              <a:t>j</a:t>
            </a:r>
          </a:p>
        </p:txBody>
      </p:sp>
      <p:sp>
        <p:nvSpPr>
          <p:cNvPr id="32775" name="Text Box 6"/>
          <p:cNvSpPr txBox="1">
            <a:spLocks noChangeArrowheads="1"/>
          </p:cNvSpPr>
          <p:nvPr/>
        </p:nvSpPr>
        <p:spPr bwMode="auto">
          <a:xfrm>
            <a:off x="5601096" y="3281380"/>
            <a:ext cx="5794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US" altLang="en-US" sz="2000" i="1">
                <a:solidFill>
                  <a:srgbClr val="000000"/>
                </a:solidFill>
                <a:latin typeface="Times New Roman" panose="02020603050405020304" pitchFamily="18" charset="0"/>
                <a:cs typeface="Times New Roman" panose="02020603050405020304" pitchFamily="18" charset="0"/>
              </a:rPr>
              <a:t>V</a:t>
            </a:r>
            <a:r>
              <a:rPr lang="en-US" altLang="en-US" sz="2000" i="1" baseline="-25000">
                <a:solidFill>
                  <a:srgbClr val="000000"/>
                </a:solidFill>
                <a:latin typeface="Times New Roman" panose="02020603050405020304" pitchFamily="18" charset="0"/>
                <a:cs typeface="Times New Roman" panose="02020603050405020304" pitchFamily="18" charset="0"/>
              </a:rPr>
              <a:t>k</a:t>
            </a:r>
          </a:p>
        </p:txBody>
      </p:sp>
      <p:sp>
        <p:nvSpPr>
          <p:cNvPr id="32776" name="Freeform 7"/>
          <p:cNvSpPr>
            <a:spLocks/>
          </p:cNvSpPr>
          <p:nvPr/>
        </p:nvSpPr>
        <p:spPr bwMode="auto">
          <a:xfrm>
            <a:off x="3182143" y="4407108"/>
            <a:ext cx="5267325" cy="282575"/>
          </a:xfrm>
          <a:custGeom>
            <a:avLst/>
            <a:gdLst>
              <a:gd name="T0" fmla="*/ 0 w 3492"/>
              <a:gd name="T1" fmla="*/ 2147483647 h 202"/>
              <a:gd name="T2" fmla="*/ 2147483647 w 3492"/>
              <a:gd name="T3" fmla="*/ 2147483647 h 202"/>
              <a:gd name="T4" fmla="*/ 2147483647 w 3492"/>
              <a:gd name="T5" fmla="*/ 2147483647 h 202"/>
              <a:gd name="T6" fmla="*/ 2147483647 w 3492"/>
              <a:gd name="T7" fmla="*/ 2147483647 h 202"/>
              <a:gd name="T8" fmla="*/ 2147483647 w 3492"/>
              <a:gd name="T9" fmla="*/ 2147483647 h 202"/>
              <a:gd name="T10" fmla="*/ 2147483647 w 3492"/>
              <a:gd name="T11" fmla="*/ 2147483647 h 202"/>
              <a:gd name="T12" fmla="*/ 2147483647 w 3492"/>
              <a:gd name="T13" fmla="*/ 2147483647 h 202"/>
              <a:gd name="T14" fmla="*/ 2147483647 w 3492"/>
              <a:gd name="T15" fmla="*/ 2147483647 h 202"/>
              <a:gd name="T16" fmla="*/ 2147483647 w 3492"/>
              <a:gd name="T17" fmla="*/ 2147483647 h 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2"/>
              <a:gd name="T28" fmla="*/ 0 h 202"/>
              <a:gd name="T29" fmla="*/ 3492 w 3492"/>
              <a:gd name="T30" fmla="*/ 202 h 2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2" h="202">
                <a:moveTo>
                  <a:pt x="0" y="150"/>
                </a:moveTo>
                <a:cubicBezTo>
                  <a:pt x="51" y="135"/>
                  <a:pt x="185" y="41"/>
                  <a:pt x="305" y="45"/>
                </a:cubicBezTo>
                <a:cubicBezTo>
                  <a:pt x="425" y="49"/>
                  <a:pt x="549" y="178"/>
                  <a:pt x="720" y="174"/>
                </a:cubicBezTo>
                <a:cubicBezTo>
                  <a:pt x="891" y="170"/>
                  <a:pt x="1142" y="14"/>
                  <a:pt x="1332" y="18"/>
                </a:cubicBezTo>
                <a:cubicBezTo>
                  <a:pt x="1522" y="22"/>
                  <a:pt x="1696" y="194"/>
                  <a:pt x="1860" y="198"/>
                </a:cubicBezTo>
                <a:cubicBezTo>
                  <a:pt x="2024" y="202"/>
                  <a:pt x="2172" y="46"/>
                  <a:pt x="2316" y="42"/>
                </a:cubicBezTo>
                <a:cubicBezTo>
                  <a:pt x="2460" y="38"/>
                  <a:pt x="2588" y="178"/>
                  <a:pt x="2724" y="174"/>
                </a:cubicBezTo>
                <a:cubicBezTo>
                  <a:pt x="2860" y="170"/>
                  <a:pt x="3004" y="36"/>
                  <a:pt x="3132" y="18"/>
                </a:cubicBezTo>
                <a:cubicBezTo>
                  <a:pt x="3260" y="0"/>
                  <a:pt x="3417" y="56"/>
                  <a:pt x="3492" y="66"/>
                </a:cubicBezTo>
              </a:path>
            </a:pathLst>
          </a:custGeom>
          <a:noFill/>
          <a:ln w="28440">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latin typeface="Times New Roman" panose="02020603050405020304" pitchFamily="18" charset="0"/>
              <a:cs typeface="Times New Roman" panose="02020603050405020304" pitchFamily="18" charset="0"/>
            </a:endParaRPr>
          </a:p>
        </p:txBody>
      </p:sp>
      <p:sp>
        <p:nvSpPr>
          <p:cNvPr id="32777" name="Text Box 8"/>
          <p:cNvSpPr txBox="1">
            <a:spLocks noChangeArrowheads="1"/>
          </p:cNvSpPr>
          <p:nvPr/>
        </p:nvSpPr>
        <p:spPr bwMode="auto">
          <a:xfrm>
            <a:off x="3204575" y="1243626"/>
            <a:ext cx="7545388"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US" altLang="en-US" sz="2400" dirty="0">
                <a:solidFill>
                  <a:srgbClr val="000000"/>
                </a:solidFill>
                <a:latin typeface="Times New Roman" panose="02020603050405020304" pitchFamily="18" charset="0"/>
                <a:cs typeface="Times New Roman" panose="02020603050405020304" pitchFamily="18" charset="0"/>
              </a:rPr>
              <a:t>Shortest Path using intermediate vertices</a:t>
            </a:r>
          </a:p>
          <a:p>
            <a:pPr eaLnBrk="1" hangingPunct="1"/>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FF0066"/>
                </a:solidFill>
                <a:latin typeface="Times New Roman" panose="02020603050405020304" pitchFamily="18" charset="0"/>
                <a:cs typeface="Times New Roman" panose="02020603050405020304" pitchFamily="18" charset="0"/>
              </a:rPr>
              <a:t>{ </a:t>
            </a:r>
            <a:r>
              <a:rPr lang="en-US" altLang="en-US" sz="2400" i="1" dirty="0">
                <a:solidFill>
                  <a:srgbClr val="FF0066"/>
                </a:solidFill>
                <a:latin typeface="Times New Roman" panose="02020603050405020304" pitchFamily="18" charset="0"/>
                <a:cs typeface="Times New Roman" panose="02020603050405020304" pitchFamily="18" charset="0"/>
              </a:rPr>
              <a:t>V</a:t>
            </a:r>
            <a:r>
              <a:rPr lang="en-US" altLang="en-US" sz="2400" baseline="-25000" dirty="0">
                <a:solidFill>
                  <a:srgbClr val="FF0066"/>
                </a:solidFill>
                <a:latin typeface="Times New Roman" panose="02020603050405020304" pitchFamily="18" charset="0"/>
                <a:cs typeface="Times New Roman" panose="02020603050405020304" pitchFamily="18" charset="0"/>
              </a:rPr>
              <a:t>1</a:t>
            </a:r>
            <a:r>
              <a:rPr lang="en-US" altLang="en-US" sz="2400" i="1" baseline="-25000" dirty="0">
                <a:solidFill>
                  <a:srgbClr val="FF0066"/>
                </a:solidFill>
                <a:latin typeface="Times New Roman" panose="02020603050405020304" pitchFamily="18" charset="0"/>
                <a:cs typeface="Times New Roman" panose="02020603050405020304" pitchFamily="18" charset="0"/>
              </a:rPr>
              <a:t>, . . .  </a:t>
            </a:r>
            <a:r>
              <a:rPr lang="en-US" altLang="en-US" sz="2400" i="1" dirty="0" err="1">
                <a:solidFill>
                  <a:srgbClr val="FF0066"/>
                </a:solidFill>
                <a:latin typeface="Times New Roman" panose="02020603050405020304" pitchFamily="18" charset="0"/>
                <a:cs typeface="Times New Roman" panose="02020603050405020304" pitchFamily="18" charset="0"/>
              </a:rPr>
              <a:t>V</a:t>
            </a:r>
            <a:r>
              <a:rPr lang="en-US" altLang="en-US" sz="2400" i="1" baseline="-25000" dirty="0" err="1">
                <a:solidFill>
                  <a:srgbClr val="FF0066"/>
                </a:solidFill>
                <a:latin typeface="Times New Roman" panose="02020603050405020304" pitchFamily="18" charset="0"/>
                <a:cs typeface="Times New Roman" panose="02020603050405020304" pitchFamily="18" charset="0"/>
              </a:rPr>
              <a:t>k</a:t>
            </a:r>
            <a:r>
              <a:rPr lang="en-US" altLang="en-US" sz="2400" baseline="-25000" dirty="0">
                <a:solidFill>
                  <a:srgbClr val="FF0066"/>
                </a:solidFill>
                <a:latin typeface="Times New Roman" panose="02020603050405020304" pitchFamily="18" charset="0"/>
                <a:cs typeface="Times New Roman" panose="02020603050405020304" pitchFamily="18" charset="0"/>
              </a:rPr>
              <a:t> -1 </a:t>
            </a:r>
            <a:r>
              <a:rPr lang="en-US" altLang="en-US" sz="2400" dirty="0">
                <a:solidFill>
                  <a:srgbClr val="FF0066"/>
                </a:solidFill>
                <a:latin typeface="Times New Roman" panose="02020603050405020304" pitchFamily="18" charset="0"/>
                <a:cs typeface="Times New Roman" panose="02020603050405020304" pitchFamily="18" charset="0"/>
              </a:rPr>
              <a:t>}</a:t>
            </a:r>
          </a:p>
        </p:txBody>
      </p:sp>
      <p:sp>
        <p:nvSpPr>
          <p:cNvPr id="32778" name="Freeform 9"/>
          <p:cNvSpPr>
            <a:spLocks/>
          </p:cNvSpPr>
          <p:nvPr/>
        </p:nvSpPr>
        <p:spPr bwMode="auto">
          <a:xfrm>
            <a:off x="3009106" y="3552271"/>
            <a:ext cx="2514600" cy="558801"/>
          </a:xfrm>
          <a:custGeom>
            <a:avLst/>
            <a:gdLst>
              <a:gd name="T0" fmla="*/ 0 w 1680"/>
              <a:gd name="T1" fmla="*/ 2147483647 h 720"/>
              <a:gd name="T2" fmla="*/ 2147483647 w 1680"/>
              <a:gd name="T3" fmla="*/ 2147483647 h 720"/>
              <a:gd name="T4" fmla="*/ 2147483647 w 1680"/>
              <a:gd name="T5" fmla="*/ 2147483647 h 720"/>
              <a:gd name="T6" fmla="*/ 2147483647 w 1680"/>
              <a:gd name="T7" fmla="*/ 2147483647 h 720"/>
              <a:gd name="T8" fmla="*/ 2147483647 w 1680"/>
              <a:gd name="T9" fmla="*/ 2147483647 h 720"/>
              <a:gd name="T10" fmla="*/ 2147483647 w 1680"/>
              <a:gd name="T11" fmla="*/ 2147483647 h 720"/>
              <a:gd name="T12" fmla="*/ 2147483647 w 1680"/>
              <a:gd name="T13" fmla="*/ 2147483647 h 720"/>
              <a:gd name="T14" fmla="*/ 2147483647 w 1680"/>
              <a:gd name="T15" fmla="*/ 0 h 720"/>
              <a:gd name="T16" fmla="*/ 0 60000 65536"/>
              <a:gd name="T17" fmla="*/ 0 60000 65536"/>
              <a:gd name="T18" fmla="*/ 0 60000 65536"/>
              <a:gd name="T19" fmla="*/ 0 60000 65536"/>
              <a:gd name="T20" fmla="*/ 0 60000 65536"/>
              <a:gd name="T21" fmla="*/ 0 60000 65536"/>
              <a:gd name="T22" fmla="*/ 0 60000 65536"/>
              <a:gd name="T23" fmla="*/ 0 60000 65536"/>
              <a:gd name="T24" fmla="*/ 0 w 1680"/>
              <a:gd name="T25" fmla="*/ 0 h 720"/>
              <a:gd name="T26" fmla="*/ 1680 w 1680"/>
              <a:gd name="T27" fmla="*/ 720 h 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0" h="720">
                <a:moveTo>
                  <a:pt x="0" y="720"/>
                </a:moveTo>
                <a:cubicBezTo>
                  <a:pt x="56" y="660"/>
                  <a:pt x="112" y="600"/>
                  <a:pt x="192" y="576"/>
                </a:cubicBezTo>
                <a:cubicBezTo>
                  <a:pt x="272" y="552"/>
                  <a:pt x="392" y="590"/>
                  <a:pt x="480" y="576"/>
                </a:cubicBezTo>
                <a:cubicBezTo>
                  <a:pt x="568" y="562"/>
                  <a:pt x="644" y="544"/>
                  <a:pt x="720" y="492"/>
                </a:cubicBezTo>
                <a:cubicBezTo>
                  <a:pt x="796" y="440"/>
                  <a:pt x="852" y="316"/>
                  <a:pt x="936" y="264"/>
                </a:cubicBezTo>
                <a:cubicBezTo>
                  <a:pt x="1020" y="212"/>
                  <a:pt x="1128" y="196"/>
                  <a:pt x="1224" y="180"/>
                </a:cubicBezTo>
                <a:cubicBezTo>
                  <a:pt x="1320" y="164"/>
                  <a:pt x="1436" y="198"/>
                  <a:pt x="1512" y="168"/>
                </a:cubicBezTo>
                <a:cubicBezTo>
                  <a:pt x="1588" y="138"/>
                  <a:pt x="1645" y="35"/>
                  <a:pt x="1680" y="0"/>
                </a:cubicBezTo>
              </a:path>
            </a:pathLst>
          </a:custGeom>
          <a:noFill/>
          <a:ln w="9360">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latin typeface="Times New Roman" panose="02020603050405020304" pitchFamily="18" charset="0"/>
              <a:cs typeface="Times New Roman" panose="02020603050405020304" pitchFamily="18" charset="0"/>
            </a:endParaRPr>
          </a:p>
        </p:txBody>
      </p:sp>
      <p:sp>
        <p:nvSpPr>
          <p:cNvPr id="32779" name="Freeform 10"/>
          <p:cNvSpPr>
            <a:spLocks/>
          </p:cNvSpPr>
          <p:nvPr/>
        </p:nvSpPr>
        <p:spPr bwMode="auto">
          <a:xfrm>
            <a:off x="6088459" y="3470828"/>
            <a:ext cx="2588023" cy="792198"/>
          </a:xfrm>
          <a:custGeom>
            <a:avLst/>
            <a:gdLst>
              <a:gd name="T0" fmla="*/ 0 w 1716"/>
              <a:gd name="T1" fmla="*/ 2147483647 h 502"/>
              <a:gd name="T2" fmla="*/ 2147483647 w 1716"/>
              <a:gd name="T3" fmla="*/ 2147483647 h 502"/>
              <a:gd name="T4" fmla="*/ 2147483647 w 1716"/>
              <a:gd name="T5" fmla="*/ 2147483647 h 502"/>
              <a:gd name="T6" fmla="*/ 2147483647 w 1716"/>
              <a:gd name="T7" fmla="*/ 2147483647 h 502"/>
              <a:gd name="T8" fmla="*/ 2147483647 w 1716"/>
              <a:gd name="T9" fmla="*/ 2147483647 h 502"/>
              <a:gd name="T10" fmla="*/ 2147483647 w 1716"/>
              <a:gd name="T11" fmla="*/ 2147483647 h 502"/>
              <a:gd name="T12" fmla="*/ 2147483647 w 1716"/>
              <a:gd name="T13" fmla="*/ 2147483647 h 502"/>
              <a:gd name="T14" fmla="*/ 2147483647 w 1716"/>
              <a:gd name="T15" fmla="*/ 2147483647 h 502"/>
              <a:gd name="T16" fmla="*/ 2147483647 w 1716"/>
              <a:gd name="T17" fmla="*/ 2147483647 h 502"/>
              <a:gd name="T18" fmla="*/ 2147483647 w 1716"/>
              <a:gd name="T19" fmla="*/ 2147483647 h 502"/>
              <a:gd name="T20" fmla="*/ 2147483647 w 1716"/>
              <a:gd name="T21" fmla="*/ 2147483647 h 502"/>
              <a:gd name="T22" fmla="*/ 2147483647 w 1716"/>
              <a:gd name="T23" fmla="*/ 2147483647 h 502"/>
              <a:gd name="T24" fmla="*/ 2147483647 w 1716"/>
              <a:gd name="T25" fmla="*/ 2147483647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6"/>
              <a:gd name="T40" fmla="*/ 0 h 502"/>
              <a:gd name="T41" fmla="*/ 1716 w 17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6" h="502">
                <a:moveTo>
                  <a:pt x="0" y="10"/>
                </a:moveTo>
                <a:cubicBezTo>
                  <a:pt x="46" y="14"/>
                  <a:pt x="214" y="0"/>
                  <a:pt x="276" y="34"/>
                </a:cubicBezTo>
                <a:cubicBezTo>
                  <a:pt x="338" y="68"/>
                  <a:pt x="322" y="178"/>
                  <a:pt x="372" y="214"/>
                </a:cubicBezTo>
                <a:cubicBezTo>
                  <a:pt x="422" y="250"/>
                  <a:pt x="508" y="242"/>
                  <a:pt x="576" y="250"/>
                </a:cubicBezTo>
                <a:cubicBezTo>
                  <a:pt x="644" y="258"/>
                  <a:pt x="720" y="242"/>
                  <a:pt x="780" y="262"/>
                </a:cubicBezTo>
                <a:cubicBezTo>
                  <a:pt x="840" y="282"/>
                  <a:pt x="878" y="358"/>
                  <a:pt x="936" y="370"/>
                </a:cubicBezTo>
                <a:cubicBezTo>
                  <a:pt x="994" y="382"/>
                  <a:pt x="1084" y="354"/>
                  <a:pt x="1128" y="334"/>
                </a:cubicBezTo>
                <a:cubicBezTo>
                  <a:pt x="1172" y="314"/>
                  <a:pt x="1162" y="262"/>
                  <a:pt x="1200" y="250"/>
                </a:cubicBezTo>
                <a:cubicBezTo>
                  <a:pt x="1238" y="238"/>
                  <a:pt x="1330" y="256"/>
                  <a:pt x="1356" y="262"/>
                </a:cubicBezTo>
                <a:cubicBezTo>
                  <a:pt x="1382" y="268"/>
                  <a:pt x="1348" y="256"/>
                  <a:pt x="1356" y="286"/>
                </a:cubicBezTo>
                <a:cubicBezTo>
                  <a:pt x="1364" y="316"/>
                  <a:pt x="1370" y="408"/>
                  <a:pt x="1404" y="442"/>
                </a:cubicBezTo>
                <a:cubicBezTo>
                  <a:pt x="1438" y="476"/>
                  <a:pt x="1508" y="480"/>
                  <a:pt x="1560" y="490"/>
                </a:cubicBezTo>
                <a:cubicBezTo>
                  <a:pt x="1612" y="500"/>
                  <a:pt x="1684" y="500"/>
                  <a:pt x="1716" y="502"/>
                </a:cubicBezTo>
              </a:path>
            </a:pathLst>
          </a:custGeom>
          <a:noFill/>
          <a:ln w="9360">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latin typeface="Times New Roman" panose="02020603050405020304" pitchFamily="18" charset="0"/>
              <a:cs typeface="Times New Roman" panose="02020603050405020304" pitchFamily="18" charset="0"/>
            </a:endParaRPr>
          </a:p>
        </p:txBody>
      </p:sp>
      <p:sp>
        <p:nvSpPr>
          <p:cNvPr id="32781" name="Text Box 12"/>
          <p:cNvSpPr txBox="1">
            <a:spLocks noChangeArrowheads="1"/>
          </p:cNvSpPr>
          <p:nvPr/>
        </p:nvSpPr>
        <p:spPr bwMode="auto">
          <a:xfrm>
            <a:off x="5681869" y="4706937"/>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spcBef>
                <a:spcPts val="1500"/>
              </a:spcBef>
            </a:pPr>
            <a:r>
              <a:rPr lang="en-IN" altLang="en-US" sz="2400" i="1" dirty="0">
                <a:solidFill>
                  <a:srgbClr val="000000"/>
                </a:solidFill>
                <a:latin typeface="Times New Roman" panose="02020603050405020304" pitchFamily="18" charset="0"/>
                <a:cs typeface="Times New Roman" panose="02020603050405020304" pitchFamily="18" charset="0"/>
              </a:rPr>
              <a:t>d </a:t>
            </a:r>
            <a:r>
              <a:rPr lang="en-IN" altLang="en-US" sz="2400" i="1" baseline="30000" dirty="0">
                <a:solidFill>
                  <a:srgbClr val="000000"/>
                </a:solidFill>
                <a:latin typeface="Times New Roman" panose="02020603050405020304" pitchFamily="18" charset="0"/>
                <a:cs typeface="Times New Roman" panose="02020603050405020304" pitchFamily="18" charset="0"/>
              </a:rPr>
              <a:t>k-1</a:t>
            </a:r>
            <a:r>
              <a:rPr lang="en-IN" altLang="en-US" sz="2400" dirty="0">
                <a:solidFill>
                  <a:srgbClr val="000000"/>
                </a:solidFill>
                <a:latin typeface="Times New Roman" panose="02020603050405020304" pitchFamily="18" charset="0"/>
                <a:cs typeface="Times New Roman" panose="02020603050405020304" pitchFamily="18" charset="0"/>
              </a:rPr>
              <a:t>[</a:t>
            </a:r>
            <a:r>
              <a:rPr lang="en-IN" altLang="en-US" sz="2400" i="1" dirty="0" err="1">
                <a:solidFill>
                  <a:srgbClr val="000000"/>
                </a:solidFill>
                <a:latin typeface="Times New Roman" panose="02020603050405020304" pitchFamily="18" charset="0"/>
                <a:cs typeface="Times New Roman" panose="02020603050405020304" pitchFamily="18" charset="0"/>
              </a:rPr>
              <a:t>i</a:t>
            </a:r>
            <a:r>
              <a:rPr lang="en-IN" altLang="en-US" sz="2400" dirty="0">
                <a:solidFill>
                  <a:srgbClr val="000000"/>
                </a:solidFill>
                <a:latin typeface="Times New Roman" panose="02020603050405020304" pitchFamily="18" charset="0"/>
                <a:cs typeface="Times New Roman" panose="02020603050405020304" pitchFamily="18" charset="0"/>
              </a:rPr>
              <a:t>, </a:t>
            </a:r>
            <a:r>
              <a:rPr lang="en-IN" altLang="en-US" sz="2400" i="1" dirty="0">
                <a:solidFill>
                  <a:srgbClr val="000000"/>
                </a:solidFill>
                <a:latin typeface="Times New Roman" panose="02020603050405020304" pitchFamily="18" charset="0"/>
                <a:cs typeface="Times New Roman" panose="02020603050405020304" pitchFamily="18" charset="0"/>
              </a:rPr>
              <a:t>j</a:t>
            </a:r>
            <a:r>
              <a:rPr lang="en-IN" altLang="en-US" sz="2400" dirty="0">
                <a:solidFill>
                  <a:srgbClr val="000000"/>
                </a:solidFill>
                <a:latin typeface="Times New Roman" panose="02020603050405020304" pitchFamily="18" charset="0"/>
                <a:cs typeface="Times New Roman" panose="02020603050405020304" pitchFamily="18" charset="0"/>
              </a:rPr>
              <a:t>]</a:t>
            </a:r>
          </a:p>
        </p:txBody>
      </p:sp>
      <p:sp>
        <p:nvSpPr>
          <p:cNvPr id="32782" name="Text Box 13"/>
          <p:cNvSpPr txBox="1">
            <a:spLocks noChangeArrowheads="1"/>
          </p:cNvSpPr>
          <p:nvPr/>
        </p:nvSpPr>
        <p:spPr bwMode="auto">
          <a:xfrm>
            <a:off x="8125619" y="3276074"/>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spcBef>
                <a:spcPts val="1500"/>
              </a:spcBef>
            </a:pPr>
            <a:r>
              <a:rPr lang="en-IN" altLang="en-US" sz="2400" i="1" dirty="0">
                <a:solidFill>
                  <a:srgbClr val="000000"/>
                </a:solidFill>
                <a:latin typeface="Times New Roman" panose="02020603050405020304" pitchFamily="18" charset="0"/>
                <a:cs typeface="Times New Roman" panose="02020603050405020304" pitchFamily="18" charset="0"/>
              </a:rPr>
              <a:t>d </a:t>
            </a:r>
            <a:r>
              <a:rPr lang="en-IN" altLang="en-US" sz="2400" i="1" baseline="30000" dirty="0">
                <a:solidFill>
                  <a:srgbClr val="000000"/>
                </a:solidFill>
                <a:latin typeface="Times New Roman" panose="02020603050405020304" pitchFamily="18" charset="0"/>
                <a:cs typeface="Times New Roman" panose="02020603050405020304" pitchFamily="18" charset="0"/>
              </a:rPr>
              <a:t>k-1</a:t>
            </a:r>
            <a:r>
              <a:rPr lang="en-IN" altLang="en-US" sz="2400" dirty="0">
                <a:solidFill>
                  <a:srgbClr val="000000"/>
                </a:solidFill>
                <a:latin typeface="Times New Roman" panose="02020603050405020304" pitchFamily="18" charset="0"/>
                <a:cs typeface="Times New Roman" panose="02020603050405020304" pitchFamily="18" charset="0"/>
              </a:rPr>
              <a:t>[</a:t>
            </a:r>
            <a:r>
              <a:rPr lang="en-IN" altLang="en-US" sz="2400" i="1" dirty="0">
                <a:solidFill>
                  <a:srgbClr val="000000"/>
                </a:solidFill>
                <a:latin typeface="Times New Roman" panose="02020603050405020304" pitchFamily="18" charset="0"/>
                <a:cs typeface="Times New Roman" panose="02020603050405020304" pitchFamily="18" charset="0"/>
              </a:rPr>
              <a:t>k</a:t>
            </a:r>
            <a:r>
              <a:rPr lang="en-IN" altLang="en-US" sz="2400" dirty="0">
                <a:solidFill>
                  <a:srgbClr val="000000"/>
                </a:solidFill>
                <a:latin typeface="Times New Roman" panose="02020603050405020304" pitchFamily="18" charset="0"/>
                <a:cs typeface="Times New Roman" panose="02020603050405020304" pitchFamily="18" charset="0"/>
              </a:rPr>
              <a:t>, </a:t>
            </a:r>
            <a:r>
              <a:rPr lang="en-IN" altLang="en-US" sz="2400" i="1" dirty="0">
                <a:solidFill>
                  <a:srgbClr val="000000"/>
                </a:solidFill>
                <a:latin typeface="Times New Roman" panose="02020603050405020304" pitchFamily="18" charset="0"/>
                <a:cs typeface="Times New Roman" panose="02020603050405020304" pitchFamily="18" charset="0"/>
              </a:rPr>
              <a:t>j</a:t>
            </a:r>
            <a:r>
              <a:rPr lang="en-IN" altLang="en-US" sz="2400" dirty="0">
                <a:solidFill>
                  <a:srgbClr val="000000"/>
                </a:solidFill>
                <a:latin typeface="Times New Roman" panose="02020603050405020304" pitchFamily="18" charset="0"/>
                <a:cs typeface="Times New Roman" panose="02020603050405020304" pitchFamily="18" charset="0"/>
              </a:rPr>
              <a:t>]</a:t>
            </a:r>
          </a:p>
        </p:txBody>
      </p:sp>
      <p:sp>
        <p:nvSpPr>
          <p:cNvPr id="32783" name="Text Box 14"/>
          <p:cNvSpPr txBox="1">
            <a:spLocks noChangeArrowheads="1"/>
          </p:cNvSpPr>
          <p:nvPr/>
        </p:nvSpPr>
        <p:spPr bwMode="auto">
          <a:xfrm>
            <a:off x="2210196" y="3298878"/>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spcBef>
                <a:spcPts val="1500"/>
              </a:spcBef>
            </a:pPr>
            <a:r>
              <a:rPr lang="en-IN" altLang="en-US" sz="2400" i="1" dirty="0">
                <a:solidFill>
                  <a:srgbClr val="000000"/>
                </a:solidFill>
                <a:latin typeface="Times New Roman" panose="02020603050405020304" pitchFamily="18" charset="0"/>
                <a:cs typeface="Times New Roman" panose="02020603050405020304" pitchFamily="18" charset="0"/>
              </a:rPr>
              <a:t>d </a:t>
            </a:r>
            <a:r>
              <a:rPr lang="en-IN" altLang="en-US" sz="2400" i="1" baseline="30000" dirty="0">
                <a:solidFill>
                  <a:srgbClr val="000000"/>
                </a:solidFill>
                <a:latin typeface="Times New Roman" panose="02020603050405020304" pitchFamily="18" charset="0"/>
                <a:cs typeface="Times New Roman" panose="02020603050405020304" pitchFamily="18" charset="0"/>
              </a:rPr>
              <a:t>k-1</a:t>
            </a:r>
            <a:r>
              <a:rPr lang="en-IN" altLang="en-US" sz="2400" dirty="0">
                <a:solidFill>
                  <a:srgbClr val="000000"/>
                </a:solidFill>
                <a:latin typeface="Times New Roman" panose="02020603050405020304" pitchFamily="18" charset="0"/>
                <a:cs typeface="Times New Roman" panose="02020603050405020304" pitchFamily="18" charset="0"/>
              </a:rPr>
              <a:t>[</a:t>
            </a:r>
            <a:r>
              <a:rPr lang="en-IN" altLang="en-US" sz="2400" i="1" dirty="0" err="1">
                <a:solidFill>
                  <a:srgbClr val="000000"/>
                </a:solidFill>
                <a:latin typeface="Times New Roman" panose="02020603050405020304" pitchFamily="18" charset="0"/>
                <a:cs typeface="Times New Roman" panose="02020603050405020304" pitchFamily="18" charset="0"/>
              </a:rPr>
              <a:t>i</a:t>
            </a:r>
            <a:r>
              <a:rPr lang="en-IN" altLang="en-US" sz="2400" dirty="0">
                <a:solidFill>
                  <a:srgbClr val="000000"/>
                </a:solidFill>
                <a:latin typeface="Times New Roman" panose="02020603050405020304" pitchFamily="18" charset="0"/>
                <a:cs typeface="Times New Roman" panose="02020603050405020304" pitchFamily="18" charset="0"/>
              </a:rPr>
              <a:t>, </a:t>
            </a:r>
            <a:r>
              <a:rPr lang="en-IN" altLang="en-US" sz="2400" i="1" dirty="0">
                <a:solidFill>
                  <a:srgbClr val="000000"/>
                </a:solidFill>
                <a:latin typeface="Times New Roman" panose="02020603050405020304" pitchFamily="18" charset="0"/>
                <a:cs typeface="Times New Roman" panose="02020603050405020304" pitchFamily="18" charset="0"/>
              </a:rPr>
              <a:t>k</a:t>
            </a:r>
            <a:r>
              <a:rPr lang="en-IN" altLang="en-US" sz="2400" dirty="0">
                <a:solidFill>
                  <a:srgbClr val="000000"/>
                </a:solidFill>
                <a:latin typeface="Times New Roman" panose="02020603050405020304" pitchFamily="18" charset="0"/>
                <a:cs typeface="Times New Roman" panose="02020603050405020304" pitchFamily="18" charset="0"/>
              </a:rPr>
              <a:t>]</a:t>
            </a:r>
          </a:p>
        </p:txBody>
      </p:sp>
      <p:sp>
        <p:nvSpPr>
          <p:cNvPr id="32784" name="Freeform 15"/>
          <p:cNvSpPr>
            <a:spLocks noChangeArrowheads="1"/>
          </p:cNvSpPr>
          <p:nvPr/>
        </p:nvSpPr>
        <p:spPr bwMode="auto">
          <a:xfrm>
            <a:off x="2501105" y="2496611"/>
            <a:ext cx="6629400" cy="876300"/>
          </a:xfrm>
          <a:custGeom>
            <a:avLst/>
            <a:gdLst>
              <a:gd name="T0" fmla="*/ 0 w 4176"/>
              <a:gd name="T1" fmla="*/ 2147483647 h 928"/>
              <a:gd name="T2" fmla="*/ 2147483647 w 4176"/>
              <a:gd name="T3" fmla="*/ 2147483647 h 928"/>
              <a:gd name="T4" fmla="*/ 2147483647 w 4176"/>
              <a:gd name="T5" fmla="*/ 2147483647 h 928"/>
              <a:gd name="T6" fmla="*/ 2147483647 w 4176"/>
              <a:gd name="T7" fmla="*/ 2147483647 h 928"/>
              <a:gd name="T8" fmla="*/ 0 60000 65536"/>
              <a:gd name="T9" fmla="*/ 0 60000 65536"/>
              <a:gd name="T10" fmla="*/ 0 60000 65536"/>
              <a:gd name="T11" fmla="*/ 0 60000 65536"/>
              <a:gd name="T12" fmla="*/ 0 w 4176"/>
              <a:gd name="T13" fmla="*/ 0 h 928"/>
              <a:gd name="T14" fmla="*/ 4176 w 4176"/>
              <a:gd name="T15" fmla="*/ 928 h 928"/>
            </a:gdLst>
            <a:ahLst/>
            <a:cxnLst>
              <a:cxn ang="T8">
                <a:pos x="T0" y="T1"/>
              </a:cxn>
              <a:cxn ang="T9">
                <a:pos x="T2" y="T3"/>
              </a:cxn>
              <a:cxn ang="T10">
                <a:pos x="T4" y="T5"/>
              </a:cxn>
              <a:cxn ang="T11">
                <a:pos x="T6" y="T7"/>
              </a:cxn>
            </a:cxnLst>
            <a:rect l="T12" t="T13" r="T14" b="T15"/>
            <a:pathLst>
              <a:path w="4176" h="928">
                <a:moveTo>
                  <a:pt x="0" y="928"/>
                </a:moveTo>
                <a:cubicBezTo>
                  <a:pt x="268" y="576"/>
                  <a:pt x="536" y="224"/>
                  <a:pt x="1152" y="112"/>
                </a:cubicBezTo>
                <a:cubicBezTo>
                  <a:pt x="1768" y="0"/>
                  <a:pt x="3216" y="160"/>
                  <a:pt x="3696" y="256"/>
                </a:cubicBezTo>
                <a:cubicBezTo>
                  <a:pt x="4176" y="352"/>
                  <a:pt x="4104" y="520"/>
                  <a:pt x="4032" y="688"/>
                </a:cubicBezTo>
              </a:path>
            </a:pathLst>
          </a:custGeom>
          <a:noFill/>
          <a:ln w="9360">
            <a:solidFill>
              <a:srgbClr val="000000"/>
            </a:solidFill>
            <a:prstDash val="lgDashDot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latin typeface="Times New Roman" panose="02020603050405020304" pitchFamily="18" charset="0"/>
              <a:cs typeface="Times New Roman" panose="02020603050405020304" pitchFamily="18" charset="0"/>
            </a:endParaRPr>
          </a:p>
        </p:txBody>
      </p:sp>
      <p:sp>
        <p:nvSpPr>
          <p:cNvPr id="32785" name="Line 16"/>
          <p:cNvSpPr>
            <a:spLocks noChangeShapeType="1"/>
          </p:cNvSpPr>
          <p:nvPr/>
        </p:nvSpPr>
        <p:spPr bwMode="auto">
          <a:xfrm flipH="1" flipV="1">
            <a:off x="5516216" y="2164089"/>
            <a:ext cx="165653" cy="36750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 name="TextBox 2"/>
          <p:cNvSpPr txBox="1"/>
          <p:nvPr/>
        </p:nvSpPr>
        <p:spPr>
          <a:xfrm>
            <a:off x="983974" y="646043"/>
            <a:ext cx="10446026" cy="523220"/>
          </a:xfrm>
          <a:prstGeom prst="rect">
            <a:avLst/>
          </a:prstGeom>
          <a:noFill/>
        </p:spPr>
        <p:txBody>
          <a:bodyPr wrap="square" rtlCol="0">
            <a:spAutoFit/>
          </a:bodyPr>
          <a:lstStyle/>
          <a:p>
            <a:r>
              <a:rPr lang="en-IN" altLang="en-US" sz="2800" b="1" dirty="0">
                <a:latin typeface="Times New Roman" panose="02020603050405020304" pitchFamily="18" charset="0"/>
                <a:cs typeface="Times New Roman" panose="02020603050405020304" pitchFamily="18" charset="0"/>
              </a:rPr>
              <a:t>ALL-PAIRS SHORTEST PATH PROBLEM</a:t>
            </a:r>
            <a:endParaRPr lang="en-IN" sz="2800" dirty="0"/>
          </a:p>
        </p:txBody>
      </p:sp>
    </p:spTree>
    <p:extLst>
      <p:ext uri="{BB962C8B-B14F-4D97-AF65-F5344CB8AC3E}">
        <p14:creationId xmlns:p14="http://schemas.microsoft.com/office/powerpoint/2010/main" val="1334453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812800" y="222250"/>
            <a:ext cx="3054350" cy="78422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mtClean="0">
                <a:latin typeface="Times New Roman" panose="02020603050405020304" pitchFamily="18" charset="0"/>
                <a:cs typeface="Times New Roman" panose="02020603050405020304" pitchFamily="18" charset="0"/>
              </a:rPr>
              <a:t>Algorithm</a:t>
            </a:r>
          </a:p>
        </p:txBody>
      </p:sp>
      <p:sp>
        <p:nvSpPr>
          <p:cNvPr id="3" name="Rectangle 2">
            <a:extLst/>
          </p:cNvPr>
          <p:cNvSpPr txBox="1">
            <a:spLocks noChangeArrowheads="1"/>
          </p:cNvSpPr>
          <p:nvPr/>
        </p:nvSpPr>
        <p:spPr bwMode="auto">
          <a:xfrm>
            <a:off x="1981200" y="1066800"/>
            <a:ext cx="8229600" cy="5181600"/>
          </a:xfrm>
          <a:prstGeom prst="rect">
            <a:avLst/>
          </a:prstGeom>
          <a:noFill/>
          <a:ln w="9525">
            <a:noFill/>
            <a:miter lim="800000"/>
            <a:headEnd/>
            <a:tailEnd/>
          </a:ln>
        </p:spPr>
        <p:txBody>
          <a:bodyPr/>
          <a:lstStyle/>
          <a:p>
            <a:pPr marL="342900" indent="-342900" eaLnBrk="1" fontAlgn="auto" hangingPunct="1">
              <a:lnSpc>
                <a:spcPct val="90000"/>
              </a:lnSpc>
              <a:spcBef>
                <a:spcPts val="7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kern="0" dirty="0">
                <a:latin typeface="Times New Roman" pitchFamily="18" charset="0"/>
                <a:cs typeface="Times New Roman" pitchFamily="18" charset="0"/>
              </a:rPr>
              <a:t>Algorithm </a:t>
            </a:r>
            <a:r>
              <a:rPr lang="en-US" sz="2800" kern="0" dirty="0" err="1">
                <a:latin typeface="Times New Roman" pitchFamily="18" charset="0"/>
                <a:cs typeface="Times New Roman" pitchFamily="18" charset="0"/>
              </a:rPr>
              <a:t>AllPaths</a:t>
            </a:r>
            <a:r>
              <a:rPr lang="en-US" sz="2800" kern="0" dirty="0">
                <a:latin typeface="Times New Roman" pitchFamily="18" charset="0"/>
                <a:cs typeface="Times New Roman" pitchFamily="18" charset="0"/>
              </a:rPr>
              <a:t>( c, A, n )</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latin typeface="Times New Roman" pitchFamily="18" charset="0"/>
                <a:cs typeface="Times New Roman" pitchFamily="18" charset="0"/>
              </a:rPr>
              <a:t>// c[1:n,1:n] cost matrix</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latin typeface="Times New Roman" pitchFamily="18" charset="0"/>
                <a:cs typeface="Times New Roman" pitchFamily="18" charset="0"/>
              </a:rPr>
              <a:t>// d[</a:t>
            </a:r>
            <a:r>
              <a:rPr lang="en-US" sz="2000" kern="0" dirty="0" err="1">
                <a:latin typeface="Times New Roman" pitchFamily="18" charset="0"/>
                <a:cs typeface="Times New Roman" pitchFamily="18" charset="0"/>
              </a:rPr>
              <a:t>i,j</a:t>
            </a:r>
            <a:r>
              <a:rPr lang="en-US" sz="2000" kern="0" dirty="0">
                <a:latin typeface="Times New Roman" pitchFamily="18" charset="0"/>
                <a:cs typeface="Times New Roman" pitchFamily="18" charset="0"/>
              </a:rPr>
              <a:t>] is the length of a shortest path from </a:t>
            </a:r>
            <a:r>
              <a:rPr lang="en-US" sz="2000" kern="0" dirty="0" err="1">
                <a:latin typeface="Times New Roman" pitchFamily="18" charset="0"/>
                <a:cs typeface="Times New Roman" pitchFamily="18" charset="0"/>
              </a:rPr>
              <a:t>i</a:t>
            </a:r>
            <a:r>
              <a:rPr lang="en-US" sz="2000" kern="0" dirty="0">
                <a:latin typeface="Times New Roman" pitchFamily="18" charset="0"/>
                <a:cs typeface="Times New Roman" pitchFamily="18" charset="0"/>
              </a:rPr>
              <a:t> to j</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latin typeface="Times New Roman" pitchFamily="18" charset="0"/>
                <a:cs typeface="Times New Roman" pitchFamily="18" charset="0"/>
              </a:rPr>
              <a:t>{</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latin typeface="Times New Roman" pitchFamily="18" charset="0"/>
                <a:cs typeface="Times New Roman" pitchFamily="18" charset="0"/>
              </a:rPr>
              <a:t>		for </a:t>
            </a:r>
            <a:r>
              <a:rPr lang="en-US" sz="2000" kern="0" dirty="0" err="1">
                <a:latin typeface="Times New Roman" pitchFamily="18" charset="0"/>
                <a:cs typeface="Times New Roman" pitchFamily="18" charset="0"/>
              </a:rPr>
              <a:t>i</a:t>
            </a:r>
            <a:r>
              <a:rPr lang="en-US" sz="2000" kern="0" dirty="0">
                <a:latin typeface="Times New Roman" pitchFamily="18" charset="0"/>
                <a:cs typeface="Times New Roman" pitchFamily="18" charset="0"/>
              </a:rPr>
              <a:t> := 1 to n do</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latin typeface="Times New Roman" pitchFamily="18" charset="0"/>
                <a:cs typeface="Times New Roman" pitchFamily="18" charset="0"/>
              </a:rPr>
              <a:t>		    for j := 1 to n do</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latin typeface="Times New Roman" pitchFamily="18" charset="0"/>
                <a:cs typeface="Times New Roman" pitchFamily="18" charset="0"/>
              </a:rPr>
              <a:t>			A [ </a:t>
            </a:r>
            <a:r>
              <a:rPr lang="en-US" sz="2000" kern="0" dirty="0" err="1">
                <a:latin typeface="Times New Roman" pitchFamily="18" charset="0"/>
                <a:cs typeface="Times New Roman" pitchFamily="18" charset="0"/>
              </a:rPr>
              <a:t>i</a:t>
            </a:r>
            <a:r>
              <a:rPr lang="en-US" sz="2000" kern="0" dirty="0">
                <a:latin typeface="Times New Roman" pitchFamily="18" charset="0"/>
                <a:cs typeface="Times New Roman" pitchFamily="18" charset="0"/>
              </a:rPr>
              <a:t>, j ] := c [ </a:t>
            </a:r>
            <a:r>
              <a:rPr lang="en-US" sz="2000" kern="0" dirty="0" err="1">
                <a:latin typeface="Times New Roman" pitchFamily="18" charset="0"/>
                <a:cs typeface="Times New Roman" pitchFamily="18" charset="0"/>
              </a:rPr>
              <a:t>i</a:t>
            </a:r>
            <a:r>
              <a:rPr lang="en-US" sz="2000" kern="0" dirty="0">
                <a:latin typeface="Times New Roman" pitchFamily="18" charset="0"/>
                <a:cs typeface="Times New Roman" pitchFamily="18" charset="0"/>
              </a:rPr>
              <a:t>, j ] ;     // copy </a:t>
            </a:r>
            <a:r>
              <a:rPr lang="en-US" sz="2000" kern="0" dirty="0">
                <a:solidFill>
                  <a:srgbClr val="FF0066"/>
                </a:solidFill>
                <a:latin typeface="Times New Roman" pitchFamily="18" charset="0"/>
                <a:cs typeface="Times New Roman" pitchFamily="18" charset="0"/>
              </a:rPr>
              <a:t>c</a:t>
            </a:r>
            <a:r>
              <a:rPr lang="en-US" sz="2000" kern="0" dirty="0">
                <a:latin typeface="Times New Roman" pitchFamily="18" charset="0"/>
                <a:cs typeface="Times New Roman" pitchFamily="18" charset="0"/>
              </a:rPr>
              <a:t> into </a:t>
            </a:r>
            <a:r>
              <a:rPr lang="en-US" sz="2000" kern="0" dirty="0">
                <a:solidFill>
                  <a:srgbClr val="FF0066"/>
                </a:solidFill>
                <a:latin typeface="Times New Roman" pitchFamily="18" charset="0"/>
                <a:cs typeface="Times New Roman" pitchFamily="18" charset="0"/>
              </a:rPr>
              <a:t>d</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solidFill>
                  <a:srgbClr val="FF0066"/>
                </a:solidFill>
                <a:latin typeface="Times New Roman" pitchFamily="18" charset="0"/>
                <a:cs typeface="Times New Roman" pitchFamily="18" charset="0"/>
              </a:rPr>
              <a:t>           </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solidFill>
                  <a:srgbClr val="FF0066"/>
                </a:solidFill>
                <a:latin typeface="Times New Roman" pitchFamily="18" charset="0"/>
                <a:cs typeface="Times New Roman" pitchFamily="18" charset="0"/>
              </a:rPr>
              <a:t>             </a:t>
            </a:r>
            <a:r>
              <a:rPr lang="en-US" sz="2000" kern="0" dirty="0">
                <a:latin typeface="Times New Roman" pitchFamily="18" charset="0"/>
                <a:cs typeface="Times New Roman" pitchFamily="18" charset="0"/>
              </a:rPr>
              <a:t>for k := 1 to n do</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latin typeface="Times New Roman" pitchFamily="18" charset="0"/>
                <a:cs typeface="Times New Roman" pitchFamily="18" charset="0"/>
              </a:rPr>
              <a:t>		    for </a:t>
            </a:r>
            <a:r>
              <a:rPr lang="en-US" sz="2000" kern="0" dirty="0" err="1">
                <a:latin typeface="Times New Roman" pitchFamily="18" charset="0"/>
                <a:cs typeface="Times New Roman" pitchFamily="18" charset="0"/>
              </a:rPr>
              <a:t>i</a:t>
            </a:r>
            <a:r>
              <a:rPr lang="en-US" sz="2000" kern="0" dirty="0">
                <a:latin typeface="Times New Roman" pitchFamily="18" charset="0"/>
                <a:cs typeface="Times New Roman" pitchFamily="18" charset="0"/>
              </a:rPr>
              <a:t> := 1 to n do</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solidFill>
                  <a:srgbClr val="FF0066"/>
                </a:solidFill>
                <a:latin typeface="Times New Roman" pitchFamily="18" charset="0"/>
                <a:cs typeface="Times New Roman" pitchFamily="18" charset="0"/>
              </a:rPr>
              <a:t>			</a:t>
            </a:r>
            <a:r>
              <a:rPr lang="en-US" sz="2000" kern="0" dirty="0">
                <a:latin typeface="Times New Roman" pitchFamily="18" charset="0"/>
                <a:cs typeface="Times New Roman" pitchFamily="18" charset="0"/>
              </a:rPr>
              <a:t>for j := 1 to n do</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latin typeface="Times New Roman" pitchFamily="18" charset="0"/>
                <a:cs typeface="Times New Roman" pitchFamily="18" charset="0"/>
              </a:rPr>
              <a:t>				A [ </a:t>
            </a:r>
            <a:r>
              <a:rPr lang="en-US" sz="2000" kern="0" dirty="0" err="1">
                <a:latin typeface="Times New Roman" pitchFamily="18" charset="0"/>
                <a:cs typeface="Times New Roman" pitchFamily="18" charset="0"/>
              </a:rPr>
              <a:t>i</a:t>
            </a:r>
            <a:r>
              <a:rPr lang="en-US" sz="2000" kern="0" dirty="0">
                <a:latin typeface="Times New Roman" pitchFamily="18" charset="0"/>
                <a:cs typeface="Times New Roman" pitchFamily="18" charset="0"/>
              </a:rPr>
              <a:t>, j ] := min ( A [ </a:t>
            </a:r>
            <a:r>
              <a:rPr lang="en-US" sz="2000" kern="0" dirty="0" err="1">
                <a:latin typeface="Times New Roman" pitchFamily="18" charset="0"/>
                <a:cs typeface="Times New Roman" pitchFamily="18" charset="0"/>
              </a:rPr>
              <a:t>i</a:t>
            </a:r>
            <a:r>
              <a:rPr lang="en-US" sz="2000" kern="0" dirty="0">
                <a:latin typeface="Times New Roman" pitchFamily="18" charset="0"/>
                <a:cs typeface="Times New Roman" pitchFamily="18" charset="0"/>
              </a:rPr>
              <a:t>, j ] , A[ </a:t>
            </a:r>
            <a:r>
              <a:rPr lang="en-US" sz="2000" kern="0" dirty="0" err="1">
                <a:latin typeface="Times New Roman" pitchFamily="18" charset="0"/>
                <a:cs typeface="Times New Roman" pitchFamily="18" charset="0"/>
              </a:rPr>
              <a:t>i</a:t>
            </a:r>
            <a:r>
              <a:rPr lang="en-US" sz="2000" kern="0" dirty="0">
                <a:latin typeface="Times New Roman" pitchFamily="18" charset="0"/>
                <a:cs typeface="Times New Roman" pitchFamily="18" charset="0"/>
              </a:rPr>
              <a:t>, k ] + A [ k, j ] );</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latin typeface="Times New Roman" pitchFamily="18" charset="0"/>
                <a:cs typeface="Times New Roman" pitchFamily="18" charset="0"/>
              </a:rPr>
              <a:t>}</a:t>
            </a:r>
          </a:p>
          <a:p>
            <a:pPr marL="342900" indent="-342900" eaLnBrk="1" fontAlgn="auto" hangingPunct="1">
              <a:lnSpc>
                <a:spcPct val="90000"/>
              </a:lnSpc>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kern="0" dirty="0">
                <a:solidFill>
                  <a:srgbClr val="FF0066"/>
                </a:solidFill>
                <a:latin typeface="Times New Roman" pitchFamily="18" charset="0"/>
                <a:cs typeface="Times New Roman" pitchFamily="18" charset="0"/>
              </a:rPr>
              <a:t>Time   Complexity is  O ( n </a:t>
            </a:r>
            <a:r>
              <a:rPr lang="en-US" sz="2000" kern="0" baseline="30000" dirty="0">
                <a:solidFill>
                  <a:srgbClr val="FF0066"/>
                </a:solidFill>
                <a:latin typeface="Times New Roman" pitchFamily="18" charset="0"/>
                <a:cs typeface="Times New Roman" pitchFamily="18" charset="0"/>
              </a:rPr>
              <a:t>3</a:t>
            </a:r>
            <a:r>
              <a:rPr lang="en-US" sz="2000" kern="0" dirty="0">
                <a:solidFill>
                  <a:srgbClr val="FF0066"/>
                </a:solidFill>
                <a:latin typeface="Times New Roman" pitchFamily="18" charset="0"/>
                <a:cs typeface="Times New Roman" pitchFamily="18" charset="0"/>
              </a:rPr>
              <a:t> )</a:t>
            </a:r>
          </a:p>
        </p:txBody>
      </p:sp>
    </p:spTree>
    <p:extLst>
      <p:ext uri="{BB962C8B-B14F-4D97-AF65-F5344CB8AC3E}">
        <p14:creationId xmlns:p14="http://schemas.microsoft.com/office/powerpoint/2010/main" val="2341554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Content Placeholder 3" descr="Capture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26774" y="1282148"/>
            <a:ext cx="10813774" cy="5042451"/>
          </a:xfrm>
        </p:spPr>
      </p:pic>
      <p:sp>
        <p:nvSpPr>
          <p:cNvPr id="3" name="TextBox 2"/>
          <p:cNvSpPr txBox="1"/>
          <p:nvPr/>
        </p:nvSpPr>
        <p:spPr>
          <a:xfrm>
            <a:off x="1202635" y="626165"/>
            <a:ext cx="9650895" cy="523220"/>
          </a:xfrm>
          <a:prstGeom prst="rect">
            <a:avLst/>
          </a:prstGeom>
          <a:noFill/>
        </p:spPr>
        <p:txBody>
          <a:bodyPr wrap="square" rtlCol="0">
            <a:spAutoFit/>
          </a:bodyPr>
          <a:lstStyle/>
          <a:p>
            <a:r>
              <a:rPr lang="en-IN" altLang="en-US" sz="2800" b="1" dirty="0">
                <a:latin typeface="Times New Roman" panose="02020603050405020304" pitchFamily="18" charset="0"/>
                <a:cs typeface="Times New Roman" panose="02020603050405020304" pitchFamily="18" charset="0"/>
              </a:rPr>
              <a:t>ALL-PAIRS SHORTEST PATH </a:t>
            </a:r>
            <a:r>
              <a:rPr lang="en-IN" altLang="en-US" sz="2800" b="1" dirty="0" smtClean="0">
                <a:latin typeface="Times New Roman" panose="02020603050405020304" pitchFamily="18" charset="0"/>
                <a:cs typeface="Times New Roman" panose="02020603050405020304" pitchFamily="18" charset="0"/>
              </a:rPr>
              <a:t>PROBLEM</a:t>
            </a:r>
            <a:endParaRPr lang="en-IN" sz="2800" dirty="0"/>
          </a:p>
        </p:txBody>
      </p:sp>
    </p:spTree>
    <p:extLst>
      <p:ext uri="{BB962C8B-B14F-4D97-AF65-F5344CB8AC3E}">
        <p14:creationId xmlns:p14="http://schemas.microsoft.com/office/powerpoint/2010/main" val="3347834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p:nvPr>
        </p:nvSpPr>
        <p:spPr>
          <a:xfrm>
            <a:off x="838200" y="1346200"/>
            <a:ext cx="10515600" cy="454025"/>
          </a:xfrm>
        </p:spPr>
        <p:txBody>
          <a:bodyPr lIns="92160" tIns="46080" rIns="92160" bIns="46080">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b="1" dirty="0" smtClean="0">
                <a:latin typeface="Times New Roman" panose="02020603050405020304" pitchFamily="18" charset="0"/>
                <a:cs typeface="Times New Roman" panose="02020603050405020304" pitchFamily="18" charset="0"/>
              </a:rPr>
              <a:t>Example:- </a:t>
            </a:r>
          </a:p>
        </p:txBody>
      </p:sp>
      <p:graphicFrame>
        <p:nvGraphicFramePr>
          <p:cNvPr id="1026" name="Object 2"/>
          <p:cNvGraphicFramePr>
            <a:graphicFrameLocks noChangeAspect="1"/>
          </p:cNvGraphicFramePr>
          <p:nvPr/>
        </p:nvGraphicFramePr>
        <p:xfrm>
          <a:off x="2206625" y="1993900"/>
          <a:ext cx="3889375" cy="2870200"/>
        </p:xfrm>
        <a:graphic>
          <a:graphicData uri="http://schemas.openxmlformats.org/presentationml/2006/ole">
            <mc:AlternateContent xmlns:mc="http://schemas.openxmlformats.org/markup-compatibility/2006">
              <mc:Choice xmlns:v="urn:schemas-microsoft-com:vml" Requires="v">
                <p:oleObj spid="_x0000_s1080" r:id="rId3" imgW="457193" imgH="457193" progId="">
                  <p:embed/>
                </p:oleObj>
              </mc:Choice>
              <mc:Fallback>
                <p:oleObj r:id="rId3" imgW="457193" imgH="457193" progId="">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25" y="1993900"/>
                        <a:ext cx="3889375" cy="287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 name="Oval 3"/>
          <p:cNvSpPr>
            <a:spLocks noChangeArrowheads="1"/>
          </p:cNvSpPr>
          <p:nvPr/>
        </p:nvSpPr>
        <p:spPr bwMode="auto">
          <a:xfrm>
            <a:off x="6584950" y="2822575"/>
            <a:ext cx="582613" cy="600075"/>
          </a:xfrm>
          <a:prstGeom prst="ellipse">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029" name="Oval 4"/>
          <p:cNvSpPr>
            <a:spLocks noChangeArrowheads="1"/>
          </p:cNvSpPr>
          <p:nvPr/>
        </p:nvSpPr>
        <p:spPr bwMode="auto">
          <a:xfrm>
            <a:off x="7786688" y="2000250"/>
            <a:ext cx="582612" cy="539750"/>
          </a:xfrm>
          <a:prstGeom prst="ellipse">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030" name="Oval 5"/>
          <p:cNvSpPr>
            <a:spLocks noChangeArrowheads="1"/>
          </p:cNvSpPr>
          <p:nvPr/>
        </p:nvSpPr>
        <p:spPr bwMode="auto">
          <a:xfrm>
            <a:off x="9317038" y="2000250"/>
            <a:ext cx="582612" cy="601663"/>
          </a:xfrm>
          <a:prstGeom prst="ellipse">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031" name="Oval 6"/>
          <p:cNvSpPr>
            <a:spLocks noChangeArrowheads="1"/>
          </p:cNvSpPr>
          <p:nvPr/>
        </p:nvSpPr>
        <p:spPr bwMode="auto">
          <a:xfrm>
            <a:off x="8005763" y="3473450"/>
            <a:ext cx="582612" cy="600075"/>
          </a:xfrm>
          <a:prstGeom prst="ellipse">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032" name="Oval 7"/>
          <p:cNvSpPr>
            <a:spLocks noChangeArrowheads="1"/>
          </p:cNvSpPr>
          <p:nvPr/>
        </p:nvSpPr>
        <p:spPr bwMode="auto">
          <a:xfrm>
            <a:off x="9196388" y="3473450"/>
            <a:ext cx="584200" cy="600075"/>
          </a:xfrm>
          <a:prstGeom prst="ellipse">
            <a:avLst/>
          </a:prstGeom>
          <a:solidFill>
            <a:srgbClr val="FFFFFF">
              <a:alpha val="50195"/>
            </a:srgbClr>
          </a:solidFill>
          <a:ln w="12600">
            <a:solidFill>
              <a:srgbClr val="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033" name="Line 8"/>
          <p:cNvSpPr>
            <a:spLocks noChangeShapeType="1"/>
          </p:cNvSpPr>
          <p:nvPr/>
        </p:nvSpPr>
        <p:spPr bwMode="auto">
          <a:xfrm>
            <a:off x="8229600" y="2514600"/>
            <a:ext cx="1588" cy="91440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34" name="Line 9"/>
          <p:cNvSpPr>
            <a:spLocks noChangeShapeType="1"/>
          </p:cNvSpPr>
          <p:nvPr/>
        </p:nvSpPr>
        <p:spPr bwMode="auto">
          <a:xfrm>
            <a:off x="9548813" y="2546350"/>
            <a:ext cx="1587" cy="981075"/>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35" name="Line 10"/>
          <p:cNvSpPr>
            <a:spLocks noChangeShapeType="1"/>
          </p:cNvSpPr>
          <p:nvPr/>
        </p:nvSpPr>
        <p:spPr bwMode="auto">
          <a:xfrm flipH="1">
            <a:off x="8474075" y="2424113"/>
            <a:ext cx="838200" cy="11033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36" name="Line 11"/>
          <p:cNvSpPr>
            <a:spLocks noChangeShapeType="1"/>
          </p:cNvSpPr>
          <p:nvPr/>
        </p:nvSpPr>
        <p:spPr bwMode="auto">
          <a:xfrm>
            <a:off x="8382000" y="2133600"/>
            <a:ext cx="990600" cy="158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37" name="Line 12"/>
          <p:cNvSpPr>
            <a:spLocks noChangeShapeType="1"/>
          </p:cNvSpPr>
          <p:nvPr/>
        </p:nvSpPr>
        <p:spPr bwMode="auto">
          <a:xfrm flipH="1">
            <a:off x="8455025" y="3962400"/>
            <a:ext cx="842963" cy="158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38" name="Rectangle 13"/>
          <p:cNvSpPr>
            <a:spLocks noChangeArrowheads="1"/>
          </p:cNvSpPr>
          <p:nvPr/>
        </p:nvSpPr>
        <p:spPr bwMode="auto">
          <a:xfrm>
            <a:off x="7839075" y="2041525"/>
            <a:ext cx="442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v</a:t>
            </a:r>
            <a:r>
              <a:rPr lang="en-IN" altLang="en-US" sz="2400" baseline="-25000">
                <a:solidFill>
                  <a:srgbClr val="000000"/>
                </a:solidFill>
                <a:latin typeface="Times New Roman" panose="02020603050405020304" pitchFamily="18" charset="0"/>
                <a:cs typeface="Times New Roman" panose="02020603050405020304" pitchFamily="18" charset="0"/>
              </a:rPr>
              <a:t>1</a:t>
            </a:r>
          </a:p>
        </p:txBody>
      </p:sp>
      <p:sp>
        <p:nvSpPr>
          <p:cNvPr id="1039" name="Rectangle 14"/>
          <p:cNvSpPr>
            <a:spLocks noChangeArrowheads="1"/>
          </p:cNvSpPr>
          <p:nvPr/>
        </p:nvSpPr>
        <p:spPr bwMode="auto">
          <a:xfrm>
            <a:off x="9363075" y="2041525"/>
            <a:ext cx="442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v</a:t>
            </a:r>
            <a:r>
              <a:rPr lang="en-IN" altLang="en-US" sz="2400" baseline="-25000">
                <a:solidFill>
                  <a:srgbClr val="000000"/>
                </a:solidFill>
                <a:latin typeface="Times New Roman" panose="02020603050405020304" pitchFamily="18" charset="0"/>
                <a:cs typeface="Times New Roman" panose="02020603050405020304" pitchFamily="18" charset="0"/>
              </a:rPr>
              <a:t>2</a:t>
            </a:r>
          </a:p>
        </p:txBody>
      </p:sp>
      <p:sp>
        <p:nvSpPr>
          <p:cNvPr id="1040" name="Rectangle 15"/>
          <p:cNvSpPr>
            <a:spLocks noChangeArrowheads="1"/>
          </p:cNvSpPr>
          <p:nvPr/>
        </p:nvSpPr>
        <p:spPr bwMode="auto">
          <a:xfrm>
            <a:off x="9286875" y="3565525"/>
            <a:ext cx="442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v</a:t>
            </a:r>
            <a:r>
              <a:rPr lang="en-IN" altLang="en-US" sz="2400" baseline="-25000">
                <a:solidFill>
                  <a:srgbClr val="000000"/>
                </a:solidFill>
                <a:latin typeface="Times New Roman" panose="02020603050405020304" pitchFamily="18" charset="0"/>
                <a:cs typeface="Times New Roman" panose="02020603050405020304" pitchFamily="18" charset="0"/>
              </a:rPr>
              <a:t>3</a:t>
            </a:r>
          </a:p>
        </p:txBody>
      </p:sp>
      <p:sp>
        <p:nvSpPr>
          <p:cNvPr id="1041" name="Rectangle 16"/>
          <p:cNvSpPr>
            <a:spLocks noChangeArrowheads="1"/>
          </p:cNvSpPr>
          <p:nvPr/>
        </p:nvSpPr>
        <p:spPr bwMode="auto">
          <a:xfrm>
            <a:off x="8067675" y="3565525"/>
            <a:ext cx="442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v</a:t>
            </a:r>
            <a:r>
              <a:rPr lang="en-IN" altLang="en-US" sz="2400" baseline="-25000">
                <a:solidFill>
                  <a:srgbClr val="000000"/>
                </a:solidFill>
                <a:latin typeface="Times New Roman" panose="02020603050405020304" pitchFamily="18" charset="0"/>
                <a:cs typeface="Times New Roman" panose="02020603050405020304" pitchFamily="18" charset="0"/>
              </a:rPr>
              <a:t>4</a:t>
            </a:r>
          </a:p>
        </p:txBody>
      </p:sp>
      <p:sp>
        <p:nvSpPr>
          <p:cNvPr id="1042" name="Rectangle 17"/>
          <p:cNvSpPr>
            <a:spLocks noChangeArrowheads="1"/>
          </p:cNvSpPr>
          <p:nvPr/>
        </p:nvSpPr>
        <p:spPr bwMode="auto">
          <a:xfrm>
            <a:off x="6696075" y="2971800"/>
            <a:ext cx="442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v</a:t>
            </a:r>
            <a:r>
              <a:rPr lang="en-IN" altLang="en-US" sz="2400" baseline="-25000">
                <a:solidFill>
                  <a:srgbClr val="000000"/>
                </a:solidFill>
                <a:latin typeface="Times New Roman" panose="02020603050405020304" pitchFamily="18" charset="0"/>
                <a:cs typeface="Times New Roman" panose="02020603050405020304" pitchFamily="18" charset="0"/>
              </a:rPr>
              <a:t>5</a:t>
            </a:r>
          </a:p>
        </p:txBody>
      </p:sp>
      <p:sp>
        <p:nvSpPr>
          <p:cNvPr id="1043" name="Rectangle 18"/>
          <p:cNvSpPr>
            <a:spLocks noChangeArrowheads="1"/>
          </p:cNvSpPr>
          <p:nvPr/>
        </p:nvSpPr>
        <p:spPr bwMode="auto">
          <a:xfrm>
            <a:off x="9509125" y="2727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3</a:t>
            </a:r>
          </a:p>
        </p:txBody>
      </p:sp>
      <p:sp>
        <p:nvSpPr>
          <p:cNvPr id="1044" name="Rectangle 19"/>
          <p:cNvSpPr>
            <a:spLocks noChangeArrowheads="1"/>
          </p:cNvSpPr>
          <p:nvPr/>
        </p:nvSpPr>
        <p:spPr bwMode="auto">
          <a:xfrm>
            <a:off x="8747125" y="28035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2</a:t>
            </a:r>
          </a:p>
        </p:txBody>
      </p:sp>
      <p:sp>
        <p:nvSpPr>
          <p:cNvPr id="1045" name="Rectangle 20"/>
          <p:cNvSpPr>
            <a:spLocks noChangeArrowheads="1"/>
          </p:cNvSpPr>
          <p:nvPr/>
        </p:nvSpPr>
        <p:spPr bwMode="auto">
          <a:xfrm>
            <a:off x="8747125" y="342900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2</a:t>
            </a:r>
          </a:p>
        </p:txBody>
      </p:sp>
      <p:sp>
        <p:nvSpPr>
          <p:cNvPr id="1046" name="Line 21"/>
          <p:cNvSpPr>
            <a:spLocks noChangeShapeType="1"/>
          </p:cNvSpPr>
          <p:nvPr/>
        </p:nvSpPr>
        <p:spPr bwMode="auto">
          <a:xfrm>
            <a:off x="8610600" y="3810000"/>
            <a:ext cx="609600" cy="158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47" name="Rectangle 22"/>
          <p:cNvSpPr>
            <a:spLocks noChangeArrowheads="1"/>
          </p:cNvSpPr>
          <p:nvPr/>
        </p:nvSpPr>
        <p:spPr bwMode="auto">
          <a:xfrm>
            <a:off x="8823325" y="39465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4</a:t>
            </a:r>
          </a:p>
        </p:txBody>
      </p:sp>
      <p:sp>
        <p:nvSpPr>
          <p:cNvPr id="1048" name="Rectangle 23"/>
          <p:cNvSpPr>
            <a:spLocks noChangeArrowheads="1"/>
          </p:cNvSpPr>
          <p:nvPr/>
        </p:nvSpPr>
        <p:spPr bwMode="auto">
          <a:xfrm>
            <a:off x="7985125" y="2727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dirty="0">
                <a:solidFill>
                  <a:srgbClr val="000000"/>
                </a:solidFill>
                <a:latin typeface="Times New Roman" panose="02020603050405020304" pitchFamily="18" charset="0"/>
                <a:cs typeface="Times New Roman" panose="02020603050405020304" pitchFamily="18" charset="0"/>
              </a:rPr>
              <a:t>1</a:t>
            </a:r>
          </a:p>
        </p:txBody>
      </p:sp>
      <p:sp>
        <p:nvSpPr>
          <p:cNvPr id="1049" name="Rectangle 24"/>
          <p:cNvSpPr>
            <a:spLocks noChangeArrowheads="1"/>
          </p:cNvSpPr>
          <p:nvPr/>
        </p:nvSpPr>
        <p:spPr bwMode="auto">
          <a:xfrm>
            <a:off x="7375525" y="335280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3</a:t>
            </a:r>
          </a:p>
        </p:txBody>
      </p:sp>
      <p:sp>
        <p:nvSpPr>
          <p:cNvPr id="1050" name="Line 25"/>
          <p:cNvSpPr>
            <a:spLocks noChangeShapeType="1"/>
          </p:cNvSpPr>
          <p:nvPr/>
        </p:nvSpPr>
        <p:spPr bwMode="auto">
          <a:xfrm flipH="1">
            <a:off x="8380413" y="2362200"/>
            <a:ext cx="917575" cy="158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51" name="Rectangle 26"/>
          <p:cNvSpPr>
            <a:spLocks noChangeArrowheads="1"/>
          </p:cNvSpPr>
          <p:nvPr/>
        </p:nvSpPr>
        <p:spPr bwMode="auto">
          <a:xfrm>
            <a:off x="8747125" y="16605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1</a:t>
            </a:r>
          </a:p>
        </p:txBody>
      </p:sp>
      <p:sp>
        <p:nvSpPr>
          <p:cNvPr id="1052" name="Rectangle 27"/>
          <p:cNvSpPr>
            <a:spLocks noChangeArrowheads="1"/>
          </p:cNvSpPr>
          <p:nvPr/>
        </p:nvSpPr>
        <p:spPr bwMode="auto">
          <a:xfrm>
            <a:off x="8594725" y="2346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9</a:t>
            </a:r>
          </a:p>
        </p:txBody>
      </p:sp>
      <p:sp>
        <p:nvSpPr>
          <p:cNvPr id="1053" name="Line 28"/>
          <p:cNvSpPr>
            <a:spLocks noChangeShapeType="1"/>
          </p:cNvSpPr>
          <p:nvPr/>
        </p:nvSpPr>
        <p:spPr bwMode="auto">
          <a:xfrm>
            <a:off x="7086600" y="3276600"/>
            <a:ext cx="914400" cy="304800"/>
          </a:xfrm>
          <a:prstGeom prst="line">
            <a:avLst/>
          </a:prstGeom>
          <a:noFill/>
          <a:ln w="1260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1054" name="Line 29"/>
          <p:cNvSpPr>
            <a:spLocks noChangeShapeType="1"/>
          </p:cNvSpPr>
          <p:nvPr/>
        </p:nvSpPr>
        <p:spPr bwMode="auto">
          <a:xfrm flipH="1">
            <a:off x="6932613" y="2286000"/>
            <a:ext cx="841375" cy="533400"/>
          </a:xfrm>
          <a:prstGeom prst="line">
            <a:avLst/>
          </a:prstGeom>
          <a:noFill/>
          <a:ln w="1260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1055" name="Line 30"/>
          <p:cNvSpPr>
            <a:spLocks noChangeShapeType="1"/>
          </p:cNvSpPr>
          <p:nvPr/>
        </p:nvSpPr>
        <p:spPr bwMode="auto">
          <a:xfrm flipH="1">
            <a:off x="7085013" y="2438400"/>
            <a:ext cx="765175" cy="45720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56" name="Rectangle 31"/>
          <p:cNvSpPr>
            <a:spLocks noChangeArrowheads="1"/>
          </p:cNvSpPr>
          <p:nvPr/>
        </p:nvSpPr>
        <p:spPr bwMode="auto">
          <a:xfrm>
            <a:off x="6994525" y="2117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3</a:t>
            </a:r>
          </a:p>
        </p:txBody>
      </p:sp>
      <p:sp>
        <p:nvSpPr>
          <p:cNvPr id="1057" name="Rectangle 32"/>
          <p:cNvSpPr>
            <a:spLocks noChangeArrowheads="1"/>
          </p:cNvSpPr>
          <p:nvPr/>
        </p:nvSpPr>
        <p:spPr bwMode="auto">
          <a:xfrm>
            <a:off x="7451725" y="25749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r>
              <a:rPr lang="en-IN" altLang="en-US" sz="2400">
                <a:solidFill>
                  <a:srgbClr val="000000"/>
                </a:solidFill>
                <a:latin typeface="Times New Roman" panose="02020603050405020304" pitchFamily="18" charset="0"/>
                <a:cs typeface="Times New Roman" panose="02020603050405020304" pitchFamily="18" charset="0"/>
              </a:rPr>
              <a:t>5</a:t>
            </a:r>
          </a:p>
        </p:txBody>
      </p:sp>
      <p:sp>
        <p:nvSpPr>
          <p:cNvPr id="1058" name="Rectangle 33"/>
          <p:cNvSpPr>
            <a:spLocks noChangeArrowheads="1"/>
          </p:cNvSpPr>
          <p:nvPr/>
        </p:nvSpPr>
        <p:spPr bwMode="auto">
          <a:xfrm>
            <a:off x="2590800" y="1981200"/>
            <a:ext cx="228600" cy="457200"/>
          </a:xfrm>
          <a:prstGeom prst="rect">
            <a:avLst/>
          </a:prstGeom>
          <a:solidFill>
            <a:srgbClr val="FFFFFF"/>
          </a:solidFill>
          <a:ln w="9360">
            <a:solidFill>
              <a:srgbClr val="FFFFFF"/>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059" name="Rectangle 34"/>
          <p:cNvSpPr>
            <a:spLocks noChangeArrowheads="1"/>
          </p:cNvSpPr>
          <p:nvPr/>
        </p:nvSpPr>
        <p:spPr bwMode="auto">
          <a:xfrm>
            <a:off x="2819400" y="2362200"/>
            <a:ext cx="3352800" cy="152400"/>
          </a:xfrm>
          <a:prstGeom prst="rect">
            <a:avLst/>
          </a:prstGeom>
          <a:solidFill>
            <a:srgbClr val="FFFFFF"/>
          </a:solidFill>
          <a:ln w="9360">
            <a:solidFill>
              <a:srgbClr val="FFFFFF"/>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060" name="Rectangle 35"/>
          <p:cNvSpPr>
            <a:spLocks noChangeArrowheads="1"/>
          </p:cNvSpPr>
          <p:nvPr/>
        </p:nvSpPr>
        <p:spPr bwMode="auto">
          <a:xfrm>
            <a:off x="2133600" y="2362200"/>
            <a:ext cx="533400" cy="152400"/>
          </a:xfrm>
          <a:prstGeom prst="rect">
            <a:avLst/>
          </a:prstGeom>
          <a:solidFill>
            <a:srgbClr val="FFFFFF"/>
          </a:solidFill>
          <a:ln w="9360">
            <a:solidFill>
              <a:srgbClr val="FFFFFF"/>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061" name="Line 36"/>
          <p:cNvSpPr>
            <a:spLocks noChangeShapeType="1"/>
          </p:cNvSpPr>
          <p:nvPr/>
        </p:nvSpPr>
        <p:spPr bwMode="auto">
          <a:xfrm>
            <a:off x="2667000" y="4800600"/>
            <a:ext cx="1524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062" name="Line 37"/>
          <p:cNvSpPr>
            <a:spLocks noChangeShapeType="1"/>
          </p:cNvSpPr>
          <p:nvPr/>
        </p:nvSpPr>
        <p:spPr bwMode="auto">
          <a:xfrm>
            <a:off x="6248400" y="2438400"/>
            <a:ext cx="1588" cy="2362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063" name="Line 38"/>
          <p:cNvSpPr>
            <a:spLocks noChangeShapeType="1"/>
          </p:cNvSpPr>
          <p:nvPr/>
        </p:nvSpPr>
        <p:spPr bwMode="auto">
          <a:xfrm flipH="1">
            <a:off x="6094413" y="4800600"/>
            <a:ext cx="155575"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064" name="Line 39"/>
          <p:cNvSpPr>
            <a:spLocks noChangeShapeType="1"/>
          </p:cNvSpPr>
          <p:nvPr/>
        </p:nvSpPr>
        <p:spPr bwMode="auto">
          <a:xfrm flipH="1">
            <a:off x="6094413" y="2438400"/>
            <a:ext cx="155575"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 name="TextBox 2"/>
          <p:cNvSpPr txBox="1"/>
          <p:nvPr/>
        </p:nvSpPr>
        <p:spPr>
          <a:xfrm>
            <a:off x="838200" y="626418"/>
            <a:ext cx="10154478" cy="461665"/>
          </a:xfrm>
          <a:prstGeom prst="rect">
            <a:avLst/>
          </a:prstGeom>
          <a:noFill/>
        </p:spPr>
        <p:txBody>
          <a:bodyPr wrap="square" rtlCol="0">
            <a:spAutoFit/>
          </a:bodyPr>
          <a:lstStyle/>
          <a:p>
            <a:r>
              <a:rPr lang="en-IN" altLang="en-US" sz="2400" b="1" dirty="0">
                <a:latin typeface="Times New Roman" panose="02020603050405020304" pitchFamily="18" charset="0"/>
                <a:cs typeface="Times New Roman" panose="02020603050405020304" pitchFamily="18" charset="0"/>
              </a:rPr>
              <a:t>ALL-PAIRS SHORTEST PATH </a:t>
            </a:r>
            <a:r>
              <a:rPr lang="en-IN" altLang="en-US" sz="2400" b="1" dirty="0" smtClean="0">
                <a:latin typeface="Times New Roman" panose="02020603050405020304" pitchFamily="18" charset="0"/>
                <a:cs typeface="Times New Roman" panose="02020603050405020304" pitchFamily="18" charset="0"/>
              </a:rPr>
              <a:t>PROBLEM</a:t>
            </a:r>
            <a:endParaRPr lang="en-IN" sz="2400" dirty="0"/>
          </a:p>
        </p:txBody>
      </p:sp>
    </p:spTree>
    <p:extLst>
      <p:ext uri="{BB962C8B-B14F-4D97-AF65-F5344CB8AC3E}">
        <p14:creationId xmlns:p14="http://schemas.microsoft.com/office/powerpoint/2010/main" val="3055694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33400"/>
            <a:ext cx="25622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4819" name="Rectangle 2"/>
          <p:cNvSpPr>
            <a:spLocks noChangeArrowheads="1"/>
          </p:cNvSpPr>
          <p:nvPr/>
        </p:nvSpPr>
        <p:spPr bwMode="auto">
          <a:xfrm>
            <a:off x="2362200" y="1219200"/>
            <a:ext cx="762000" cy="3810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sz="2800">
                <a:solidFill>
                  <a:srgbClr val="000000"/>
                </a:solidFill>
                <a:latin typeface="Times New Roman" panose="02020603050405020304" pitchFamily="18" charset="0"/>
                <a:cs typeface="Times New Roman" panose="02020603050405020304" pitchFamily="18" charset="0"/>
              </a:rPr>
              <a:t>A</a:t>
            </a:r>
            <a:r>
              <a:rPr lang="en-IN" altLang="en-US" sz="2800" baseline="30000">
                <a:solidFill>
                  <a:srgbClr val="000000"/>
                </a:solidFill>
                <a:latin typeface="Times New Roman" panose="02020603050405020304" pitchFamily="18" charset="0"/>
                <a:cs typeface="Times New Roman" panose="02020603050405020304" pitchFamily="18" charset="0"/>
              </a:rPr>
              <a:t>0 </a:t>
            </a:r>
            <a:r>
              <a:rPr lang="en-IN" altLang="en-US">
                <a:solidFill>
                  <a:srgbClr val="000000"/>
                </a:solidFill>
                <a:latin typeface="Times New Roman" panose="02020603050405020304" pitchFamily="18" charset="0"/>
                <a:cs typeface="Times New Roman" panose="02020603050405020304" pitchFamily="18" charset="0"/>
              </a:rPr>
              <a:t> =</a:t>
            </a:r>
          </a:p>
        </p:txBody>
      </p:sp>
      <p:sp>
        <p:nvSpPr>
          <p:cNvPr id="34820" name="Rectangle 3"/>
          <p:cNvSpPr>
            <a:spLocks noChangeArrowheads="1"/>
          </p:cNvSpPr>
          <p:nvPr/>
        </p:nvSpPr>
        <p:spPr bwMode="auto">
          <a:xfrm>
            <a:off x="2362200" y="2514600"/>
            <a:ext cx="762000" cy="3810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sz="2800">
                <a:solidFill>
                  <a:srgbClr val="000000"/>
                </a:solidFill>
                <a:latin typeface="Times New Roman" panose="02020603050405020304" pitchFamily="18" charset="0"/>
                <a:cs typeface="Times New Roman" panose="02020603050405020304" pitchFamily="18" charset="0"/>
              </a:rPr>
              <a:t>A</a:t>
            </a:r>
            <a:r>
              <a:rPr lang="en-IN" altLang="en-US" sz="2800" baseline="30000">
                <a:solidFill>
                  <a:srgbClr val="000000"/>
                </a:solidFill>
                <a:latin typeface="Times New Roman" panose="02020603050405020304" pitchFamily="18" charset="0"/>
                <a:cs typeface="Times New Roman" panose="02020603050405020304" pitchFamily="18" charset="0"/>
              </a:rPr>
              <a:t>1</a:t>
            </a:r>
            <a:r>
              <a:rPr lang="en-IN" altLang="en-US">
                <a:solidFill>
                  <a:srgbClr val="000000"/>
                </a:solidFill>
                <a:latin typeface="Times New Roman" panose="02020603050405020304" pitchFamily="18" charset="0"/>
                <a:cs typeface="Times New Roman" panose="02020603050405020304" pitchFamily="18" charset="0"/>
              </a:rPr>
              <a:t>  =</a:t>
            </a:r>
          </a:p>
        </p:txBody>
      </p:sp>
      <p:sp>
        <p:nvSpPr>
          <p:cNvPr id="34821" name="Rectangle 4"/>
          <p:cNvSpPr>
            <a:spLocks noChangeArrowheads="1"/>
          </p:cNvSpPr>
          <p:nvPr/>
        </p:nvSpPr>
        <p:spPr bwMode="auto">
          <a:xfrm>
            <a:off x="2362200" y="3276600"/>
            <a:ext cx="762000" cy="3810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sz="2800">
                <a:solidFill>
                  <a:srgbClr val="000000"/>
                </a:solidFill>
                <a:latin typeface="Times New Roman" panose="02020603050405020304" pitchFamily="18" charset="0"/>
                <a:cs typeface="Times New Roman" panose="02020603050405020304" pitchFamily="18" charset="0"/>
              </a:rPr>
              <a:t>A</a:t>
            </a:r>
            <a:r>
              <a:rPr lang="en-IN" altLang="en-US" sz="2800" baseline="30000">
                <a:solidFill>
                  <a:srgbClr val="000000"/>
                </a:solidFill>
                <a:latin typeface="Times New Roman" panose="02020603050405020304" pitchFamily="18" charset="0"/>
                <a:cs typeface="Times New Roman" panose="02020603050405020304" pitchFamily="18" charset="0"/>
              </a:rPr>
              <a:t>2</a:t>
            </a:r>
            <a:r>
              <a:rPr lang="en-IN" altLang="en-US">
                <a:solidFill>
                  <a:srgbClr val="000000"/>
                </a:solidFill>
                <a:latin typeface="Times New Roman" panose="02020603050405020304" pitchFamily="18" charset="0"/>
                <a:cs typeface="Times New Roman" panose="02020603050405020304" pitchFamily="18" charset="0"/>
              </a:rPr>
              <a:t>  =</a:t>
            </a:r>
          </a:p>
        </p:txBody>
      </p:sp>
      <p:sp>
        <p:nvSpPr>
          <p:cNvPr id="34822" name="Rectangle 5"/>
          <p:cNvSpPr>
            <a:spLocks noChangeArrowheads="1"/>
          </p:cNvSpPr>
          <p:nvPr/>
        </p:nvSpPr>
        <p:spPr bwMode="auto">
          <a:xfrm>
            <a:off x="2362200" y="3886200"/>
            <a:ext cx="762000" cy="3810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sz="2800">
                <a:solidFill>
                  <a:srgbClr val="000000"/>
                </a:solidFill>
                <a:latin typeface="Times New Roman" panose="02020603050405020304" pitchFamily="18" charset="0"/>
                <a:cs typeface="Times New Roman" panose="02020603050405020304" pitchFamily="18" charset="0"/>
              </a:rPr>
              <a:t>  A</a:t>
            </a:r>
            <a:r>
              <a:rPr lang="en-IN" altLang="en-US" sz="2800" baseline="30000">
                <a:solidFill>
                  <a:srgbClr val="000000"/>
                </a:solidFill>
                <a:latin typeface="Times New Roman" panose="02020603050405020304" pitchFamily="18" charset="0"/>
                <a:cs typeface="Times New Roman" panose="02020603050405020304" pitchFamily="18" charset="0"/>
              </a:rPr>
              <a:t>3</a:t>
            </a:r>
            <a:r>
              <a:rPr lang="en-IN" altLang="en-US">
                <a:solidFill>
                  <a:srgbClr val="000000"/>
                </a:solidFill>
                <a:latin typeface="Times New Roman" panose="02020603050405020304" pitchFamily="18" charset="0"/>
                <a:cs typeface="Times New Roman" panose="02020603050405020304" pitchFamily="18" charset="0"/>
              </a:rPr>
              <a:t>  =    </a:t>
            </a:r>
          </a:p>
        </p:txBody>
      </p:sp>
      <p:sp>
        <p:nvSpPr>
          <p:cNvPr id="34823" name="Rectangle 6"/>
          <p:cNvSpPr>
            <a:spLocks noChangeArrowheads="1"/>
          </p:cNvSpPr>
          <p:nvPr/>
        </p:nvSpPr>
        <p:spPr bwMode="auto">
          <a:xfrm>
            <a:off x="2362200" y="4419600"/>
            <a:ext cx="762000" cy="3810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sz="2800">
                <a:solidFill>
                  <a:srgbClr val="000000"/>
                </a:solidFill>
                <a:latin typeface="Times New Roman" panose="02020603050405020304" pitchFamily="18" charset="0"/>
                <a:cs typeface="Times New Roman" panose="02020603050405020304" pitchFamily="18" charset="0"/>
              </a:rPr>
              <a:t>A</a:t>
            </a:r>
            <a:r>
              <a:rPr lang="en-IN" altLang="en-US" sz="2800" baseline="30000">
                <a:solidFill>
                  <a:srgbClr val="000000"/>
                </a:solidFill>
                <a:latin typeface="Times New Roman" panose="02020603050405020304" pitchFamily="18" charset="0"/>
                <a:cs typeface="Times New Roman" panose="02020603050405020304" pitchFamily="18" charset="0"/>
              </a:rPr>
              <a:t>4 </a:t>
            </a:r>
            <a:r>
              <a:rPr lang="en-IN" altLang="en-US">
                <a:solidFill>
                  <a:srgbClr val="000000"/>
                </a:solidFill>
                <a:latin typeface="Times New Roman" panose="02020603050405020304" pitchFamily="18" charset="0"/>
                <a:cs typeface="Times New Roman" panose="02020603050405020304" pitchFamily="18" charset="0"/>
              </a:rPr>
              <a:t>=</a:t>
            </a:r>
          </a:p>
        </p:txBody>
      </p:sp>
      <p:sp>
        <p:nvSpPr>
          <p:cNvPr id="34824" name="Rectangle 7"/>
          <p:cNvSpPr>
            <a:spLocks noChangeArrowheads="1"/>
          </p:cNvSpPr>
          <p:nvPr/>
        </p:nvSpPr>
        <p:spPr bwMode="auto">
          <a:xfrm>
            <a:off x="2286000" y="5029200"/>
            <a:ext cx="762000" cy="3810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sz="2800">
                <a:solidFill>
                  <a:srgbClr val="000000"/>
                </a:solidFill>
                <a:latin typeface="Times New Roman" panose="02020603050405020304" pitchFamily="18" charset="0"/>
                <a:cs typeface="Times New Roman" panose="02020603050405020304" pitchFamily="18" charset="0"/>
              </a:rPr>
              <a:t>  A</a:t>
            </a:r>
            <a:r>
              <a:rPr lang="en-IN" altLang="en-US" sz="2800" baseline="30000">
                <a:solidFill>
                  <a:srgbClr val="000000"/>
                </a:solidFill>
                <a:latin typeface="Times New Roman" panose="02020603050405020304" pitchFamily="18" charset="0"/>
                <a:cs typeface="Times New Roman" panose="02020603050405020304" pitchFamily="18" charset="0"/>
              </a:rPr>
              <a:t>5</a:t>
            </a:r>
            <a:r>
              <a:rPr lang="en-IN" altLang="en-US">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04761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4"/>
          <p:cNvSpPr>
            <a:spLocks noGrp="1" noChangeArrowheads="1"/>
          </p:cNvSpPr>
          <p:nvPr>
            <p:ph idx="1"/>
          </p:nvPr>
        </p:nvSpPr>
        <p:spPr>
          <a:xfrm>
            <a:off x="890588" y="2497138"/>
            <a:ext cx="10515600" cy="2349500"/>
          </a:xfrm>
        </p:spPr>
        <p:txBody>
          <a:bodyPr/>
          <a:lstStyle/>
          <a:p>
            <a:pPr marL="0" indent="0" algn="ctr" eaLnBrk="1" hangingPunct="1">
              <a:buFont typeface="Arial" panose="020B0604020202020204" pitchFamily="34" charset="0"/>
              <a:buNone/>
            </a:pPr>
            <a:r>
              <a:rPr lang="en-US" altLang="en-US" sz="7200" smtClean="0">
                <a:solidFill>
                  <a:srgbClr val="C00000"/>
                </a:solidFill>
                <a:latin typeface="Times New Roman" panose="02020603050405020304" pitchFamily="18" charset="0"/>
                <a:cs typeface="Times New Roman" panose="02020603050405020304" pitchFamily="18" charset="0"/>
              </a:rPr>
              <a:t>Optimal Binary Search Tree</a:t>
            </a:r>
          </a:p>
          <a:p>
            <a:pPr marL="0" indent="0" algn="ctr" eaLnBrk="1" hangingPunct="1">
              <a:buFont typeface="Arial" panose="020B0604020202020204" pitchFamily="34" charset="0"/>
              <a:buNone/>
            </a:pPr>
            <a:r>
              <a:rPr lang="en-US" altLang="en-US" sz="7200" smtClean="0">
                <a:solidFill>
                  <a:srgbClr val="C00000"/>
                </a:solidFill>
                <a:latin typeface="Times New Roman" panose="02020603050405020304" pitchFamily="18" charset="0"/>
                <a:cs typeface="Times New Roman" panose="02020603050405020304" pitchFamily="18" charset="0"/>
              </a:rPr>
              <a:t>(OBST)</a:t>
            </a:r>
          </a:p>
        </p:txBody>
      </p:sp>
    </p:spTree>
    <p:extLst>
      <p:ext uri="{BB962C8B-B14F-4D97-AF65-F5344CB8AC3E}">
        <p14:creationId xmlns:p14="http://schemas.microsoft.com/office/powerpoint/2010/main" val="1343498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901"/>
          </a:xfrm>
        </p:spPr>
        <p:txBody>
          <a:bodyPr/>
          <a:lstStyle/>
          <a:p>
            <a:r>
              <a:rPr lang="en-IN" altLang="en-US" dirty="0">
                <a:solidFill>
                  <a:schemeClr val="accent2">
                    <a:lumMod val="50000"/>
                  </a:schemeClr>
                </a:solidFill>
                <a:latin typeface="Times New Roman" panose="02020603050405020304" pitchFamily="18" charset="0"/>
                <a:cs typeface="Times New Roman" panose="02020603050405020304" pitchFamily="18" charset="0"/>
              </a:rPr>
              <a:t>Optimal Binary Search Tree(OBST)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AutoNum type="arabicPeriod"/>
            </a:pPr>
            <a:r>
              <a:rPr lang="en-US" dirty="0" smtClean="0">
                <a:latin typeface="Times New Roman" panose="02020603050405020304" pitchFamily="18" charset="0"/>
                <a:cs typeface="Times New Roman" panose="02020603050405020304" pitchFamily="18" charset="0"/>
              </a:rPr>
              <a:t>What is a Binary Tree</a:t>
            </a:r>
          </a:p>
          <a:p>
            <a:pPr marL="514350" indent="-514350">
              <a:buAutoNum type="arabicPeriod"/>
            </a:pPr>
            <a:r>
              <a:rPr lang="en-US" dirty="0" smtClean="0">
                <a:latin typeface="Times New Roman" panose="02020603050405020304" pitchFamily="18" charset="0"/>
                <a:cs typeface="Times New Roman" panose="02020603050405020304" pitchFamily="18" charset="0"/>
              </a:rPr>
              <a:t>Cost of searching</a:t>
            </a:r>
          </a:p>
          <a:p>
            <a:pPr marL="514350" indent="-514350">
              <a:buAutoNum type="arabicPeriod"/>
            </a:pPr>
            <a:r>
              <a:rPr lang="en-US" dirty="0" smtClean="0">
                <a:latin typeface="Times New Roman" panose="02020603050405020304" pitchFamily="18" charset="0"/>
                <a:cs typeface="Times New Roman" panose="02020603050405020304" pitchFamily="18" charset="0"/>
              </a:rPr>
              <a:t>Probability of search/What is OBST</a:t>
            </a:r>
          </a:p>
          <a:p>
            <a:pPr marL="514350" indent="-514350">
              <a:buAutoNum type="arabicPeriod"/>
            </a:pPr>
            <a:r>
              <a:rPr lang="en-US" dirty="0" smtClean="0">
                <a:latin typeface="Times New Roman" panose="02020603050405020304" pitchFamily="18" charset="0"/>
                <a:cs typeface="Times New Roman" panose="02020603050405020304" pitchFamily="18" charset="0"/>
              </a:rPr>
              <a:t>Dynamic programming approach</a:t>
            </a:r>
          </a:p>
          <a:p>
            <a:pPr marL="514350" indent="-514350">
              <a:buAutoNum type="arabicPeriod"/>
            </a:pPr>
            <a:r>
              <a:rPr lang="en-US" dirty="0" smtClean="0">
                <a:latin typeface="Times New Roman" panose="02020603050405020304" pitchFamily="18" charset="0"/>
                <a:cs typeface="Times New Roman" panose="02020603050405020304" pitchFamily="18" charset="0"/>
              </a:rPr>
              <a:t>Deriving formula</a:t>
            </a:r>
          </a:p>
          <a:p>
            <a:pPr marL="514350" indent="-514350">
              <a:buAutoNum type="arabicPeriod"/>
            </a:pPr>
            <a:r>
              <a:rPr lang="en-US" dirty="0" smtClean="0">
                <a:latin typeface="Times New Roman" panose="02020603050405020304" pitchFamily="18" charset="0"/>
                <a:cs typeface="Times New Roman" panose="02020603050405020304" pitchFamily="18" charset="0"/>
              </a:rPr>
              <a:t>Solving a Problem</a:t>
            </a:r>
          </a:p>
          <a:p>
            <a:pPr marL="514350" indent="-514350">
              <a:buAutoNum type="arabicPeriod"/>
            </a:pPr>
            <a:r>
              <a:rPr lang="en-US" dirty="0" smtClean="0">
                <a:latin typeface="Times New Roman" panose="02020603050405020304" pitchFamily="18" charset="0"/>
                <a:cs typeface="Times New Roman" panose="02020603050405020304" pitchFamily="18" charset="0"/>
              </a:rPr>
              <a:t>Constructing an OBST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182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1981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3200" dirty="0" smtClean="0">
                <a:solidFill>
                  <a:schemeClr val="accent2">
                    <a:lumMod val="50000"/>
                  </a:schemeClr>
                </a:solidFill>
                <a:latin typeface="Times New Roman" panose="02020603050405020304" pitchFamily="18" charset="0"/>
                <a:cs typeface="Times New Roman" panose="02020603050405020304" pitchFamily="18" charset="0"/>
              </a:rPr>
              <a:t>Optimal Binary Search Tree(OBST)</a:t>
            </a:r>
          </a:p>
        </p:txBody>
      </p:sp>
      <p:sp>
        <p:nvSpPr>
          <p:cNvPr id="37891" name="Rectangle 2"/>
          <p:cNvSpPr>
            <a:spLocks noGrp="1" noChangeArrowheads="1"/>
          </p:cNvSpPr>
          <p:nvPr>
            <p:ph type="body" idx="1"/>
          </p:nvPr>
        </p:nvSpPr>
        <p:spPr>
          <a:xfrm>
            <a:off x="1981200" y="1600200"/>
            <a:ext cx="8229600" cy="4525963"/>
          </a:xfrm>
        </p:spPr>
        <p:txBody>
          <a:bodyPr/>
          <a:lstStyle/>
          <a:p>
            <a:pPr marL="341313" indent="-341313" eaLnBrk="1" hangingPunct="1">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i="1" dirty="0" smtClean="0">
                <a:latin typeface="Times New Roman" panose="02020603050405020304" pitchFamily="18" charset="0"/>
                <a:cs typeface="Times New Roman" panose="02020603050405020304" pitchFamily="18" charset="0"/>
              </a:rPr>
              <a:t>A </a:t>
            </a:r>
            <a:r>
              <a:rPr lang="en-US" altLang="en-US" i="1" dirty="0" smtClean="0">
                <a:solidFill>
                  <a:schemeClr val="accent2">
                    <a:lumMod val="50000"/>
                  </a:schemeClr>
                </a:solidFill>
                <a:latin typeface="Times New Roman" panose="02020603050405020304" pitchFamily="18" charset="0"/>
                <a:cs typeface="Times New Roman" panose="02020603050405020304" pitchFamily="18" charset="0"/>
              </a:rPr>
              <a:t>binary search tree </a:t>
            </a:r>
            <a:r>
              <a:rPr lang="en-US" altLang="en-US" i="1" dirty="0" smtClean="0">
                <a:latin typeface="Times New Roman" panose="02020603050405020304" pitchFamily="18" charset="0"/>
                <a:cs typeface="Times New Roman" panose="02020603050405020304" pitchFamily="18" charset="0"/>
              </a:rPr>
              <a:t>T is a binary tree, either it is empty</a:t>
            </a:r>
          </a:p>
          <a:p>
            <a:pPr marL="341313" indent="-341313" eaLnBrk="1" hangingPunct="1">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i="1" dirty="0" smtClean="0">
                <a:latin typeface="Times New Roman" panose="02020603050405020304" pitchFamily="18" charset="0"/>
                <a:cs typeface="Times New Roman" panose="02020603050405020304" pitchFamily="18" charset="0"/>
              </a:rPr>
              <a:t>or each node in the tree contains an identifier and,</a:t>
            </a:r>
          </a:p>
          <a:p>
            <a:pPr marL="741363" lvl="1" indent="-284163" eaLnBrk="1" hangingPunct="1">
              <a:spcBef>
                <a:spcPts val="6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latin typeface="Times New Roman" panose="02020603050405020304" pitchFamily="18" charset="0"/>
                <a:cs typeface="Times New Roman" panose="02020603050405020304" pitchFamily="18" charset="0"/>
              </a:rPr>
              <a:t>All identifiers in the left subtree of T are </a:t>
            </a:r>
            <a:r>
              <a:rPr lang="en-US" altLang="en-US" i="1" dirty="0" smtClean="0">
                <a:solidFill>
                  <a:schemeClr val="accent2">
                    <a:lumMod val="50000"/>
                  </a:schemeClr>
                </a:solidFill>
                <a:latin typeface="Times New Roman" panose="02020603050405020304" pitchFamily="18" charset="0"/>
                <a:cs typeface="Times New Roman" panose="02020603050405020304" pitchFamily="18" charset="0"/>
              </a:rPr>
              <a:t>less than</a:t>
            </a:r>
            <a:r>
              <a:rPr lang="en-US" alt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the identifier in the </a:t>
            </a:r>
            <a:r>
              <a:rPr lang="en-US" altLang="en-US" i="1" dirty="0" smtClean="0">
                <a:solidFill>
                  <a:schemeClr val="accent2">
                    <a:lumMod val="50000"/>
                  </a:schemeClr>
                </a:solidFill>
                <a:latin typeface="Times New Roman" panose="02020603050405020304" pitchFamily="18" charset="0"/>
                <a:cs typeface="Times New Roman" panose="02020603050405020304" pitchFamily="18" charset="0"/>
              </a:rPr>
              <a:t>root</a:t>
            </a:r>
            <a:r>
              <a:rPr lang="en-US" altLang="en-US" dirty="0" smtClean="0">
                <a:latin typeface="Times New Roman" panose="02020603050405020304" pitchFamily="18" charset="0"/>
                <a:cs typeface="Times New Roman" panose="02020603050405020304" pitchFamily="18" charset="0"/>
              </a:rPr>
              <a:t> node T.</a:t>
            </a:r>
          </a:p>
          <a:p>
            <a:pPr marL="741363" lvl="1" indent="-284163" eaLnBrk="1" hangingPunct="1">
              <a:spcBef>
                <a:spcPts val="6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latin typeface="Times New Roman" panose="02020603050405020304" pitchFamily="18" charset="0"/>
                <a:cs typeface="Times New Roman" panose="02020603050405020304" pitchFamily="18" charset="0"/>
              </a:rPr>
              <a:t>All identifiers in the right subtree  are </a:t>
            </a:r>
            <a:r>
              <a:rPr lang="en-US" altLang="en-US" i="1" dirty="0" smtClean="0">
                <a:solidFill>
                  <a:schemeClr val="accent2">
                    <a:lumMod val="50000"/>
                  </a:schemeClr>
                </a:solidFill>
                <a:latin typeface="Times New Roman" panose="02020603050405020304" pitchFamily="18" charset="0"/>
                <a:cs typeface="Times New Roman" panose="02020603050405020304" pitchFamily="18" charset="0"/>
              </a:rPr>
              <a:t>greater than</a:t>
            </a:r>
            <a:r>
              <a:rPr lang="en-US" alt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the identifier in the </a:t>
            </a:r>
            <a:r>
              <a:rPr lang="en-US" altLang="en-US" i="1" dirty="0" smtClean="0">
                <a:solidFill>
                  <a:schemeClr val="accent2">
                    <a:lumMod val="50000"/>
                  </a:schemeClr>
                </a:solidFill>
                <a:latin typeface="Times New Roman" panose="02020603050405020304" pitchFamily="18" charset="0"/>
                <a:cs typeface="Times New Roman" panose="02020603050405020304" pitchFamily="18" charset="0"/>
              </a:rPr>
              <a:t>root</a:t>
            </a:r>
            <a:r>
              <a:rPr lang="en-US" altLang="en-US" dirty="0" smtClean="0">
                <a:latin typeface="Times New Roman" panose="02020603050405020304" pitchFamily="18" charset="0"/>
                <a:cs typeface="Times New Roman" panose="02020603050405020304" pitchFamily="18" charset="0"/>
              </a:rPr>
              <a:t> node T.</a:t>
            </a:r>
          </a:p>
          <a:p>
            <a:pPr marL="741363" lvl="1" indent="-284163" eaLnBrk="1" hangingPunct="1">
              <a:spcBef>
                <a:spcPts val="6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latin typeface="Times New Roman" panose="02020603050405020304" pitchFamily="18" charset="0"/>
                <a:cs typeface="Times New Roman" panose="02020603050405020304" pitchFamily="18" charset="0"/>
              </a:rPr>
              <a:t>The </a:t>
            </a:r>
            <a:r>
              <a:rPr lang="en-US" altLang="en-US" i="1" dirty="0" smtClean="0">
                <a:solidFill>
                  <a:schemeClr val="accent2">
                    <a:lumMod val="50000"/>
                  </a:schemeClr>
                </a:solidFill>
                <a:latin typeface="Times New Roman" panose="02020603050405020304" pitchFamily="18" charset="0"/>
                <a:cs typeface="Times New Roman" panose="02020603050405020304" pitchFamily="18" charset="0"/>
              </a:rPr>
              <a:t>left and right</a:t>
            </a:r>
            <a:r>
              <a:rPr lang="en-US" alt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subtree of T are also </a:t>
            </a:r>
            <a:r>
              <a:rPr lang="en-US" altLang="en-US" i="1" dirty="0" smtClean="0">
                <a:solidFill>
                  <a:schemeClr val="accent2">
                    <a:lumMod val="50000"/>
                  </a:schemeClr>
                </a:solidFill>
                <a:latin typeface="Times New Roman" panose="02020603050405020304" pitchFamily="18" charset="0"/>
                <a:cs typeface="Times New Roman" panose="02020603050405020304" pitchFamily="18" charset="0"/>
              </a:rPr>
              <a:t>binary search</a:t>
            </a:r>
            <a:r>
              <a:rPr lang="en-US" alt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trees.</a:t>
            </a:r>
          </a:p>
          <a:p>
            <a:pPr marL="341313" indent="-341313" eaLnBrk="1" hangingPunct="1">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8270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p:cNvPr>
          <p:cNvSpPr>
            <a:spLocks noGrp="1" noChangeArrowheads="1"/>
          </p:cNvSpPr>
          <p:nvPr>
            <p:ph type="body"/>
          </p:nvPr>
        </p:nvSpPr>
        <p:spPr>
          <a:xfrm>
            <a:off x="1476375" y="531813"/>
            <a:ext cx="8734425" cy="2286000"/>
          </a:xfrm>
        </p:spPr>
        <p:txBody>
          <a:bodyPr rtlCol="0" anchor="t">
            <a:normAutofit lnSpcReduction="10000"/>
          </a:bodyPr>
          <a:lstStyle/>
          <a:p>
            <a:pPr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dirty="0">
                <a:latin typeface="Times New Roman" pitchFamily="18" charset="0"/>
                <a:cs typeface="Times New Roman" pitchFamily="18" charset="0"/>
              </a:rPr>
              <a:t>Ex:- (a</a:t>
            </a:r>
            <a:r>
              <a:rPr lang="en-IN" sz="2800" baseline="-25000" dirty="0">
                <a:latin typeface="Times New Roman" pitchFamily="18" charset="0"/>
                <a:cs typeface="Times New Roman" pitchFamily="18" charset="0"/>
              </a:rPr>
              <a:t>1</a:t>
            </a:r>
            <a:r>
              <a:rPr lang="en-IN" sz="2800" dirty="0">
                <a:latin typeface="Times New Roman" pitchFamily="18" charset="0"/>
                <a:cs typeface="Times New Roman" pitchFamily="18" charset="0"/>
              </a:rPr>
              <a:t>,a</a:t>
            </a:r>
            <a:r>
              <a:rPr lang="en-IN" sz="2800" baseline="-25000" dirty="0">
                <a:latin typeface="Times New Roman" pitchFamily="18" charset="0"/>
                <a:cs typeface="Times New Roman" pitchFamily="18" charset="0"/>
              </a:rPr>
              <a:t>2</a:t>
            </a:r>
            <a:r>
              <a:rPr lang="en-IN" sz="2800" dirty="0">
                <a:latin typeface="Times New Roman" pitchFamily="18" charset="0"/>
                <a:cs typeface="Times New Roman" pitchFamily="18" charset="0"/>
              </a:rPr>
              <a:t>,a</a:t>
            </a:r>
            <a:r>
              <a:rPr lang="en-IN" sz="2800" baseline="-25000" dirty="0">
                <a:latin typeface="Times New Roman" pitchFamily="18" charset="0"/>
                <a:cs typeface="Times New Roman" pitchFamily="18" charset="0"/>
              </a:rPr>
              <a:t>3</a:t>
            </a:r>
            <a:r>
              <a:rPr lang="en-IN" sz="2800" dirty="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a:p>
            <a:pPr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dirty="0" smtClean="0">
                <a:latin typeface="Times New Roman" pitchFamily="18" charset="0"/>
                <a:cs typeface="Times New Roman" pitchFamily="18" charset="0"/>
              </a:rPr>
              <a:t>Here </a:t>
            </a:r>
            <a:r>
              <a:rPr lang="en-IN" sz="2800" dirty="0">
                <a:latin typeface="Times New Roman" pitchFamily="18" charset="0"/>
                <a:cs typeface="Times New Roman" pitchFamily="18" charset="0"/>
              </a:rPr>
              <a:t>n = 3</a:t>
            </a:r>
          </a:p>
          <a:p>
            <a:pPr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dirty="0">
                <a:latin typeface="Times New Roman" pitchFamily="18" charset="0"/>
                <a:cs typeface="Times New Roman" pitchFamily="18" charset="0"/>
              </a:rPr>
              <a:t> The number of possible binary search trees= </a:t>
            </a:r>
            <a:r>
              <a:rPr lang="en-IN" sz="2800" baseline="30000" dirty="0" smtClean="0">
                <a:solidFill>
                  <a:srgbClr val="C00000"/>
                </a:solidFill>
                <a:latin typeface="Times New Roman" pitchFamily="18" charset="0"/>
                <a:cs typeface="Times New Roman" pitchFamily="18" charset="0"/>
              </a:rPr>
              <a:t>2n</a:t>
            </a:r>
            <a:r>
              <a:rPr lang="en-IN" sz="2800" dirty="0" smtClean="0">
                <a:solidFill>
                  <a:srgbClr val="C00000"/>
                </a:solidFill>
                <a:latin typeface="Times New Roman" pitchFamily="18" charset="0"/>
                <a:cs typeface="Times New Roman" pitchFamily="18" charset="0"/>
              </a:rPr>
              <a:t>c</a:t>
            </a:r>
            <a:r>
              <a:rPr lang="en-IN" sz="2800" baseline="-25000" dirty="0" smtClean="0">
                <a:solidFill>
                  <a:srgbClr val="C00000"/>
                </a:solidFill>
                <a:latin typeface="Times New Roman" pitchFamily="18" charset="0"/>
                <a:cs typeface="Times New Roman" pitchFamily="18" charset="0"/>
              </a:rPr>
              <a:t>n</a:t>
            </a:r>
            <a:r>
              <a:rPr lang="en-IN" sz="2800" dirty="0" smtClean="0">
                <a:solidFill>
                  <a:srgbClr val="C00000"/>
                </a:solidFill>
                <a:latin typeface="Times New Roman" pitchFamily="18" charset="0"/>
                <a:cs typeface="Times New Roman" pitchFamily="18" charset="0"/>
              </a:rPr>
              <a:t>/(n+1)</a:t>
            </a:r>
            <a:endParaRPr lang="en-IN" sz="2800" baseline="-25000" dirty="0">
              <a:solidFill>
                <a:srgbClr val="C00000"/>
              </a:solidFill>
              <a:latin typeface="Times New Roman" pitchFamily="18" charset="0"/>
              <a:cs typeface="Times New Roman" pitchFamily="18" charset="0"/>
            </a:endParaRP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baseline="-25000" dirty="0">
                <a:latin typeface="Times New Roman" pitchFamily="18" charset="0"/>
                <a:cs typeface="Times New Roman" pitchFamily="18" charset="0"/>
              </a:rPr>
              <a:t>                </a:t>
            </a:r>
            <a:r>
              <a:rPr lang="en-IN" sz="2800" dirty="0">
                <a:latin typeface="Times New Roman" pitchFamily="18" charset="0"/>
                <a:cs typeface="Times New Roman" pitchFamily="18" charset="0"/>
              </a:rPr>
              <a:t> = </a:t>
            </a:r>
            <a:r>
              <a:rPr lang="en-IN" sz="2800" dirty="0" smtClean="0">
                <a:latin typeface="Times New Roman" pitchFamily="18" charset="0"/>
                <a:cs typeface="Times New Roman" pitchFamily="18" charset="0"/>
              </a:rPr>
              <a:t>(2*3C</a:t>
            </a:r>
            <a:r>
              <a:rPr lang="en-IN" sz="2800" baseline="-25000" dirty="0" smtClean="0">
                <a:latin typeface="Times New Roman" pitchFamily="18" charset="0"/>
                <a:cs typeface="Times New Roman" pitchFamily="18" charset="0"/>
              </a:rPr>
              <a:t>3</a:t>
            </a:r>
            <a:r>
              <a:rPr lang="en-IN" sz="2800" dirty="0" smtClean="0">
                <a:latin typeface="Times New Roman" pitchFamily="18" charset="0"/>
                <a:cs typeface="Times New Roman" pitchFamily="18" charset="0"/>
              </a:rPr>
              <a:t>)/(3+1)</a:t>
            </a:r>
            <a:endParaRPr lang="en-IN" sz="2800" baseline="-25000" dirty="0">
              <a:latin typeface="Times New Roman" pitchFamily="18" charset="0"/>
              <a:cs typeface="Times New Roman" pitchFamily="18" charset="0"/>
            </a:endParaRP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dirty="0">
                <a:latin typeface="Times New Roman" pitchFamily="18" charset="0"/>
                <a:cs typeface="Times New Roman" pitchFamily="18" charset="0"/>
              </a:rPr>
              <a:t>		   = 5</a:t>
            </a:r>
          </a:p>
        </p:txBody>
      </p:sp>
      <p:sp>
        <p:nvSpPr>
          <p:cNvPr id="38915" name="Oval 2"/>
          <p:cNvSpPr>
            <a:spLocks noChangeArrowheads="1"/>
          </p:cNvSpPr>
          <p:nvPr/>
        </p:nvSpPr>
        <p:spPr bwMode="auto">
          <a:xfrm>
            <a:off x="3276600" y="3352800"/>
            <a:ext cx="838200" cy="457200"/>
          </a:xfrm>
          <a:prstGeom prst="ellipse">
            <a:avLst/>
          </a:prstGeom>
          <a:solidFill>
            <a:srgbClr val="FFFFFF"/>
          </a:solidFill>
          <a:ln w="9360">
            <a:solidFill>
              <a:srgbClr val="00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dirty="0" smtClean="0">
                <a:solidFill>
                  <a:srgbClr val="000000"/>
                </a:solidFill>
                <a:latin typeface="Times New Roman" panose="02020603050405020304" pitchFamily="18" charset="0"/>
                <a:cs typeface="Times New Roman" panose="02020603050405020304" pitchFamily="18" charset="0"/>
              </a:rPr>
              <a:t>a</a:t>
            </a:r>
            <a:r>
              <a:rPr lang="en-US" altLang="en-US" baseline="-25000" dirty="0" smtClean="0">
                <a:solidFill>
                  <a:srgbClr val="000000"/>
                </a:solidFill>
                <a:latin typeface="Times New Roman" panose="02020603050405020304" pitchFamily="18" charset="0"/>
                <a:cs typeface="Times New Roman" panose="02020603050405020304" pitchFamily="18" charset="0"/>
              </a:rPr>
              <a:t>1</a:t>
            </a:r>
            <a:endParaRPr lang="en-IN" altLang="en-US" baseline="-25000" dirty="0">
              <a:solidFill>
                <a:srgbClr val="000000"/>
              </a:solidFill>
              <a:latin typeface="Times New Roman" panose="02020603050405020304" pitchFamily="18" charset="0"/>
              <a:cs typeface="Times New Roman" panose="02020603050405020304" pitchFamily="18" charset="0"/>
            </a:endParaRPr>
          </a:p>
        </p:txBody>
      </p:sp>
      <p:sp>
        <p:nvSpPr>
          <p:cNvPr id="38916" name="Oval 3"/>
          <p:cNvSpPr>
            <a:spLocks noChangeArrowheads="1"/>
          </p:cNvSpPr>
          <p:nvPr/>
        </p:nvSpPr>
        <p:spPr bwMode="auto">
          <a:xfrm>
            <a:off x="2819400" y="4038600"/>
            <a:ext cx="457200" cy="457200"/>
          </a:xfrm>
          <a:prstGeom prst="ellipse">
            <a:avLst/>
          </a:prstGeom>
          <a:solidFill>
            <a:srgbClr val="FFFFFF"/>
          </a:solidFill>
          <a:ln w="9360">
            <a:solidFill>
              <a:srgbClr val="00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dirty="0" smtClean="0">
                <a:solidFill>
                  <a:srgbClr val="000000"/>
                </a:solidFill>
                <a:latin typeface="Times New Roman" panose="02020603050405020304" pitchFamily="18" charset="0"/>
                <a:cs typeface="Times New Roman" panose="02020603050405020304" pitchFamily="18" charset="0"/>
              </a:rPr>
              <a:t>a</a:t>
            </a:r>
            <a:r>
              <a:rPr lang="en-US" altLang="en-US" baseline="-25000" dirty="0" smtClean="0">
                <a:solidFill>
                  <a:srgbClr val="000000"/>
                </a:solidFill>
                <a:latin typeface="Times New Roman" panose="02020603050405020304" pitchFamily="18" charset="0"/>
                <a:cs typeface="Times New Roman" panose="02020603050405020304" pitchFamily="18" charset="0"/>
              </a:rPr>
              <a:t>2</a:t>
            </a:r>
            <a:endParaRPr lang="en-IN" altLang="en-US" baseline="-25000" dirty="0">
              <a:solidFill>
                <a:srgbClr val="000000"/>
              </a:solidFill>
              <a:latin typeface="Times New Roman" panose="02020603050405020304" pitchFamily="18" charset="0"/>
              <a:cs typeface="Times New Roman" panose="02020603050405020304" pitchFamily="18" charset="0"/>
            </a:endParaRPr>
          </a:p>
        </p:txBody>
      </p:sp>
      <p:sp>
        <p:nvSpPr>
          <p:cNvPr id="38917" name="Oval 4"/>
          <p:cNvSpPr>
            <a:spLocks noChangeArrowheads="1"/>
          </p:cNvSpPr>
          <p:nvPr/>
        </p:nvSpPr>
        <p:spPr bwMode="auto">
          <a:xfrm>
            <a:off x="2286000" y="4800600"/>
            <a:ext cx="457200" cy="457200"/>
          </a:xfrm>
          <a:prstGeom prst="ellipse">
            <a:avLst/>
          </a:prstGeom>
          <a:solidFill>
            <a:srgbClr val="FFFFFF"/>
          </a:solidFill>
          <a:ln w="9360">
            <a:solidFill>
              <a:srgbClr val="00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dirty="0" smtClean="0">
                <a:solidFill>
                  <a:srgbClr val="000000"/>
                </a:solidFill>
                <a:latin typeface="Times New Roman" panose="02020603050405020304" pitchFamily="18" charset="0"/>
                <a:cs typeface="Times New Roman" panose="02020603050405020304" pitchFamily="18" charset="0"/>
              </a:rPr>
              <a:t>a</a:t>
            </a:r>
            <a:r>
              <a:rPr lang="en-US" altLang="en-US" baseline="-25000" dirty="0" smtClean="0">
                <a:solidFill>
                  <a:srgbClr val="000000"/>
                </a:solidFill>
                <a:latin typeface="Times New Roman" panose="02020603050405020304" pitchFamily="18" charset="0"/>
                <a:cs typeface="Times New Roman" panose="02020603050405020304" pitchFamily="18" charset="0"/>
              </a:rPr>
              <a:t>3</a:t>
            </a:r>
            <a:endParaRPr lang="en-IN" altLang="en-US" baseline="-25000" dirty="0">
              <a:solidFill>
                <a:srgbClr val="000000"/>
              </a:solidFill>
              <a:latin typeface="Times New Roman" panose="02020603050405020304" pitchFamily="18" charset="0"/>
              <a:cs typeface="Times New Roman" panose="02020603050405020304" pitchFamily="18" charset="0"/>
            </a:endParaRPr>
          </a:p>
        </p:txBody>
      </p:sp>
      <p:sp>
        <p:nvSpPr>
          <p:cNvPr id="38918" name="Line 5"/>
          <p:cNvSpPr>
            <a:spLocks noChangeShapeType="1"/>
          </p:cNvSpPr>
          <p:nvPr/>
        </p:nvSpPr>
        <p:spPr bwMode="auto">
          <a:xfrm flipV="1">
            <a:off x="2590800" y="4418013"/>
            <a:ext cx="304800" cy="3841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8919" name="Line 6"/>
          <p:cNvSpPr>
            <a:spLocks noChangeShapeType="1"/>
          </p:cNvSpPr>
          <p:nvPr/>
        </p:nvSpPr>
        <p:spPr bwMode="auto">
          <a:xfrm flipV="1">
            <a:off x="3200400" y="3808413"/>
            <a:ext cx="228600" cy="2317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8920" name="Rectangle 7"/>
          <p:cNvSpPr>
            <a:spLocks noChangeArrowheads="1"/>
          </p:cNvSpPr>
          <p:nvPr/>
        </p:nvSpPr>
        <p:spPr bwMode="auto">
          <a:xfrm>
            <a:off x="1905000" y="5486400"/>
            <a:ext cx="457200" cy="304800"/>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38921" name="Rectangle 8"/>
          <p:cNvSpPr>
            <a:spLocks noChangeArrowheads="1"/>
          </p:cNvSpPr>
          <p:nvPr/>
        </p:nvSpPr>
        <p:spPr bwMode="auto">
          <a:xfrm>
            <a:off x="2743200" y="5486400"/>
            <a:ext cx="457200" cy="304800"/>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38922" name="Rectangle 9"/>
          <p:cNvSpPr>
            <a:spLocks noChangeArrowheads="1"/>
          </p:cNvSpPr>
          <p:nvPr/>
        </p:nvSpPr>
        <p:spPr bwMode="auto">
          <a:xfrm>
            <a:off x="3200400" y="4953000"/>
            <a:ext cx="457200" cy="304800"/>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38923" name="Rectangle 10"/>
          <p:cNvSpPr>
            <a:spLocks noChangeArrowheads="1"/>
          </p:cNvSpPr>
          <p:nvPr/>
        </p:nvSpPr>
        <p:spPr bwMode="auto">
          <a:xfrm>
            <a:off x="3810000" y="4191000"/>
            <a:ext cx="457200" cy="304800"/>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38924" name="Line 11"/>
          <p:cNvSpPr>
            <a:spLocks noChangeShapeType="1"/>
          </p:cNvSpPr>
          <p:nvPr/>
        </p:nvSpPr>
        <p:spPr bwMode="auto">
          <a:xfrm flipH="1">
            <a:off x="2132013" y="5181600"/>
            <a:ext cx="231775" cy="304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8925" name="Line 12"/>
          <p:cNvSpPr>
            <a:spLocks noChangeShapeType="1"/>
          </p:cNvSpPr>
          <p:nvPr/>
        </p:nvSpPr>
        <p:spPr bwMode="auto">
          <a:xfrm>
            <a:off x="3124200" y="4495800"/>
            <a:ext cx="304800" cy="457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8926" name="Line 13"/>
          <p:cNvSpPr>
            <a:spLocks noChangeShapeType="1"/>
          </p:cNvSpPr>
          <p:nvPr/>
        </p:nvSpPr>
        <p:spPr bwMode="auto">
          <a:xfrm>
            <a:off x="2667000" y="5257800"/>
            <a:ext cx="228600" cy="2286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8927" name="Line 14"/>
          <p:cNvSpPr>
            <a:spLocks noChangeShapeType="1"/>
          </p:cNvSpPr>
          <p:nvPr/>
        </p:nvSpPr>
        <p:spPr bwMode="auto">
          <a:xfrm>
            <a:off x="3886200" y="3810000"/>
            <a:ext cx="152400" cy="3810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3570964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DYNAMIC PROGRAMMING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a:buNone/>
              <a:tabLst>
                <a:tab pos="342900" algn="l"/>
              </a:tabLst>
              <a:defRPr/>
            </a:pPr>
            <a:r>
              <a:rPr lang="en-US" altLang="en-US" dirty="0">
                <a:solidFill>
                  <a:srgbClr val="C00000"/>
                </a:solidFill>
                <a:latin typeface="Times New Roman" pitchFamily="18" charset="0"/>
                <a:cs typeface="Times New Roman" pitchFamily="18" charset="0"/>
              </a:rPr>
              <a:t>Divide and conquer </a:t>
            </a:r>
            <a:r>
              <a:rPr lang="en-US" altLang="en-US" dirty="0">
                <a:latin typeface="Times New Roman" pitchFamily="18" charset="0"/>
                <a:cs typeface="Times New Roman" pitchFamily="18" charset="0"/>
              </a:rPr>
              <a:t>is a </a:t>
            </a:r>
            <a:r>
              <a:rPr lang="en-US" altLang="en-US" dirty="0">
                <a:solidFill>
                  <a:srgbClr val="C00000"/>
                </a:solidFill>
                <a:latin typeface="Times New Roman" pitchFamily="18" charset="0"/>
                <a:cs typeface="Times New Roman" pitchFamily="18" charset="0"/>
              </a:rPr>
              <a:t>top-down method.</a:t>
            </a:r>
          </a:p>
          <a:p>
            <a:pPr marL="0" indent="0" algn="just">
              <a:buNone/>
              <a:tabLst>
                <a:tab pos="342900" algn="l"/>
              </a:tabLst>
              <a:defRPr/>
            </a:pPr>
            <a:r>
              <a:rPr lang="en-US" altLang="en-US" dirty="0" smtClean="0">
                <a:latin typeface="Times New Roman" pitchFamily="18" charset="0"/>
                <a:cs typeface="Times New Roman" pitchFamily="18" charset="0"/>
              </a:rPr>
              <a:t>When </a:t>
            </a:r>
            <a:r>
              <a:rPr lang="en-US" altLang="en-US" dirty="0">
                <a:latin typeface="Times New Roman" pitchFamily="18" charset="0"/>
                <a:cs typeface="Times New Roman" pitchFamily="18" charset="0"/>
              </a:rPr>
              <a:t>a problem is solved by divide and conquer, we immediately attack the complete instance, which we then divide into smaller and smaller sub-instances as the algorithm progresses</a:t>
            </a:r>
            <a:r>
              <a:rPr lang="en-US" altLang="en-US" dirty="0" smtClean="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a:p>
            <a:pPr marL="0" indent="0" algn="just">
              <a:buNone/>
              <a:tabLst>
                <a:tab pos="342900" algn="l"/>
              </a:tabLst>
              <a:defRPr/>
            </a:pPr>
            <a:r>
              <a:rPr lang="en-US" altLang="en-US" dirty="0">
                <a:solidFill>
                  <a:srgbClr val="C00000"/>
                </a:solidFill>
                <a:latin typeface="Times New Roman" pitchFamily="18" charset="0"/>
                <a:cs typeface="Times New Roman" pitchFamily="18" charset="0"/>
              </a:rPr>
              <a:t>Dynamic programming </a:t>
            </a:r>
            <a:r>
              <a:rPr lang="en-US" altLang="en-US" dirty="0">
                <a:latin typeface="Times New Roman" pitchFamily="18" charset="0"/>
                <a:cs typeface="Times New Roman" pitchFamily="18" charset="0"/>
              </a:rPr>
              <a:t>on the other hand is a </a:t>
            </a:r>
            <a:r>
              <a:rPr lang="en-US" altLang="en-US" dirty="0">
                <a:solidFill>
                  <a:srgbClr val="C00000"/>
                </a:solidFill>
                <a:latin typeface="Times New Roman" pitchFamily="18" charset="0"/>
                <a:cs typeface="Times New Roman" pitchFamily="18" charset="0"/>
              </a:rPr>
              <a:t>bottom-up </a:t>
            </a:r>
            <a:r>
              <a:rPr lang="en-US" altLang="en-US" dirty="0" smtClean="0">
                <a:solidFill>
                  <a:srgbClr val="C00000"/>
                </a:solidFill>
                <a:latin typeface="Times New Roman" pitchFamily="18" charset="0"/>
                <a:cs typeface="Times New Roman" pitchFamily="18" charset="0"/>
              </a:rPr>
              <a:t>technique</a:t>
            </a:r>
            <a:r>
              <a:rPr lang="en-US" altLang="en-US" dirty="0" smtClean="0">
                <a:latin typeface="Times New Roman" pitchFamily="18" charset="0"/>
                <a:cs typeface="Times New Roman" pitchFamily="18" charset="0"/>
              </a:rPr>
              <a:t>.</a:t>
            </a:r>
          </a:p>
          <a:p>
            <a:pPr marL="0" indent="0" algn="just">
              <a:buNone/>
              <a:tabLst>
                <a:tab pos="342900" algn="l"/>
              </a:tabLst>
              <a:defRPr/>
            </a:pPr>
            <a:r>
              <a:rPr lang="en-US" altLang="en-US" dirty="0" smtClean="0">
                <a:latin typeface="Times New Roman" pitchFamily="18" charset="0"/>
                <a:cs typeface="Times New Roman" pitchFamily="18" charset="0"/>
              </a:rPr>
              <a:t>We </a:t>
            </a:r>
            <a:r>
              <a:rPr lang="en-US" altLang="en-US" dirty="0">
                <a:latin typeface="Times New Roman" pitchFamily="18" charset="0"/>
                <a:cs typeface="Times New Roman" pitchFamily="18" charset="0"/>
              </a:rPr>
              <a:t>usually start with the smallest and hence the simplest sub- </a:t>
            </a:r>
            <a:r>
              <a:rPr lang="en-US" altLang="en-US" dirty="0" smtClean="0">
                <a:latin typeface="Times New Roman" pitchFamily="18" charset="0"/>
                <a:cs typeface="Times New Roman" pitchFamily="18" charset="0"/>
              </a:rPr>
              <a:t>instances.</a:t>
            </a:r>
          </a:p>
          <a:p>
            <a:pPr marL="0" indent="0" algn="just">
              <a:buNone/>
              <a:tabLst>
                <a:tab pos="342900" algn="l"/>
              </a:tabLst>
              <a:defRPr/>
            </a:pPr>
            <a:r>
              <a:rPr lang="en-US" altLang="en-US" dirty="0" smtClean="0">
                <a:latin typeface="Times New Roman" pitchFamily="18" charset="0"/>
                <a:cs typeface="Times New Roman" pitchFamily="18" charset="0"/>
              </a:rPr>
              <a:t>By </a:t>
            </a:r>
            <a:r>
              <a:rPr lang="en-US" altLang="en-US" dirty="0">
                <a:latin typeface="Times New Roman" pitchFamily="18" charset="0"/>
                <a:cs typeface="Times New Roman" pitchFamily="18" charset="0"/>
              </a:rPr>
              <a:t>combining their solutions, we obtain the answers to sub-instances of increasing size, until finally we arrive at the solution of the original instances.</a:t>
            </a:r>
          </a:p>
          <a:p>
            <a:pPr marL="0" indent="0" algn="just">
              <a:buNone/>
              <a:tabLst>
                <a:tab pos="342900" algn="l"/>
              </a:tabLst>
              <a:defRPr/>
            </a:pPr>
            <a:r>
              <a:rPr lang="en-US" altLang="en-US" dirty="0" smtClean="0">
                <a:latin typeface="Times New Roman" pitchFamily="18" charset="0"/>
                <a:cs typeface="Times New Roman" pitchFamily="18" charset="0"/>
              </a:rPr>
              <a:t>The </a:t>
            </a:r>
            <a:r>
              <a:rPr lang="en-US" altLang="en-US" dirty="0">
                <a:latin typeface="Times New Roman" pitchFamily="18" charset="0"/>
                <a:cs typeface="Times New Roman" pitchFamily="18" charset="0"/>
              </a:rPr>
              <a:t>essential difference between the </a:t>
            </a:r>
            <a:r>
              <a:rPr lang="en-US" altLang="en-US" dirty="0">
                <a:solidFill>
                  <a:srgbClr val="C00000"/>
                </a:solidFill>
                <a:latin typeface="Times New Roman" pitchFamily="18" charset="0"/>
                <a:cs typeface="Times New Roman" pitchFamily="18" charset="0"/>
              </a:rPr>
              <a:t>greedy method </a:t>
            </a:r>
            <a:r>
              <a:rPr lang="en-US" altLang="en-US" dirty="0">
                <a:latin typeface="Times New Roman" pitchFamily="18" charset="0"/>
                <a:cs typeface="Times New Roman" pitchFamily="18" charset="0"/>
              </a:rPr>
              <a:t>and dynamic programming is that the </a:t>
            </a:r>
            <a:r>
              <a:rPr lang="en-US" altLang="en-US" dirty="0">
                <a:solidFill>
                  <a:srgbClr val="C00000"/>
                </a:solidFill>
                <a:latin typeface="Times New Roman" pitchFamily="18" charset="0"/>
                <a:cs typeface="Times New Roman" pitchFamily="18" charset="0"/>
              </a:rPr>
              <a:t>greedy method only one decision sequence is ever generated.</a:t>
            </a:r>
          </a:p>
          <a:p>
            <a:pPr marL="0" indent="0" algn="just">
              <a:buNone/>
              <a:tabLst>
                <a:tab pos="342900" algn="l"/>
              </a:tabLst>
              <a:defRPr/>
            </a:pPr>
            <a:r>
              <a:rPr lang="en-US" altLang="en-US" dirty="0" smtClean="0">
                <a:latin typeface="Times New Roman" pitchFamily="18" charset="0"/>
                <a:cs typeface="Times New Roman" pitchFamily="18" charset="0"/>
              </a:rPr>
              <a:t>In </a:t>
            </a:r>
            <a:r>
              <a:rPr lang="en-US" altLang="en-US" dirty="0">
                <a:solidFill>
                  <a:srgbClr val="C00000"/>
                </a:solidFill>
                <a:latin typeface="Times New Roman" pitchFamily="18" charset="0"/>
                <a:cs typeface="Times New Roman" pitchFamily="18" charset="0"/>
              </a:rPr>
              <a:t>dynamic programming, many decision sequences may be generated. </a:t>
            </a:r>
            <a:r>
              <a:rPr lang="en-US" altLang="en-US" dirty="0">
                <a:latin typeface="Times New Roman" pitchFamily="18" charset="0"/>
                <a:cs typeface="Times New Roman" pitchFamily="18" charset="0"/>
              </a:rPr>
              <a:t>However, sequences containing sub-optimal sub-sequences can not be optimal and so will not be generated.</a:t>
            </a:r>
          </a:p>
          <a:p>
            <a:endParaRPr lang="en-IN" dirty="0"/>
          </a:p>
        </p:txBody>
      </p:sp>
    </p:spTree>
    <p:extLst>
      <p:ext uri="{BB962C8B-B14F-4D97-AF65-F5344CB8AC3E}">
        <p14:creationId xmlns:p14="http://schemas.microsoft.com/office/powerpoint/2010/main" val="2411182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5791200" y="685800"/>
            <a:ext cx="46878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1pPr>
            <a:lvl2pPr marL="742950" indent="-28575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9pPr>
          </a:lstStyle>
          <a:p>
            <a:pPr eaLnBrk="1" hangingPunct="1">
              <a:spcBef>
                <a:spcPts val="700"/>
              </a:spcBef>
              <a:buFont typeface="Arial" panose="020B0604020202020204" pitchFamily="34" charset="0"/>
              <a:buChar char="•"/>
            </a:pPr>
            <a:r>
              <a:rPr lang="en-US" altLang="en-US" sz="2800" dirty="0">
                <a:solidFill>
                  <a:srgbClr val="000000"/>
                </a:solidFill>
                <a:latin typeface="Times New Roman" panose="02020603050405020304" pitchFamily="18" charset="0"/>
                <a:cs typeface="Times New Roman" panose="02020603050405020304" pitchFamily="18" charset="0"/>
              </a:rPr>
              <a:t>Identifiers : while, if, do </a:t>
            </a:r>
          </a:p>
          <a:p>
            <a:pPr eaLnBrk="1" hangingPunct="1">
              <a:spcBef>
                <a:spcPts val="700"/>
              </a:spcBef>
              <a:buFont typeface="Arial" panose="020B0604020202020204" pitchFamily="34" charset="0"/>
              <a:buChar char="•"/>
            </a:pPr>
            <a:r>
              <a:rPr lang="en-US" altLang="en-US" sz="2800" dirty="0">
                <a:solidFill>
                  <a:srgbClr val="000000"/>
                </a:solidFill>
                <a:latin typeface="Times New Roman" panose="02020603050405020304" pitchFamily="18" charset="0"/>
                <a:cs typeface="Times New Roman" panose="02020603050405020304" pitchFamily="18" charset="0"/>
              </a:rPr>
              <a:t>Internal node : successful search, p(</a:t>
            </a:r>
            <a:r>
              <a:rPr lang="en-US" altLang="en-US" sz="2800" dirty="0" err="1">
                <a:solidFill>
                  <a:srgbClr val="000000"/>
                </a:solidFill>
                <a:latin typeface="Times New Roman" panose="02020603050405020304" pitchFamily="18" charset="0"/>
                <a:cs typeface="Times New Roman" panose="02020603050405020304" pitchFamily="18" charset="0"/>
              </a:rPr>
              <a:t>i</a:t>
            </a:r>
            <a:r>
              <a:rPr lang="en-US" altLang="en-US" sz="2800" dirty="0">
                <a:solidFill>
                  <a:srgbClr val="000000"/>
                </a:solidFill>
                <a:latin typeface="Times New Roman" panose="02020603050405020304" pitchFamily="18" charset="0"/>
                <a:cs typeface="Times New Roman" panose="02020603050405020304" pitchFamily="18" charset="0"/>
              </a:rPr>
              <a:t>) </a:t>
            </a:r>
          </a:p>
          <a:p>
            <a:pPr eaLnBrk="1" hangingPunct="1">
              <a:spcBef>
                <a:spcPts val="700"/>
              </a:spcBef>
              <a:buFont typeface="Arial" panose="020B0604020202020204" pitchFamily="34" charset="0"/>
              <a:buChar char="•"/>
            </a:pPr>
            <a:r>
              <a:rPr lang="en-US" altLang="en-US" sz="2800" dirty="0">
                <a:solidFill>
                  <a:srgbClr val="000000"/>
                </a:solidFill>
                <a:latin typeface="Times New Roman" panose="02020603050405020304" pitchFamily="18" charset="0"/>
                <a:cs typeface="Times New Roman" panose="02020603050405020304" pitchFamily="18" charset="0"/>
              </a:rPr>
              <a:t>External node : unsuccessful search, q(</a:t>
            </a:r>
            <a:r>
              <a:rPr lang="en-US" altLang="en-US" sz="2800" dirty="0" err="1">
                <a:solidFill>
                  <a:srgbClr val="000000"/>
                </a:solidFill>
                <a:latin typeface="Times New Roman" panose="02020603050405020304" pitchFamily="18" charset="0"/>
                <a:cs typeface="Times New Roman" panose="02020603050405020304" pitchFamily="18" charset="0"/>
              </a:rPr>
              <a:t>i</a:t>
            </a:r>
            <a:r>
              <a:rPr lang="en-US" altLang="en-US" sz="2800" dirty="0" smtClean="0">
                <a:solidFill>
                  <a:srgbClr val="000000"/>
                </a:solidFill>
                <a:latin typeface="Times New Roman" panose="02020603050405020304" pitchFamily="18" charset="0"/>
                <a:cs typeface="Times New Roman" panose="02020603050405020304" pitchFamily="18" charset="0"/>
              </a:rPr>
              <a:t>) </a:t>
            </a:r>
            <a:r>
              <a:rPr lang="en-US" altLang="en-US" sz="2800" b="1" i="1" dirty="0" smtClean="0">
                <a:solidFill>
                  <a:schemeClr val="accent5">
                    <a:lumMod val="75000"/>
                  </a:schemeClr>
                </a:solidFill>
                <a:latin typeface="Times New Roman" panose="02020603050405020304" pitchFamily="18" charset="0"/>
                <a:cs typeface="Times New Roman" panose="02020603050405020304" pitchFamily="18" charset="0"/>
              </a:rPr>
              <a:t>{all the values should lie less than one }</a:t>
            </a:r>
            <a:endParaRPr lang="en-US" altLang="en-US" sz="2800" b="1" i="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2052" name="Text Box 3"/>
          <p:cNvSpPr txBox="1">
            <a:spLocks noChangeArrowheads="1"/>
          </p:cNvSpPr>
          <p:nvPr/>
        </p:nvSpPr>
        <p:spPr bwMode="auto">
          <a:xfrm>
            <a:off x="2057400" y="4606925"/>
            <a:ext cx="65532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lnSpc>
                <a:spcPct val="90000"/>
              </a:lnSpc>
              <a:spcBef>
                <a:spcPts val="600"/>
              </a:spcBef>
              <a:buClr>
                <a:srgbClr val="99CC00"/>
              </a:buClr>
              <a:buSzPct val="60000"/>
            </a:pPr>
            <a:r>
              <a:rPr lang="en-US" altLang="en-US" sz="2800">
                <a:solidFill>
                  <a:srgbClr val="000000"/>
                </a:solidFill>
                <a:latin typeface="Times New Roman" panose="02020603050405020304" pitchFamily="18" charset="0"/>
                <a:cs typeface="Times New Roman" panose="02020603050405020304" pitchFamily="18" charset="0"/>
              </a:rPr>
              <a:t>The expected cost of a binary tree:</a:t>
            </a:r>
          </a:p>
          <a:p>
            <a:pPr eaLnBrk="1" hangingPunct="1">
              <a:lnSpc>
                <a:spcPct val="90000"/>
              </a:lnSpc>
              <a:spcBef>
                <a:spcPts val="600"/>
              </a:spcBef>
            </a:pPr>
            <a:endParaRPr lang="en-US" altLang="en-US" sz="280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pPr>
            <a:endParaRPr lang="en-US" altLang="en-US" sz="2800">
              <a:solidFill>
                <a:srgbClr val="000000"/>
              </a:solidFill>
              <a:latin typeface="Times New Roman" panose="02020603050405020304" pitchFamily="18" charset="0"/>
              <a:cs typeface="Times New Roman" panose="02020603050405020304" pitchFamily="18" charset="0"/>
            </a:endParaRPr>
          </a:p>
        </p:txBody>
      </p:sp>
      <p:sp>
        <p:nvSpPr>
          <p:cNvPr id="2053" name="Oval 5"/>
          <p:cNvSpPr>
            <a:spLocks noChangeArrowheads="1"/>
          </p:cNvSpPr>
          <p:nvPr/>
        </p:nvSpPr>
        <p:spPr bwMode="auto">
          <a:xfrm>
            <a:off x="3505200" y="1066800"/>
            <a:ext cx="838200" cy="457200"/>
          </a:xfrm>
          <a:prstGeom prst="ellipse">
            <a:avLst/>
          </a:prstGeom>
          <a:solidFill>
            <a:srgbClr val="FFFFFF"/>
          </a:solidFill>
          <a:ln w="9360">
            <a:solidFill>
              <a:srgbClr val="00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dirty="0" smtClean="0">
                <a:solidFill>
                  <a:srgbClr val="000000"/>
                </a:solidFill>
                <a:latin typeface="Times New Roman" panose="02020603050405020304" pitchFamily="18" charset="0"/>
                <a:cs typeface="Times New Roman" panose="02020603050405020304" pitchFamily="18" charset="0"/>
              </a:rPr>
              <a:t>a</a:t>
            </a:r>
            <a:r>
              <a:rPr lang="en-US" altLang="en-US" baseline="-25000" dirty="0" smtClean="0">
                <a:solidFill>
                  <a:srgbClr val="000000"/>
                </a:solidFill>
                <a:latin typeface="Times New Roman" panose="02020603050405020304" pitchFamily="18" charset="0"/>
                <a:cs typeface="Times New Roman" panose="02020603050405020304" pitchFamily="18" charset="0"/>
              </a:rPr>
              <a:t>1</a:t>
            </a:r>
            <a:endParaRPr lang="en-IN" altLang="en-US" baseline="-25000" dirty="0">
              <a:solidFill>
                <a:srgbClr val="000000"/>
              </a:solidFill>
              <a:latin typeface="Times New Roman" panose="02020603050405020304" pitchFamily="18" charset="0"/>
              <a:cs typeface="Times New Roman" panose="02020603050405020304" pitchFamily="18" charset="0"/>
            </a:endParaRPr>
          </a:p>
        </p:txBody>
      </p:sp>
      <p:sp>
        <p:nvSpPr>
          <p:cNvPr id="2054" name="Oval 6"/>
          <p:cNvSpPr>
            <a:spLocks noChangeArrowheads="1"/>
          </p:cNvSpPr>
          <p:nvPr/>
        </p:nvSpPr>
        <p:spPr bwMode="auto">
          <a:xfrm>
            <a:off x="3048000" y="1752600"/>
            <a:ext cx="457200" cy="457200"/>
          </a:xfrm>
          <a:prstGeom prst="ellipse">
            <a:avLst/>
          </a:prstGeom>
          <a:solidFill>
            <a:srgbClr val="FFFFFF"/>
          </a:solidFill>
          <a:ln w="9360">
            <a:solidFill>
              <a:srgbClr val="00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dirty="0" smtClean="0">
                <a:solidFill>
                  <a:srgbClr val="000000"/>
                </a:solidFill>
                <a:latin typeface="Times New Roman" panose="02020603050405020304" pitchFamily="18" charset="0"/>
                <a:cs typeface="Times New Roman" panose="02020603050405020304" pitchFamily="18" charset="0"/>
              </a:rPr>
              <a:t>a</a:t>
            </a:r>
            <a:r>
              <a:rPr lang="en-US" altLang="en-US" baseline="-25000" dirty="0" smtClean="0">
                <a:solidFill>
                  <a:srgbClr val="000000"/>
                </a:solidFill>
                <a:latin typeface="Times New Roman" panose="02020603050405020304" pitchFamily="18" charset="0"/>
                <a:cs typeface="Times New Roman" panose="02020603050405020304" pitchFamily="18" charset="0"/>
              </a:rPr>
              <a:t>2</a:t>
            </a:r>
            <a:endParaRPr lang="en-IN" altLang="en-US" baseline="-25000" dirty="0">
              <a:solidFill>
                <a:srgbClr val="000000"/>
              </a:solidFill>
              <a:latin typeface="Times New Roman" panose="02020603050405020304" pitchFamily="18" charset="0"/>
              <a:cs typeface="Times New Roman" panose="02020603050405020304" pitchFamily="18" charset="0"/>
            </a:endParaRPr>
          </a:p>
        </p:txBody>
      </p:sp>
      <p:sp>
        <p:nvSpPr>
          <p:cNvPr id="2055" name="Oval 7"/>
          <p:cNvSpPr>
            <a:spLocks noChangeArrowheads="1"/>
          </p:cNvSpPr>
          <p:nvPr/>
        </p:nvSpPr>
        <p:spPr bwMode="auto">
          <a:xfrm>
            <a:off x="2514600" y="2514600"/>
            <a:ext cx="457200" cy="457200"/>
          </a:xfrm>
          <a:prstGeom prst="ellipse">
            <a:avLst/>
          </a:prstGeom>
          <a:solidFill>
            <a:srgbClr val="FFFFFF"/>
          </a:solidFill>
          <a:ln w="9360">
            <a:solidFill>
              <a:srgbClr val="00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dirty="0" smtClean="0">
                <a:solidFill>
                  <a:srgbClr val="000000"/>
                </a:solidFill>
                <a:latin typeface="Times New Roman" panose="02020603050405020304" pitchFamily="18" charset="0"/>
                <a:cs typeface="Times New Roman" panose="02020603050405020304" pitchFamily="18" charset="0"/>
              </a:rPr>
              <a:t>a</a:t>
            </a:r>
            <a:r>
              <a:rPr lang="en-US" altLang="en-US" baseline="-25000" dirty="0" smtClean="0">
                <a:solidFill>
                  <a:srgbClr val="000000"/>
                </a:solidFill>
                <a:latin typeface="Times New Roman" panose="02020603050405020304" pitchFamily="18" charset="0"/>
                <a:cs typeface="Times New Roman" panose="02020603050405020304" pitchFamily="18" charset="0"/>
              </a:rPr>
              <a:t>3</a:t>
            </a:r>
            <a:endParaRPr lang="en-IN" altLang="en-US" baseline="-25000" dirty="0">
              <a:solidFill>
                <a:srgbClr val="000000"/>
              </a:solidFill>
              <a:latin typeface="Times New Roman" panose="02020603050405020304" pitchFamily="18" charset="0"/>
              <a:cs typeface="Times New Roman" panose="02020603050405020304" pitchFamily="18" charset="0"/>
            </a:endParaRPr>
          </a:p>
        </p:txBody>
      </p:sp>
      <p:sp>
        <p:nvSpPr>
          <p:cNvPr id="2056" name="Line 8"/>
          <p:cNvSpPr>
            <a:spLocks noChangeShapeType="1"/>
          </p:cNvSpPr>
          <p:nvPr/>
        </p:nvSpPr>
        <p:spPr bwMode="auto">
          <a:xfrm flipV="1">
            <a:off x="2819400" y="2132013"/>
            <a:ext cx="304800" cy="3841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057" name="Line 9"/>
          <p:cNvSpPr>
            <a:spLocks noChangeShapeType="1"/>
          </p:cNvSpPr>
          <p:nvPr/>
        </p:nvSpPr>
        <p:spPr bwMode="auto">
          <a:xfrm flipV="1">
            <a:off x="3429000" y="1522413"/>
            <a:ext cx="228600" cy="2317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058" name="Rectangle 10"/>
          <p:cNvSpPr>
            <a:spLocks noChangeArrowheads="1"/>
          </p:cNvSpPr>
          <p:nvPr/>
        </p:nvSpPr>
        <p:spPr bwMode="auto">
          <a:xfrm>
            <a:off x="2133600" y="3200400"/>
            <a:ext cx="457200" cy="304800"/>
          </a:xfrm>
          <a:prstGeom prst="rect">
            <a:avLst/>
          </a:prstGeom>
          <a:solidFill>
            <a:srgbClr val="FFFFFF"/>
          </a:solidFill>
          <a:ln w="9360">
            <a:solidFill>
              <a:srgbClr val="00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Times New Roman" panose="02020603050405020304" pitchFamily="18" charset="0"/>
                <a:cs typeface="Times New Roman" panose="02020603050405020304" pitchFamily="18" charset="0"/>
              </a:rPr>
              <a:t>E</a:t>
            </a:r>
            <a:r>
              <a:rPr lang="en-IN" altLang="en-US" baseline="-25000">
                <a:solidFill>
                  <a:srgbClr val="000000"/>
                </a:solidFill>
                <a:latin typeface="Times New Roman" panose="02020603050405020304" pitchFamily="18" charset="0"/>
                <a:cs typeface="Times New Roman" panose="02020603050405020304" pitchFamily="18" charset="0"/>
              </a:rPr>
              <a:t>0</a:t>
            </a:r>
          </a:p>
        </p:txBody>
      </p:sp>
      <p:sp>
        <p:nvSpPr>
          <p:cNvPr id="2059" name="Rectangle 11"/>
          <p:cNvSpPr>
            <a:spLocks noChangeArrowheads="1"/>
          </p:cNvSpPr>
          <p:nvPr/>
        </p:nvSpPr>
        <p:spPr bwMode="auto">
          <a:xfrm>
            <a:off x="2971800" y="3200400"/>
            <a:ext cx="457200" cy="304800"/>
          </a:xfrm>
          <a:prstGeom prst="rect">
            <a:avLst/>
          </a:prstGeom>
          <a:solidFill>
            <a:srgbClr val="FFFFFF"/>
          </a:solidFill>
          <a:ln w="9360">
            <a:solidFill>
              <a:srgbClr val="00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Times New Roman" panose="02020603050405020304" pitchFamily="18" charset="0"/>
                <a:cs typeface="Times New Roman" panose="02020603050405020304" pitchFamily="18" charset="0"/>
              </a:rPr>
              <a:t>E</a:t>
            </a:r>
            <a:r>
              <a:rPr lang="en-IN" altLang="en-US" baseline="-25000">
                <a:solidFill>
                  <a:srgbClr val="000000"/>
                </a:solidFill>
                <a:latin typeface="Times New Roman" panose="02020603050405020304" pitchFamily="18" charset="0"/>
                <a:cs typeface="Times New Roman" panose="02020603050405020304" pitchFamily="18" charset="0"/>
              </a:rPr>
              <a:t>1</a:t>
            </a:r>
          </a:p>
        </p:txBody>
      </p:sp>
      <p:sp>
        <p:nvSpPr>
          <p:cNvPr id="2060" name="Rectangle 12"/>
          <p:cNvSpPr>
            <a:spLocks noChangeArrowheads="1"/>
          </p:cNvSpPr>
          <p:nvPr/>
        </p:nvSpPr>
        <p:spPr bwMode="auto">
          <a:xfrm>
            <a:off x="3429000" y="2667000"/>
            <a:ext cx="457200" cy="304800"/>
          </a:xfrm>
          <a:prstGeom prst="rect">
            <a:avLst/>
          </a:prstGeom>
          <a:solidFill>
            <a:srgbClr val="FFFFFF"/>
          </a:solidFill>
          <a:ln w="9360">
            <a:solidFill>
              <a:srgbClr val="00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Times New Roman" panose="02020603050405020304" pitchFamily="18" charset="0"/>
                <a:cs typeface="Times New Roman" panose="02020603050405020304" pitchFamily="18" charset="0"/>
              </a:rPr>
              <a:t>E</a:t>
            </a:r>
            <a:r>
              <a:rPr lang="en-IN" altLang="en-US" baseline="-25000">
                <a:solidFill>
                  <a:srgbClr val="000000"/>
                </a:solidFill>
                <a:latin typeface="Times New Roman" panose="02020603050405020304" pitchFamily="18" charset="0"/>
                <a:cs typeface="Times New Roman" panose="02020603050405020304" pitchFamily="18" charset="0"/>
              </a:rPr>
              <a:t>2</a:t>
            </a:r>
          </a:p>
        </p:txBody>
      </p:sp>
      <p:sp>
        <p:nvSpPr>
          <p:cNvPr id="2061" name="Rectangle 13"/>
          <p:cNvSpPr>
            <a:spLocks noChangeArrowheads="1"/>
          </p:cNvSpPr>
          <p:nvPr/>
        </p:nvSpPr>
        <p:spPr bwMode="auto">
          <a:xfrm>
            <a:off x="4038600" y="1905000"/>
            <a:ext cx="457200" cy="304800"/>
          </a:xfrm>
          <a:prstGeom prst="rect">
            <a:avLst/>
          </a:prstGeom>
          <a:solidFill>
            <a:srgbClr val="FFFFFF"/>
          </a:solidFill>
          <a:ln w="9360">
            <a:solidFill>
              <a:srgbClr val="00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Times New Roman" panose="02020603050405020304" pitchFamily="18" charset="0"/>
                <a:cs typeface="Times New Roman" panose="02020603050405020304" pitchFamily="18" charset="0"/>
              </a:rPr>
              <a:t>E</a:t>
            </a:r>
            <a:r>
              <a:rPr lang="en-IN" altLang="en-US" baseline="-25000">
                <a:solidFill>
                  <a:srgbClr val="000000"/>
                </a:solidFill>
                <a:latin typeface="Times New Roman" panose="02020603050405020304" pitchFamily="18" charset="0"/>
                <a:cs typeface="Times New Roman" panose="02020603050405020304" pitchFamily="18" charset="0"/>
              </a:rPr>
              <a:t>3</a:t>
            </a:r>
          </a:p>
        </p:txBody>
      </p:sp>
      <p:sp>
        <p:nvSpPr>
          <p:cNvPr id="2062" name="Line 14"/>
          <p:cNvSpPr>
            <a:spLocks noChangeShapeType="1"/>
          </p:cNvSpPr>
          <p:nvPr/>
        </p:nvSpPr>
        <p:spPr bwMode="auto">
          <a:xfrm flipH="1">
            <a:off x="2360613" y="2895600"/>
            <a:ext cx="231775" cy="304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063" name="Line 15"/>
          <p:cNvSpPr>
            <a:spLocks noChangeShapeType="1"/>
          </p:cNvSpPr>
          <p:nvPr/>
        </p:nvSpPr>
        <p:spPr bwMode="auto">
          <a:xfrm>
            <a:off x="3352800" y="2209800"/>
            <a:ext cx="304800" cy="457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064" name="Line 16"/>
          <p:cNvSpPr>
            <a:spLocks noChangeShapeType="1"/>
          </p:cNvSpPr>
          <p:nvPr/>
        </p:nvSpPr>
        <p:spPr bwMode="auto">
          <a:xfrm>
            <a:off x="2895600" y="2971800"/>
            <a:ext cx="228600" cy="2286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065" name="Line 17"/>
          <p:cNvSpPr>
            <a:spLocks noChangeShapeType="1"/>
          </p:cNvSpPr>
          <p:nvPr/>
        </p:nvSpPr>
        <p:spPr bwMode="auto">
          <a:xfrm>
            <a:off x="4114800" y="1524000"/>
            <a:ext cx="152400" cy="3810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066" name="Rectangle 18"/>
          <p:cNvSpPr>
            <a:spLocks noChangeArrowheads="1"/>
          </p:cNvSpPr>
          <p:nvPr/>
        </p:nvSpPr>
        <p:spPr bwMode="auto">
          <a:xfrm>
            <a:off x="2362200" y="5562600"/>
            <a:ext cx="685800" cy="304800"/>
          </a:xfrm>
          <a:prstGeom prst="rect">
            <a:avLst/>
          </a:prstGeom>
          <a:solidFill>
            <a:srgbClr val="FFFFFF"/>
          </a:solidFill>
          <a:ln w="9360">
            <a:solidFill>
              <a:srgbClr val="FFFFFF"/>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2067" name="Rectangle 19"/>
          <p:cNvSpPr>
            <a:spLocks noChangeArrowheads="1"/>
          </p:cNvSpPr>
          <p:nvPr/>
        </p:nvSpPr>
        <p:spPr bwMode="auto">
          <a:xfrm>
            <a:off x="2590800" y="4953000"/>
            <a:ext cx="228600" cy="152400"/>
          </a:xfrm>
          <a:prstGeom prst="rect">
            <a:avLst/>
          </a:prstGeom>
          <a:solidFill>
            <a:srgbClr val="FFFFFF"/>
          </a:solidFill>
          <a:ln w="9360">
            <a:solidFill>
              <a:srgbClr val="FFFFFF"/>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2068" name="Rectangle 20"/>
          <p:cNvSpPr>
            <a:spLocks noChangeArrowheads="1"/>
          </p:cNvSpPr>
          <p:nvPr/>
        </p:nvSpPr>
        <p:spPr bwMode="auto">
          <a:xfrm>
            <a:off x="8305800" y="4419600"/>
            <a:ext cx="457200" cy="228600"/>
          </a:xfrm>
          <a:prstGeom prst="rect">
            <a:avLst/>
          </a:prstGeom>
          <a:solidFill>
            <a:srgbClr val="FFFFFF"/>
          </a:solidFill>
          <a:ln w="9360">
            <a:solidFill>
              <a:srgbClr val="FFFFFF"/>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2069" name="Rectangle 21"/>
          <p:cNvSpPr>
            <a:spLocks noChangeArrowheads="1"/>
          </p:cNvSpPr>
          <p:nvPr/>
        </p:nvSpPr>
        <p:spPr bwMode="auto">
          <a:xfrm>
            <a:off x="4495800" y="4953000"/>
            <a:ext cx="228600" cy="152400"/>
          </a:xfrm>
          <a:prstGeom prst="rect">
            <a:avLst/>
          </a:prstGeom>
          <a:solidFill>
            <a:srgbClr val="FFFFFF"/>
          </a:solidFill>
          <a:ln w="9360">
            <a:solidFill>
              <a:srgbClr val="FFFFFF"/>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1868557" y="5486400"/>
                <a:ext cx="8110330" cy="995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IN" sz="2400" i="1" smtClean="0">
                              <a:latin typeface="Cambria Math" panose="02040503050406030204" pitchFamily="18" charset="0"/>
                              <a:cs typeface="Times New Roman" panose="02020603050405020304" pitchFamily="18" charset="0"/>
                            </a:rPr>
                          </m:ctrlPr>
                        </m:naryPr>
                        <m:sub>
                          <m:r>
                            <m:rPr>
                              <m:brk m:alnAt="7"/>
                            </m:rP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sub>
                        <m:sup/>
                        <m:e>
                          <m:r>
                            <a:rPr lang="en-US" sz="2400" b="0" i="1" smtClean="0">
                              <a:latin typeface="Cambria Math" panose="02040503050406030204" pitchFamily="18" charset="0"/>
                              <a:cs typeface="Times New Roman" panose="02020603050405020304" pitchFamily="18" charset="0"/>
                            </a:rPr>
                            <m:t>𝑝</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𝑙𝑒𝑣𝑒𝑙</m:t>
                          </m:r>
                          <m:r>
                            <a:rPr lang="en-US" sz="2400" b="0" i="1" smtClean="0">
                              <a:latin typeface="Cambria Math" panose="02040503050406030204" pitchFamily="18" charset="0"/>
                              <a:cs typeface="Times New Roman" panose="02020603050405020304" pitchFamily="18" charset="0"/>
                            </a:rPr>
                            <m:t> </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m:t>
                              </m:r>
                              <m:r>
                                <a:rPr lang="en-US" sz="2400" b="0" i="1" baseline="-25000" smtClean="0">
                                  <a:latin typeface="Cambria Math" panose="02040503050406030204" pitchFamily="18" charset="0"/>
                                  <a:cs typeface="Times New Roman" panose="02020603050405020304" pitchFamily="18" charset="0"/>
                                </a:rPr>
                                <m:t>𝑖</m:t>
                              </m:r>
                            </m:e>
                          </m:d>
                          <m:r>
                            <a:rPr lang="en-US" sz="2400" b="0" i="1" smtClean="0">
                              <a:latin typeface="Cambria Math" panose="02040503050406030204" pitchFamily="18" charset="0"/>
                              <a:cs typeface="Times New Roman" panose="02020603050405020304" pitchFamily="18" charset="0"/>
                            </a:rPr>
                            <m:t>+ </m:t>
                          </m:r>
                          <m:nary>
                            <m:naryPr>
                              <m:chr m:val="∑"/>
                              <m:supHide m:val="on"/>
                              <m:ctrlPr>
                                <a:rPr lang="en-US" sz="2400" b="0" i="1" smtClean="0">
                                  <a:latin typeface="Cambria Math" panose="02040503050406030204" pitchFamily="18" charset="0"/>
                                  <a:cs typeface="Times New Roman" panose="02020603050405020304" pitchFamily="18" charset="0"/>
                                </a:rPr>
                              </m:ctrlPr>
                            </m:naryPr>
                            <m:sub>
                              <m:r>
                                <m:rPr>
                                  <m:brk m:alnAt="7"/>
                                </m:rPr>
                                <a:rPr lang="en-US" sz="2400" b="0" i="1" smtClean="0">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sub>
                            <m:sup/>
                            <m:e>
                              <m:r>
                                <a:rPr lang="en-US" sz="2400" b="0" i="1" smtClean="0">
                                  <a:latin typeface="Cambria Math" panose="02040503050406030204" pitchFamily="18" charset="0"/>
                                  <a:cs typeface="Times New Roman" panose="02020603050405020304" pitchFamily="18" charset="0"/>
                                </a:rPr>
                                <m:t>𝑞</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𝑙𝑒𝑣𝑒𝑙</m:t>
                              </m:r>
                              <m:r>
                                <a:rPr lang="en-US" sz="2400" b="0" i="1" smtClean="0">
                                  <a:latin typeface="Cambria Math" panose="02040503050406030204" pitchFamily="18" charset="0"/>
                                  <a:cs typeface="Times New Roman" panose="02020603050405020304" pitchFamily="18" charset="0"/>
                                </a:rPr>
                                <m:t> </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𝐸</m:t>
                                  </m:r>
                                  <m:r>
                                    <a:rPr lang="en-US" sz="2400" b="0" i="1" baseline="-25000" smtClean="0">
                                      <a:latin typeface="Cambria Math" panose="02040503050406030204" pitchFamily="18" charset="0"/>
                                      <a:cs typeface="Times New Roman" panose="02020603050405020304" pitchFamily="18" charset="0"/>
                                    </a:rPr>
                                    <m:t>𝑖</m:t>
                                  </m:r>
                                </m:e>
                              </m:d>
                              <m:r>
                                <a:rPr lang="en-US" sz="2400" b="0" i="1" smtClean="0">
                                  <a:latin typeface="Cambria Math" panose="02040503050406030204" pitchFamily="18" charset="0"/>
                                  <a:cs typeface="Times New Roman" panose="02020603050405020304" pitchFamily="18" charset="0"/>
                                </a:rPr>
                                <m:t>−1)</m:t>
                              </m:r>
                            </m:e>
                          </m:nary>
                        </m:e>
                      </m:nary>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868557" y="5486400"/>
                <a:ext cx="8110330" cy="995016"/>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591699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1981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mtClean="0">
                <a:latin typeface="Times New Roman" panose="02020603050405020304" pitchFamily="18" charset="0"/>
                <a:cs typeface="Times New Roman" panose="02020603050405020304" pitchFamily="18" charset="0"/>
              </a:rPr>
              <a:t>Optimal Binary Search Trees</a:t>
            </a:r>
          </a:p>
        </p:txBody>
      </p:sp>
      <p:sp>
        <p:nvSpPr>
          <p:cNvPr id="39939" name="Rectangle 2"/>
          <p:cNvSpPr>
            <a:spLocks noGrp="1" noChangeArrowheads="1"/>
          </p:cNvSpPr>
          <p:nvPr>
            <p:ph type="body" idx="1"/>
          </p:nvPr>
        </p:nvSpPr>
        <p:spPr>
          <a:xfrm>
            <a:off x="1981200" y="1600200"/>
            <a:ext cx="8229600" cy="4525963"/>
          </a:xfrm>
        </p:spPr>
        <p:txBody>
          <a:bodyPr/>
          <a:lstStyle/>
          <a:p>
            <a:pPr marL="341313" indent="-341313" eaLnBrk="1" hangingPunct="1">
              <a:spcBef>
                <a:spcPts val="700"/>
              </a:spcBef>
              <a:buClr>
                <a:srgbClr val="CC330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solidFill>
                  <a:srgbClr val="CC3300"/>
                </a:solidFill>
                <a:latin typeface="Times New Roman" panose="02020603050405020304" pitchFamily="18" charset="0"/>
                <a:cs typeface="Times New Roman" panose="02020603050405020304" pitchFamily="18" charset="0"/>
              </a:rPr>
              <a:t>Problem</a:t>
            </a:r>
          </a:p>
          <a:p>
            <a:pPr marL="741363" lvl="1" indent="-284163" eaLnBrk="1" hangingPunct="1">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latin typeface="Times New Roman" panose="02020603050405020304" pitchFamily="18" charset="0"/>
                <a:cs typeface="Times New Roman" panose="02020603050405020304" pitchFamily="18" charset="0"/>
              </a:rPr>
              <a:t>Given sequence of identifiers (a</a:t>
            </a:r>
            <a:r>
              <a:rPr lang="en-US" altLang="en-US" baseline="-25000" smtClean="0">
                <a:latin typeface="Times New Roman" panose="02020603050405020304" pitchFamily="18" charset="0"/>
                <a:cs typeface="Times New Roman" panose="02020603050405020304" pitchFamily="18" charset="0"/>
              </a:rPr>
              <a:t>1</a:t>
            </a:r>
            <a:r>
              <a:rPr lang="en-US" altLang="en-US" smtClean="0">
                <a:latin typeface="Times New Roman" panose="02020603050405020304" pitchFamily="18" charset="0"/>
                <a:cs typeface="Times New Roman" panose="02020603050405020304" pitchFamily="18" charset="0"/>
              </a:rPr>
              <a:t>,a</a:t>
            </a:r>
            <a:r>
              <a:rPr lang="en-US" altLang="en-US" baseline="-25000" smtClean="0">
                <a:latin typeface="Times New Roman" panose="02020603050405020304" pitchFamily="18" charset="0"/>
                <a:cs typeface="Times New Roman" panose="02020603050405020304" pitchFamily="18" charset="0"/>
              </a:rPr>
              <a:t>2</a:t>
            </a:r>
            <a:r>
              <a:rPr lang="en-US" altLang="en-US" smtClean="0">
                <a:latin typeface="Times New Roman" panose="02020603050405020304" pitchFamily="18" charset="0"/>
                <a:cs typeface="Times New Roman" panose="02020603050405020304" pitchFamily="18" charset="0"/>
              </a:rPr>
              <a:t> …., a</a:t>
            </a:r>
            <a:r>
              <a:rPr lang="en-US" altLang="en-US" baseline="-25000" smtClean="0">
                <a:latin typeface="Times New Roman" panose="02020603050405020304" pitchFamily="18" charset="0"/>
                <a:cs typeface="Times New Roman" panose="02020603050405020304" pitchFamily="18" charset="0"/>
              </a:rPr>
              <a:t>n)</a:t>
            </a:r>
            <a:r>
              <a:rPr lang="en-US" altLang="en-US" smtClean="0">
                <a:latin typeface="Times New Roman" panose="02020603050405020304" pitchFamily="18" charset="0"/>
                <a:cs typeface="Times New Roman" panose="02020603050405020304" pitchFamily="18" charset="0"/>
              </a:rPr>
              <a:t> with    a</a:t>
            </a:r>
            <a:r>
              <a:rPr lang="en-US" altLang="en-US" baseline="-25000" smtClean="0">
                <a:latin typeface="Times New Roman" panose="02020603050405020304" pitchFamily="18" charset="0"/>
                <a:cs typeface="Times New Roman" panose="02020603050405020304" pitchFamily="18" charset="0"/>
              </a:rPr>
              <a:t>1</a:t>
            </a:r>
            <a:r>
              <a:rPr lang="en-US" altLang="en-US" i="1" smtClean="0">
                <a:latin typeface="Times New Roman" panose="02020603050405020304" pitchFamily="18" charset="0"/>
                <a:cs typeface="Times New Roman" panose="02020603050405020304" pitchFamily="18" charset="0"/>
              </a:rPr>
              <a:t>&lt;</a:t>
            </a:r>
            <a:r>
              <a:rPr lang="en-US" altLang="en-US" smtClean="0">
                <a:latin typeface="Times New Roman" panose="02020603050405020304" pitchFamily="18" charset="0"/>
                <a:cs typeface="Times New Roman" panose="02020603050405020304" pitchFamily="18" charset="0"/>
              </a:rPr>
              <a:t>a</a:t>
            </a:r>
            <a:r>
              <a:rPr lang="en-US" altLang="en-US" baseline="-25000" smtClean="0">
                <a:latin typeface="Times New Roman" panose="02020603050405020304" pitchFamily="18" charset="0"/>
                <a:cs typeface="Times New Roman" panose="02020603050405020304" pitchFamily="18" charset="0"/>
              </a:rPr>
              <a:t>2</a:t>
            </a:r>
            <a:r>
              <a:rPr lang="en-US" altLang="en-US" smtClean="0">
                <a:latin typeface="Times New Roman" panose="02020603050405020304" pitchFamily="18" charset="0"/>
                <a:cs typeface="Times New Roman" panose="02020603050405020304" pitchFamily="18" charset="0"/>
              </a:rPr>
              <a:t> </a:t>
            </a:r>
            <a:r>
              <a:rPr lang="en-US" altLang="en-US" i="1" smtClean="0">
                <a:latin typeface="Times New Roman" panose="02020603050405020304" pitchFamily="18" charset="0"/>
                <a:cs typeface="Times New Roman" panose="02020603050405020304" pitchFamily="18" charset="0"/>
              </a:rPr>
              <a:t>&lt;</a:t>
            </a:r>
            <a:r>
              <a:rPr lang="en-US" altLang="en-US" smtClean="0">
                <a:latin typeface="Times New Roman" panose="02020603050405020304" pitchFamily="18" charset="0"/>
                <a:cs typeface="Times New Roman" panose="02020603050405020304" pitchFamily="18" charset="0"/>
              </a:rPr>
              <a:t>··· </a:t>
            </a:r>
            <a:r>
              <a:rPr lang="en-US" altLang="en-US" i="1" smtClean="0">
                <a:latin typeface="Times New Roman" panose="02020603050405020304" pitchFamily="18" charset="0"/>
                <a:cs typeface="Times New Roman" panose="02020603050405020304" pitchFamily="18" charset="0"/>
              </a:rPr>
              <a:t>&lt; </a:t>
            </a:r>
            <a:r>
              <a:rPr lang="en-US" altLang="en-US" smtClean="0">
                <a:latin typeface="Times New Roman" panose="02020603050405020304" pitchFamily="18" charset="0"/>
                <a:cs typeface="Times New Roman" panose="02020603050405020304" pitchFamily="18" charset="0"/>
              </a:rPr>
              <a:t>a</a:t>
            </a:r>
            <a:r>
              <a:rPr lang="en-US" altLang="en-US" baseline="-25000" smtClean="0">
                <a:latin typeface="Times New Roman" panose="02020603050405020304" pitchFamily="18" charset="0"/>
                <a:cs typeface="Times New Roman" panose="02020603050405020304" pitchFamily="18" charset="0"/>
              </a:rPr>
              <a:t>n.</a:t>
            </a:r>
            <a:r>
              <a:rPr lang="en-US" altLang="en-US" smtClean="0">
                <a:latin typeface="Times New Roman" panose="02020603050405020304" pitchFamily="18" charset="0"/>
                <a:cs typeface="Times New Roman" panose="02020603050405020304" pitchFamily="18" charset="0"/>
              </a:rPr>
              <a:t>  </a:t>
            </a:r>
          </a:p>
          <a:p>
            <a:pPr marL="741363" lvl="1" indent="-284163" eaLnBrk="1" hangingPunct="1">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latin typeface="Times New Roman" panose="02020603050405020304" pitchFamily="18" charset="0"/>
                <a:cs typeface="Times New Roman" panose="02020603050405020304" pitchFamily="18" charset="0"/>
              </a:rPr>
              <a:t>Let </a:t>
            </a:r>
            <a:r>
              <a:rPr lang="en-US" altLang="en-US" i="1" smtClean="0">
                <a:latin typeface="Times New Roman" panose="02020603050405020304" pitchFamily="18" charset="0"/>
                <a:cs typeface="Times New Roman" panose="02020603050405020304" pitchFamily="18" charset="0"/>
              </a:rPr>
              <a:t>p(i) be the </a:t>
            </a:r>
            <a:r>
              <a:rPr lang="en-US" altLang="en-US" smtClean="0">
                <a:latin typeface="Times New Roman" panose="02020603050405020304" pitchFamily="18" charset="0"/>
                <a:cs typeface="Times New Roman" panose="02020603050405020304" pitchFamily="18" charset="0"/>
              </a:rPr>
              <a:t>probability</a:t>
            </a:r>
            <a:r>
              <a:rPr lang="en-US" altLang="en-US" i="1" smtClean="0">
                <a:latin typeface="Times New Roman" panose="02020603050405020304" pitchFamily="18" charset="0"/>
                <a:cs typeface="Times New Roman" panose="02020603050405020304" pitchFamily="18" charset="0"/>
              </a:rPr>
              <a:t> with which we search for</a:t>
            </a:r>
            <a:r>
              <a:rPr lang="en-US" altLang="en-US" smtClean="0">
                <a:latin typeface="Times New Roman" panose="02020603050405020304" pitchFamily="18" charset="0"/>
                <a:cs typeface="Times New Roman" panose="02020603050405020304" pitchFamily="18" charset="0"/>
              </a:rPr>
              <a:t>  </a:t>
            </a:r>
            <a:r>
              <a:rPr lang="en-US" altLang="en-US" smtClean="0">
                <a:solidFill>
                  <a:srgbClr val="C00000"/>
                </a:solidFill>
                <a:latin typeface="Times New Roman" panose="02020603050405020304" pitchFamily="18" charset="0"/>
                <a:cs typeface="Times New Roman" panose="02020603050405020304" pitchFamily="18" charset="0"/>
              </a:rPr>
              <a:t>a</a:t>
            </a:r>
            <a:r>
              <a:rPr lang="en-US" altLang="en-US" i="1" baseline="-25000" smtClean="0">
                <a:solidFill>
                  <a:srgbClr val="C00000"/>
                </a:solidFill>
                <a:latin typeface="Times New Roman" panose="02020603050405020304" pitchFamily="18" charset="0"/>
                <a:cs typeface="Times New Roman" panose="02020603050405020304" pitchFamily="18" charset="0"/>
              </a:rPr>
              <a:t>i</a:t>
            </a:r>
            <a:r>
              <a:rPr lang="en-US" altLang="en-US" smtClean="0">
                <a:solidFill>
                  <a:srgbClr val="C00000"/>
                </a:solidFill>
                <a:latin typeface="Times New Roman" panose="02020603050405020304" pitchFamily="18" charset="0"/>
                <a:cs typeface="Times New Roman" panose="02020603050405020304" pitchFamily="18" charset="0"/>
              </a:rPr>
              <a:t> </a:t>
            </a:r>
          </a:p>
          <a:p>
            <a:pPr marL="741363" lvl="1" indent="-284163" eaLnBrk="1" hangingPunct="1">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latin typeface="Times New Roman" panose="02020603050405020304" pitchFamily="18" charset="0"/>
                <a:cs typeface="Times New Roman" panose="02020603050405020304" pitchFamily="18" charset="0"/>
              </a:rPr>
              <a:t>Let q(i) be the probability with which we search for an identifier x such that </a:t>
            </a:r>
            <a:r>
              <a:rPr lang="en-US" altLang="en-US" smtClean="0">
                <a:solidFill>
                  <a:srgbClr val="C00000"/>
                </a:solidFill>
                <a:latin typeface="Times New Roman" panose="02020603050405020304" pitchFamily="18" charset="0"/>
                <a:cs typeface="Times New Roman" panose="02020603050405020304" pitchFamily="18" charset="0"/>
              </a:rPr>
              <a:t>a</a:t>
            </a:r>
            <a:r>
              <a:rPr lang="en-US" altLang="en-US" baseline="-25000" smtClean="0">
                <a:solidFill>
                  <a:srgbClr val="C00000"/>
                </a:solidFill>
                <a:latin typeface="Times New Roman" panose="02020603050405020304" pitchFamily="18" charset="0"/>
                <a:cs typeface="Times New Roman" panose="02020603050405020304" pitchFamily="18" charset="0"/>
              </a:rPr>
              <a:t>i </a:t>
            </a:r>
            <a:r>
              <a:rPr lang="en-US" altLang="en-US" smtClean="0">
                <a:solidFill>
                  <a:srgbClr val="C00000"/>
                </a:solidFill>
                <a:latin typeface="Times New Roman" panose="02020603050405020304" pitchFamily="18" charset="0"/>
                <a:cs typeface="Times New Roman" panose="02020603050405020304" pitchFamily="18" charset="0"/>
              </a:rPr>
              <a:t>&lt; x &lt; a</a:t>
            </a:r>
            <a:r>
              <a:rPr lang="en-US" altLang="en-US" baseline="-25000" smtClean="0">
                <a:solidFill>
                  <a:srgbClr val="C00000"/>
                </a:solidFill>
                <a:latin typeface="Times New Roman" panose="02020603050405020304" pitchFamily="18" charset="0"/>
                <a:cs typeface="Times New Roman" panose="02020603050405020304" pitchFamily="18" charset="0"/>
              </a:rPr>
              <a:t>i+1</a:t>
            </a:r>
            <a:r>
              <a:rPr lang="en-US" altLang="en-US" smtClean="0">
                <a:solidFill>
                  <a:srgbClr val="C00000"/>
                </a:solidFill>
                <a:latin typeface="Times New Roman" panose="02020603050405020304" pitchFamily="18" charset="0"/>
                <a:cs typeface="Times New Roman" panose="02020603050405020304" pitchFamily="18" charset="0"/>
              </a:rPr>
              <a:t> .</a:t>
            </a:r>
          </a:p>
          <a:p>
            <a:pPr marL="741363" lvl="1" indent="-284163" eaLnBrk="1" hangingPunct="1">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latin typeface="Times New Roman" panose="02020603050405020304" pitchFamily="18" charset="0"/>
                <a:cs typeface="Times New Roman" panose="02020603050405020304" pitchFamily="18" charset="0"/>
              </a:rPr>
              <a:t>Want to build a binary search tree (BST) </a:t>
            </a:r>
            <a:br>
              <a:rPr lang="en-US" altLang="en-US" smtClean="0">
                <a:latin typeface="Times New Roman" panose="02020603050405020304" pitchFamily="18" charset="0"/>
                <a:cs typeface="Times New Roman" panose="02020603050405020304" pitchFamily="18" charset="0"/>
              </a:rPr>
            </a:br>
            <a:r>
              <a:rPr lang="en-US" altLang="en-US" smtClean="0">
                <a:solidFill>
                  <a:srgbClr val="C00000"/>
                </a:solidFill>
                <a:latin typeface="Times New Roman" panose="02020603050405020304" pitchFamily="18" charset="0"/>
                <a:cs typeface="Times New Roman" panose="02020603050405020304" pitchFamily="18" charset="0"/>
              </a:rPr>
              <a:t>with minimum expected search cost.</a:t>
            </a:r>
          </a:p>
          <a:p>
            <a:pPr marL="741363" lvl="1" indent="-284163" eaLnBrk="1" hangingPunct="1">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mtClean="0">
              <a:latin typeface="Times New Roman" panose="02020603050405020304" pitchFamily="18" charset="0"/>
              <a:cs typeface="Times New Roman" panose="02020603050405020304" pitchFamily="18" charset="0"/>
            </a:endParaRPr>
          </a:p>
          <a:p>
            <a:pPr marL="341313" indent="-341313" eaLnBrk="1" hangingPunct="1">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8455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1"/>
          <p:cNvSpPr txBox="1">
            <a:spLocks noChangeArrowheads="1"/>
          </p:cNvSpPr>
          <p:nvPr/>
        </p:nvSpPr>
        <p:spPr bwMode="auto">
          <a:xfrm>
            <a:off x="2286000" y="228600"/>
            <a:ext cx="7793038"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sz="3600">
                <a:solidFill>
                  <a:schemeClr val="accent2"/>
                </a:solidFill>
                <a:latin typeface="Times New Roman" panose="02020603050405020304" pitchFamily="18" charset="0"/>
                <a:cs typeface="Times New Roman" panose="02020603050405020304" pitchFamily="18" charset="0"/>
              </a:rPr>
              <a:t>The dynamic programming approach</a:t>
            </a:r>
          </a:p>
        </p:txBody>
      </p:sp>
      <p:sp>
        <p:nvSpPr>
          <p:cNvPr id="3076" name="Text Box 2"/>
          <p:cNvSpPr txBox="1">
            <a:spLocks noChangeArrowheads="1"/>
          </p:cNvSpPr>
          <p:nvPr/>
        </p:nvSpPr>
        <p:spPr bwMode="auto">
          <a:xfrm>
            <a:off x="1905000" y="838200"/>
            <a:ext cx="8534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1pPr>
            <a:lvl2pPr marL="742950" indent="-28575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9pPr>
          </a:lstStyle>
          <a:p>
            <a:pPr algn="just" eaLnBrk="1" hangingPunct="1">
              <a:spcBef>
                <a:spcPts val="600"/>
              </a:spcBef>
              <a:buFont typeface="Arial" panose="020B0604020202020204" pitchFamily="34" charset="0"/>
              <a:buChar char="•"/>
            </a:pPr>
            <a:endParaRPr lang="en-US" altLang="en-US" sz="2400">
              <a:solidFill>
                <a:srgbClr val="000000"/>
              </a:solidFill>
              <a:latin typeface="Times New Roman" panose="02020603050405020304" pitchFamily="18" charset="0"/>
              <a:cs typeface="Times New Roman" panose="02020603050405020304" pitchFamily="18" charset="0"/>
            </a:endParaRPr>
          </a:p>
          <a:p>
            <a:pPr algn="just" eaLnBrk="1" hangingPunct="1">
              <a:spcBef>
                <a:spcPts val="600"/>
              </a:spcBef>
              <a:buFont typeface="Arial" panose="020B0604020202020204" pitchFamily="34" charset="0"/>
              <a:buChar char="•"/>
            </a:pPr>
            <a:r>
              <a:rPr lang="en-US" altLang="en-US" sz="2400">
                <a:solidFill>
                  <a:srgbClr val="000000"/>
                </a:solidFill>
                <a:latin typeface="Times New Roman" panose="02020603050405020304" pitchFamily="18" charset="0"/>
                <a:cs typeface="Times New Roman" panose="02020603050405020304" pitchFamily="18" charset="0"/>
              </a:rPr>
              <a:t>Make a decision as which of the </a:t>
            </a:r>
            <a:r>
              <a:rPr lang="en-US" altLang="en-US" sz="2400">
                <a:solidFill>
                  <a:srgbClr val="C00000"/>
                </a:solidFill>
                <a:latin typeface="Times New Roman" panose="02020603050405020304" pitchFamily="18" charset="0"/>
                <a:cs typeface="Times New Roman" panose="02020603050405020304" pitchFamily="18" charset="0"/>
              </a:rPr>
              <a:t>a</a:t>
            </a:r>
            <a:r>
              <a:rPr lang="en-US" altLang="en-US" sz="2400" baseline="-25000">
                <a:solidFill>
                  <a:srgbClr val="C00000"/>
                </a:solidFill>
                <a:latin typeface="Times New Roman" panose="02020603050405020304" pitchFamily="18" charset="0"/>
                <a:cs typeface="Times New Roman" panose="02020603050405020304" pitchFamily="18" charset="0"/>
              </a:rPr>
              <a:t>i</a:t>
            </a:r>
            <a:r>
              <a:rPr lang="en-US" altLang="en-US" sz="2400">
                <a:solidFill>
                  <a:srgbClr val="C00000"/>
                </a:solidFill>
                <a:latin typeface="Times New Roman" panose="02020603050405020304" pitchFamily="18" charset="0"/>
                <a:cs typeface="Times New Roman" panose="02020603050405020304" pitchFamily="18" charset="0"/>
              </a:rPr>
              <a:t>’s </a:t>
            </a:r>
            <a:r>
              <a:rPr lang="en-US" altLang="en-US" sz="2400">
                <a:solidFill>
                  <a:srgbClr val="000000"/>
                </a:solidFill>
                <a:latin typeface="Times New Roman" panose="02020603050405020304" pitchFamily="18" charset="0"/>
                <a:cs typeface="Times New Roman" panose="02020603050405020304" pitchFamily="18" charset="0"/>
              </a:rPr>
              <a:t>should be assigned to the </a:t>
            </a:r>
            <a:r>
              <a:rPr lang="en-US" altLang="en-US" sz="2400">
                <a:solidFill>
                  <a:srgbClr val="C00000"/>
                </a:solidFill>
                <a:latin typeface="Times New Roman" panose="02020603050405020304" pitchFamily="18" charset="0"/>
                <a:cs typeface="Times New Roman" panose="02020603050405020304" pitchFamily="18" charset="0"/>
              </a:rPr>
              <a:t>root node </a:t>
            </a:r>
            <a:r>
              <a:rPr lang="en-US" altLang="en-US" sz="2400">
                <a:solidFill>
                  <a:srgbClr val="000000"/>
                </a:solidFill>
                <a:latin typeface="Times New Roman" panose="02020603050405020304" pitchFamily="18" charset="0"/>
                <a:cs typeface="Times New Roman" panose="02020603050405020304" pitchFamily="18" charset="0"/>
              </a:rPr>
              <a:t>of the tree.</a:t>
            </a:r>
          </a:p>
          <a:p>
            <a:pPr algn="just" eaLnBrk="1" hangingPunct="1">
              <a:spcBef>
                <a:spcPts val="600"/>
              </a:spcBef>
              <a:buFont typeface="Arial" panose="020B0604020202020204" pitchFamily="34" charset="0"/>
              <a:buChar char="•"/>
            </a:pPr>
            <a:r>
              <a:rPr lang="en-US" altLang="en-US" sz="2400">
                <a:solidFill>
                  <a:srgbClr val="000000"/>
                </a:solidFill>
                <a:latin typeface="Times New Roman" panose="02020603050405020304" pitchFamily="18" charset="0"/>
                <a:cs typeface="Times New Roman" panose="02020603050405020304" pitchFamily="18" charset="0"/>
              </a:rPr>
              <a:t>If we choose </a:t>
            </a:r>
            <a:r>
              <a:rPr lang="en-US" altLang="en-US" sz="2400">
                <a:solidFill>
                  <a:srgbClr val="C00000"/>
                </a:solidFill>
                <a:latin typeface="Times New Roman" panose="02020603050405020304" pitchFamily="18" charset="0"/>
                <a:cs typeface="Times New Roman" panose="02020603050405020304" pitchFamily="18" charset="0"/>
              </a:rPr>
              <a:t>a</a:t>
            </a:r>
            <a:r>
              <a:rPr lang="en-US" altLang="en-US" sz="2400" baseline="-25000">
                <a:solidFill>
                  <a:srgbClr val="C00000"/>
                </a:solidFill>
                <a:latin typeface="Times New Roman" panose="02020603050405020304" pitchFamily="18" charset="0"/>
                <a:cs typeface="Times New Roman" panose="02020603050405020304" pitchFamily="18" charset="0"/>
              </a:rPr>
              <a:t>k</a:t>
            </a:r>
            <a:r>
              <a:rPr lang="en-US" altLang="en-US" sz="2400">
                <a:solidFill>
                  <a:srgbClr val="000000"/>
                </a:solidFill>
                <a:latin typeface="Times New Roman" panose="02020603050405020304" pitchFamily="18" charset="0"/>
                <a:cs typeface="Times New Roman" panose="02020603050405020304" pitchFamily="18" charset="0"/>
              </a:rPr>
              <a:t>, then it is clear that the internal nodes for </a:t>
            </a:r>
            <a:r>
              <a:rPr lang="en-US" altLang="en-US" sz="2400">
                <a:solidFill>
                  <a:srgbClr val="C00000"/>
                </a:solidFill>
                <a:latin typeface="Times New Roman" panose="02020603050405020304" pitchFamily="18" charset="0"/>
                <a:cs typeface="Times New Roman" panose="02020603050405020304" pitchFamily="18" charset="0"/>
              </a:rPr>
              <a:t>a</a:t>
            </a:r>
            <a:r>
              <a:rPr lang="en-US" altLang="en-US" sz="2400" baseline="-25000">
                <a:solidFill>
                  <a:srgbClr val="C00000"/>
                </a:solidFill>
                <a:latin typeface="Times New Roman" panose="02020603050405020304" pitchFamily="18" charset="0"/>
                <a:cs typeface="Times New Roman" panose="02020603050405020304" pitchFamily="18" charset="0"/>
              </a:rPr>
              <a:t>1,</a:t>
            </a:r>
            <a:r>
              <a:rPr lang="en-US" altLang="en-US" sz="2400">
                <a:solidFill>
                  <a:srgbClr val="C00000"/>
                </a:solidFill>
                <a:latin typeface="Times New Roman" panose="02020603050405020304" pitchFamily="18" charset="0"/>
                <a:cs typeface="Times New Roman" panose="02020603050405020304" pitchFamily="18" charset="0"/>
              </a:rPr>
              <a:t>a</a:t>
            </a:r>
            <a:r>
              <a:rPr lang="en-US" altLang="en-US" sz="2400" baseline="-25000">
                <a:solidFill>
                  <a:srgbClr val="C00000"/>
                </a:solidFill>
                <a:latin typeface="Times New Roman" panose="02020603050405020304" pitchFamily="18" charset="0"/>
                <a:cs typeface="Times New Roman" panose="02020603050405020304" pitchFamily="18" charset="0"/>
              </a:rPr>
              <a:t>2</a:t>
            </a:r>
            <a:r>
              <a:rPr lang="en-US" altLang="en-US" sz="2400">
                <a:solidFill>
                  <a:srgbClr val="C00000"/>
                </a:solidFill>
                <a:latin typeface="Times New Roman" panose="02020603050405020304" pitchFamily="18" charset="0"/>
                <a:cs typeface="Times New Roman" panose="02020603050405020304" pitchFamily="18" charset="0"/>
              </a:rPr>
              <a:t>,……,a</a:t>
            </a:r>
            <a:r>
              <a:rPr lang="en-US" altLang="en-US" sz="2400" baseline="-25000">
                <a:solidFill>
                  <a:srgbClr val="C00000"/>
                </a:solidFill>
                <a:latin typeface="Times New Roman" panose="02020603050405020304" pitchFamily="18" charset="0"/>
                <a:cs typeface="Times New Roman" panose="02020603050405020304" pitchFamily="18" charset="0"/>
              </a:rPr>
              <a:t>k-1</a:t>
            </a:r>
            <a:r>
              <a:rPr lang="en-US" altLang="en-US" sz="2400">
                <a:solidFill>
                  <a:srgbClr val="C00000"/>
                </a:solidFill>
                <a:latin typeface="Times New Roman" panose="02020603050405020304" pitchFamily="18" charset="0"/>
                <a:cs typeface="Times New Roman" panose="02020603050405020304" pitchFamily="18" charset="0"/>
              </a:rPr>
              <a:t> </a:t>
            </a:r>
            <a:r>
              <a:rPr lang="en-US" altLang="en-US" sz="2400">
                <a:solidFill>
                  <a:srgbClr val="000000"/>
                </a:solidFill>
                <a:latin typeface="Times New Roman" panose="02020603050405020304" pitchFamily="18" charset="0"/>
                <a:cs typeface="Times New Roman" panose="02020603050405020304" pitchFamily="18" charset="0"/>
              </a:rPr>
              <a:t>as well as the external nodes for the classes  </a:t>
            </a:r>
            <a:r>
              <a:rPr lang="en-US" altLang="en-US" sz="2400">
                <a:solidFill>
                  <a:srgbClr val="C00000"/>
                </a:solidFill>
                <a:latin typeface="Times New Roman" panose="02020603050405020304" pitchFamily="18" charset="0"/>
                <a:cs typeface="Times New Roman" panose="02020603050405020304" pitchFamily="18" charset="0"/>
              </a:rPr>
              <a:t>E</a:t>
            </a:r>
            <a:r>
              <a:rPr lang="en-US" altLang="en-US" sz="2400" baseline="-25000">
                <a:solidFill>
                  <a:srgbClr val="C00000"/>
                </a:solidFill>
                <a:latin typeface="Times New Roman" panose="02020603050405020304" pitchFamily="18" charset="0"/>
                <a:cs typeface="Times New Roman" panose="02020603050405020304" pitchFamily="18" charset="0"/>
              </a:rPr>
              <a:t>0</a:t>
            </a:r>
            <a:r>
              <a:rPr lang="en-US" altLang="en-US" sz="2400">
                <a:solidFill>
                  <a:srgbClr val="C00000"/>
                </a:solidFill>
                <a:latin typeface="Times New Roman" panose="02020603050405020304" pitchFamily="18" charset="0"/>
                <a:cs typeface="Times New Roman" panose="02020603050405020304" pitchFamily="18" charset="0"/>
              </a:rPr>
              <a:t>, E</a:t>
            </a:r>
            <a:r>
              <a:rPr lang="en-US" altLang="en-US" sz="2400" baseline="-25000">
                <a:solidFill>
                  <a:srgbClr val="C00000"/>
                </a:solidFill>
                <a:latin typeface="Times New Roman" panose="02020603050405020304" pitchFamily="18" charset="0"/>
                <a:cs typeface="Times New Roman" panose="02020603050405020304" pitchFamily="18" charset="0"/>
              </a:rPr>
              <a:t>1</a:t>
            </a:r>
            <a:r>
              <a:rPr lang="en-US" altLang="en-US" sz="2400">
                <a:solidFill>
                  <a:srgbClr val="C00000"/>
                </a:solidFill>
                <a:latin typeface="Times New Roman" panose="02020603050405020304" pitchFamily="18" charset="0"/>
                <a:cs typeface="Times New Roman" panose="02020603050405020304" pitchFamily="18" charset="0"/>
              </a:rPr>
              <a:t>,….,E</a:t>
            </a:r>
            <a:r>
              <a:rPr lang="en-US" altLang="en-US" sz="2400" baseline="-25000">
                <a:solidFill>
                  <a:srgbClr val="C00000"/>
                </a:solidFill>
                <a:latin typeface="Times New Roman" panose="02020603050405020304" pitchFamily="18" charset="0"/>
                <a:cs typeface="Times New Roman" panose="02020603050405020304" pitchFamily="18" charset="0"/>
              </a:rPr>
              <a:t>k-1</a:t>
            </a:r>
            <a:r>
              <a:rPr lang="en-US" altLang="en-US" sz="2400">
                <a:solidFill>
                  <a:srgbClr val="C00000"/>
                </a:solidFill>
                <a:latin typeface="Times New Roman" panose="02020603050405020304" pitchFamily="18" charset="0"/>
                <a:cs typeface="Times New Roman" panose="02020603050405020304" pitchFamily="18" charset="0"/>
              </a:rPr>
              <a:t> </a:t>
            </a:r>
            <a:r>
              <a:rPr lang="en-US" altLang="en-US" sz="2400">
                <a:solidFill>
                  <a:srgbClr val="000000"/>
                </a:solidFill>
                <a:latin typeface="Times New Roman" panose="02020603050405020304" pitchFamily="18" charset="0"/>
                <a:cs typeface="Times New Roman" panose="02020603050405020304" pitchFamily="18" charset="0"/>
              </a:rPr>
              <a:t>will lie in the left </a:t>
            </a:r>
            <a:r>
              <a:rPr lang="en-US" altLang="en-US" sz="2400">
                <a:solidFill>
                  <a:srgbClr val="C00000"/>
                </a:solidFill>
                <a:latin typeface="Times New Roman" panose="02020603050405020304" pitchFamily="18" charset="0"/>
                <a:cs typeface="Times New Roman" panose="02020603050405020304" pitchFamily="18" charset="0"/>
              </a:rPr>
              <a:t>subtree </a:t>
            </a:r>
            <a:r>
              <a:rPr lang="en-US" altLang="en-US" sz="2400" i="1">
                <a:solidFill>
                  <a:srgbClr val="C00000"/>
                </a:solidFill>
                <a:latin typeface="Times New Roman" panose="02020603050405020304" pitchFamily="18" charset="0"/>
                <a:cs typeface="Times New Roman" panose="02020603050405020304" pitchFamily="18" charset="0"/>
              </a:rPr>
              <a:t>l</a:t>
            </a:r>
            <a:r>
              <a:rPr lang="en-US" altLang="en-US" sz="2400">
                <a:solidFill>
                  <a:srgbClr val="C00000"/>
                </a:solidFill>
                <a:latin typeface="Times New Roman" panose="02020603050405020304" pitchFamily="18" charset="0"/>
                <a:cs typeface="Times New Roman" panose="02020603050405020304" pitchFamily="18" charset="0"/>
              </a:rPr>
              <a:t> </a:t>
            </a:r>
            <a:r>
              <a:rPr lang="en-US" altLang="en-US" sz="2400">
                <a:solidFill>
                  <a:srgbClr val="000000"/>
                </a:solidFill>
                <a:latin typeface="Times New Roman" panose="02020603050405020304" pitchFamily="18" charset="0"/>
                <a:cs typeface="Times New Roman" panose="02020603050405020304" pitchFamily="18" charset="0"/>
              </a:rPr>
              <a:t>of the root. The remaining nodes will be in the right </a:t>
            </a:r>
            <a:r>
              <a:rPr lang="en-US" altLang="en-US" sz="2400">
                <a:solidFill>
                  <a:srgbClr val="C00000"/>
                </a:solidFill>
                <a:latin typeface="Times New Roman" panose="02020603050405020304" pitchFamily="18" charset="0"/>
                <a:cs typeface="Times New Roman" panose="02020603050405020304" pitchFamily="18" charset="0"/>
              </a:rPr>
              <a:t>subtree r.</a:t>
            </a:r>
          </a:p>
          <a:p>
            <a:pPr algn="just" eaLnBrk="1" hangingPunct="1">
              <a:spcBef>
                <a:spcPts val="600"/>
              </a:spcBef>
            </a:pPr>
            <a:endParaRPr lang="en-US" altLang="en-US" sz="2400">
              <a:solidFill>
                <a:srgbClr val="000000"/>
              </a:solidFill>
              <a:latin typeface="Times New Roman" panose="02020603050405020304" pitchFamily="18" charset="0"/>
              <a:cs typeface="Times New Roman" panose="02020603050405020304" pitchFamily="18" charset="0"/>
            </a:endParaRPr>
          </a:p>
          <a:p>
            <a:pPr eaLnBrk="1" hangingPunct="1">
              <a:spcBef>
                <a:spcPts val="600"/>
              </a:spcBef>
            </a:pPr>
            <a:endParaRPr lang="en-US" altLang="en-US" sz="2400">
              <a:solidFill>
                <a:srgbClr val="000000"/>
              </a:solidFill>
              <a:latin typeface="Times New Roman" panose="02020603050405020304" pitchFamily="18" charset="0"/>
              <a:cs typeface="Times New Roman" panose="02020603050405020304" pitchFamily="18" charset="0"/>
            </a:endParaRPr>
          </a:p>
        </p:txBody>
      </p:sp>
      <p:graphicFrame>
        <p:nvGraphicFramePr>
          <p:cNvPr id="3074" name="Object 3"/>
          <p:cNvGraphicFramePr>
            <a:graphicFrameLocks noChangeAspect="1"/>
          </p:cNvGraphicFramePr>
          <p:nvPr/>
        </p:nvGraphicFramePr>
        <p:xfrm>
          <a:off x="3429000" y="3733800"/>
          <a:ext cx="4191000" cy="2362200"/>
        </p:xfrm>
        <a:graphic>
          <a:graphicData uri="http://schemas.openxmlformats.org/presentationml/2006/ole">
            <mc:AlternateContent xmlns:mc="http://schemas.openxmlformats.org/markup-compatibility/2006">
              <mc:Choice xmlns:v="urn:schemas-microsoft-com:vml" Requires="v">
                <p:oleObj spid="_x0000_s3127" r:id="rId4" imgW="890697" imgH="890697" progId="">
                  <p:embed/>
                </p:oleObj>
              </mc:Choice>
              <mc:Fallback>
                <p:oleObj r:id="rId4" imgW="890697" imgH="890697" progId="">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733800"/>
                        <a:ext cx="4191000" cy="2362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Rectangle 4"/>
          <p:cNvSpPr>
            <a:spLocks noChangeArrowheads="1"/>
          </p:cNvSpPr>
          <p:nvPr/>
        </p:nvSpPr>
        <p:spPr bwMode="auto">
          <a:xfrm>
            <a:off x="1682750" y="37036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3078" name="Rectangle 5"/>
          <p:cNvSpPr>
            <a:spLocks noChangeArrowheads="1"/>
          </p:cNvSpPr>
          <p:nvPr/>
        </p:nvSpPr>
        <p:spPr bwMode="auto">
          <a:xfrm>
            <a:off x="4114800" y="6019800"/>
            <a:ext cx="3276600" cy="533400"/>
          </a:xfrm>
          <a:prstGeom prst="rect">
            <a:avLst/>
          </a:prstGeom>
          <a:solidFill>
            <a:srgbClr val="FFFFFF"/>
          </a:solidFill>
          <a:ln w="9360">
            <a:solidFill>
              <a:srgbClr val="FFFFFF"/>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8183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p:cNvPr>
          <p:cNvSpPr>
            <a:spLocks noGrp="1" noChangeArrowheads="1"/>
          </p:cNvSpPr>
          <p:nvPr>
            <p:ph type="body"/>
          </p:nvPr>
        </p:nvSpPr>
        <p:spPr>
          <a:xfrm>
            <a:off x="1981200" y="241300"/>
            <a:ext cx="8229600" cy="5638800"/>
          </a:xfrm>
        </p:spPr>
        <p:txBody>
          <a:bodyPr rtlCol="0" anchor="t">
            <a:normAutofit/>
          </a:bodyPr>
          <a:lstStyle/>
          <a:p>
            <a:pPr marL="341313" indent="-341313" eaLnBrk="1" fontAlgn="auto" hangingPunct="1">
              <a:lnSpc>
                <a:spcPct val="80000"/>
              </a:lnSpc>
              <a:spcBef>
                <a:spcPts val="6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a:latin typeface="Times New Roman" pitchFamily="18" charset="0"/>
                <a:cs typeface="Times New Roman" pitchFamily="18" charset="0"/>
              </a:rPr>
              <a:t>cost( l)= ∑ p(</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)*level(</a:t>
            </a:r>
            <a:r>
              <a:rPr lang="en-US" sz="2800" dirty="0" err="1">
                <a:latin typeface="Times New Roman" pitchFamily="18" charset="0"/>
                <a:cs typeface="Times New Roman" pitchFamily="18" charset="0"/>
              </a:rPr>
              <a:t>a</a:t>
            </a:r>
            <a:r>
              <a:rPr lang="en-US" sz="2800" baseline="-25000" dirty="0" err="1">
                <a:latin typeface="Times New Roman" pitchFamily="18" charset="0"/>
                <a:cs typeface="Times New Roman" pitchFamily="18" charset="0"/>
              </a:rPr>
              <a:t>i</a:t>
            </a:r>
            <a:r>
              <a:rPr lang="en-US" sz="2800" dirty="0">
                <a:latin typeface="Times New Roman" pitchFamily="18" charset="0"/>
                <a:cs typeface="Times New Roman" pitchFamily="18" charset="0"/>
              </a:rPr>
              <a:t>) + ∑ q(</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)*(level(</a:t>
            </a:r>
            <a:r>
              <a:rPr lang="en-US" sz="2800" dirty="0" err="1">
                <a:latin typeface="Times New Roman" pitchFamily="18" charset="0"/>
                <a:cs typeface="Times New Roman" pitchFamily="18" charset="0"/>
              </a:rPr>
              <a:t>E</a:t>
            </a:r>
            <a:r>
              <a:rPr lang="en-US" sz="2800" baseline="-25000" dirty="0" err="1">
                <a:latin typeface="Times New Roman" pitchFamily="18" charset="0"/>
                <a:cs typeface="Times New Roman" pitchFamily="18" charset="0"/>
              </a:rPr>
              <a:t>i</a:t>
            </a:r>
            <a:r>
              <a:rPr lang="en-US" sz="2800" dirty="0">
                <a:latin typeface="Times New Roman" pitchFamily="18" charset="0"/>
                <a:cs typeface="Times New Roman" pitchFamily="18" charset="0"/>
              </a:rPr>
              <a:t>)-1)</a:t>
            </a:r>
          </a:p>
          <a:p>
            <a:pPr marL="341313" indent="-341313" eaLnBrk="1" fontAlgn="auto" hangingPunct="1">
              <a:lnSpc>
                <a:spcPct val="80000"/>
              </a:lnSpc>
              <a:spcBef>
                <a:spcPts val="8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2800" dirty="0">
              <a:latin typeface="Times New Roman" pitchFamily="18" charset="0"/>
              <a:cs typeface="Times New Roman" pitchFamily="18" charset="0"/>
            </a:endParaRPr>
          </a:p>
          <a:p>
            <a:pPr marL="341313" indent="-341313" eaLnBrk="1" fontAlgn="auto" hangingPunct="1">
              <a:lnSpc>
                <a:spcPct val="80000"/>
              </a:lnSpc>
              <a:spcBef>
                <a:spcPts val="8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a:latin typeface="Times New Roman" pitchFamily="18" charset="0"/>
                <a:cs typeface="Times New Roman" pitchFamily="18" charset="0"/>
              </a:rPr>
              <a:t>and</a:t>
            </a:r>
          </a:p>
          <a:p>
            <a:pPr marL="341313" indent="-341313" eaLnBrk="1" fontAlgn="auto" hangingPunct="1">
              <a:lnSpc>
                <a:spcPct val="80000"/>
              </a:lnSpc>
              <a:spcBef>
                <a:spcPts val="8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a:latin typeface="Times New Roman" pitchFamily="18" charset="0"/>
                <a:cs typeface="Times New Roman" pitchFamily="18" charset="0"/>
              </a:rPr>
              <a:t>cost(r)=∑ p(</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)*level(</a:t>
            </a:r>
            <a:r>
              <a:rPr lang="en-US" sz="2800" dirty="0" err="1">
                <a:latin typeface="Times New Roman" pitchFamily="18" charset="0"/>
                <a:cs typeface="Times New Roman" pitchFamily="18" charset="0"/>
              </a:rPr>
              <a:t>a</a:t>
            </a:r>
            <a:r>
              <a:rPr lang="en-US" sz="2800" baseline="-25000" dirty="0" err="1">
                <a:latin typeface="Times New Roman" pitchFamily="18" charset="0"/>
                <a:cs typeface="Times New Roman" pitchFamily="18" charset="0"/>
              </a:rPr>
              <a:t>i</a:t>
            </a:r>
            <a:r>
              <a:rPr lang="en-US" sz="2800" dirty="0">
                <a:latin typeface="Times New Roman" pitchFamily="18" charset="0"/>
                <a:cs typeface="Times New Roman" pitchFamily="18" charset="0"/>
              </a:rPr>
              <a:t>) + ∑ q(</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)*(level(</a:t>
            </a:r>
            <a:r>
              <a:rPr lang="en-US" sz="2800" dirty="0" err="1">
                <a:latin typeface="Times New Roman" pitchFamily="18" charset="0"/>
                <a:cs typeface="Times New Roman" pitchFamily="18" charset="0"/>
              </a:rPr>
              <a:t>E</a:t>
            </a:r>
            <a:r>
              <a:rPr lang="en-US" sz="2800" baseline="-25000" dirty="0" err="1">
                <a:latin typeface="Times New Roman" pitchFamily="18" charset="0"/>
                <a:cs typeface="Times New Roman" pitchFamily="18" charset="0"/>
              </a:rPr>
              <a:t>i</a:t>
            </a:r>
            <a:r>
              <a:rPr lang="en-US" sz="2800" dirty="0">
                <a:latin typeface="Times New Roman" pitchFamily="18" charset="0"/>
                <a:cs typeface="Times New Roman" pitchFamily="18" charset="0"/>
              </a:rPr>
              <a:t>)-1)</a:t>
            </a:r>
          </a:p>
          <a:p>
            <a:pPr marL="341313" indent="-341313" eaLnBrk="1" fontAlgn="auto" hangingPunct="1">
              <a:lnSpc>
                <a:spcPct val="80000"/>
              </a:lnSpc>
              <a:spcBef>
                <a:spcPts val="8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2800" dirty="0">
              <a:latin typeface="Times New Roman" pitchFamily="18" charset="0"/>
              <a:cs typeface="Times New Roman" pitchFamily="18" charset="0"/>
            </a:endParaRPr>
          </a:p>
          <a:p>
            <a:pPr marL="341313" indent="-341313" eaLnBrk="1" fontAlgn="auto" hangingPunct="1">
              <a:lnSpc>
                <a:spcPct val="80000"/>
              </a:lnSpc>
              <a:spcBef>
                <a:spcPts val="600"/>
              </a:spcBef>
              <a:spcAft>
                <a:spcPts val="0"/>
              </a:spcAft>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a:latin typeface="Times New Roman" pitchFamily="18" charset="0"/>
                <a:cs typeface="Times New Roman" pitchFamily="18" charset="0"/>
              </a:rPr>
              <a:t>In both the cases the level is measured by considering the root of the respective sub tree to be at level 1.</a:t>
            </a:r>
          </a:p>
          <a:p>
            <a:pPr marL="341313" indent="-341313" eaLnBrk="1" fontAlgn="auto" hangingPunct="1">
              <a:lnSpc>
                <a:spcPct val="80000"/>
              </a:lnSpc>
              <a:spcBef>
                <a:spcPts val="6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2800" dirty="0">
              <a:latin typeface="Times New Roman" pitchFamily="18" charset="0"/>
              <a:cs typeface="Times New Roman" pitchFamily="18" charset="0"/>
            </a:endParaRPr>
          </a:p>
          <a:p>
            <a:pPr marL="341313" indent="-341313" eaLnBrk="1" fontAlgn="auto" hangingPunct="1">
              <a:lnSpc>
                <a:spcPct val="80000"/>
              </a:lnSpc>
              <a:spcBef>
                <a:spcPts val="600"/>
              </a:spcBef>
              <a:spcAft>
                <a:spcPts val="0"/>
              </a:spcAft>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a:latin typeface="Times New Roman" pitchFamily="18" charset="0"/>
                <a:cs typeface="Times New Roman" pitchFamily="18" charset="0"/>
              </a:rPr>
              <a:t>we obtain the following as the expected cost of the above search tree.</a:t>
            </a:r>
          </a:p>
          <a:p>
            <a:pPr marL="341313" indent="-341313" eaLnBrk="1" fontAlgn="auto" hangingPunct="1">
              <a:lnSpc>
                <a:spcPct val="80000"/>
              </a:lnSpc>
              <a:spcBef>
                <a:spcPts val="6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a:latin typeface="Times New Roman" pitchFamily="18" charset="0"/>
                <a:cs typeface="Times New Roman" pitchFamily="18" charset="0"/>
              </a:rPr>
              <a:t>       	</a:t>
            </a:r>
            <a:r>
              <a:rPr lang="en-US" sz="2800" dirty="0">
                <a:solidFill>
                  <a:srgbClr val="C00000"/>
                </a:solidFill>
                <a:latin typeface="Times New Roman" pitchFamily="18" charset="0"/>
                <a:cs typeface="Times New Roman" pitchFamily="18" charset="0"/>
              </a:rPr>
              <a:t>p(k) + cost(l) + cost(r) + w(0,k-1) + w(</a:t>
            </a:r>
            <a:r>
              <a:rPr lang="en-US" sz="2800" dirty="0" err="1">
                <a:solidFill>
                  <a:srgbClr val="C00000"/>
                </a:solidFill>
                <a:latin typeface="Times New Roman" pitchFamily="18" charset="0"/>
                <a:cs typeface="Times New Roman" pitchFamily="18" charset="0"/>
              </a:rPr>
              <a:t>k,n</a:t>
            </a:r>
            <a:r>
              <a:rPr lang="en-US" sz="2800" dirty="0">
                <a:solidFill>
                  <a:srgbClr val="C00000"/>
                </a:solidFill>
                <a:latin typeface="Times New Roman" pitchFamily="18" charset="0"/>
                <a:cs typeface="Times New Roman" pitchFamily="18" charset="0"/>
              </a:rPr>
              <a:t>)</a:t>
            </a:r>
          </a:p>
        </p:txBody>
      </p:sp>
      <p:sp>
        <p:nvSpPr>
          <p:cNvPr id="40963" name="Rectangle 4"/>
          <p:cNvSpPr>
            <a:spLocks noChangeArrowheads="1"/>
          </p:cNvSpPr>
          <p:nvPr/>
        </p:nvSpPr>
        <p:spPr bwMode="auto">
          <a:xfrm>
            <a:off x="3276600" y="622300"/>
            <a:ext cx="762000" cy="2286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Times New Roman" panose="02020603050405020304" pitchFamily="18" charset="0"/>
                <a:cs typeface="Times New Roman" panose="02020603050405020304" pitchFamily="18" charset="0"/>
              </a:rPr>
              <a:t>1≤i&lt;k</a:t>
            </a:r>
          </a:p>
        </p:txBody>
      </p:sp>
      <p:sp>
        <p:nvSpPr>
          <p:cNvPr id="40964" name="Rectangle 5"/>
          <p:cNvSpPr>
            <a:spLocks noChangeArrowheads="1"/>
          </p:cNvSpPr>
          <p:nvPr/>
        </p:nvSpPr>
        <p:spPr bwMode="auto">
          <a:xfrm>
            <a:off x="5791200" y="622300"/>
            <a:ext cx="762000" cy="2286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Times New Roman" panose="02020603050405020304" pitchFamily="18" charset="0"/>
                <a:cs typeface="Times New Roman" panose="02020603050405020304" pitchFamily="18" charset="0"/>
              </a:rPr>
              <a:t>0≤i&lt;k</a:t>
            </a:r>
          </a:p>
        </p:txBody>
      </p:sp>
      <p:sp>
        <p:nvSpPr>
          <p:cNvPr id="40965" name="Rectangle 4"/>
          <p:cNvSpPr>
            <a:spLocks noChangeArrowheads="1"/>
          </p:cNvSpPr>
          <p:nvPr/>
        </p:nvSpPr>
        <p:spPr bwMode="auto">
          <a:xfrm>
            <a:off x="2971800" y="1993900"/>
            <a:ext cx="762000" cy="2286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Times New Roman" panose="02020603050405020304" pitchFamily="18" charset="0"/>
                <a:cs typeface="Times New Roman" panose="02020603050405020304" pitchFamily="18" charset="0"/>
              </a:rPr>
              <a:t>k&lt;i≤n</a:t>
            </a:r>
          </a:p>
        </p:txBody>
      </p:sp>
      <p:sp>
        <p:nvSpPr>
          <p:cNvPr id="40966" name="Rectangle 4"/>
          <p:cNvSpPr>
            <a:spLocks noChangeArrowheads="1"/>
          </p:cNvSpPr>
          <p:nvPr/>
        </p:nvSpPr>
        <p:spPr bwMode="auto">
          <a:xfrm>
            <a:off x="5638800" y="1993900"/>
            <a:ext cx="762000" cy="2286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Times New Roman" panose="02020603050405020304" pitchFamily="18" charset="0"/>
                <a:cs typeface="Times New Roman" panose="02020603050405020304" pitchFamily="18" charset="0"/>
              </a:rPr>
              <a:t>k&lt;i≤n</a:t>
            </a:r>
          </a:p>
        </p:txBody>
      </p:sp>
    </p:spTree>
    <p:extLst>
      <p:ext uri="{BB962C8B-B14F-4D97-AF65-F5344CB8AC3E}">
        <p14:creationId xmlns:p14="http://schemas.microsoft.com/office/powerpoint/2010/main" val="3942318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p:cNvPr>
          <p:cNvSpPr>
            <a:spLocks noGrp="1" noChangeArrowheads="1"/>
          </p:cNvSpPr>
          <p:nvPr>
            <p:ph type="body"/>
          </p:nvPr>
        </p:nvSpPr>
        <p:spPr>
          <a:xfrm>
            <a:off x="1981200" y="274638"/>
            <a:ext cx="8229600" cy="5745162"/>
          </a:xfrm>
        </p:spPr>
        <p:txBody>
          <a:bodyPr rtlCol="0" anchor="t">
            <a:normAutofit/>
          </a:bodyPr>
          <a:lstStyle/>
          <a:p>
            <a:pPr marL="341313" indent="-341313" eaLnBrk="1" fontAlgn="auto" hangingPunct="1">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Times New Roman" pitchFamily="18" charset="0"/>
                <a:cs typeface="Times New Roman" pitchFamily="18" charset="0"/>
              </a:rPr>
              <a:t>If we use </a:t>
            </a:r>
            <a:r>
              <a:rPr lang="en-US" sz="2000" dirty="0">
                <a:solidFill>
                  <a:srgbClr val="C00000"/>
                </a:solidFill>
                <a:latin typeface="Times New Roman" pitchFamily="18" charset="0"/>
                <a:cs typeface="Times New Roman" pitchFamily="18" charset="0"/>
              </a:rPr>
              <a:t>c(</a:t>
            </a:r>
            <a:r>
              <a:rPr lang="en-US" sz="2000" dirty="0" err="1">
                <a:solidFill>
                  <a:srgbClr val="C00000"/>
                </a:solidFill>
                <a:latin typeface="Times New Roman" pitchFamily="18" charset="0"/>
                <a:cs typeface="Times New Roman" pitchFamily="18" charset="0"/>
              </a:rPr>
              <a:t>i,j</a:t>
            </a:r>
            <a:r>
              <a:rPr lang="en-US" sz="2000" dirty="0">
                <a:solidFill>
                  <a:srgbClr val="C00000"/>
                </a:solidFill>
                <a:latin typeface="Times New Roman" pitchFamily="18" charset="0"/>
                <a:cs typeface="Times New Roman" pitchFamily="18" charset="0"/>
              </a:rPr>
              <a:t>)</a:t>
            </a:r>
            <a:r>
              <a:rPr lang="en-US" sz="2000" dirty="0">
                <a:latin typeface="Times New Roman" pitchFamily="18" charset="0"/>
                <a:cs typeface="Times New Roman" pitchFamily="18" charset="0"/>
              </a:rPr>
              <a:t> to represent the cost of an optimal binary search tree </a:t>
            </a:r>
            <a:r>
              <a:rPr lang="en-US" sz="2000" dirty="0" err="1">
                <a:solidFill>
                  <a:srgbClr val="C00000"/>
                </a:solidFill>
                <a:latin typeface="Times New Roman" pitchFamily="18" charset="0"/>
                <a:cs typeface="Times New Roman" pitchFamily="18" charset="0"/>
              </a:rPr>
              <a:t>t</a:t>
            </a:r>
            <a:r>
              <a:rPr lang="en-US" sz="2000" baseline="-25000" dirty="0" err="1">
                <a:solidFill>
                  <a:srgbClr val="C00000"/>
                </a:solidFill>
                <a:latin typeface="Times New Roman" pitchFamily="18" charset="0"/>
                <a:cs typeface="Times New Roman" pitchFamily="18" charset="0"/>
              </a:rPr>
              <a:t>ij</a:t>
            </a:r>
            <a:r>
              <a:rPr lang="en-US" sz="2000" dirty="0">
                <a:solidFill>
                  <a:srgbClr val="C00000"/>
                </a:solidFill>
                <a:latin typeface="Times New Roman" pitchFamily="18" charset="0"/>
                <a:cs typeface="Times New Roman" pitchFamily="18" charset="0"/>
              </a:rPr>
              <a:t> </a:t>
            </a:r>
            <a:r>
              <a:rPr lang="en-US" sz="2000" dirty="0">
                <a:latin typeface="Times New Roman" pitchFamily="18" charset="0"/>
                <a:cs typeface="Times New Roman" pitchFamily="18" charset="0"/>
              </a:rPr>
              <a:t>containing </a:t>
            </a:r>
            <a:r>
              <a:rPr lang="en-US" sz="2000" dirty="0">
                <a:solidFill>
                  <a:srgbClr val="C00000"/>
                </a:solidFill>
                <a:latin typeface="Times New Roman" pitchFamily="18" charset="0"/>
                <a:cs typeface="Times New Roman" pitchFamily="18" charset="0"/>
              </a:rPr>
              <a:t>a</a:t>
            </a:r>
            <a:r>
              <a:rPr lang="en-US" sz="2000" baseline="-25000" dirty="0">
                <a:solidFill>
                  <a:srgbClr val="C00000"/>
                </a:solidFill>
                <a:latin typeface="Times New Roman" pitchFamily="18" charset="0"/>
                <a:cs typeface="Times New Roman" pitchFamily="18" charset="0"/>
              </a:rPr>
              <a:t>i+1</a:t>
            </a:r>
            <a:r>
              <a:rPr lang="en-US" sz="2000" dirty="0">
                <a:solidFill>
                  <a:srgbClr val="C00000"/>
                </a:solidFill>
                <a:latin typeface="Times New Roman" pitchFamily="18" charset="0"/>
                <a:cs typeface="Times New Roman" pitchFamily="18" charset="0"/>
              </a:rPr>
              <a:t>,……,</a:t>
            </a:r>
            <a:r>
              <a:rPr lang="en-US" sz="2000" dirty="0" err="1">
                <a:solidFill>
                  <a:srgbClr val="C00000"/>
                </a:solidFill>
                <a:latin typeface="Times New Roman" pitchFamily="18" charset="0"/>
                <a:cs typeface="Times New Roman" pitchFamily="18" charset="0"/>
              </a:rPr>
              <a:t>a</a:t>
            </a:r>
            <a:r>
              <a:rPr lang="en-US" sz="2000" baseline="-25000" dirty="0" err="1">
                <a:solidFill>
                  <a:srgbClr val="C00000"/>
                </a:solidFill>
                <a:latin typeface="Times New Roman" pitchFamily="18" charset="0"/>
                <a:cs typeface="Times New Roman" pitchFamily="18" charset="0"/>
              </a:rPr>
              <a:t>j</a:t>
            </a:r>
            <a:r>
              <a:rPr lang="en-US" sz="2000" dirty="0">
                <a:solidFill>
                  <a:srgbClr val="C00000"/>
                </a:solidFill>
                <a:latin typeface="Times New Roman" pitchFamily="18" charset="0"/>
                <a:cs typeface="Times New Roman" pitchFamily="18" charset="0"/>
              </a:rPr>
              <a:t>  </a:t>
            </a:r>
            <a:r>
              <a:rPr lang="en-US" sz="2000" dirty="0">
                <a:latin typeface="Times New Roman" pitchFamily="18" charset="0"/>
                <a:cs typeface="Times New Roman" pitchFamily="18" charset="0"/>
              </a:rPr>
              <a:t>and </a:t>
            </a:r>
            <a:r>
              <a:rPr lang="en-US" sz="2000" dirty="0" err="1">
                <a:solidFill>
                  <a:srgbClr val="C00000"/>
                </a:solidFill>
                <a:latin typeface="Times New Roman" pitchFamily="18" charset="0"/>
                <a:cs typeface="Times New Roman" pitchFamily="18" charset="0"/>
              </a:rPr>
              <a:t>E</a:t>
            </a:r>
            <a:r>
              <a:rPr lang="en-US" sz="2000" baseline="-25000" dirty="0" err="1">
                <a:solidFill>
                  <a:srgbClr val="C00000"/>
                </a:solidFill>
                <a:latin typeface="Times New Roman" pitchFamily="18" charset="0"/>
                <a:cs typeface="Times New Roman" pitchFamily="18" charset="0"/>
              </a:rPr>
              <a:t>i</a:t>
            </a:r>
            <a:r>
              <a:rPr lang="en-US" sz="2000" dirty="0">
                <a:solidFill>
                  <a:srgbClr val="C00000"/>
                </a:solidFill>
                <a:latin typeface="Times New Roman" pitchFamily="18" charset="0"/>
                <a:cs typeface="Times New Roman" pitchFamily="18" charset="0"/>
              </a:rPr>
              <a:t>,…,</a:t>
            </a:r>
            <a:r>
              <a:rPr lang="en-US" sz="2000" dirty="0" err="1">
                <a:solidFill>
                  <a:srgbClr val="C00000"/>
                </a:solidFill>
                <a:latin typeface="Times New Roman" pitchFamily="18" charset="0"/>
                <a:cs typeface="Times New Roman" pitchFamily="18" charset="0"/>
              </a:rPr>
              <a:t>E</a:t>
            </a:r>
            <a:r>
              <a:rPr lang="en-US" sz="2000" baseline="-25000" dirty="0" err="1">
                <a:solidFill>
                  <a:srgbClr val="C00000"/>
                </a:solidFill>
                <a:latin typeface="Times New Roman" pitchFamily="18" charset="0"/>
                <a:cs typeface="Times New Roman" pitchFamily="18" charset="0"/>
              </a:rPr>
              <a:t>j</a:t>
            </a:r>
            <a:r>
              <a:rPr lang="en-US" sz="2000" dirty="0">
                <a:latin typeface="Times New Roman" pitchFamily="18" charset="0"/>
                <a:cs typeface="Times New Roman" pitchFamily="18" charset="0"/>
              </a:rPr>
              <a:t>, then </a:t>
            </a: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Times New Roman" pitchFamily="18" charset="0"/>
                <a:cs typeface="Times New Roman" pitchFamily="18" charset="0"/>
              </a:rPr>
              <a:t>            cost(l) = </a:t>
            </a:r>
            <a:r>
              <a:rPr lang="en-US" sz="2000" dirty="0">
                <a:solidFill>
                  <a:srgbClr val="C00000"/>
                </a:solidFill>
                <a:latin typeface="Times New Roman" pitchFamily="18" charset="0"/>
                <a:cs typeface="Times New Roman" pitchFamily="18" charset="0"/>
              </a:rPr>
              <a:t>c(0,k-1), </a:t>
            </a:r>
            <a:r>
              <a:rPr lang="en-US" sz="2000" dirty="0">
                <a:latin typeface="Times New Roman" pitchFamily="18" charset="0"/>
                <a:cs typeface="Times New Roman" pitchFamily="18" charset="0"/>
              </a:rPr>
              <a:t>and</a:t>
            </a:r>
            <a:r>
              <a:rPr lang="en-US" sz="2000" dirty="0">
                <a:solidFill>
                  <a:srgbClr val="FF0066"/>
                </a:solidFill>
                <a:latin typeface="Times New Roman" pitchFamily="18" charset="0"/>
                <a:cs typeface="Times New Roman" pitchFamily="18" charset="0"/>
              </a:rPr>
              <a:t> </a:t>
            </a:r>
            <a:r>
              <a:rPr lang="en-US" sz="2000" dirty="0">
                <a:latin typeface="Times New Roman" pitchFamily="18" charset="0"/>
                <a:cs typeface="Times New Roman" pitchFamily="18" charset="0"/>
              </a:rPr>
              <a:t> cost(r) = </a:t>
            </a:r>
            <a:r>
              <a:rPr lang="en-US" sz="2000" dirty="0">
                <a:solidFill>
                  <a:srgbClr val="C00000"/>
                </a:solidFill>
                <a:latin typeface="Times New Roman" pitchFamily="18" charset="0"/>
                <a:cs typeface="Times New Roman" pitchFamily="18" charset="0"/>
              </a:rPr>
              <a:t>c(</a:t>
            </a:r>
            <a:r>
              <a:rPr lang="en-US" sz="2000" dirty="0" err="1">
                <a:solidFill>
                  <a:srgbClr val="C00000"/>
                </a:solidFill>
                <a:latin typeface="Times New Roman" pitchFamily="18" charset="0"/>
                <a:cs typeface="Times New Roman" pitchFamily="18" charset="0"/>
              </a:rPr>
              <a:t>k,n</a:t>
            </a:r>
            <a:r>
              <a:rPr lang="en-US" sz="2000" dirty="0">
                <a:solidFill>
                  <a:srgbClr val="C00000"/>
                </a:solidFill>
                <a:latin typeface="Times New Roman" pitchFamily="18" charset="0"/>
                <a:cs typeface="Times New Roman" pitchFamily="18" charset="0"/>
              </a:rPr>
              <a:t>).</a:t>
            </a: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a:solidFill>
                <a:srgbClr val="FF0066"/>
              </a:solidFill>
              <a:latin typeface="Times New Roman" pitchFamily="18" charset="0"/>
              <a:cs typeface="Times New Roman" pitchFamily="18" charset="0"/>
            </a:endParaRPr>
          </a:p>
          <a:p>
            <a:pPr marL="341313" indent="-341313" eaLnBrk="1" fontAlgn="auto" hangingPunct="1">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Times New Roman" pitchFamily="18" charset="0"/>
                <a:cs typeface="Times New Roman" pitchFamily="18" charset="0"/>
              </a:rPr>
              <a:t>For the tree to be optimal, we must  choose </a:t>
            </a:r>
            <a:r>
              <a:rPr lang="en-US" sz="2000" dirty="0">
                <a:solidFill>
                  <a:srgbClr val="FF0066"/>
                </a:solidFill>
                <a:latin typeface="Times New Roman" pitchFamily="18" charset="0"/>
                <a:cs typeface="Times New Roman" pitchFamily="18" charset="0"/>
              </a:rPr>
              <a:t>k</a:t>
            </a:r>
            <a:r>
              <a:rPr lang="en-US" sz="2000" dirty="0">
                <a:latin typeface="Times New Roman" pitchFamily="18" charset="0"/>
                <a:cs typeface="Times New Roman" pitchFamily="18" charset="0"/>
              </a:rPr>
              <a:t>  such that </a:t>
            </a: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p(k) + c(0,k-1) + c(</a:t>
            </a:r>
            <a:r>
              <a:rPr lang="en-US" sz="2000" dirty="0" err="1">
                <a:solidFill>
                  <a:srgbClr val="C00000"/>
                </a:solidFill>
                <a:latin typeface="Times New Roman" pitchFamily="18" charset="0"/>
                <a:cs typeface="Times New Roman" pitchFamily="18" charset="0"/>
              </a:rPr>
              <a:t>k,n</a:t>
            </a:r>
            <a:r>
              <a:rPr lang="en-US" sz="2000" dirty="0">
                <a:solidFill>
                  <a:srgbClr val="C00000"/>
                </a:solidFill>
                <a:latin typeface="Times New Roman" pitchFamily="18" charset="0"/>
                <a:cs typeface="Times New Roman" pitchFamily="18" charset="0"/>
              </a:rPr>
              <a:t>) + w(0,k-1) + w(</a:t>
            </a:r>
            <a:r>
              <a:rPr lang="en-US" sz="2000" dirty="0" err="1">
                <a:solidFill>
                  <a:srgbClr val="C00000"/>
                </a:solidFill>
                <a:latin typeface="Times New Roman" pitchFamily="18" charset="0"/>
                <a:cs typeface="Times New Roman" pitchFamily="18" charset="0"/>
              </a:rPr>
              <a:t>k,n</a:t>
            </a:r>
            <a:r>
              <a:rPr lang="en-US" sz="2000" dirty="0">
                <a:solidFill>
                  <a:srgbClr val="C00000"/>
                </a:solidFill>
                <a:latin typeface="Times New Roman" pitchFamily="18" charset="0"/>
                <a:cs typeface="Times New Roman" pitchFamily="18" charset="0"/>
              </a:rPr>
              <a:t>)  </a:t>
            </a:r>
            <a:r>
              <a:rPr lang="en-US" sz="2000" dirty="0">
                <a:latin typeface="Times New Roman" pitchFamily="18" charset="0"/>
                <a:cs typeface="Times New Roman" pitchFamily="18" charset="0"/>
              </a:rPr>
              <a:t>is minimum.</a:t>
            </a: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Times New Roman" pitchFamily="18" charset="0"/>
                <a:cs typeface="Times New Roman" pitchFamily="18" charset="0"/>
              </a:rPr>
              <a:t> </a:t>
            </a: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Times New Roman" pitchFamily="18" charset="0"/>
                <a:cs typeface="Times New Roman" pitchFamily="18" charset="0"/>
              </a:rPr>
              <a:t>Hence, for c(0,n) we obtain</a:t>
            </a: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a:latin typeface="Times New Roman" pitchFamily="18" charset="0"/>
              <a:cs typeface="Times New Roman" pitchFamily="18" charset="0"/>
            </a:endParaRP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C00000"/>
                </a:solidFill>
                <a:latin typeface="Times New Roman" pitchFamily="18" charset="0"/>
                <a:cs typeface="Times New Roman" pitchFamily="18" charset="0"/>
              </a:rPr>
              <a:t>        c(0,n)  =   min      c(0,k-1) + c(k, n) +p(k)+ w(0,k-1) + w(</a:t>
            </a:r>
            <a:r>
              <a:rPr lang="en-US" sz="2000" dirty="0" err="1">
                <a:solidFill>
                  <a:srgbClr val="C00000"/>
                </a:solidFill>
                <a:latin typeface="Times New Roman" pitchFamily="18" charset="0"/>
                <a:cs typeface="Times New Roman" pitchFamily="18" charset="0"/>
              </a:rPr>
              <a:t>k,n</a:t>
            </a:r>
            <a:r>
              <a:rPr lang="en-US" sz="2000" dirty="0">
                <a:solidFill>
                  <a:srgbClr val="C00000"/>
                </a:solidFill>
                <a:latin typeface="Times New Roman" pitchFamily="18" charset="0"/>
                <a:cs typeface="Times New Roman" pitchFamily="18" charset="0"/>
              </a:rPr>
              <a:t>) </a:t>
            </a: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a:solidFill>
                <a:srgbClr val="FF0066"/>
              </a:solidFill>
              <a:latin typeface="Times New Roman" pitchFamily="18" charset="0"/>
              <a:cs typeface="Times New Roman" pitchFamily="18" charset="0"/>
            </a:endParaRP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a:latin typeface="Times New Roman" pitchFamily="18" charset="0"/>
              <a:cs typeface="Times New Roman" pitchFamily="18" charset="0"/>
            </a:endParaRP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Times New Roman" pitchFamily="18" charset="0"/>
                <a:cs typeface="Times New Roman" pitchFamily="18" charset="0"/>
              </a:rPr>
              <a:t>We can generalize the above formula for any </a:t>
            </a:r>
            <a:r>
              <a:rPr lang="en-US" sz="2000" dirty="0">
                <a:solidFill>
                  <a:srgbClr val="C00000"/>
                </a:solidFill>
                <a:latin typeface="Times New Roman" pitchFamily="18" charset="0"/>
                <a:cs typeface="Times New Roman" pitchFamily="18" charset="0"/>
              </a:rPr>
              <a:t>c(</a:t>
            </a:r>
            <a:r>
              <a:rPr lang="en-US" sz="2000" dirty="0" err="1">
                <a:solidFill>
                  <a:srgbClr val="C00000"/>
                </a:solidFill>
                <a:latin typeface="Times New Roman" pitchFamily="18" charset="0"/>
                <a:cs typeface="Times New Roman" pitchFamily="18" charset="0"/>
              </a:rPr>
              <a:t>i,j</a:t>
            </a:r>
            <a:r>
              <a:rPr lang="en-US" sz="2000" dirty="0">
                <a:solidFill>
                  <a:srgbClr val="C00000"/>
                </a:solidFill>
                <a:latin typeface="Times New Roman" pitchFamily="18" charset="0"/>
                <a:cs typeface="Times New Roman" pitchFamily="18" charset="0"/>
              </a:rPr>
              <a:t>) </a:t>
            </a:r>
            <a:r>
              <a:rPr lang="en-US" sz="2000" dirty="0">
                <a:latin typeface="Times New Roman" pitchFamily="18" charset="0"/>
                <a:cs typeface="Times New Roman" pitchFamily="18" charset="0"/>
              </a:rPr>
              <a:t>as shown below</a:t>
            </a: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a:latin typeface="Times New Roman" pitchFamily="18" charset="0"/>
              <a:cs typeface="Times New Roman" pitchFamily="18" charset="0"/>
            </a:endParaRP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C00000"/>
                </a:solidFill>
                <a:latin typeface="Times New Roman" pitchFamily="18" charset="0"/>
                <a:cs typeface="Times New Roman" pitchFamily="18" charset="0"/>
              </a:rPr>
              <a:t>c (</a:t>
            </a:r>
            <a:r>
              <a:rPr lang="en-US" sz="2000" dirty="0" err="1">
                <a:solidFill>
                  <a:srgbClr val="C00000"/>
                </a:solidFill>
                <a:latin typeface="Times New Roman" pitchFamily="18" charset="0"/>
                <a:cs typeface="Times New Roman" pitchFamily="18" charset="0"/>
              </a:rPr>
              <a:t>i</a:t>
            </a:r>
            <a:r>
              <a:rPr lang="en-US" sz="2000" dirty="0">
                <a:solidFill>
                  <a:srgbClr val="C00000"/>
                </a:solidFill>
                <a:latin typeface="Times New Roman" pitchFamily="18" charset="0"/>
                <a:cs typeface="Times New Roman" pitchFamily="18" charset="0"/>
              </a:rPr>
              <a:t>, j)= min      c (i,k-1) + c (</a:t>
            </a:r>
            <a:r>
              <a:rPr lang="en-US" sz="2000" dirty="0" err="1">
                <a:solidFill>
                  <a:srgbClr val="C00000"/>
                </a:solidFill>
                <a:latin typeface="Times New Roman" pitchFamily="18" charset="0"/>
                <a:cs typeface="Times New Roman" pitchFamily="18" charset="0"/>
              </a:rPr>
              <a:t>k,j</a:t>
            </a:r>
            <a:r>
              <a:rPr lang="en-US" sz="2000" dirty="0">
                <a:solidFill>
                  <a:srgbClr val="C00000"/>
                </a:solidFill>
                <a:latin typeface="Times New Roman" pitchFamily="18" charset="0"/>
                <a:cs typeface="Times New Roman" pitchFamily="18" charset="0"/>
              </a:rPr>
              <a:t>) + p(k)+ w(i,k-1) + w(</a:t>
            </a:r>
            <a:r>
              <a:rPr lang="en-US" sz="2000" dirty="0" err="1">
                <a:solidFill>
                  <a:srgbClr val="C00000"/>
                </a:solidFill>
                <a:latin typeface="Times New Roman" pitchFamily="18" charset="0"/>
                <a:cs typeface="Times New Roman" pitchFamily="18" charset="0"/>
              </a:rPr>
              <a:t>k,j</a:t>
            </a:r>
            <a:r>
              <a:rPr lang="en-US" sz="2000" dirty="0">
                <a:solidFill>
                  <a:srgbClr val="C00000"/>
                </a:solidFill>
                <a:latin typeface="Times New Roman" pitchFamily="18" charset="0"/>
                <a:cs typeface="Times New Roman" pitchFamily="18" charset="0"/>
              </a:rPr>
              <a:t>) </a:t>
            </a: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a:solidFill>
                <a:srgbClr val="FF0066"/>
              </a:solidFill>
              <a:latin typeface="Times New Roman" pitchFamily="18" charset="0"/>
              <a:cs typeface="Times New Roman" pitchFamily="18" charset="0"/>
            </a:endParaRPr>
          </a:p>
          <a:p>
            <a:pPr marL="341313" indent="-341313" eaLnBrk="1" fontAlgn="auto" hangingPunct="1">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a:solidFill>
                <a:srgbClr val="FF0066"/>
              </a:solidFill>
              <a:latin typeface="Times New Roman" pitchFamily="18" charset="0"/>
              <a:cs typeface="Times New Roman" pitchFamily="18" charset="0"/>
            </a:endParaRPr>
          </a:p>
        </p:txBody>
      </p:sp>
      <p:sp>
        <p:nvSpPr>
          <p:cNvPr id="41987" name="AutoShape 2"/>
          <p:cNvSpPr>
            <a:spLocks/>
          </p:cNvSpPr>
          <p:nvPr/>
        </p:nvSpPr>
        <p:spPr bwMode="auto">
          <a:xfrm>
            <a:off x="3505200" y="4876800"/>
            <a:ext cx="152400" cy="609600"/>
          </a:xfrm>
          <a:prstGeom prst="leftBrace">
            <a:avLst>
              <a:gd name="adj1" fmla="val 33333"/>
              <a:gd name="adj2" fmla="val 50000"/>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41988" name="AutoShape 3"/>
          <p:cNvSpPr>
            <a:spLocks/>
          </p:cNvSpPr>
          <p:nvPr/>
        </p:nvSpPr>
        <p:spPr bwMode="auto">
          <a:xfrm>
            <a:off x="8839200" y="3200400"/>
            <a:ext cx="152400" cy="609600"/>
          </a:xfrm>
          <a:prstGeom prst="rightBrace">
            <a:avLst>
              <a:gd name="adj1" fmla="val 33333"/>
              <a:gd name="adj2" fmla="val 50000"/>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41989" name="Rectangle 4"/>
          <p:cNvSpPr>
            <a:spLocks noChangeArrowheads="1"/>
          </p:cNvSpPr>
          <p:nvPr/>
        </p:nvSpPr>
        <p:spPr bwMode="auto">
          <a:xfrm>
            <a:off x="3581400" y="3581400"/>
            <a:ext cx="609600" cy="3048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a:solidFill>
                  <a:srgbClr val="C00000"/>
                </a:solidFill>
                <a:latin typeface="Times New Roman" panose="02020603050405020304" pitchFamily="18" charset="0"/>
                <a:cs typeface="Times New Roman" panose="02020603050405020304" pitchFamily="18" charset="0"/>
              </a:rPr>
              <a:t>0&lt;k≤n</a:t>
            </a:r>
          </a:p>
        </p:txBody>
      </p:sp>
      <p:sp>
        <p:nvSpPr>
          <p:cNvPr id="41990" name="Rectangle 5"/>
          <p:cNvSpPr>
            <a:spLocks noChangeArrowheads="1"/>
          </p:cNvSpPr>
          <p:nvPr/>
        </p:nvSpPr>
        <p:spPr bwMode="auto">
          <a:xfrm>
            <a:off x="2819400" y="5257800"/>
            <a:ext cx="609600" cy="3048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a:solidFill>
                  <a:srgbClr val="C00000"/>
                </a:solidFill>
                <a:latin typeface="Times New Roman" panose="02020603050405020304" pitchFamily="18" charset="0"/>
                <a:cs typeface="Times New Roman" panose="02020603050405020304" pitchFamily="18" charset="0"/>
              </a:rPr>
              <a:t>i&lt;k≤j</a:t>
            </a:r>
          </a:p>
        </p:txBody>
      </p:sp>
      <p:sp>
        <p:nvSpPr>
          <p:cNvPr id="41991" name="AutoShape 6"/>
          <p:cNvSpPr>
            <a:spLocks/>
          </p:cNvSpPr>
          <p:nvPr/>
        </p:nvSpPr>
        <p:spPr bwMode="auto">
          <a:xfrm>
            <a:off x="4191000" y="3200400"/>
            <a:ext cx="152400" cy="609600"/>
          </a:xfrm>
          <a:prstGeom prst="leftBrace">
            <a:avLst>
              <a:gd name="adj1" fmla="val 33333"/>
              <a:gd name="adj2" fmla="val 50000"/>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41992" name="AutoShape 7"/>
          <p:cNvSpPr>
            <a:spLocks/>
          </p:cNvSpPr>
          <p:nvPr/>
        </p:nvSpPr>
        <p:spPr bwMode="auto">
          <a:xfrm>
            <a:off x="8229600" y="4953000"/>
            <a:ext cx="152400" cy="609600"/>
          </a:xfrm>
          <a:prstGeom prst="rightBrace">
            <a:avLst>
              <a:gd name="adj1" fmla="val 33333"/>
              <a:gd name="adj2" fmla="val 50000"/>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41993" name="Line 8"/>
          <p:cNvSpPr>
            <a:spLocks noChangeShapeType="1"/>
          </p:cNvSpPr>
          <p:nvPr/>
        </p:nvSpPr>
        <p:spPr bwMode="auto">
          <a:xfrm>
            <a:off x="5638800" y="5411788"/>
            <a:ext cx="2286000"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1994" name="Line 9"/>
          <p:cNvSpPr>
            <a:spLocks noChangeShapeType="1"/>
          </p:cNvSpPr>
          <p:nvPr/>
        </p:nvSpPr>
        <p:spPr bwMode="auto">
          <a:xfrm flipH="1" flipV="1">
            <a:off x="5562600" y="5334000"/>
            <a:ext cx="79375" cy="793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1995" name="Line 10"/>
          <p:cNvSpPr>
            <a:spLocks noChangeShapeType="1"/>
          </p:cNvSpPr>
          <p:nvPr/>
        </p:nvSpPr>
        <p:spPr bwMode="auto">
          <a:xfrm flipV="1">
            <a:off x="7924800" y="5334000"/>
            <a:ext cx="76200" cy="793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4029155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p:cNvPr>
          <p:cNvSpPr>
            <a:spLocks noGrp="1" noChangeArrowheads="1"/>
          </p:cNvSpPr>
          <p:nvPr>
            <p:ph type="body"/>
          </p:nvPr>
        </p:nvSpPr>
        <p:spPr>
          <a:xfrm>
            <a:off x="1981200" y="228600"/>
            <a:ext cx="8229600" cy="5943600"/>
          </a:xfrm>
        </p:spPr>
        <p:txBody>
          <a:bodyPr rtlCol="0" anchor="t">
            <a:normAutofit lnSpcReduction="10000"/>
          </a:bodyPr>
          <a:lstStyle/>
          <a:p>
            <a:pPr marL="342900" indent="-342900" eaLnBrk="1" fontAlgn="auto" hangingPunct="1">
              <a:spcBef>
                <a:spcPts val="500"/>
              </a:spcBef>
              <a:spcAft>
                <a:spcPts val="0"/>
              </a:spcAft>
              <a:tabLst>
                <a:tab pos="1560513" algn="l"/>
                <a:tab pos="2474913" algn="l"/>
                <a:tab pos="3389313" algn="l"/>
                <a:tab pos="4303713" algn="l"/>
                <a:tab pos="5218113" algn="l"/>
                <a:tab pos="6132513" algn="l"/>
                <a:tab pos="7046913" algn="l"/>
                <a:tab pos="7961313" algn="l"/>
                <a:tab pos="8875713" algn="l"/>
                <a:tab pos="9790113" algn="l"/>
                <a:tab pos="10704513" algn="l"/>
              </a:tabLst>
              <a:defRPr/>
            </a:pPr>
            <a:r>
              <a:rPr lang="en-US" sz="2400" dirty="0">
                <a:solidFill>
                  <a:srgbClr val="FF0066"/>
                </a:solidFill>
                <a:latin typeface="Times New Roman" pitchFamily="18" charset="0"/>
                <a:cs typeface="Times New Roman" pitchFamily="18" charset="0"/>
              </a:rPr>
              <a:t>     </a:t>
            </a:r>
            <a:r>
              <a:rPr lang="en-US" sz="2400" dirty="0">
                <a:solidFill>
                  <a:srgbClr val="C00000"/>
                </a:solidFill>
                <a:latin typeface="Times New Roman" pitchFamily="18" charset="0"/>
                <a:cs typeface="Times New Roman" pitchFamily="18" charset="0"/>
              </a:rPr>
              <a:t>c(</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 = min    cost(i,k-1) + cost(</a:t>
            </a:r>
            <a:r>
              <a:rPr lang="en-US" sz="2400" dirty="0" err="1">
                <a:solidFill>
                  <a:srgbClr val="C00000"/>
                </a:solidFill>
                <a:latin typeface="Times New Roman" pitchFamily="18" charset="0"/>
                <a:cs typeface="Times New Roman" pitchFamily="18" charset="0"/>
              </a:rPr>
              <a:t>k,j</a:t>
            </a:r>
            <a:r>
              <a:rPr lang="en-US" sz="2400" dirty="0">
                <a:solidFill>
                  <a:srgbClr val="C00000"/>
                </a:solidFill>
                <a:latin typeface="Times New Roman" pitchFamily="18" charset="0"/>
                <a:cs typeface="Times New Roman" pitchFamily="18" charset="0"/>
              </a:rPr>
              <a:t>)   + w (</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a:t>
            </a:r>
          </a:p>
          <a:p>
            <a:pPr marL="342900" indent="-342900" eaLnBrk="1" fontAlgn="auto" hangingPunct="1">
              <a:spcBef>
                <a:spcPts val="500"/>
              </a:spcBef>
              <a:spcAft>
                <a:spcPts val="0"/>
              </a:spcAft>
              <a:tabLst>
                <a:tab pos="1560513" algn="l"/>
                <a:tab pos="2474913" algn="l"/>
                <a:tab pos="3389313" algn="l"/>
                <a:tab pos="4303713" algn="l"/>
                <a:tab pos="5218113" algn="l"/>
                <a:tab pos="6132513" algn="l"/>
                <a:tab pos="7046913" algn="l"/>
                <a:tab pos="7961313" algn="l"/>
                <a:tab pos="8875713" algn="l"/>
                <a:tab pos="9790113" algn="l"/>
                <a:tab pos="10704513" algn="l"/>
              </a:tabLst>
              <a:defRPr/>
            </a:pPr>
            <a:endParaRPr lang="en-US" sz="2400" dirty="0">
              <a:latin typeface="Times New Roman" pitchFamily="18" charset="0"/>
              <a:cs typeface="Times New Roman" pitchFamily="18" charset="0"/>
            </a:endParaRPr>
          </a:p>
          <a:p>
            <a:pPr marL="989013" lvl="1" indent="-531813" eaLnBrk="1" fontAlgn="auto" hangingPunct="1">
              <a:lnSpc>
                <a:spcPct val="100000"/>
              </a:lnSpc>
              <a:spcBef>
                <a:spcPts val="500"/>
              </a:spcBef>
              <a:spcAft>
                <a:spcPts val="0"/>
              </a:spcAft>
              <a:buFont typeface="Wingdings" pitchFamily="2" charset="2"/>
              <a:buChar char="Ø"/>
              <a:tabLst>
                <a:tab pos="1560513" algn="l"/>
                <a:tab pos="2474913" algn="l"/>
                <a:tab pos="3389313" algn="l"/>
                <a:tab pos="4303713" algn="l"/>
                <a:tab pos="5218113" algn="l"/>
                <a:tab pos="6132513" algn="l"/>
                <a:tab pos="7046913" algn="l"/>
                <a:tab pos="7961313" algn="l"/>
                <a:tab pos="8875713" algn="l"/>
                <a:tab pos="9790113" algn="l"/>
                <a:tab pos="10704513" algn="l"/>
              </a:tabLst>
              <a:defRPr/>
            </a:pPr>
            <a:r>
              <a:rPr lang="en-US" sz="2400" dirty="0">
                <a:solidFill>
                  <a:sysClr val="windowText" lastClr="000000"/>
                </a:solidFill>
                <a:latin typeface="Times New Roman" pitchFamily="18" charset="0"/>
                <a:cs typeface="Times New Roman" pitchFamily="18" charset="0"/>
              </a:rPr>
              <a:t>Therefore, </a:t>
            </a:r>
            <a:r>
              <a:rPr lang="en-US" sz="2400" dirty="0">
                <a:solidFill>
                  <a:srgbClr val="C00000"/>
                </a:solidFill>
                <a:latin typeface="Times New Roman" pitchFamily="18" charset="0"/>
                <a:cs typeface="Times New Roman" pitchFamily="18" charset="0"/>
              </a:rPr>
              <a:t>c(0,n)</a:t>
            </a:r>
            <a:r>
              <a:rPr lang="en-US" sz="2400" dirty="0">
                <a:solidFill>
                  <a:sysClr val="windowText" lastClr="000000"/>
                </a:solidFill>
                <a:latin typeface="Times New Roman" pitchFamily="18" charset="0"/>
                <a:cs typeface="Times New Roman" pitchFamily="18" charset="0"/>
              </a:rPr>
              <a:t> can be solved by first computing all </a:t>
            </a:r>
          </a:p>
          <a:p>
            <a:pPr marL="989013" lvl="1" indent="-531813" eaLnBrk="1" fontAlgn="auto" hangingPunct="1">
              <a:lnSpc>
                <a:spcPct val="100000"/>
              </a:lnSpc>
              <a:spcBef>
                <a:spcPts val="500"/>
              </a:spcBef>
              <a:spcAft>
                <a:spcPts val="0"/>
              </a:spcAft>
              <a:tabLst>
                <a:tab pos="1560513" algn="l"/>
                <a:tab pos="2474913" algn="l"/>
                <a:tab pos="3389313" algn="l"/>
                <a:tab pos="4303713" algn="l"/>
                <a:tab pos="5218113" algn="l"/>
                <a:tab pos="6132513" algn="l"/>
                <a:tab pos="7046913" algn="l"/>
                <a:tab pos="7961313" algn="l"/>
                <a:tab pos="8875713" algn="l"/>
                <a:tab pos="9790113" algn="l"/>
                <a:tab pos="10704513" algn="l"/>
              </a:tabLst>
              <a:defRPr/>
            </a:pPr>
            <a:r>
              <a:rPr lang="en-US" sz="2400" dirty="0">
                <a:solidFill>
                  <a:srgbClr val="C00000"/>
                </a:solidFill>
                <a:latin typeface="Times New Roman" pitchFamily="18" charset="0"/>
                <a:cs typeface="Times New Roman" pitchFamily="18" charset="0"/>
              </a:rPr>
              <a:t>      c(</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 </a:t>
            </a:r>
            <a:r>
              <a:rPr lang="en-US" sz="2400" dirty="0">
                <a:solidFill>
                  <a:sysClr val="windowText" lastClr="000000"/>
                </a:solidFill>
                <a:latin typeface="Times New Roman" pitchFamily="18" charset="0"/>
                <a:cs typeface="Times New Roman" pitchFamily="18" charset="0"/>
              </a:rPr>
              <a:t>such that </a:t>
            </a:r>
            <a:r>
              <a:rPr lang="en-US" sz="2400" dirty="0">
                <a:solidFill>
                  <a:srgbClr val="C00000"/>
                </a:solidFill>
                <a:latin typeface="Times New Roman" pitchFamily="18" charset="0"/>
                <a:cs typeface="Times New Roman" pitchFamily="18" charset="0"/>
              </a:rPr>
              <a:t>j – </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 1</a:t>
            </a:r>
            <a:r>
              <a:rPr lang="en-US" sz="2400" dirty="0">
                <a:solidFill>
                  <a:srgbClr val="FF0066"/>
                </a:solidFill>
                <a:latin typeface="Times New Roman" pitchFamily="18" charset="0"/>
                <a:cs typeface="Times New Roman" pitchFamily="18" charset="0"/>
              </a:rPr>
              <a:t>,</a:t>
            </a:r>
            <a:r>
              <a:rPr lang="en-US" sz="2400" dirty="0">
                <a:solidFill>
                  <a:sysClr val="windowText" lastClr="000000"/>
                </a:solidFill>
                <a:latin typeface="Times New Roman" pitchFamily="18" charset="0"/>
                <a:cs typeface="Times New Roman" pitchFamily="18" charset="0"/>
              </a:rPr>
              <a:t> next we compute all </a:t>
            </a:r>
            <a:r>
              <a:rPr lang="en-US" sz="2400" dirty="0">
                <a:solidFill>
                  <a:srgbClr val="C00000"/>
                </a:solidFill>
                <a:latin typeface="Times New Roman" pitchFamily="18" charset="0"/>
                <a:cs typeface="Times New Roman" pitchFamily="18" charset="0"/>
              </a:rPr>
              <a:t>c(</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 j)  </a:t>
            </a:r>
            <a:r>
              <a:rPr lang="en-US" sz="2400" dirty="0">
                <a:solidFill>
                  <a:sysClr val="windowText" lastClr="000000"/>
                </a:solidFill>
                <a:latin typeface="Times New Roman" pitchFamily="18" charset="0"/>
                <a:cs typeface="Times New Roman" pitchFamily="18" charset="0"/>
              </a:rPr>
              <a:t>such </a:t>
            </a:r>
          </a:p>
          <a:p>
            <a:pPr marL="989013" lvl="1" indent="-531813" eaLnBrk="1" fontAlgn="auto" hangingPunct="1">
              <a:lnSpc>
                <a:spcPct val="100000"/>
              </a:lnSpc>
              <a:spcBef>
                <a:spcPts val="500"/>
              </a:spcBef>
              <a:spcAft>
                <a:spcPts val="0"/>
              </a:spcAft>
              <a:tabLst>
                <a:tab pos="1560513" algn="l"/>
                <a:tab pos="2474913" algn="l"/>
                <a:tab pos="3389313" algn="l"/>
                <a:tab pos="4303713" algn="l"/>
                <a:tab pos="5218113" algn="l"/>
                <a:tab pos="6132513" algn="l"/>
                <a:tab pos="7046913" algn="l"/>
                <a:tab pos="7961313" algn="l"/>
                <a:tab pos="8875713" algn="l"/>
                <a:tab pos="9790113" algn="l"/>
                <a:tab pos="10704513" algn="l"/>
              </a:tabLst>
              <a:defRPr/>
            </a:pPr>
            <a:endParaRPr lang="en-US" sz="2400" dirty="0">
              <a:solidFill>
                <a:sysClr val="windowText" lastClr="000000"/>
              </a:solidFill>
              <a:latin typeface="Times New Roman" pitchFamily="18" charset="0"/>
              <a:cs typeface="Times New Roman" pitchFamily="18" charset="0"/>
            </a:endParaRPr>
          </a:p>
          <a:p>
            <a:pPr marL="989013" lvl="1" indent="-531813" eaLnBrk="1" fontAlgn="auto" hangingPunct="1">
              <a:lnSpc>
                <a:spcPct val="100000"/>
              </a:lnSpc>
              <a:spcBef>
                <a:spcPts val="500"/>
              </a:spcBef>
              <a:spcAft>
                <a:spcPts val="0"/>
              </a:spcAft>
              <a:tabLst>
                <a:tab pos="1560513" algn="l"/>
                <a:tab pos="2474913" algn="l"/>
                <a:tab pos="3389313" algn="l"/>
                <a:tab pos="4303713" algn="l"/>
                <a:tab pos="5218113" algn="l"/>
                <a:tab pos="6132513" algn="l"/>
                <a:tab pos="7046913" algn="l"/>
                <a:tab pos="7961313" algn="l"/>
                <a:tab pos="8875713" algn="l"/>
                <a:tab pos="9790113" algn="l"/>
                <a:tab pos="10704513" algn="l"/>
              </a:tabLst>
              <a:defRPr/>
            </a:pPr>
            <a:r>
              <a:rPr lang="en-US" sz="2400" dirty="0">
                <a:solidFill>
                  <a:sysClr val="windowText" lastClr="000000"/>
                </a:solidFill>
                <a:latin typeface="Times New Roman" pitchFamily="18" charset="0"/>
                <a:cs typeface="Times New Roman" pitchFamily="18" charset="0"/>
              </a:rPr>
              <a:t>that </a:t>
            </a:r>
            <a:r>
              <a:rPr lang="en-US" sz="2400" dirty="0">
                <a:solidFill>
                  <a:srgbClr val="C00000"/>
                </a:solidFill>
                <a:latin typeface="Times New Roman" pitchFamily="18" charset="0"/>
                <a:cs typeface="Times New Roman" pitchFamily="18" charset="0"/>
              </a:rPr>
              <a:t>j – </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 2</a:t>
            </a:r>
            <a:r>
              <a:rPr lang="en-US" sz="2400" dirty="0">
                <a:solidFill>
                  <a:srgbClr val="FF0066"/>
                </a:solidFill>
                <a:latin typeface="Times New Roman" pitchFamily="18" charset="0"/>
                <a:cs typeface="Times New Roman" pitchFamily="18" charset="0"/>
              </a:rPr>
              <a:t>, </a:t>
            </a:r>
            <a:r>
              <a:rPr lang="en-US" sz="2400" dirty="0">
                <a:solidFill>
                  <a:sysClr val="windowText" lastClr="000000"/>
                </a:solidFill>
                <a:latin typeface="Times New Roman" pitchFamily="18" charset="0"/>
                <a:cs typeface="Times New Roman" pitchFamily="18" charset="0"/>
              </a:rPr>
              <a:t>then</a:t>
            </a:r>
            <a:r>
              <a:rPr lang="en-US" sz="2400" dirty="0">
                <a:solidFill>
                  <a:srgbClr val="FF0066"/>
                </a:solidFill>
                <a:latin typeface="Times New Roman" pitchFamily="18" charset="0"/>
                <a:cs typeface="Times New Roman" pitchFamily="18" charset="0"/>
              </a:rPr>
              <a:t> </a:t>
            </a:r>
            <a:r>
              <a:rPr lang="en-US" sz="2400" dirty="0">
                <a:solidFill>
                  <a:sysClr val="windowText" lastClr="000000"/>
                </a:solidFill>
                <a:latin typeface="Times New Roman" pitchFamily="18" charset="0"/>
                <a:cs typeface="Times New Roman" pitchFamily="18" charset="0"/>
              </a:rPr>
              <a:t>all </a:t>
            </a:r>
            <a:r>
              <a:rPr lang="en-US" sz="2400" dirty="0">
                <a:solidFill>
                  <a:srgbClr val="C00000"/>
                </a:solidFill>
                <a:latin typeface="Times New Roman" pitchFamily="18" charset="0"/>
                <a:cs typeface="Times New Roman" pitchFamily="18" charset="0"/>
              </a:rPr>
              <a:t>c(</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 j) </a:t>
            </a:r>
            <a:r>
              <a:rPr lang="en-US" sz="2400" dirty="0">
                <a:solidFill>
                  <a:sysClr val="windowText" lastClr="000000"/>
                </a:solidFill>
                <a:latin typeface="Times New Roman" pitchFamily="18" charset="0"/>
                <a:cs typeface="Times New Roman" pitchFamily="18" charset="0"/>
              </a:rPr>
              <a:t>with </a:t>
            </a:r>
            <a:r>
              <a:rPr lang="en-US" sz="2400" dirty="0">
                <a:solidFill>
                  <a:srgbClr val="C00000"/>
                </a:solidFill>
                <a:latin typeface="Times New Roman" pitchFamily="18" charset="0"/>
                <a:cs typeface="Times New Roman" pitchFamily="18" charset="0"/>
              </a:rPr>
              <a:t>j – </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 3</a:t>
            </a:r>
            <a:r>
              <a:rPr lang="en-US" sz="2400" dirty="0">
                <a:solidFill>
                  <a:sysClr val="windowText" lastClr="000000"/>
                </a:solidFill>
                <a:latin typeface="Times New Roman" pitchFamily="18" charset="0"/>
                <a:cs typeface="Times New Roman" pitchFamily="18" charset="0"/>
              </a:rPr>
              <a:t>, and so on.</a:t>
            </a:r>
          </a:p>
          <a:p>
            <a:pPr marL="342900" indent="-342900" eaLnBrk="1" fontAlgn="auto" hangingPunct="1">
              <a:spcBef>
                <a:spcPts val="500"/>
              </a:spcBef>
              <a:spcAft>
                <a:spcPts val="0"/>
              </a:spcAft>
              <a:buFont typeface="Wingdings" pitchFamily="2" charset="2"/>
              <a:buChar char="Ø"/>
              <a:tabLst>
                <a:tab pos="1560513" algn="l"/>
                <a:tab pos="2474913" algn="l"/>
                <a:tab pos="3389313" algn="l"/>
                <a:tab pos="4303713" algn="l"/>
                <a:tab pos="5218113" algn="l"/>
                <a:tab pos="6132513" algn="l"/>
                <a:tab pos="7046913" algn="l"/>
                <a:tab pos="7961313" algn="l"/>
                <a:tab pos="8875713" algn="l"/>
                <a:tab pos="9790113" algn="l"/>
                <a:tab pos="10704513" algn="l"/>
              </a:tabLst>
              <a:defRPr/>
            </a:pPr>
            <a:endParaRPr lang="en-US" sz="2400" dirty="0">
              <a:latin typeface="Times New Roman" pitchFamily="18" charset="0"/>
              <a:cs typeface="Times New Roman" pitchFamily="18" charset="0"/>
            </a:endParaRPr>
          </a:p>
          <a:p>
            <a:pPr marL="989013" lvl="1" indent="-531813" eaLnBrk="1" fontAlgn="auto" hangingPunct="1">
              <a:lnSpc>
                <a:spcPct val="100000"/>
              </a:lnSpc>
              <a:spcBef>
                <a:spcPts val="500"/>
              </a:spcBef>
              <a:spcAft>
                <a:spcPts val="0"/>
              </a:spcAft>
              <a:buFont typeface="Wingdings" pitchFamily="2" charset="2"/>
              <a:buChar char="Ø"/>
              <a:tabLst>
                <a:tab pos="1560513" algn="l"/>
                <a:tab pos="2474913" algn="l"/>
                <a:tab pos="3389313" algn="l"/>
                <a:tab pos="4303713" algn="l"/>
                <a:tab pos="5218113" algn="l"/>
                <a:tab pos="6132513" algn="l"/>
                <a:tab pos="7046913" algn="l"/>
                <a:tab pos="7961313" algn="l"/>
                <a:tab pos="8875713" algn="l"/>
                <a:tab pos="9790113" algn="l"/>
                <a:tab pos="10704513" algn="l"/>
              </a:tabLst>
              <a:defRPr/>
            </a:pPr>
            <a:r>
              <a:rPr lang="en-US" sz="2400" dirty="0">
                <a:solidFill>
                  <a:sysClr val="windowText" lastClr="000000"/>
                </a:solidFill>
                <a:latin typeface="Times New Roman" pitchFamily="18" charset="0"/>
                <a:cs typeface="Times New Roman" pitchFamily="18" charset="0"/>
              </a:rPr>
              <a:t>During this  computation we record the </a:t>
            </a:r>
            <a:r>
              <a:rPr lang="en-US" sz="2400" dirty="0">
                <a:solidFill>
                  <a:srgbClr val="C00000"/>
                </a:solidFill>
                <a:latin typeface="Times New Roman" pitchFamily="18" charset="0"/>
                <a:cs typeface="Times New Roman" pitchFamily="18" charset="0"/>
              </a:rPr>
              <a:t>root  r(</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 </a:t>
            </a:r>
            <a:r>
              <a:rPr lang="en-US" sz="2400" dirty="0">
                <a:solidFill>
                  <a:sysClr val="windowText" lastClr="000000"/>
                </a:solidFill>
                <a:latin typeface="Times New Roman" pitchFamily="18" charset="0"/>
                <a:cs typeface="Times New Roman" pitchFamily="18" charset="0"/>
              </a:rPr>
              <a:t>of each tree   </a:t>
            </a:r>
            <a:r>
              <a:rPr lang="en-US" sz="2400" dirty="0">
                <a:solidFill>
                  <a:srgbClr val="C00000"/>
                </a:solidFill>
                <a:latin typeface="Times New Roman" pitchFamily="18" charset="0"/>
                <a:cs typeface="Times New Roman" pitchFamily="18" charset="0"/>
              </a:rPr>
              <a:t>t</a:t>
            </a:r>
            <a:r>
              <a:rPr lang="en-US" sz="2400" baseline="-25000" dirty="0">
                <a:solidFill>
                  <a:srgbClr val="C00000"/>
                </a:solidFill>
                <a:latin typeface="Times New Roman" pitchFamily="18" charset="0"/>
                <a:cs typeface="Times New Roman" pitchFamily="18" charset="0"/>
              </a:rPr>
              <a:t> </a:t>
            </a:r>
            <a:r>
              <a:rPr lang="en-US" sz="2400" baseline="-25000" dirty="0" err="1">
                <a:solidFill>
                  <a:srgbClr val="C00000"/>
                </a:solidFill>
                <a:latin typeface="Times New Roman" pitchFamily="18" charset="0"/>
                <a:cs typeface="Times New Roman" pitchFamily="18" charset="0"/>
              </a:rPr>
              <a:t>ij</a:t>
            </a:r>
            <a:r>
              <a:rPr lang="en-US" sz="2400" dirty="0">
                <a:solidFill>
                  <a:sysClr val="windowText" lastClr="000000"/>
                </a:solidFill>
                <a:latin typeface="Times New Roman" pitchFamily="18" charset="0"/>
                <a:cs typeface="Times New Roman" pitchFamily="18" charset="0"/>
              </a:rPr>
              <a:t>, then an optimal binary search tree can be constructed from these </a:t>
            </a:r>
            <a:r>
              <a:rPr lang="en-US" sz="2400" dirty="0">
                <a:solidFill>
                  <a:srgbClr val="C00000"/>
                </a:solidFill>
                <a:latin typeface="Times New Roman" pitchFamily="18" charset="0"/>
                <a:cs typeface="Times New Roman" pitchFamily="18" charset="0"/>
              </a:rPr>
              <a:t>r(</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a:t>
            </a:r>
          </a:p>
          <a:p>
            <a:pPr marL="342900" indent="-342900" eaLnBrk="1" fontAlgn="auto" hangingPunct="1">
              <a:spcBef>
                <a:spcPts val="500"/>
              </a:spcBef>
              <a:spcAft>
                <a:spcPts val="0"/>
              </a:spcAft>
              <a:buFont typeface="Wingdings" pitchFamily="2" charset="2"/>
              <a:buChar char="Ø"/>
              <a:tabLst>
                <a:tab pos="1560513" algn="l"/>
                <a:tab pos="2474913" algn="l"/>
                <a:tab pos="3389313" algn="l"/>
                <a:tab pos="4303713" algn="l"/>
                <a:tab pos="5218113" algn="l"/>
                <a:tab pos="6132513" algn="l"/>
                <a:tab pos="7046913" algn="l"/>
                <a:tab pos="7961313" algn="l"/>
                <a:tab pos="8875713" algn="l"/>
                <a:tab pos="9790113" algn="l"/>
                <a:tab pos="10704513" algn="l"/>
              </a:tabLst>
              <a:defRPr/>
            </a:pPr>
            <a:endParaRPr lang="en-US" sz="2400" dirty="0">
              <a:latin typeface="Times New Roman" pitchFamily="18" charset="0"/>
              <a:cs typeface="Times New Roman" pitchFamily="18" charset="0"/>
            </a:endParaRPr>
          </a:p>
          <a:p>
            <a:pPr marL="989013" lvl="1" indent="-531813" eaLnBrk="1" fontAlgn="auto" hangingPunct="1">
              <a:lnSpc>
                <a:spcPct val="100000"/>
              </a:lnSpc>
              <a:spcBef>
                <a:spcPts val="500"/>
              </a:spcBef>
              <a:spcAft>
                <a:spcPts val="0"/>
              </a:spcAft>
              <a:buClr>
                <a:srgbClr val="FF0066"/>
              </a:buClr>
              <a:buFont typeface="Wingdings" pitchFamily="2" charset="2"/>
              <a:buChar char="Ø"/>
              <a:tabLst>
                <a:tab pos="1560513" algn="l"/>
                <a:tab pos="2474913" algn="l"/>
                <a:tab pos="3389313" algn="l"/>
                <a:tab pos="4303713" algn="l"/>
                <a:tab pos="5218113" algn="l"/>
                <a:tab pos="6132513" algn="l"/>
                <a:tab pos="7046913" algn="l"/>
                <a:tab pos="7961313" algn="l"/>
                <a:tab pos="8875713" algn="l"/>
                <a:tab pos="9790113" algn="l"/>
                <a:tab pos="10704513" algn="l"/>
              </a:tabLst>
              <a:defRPr/>
            </a:pPr>
            <a:r>
              <a:rPr lang="en-US" sz="2400" dirty="0">
                <a:solidFill>
                  <a:srgbClr val="C00000"/>
                </a:solidFill>
                <a:latin typeface="Times New Roman" pitchFamily="18" charset="0"/>
                <a:cs typeface="Times New Roman" pitchFamily="18" charset="0"/>
              </a:rPr>
              <a:t>r(</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 </a:t>
            </a:r>
            <a:r>
              <a:rPr lang="en-US" sz="2400" dirty="0">
                <a:solidFill>
                  <a:sysClr val="windowText" lastClr="000000"/>
                </a:solidFill>
                <a:latin typeface="Times New Roman" pitchFamily="18" charset="0"/>
                <a:cs typeface="Times New Roman" pitchFamily="18" charset="0"/>
              </a:rPr>
              <a:t>is the value of </a:t>
            </a:r>
            <a:r>
              <a:rPr lang="en-US" sz="2400" dirty="0">
                <a:solidFill>
                  <a:srgbClr val="C00000"/>
                </a:solidFill>
                <a:latin typeface="Times New Roman" pitchFamily="18" charset="0"/>
                <a:cs typeface="Times New Roman" pitchFamily="18" charset="0"/>
              </a:rPr>
              <a:t>k</a:t>
            </a:r>
            <a:r>
              <a:rPr lang="en-US" sz="2400" dirty="0">
                <a:solidFill>
                  <a:sysClr val="windowText" lastClr="000000"/>
                </a:solidFill>
                <a:latin typeface="Times New Roman" pitchFamily="18" charset="0"/>
                <a:cs typeface="Times New Roman" pitchFamily="18" charset="0"/>
              </a:rPr>
              <a:t> that </a:t>
            </a:r>
            <a:r>
              <a:rPr lang="en-US" sz="2400" dirty="0">
                <a:solidFill>
                  <a:srgbClr val="C00000"/>
                </a:solidFill>
                <a:latin typeface="Times New Roman" pitchFamily="18" charset="0"/>
                <a:cs typeface="Times New Roman" pitchFamily="18" charset="0"/>
              </a:rPr>
              <a:t>minimizes</a:t>
            </a:r>
            <a:r>
              <a:rPr lang="en-US" sz="2400" dirty="0">
                <a:solidFill>
                  <a:sysClr val="windowText" lastClr="000000"/>
                </a:solidFill>
                <a:latin typeface="Times New Roman" pitchFamily="18" charset="0"/>
                <a:cs typeface="Times New Roman" pitchFamily="18" charset="0"/>
              </a:rPr>
              <a:t> the cost value.</a:t>
            </a:r>
          </a:p>
          <a:p>
            <a:pPr marL="342900" indent="-342900" eaLnBrk="1" fontAlgn="auto" hangingPunct="1">
              <a:spcBef>
                <a:spcPts val="500"/>
              </a:spcBef>
              <a:spcAft>
                <a:spcPts val="0"/>
              </a:spcAft>
              <a:tabLst>
                <a:tab pos="1560513" algn="l"/>
                <a:tab pos="2474913" algn="l"/>
                <a:tab pos="3389313" algn="l"/>
                <a:tab pos="4303713" algn="l"/>
                <a:tab pos="5218113" algn="l"/>
                <a:tab pos="6132513" algn="l"/>
                <a:tab pos="7046913" algn="l"/>
                <a:tab pos="7961313" algn="l"/>
                <a:tab pos="8875713" algn="l"/>
                <a:tab pos="9790113" algn="l"/>
                <a:tab pos="10704513" algn="l"/>
              </a:tabLst>
              <a:defRPr/>
            </a:pPr>
            <a:endParaRPr lang="en-US" sz="2400" dirty="0">
              <a:latin typeface="Times New Roman" pitchFamily="18" charset="0"/>
              <a:cs typeface="Times New Roman" pitchFamily="18" charset="0"/>
            </a:endParaRPr>
          </a:p>
          <a:p>
            <a:pPr marL="342900" indent="-342900" eaLnBrk="1" fontAlgn="auto" hangingPunct="1">
              <a:spcBef>
                <a:spcPts val="500"/>
              </a:spcBef>
              <a:spcAft>
                <a:spcPts val="0"/>
              </a:spcAft>
              <a:tabLst>
                <a:tab pos="1560513" algn="l"/>
                <a:tab pos="2474913" algn="l"/>
                <a:tab pos="3389313" algn="l"/>
                <a:tab pos="4303713" algn="l"/>
                <a:tab pos="5218113" algn="l"/>
                <a:tab pos="6132513" algn="l"/>
                <a:tab pos="7046913" algn="l"/>
                <a:tab pos="7961313" algn="l"/>
                <a:tab pos="8875713" algn="l"/>
                <a:tab pos="9790113" algn="l"/>
                <a:tab pos="10704513" algn="l"/>
              </a:tabLst>
              <a:defRPr/>
            </a:pPr>
            <a:r>
              <a:rPr lang="en-US" sz="2400" dirty="0">
                <a:latin typeface="Times New Roman" pitchFamily="18" charset="0"/>
                <a:cs typeface="Times New Roman" pitchFamily="18" charset="0"/>
              </a:rPr>
              <a:t>Note:1.</a:t>
            </a:r>
            <a:r>
              <a:rPr lang="en-US" sz="2400" dirty="0">
                <a:solidFill>
                  <a:srgbClr val="FF0066"/>
                </a:solidFill>
                <a:latin typeface="Times New Roman" pitchFamily="18" charset="0"/>
                <a:cs typeface="Times New Roman" pitchFamily="18" charset="0"/>
              </a:rPr>
              <a:t> </a:t>
            </a:r>
            <a:r>
              <a:rPr lang="en-US" sz="2400" dirty="0">
                <a:solidFill>
                  <a:srgbClr val="C00000"/>
                </a:solidFill>
                <a:latin typeface="Times New Roman" pitchFamily="18" charset="0"/>
                <a:cs typeface="Times New Roman" pitchFamily="18" charset="0"/>
              </a:rPr>
              <a:t>c(</a:t>
            </a:r>
            <a:r>
              <a:rPr lang="en-US" sz="2400" dirty="0" err="1">
                <a:solidFill>
                  <a:srgbClr val="C00000"/>
                </a:solidFill>
                <a:latin typeface="Times New Roman" pitchFamily="18" charset="0"/>
                <a:cs typeface="Times New Roman" pitchFamily="18" charset="0"/>
              </a:rPr>
              <a:t>i,i</a:t>
            </a:r>
            <a:r>
              <a:rPr lang="en-US" sz="2400" dirty="0">
                <a:solidFill>
                  <a:srgbClr val="C00000"/>
                </a:solidFill>
                <a:latin typeface="Times New Roman" pitchFamily="18" charset="0"/>
                <a:cs typeface="Times New Roman" pitchFamily="18" charset="0"/>
              </a:rPr>
              <a:t>) = 0, w(</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 = q(</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a:t>
            </a:r>
            <a:r>
              <a:rPr lang="en-US" sz="2400" dirty="0">
                <a:latin typeface="Times New Roman" pitchFamily="18" charset="0"/>
                <a:cs typeface="Times New Roman" pitchFamily="18" charset="0"/>
              </a:rPr>
              <a:t>and </a:t>
            </a:r>
            <a:r>
              <a:rPr lang="en-US" sz="2400" dirty="0">
                <a:solidFill>
                  <a:srgbClr val="C00000"/>
                </a:solidFill>
                <a:latin typeface="Times New Roman" pitchFamily="18" charset="0"/>
                <a:cs typeface="Times New Roman" pitchFamily="18" charset="0"/>
              </a:rPr>
              <a:t>r(</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 = 0 </a:t>
            </a:r>
            <a:r>
              <a:rPr lang="en-US" sz="2400" dirty="0">
                <a:latin typeface="Times New Roman" pitchFamily="18" charset="0"/>
                <a:cs typeface="Times New Roman" pitchFamily="18" charset="0"/>
              </a:rPr>
              <a:t>for all 0 ≤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 n</a:t>
            </a:r>
          </a:p>
          <a:p>
            <a:pPr marL="342900" indent="-342900" eaLnBrk="1" fontAlgn="auto" hangingPunct="1">
              <a:spcBef>
                <a:spcPts val="500"/>
              </a:spcBef>
              <a:spcAft>
                <a:spcPts val="0"/>
              </a:spcAft>
              <a:tabLst>
                <a:tab pos="1560513" algn="l"/>
                <a:tab pos="2474913" algn="l"/>
                <a:tab pos="3389313" algn="l"/>
                <a:tab pos="4303713" algn="l"/>
                <a:tab pos="5218113" algn="l"/>
                <a:tab pos="6132513" algn="l"/>
                <a:tab pos="7046913" algn="l"/>
                <a:tab pos="7961313" algn="l"/>
                <a:tab pos="8875713" algn="l"/>
                <a:tab pos="9790113" algn="l"/>
                <a:tab pos="10704513" algn="l"/>
              </a:tabLst>
              <a:defRPr/>
            </a:pPr>
            <a:r>
              <a:rPr lang="en-US" sz="2400" dirty="0">
                <a:latin typeface="Times New Roman" pitchFamily="18" charset="0"/>
                <a:cs typeface="Times New Roman" pitchFamily="18" charset="0"/>
              </a:rPr>
              <a:t>         2. </a:t>
            </a:r>
            <a:r>
              <a:rPr lang="en-US" sz="2400" dirty="0">
                <a:solidFill>
                  <a:srgbClr val="C00000"/>
                </a:solidFill>
                <a:latin typeface="Times New Roman" pitchFamily="18" charset="0"/>
                <a:cs typeface="Times New Roman" pitchFamily="18" charset="0"/>
              </a:rPr>
              <a:t>w(</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 = p(j) + q(j) + w(</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j-1 )</a:t>
            </a:r>
          </a:p>
          <a:p>
            <a:pPr marL="342900" indent="-342900" eaLnBrk="1" fontAlgn="auto" hangingPunct="1">
              <a:spcBef>
                <a:spcPts val="500"/>
              </a:spcBef>
              <a:spcAft>
                <a:spcPts val="0"/>
              </a:spcAft>
              <a:tabLst>
                <a:tab pos="1560513" algn="l"/>
                <a:tab pos="2474913" algn="l"/>
                <a:tab pos="3389313" algn="l"/>
                <a:tab pos="4303713" algn="l"/>
                <a:tab pos="5218113" algn="l"/>
                <a:tab pos="6132513" algn="l"/>
                <a:tab pos="7046913" algn="l"/>
                <a:tab pos="7961313" algn="l"/>
                <a:tab pos="8875713" algn="l"/>
                <a:tab pos="9790113" algn="l"/>
                <a:tab pos="10704513" algn="l"/>
              </a:tabLst>
              <a:defRPr/>
            </a:pPr>
            <a:endParaRPr lang="en-US" sz="2400" dirty="0">
              <a:latin typeface="Times New Roman" pitchFamily="18" charset="0"/>
              <a:cs typeface="Times New Roman" pitchFamily="18" charset="0"/>
            </a:endParaRPr>
          </a:p>
          <a:p>
            <a:pPr marL="342900" indent="-342900" eaLnBrk="1" fontAlgn="auto" hangingPunct="1">
              <a:spcBef>
                <a:spcPts val="500"/>
              </a:spcBef>
              <a:spcAft>
                <a:spcPts val="0"/>
              </a:spcAft>
              <a:tabLst>
                <a:tab pos="1560513" algn="l"/>
                <a:tab pos="2474913" algn="l"/>
                <a:tab pos="3389313" algn="l"/>
                <a:tab pos="4303713" algn="l"/>
                <a:tab pos="5218113" algn="l"/>
                <a:tab pos="6132513" algn="l"/>
                <a:tab pos="7046913" algn="l"/>
                <a:tab pos="7961313" algn="l"/>
                <a:tab pos="8875713" algn="l"/>
                <a:tab pos="9790113" algn="l"/>
                <a:tab pos="10704513" algn="l"/>
              </a:tabLst>
              <a:defRPr/>
            </a:pPr>
            <a:endParaRPr lang="en-US" sz="2400" dirty="0">
              <a:latin typeface="Times New Roman" pitchFamily="18" charset="0"/>
              <a:cs typeface="Times New Roman" pitchFamily="18" charset="0"/>
            </a:endParaRPr>
          </a:p>
        </p:txBody>
      </p:sp>
      <p:sp>
        <p:nvSpPr>
          <p:cNvPr id="43011" name="AutoShape 2"/>
          <p:cNvSpPr>
            <a:spLocks/>
          </p:cNvSpPr>
          <p:nvPr/>
        </p:nvSpPr>
        <p:spPr bwMode="auto">
          <a:xfrm>
            <a:off x="4038600" y="228600"/>
            <a:ext cx="152400" cy="609600"/>
          </a:xfrm>
          <a:prstGeom prst="leftBrace">
            <a:avLst>
              <a:gd name="adj1" fmla="val 33333"/>
              <a:gd name="adj2" fmla="val 50000"/>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43012" name="Rectangle 3"/>
          <p:cNvSpPr>
            <a:spLocks noChangeArrowheads="1"/>
          </p:cNvSpPr>
          <p:nvPr/>
        </p:nvSpPr>
        <p:spPr bwMode="auto">
          <a:xfrm>
            <a:off x="3352800" y="609600"/>
            <a:ext cx="609600" cy="3048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a:solidFill>
                  <a:srgbClr val="C00000"/>
                </a:solidFill>
                <a:latin typeface="Times New Roman" panose="02020603050405020304" pitchFamily="18" charset="0"/>
                <a:cs typeface="Times New Roman" panose="02020603050405020304" pitchFamily="18" charset="0"/>
              </a:rPr>
              <a:t>i&lt;k≤j</a:t>
            </a:r>
          </a:p>
        </p:txBody>
      </p:sp>
      <p:sp>
        <p:nvSpPr>
          <p:cNvPr id="43013" name="AutoShape 4"/>
          <p:cNvSpPr>
            <a:spLocks/>
          </p:cNvSpPr>
          <p:nvPr/>
        </p:nvSpPr>
        <p:spPr bwMode="auto">
          <a:xfrm>
            <a:off x="6858000" y="228600"/>
            <a:ext cx="152400" cy="609600"/>
          </a:xfrm>
          <a:prstGeom prst="rightBrace">
            <a:avLst>
              <a:gd name="adj1" fmla="val 33333"/>
              <a:gd name="adj2" fmla="val 50000"/>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4198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p:cNvPr>
          <p:cNvSpPr>
            <a:spLocks noGrp="1" noChangeArrowheads="1"/>
          </p:cNvSpPr>
          <p:nvPr>
            <p:ph type="body"/>
          </p:nvPr>
        </p:nvSpPr>
        <p:spPr>
          <a:xfrm>
            <a:off x="1981200" y="533400"/>
            <a:ext cx="8458200" cy="4525963"/>
          </a:xfrm>
        </p:spPr>
        <p:txBody>
          <a:bodyPr rtlCol="0" anchor="t">
            <a:normAutofit/>
          </a:bodyPr>
          <a:lstStyle/>
          <a:p>
            <a:pPr marL="342900" indent="-342900" eaLnBrk="1" fontAlgn="auto" hangingPunct="1">
              <a:spcBef>
                <a:spcPts val="6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a:solidFill>
                  <a:srgbClr val="C00000"/>
                </a:solidFill>
                <a:latin typeface="Times New Roman" pitchFamily="18" charset="0"/>
                <a:cs typeface="Times New Roman" pitchFamily="18" charset="0"/>
              </a:rPr>
              <a:t>Ex 1:</a:t>
            </a:r>
            <a:r>
              <a:rPr lang="en-US" sz="3200" dirty="0">
                <a:solidFill>
                  <a:srgbClr val="C00000"/>
                </a:solidFill>
                <a:latin typeface="Times New Roman" pitchFamily="18" charset="0"/>
                <a:cs typeface="Times New Roman" pitchFamily="18" charset="0"/>
              </a:rPr>
              <a:t> </a:t>
            </a:r>
            <a:r>
              <a:rPr lang="en-US" sz="2400" dirty="0">
                <a:latin typeface="Times New Roman" pitchFamily="18" charset="0"/>
                <a:cs typeface="Times New Roman" pitchFamily="18" charset="0"/>
              </a:rPr>
              <a:t>Let n=4, and ( a</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,a</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,a</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,a</a:t>
            </a:r>
            <a:r>
              <a:rPr lang="en-US" sz="2400" baseline="-25000" dirty="0">
                <a:latin typeface="Times New Roman" pitchFamily="18" charset="0"/>
                <a:cs typeface="Times New Roman" pitchFamily="18" charset="0"/>
              </a:rPr>
              <a:t>4</a:t>
            </a:r>
            <a:r>
              <a:rPr lang="en-US" sz="2400" dirty="0">
                <a:latin typeface="Times New Roman" pitchFamily="18" charset="0"/>
                <a:cs typeface="Times New Roman" pitchFamily="18" charset="0"/>
              </a:rPr>
              <a:t> ) </a:t>
            </a:r>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p(1 : 4 ) = ( 3, 3, 1, 1) and q(0: 4) = ( 2, 3, 1,1,1 ).</a:t>
            </a:r>
          </a:p>
          <a:p>
            <a:pPr marL="342900" indent="-342900" eaLnBrk="1" fontAlgn="auto" hangingPunct="1">
              <a:spcBef>
                <a:spcPts val="6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latin typeface="Times New Roman" pitchFamily="18" charset="0"/>
                <a:cs typeface="Times New Roman" pitchFamily="18" charset="0"/>
              </a:rPr>
              <a:t>       p’s and q’s </a:t>
            </a:r>
            <a:r>
              <a:rPr lang="en-US" sz="2400" dirty="0" smtClean="0">
                <a:latin typeface="Times New Roman" pitchFamily="18" charset="0"/>
                <a:cs typeface="Times New Roman" pitchFamily="18" charset="0"/>
              </a:rPr>
              <a:t>should be multiplied </a:t>
            </a:r>
            <a:r>
              <a:rPr lang="en-US" sz="2400" dirty="0">
                <a:latin typeface="Times New Roman" pitchFamily="18" charset="0"/>
                <a:cs typeface="Times New Roman" pitchFamily="18" charset="0"/>
              </a:rPr>
              <a:t>by </a:t>
            </a:r>
            <a:r>
              <a:rPr lang="en-US" sz="2400" dirty="0" smtClean="0">
                <a:latin typeface="Times New Roman" pitchFamily="18" charset="0"/>
                <a:cs typeface="Times New Roman" pitchFamily="18" charset="0"/>
              </a:rPr>
              <a:t> a </a:t>
            </a:r>
            <a:r>
              <a:rPr lang="en-US" sz="2400" smtClean="0">
                <a:latin typeface="Times New Roman" pitchFamily="18" charset="0"/>
                <a:cs typeface="Times New Roman" pitchFamily="18" charset="0"/>
              </a:rPr>
              <a:t>Positive Integer for </a:t>
            </a:r>
            <a:r>
              <a:rPr lang="en-US" sz="2400" dirty="0">
                <a:latin typeface="Times New Roman" pitchFamily="18" charset="0"/>
                <a:cs typeface="Times New Roman" pitchFamily="18" charset="0"/>
              </a:rPr>
              <a:t>convenience.</a:t>
            </a:r>
          </a:p>
          <a:p>
            <a:pPr marL="342900" indent="-342900" eaLnBrk="1" fontAlgn="auto" hangingPunct="1">
              <a:spcBef>
                <a:spcPts val="6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2955482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7" name="Group 1">
            <a:extLst/>
          </p:cNvPr>
          <p:cNvGraphicFramePr>
            <a:graphicFrameLocks noGrp="1"/>
          </p:cNvGraphicFramePr>
          <p:nvPr/>
        </p:nvGraphicFramePr>
        <p:xfrm>
          <a:off x="4038600" y="381000"/>
          <a:ext cx="5049838" cy="1060450"/>
        </p:xfrm>
        <a:graphic>
          <a:graphicData uri="http://schemas.openxmlformats.org/drawingml/2006/table">
            <a:tbl>
              <a:tblPr/>
              <a:tblGrid>
                <a:gridCol w="10096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973138">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tblGrid>
              <a:tr h="1060450">
                <a:tc>
                  <a:txBody>
                    <a:bodyPr/>
                    <a:lstStyle/>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dirty="0">
                          <a:ln>
                            <a:noFill/>
                          </a:ln>
                          <a:solidFill>
                            <a:srgbClr val="000000"/>
                          </a:solidFill>
                          <a:effectLst/>
                          <a:latin typeface="Arial" charset="0"/>
                        </a:rPr>
                        <a:t>w</a:t>
                      </a:r>
                      <a:r>
                        <a:rPr kumimoji="0" lang="en-IN" sz="1600" b="0" i="0" u="none" strike="noStrike" cap="none" normalizeH="0" baseline="-25000" dirty="0">
                          <a:ln>
                            <a:noFill/>
                          </a:ln>
                          <a:solidFill>
                            <a:srgbClr val="000000"/>
                          </a:solidFill>
                          <a:effectLst/>
                          <a:latin typeface="Arial" charset="0"/>
                        </a:rPr>
                        <a:t>00</a:t>
                      </a:r>
                      <a:r>
                        <a:rPr kumimoji="0" lang="en-IN" sz="1600" b="0" i="0" u="none" strike="noStrike" cap="none" normalizeH="0" baseline="0" dirty="0">
                          <a:ln>
                            <a:noFill/>
                          </a:ln>
                          <a:solidFill>
                            <a:srgbClr val="000000"/>
                          </a:solidFill>
                          <a:effectLst/>
                          <a:latin typeface="Arial" charset="0"/>
                        </a:rPr>
                        <a:t>=2</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dirty="0">
                          <a:ln>
                            <a:noFill/>
                          </a:ln>
                          <a:solidFill>
                            <a:srgbClr val="000000"/>
                          </a:solidFill>
                          <a:effectLst/>
                          <a:latin typeface="Arial" charset="0"/>
                        </a:rPr>
                        <a:t>c</a:t>
                      </a:r>
                      <a:r>
                        <a:rPr kumimoji="0" lang="en-IN" sz="1600" b="0" i="0" u="none" strike="noStrike" cap="none" normalizeH="0" baseline="-25000" dirty="0">
                          <a:ln>
                            <a:noFill/>
                          </a:ln>
                          <a:solidFill>
                            <a:srgbClr val="000000"/>
                          </a:solidFill>
                          <a:effectLst/>
                          <a:latin typeface="Arial" charset="0"/>
                        </a:rPr>
                        <a:t>00</a:t>
                      </a:r>
                      <a:r>
                        <a:rPr kumimoji="0" lang="en-IN" sz="1600" b="0" i="0" u="none" strike="noStrike" cap="none" normalizeH="0" baseline="0" dirty="0">
                          <a:ln>
                            <a:noFill/>
                          </a:ln>
                          <a:solidFill>
                            <a:srgbClr val="000000"/>
                          </a:solidFill>
                          <a:effectLst/>
                          <a:latin typeface="Arial" charset="0"/>
                        </a:rPr>
                        <a:t>=0</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dirty="0">
                          <a:ln>
                            <a:noFill/>
                          </a:ln>
                          <a:solidFill>
                            <a:srgbClr val="000000"/>
                          </a:solidFill>
                          <a:effectLst/>
                          <a:latin typeface="Arial" charset="0"/>
                        </a:rPr>
                        <a:t>r</a:t>
                      </a:r>
                      <a:r>
                        <a:rPr kumimoji="0" lang="en-IN" sz="1600" b="0" i="0" u="none" strike="noStrike" cap="none" normalizeH="0" baseline="-25000" dirty="0">
                          <a:ln>
                            <a:noFill/>
                          </a:ln>
                          <a:solidFill>
                            <a:srgbClr val="000000"/>
                          </a:solidFill>
                          <a:effectLst/>
                          <a:latin typeface="Arial" charset="0"/>
                        </a:rPr>
                        <a:t>00</a:t>
                      </a:r>
                      <a:r>
                        <a:rPr kumimoji="0" lang="en-IN" sz="1600" b="0" i="0" u="none" strike="noStrike" cap="none" normalizeH="0" baseline="0" dirty="0">
                          <a:ln>
                            <a:noFill/>
                          </a:ln>
                          <a:solidFill>
                            <a:srgbClr val="000000"/>
                          </a:solidFill>
                          <a:effectLst/>
                          <a:latin typeface="Arial" charset="0"/>
                        </a:rPr>
                        <a:t>=0</a:t>
                      </a: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4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800" b="0" i="0" u="none" strike="noStrike" cap="none" normalizeH="0" baseline="0" dirty="0">
                          <a:ln>
                            <a:noFill/>
                          </a:ln>
                          <a:solidFill>
                            <a:srgbClr val="000000"/>
                          </a:solidFill>
                          <a:effectLst/>
                          <a:latin typeface="Arial" charset="0"/>
                        </a:rPr>
                        <a:t>w</a:t>
                      </a:r>
                      <a:r>
                        <a:rPr kumimoji="0" lang="en-IN" sz="1800" b="0" i="0" u="none" strike="noStrike" cap="none" normalizeH="0" baseline="-25000" dirty="0">
                          <a:ln>
                            <a:noFill/>
                          </a:ln>
                          <a:solidFill>
                            <a:srgbClr val="000000"/>
                          </a:solidFill>
                          <a:effectLst/>
                          <a:latin typeface="Arial" charset="0"/>
                        </a:rPr>
                        <a:t>11</a:t>
                      </a:r>
                      <a:r>
                        <a:rPr kumimoji="0" lang="en-IN" sz="1800" b="0" i="0" u="none" strike="noStrike" cap="none" normalizeH="0" baseline="0" dirty="0">
                          <a:ln>
                            <a:noFill/>
                          </a:ln>
                          <a:solidFill>
                            <a:srgbClr val="000000"/>
                          </a:solidFill>
                          <a:effectLst/>
                          <a:latin typeface="Arial" charset="0"/>
                        </a:rPr>
                        <a:t>=3</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dirty="0">
                          <a:ln>
                            <a:noFill/>
                          </a:ln>
                          <a:solidFill>
                            <a:srgbClr val="000000"/>
                          </a:solidFill>
                          <a:effectLst/>
                          <a:latin typeface="Arial" charset="0"/>
                        </a:rPr>
                        <a:t>c</a:t>
                      </a:r>
                      <a:r>
                        <a:rPr kumimoji="0" lang="en-IN" sz="1600" b="0" i="0" u="none" strike="noStrike" cap="none" normalizeH="0" baseline="-25000" dirty="0">
                          <a:ln>
                            <a:noFill/>
                          </a:ln>
                          <a:solidFill>
                            <a:srgbClr val="000000"/>
                          </a:solidFill>
                          <a:effectLst/>
                          <a:latin typeface="Arial" charset="0"/>
                        </a:rPr>
                        <a:t>11</a:t>
                      </a:r>
                      <a:r>
                        <a:rPr kumimoji="0" lang="en-IN" sz="1600" b="0" i="0" u="none" strike="noStrike" cap="none" normalizeH="0" baseline="0" dirty="0">
                          <a:ln>
                            <a:noFill/>
                          </a:ln>
                          <a:solidFill>
                            <a:srgbClr val="000000"/>
                          </a:solidFill>
                          <a:effectLst/>
                          <a:latin typeface="Arial" charset="0"/>
                        </a:rPr>
                        <a:t>=0</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dirty="0">
                          <a:ln>
                            <a:noFill/>
                          </a:ln>
                          <a:solidFill>
                            <a:srgbClr val="000000"/>
                          </a:solidFill>
                          <a:effectLst/>
                          <a:latin typeface="Arial" charset="0"/>
                        </a:rPr>
                        <a:t>r</a:t>
                      </a:r>
                      <a:r>
                        <a:rPr kumimoji="0" lang="en-IN" sz="1600" b="0" i="0" u="none" strike="noStrike" cap="none" normalizeH="0" baseline="-25000" dirty="0">
                          <a:ln>
                            <a:noFill/>
                          </a:ln>
                          <a:solidFill>
                            <a:srgbClr val="000000"/>
                          </a:solidFill>
                          <a:effectLst/>
                          <a:latin typeface="Arial" charset="0"/>
                        </a:rPr>
                        <a:t>11</a:t>
                      </a:r>
                      <a:r>
                        <a:rPr kumimoji="0" lang="en-IN" sz="1600" b="0" i="0" u="none" strike="noStrike" cap="none" normalizeH="0" baseline="0" dirty="0">
                          <a:ln>
                            <a:noFill/>
                          </a:ln>
                          <a:solidFill>
                            <a:srgbClr val="000000"/>
                          </a:solidFill>
                          <a:effectLst/>
                          <a:latin typeface="Arial" charset="0"/>
                        </a:rPr>
                        <a:t>=0</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4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800" b="0" i="0" u="none" strike="noStrike" cap="none" normalizeH="0" baseline="0">
                          <a:ln>
                            <a:noFill/>
                          </a:ln>
                          <a:solidFill>
                            <a:srgbClr val="000000"/>
                          </a:solidFill>
                          <a:effectLst/>
                          <a:latin typeface="Arial" charset="0"/>
                        </a:rPr>
                        <a:t>w</a:t>
                      </a:r>
                      <a:r>
                        <a:rPr kumimoji="0" lang="en-IN" sz="1800" b="0" i="0" u="none" strike="noStrike" cap="none" normalizeH="0" baseline="-25000">
                          <a:ln>
                            <a:noFill/>
                          </a:ln>
                          <a:solidFill>
                            <a:srgbClr val="000000"/>
                          </a:solidFill>
                          <a:effectLst/>
                          <a:latin typeface="Arial" charset="0"/>
                        </a:rPr>
                        <a:t>22</a:t>
                      </a:r>
                      <a:r>
                        <a:rPr kumimoji="0" lang="en-IN" sz="1800" b="0" i="0" u="none" strike="noStrike" cap="none" normalizeH="0" baseline="0">
                          <a:ln>
                            <a:noFill/>
                          </a:ln>
                          <a:solidFill>
                            <a:srgbClr val="000000"/>
                          </a:solidFill>
                          <a:effectLst/>
                          <a:latin typeface="Arial" charset="0"/>
                        </a:rPr>
                        <a:t>=1</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22</a:t>
                      </a:r>
                      <a:r>
                        <a:rPr kumimoji="0" lang="en-IN" sz="1600" b="0" i="0" u="none" strike="noStrike" cap="none" normalizeH="0" baseline="0">
                          <a:ln>
                            <a:noFill/>
                          </a:ln>
                          <a:solidFill>
                            <a:srgbClr val="000000"/>
                          </a:solidFill>
                          <a:effectLst/>
                          <a:latin typeface="Arial" charset="0"/>
                        </a:rPr>
                        <a:t>=0</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22</a:t>
                      </a:r>
                      <a:r>
                        <a:rPr kumimoji="0" lang="en-IN" sz="1600" b="0" i="0" u="none" strike="noStrike" cap="none" normalizeH="0" baseline="0">
                          <a:ln>
                            <a:noFill/>
                          </a:ln>
                          <a:solidFill>
                            <a:srgbClr val="000000"/>
                          </a:solidFill>
                          <a:effectLst/>
                          <a:latin typeface="Arial" charset="0"/>
                        </a:rPr>
                        <a:t>=0</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4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800" b="0" i="0" u="none" strike="noStrike" cap="none" normalizeH="0" baseline="0">
                          <a:ln>
                            <a:noFill/>
                          </a:ln>
                          <a:solidFill>
                            <a:srgbClr val="000000"/>
                          </a:solidFill>
                          <a:effectLst/>
                          <a:latin typeface="Arial" charset="0"/>
                        </a:rPr>
                        <a:t>w</a:t>
                      </a:r>
                      <a:r>
                        <a:rPr kumimoji="0" lang="en-IN" sz="1800" b="0" i="0" u="none" strike="noStrike" cap="none" normalizeH="0" baseline="-25000">
                          <a:ln>
                            <a:noFill/>
                          </a:ln>
                          <a:solidFill>
                            <a:srgbClr val="000000"/>
                          </a:solidFill>
                          <a:effectLst/>
                          <a:latin typeface="Arial" charset="0"/>
                        </a:rPr>
                        <a:t>33</a:t>
                      </a:r>
                      <a:r>
                        <a:rPr kumimoji="0" lang="en-IN" sz="1800" b="0" i="0" u="none" strike="noStrike" cap="none" normalizeH="0" baseline="0">
                          <a:ln>
                            <a:noFill/>
                          </a:ln>
                          <a:solidFill>
                            <a:srgbClr val="000000"/>
                          </a:solidFill>
                          <a:effectLst/>
                          <a:latin typeface="Arial" charset="0"/>
                        </a:rPr>
                        <a:t>=1</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33</a:t>
                      </a:r>
                      <a:r>
                        <a:rPr kumimoji="0" lang="en-IN" sz="1600" b="0" i="0" u="none" strike="noStrike" cap="none" normalizeH="0" baseline="0">
                          <a:ln>
                            <a:noFill/>
                          </a:ln>
                          <a:solidFill>
                            <a:srgbClr val="000000"/>
                          </a:solidFill>
                          <a:effectLst/>
                          <a:latin typeface="Arial" charset="0"/>
                        </a:rPr>
                        <a:t>=0</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33</a:t>
                      </a:r>
                      <a:r>
                        <a:rPr kumimoji="0" lang="en-IN" sz="1600" b="0" i="0" u="none" strike="noStrike" cap="none" normalizeH="0" baseline="0">
                          <a:ln>
                            <a:noFill/>
                          </a:ln>
                          <a:solidFill>
                            <a:srgbClr val="000000"/>
                          </a:solidFill>
                          <a:effectLst/>
                          <a:latin typeface="Arial" charset="0"/>
                        </a:rPr>
                        <a:t>=0</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4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800" b="0" i="0" u="none" strike="noStrike" cap="none" normalizeH="0" baseline="0">
                          <a:ln>
                            <a:noFill/>
                          </a:ln>
                          <a:solidFill>
                            <a:srgbClr val="000000"/>
                          </a:solidFill>
                          <a:effectLst/>
                          <a:latin typeface="Arial" charset="0"/>
                        </a:rPr>
                        <a:t>w</a:t>
                      </a:r>
                      <a:r>
                        <a:rPr kumimoji="0" lang="en-IN" sz="1800" b="0" i="0" u="none" strike="noStrike" cap="none" normalizeH="0" baseline="-25000">
                          <a:ln>
                            <a:noFill/>
                          </a:ln>
                          <a:solidFill>
                            <a:srgbClr val="000000"/>
                          </a:solidFill>
                          <a:effectLst/>
                          <a:latin typeface="Arial" charset="0"/>
                        </a:rPr>
                        <a:t>44</a:t>
                      </a:r>
                      <a:r>
                        <a:rPr kumimoji="0" lang="en-IN" sz="1800" b="0" i="0" u="none" strike="noStrike" cap="none" normalizeH="0" baseline="0">
                          <a:ln>
                            <a:noFill/>
                          </a:ln>
                          <a:solidFill>
                            <a:srgbClr val="000000"/>
                          </a:solidFill>
                          <a:effectLst/>
                          <a:latin typeface="Arial" charset="0"/>
                        </a:rPr>
                        <a:t>=1</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44</a:t>
                      </a:r>
                      <a:r>
                        <a:rPr kumimoji="0" lang="en-IN" sz="1600" b="0" i="0" u="none" strike="noStrike" cap="none" normalizeH="0" baseline="0">
                          <a:ln>
                            <a:noFill/>
                          </a:ln>
                          <a:solidFill>
                            <a:srgbClr val="000000"/>
                          </a:solidFill>
                          <a:effectLst/>
                          <a:latin typeface="Arial" charset="0"/>
                        </a:rPr>
                        <a:t>=0</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44</a:t>
                      </a:r>
                      <a:r>
                        <a:rPr kumimoji="0" lang="en-IN" sz="1600" b="0" i="0" u="none" strike="noStrike" cap="none" normalizeH="0" baseline="0">
                          <a:ln>
                            <a:noFill/>
                          </a:ln>
                          <a:solidFill>
                            <a:srgbClr val="000000"/>
                          </a:solidFill>
                          <a:effectLst/>
                          <a:latin typeface="Arial" charset="0"/>
                        </a:rPr>
                        <a:t>=0</a:t>
                      </a: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719" name="Group 23">
            <a:extLst/>
          </p:cNvPr>
          <p:cNvGraphicFramePr>
            <a:graphicFrameLocks noGrp="1"/>
          </p:cNvGraphicFramePr>
          <p:nvPr/>
        </p:nvGraphicFramePr>
        <p:xfrm>
          <a:off x="4038600" y="1422400"/>
          <a:ext cx="4040188" cy="1062038"/>
        </p:xfrm>
        <a:graphic>
          <a:graphicData uri="http://schemas.openxmlformats.org/drawingml/2006/table">
            <a:tbl>
              <a:tblPr/>
              <a:tblGrid>
                <a:gridCol w="990600">
                  <a:extLst>
                    <a:ext uri="{9D8B030D-6E8A-4147-A177-3AD203B41FA5}">
                      <a16:colId xmlns:a16="http://schemas.microsoft.com/office/drawing/2014/main" val="20000"/>
                    </a:ext>
                  </a:extLst>
                </a:gridCol>
                <a:gridCol w="1068388">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1062038">
                <a:tc>
                  <a:txBody>
                    <a:bodyPr/>
                    <a:lstStyle/>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dirty="0">
                          <a:ln>
                            <a:noFill/>
                          </a:ln>
                          <a:solidFill>
                            <a:srgbClr val="000000"/>
                          </a:solidFill>
                          <a:effectLst/>
                          <a:latin typeface="Arial" charset="0"/>
                        </a:rPr>
                        <a:t>w</a:t>
                      </a:r>
                      <a:r>
                        <a:rPr kumimoji="0" lang="en-IN" sz="1600" b="0" i="0" u="none" strike="noStrike" cap="none" normalizeH="0" baseline="-25000" dirty="0">
                          <a:ln>
                            <a:noFill/>
                          </a:ln>
                          <a:solidFill>
                            <a:srgbClr val="000000"/>
                          </a:solidFill>
                          <a:effectLst/>
                          <a:latin typeface="Arial" charset="0"/>
                        </a:rPr>
                        <a:t>01</a:t>
                      </a:r>
                      <a:r>
                        <a:rPr kumimoji="0" lang="en-IN" sz="1600" b="0" i="0" u="none" strike="noStrike" cap="none" normalizeH="0" baseline="0" dirty="0">
                          <a:ln>
                            <a:noFill/>
                          </a:ln>
                          <a:solidFill>
                            <a:srgbClr val="000000"/>
                          </a:solidFill>
                          <a:effectLst/>
                          <a:latin typeface="Arial" charset="0"/>
                        </a:rPr>
                        <a:t>=8</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dirty="0">
                          <a:ln>
                            <a:noFill/>
                          </a:ln>
                          <a:solidFill>
                            <a:srgbClr val="000000"/>
                          </a:solidFill>
                          <a:effectLst/>
                          <a:latin typeface="Arial" charset="0"/>
                        </a:rPr>
                        <a:t>c</a:t>
                      </a:r>
                      <a:r>
                        <a:rPr kumimoji="0" lang="en-IN" sz="1600" b="0" i="0" u="none" strike="noStrike" cap="none" normalizeH="0" baseline="-25000" dirty="0">
                          <a:ln>
                            <a:noFill/>
                          </a:ln>
                          <a:solidFill>
                            <a:srgbClr val="000000"/>
                          </a:solidFill>
                          <a:effectLst/>
                          <a:latin typeface="Arial" charset="0"/>
                        </a:rPr>
                        <a:t>01</a:t>
                      </a:r>
                      <a:r>
                        <a:rPr kumimoji="0" lang="en-IN" sz="1600" b="0" i="0" u="none" strike="noStrike" cap="none" normalizeH="0" baseline="0" dirty="0">
                          <a:ln>
                            <a:noFill/>
                          </a:ln>
                          <a:solidFill>
                            <a:srgbClr val="000000"/>
                          </a:solidFill>
                          <a:effectLst/>
                          <a:latin typeface="Arial" charset="0"/>
                        </a:rPr>
                        <a:t>=8</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dirty="0">
                          <a:ln>
                            <a:noFill/>
                          </a:ln>
                          <a:solidFill>
                            <a:srgbClr val="000000"/>
                          </a:solidFill>
                          <a:effectLst/>
                          <a:latin typeface="Arial" charset="0"/>
                        </a:rPr>
                        <a:t>r</a:t>
                      </a:r>
                      <a:r>
                        <a:rPr kumimoji="0" lang="en-IN" sz="1600" b="0" i="0" u="none" strike="noStrike" cap="none" normalizeH="0" baseline="-25000" dirty="0">
                          <a:ln>
                            <a:noFill/>
                          </a:ln>
                          <a:solidFill>
                            <a:srgbClr val="000000"/>
                          </a:solidFill>
                          <a:effectLst/>
                          <a:latin typeface="Arial" charset="0"/>
                        </a:rPr>
                        <a:t>01</a:t>
                      </a:r>
                      <a:r>
                        <a:rPr kumimoji="0" lang="en-IN" sz="1600" b="0" i="0" u="none" strike="noStrike" cap="none" normalizeH="0" baseline="0" dirty="0">
                          <a:ln>
                            <a:noFill/>
                          </a:ln>
                          <a:solidFill>
                            <a:srgbClr val="000000"/>
                          </a:solidFill>
                          <a:effectLst/>
                          <a:latin typeface="Arial" charset="0"/>
                        </a:rPr>
                        <a:t>=1</a:t>
                      </a: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4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800" b="0" i="0" u="none" strike="noStrike" cap="none" normalizeH="0" baseline="0" dirty="0">
                          <a:ln>
                            <a:noFill/>
                          </a:ln>
                          <a:solidFill>
                            <a:srgbClr val="000000"/>
                          </a:solidFill>
                          <a:effectLst/>
                          <a:latin typeface="Arial" charset="0"/>
                        </a:rPr>
                        <a:t>w</a:t>
                      </a:r>
                      <a:r>
                        <a:rPr kumimoji="0" lang="en-IN" sz="1800" b="0" i="0" u="none" strike="noStrike" cap="none" normalizeH="0" baseline="-25000" dirty="0">
                          <a:ln>
                            <a:noFill/>
                          </a:ln>
                          <a:solidFill>
                            <a:srgbClr val="000000"/>
                          </a:solidFill>
                          <a:effectLst/>
                          <a:latin typeface="Arial" charset="0"/>
                        </a:rPr>
                        <a:t>12</a:t>
                      </a:r>
                      <a:r>
                        <a:rPr kumimoji="0" lang="en-IN" sz="1800" b="0" i="0" u="none" strike="noStrike" cap="none" normalizeH="0" baseline="0" dirty="0">
                          <a:ln>
                            <a:noFill/>
                          </a:ln>
                          <a:solidFill>
                            <a:srgbClr val="000000"/>
                          </a:solidFill>
                          <a:effectLst/>
                          <a:latin typeface="Arial" charset="0"/>
                        </a:rPr>
                        <a:t>=7</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dirty="0">
                          <a:ln>
                            <a:noFill/>
                          </a:ln>
                          <a:solidFill>
                            <a:srgbClr val="000000"/>
                          </a:solidFill>
                          <a:effectLst/>
                          <a:latin typeface="Arial" charset="0"/>
                        </a:rPr>
                        <a:t>c</a:t>
                      </a:r>
                      <a:r>
                        <a:rPr kumimoji="0" lang="en-IN" sz="1600" b="0" i="0" u="none" strike="noStrike" cap="none" normalizeH="0" baseline="-25000" dirty="0">
                          <a:ln>
                            <a:noFill/>
                          </a:ln>
                          <a:solidFill>
                            <a:srgbClr val="000000"/>
                          </a:solidFill>
                          <a:effectLst/>
                          <a:latin typeface="Arial" charset="0"/>
                        </a:rPr>
                        <a:t>12</a:t>
                      </a:r>
                      <a:r>
                        <a:rPr kumimoji="0" lang="en-IN" sz="1600" b="0" i="0" u="none" strike="noStrike" cap="none" normalizeH="0" baseline="0" dirty="0">
                          <a:ln>
                            <a:noFill/>
                          </a:ln>
                          <a:solidFill>
                            <a:srgbClr val="000000"/>
                          </a:solidFill>
                          <a:effectLst/>
                          <a:latin typeface="Arial" charset="0"/>
                        </a:rPr>
                        <a:t>=7</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dirty="0">
                          <a:ln>
                            <a:noFill/>
                          </a:ln>
                          <a:solidFill>
                            <a:srgbClr val="000000"/>
                          </a:solidFill>
                          <a:effectLst/>
                          <a:latin typeface="Arial" charset="0"/>
                        </a:rPr>
                        <a:t>r</a:t>
                      </a:r>
                      <a:r>
                        <a:rPr kumimoji="0" lang="en-IN" sz="1600" b="0" i="0" u="none" strike="noStrike" cap="none" normalizeH="0" baseline="-25000" dirty="0">
                          <a:ln>
                            <a:noFill/>
                          </a:ln>
                          <a:solidFill>
                            <a:srgbClr val="000000"/>
                          </a:solidFill>
                          <a:effectLst/>
                          <a:latin typeface="Arial" charset="0"/>
                        </a:rPr>
                        <a:t>12</a:t>
                      </a:r>
                      <a:r>
                        <a:rPr kumimoji="0" lang="en-IN" sz="1600" b="0" i="0" u="none" strike="noStrike" cap="none" normalizeH="0" baseline="0" dirty="0">
                          <a:ln>
                            <a:noFill/>
                          </a:ln>
                          <a:solidFill>
                            <a:srgbClr val="000000"/>
                          </a:solidFill>
                          <a:effectLst/>
                          <a:latin typeface="Arial" charset="0"/>
                        </a:rPr>
                        <a:t>=2</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4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800" b="0" i="0" u="none" strike="noStrike" cap="none" normalizeH="0" baseline="0">
                          <a:ln>
                            <a:noFill/>
                          </a:ln>
                          <a:solidFill>
                            <a:srgbClr val="000000"/>
                          </a:solidFill>
                          <a:effectLst/>
                          <a:latin typeface="Arial" charset="0"/>
                        </a:rPr>
                        <a:t>w</a:t>
                      </a:r>
                      <a:r>
                        <a:rPr kumimoji="0" lang="en-IN" sz="1800" b="0" i="0" u="none" strike="noStrike" cap="none" normalizeH="0" baseline="-25000">
                          <a:ln>
                            <a:noFill/>
                          </a:ln>
                          <a:solidFill>
                            <a:srgbClr val="000000"/>
                          </a:solidFill>
                          <a:effectLst/>
                          <a:latin typeface="Arial" charset="0"/>
                        </a:rPr>
                        <a:t>23</a:t>
                      </a:r>
                      <a:r>
                        <a:rPr kumimoji="0" lang="en-IN" sz="1800" b="0" i="0" u="none" strike="noStrike" cap="none" normalizeH="0" baseline="0">
                          <a:ln>
                            <a:noFill/>
                          </a:ln>
                          <a:solidFill>
                            <a:srgbClr val="000000"/>
                          </a:solidFill>
                          <a:effectLst/>
                          <a:latin typeface="Arial" charset="0"/>
                        </a:rPr>
                        <a:t>=3</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23</a:t>
                      </a:r>
                      <a:r>
                        <a:rPr kumimoji="0" lang="en-IN" sz="1600" b="0" i="0" u="none" strike="noStrike" cap="none" normalizeH="0" baseline="0">
                          <a:ln>
                            <a:noFill/>
                          </a:ln>
                          <a:solidFill>
                            <a:srgbClr val="000000"/>
                          </a:solidFill>
                          <a:effectLst/>
                          <a:latin typeface="Arial" charset="0"/>
                        </a:rPr>
                        <a:t>=3</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23</a:t>
                      </a:r>
                      <a:r>
                        <a:rPr kumimoji="0" lang="en-IN" sz="1600" b="0" i="0" u="none" strike="noStrike" cap="none" normalizeH="0" baseline="0">
                          <a:ln>
                            <a:noFill/>
                          </a:ln>
                          <a:solidFill>
                            <a:srgbClr val="000000"/>
                          </a:solidFill>
                          <a:effectLst/>
                          <a:latin typeface="Arial" charset="0"/>
                        </a:rPr>
                        <a:t>=3</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4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800" b="0" i="0" u="none" strike="noStrike" cap="none" normalizeH="0" baseline="0">
                          <a:ln>
                            <a:noFill/>
                          </a:ln>
                          <a:solidFill>
                            <a:srgbClr val="000000"/>
                          </a:solidFill>
                          <a:effectLst/>
                          <a:latin typeface="Arial" charset="0"/>
                        </a:rPr>
                        <a:t>w</a:t>
                      </a:r>
                      <a:r>
                        <a:rPr kumimoji="0" lang="en-IN" sz="1800" b="0" i="0" u="none" strike="noStrike" cap="none" normalizeH="0" baseline="-25000">
                          <a:ln>
                            <a:noFill/>
                          </a:ln>
                          <a:solidFill>
                            <a:srgbClr val="000000"/>
                          </a:solidFill>
                          <a:effectLst/>
                          <a:latin typeface="Arial" charset="0"/>
                        </a:rPr>
                        <a:t>34</a:t>
                      </a:r>
                      <a:r>
                        <a:rPr kumimoji="0" lang="en-IN" sz="1800" b="0" i="0" u="none" strike="noStrike" cap="none" normalizeH="0" baseline="0">
                          <a:ln>
                            <a:noFill/>
                          </a:ln>
                          <a:solidFill>
                            <a:srgbClr val="000000"/>
                          </a:solidFill>
                          <a:effectLst/>
                          <a:latin typeface="Arial" charset="0"/>
                        </a:rPr>
                        <a:t>=3</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34</a:t>
                      </a:r>
                      <a:r>
                        <a:rPr kumimoji="0" lang="en-IN" sz="1600" b="0" i="0" u="none" strike="noStrike" cap="none" normalizeH="0" baseline="0">
                          <a:ln>
                            <a:noFill/>
                          </a:ln>
                          <a:solidFill>
                            <a:srgbClr val="000000"/>
                          </a:solidFill>
                          <a:effectLst/>
                          <a:latin typeface="Arial" charset="0"/>
                        </a:rPr>
                        <a:t>=3</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34</a:t>
                      </a:r>
                      <a:r>
                        <a:rPr kumimoji="0" lang="en-IN" sz="1600" b="0" i="0" u="none" strike="noStrike" cap="none" normalizeH="0" baseline="0">
                          <a:ln>
                            <a:noFill/>
                          </a:ln>
                          <a:solidFill>
                            <a:srgbClr val="000000"/>
                          </a:solidFill>
                          <a:effectLst/>
                          <a:latin typeface="Arial" charset="0"/>
                        </a:rPr>
                        <a:t>=4</a:t>
                      </a: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737" name="Group 41">
            <a:extLst/>
          </p:cNvPr>
          <p:cNvGraphicFramePr>
            <a:graphicFrameLocks noGrp="1"/>
          </p:cNvGraphicFramePr>
          <p:nvPr/>
        </p:nvGraphicFramePr>
        <p:xfrm>
          <a:off x="4038600" y="2514600"/>
          <a:ext cx="3087688" cy="1062038"/>
        </p:xfrm>
        <a:graphic>
          <a:graphicData uri="http://schemas.openxmlformats.org/drawingml/2006/table">
            <a:tbl>
              <a:tblPr/>
              <a:tblGrid>
                <a:gridCol w="990600">
                  <a:extLst>
                    <a:ext uri="{9D8B030D-6E8A-4147-A177-3AD203B41FA5}">
                      <a16:colId xmlns:a16="http://schemas.microsoft.com/office/drawing/2014/main" val="20000"/>
                    </a:ext>
                  </a:extLst>
                </a:gridCol>
                <a:gridCol w="1068388">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1062038">
                <a:tc>
                  <a:txBody>
                    <a:bodyPr/>
                    <a:lstStyle/>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w</a:t>
                      </a:r>
                      <a:r>
                        <a:rPr kumimoji="0" lang="en-IN" sz="1600" b="0" i="0" u="none" strike="noStrike" cap="none" normalizeH="0" baseline="-25000">
                          <a:ln>
                            <a:noFill/>
                          </a:ln>
                          <a:solidFill>
                            <a:srgbClr val="000000"/>
                          </a:solidFill>
                          <a:effectLst/>
                          <a:latin typeface="Arial" charset="0"/>
                        </a:rPr>
                        <a:t>02</a:t>
                      </a:r>
                      <a:r>
                        <a:rPr kumimoji="0" lang="en-IN" sz="1600" b="0" i="0" u="none" strike="noStrike" cap="none" normalizeH="0" baseline="0">
                          <a:ln>
                            <a:noFill/>
                          </a:ln>
                          <a:solidFill>
                            <a:srgbClr val="000000"/>
                          </a:solidFill>
                          <a:effectLst/>
                          <a:latin typeface="Arial" charset="0"/>
                        </a:rPr>
                        <a:t>=12</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02</a:t>
                      </a:r>
                      <a:r>
                        <a:rPr kumimoji="0" lang="en-IN" sz="1600" b="0" i="0" u="none" strike="noStrike" cap="none" normalizeH="0" baseline="0">
                          <a:ln>
                            <a:noFill/>
                          </a:ln>
                          <a:solidFill>
                            <a:srgbClr val="000000"/>
                          </a:solidFill>
                          <a:effectLst/>
                          <a:latin typeface="Arial" charset="0"/>
                        </a:rPr>
                        <a:t>=19</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02</a:t>
                      </a:r>
                      <a:r>
                        <a:rPr kumimoji="0" lang="en-IN" sz="1600" b="0" i="0" u="none" strike="noStrike" cap="none" normalizeH="0" baseline="0">
                          <a:ln>
                            <a:noFill/>
                          </a:ln>
                          <a:solidFill>
                            <a:srgbClr val="000000"/>
                          </a:solidFill>
                          <a:effectLst/>
                          <a:latin typeface="Arial" charset="0"/>
                        </a:rPr>
                        <a:t>=1</a:t>
                      </a: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4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800" b="0" i="0" u="none" strike="noStrike" cap="none" normalizeH="0" baseline="0">
                          <a:ln>
                            <a:noFill/>
                          </a:ln>
                          <a:solidFill>
                            <a:srgbClr val="000000"/>
                          </a:solidFill>
                          <a:effectLst/>
                          <a:latin typeface="Arial" charset="0"/>
                        </a:rPr>
                        <a:t>w</a:t>
                      </a:r>
                      <a:r>
                        <a:rPr kumimoji="0" lang="en-IN" sz="1800" b="0" i="0" u="none" strike="noStrike" cap="none" normalizeH="0" baseline="-25000">
                          <a:ln>
                            <a:noFill/>
                          </a:ln>
                          <a:solidFill>
                            <a:srgbClr val="000000"/>
                          </a:solidFill>
                          <a:effectLst/>
                          <a:latin typeface="Arial" charset="0"/>
                        </a:rPr>
                        <a:t>13</a:t>
                      </a:r>
                      <a:r>
                        <a:rPr kumimoji="0" lang="en-IN" sz="1800" b="0" i="0" u="none" strike="noStrike" cap="none" normalizeH="0" baseline="0">
                          <a:ln>
                            <a:noFill/>
                          </a:ln>
                          <a:solidFill>
                            <a:srgbClr val="000000"/>
                          </a:solidFill>
                          <a:effectLst/>
                          <a:latin typeface="Arial" charset="0"/>
                        </a:rPr>
                        <a:t>=9</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13</a:t>
                      </a:r>
                      <a:r>
                        <a:rPr kumimoji="0" lang="en-IN" sz="1600" b="0" i="0" u="none" strike="noStrike" cap="none" normalizeH="0" baseline="0">
                          <a:ln>
                            <a:noFill/>
                          </a:ln>
                          <a:solidFill>
                            <a:srgbClr val="000000"/>
                          </a:solidFill>
                          <a:effectLst/>
                          <a:latin typeface="Arial" charset="0"/>
                        </a:rPr>
                        <a:t>=12</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13</a:t>
                      </a:r>
                      <a:r>
                        <a:rPr kumimoji="0" lang="en-IN" sz="1600" b="0" i="0" u="none" strike="noStrike" cap="none" normalizeH="0" baseline="0">
                          <a:ln>
                            <a:noFill/>
                          </a:ln>
                          <a:solidFill>
                            <a:srgbClr val="000000"/>
                          </a:solidFill>
                          <a:effectLst/>
                          <a:latin typeface="Arial" charset="0"/>
                        </a:rPr>
                        <a:t>=2</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4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800" b="0" i="0" u="none" strike="noStrike" cap="none" normalizeH="0" baseline="0">
                          <a:ln>
                            <a:noFill/>
                          </a:ln>
                          <a:solidFill>
                            <a:srgbClr val="000000"/>
                          </a:solidFill>
                          <a:effectLst/>
                          <a:latin typeface="Arial" charset="0"/>
                        </a:rPr>
                        <a:t>w</a:t>
                      </a:r>
                      <a:r>
                        <a:rPr kumimoji="0" lang="en-IN" sz="1800" b="0" i="0" u="none" strike="noStrike" cap="none" normalizeH="0" baseline="-25000">
                          <a:ln>
                            <a:noFill/>
                          </a:ln>
                          <a:solidFill>
                            <a:srgbClr val="000000"/>
                          </a:solidFill>
                          <a:effectLst/>
                          <a:latin typeface="Arial" charset="0"/>
                        </a:rPr>
                        <a:t>24</a:t>
                      </a:r>
                      <a:r>
                        <a:rPr kumimoji="0" lang="en-IN" sz="1800" b="0" i="0" u="none" strike="noStrike" cap="none" normalizeH="0" baseline="0">
                          <a:ln>
                            <a:noFill/>
                          </a:ln>
                          <a:solidFill>
                            <a:srgbClr val="000000"/>
                          </a:solidFill>
                          <a:effectLst/>
                          <a:latin typeface="Arial" charset="0"/>
                        </a:rPr>
                        <a:t>=5</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24</a:t>
                      </a:r>
                      <a:r>
                        <a:rPr kumimoji="0" lang="en-IN" sz="1600" b="0" i="0" u="none" strike="noStrike" cap="none" normalizeH="0" baseline="0">
                          <a:ln>
                            <a:noFill/>
                          </a:ln>
                          <a:solidFill>
                            <a:srgbClr val="000000"/>
                          </a:solidFill>
                          <a:effectLst/>
                          <a:latin typeface="Arial" charset="0"/>
                        </a:rPr>
                        <a:t>=8</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24</a:t>
                      </a:r>
                      <a:r>
                        <a:rPr kumimoji="0" lang="en-IN" sz="1600" b="0" i="0" u="none" strike="noStrike" cap="none" normalizeH="0" baseline="0">
                          <a:ln>
                            <a:noFill/>
                          </a:ln>
                          <a:solidFill>
                            <a:srgbClr val="000000"/>
                          </a:solidFill>
                          <a:effectLst/>
                          <a:latin typeface="Arial" charset="0"/>
                        </a:rPr>
                        <a:t>=3</a:t>
                      </a: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751" name="Group 55">
            <a:extLst/>
          </p:cNvPr>
          <p:cNvGraphicFramePr>
            <a:graphicFrameLocks noGrp="1"/>
          </p:cNvGraphicFramePr>
          <p:nvPr/>
        </p:nvGraphicFramePr>
        <p:xfrm>
          <a:off x="4038600" y="3556000"/>
          <a:ext cx="2058988" cy="1062038"/>
        </p:xfrm>
        <a:graphic>
          <a:graphicData uri="http://schemas.openxmlformats.org/drawingml/2006/table">
            <a:tbl>
              <a:tblPr/>
              <a:tblGrid>
                <a:gridCol w="990600">
                  <a:extLst>
                    <a:ext uri="{9D8B030D-6E8A-4147-A177-3AD203B41FA5}">
                      <a16:colId xmlns:a16="http://schemas.microsoft.com/office/drawing/2014/main" val="20000"/>
                    </a:ext>
                  </a:extLst>
                </a:gridCol>
                <a:gridCol w="1068388">
                  <a:extLst>
                    <a:ext uri="{9D8B030D-6E8A-4147-A177-3AD203B41FA5}">
                      <a16:colId xmlns:a16="http://schemas.microsoft.com/office/drawing/2014/main" val="20001"/>
                    </a:ext>
                  </a:extLst>
                </a:gridCol>
              </a:tblGrid>
              <a:tr h="1062038">
                <a:tc>
                  <a:txBody>
                    <a:bodyPr/>
                    <a:lstStyle/>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w</a:t>
                      </a:r>
                      <a:r>
                        <a:rPr kumimoji="0" lang="en-IN" sz="1600" b="0" i="0" u="none" strike="noStrike" cap="none" normalizeH="0" baseline="-25000">
                          <a:ln>
                            <a:noFill/>
                          </a:ln>
                          <a:solidFill>
                            <a:srgbClr val="000000"/>
                          </a:solidFill>
                          <a:effectLst/>
                          <a:latin typeface="Arial" charset="0"/>
                        </a:rPr>
                        <a:t>03</a:t>
                      </a:r>
                      <a:r>
                        <a:rPr kumimoji="0" lang="en-IN" sz="1600" b="0" i="0" u="none" strike="noStrike" cap="none" normalizeH="0" baseline="0">
                          <a:ln>
                            <a:noFill/>
                          </a:ln>
                          <a:solidFill>
                            <a:srgbClr val="000000"/>
                          </a:solidFill>
                          <a:effectLst/>
                          <a:latin typeface="Arial" charset="0"/>
                        </a:rPr>
                        <a:t>=14</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03</a:t>
                      </a:r>
                      <a:r>
                        <a:rPr kumimoji="0" lang="en-IN" sz="1600" b="0" i="0" u="none" strike="noStrike" cap="none" normalizeH="0" baseline="0">
                          <a:ln>
                            <a:noFill/>
                          </a:ln>
                          <a:solidFill>
                            <a:srgbClr val="000000"/>
                          </a:solidFill>
                          <a:effectLst/>
                          <a:latin typeface="Arial" charset="0"/>
                        </a:rPr>
                        <a:t>=25</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03</a:t>
                      </a:r>
                      <a:r>
                        <a:rPr kumimoji="0" lang="en-IN" sz="1600" b="0" i="0" u="none" strike="noStrike" cap="none" normalizeH="0" baseline="0">
                          <a:ln>
                            <a:noFill/>
                          </a:ln>
                          <a:solidFill>
                            <a:srgbClr val="000000"/>
                          </a:solidFill>
                          <a:effectLst/>
                          <a:latin typeface="Arial" charset="0"/>
                        </a:rPr>
                        <a:t>=2</a:t>
                      </a:r>
                    </a:p>
                  </a:txBody>
                  <a:tcPr anchor="ctr" horzOverflow="overflow">
                    <a:lnL w="2844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4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800" b="0" i="0" u="none" strike="noStrike" cap="none" normalizeH="0" baseline="0">
                          <a:ln>
                            <a:noFill/>
                          </a:ln>
                          <a:solidFill>
                            <a:srgbClr val="000000"/>
                          </a:solidFill>
                          <a:effectLst/>
                          <a:latin typeface="Arial" charset="0"/>
                        </a:rPr>
                        <a:t>w</a:t>
                      </a:r>
                      <a:r>
                        <a:rPr kumimoji="0" lang="en-IN" sz="1800" b="0" i="0" u="none" strike="noStrike" cap="none" normalizeH="0" baseline="-25000">
                          <a:ln>
                            <a:noFill/>
                          </a:ln>
                          <a:solidFill>
                            <a:srgbClr val="000000"/>
                          </a:solidFill>
                          <a:effectLst/>
                          <a:latin typeface="Arial" charset="0"/>
                        </a:rPr>
                        <a:t>14</a:t>
                      </a:r>
                      <a:r>
                        <a:rPr kumimoji="0" lang="en-IN" sz="1800" b="0" i="0" u="none" strike="noStrike" cap="none" normalizeH="0" baseline="0">
                          <a:ln>
                            <a:noFill/>
                          </a:ln>
                          <a:solidFill>
                            <a:srgbClr val="000000"/>
                          </a:solidFill>
                          <a:effectLst/>
                          <a:latin typeface="Arial" charset="0"/>
                        </a:rPr>
                        <a:t>=11</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14</a:t>
                      </a:r>
                      <a:r>
                        <a:rPr kumimoji="0" lang="en-IN" sz="1600" b="0" i="0" u="none" strike="noStrike" cap="none" normalizeH="0" baseline="0">
                          <a:ln>
                            <a:noFill/>
                          </a:ln>
                          <a:solidFill>
                            <a:srgbClr val="000000"/>
                          </a:solidFill>
                          <a:effectLst/>
                          <a:latin typeface="Arial" charset="0"/>
                        </a:rPr>
                        <a:t>=19</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14</a:t>
                      </a:r>
                      <a:r>
                        <a:rPr kumimoji="0" lang="en-IN" sz="1600" b="0" i="0" u="none" strike="noStrike" cap="none" normalizeH="0" baseline="0">
                          <a:ln>
                            <a:noFill/>
                          </a:ln>
                          <a:solidFill>
                            <a:srgbClr val="000000"/>
                          </a:solidFill>
                          <a:effectLst/>
                          <a:latin typeface="Arial" charset="0"/>
                        </a:rPr>
                        <a:t>=2</a:t>
                      </a:r>
                    </a:p>
                  </a:txBody>
                  <a:tcPr anchor="ctr" horzOverflow="overflow">
                    <a:lnL w="2844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5102" name="Rectangle 65"/>
          <p:cNvSpPr>
            <a:spLocks noChangeArrowheads="1"/>
          </p:cNvSpPr>
          <p:nvPr/>
        </p:nvSpPr>
        <p:spPr bwMode="auto">
          <a:xfrm>
            <a:off x="3581400" y="584200"/>
            <a:ext cx="304800" cy="3048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Arial" panose="020B0604020202020204" pitchFamily="34" charset="0"/>
              </a:rPr>
              <a:t>0</a:t>
            </a:r>
          </a:p>
        </p:txBody>
      </p:sp>
      <p:sp>
        <p:nvSpPr>
          <p:cNvPr id="45103" name="Rectangle 66"/>
          <p:cNvSpPr>
            <a:spLocks noChangeArrowheads="1"/>
          </p:cNvSpPr>
          <p:nvPr/>
        </p:nvSpPr>
        <p:spPr bwMode="auto">
          <a:xfrm>
            <a:off x="3581400" y="1752600"/>
            <a:ext cx="304800" cy="3048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Arial" panose="020B0604020202020204" pitchFamily="34" charset="0"/>
              </a:rPr>
              <a:t>1</a:t>
            </a:r>
          </a:p>
        </p:txBody>
      </p:sp>
      <p:sp>
        <p:nvSpPr>
          <p:cNvPr id="45104" name="Rectangle 67"/>
          <p:cNvSpPr>
            <a:spLocks noChangeArrowheads="1"/>
          </p:cNvSpPr>
          <p:nvPr/>
        </p:nvSpPr>
        <p:spPr bwMode="auto">
          <a:xfrm>
            <a:off x="3581400" y="2743200"/>
            <a:ext cx="304800" cy="3048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Arial" panose="020B0604020202020204" pitchFamily="34" charset="0"/>
              </a:rPr>
              <a:t>2 </a:t>
            </a:r>
          </a:p>
        </p:txBody>
      </p:sp>
      <p:sp>
        <p:nvSpPr>
          <p:cNvPr id="45105" name="Rectangle 68"/>
          <p:cNvSpPr>
            <a:spLocks noChangeArrowheads="1"/>
          </p:cNvSpPr>
          <p:nvPr/>
        </p:nvSpPr>
        <p:spPr bwMode="auto">
          <a:xfrm>
            <a:off x="3505200" y="3733800"/>
            <a:ext cx="304800" cy="3048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Arial" panose="020B0604020202020204" pitchFamily="34" charset="0"/>
              </a:rPr>
              <a:t>  3 </a:t>
            </a:r>
          </a:p>
        </p:txBody>
      </p:sp>
      <p:sp>
        <p:nvSpPr>
          <p:cNvPr id="45106" name="Rectangle 69"/>
          <p:cNvSpPr>
            <a:spLocks noChangeArrowheads="1"/>
          </p:cNvSpPr>
          <p:nvPr/>
        </p:nvSpPr>
        <p:spPr bwMode="auto">
          <a:xfrm>
            <a:off x="2438400" y="2006600"/>
            <a:ext cx="914400" cy="6858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US" altLang="en-US" sz="1400" dirty="0">
                <a:solidFill>
                  <a:srgbClr val="000000"/>
                </a:solidFill>
                <a:latin typeface="Arial" panose="020B0604020202020204" pitchFamily="34" charset="0"/>
              </a:rPr>
              <a:t>j-</a:t>
            </a:r>
            <a:r>
              <a:rPr lang="en-US" altLang="en-US" sz="1400" dirty="0" err="1">
                <a:solidFill>
                  <a:srgbClr val="000000"/>
                </a:solidFill>
                <a:latin typeface="Arial" panose="020B0604020202020204" pitchFamily="34" charset="0"/>
              </a:rPr>
              <a:t>i</a:t>
            </a:r>
            <a:endParaRPr lang="en-US" altLang="en-US" sz="1400" dirty="0">
              <a:solidFill>
                <a:srgbClr val="000000"/>
              </a:solidFill>
              <a:latin typeface="Arial" panose="020B0604020202020204" pitchFamily="34" charset="0"/>
            </a:endParaRPr>
          </a:p>
          <a:p>
            <a:pPr algn="ctr" eaLnBrk="1" hangingPunct="1"/>
            <a:endParaRPr lang="en-US" altLang="en-US" sz="1400" dirty="0">
              <a:solidFill>
                <a:srgbClr val="000000"/>
              </a:solidFill>
              <a:latin typeface="Arial" panose="020B0604020202020204" pitchFamily="34" charset="0"/>
            </a:endParaRPr>
          </a:p>
        </p:txBody>
      </p:sp>
      <p:graphicFrame>
        <p:nvGraphicFramePr>
          <p:cNvPr id="29766" name="Group 70">
            <a:extLst/>
          </p:cNvPr>
          <p:cNvGraphicFramePr>
            <a:graphicFrameLocks noGrp="1"/>
          </p:cNvGraphicFramePr>
          <p:nvPr/>
        </p:nvGraphicFramePr>
        <p:xfrm>
          <a:off x="4038600" y="4640263"/>
          <a:ext cx="992188" cy="1027112"/>
        </p:xfrm>
        <a:graphic>
          <a:graphicData uri="http://schemas.openxmlformats.org/drawingml/2006/table">
            <a:tbl>
              <a:tblPr/>
              <a:tblGrid>
                <a:gridCol w="992188">
                  <a:extLst>
                    <a:ext uri="{9D8B030D-6E8A-4147-A177-3AD203B41FA5}">
                      <a16:colId xmlns:a16="http://schemas.microsoft.com/office/drawing/2014/main" val="20000"/>
                    </a:ext>
                  </a:extLst>
                </a:gridCol>
              </a:tblGrid>
              <a:tr h="1027112">
                <a:tc>
                  <a:txBody>
                    <a:bodyPr/>
                    <a:lstStyle/>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w</a:t>
                      </a:r>
                      <a:r>
                        <a:rPr kumimoji="0" lang="en-IN" sz="1600" b="0" i="0" u="none" strike="noStrike" cap="none" normalizeH="0" baseline="-25000">
                          <a:ln>
                            <a:noFill/>
                          </a:ln>
                          <a:solidFill>
                            <a:srgbClr val="000000"/>
                          </a:solidFill>
                          <a:effectLst/>
                          <a:latin typeface="Arial" charset="0"/>
                        </a:rPr>
                        <a:t>04</a:t>
                      </a:r>
                      <a:r>
                        <a:rPr kumimoji="0" lang="en-IN" sz="1600" b="0" i="0" u="none" strike="noStrike" cap="none" normalizeH="0" baseline="0">
                          <a:ln>
                            <a:noFill/>
                          </a:ln>
                          <a:solidFill>
                            <a:srgbClr val="000000"/>
                          </a:solidFill>
                          <a:effectLst/>
                          <a:latin typeface="Arial" charset="0"/>
                        </a:rPr>
                        <a:t>=16</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c</a:t>
                      </a:r>
                      <a:r>
                        <a:rPr kumimoji="0" lang="en-IN" sz="1600" b="0" i="0" u="none" strike="noStrike" cap="none" normalizeH="0" baseline="-25000">
                          <a:ln>
                            <a:noFill/>
                          </a:ln>
                          <a:solidFill>
                            <a:srgbClr val="000000"/>
                          </a:solidFill>
                          <a:effectLst/>
                          <a:latin typeface="Arial" charset="0"/>
                        </a:rPr>
                        <a:t>04</a:t>
                      </a:r>
                      <a:r>
                        <a:rPr kumimoji="0" lang="en-IN" sz="1600" b="0" i="0" u="none" strike="noStrike" cap="none" normalizeH="0" baseline="0">
                          <a:ln>
                            <a:noFill/>
                          </a:ln>
                          <a:solidFill>
                            <a:srgbClr val="000000"/>
                          </a:solidFill>
                          <a:effectLst/>
                          <a:latin typeface="Arial" charset="0"/>
                        </a:rPr>
                        <a:t>=32</a:t>
                      </a:r>
                    </a:p>
                    <a:p>
                      <a:pPr marL="0" marR="0" lvl="0" indent="0" algn="l" defTabSz="449263" rtl="0" eaLnBrk="1" fontAlgn="base" latinLnBrk="0" hangingPunct="1">
                        <a:lnSpc>
                          <a:spcPct val="104000"/>
                        </a:lnSpc>
                        <a:spcBef>
                          <a:spcPts val="4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600" b="0" i="0" u="none" strike="noStrike" cap="none" normalizeH="0" baseline="0">
                          <a:ln>
                            <a:noFill/>
                          </a:ln>
                          <a:solidFill>
                            <a:srgbClr val="000000"/>
                          </a:solidFill>
                          <a:effectLst/>
                          <a:latin typeface="Arial" charset="0"/>
                        </a:rPr>
                        <a:t>r</a:t>
                      </a:r>
                      <a:r>
                        <a:rPr kumimoji="0" lang="en-IN" sz="1600" b="0" i="0" u="none" strike="noStrike" cap="none" normalizeH="0" baseline="-25000">
                          <a:ln>
                            <a:noFill/>
                          </a:ln>
                          <a:solidFill>
                            <a:srgbClr val="000000"/>
                          </a:solidFill>
                          <a:effectLst/>
                          <a:latin typeface="Arial" charset="0"/>
                        </a:rPr>
                        <a:t>04</a:t>
                      </a:r>
                      <a:r>
                        <a:rPr kumimoji="0" lang="en-IN" sz="1600" b="0" i="0" u="none" strike="noStrike" cap="none" normalizeH="0" baseline="0">
                          <a:ln>
                            <a:noFill/>
                          </a:ln>
                          <a:solidFill>
                            <a:srgbClr val="000000"/>
                          </a:solidFill>
                          <a:effectLst/>
                          <a:latin typeface="Arial" charset="0"/>
                        </a:rPr>
                        <a:t>=2</a:t>
                      </a:r>
                    </a:p>
                  </a:txBody>
                  <a:tcPr anchor="ctr" horzOverflow="overflow">
                    <a:lnL w="2844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5113" name="Rectangle 76"/>
          <p:cNvSpPr>
            <a:spLocks noChangeArrowheads="1"/>
          </p:cNvSpPr>
          <p:nvPr/>
        </p:nvSpPr>
        <p:spPr bwMode="auto">
          <a:xfrm>
            <a:off x="3505200" y="4724400"/>
            <a:ext cx="304800" cy="3048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a:solidFill>
                  <a:srgbClr val="000000"/>
                </a:solidFill>
                <a:latin typeface="Arial" panose="020B0604020202020204" pitchFamily="34" charset="0"/>
              </a:rPr>
              <a:t>4 </a:t>
            </a:r>
          </a:p>
        </p:txBody>
      </p:sp>
      <p:sp>
        <p:nvSpPr>
          <p:cNvPr id="45114" name="Rectangle 77"/>
          <p:cNvSpPr>
            <a:spLocks noChangeArrowheads="1"/>
          </p:cNvSpPr>
          <p:nvPr/>
        </p:nvSpPr>
        <p:spPr bwMode="auto">
          <a:xfrm>
            <a:off x="5165001" y="4724400"/>
            <a:ext cx="5638800" cy="838200"/>
          </a:xfrm>
          <a:prstGeom prst="rect">
            <a:avLst/>
          </a:prstGeom>
          <a:solidFill>
            <a:srgbClr val="FFFFFF"/>
          </a:solidFill>
          <a:ln w="9360">
            <a:solidFill>
              <a:srgbClr val="FFFFFF"/>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ctr" eaLnBrk="1" hangingPunct="1"/>
            <a:r>
              <a:rPr lang="en-IN" altLang="en-US" dirty="0">
                <a:solidFill>
                  <a:srgbClr val="000000"/>
                </a:solidFill>
                <a:latin typeface="Arial" panose="020B0604020202020204" pitchFamily="34" charset="0"/>
              </a:rPr>
              <a:t>Computation of c(0,4), w(0,4), and r(0,4)</a:t>
            </a:r>
          </a:p>
        </p:txBody>
      </p:sp>
    </p:spTree>
    <p:extLst>
      <p:ext uri="{BB962C8B-B14F-4D97-AF65-F5344CB8AC3E}">
        <p14:creationId xmlns:p14="http://schemas.microsoft.com/office/powerpoint/2010/main" val="27778751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p:cNvPr>
          <p:cNvSpPr>
            <a:spLocks noGrp="1" noChangeArrowheads="1"/>
          </p:cNvSpPr>
          <p:nvPr>
            <p:ph type="body"/>
          </p:nvPr>
        </p:nvSpPr>
        <p:spPr>
          <a:xfrm>
            <a:off x="1981200" y="457200"/>
            <a:ext cx="8229600" cy="5668963"/>
          </a:xfrm>
        </p:spPr>
        <p:txBody>
          <a:bodyPr rtlCol="0" anchor="t">
            <a:normAutofit/>
          </a:bodyPr>
          <a:lstStyle/>
          <a:p>
            <a:pPr marL="341313" indent="-341313" eaLnBrk="1" fontAlgn="auto" hangingPunct="1">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From the table we can see that </a:t>
            </a:r>
            <a:r>
              <a:rPr lang="en-US" sz="2400" i="1" dirty="0">
                <a:solidFill>
                  <a:srgbClr val="FF0066"/>
                </a:solidFill>
                <a:latin typeface="Times New Roman" pitchFamily="18" charset="0"/>
                <a:cs typeface="Times New Roman" pitchFamily="18" charset="0"/>
              </a:rPr>
              <a:t>c(0,4)=32</a:t>
            </a:r>
            <a:r>
              <a:rPr lang="en-US" sz="2400" dirty="0">
                <a:latin typeface="Times New Roman" pitchFamily="18" charset="0"/>
                <a:cs typeface="Times New Roman" pitchFamily="18" charset="0"/>
              </a:rPr>
              <a:t> is the minimum cost of a binary search tree for </a:t>
            </a:r>
            <a:r>
              <a:rPr lang="en-US" sz="2400" i="1" dirty="0">
                <a:solidFill>
                  <a:srgbClr val="FF0066"/>
                </a:solidFill>
                <a:latin typeface="Times New Roman" pitchFamily="18" charset="0"/>
                <a:cs typeface="Times New Roman" pitchFamily="18" charset="0"/>
              </a:rPr>
              <a:t>( a1, a2, a3, a4 ).</a:t>
            </a:r>
          </a:p>
          <a:p>
            <a:pPr marL="341313" indent="-341313" eaLnBrk="1" fontAlgn="auto" hangingPunct="1">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The root of tree  </a:t>
            </a:r>
            <a:r>
              <a:rPr lang="en-US" sz="2400" i="1" dirty="0">
                <a:solidFill>
                  <a:srgbClr val="FF0066"/>
                </a:solidFill>
                <a:latin typeface="Times New Roman" pitchFamily="18" charset="0"/>
                <a:cs typeface="Times New Roman" pitchFamily="18" charset="0"/>
              </a:rPr>
              <a:t>t</a:t>
            </a:r>
            <a:r>
              <a:rPr lang="en-US" sz="2400" i="1" baseline="-25000" dirty="0">
                <a:solidFill>
                  <a:srgbClr val="FF0066"/>
                </a:solidFill>
                <a:latin typeface="Times New Roman" pitchFamily="18" charset="0"/>
                <a:cs typeface="Times New Roman" pitchFamily="18" charset="0"/>
              </a:rPr>
              <a:t>04</a:t>
            </a:r>
            <a:r>
              <a:rPr lang="en-US" sz="2400" dirty="0">
                <a:latin typeface="Times New Roman" pitchFamily="18" charset="0"/>
                <a:cs typeface="Times New Roman" pitchFamily="18" charset="0"/>
              </a:rPr>
              <a:t> is  </a:t>
            </a:r>
            <a:r>
              <a:rPr lang="en-US" sz="2400" i="1" dirty="0">
                <a:solidFill>
                  <a:srgbClr val="FF0066"/>
                </a:solidFill>
                <a:latin typeface="Times New Roman" pitchFamily="18" charset="0"/>
                <a:cs typeface="Times New Roman" pitchFamily="18" charset="0"/>
              </a:rPr>
              <a:t>a</a:t>
            </a:r>
            <a:r>
              <a:rPr lang="en-US" sz="2400" i="1" baseline="-25000" dirty="0">
                <a:solidFill>
                  <a:srgbClr val="FF0066"/>
                </a:solidFill>
                <a:latin typeface="Times New Roman" pitchFamily="18" charset="0"/>
                <a:cs typeface="Times New Roman" pitchFamily="18" charset="0"/>
              </a:rPr>
              <a:t>2.</a:t>
            </a:r>
          </a:p>
          <a:p>
            <a:pPr marL="341313" indent="-341313" eaLnBrk="1" fontAlgn="auto" hangingPunct="1">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The left subtree is </a:t>
            </a:r>
            <a:r>
              <a:rPr lang="en-US" sz="2400" dirty="0">
                <a:solidFill>
                  <a:srgbClr val="FF0066"/>
                </a:solidFill>
                <a:latin typeface="Times New Roman" pitchFamily="18" charset="0"/>
                <a:cs typeface="Times New Roman" pitchFamily="18" charset="0"/>
              </a:rPr>
              <a:t> </a:t>
            </a:r>
            <a:r>
              <a:rPr lang="en-US" sz="2400" i="1" dirty="0">
                <a:solidFill>
                  <a:srgbClr val="FF0066"/>
                </a:solidFill>
                <a:latin typeface="Times New Roman" pitchFamily="18" charset="0"/>
                <a:cs typeface="Times New Roman" pitchFamily="18" charset="0"/>
              </a:rPr>
              <a:t>t</a:t>
            </a:r>
            <a:r>
              <a:rPr lang="en-US" sz="2400" i="1" baseline="-25000" dirty="0">
                <a:solidFill>
                  <a:srgbClr val="FF0066"/>
                </a:solidFill>
                <a:latin typeface="Times New Roman" pitchFamily="18" charset="0"/>
                <a:cs typeface="Times New Roman" pitchFamily="18" charset="0"/>
              </a:rPr>
              <a:t>01 </a:t>
            </a:r>
            <a:r>
              <a:rPr lang="en-US" sz="2400" i="1" dirty="0">
                <a:solidFill>
                  <a:srgbClr val="FF0066"/>
                </a:solidFill>
                <a:latin typeface="Times New Roman" pitchFamily="18" charset="0"/>
                <a:cs typeface="Times New Roman" pitchFamily="18" charset="0"/>
              </a:rPr>
              <a:t> </a:t>
            </a:r>
            <a:r>
              <a:rPr lang="en-US" sz="2400" dirty="0">
                <a:latin typeface="Times New Roman" pitchFamily="18" charset="0"/>
                <a:cs typeface="Times New Roman" pitchFamily="18" charset="0"/>
              </a:rPr>
              <a:t>and the right subtree </a:t>
            </a:r>
            <a:r>
              <a:rPr lang="en-US" sz="2400" i="1" dirty="0">
                <a:solidFill>
                  <a:srgbClr val="FF0066"/>
                </a:solidFill>
                <a:latin typeface="Times New Roman" pitchFamily="18" charset="0"/>
                <a:cs typeface="Times New Roman" pitchFamily="18" charset="0"/>
              </a:rPr>
              <a:t>t</a:t>
            </a:r>
            <a:r>
              <a:rPr lang="en-US" sz="2400" i="1" baseline="-25000" dirty="0">
                <a:solidFill>
                  <a:srgbClr val="FF0066"/>
                </a:solidFill>
                <a:latin typeface="Times New Roman" pitchFamily="18" charset="0"/>
                <a:cs typeface="Times New Roman" pitchFamily="18" charset="0"/>
              </a:rPr>
              <a:t>24</a:t>
            </a:r>
            <a:r>
              <a:rPr lang="en-US" sz="2400" i="1" dirty="0">
                <a:solidFill>
                  <a:srgbClr val="FF0066"/>
                </a:solidFill>
                <a:latin typeface="Times New Roman" pitchFamily="18" charset="0"/>
                <a:cs typeface="Times New Roman" pitchFamily="18" charset="0"/>
              </a:rPr>
              <a:t>.</a:t>
            </a:r>
          </a:p>
          <a:p>
            <a:pPr marL="341313" indent="-341313" eaLnBrk="1" fontAlgn="auto" hangingPunct="1">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Tree</a:t>
            </a:r>
            <a:r>
              <a:rPr lang="en-US" sz="2400" i="1" dirty="0">
                <a:solidFill>
                  <a:srgbClr val="FF0066"/>
                </a:solidFill>
                <a:latin typeface="Times New Roman" pitchFamily="18" charset="0"/>
                <a:cs typeface="Times New Roman" pitchFamily="18" charset="0"/>
              </a:rPr>
              <a:t> t</a:t>
            </a:r>
            <a:r>
              <a:rPr lang="en-US" sz="2400" i="1" baseline="-25000" dirty="0">
                <a:solidFill>
                  <a:srgbClr val="FF0066"/>
                </a:solidFill>
                <a:latin typeface="Times New Roman" pitchFamily="18" charset="0"/>
                <a:cs typeface="Times New Roman" pitchFamily="18" charset="0"/>
              </a:rPr>
              <a:t>01</a:t>
            </a:r>
            <a:r>
              <a:rPr lang="en-US" sz="2400" i="1" dirty="0">
                <a:solidFill>
                  <a:srgbClr val="FF0066"/>
                </a:solidFill>
                <a:latin typeface="Times New Roman" pitchFamily="18" charset="0"/>
                <a:cs typeface="Times New Roman" pitchFamily="18" charset="0"/>
              </a:rPr>
              <a:t> </a:t>
            </a:r>
            <a:r>
              <a:rPr lang="en-US" sz="2400" dirty="0">
                <a:latin typeface="Times New Roman" pitchFamily="18" charset="0"/>
                <a:cs typeface="Times New Roman" pitchFamily="18" charset="0"/>
              </a:rPr>
              <a:t>has root </a:t>
            </a:r>
            <a:r>
              <a:rPr lang="en-US" sz="2400" i="1" dirty="0">
                <a:solidFill>
                  <a:srgbClr val="FF0066"/>
                </a:solidFill>
                <a:latin typeface="Times New Roman" pitchFamily="18" charset="0"/>
                <a:cs typeface="Times New Roman" pitchFamily="18" charset="0"/>
              </a:rPr>
              <a:t>a</a:t>
            </a:r>
            <a:r>
              <a:rPr lang="en-US" sz="2400" i="1" baseline="-25000" dirty="0">
                <a:solidFill>
                  <a:srgbClr val="FF0066"/>
                </a:solidFill>
                <a:latin typeface="Times New Roman" pitchFamily="18" charset="0"/>
                <a:cs typeface="Times New Roman" pitchFamily="18" charset="0"/>
              </a:rPr>
              <a:t>1</a:t>
            </a:r>
            <a:r>
              <a:rPr lang="en-US" sz="2400" dirty="0">
                <a:latin typeface="Times New Roman" pitchFamily="18" charset="0"/>
                <a:cs typeface="Times New Roman" pitchFamily="18" charset="0"/>
              </a:rPr>
              <a:t>; its left subtree is </a:t>
            </a:r>
            <a:r>
              <a:rPr lang="en-US" sz="2400" i="1" dirty="0">
                <a:solidFill>
                  <a:srgbClr val="FF0066"/>
                </a:solidFill>
                <a:latin typeface="Times New Roman" pitchFamily="18" charset="0"/>
                <a:cs typeface="Times New Roman" pitchFamily="18" charset="0"/>
              </a:rPr>
              <a:t>t</a:t>
            </a:r>
            <a:r>
              <a:rPr lang="en-US" sz="2400" i="1" baseline="-25000" dirty="0">
                <a:solidFill>
                  <a:srgbClr val="FF0066"/>
                </a:solidFill>
                <a:latin typeface="Times New Roman" pitchFamily="18" charset="0"/>
                <a:cs typeface="Times New Roman" pitchFamily="18" charset="0"/>
              </a:rPr>
              <a:t>00 </a:t>
            </a:r>
            <a:r>
              <a:rPr lang="en-US" sz="2400" dirty="0">
                <a:latin typeface="Times New Roman" pitchFamily="18" charset="0"/>
                <a:cs typeface="Times New Roman" pitchFamily="18" charset="0"/>
              </a:rPr>
              <a:t> and  right  subtree </a:t>
            </a:r>
            <a:r>
              <a:rPr lang="en-US" sz="2400" i="1" dirty="0">
                <a:solidFill>
                  <a:srgbClr val="FF0066"/>
                </a:solidFill>
                <a:latin typeface="Times New Roman" pitchFamily="18" charset="0"/>
                <a:cs typeface="Times New Roman" pitchFamily="18" charset="0"/>
              </a:rPr>
              <a:t>t</a:t>
            </a:r>
            <a:r>
              <a:rPr lang="en-US" sz="2400" i="1" baseline="-25000" dirty="0">
                <a:solidFill>
                  <a:srgbClr val="FF0066"/>
                </a:solidFill>
                <a:latin typeface="Times New Roman" pitchFamily="18" charset="0"/>
                <a:cs typeface="Times New Roman" pitchFamily="18" charset="0"/>
              </a:rPr>
              <a:t>11</a:t>
            </a:r>
            <a:r>
              <a:rPr lang="en-US" sz="2400" dirty="0">
                <a:latin typeface="Times New Roman" pitchFamily="18" charset="0"/>
                <a:cs typeface="Times New Roman" pitchFamily="18" charset="0"/>
              </a:rPr>
              <a:t>.</a:t>
            </a:r>
          </a:p>
          <a:p>
            <a:pPr marL="341313" indent="-341313" eaLnBrk="1" fontAlgn="auto" hangingPunct="1">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Tree </a:t>
            </a:r>
            <a:r>
              <a:rPr lang="en-US" sz="2400" i="1" dirty="0">
                <a:solidFill>
                  <a:srgbClr val="FF0066"/>
                </a:solidFill>
                <a:latin typeface="Times New Roman" pitchFamily="18" charset="0"/>
                <a:cs typeface="Times New Roman" pitchFamily="18" charset="0"/>
              </a:rPr>
              <a:t>t</a:t>
            </a:r>
            <a:r>
              <a:rPr lang="en-US" sz="2400" i="1" baseline="-25000" dirty="0">
                <a:solidFill>
                  <a:srgbClr val="FF0066"/>
                </a:solidFill>
                <a:latin typeface="Times New Roman" pitchFamily="18" charset="0"/>
                <a:cs typeface="Times New Roman" pitchFamily="18" charset="0"/>
              </a:rPr>
              <a:t>24</a:t>
            </a:r>
            <a:r>
              <a:rPr lang="en-US" sz="2400" dirty="0">
                <a:latin typeface="Times New Roman" pitchFamily="18" charset="0"/>
                <a:cs typeface="Times New Roman" pitchFamily="18" charset="0"/>
              </a:rPr>
              <a:t> has root </a:t>
            </a:r>
            <a:r>
              <a:rPr lang="en-US" sz="2400" i="1" dirty="0">
                <a:solidFill>
                  <a:srgbClr val="FF0066"/>
                </a:solidFill>
                <a:latin typeface="Times New Roman" pitchFamily="18" charset="0"/>
                <a:cs typeface="Times New Roman" pitchFamily="18" charset="0"/>
              </a:rPr>
              <a:t>a</a:t>
            </a:r>
            <a:r>
              <a:rPr lang="en-US" sz="2400" i="1" baseline="-25000" dirty="0">
                <a:solidFill>
                  <a:srgbClr val="FF0066"/>
                </a:solidFill>
                <a:latin typeface="Times New Roman" pitchFamily="18" charset="0"/>
                <a:cs typeface="Times New Roman" pitchFamily="18" charset="0"/>
              </a:rPr>
              <a:t>3</a:t>
            </a:r>
            <a:r>
              <a:rPr lang="en-US" sz="2400" dirty="0">
                <a:latin typeface="Times New Roman" pitchFamily="18" charset="0"/>
                <a:cs typeface="Times New Roman" pitchFamily="18" charset="0"/>
              </a:rPr>
              <a:t>;  its left subtree is</a:t>
            </a:r>
            <a:r>
              <a:rPr lang="en-US" sz="2400" i="1" dirty="0">
                <a:solidFill>
                  <a:srgbClr val="FF0066"/>
                </a:solidFill>
                <a:latin typeface="Times New Roman" pitchFamily="18" charset="0"/>
                <a:cs typeface="Times New Roman" pitchFamily="18" charset="0"/>
              </a:rPr>
              <a:t> t</a:t>
            </a:r>
            <a:r>
              <a:rPr lang="en-US" sz="2400" i="1" baseline="-25000" dirty="0">
                <a:solidFill>
                  <a:srgbClr val="FF0066"/>
                </a:solidFill>
                <a:latin typeface="Times New Roman" pitchFamily="18" charset="0"/>
                <a:cs typeface="Times New Roman" pitchFamily="18" charset="0"/>
              </a:rPr>
              <a:t>22</a:t>
            </a:r>
            <a:r>
              <a:rPr lang="en-US" sz="2400" dirty="0">
                <a:latin typeface="Times New Roman" pitchFamily="18" charset="0"/>
                <a:cs typeface="Times New Roman" pitchFamily="18" charset="0"/>
              </a:rPr>
              <a:t> and right subtree </a:t>
            </a:r>
            <a:r>
              <a:rPr lang="en-US" sz="2400" i="1" dirty="0">
                <a:solidFill>
                  <a:srgbClr val="FF0066"/>
                </a:solidFill>
                <a:latin typeface="Times New Roman" pitchFamily="18" charset="0"/>
                <a:cs typeface="Times New Roman" pitchFamily="18" charset="0"/>
              </a:rPr>
              <a:t> t</a:t>
            </a:r>
            <a:r>
              <a:rPr lang="en-US" sz="2400" i="1" baseline="-25000" dirty="0">
                <a:solidFill>
                  <a:srgbClr val="FF0066"/>
                </a:solidFill>
                <a:latin typeface="Times New Roman" pitchFamily="18" charset="0"/>
                <a:cs typeface="Times New Roman" pitchFamily="18" charset="0"/>
              </a:rPr>
              <a:t>34</a:t>
            </a:r>
            <a:r>
              <a:rPr lang="en-US" sz="2400" dirty="0">
                <a:latin typeface="Times New Roman" pitchFamily="18" charset="0"/>
                <a:cs typeface="Times New Roman" pitchFamily="18" charset="0"/>
              </a:rPr>
              <a:t>.</a:t>
            </a:r>
          </a:p>
          <a:p>
            <a:pPr marL="341313" indent="-341313" eaLnBrk="1" fontAlgn="auto" hangingPunct="1">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Thus we can construct </a:t>
            </a:r>
            <a:r>
              <a:rPr lang="en-US" sz="2400" i="1" dirty="0">
                <a:solidFill>
                  <a:srgbClr val="FF0066"/>
                </a:solidFill>
                <a:latin typeface="Times New Roman" pitchFamily="18" charset="0"/>
                <a:cs typeface="Times New Roman" pitchFamily="18" charset="0"/>
              </a:rPr>
              <a:t>OBST</a:t>
            </a:r>
            <a:r>
              <a:rPr lang="en-US" sz="2400" dirty="0">
                <a:latin typeface="Times New Roman" pitchFamily="18" charset="0"/>
                <a:cs typeface="Times New Roman" pitchFamily="18" charset="0"/>
              </a:rPr>
              <a:t>.</a:t>
            </a: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a:latin typeface="Times New Roman" pitchFamily="18" charset="0"/>
              <a:cs typeface="Times New Roman" pitchFamily="18" charset="0"/>
            </a:endParaRPr>
          </a:p>
          <a:p>
            <a:pPr marL="341313" indent="-341313" eaLnBrk="1" fontAlgn="auto" hangingPunct="1">
              <a:spcBef>
                <a:spcPts val="600"/>
              </a:spcBef>
              <a:spcAft>
                <a:spcPts val="0"/>
              </a:spcAft>
              <a:buClr>
                <a:srgbClr val="FF0066"/>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i="1" baseline="-25000" dirty="0">
              <a:solidFill>
                <a:srgbClr val="FF0066"/>
              </a:solidFill>
              <a:latin typeface="Times New Roman" pitchFamily="18" charset="0"/>
              <a:cs typeface="Times New Roman" pitchFamily="18" charset="0"/>
            </a:endParaRP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a:latin typeface="Times New Roman" pitchFamily="18" charset="0"/>
              <a:cs typeface="Times New Roman" pitchFamily="18" charset="0"/>
            </a:endParaRP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i="1" baseline="-25000" dirty="0">
              <a:latin typeface="Times New Roman" pitchFamily="18" charset="0"/>
              <a:cs typeface="Times New Roman" pitchFamily="18" charset="0"/>
            </a:endParaRP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i="1"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34996466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p:cNvPr>
          <p:cNvSpPr>
            <a:spLocks noGrp="1" noChangeArrowheads="1"/>
          </p:cNvSpPr>
          <p:nvPr>
            <p:ph type="body"/>
          </p:nvPr>
        </p:nvSpPr>
        <p:spPr>
          <a:xfrm>
            <a:off x="1752600" y="304800"/>
            <a:ext cx="8229600" cy="4525963"/>
          </a:xfrm>
        </p:spPr>
        <p:txBody>
          <a:bodyPr rtlCol="0" anchor="t">
            <a:normAutofit/>
          </a:bodyPr>
          <a:lstStyle/>
          <a:p>
            <a:pPr marL="341313" indent="-341313"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solidFill>
                  <a:srgbClr val="C00000"/>
                </a:solidFill>
                <a:latin typeface="Times New Roman" pitchFamily="18" charset="0"/>
                <a:cs typeface="Times New Roman" pitchFamily="18" charset="0"/>
              </a:rPr>
              <a:t>Ex 2</a:t>
            </a:r>
            <a:r>
              <a:rPr lang="en-US" sz="4000" dirty="0">
                <a:solidFill>
                  <a:srgbClr val="C00000"/>
                </a:solidFill>
                <a:latin typeface="Times New Roman" pitchFamily="18" charset="0"/>
                <a:cs typeface="Times New Roman" pitchFamily="18" charset="0"/>
              </a:rPr>
              <a:t>:</a:t>
            </a:r>
            <a:r>
              <a:rPr lang="en-US" dirty="0">
                <a:solidFill>
                  <a:srgbClr val="C00000"/>
                </a:solidFill>
                <a:latin typeface="Times New Roman" pitchFamily="18" charset="0"/>
                <a:cs typeface="Times New Roman" pitchFamily="18" charset="0"/>
              </a:rPr>
              <a:t> </a:t>
            </a:r>
            <a:r>
              <a:rPr lang="en-US" sz="2400" dirty="0">
                <a:latin typeface="Times New Roman" pitchFamily="18" charset="0"/>
                <a:cs typeface="Times New Roman" pitchFamily="18" charset="0"/>
              </a:rPr>
              <a:t>Let  n=4, and ( a</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,a</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,a</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,a</a:t>
            </a:r>
            <a:r>
              <a:rPr lang="en-US" sz="2400" baseline="-25000" dirty="0">
                <a:latin typeface="Times New Roman" pitchFamily="18" charset="0"/>
                <a:cs typeface="Times New Roman" pitchFamily="18" charset="0"/>
              </a:rPr>
              <a:t>4</a:t>
            </a:r>
            <a:r>
              <a:rPr lang="en-US" sz="2400" dirty="0">
                <a:latin typeface="Times New Roman" pitchFamily="18" charset="0"/>
                <a:cs typeface="Times New Roman" pitchFamily="18" charset="0"/>
              </a:rPr>
              <a:t> ) = (count, float, </a:t>
            </a:r>
            <a:r>
              <a:rPr lang="en-US" sz="2400" dirty="0" err="1">
                <a:latin typeface="Times New Roman" pitchFamily="18" charset="0"/>
                <a:cs typeface="Times New Roman" pitchFamily="18" charset="0"/>
              </a:rPr>
              <a:t>int,while</a:t>
            </a:r>
            <a:r>
              <a:rPr lang="en-US" sz="2400" dirty="0">
                <a:latin typeface="Times New Roman" pitchFamily="18" charset="0"/>
                <a:cs typeface="Times New Roman" pitchFamily="18" charset="0"/>
              </a:rPr>
              <a:t>). </a:t>
            </a:r>
          </a:p>
          <a:p>
            <a:pPr marL="341313" indent="-341313"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latin typeface="Times New Roman" pitchFamily="18" charset="0"/>
                <a:cs typeface="Times New Roman" pitchFamily="18" charset="0"/>
              </a:rPr>
              <a:t>             Let   p(1 : 4 ) =( 1/20, 1/5, 1/10, 1/20) and </a:t>
            </a:r>
          </a:p>
          <a:p>
            <a:pPr marL="341313" indent="-341313"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latin typeface="Times New Roman" pitchFamily="18" charset="0"/>
                <a:cs typeface="Times New Roman" pitchFamily="18" charset="0"/>
              </a:rPr>
              <a:t>                    q(0: 4) = ( 1/5,1/10, 1/5,1/20,1/20 ).</a:t>
            </a:r>
          </a:p>
          <a:p>
            <a:pPr marL="341313" indent="-341313"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2400" dirty="0">
              <a:latin typeface="Times New Roman" pitchFamily="18" charset="0"/>
              <a:cs typeface="Times New Roman" pitchFamily="18" charset="0"/>
            </a:endParaRPr>
          </a:p>
          <a:p>
            <a:pPr marL="341313" indent="-341313"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latin typeface="Times New Roman" pitchFamily="18" charset="0"/>
                <a:cs typeface="Times New Roman" pitchFamily="18" charset="0"/>
              </a:rPr>
              <a:t>		Using the </a:t>
            </a:r>
            <a:r>
              <a:rPr lang="en-US" sz="2400" dirty="0">
                <a:solidFill>
                  <a:srgbClr val="C00000"/>
                </a:solidFill>
                <a:latin typeface="Times New Roman" pitchFamily="18" charset="0"/>
                <a:cs typeface="Times New Roman" pitchFamily="18" charset="0"/>
              </a:rPr>
              <a:t>r(</a:t>
            </a:r>
            <a:r>
              <a:rPr lang="en-US" sz="2400" dirty="0" err="1">
                <a:solidFill>
                  <a:srgbClr val="C00000"/>
                </a:solidFill>
                <a:latin typeface="Times New Roman" pitchFamily="18" charset="0"/>
                <a:cs typeface="Times New Roman" pitchFamily="18" charset="0"/>
              </a:rPr>
              <a:t>i</a:t>
            </a:r>
            <a:r>
              <a:rPr lang="en-US" sz="2400" dirty="0">
                <a:solidFill>
                  <a:srgbClr val="C00000"/>
                </a:solidFill>
                <a:latin typeface="Times New Roman" pitchFamily="18" charset="0"/>
                <a:cs typeface="Times New Roman" pitchFamily="18" charset="0"/>
              </a:rPr>
              <a:t>, j)’s </a:t>
            </a:r>
            <a:r>
              <a:rPr lang="en-US" sz="2400" dirty="0">
                <a:latin typeface="Times New Roman" pitchFamily="18" charset="0"/>
                <a:cs typeface="Times New Roman" pitchFamily="18" charset="0"/>
              </a:rPr>
              <a:t>construct an optimal binary search tree.</a:t>
            </a:r>
          </a:p>
          <a:p>
            <a:pPr marL="341313" indent="-341313"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6334780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DYNAMIC PROGRAMMING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8426" y="1825625"/>
            <a:ext cx="10675374" cy="4781652"/>
          </a:xfrm>
        </p:spPr>
        <p:txBody>
          <a:bodyPr>
            <a:normAutofit fontScale="92500" lnSpcReduction="20000"/>
          </a:bodyPr>
          <a:lstStyle/>
          <a:p>
            <a:pPr marL="0" indent="0" algn="just">
              <a:buNone/>
            </a:pPr>
            <a:r>
              <a:rPr lang="en-US" altLang="en-US" sz="3000" dirty="0">
                <a:latin typeface="Times New Roman" panose="02020603050405020304" pitchFamily="18" charset="0"/>
                <a:cs typeface="Times New Roman" panose="02020603050405020304" pitchFamily="18" charset="0"/>
              </a:rPr>
              <a:t>The idea of dynamic programming is thus quit simple: avoid calculating the same thing twice, usually by keeping a table of known result that fills up a sub instances are solved.</a:t>
            </a:r>
          </a:p>
          <a:p>
            <a:pPr algn="just"/>
            <a:endParaRPr lang="en-US" altLang="en-US" sz="3000" dirty="0">
              <a:latin typeface="Times New Roman" panose="02020603050405020304" pitchFamily="18" charset="0"/>
              <a:cs typeface="Times New Roman" panose="02020603050405020304" pitchFamily="18" charset="0"/>
            </a:endParaRPr>
          </a:p>
          <a:p>
            <a:pPr marL="0" indent="0" algn="just">
              <a:buNone/>
            </a:pPr>
            <a:r>
              <a:rPr lang="en-US" altLang="en-US" sz="3000" dirty="0">
                <a:solidFill>
                  <a:srgbClr val="000000"/>
                </a:solidFill>
                <a:latin typeface="Times New Roman" panose="02020603050405020304" pitchFamily="18" charset="0"/>
                <a:cs typeface="Times New Roman" panose="02020603050405020304" pitchFamily="18" charset="0"/>
              </a:rPr>
              <a:t>In dynamic programming the principle of optimality is used to reduce the decision sequences.</a:t>
            </a:r>
          </a:p>
          <a:p>
            <a:pPr marL="0" indent="0" algn="just">
              <a:buNone/>
            </a:pPr>
            <a:endParaRPr lang="en-US" altLang="en-US" sz="30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3000" b="1" i="1" u="sng" dirty="0">
                <a:solidFill>
                  <a:srgbClr val="C00000"/>
                </a:solidFill>
                <a:latin typeface="Times New Roman" panose="02020603050405020304" pitchFamily="18" charset="0"/>
                <a:cs typeface="Times New Roman" panose="02020603050405020304" pitchFamily="18" charset="0"/>
              </a:rPr>
              <a:t>Principle of optimality</a:t>
            </a:r>
            <a:r>
              <a:rPr lang="en-US" altLang="en-US" sz="3000" dirty="0">
                <a:solidFill>
                  <a:srgbClr val="C00000"/>
                </a:solidFill>
                <a:latin typeface="Times New Roman" panose="02020603050405020304" pitchFamily="18" charset="0"/>
                <a:cs typeface="Times New Roman" panose="02020603050405020304" pitchFamily="18" charset="0"/>
              </a:rPr>
              <a:t>: </a:t>
            </a:r>
          </a:p>
          <a:p>
            <a:pPr marL="0" indent="0" algn="just">
              <a:buNone/>
            </a:pPr>
            <a:r>
              <a:rPr lang="en-US" altLang="en-US" sz="3000" dirty="0" smtClean="0">
                <a:latin typeface="Times New Roman" panose="02020603050405020304" pitchFamily="18" charset="0"/>
                <a:cs typeface="Times New Roman" panose="02020603050405020304" pitchFamily="18" charset="0"/>
              </a:rPr>
              <a:t>An </a:t>
            </a:r>
            <a:r>
              <a:rPr lang="en-US" altLang="en-US" sz="3000" dirty="0">
                <a:latin typeface="Times New Roman" panose="02020603050405020304" pitchFamily="18" charset="0"/>
                <a:cs typeface="Times New Roman" panose="02020603050405020304" pitchFamily="18" charset="0"/>
              </a:rPr>
              <a:t>optimal sequence of decisions has the property that whatever the initial state and decisions are, the remaining decisions must constitute an optional decision sequence with regard to the state resulting from the first decision.</a:t>
            </a:r>
            <a:endParaRPr lang="en-US" altLang="en-US" sz="3000"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974526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1981200" y="274638"/>
            <a:ext cx="8229600" cy="639762"/>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3200" smtClean="0">
                <a:solidFill>
                  <a:srgbClr val="FF0000"/>
                </a:solidFill>
                <a:latin typeface="Times New Roman" panose="02020603050405020304" pitchFamily="18" charset="0"/>
                <a:cs typeface="Times New Roman" panose="02020603050405020304" pitchFamily="18" charset="0"/>
              </a:rPr>
              <a:t>OBST Algorithm</a:t>
            </a:r>
          </a:p>
        </p:txBody>
      </p:sp>
      <p:sp>
        <p:nvSpPr>
          <p:cNvPr id="35842" name="Rectangle 2"/>
          <p:cNvSpPr>
            <a:spLocks noGrp="1" noChangeArrowheads="1"/>
          </p:cNvSpPr>
          <p:nvPr>
            <p:ph type="body" idx="1"/>
          </p:nvPr>
        </p:nvSpPr>
        <p:spPr>
          <a:xfrm>
            <a:off x="1981200" y="990600"/>
            <a:ext cx="8229600" cy="5410200"/>
          </a:xfrm>
        </p:spPr>
        <p:txBody>
          <a:bodyPr/>
          <a:lstStyle/>
          <a:p>
            <a:pPr eaLnBrk="1" hangingPunct="1">
              <a:spcBef>
                <a:spcPts val="70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Algorithm OBST(p, q, n)</a:t>
            </a:r>
          </a:p>
          <a:p>
            <a:pPr eaLnBrk="1" hangingPunct="1">
              <a:spcBef>
                <a:spcPts val="70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a:t>
            </a:r>
          </a:p>
          <a:p>
            <a:pPr eaLnBrk="1" hangingPunct="1">
              <a:spcBef>
                <a:spcPts val="50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		for i:= 0 to n-1  do</a:t>
            </a:r>
          </a:p>
          <a:p>
            <a:pPr eaLnBrk="1" hangingPunct="1">
              <a:spcBef>
                <a:spcPts val="50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           {					//  initialize.</a:t>
            </a:r>
          </a:p>
          <a:p>
            <a:pPr eaLnBrk="1" hangingPunct="1">
              <a:spcBef>
                <a:spcPts val="45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			w[ i, i ] :=q[ i ]; r[ i, i ] :=0;  c[ i, i ]=0; </a:t>
            </a:r>
          </a:p>
          <a:p>
            <a:pPr eaLnBrk="1" hangingPunct="1">
              <a:spcBef>
                <a:spcPts val="45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                          </a:t>
            </a:r>
            <a:r>
              <a:rPr lang="en-US" altLang="en-US" sz="2400" smtClean="0">
                <a:solidFill>
                  <a:srgbClr val="FF0000"/>
                </a:solidFill>
                <a:latin typeface="Times New Roman" panose="02020603050405020304" pitchFamily="18" charset="0"/>
                <a:cs typeface="Times New Roman" panose="02020603050405020304" pitchFamily="18" charset="0"/>
              </a:rPr>
              <a:t>//  </a:t>
            </a:r>
            <a:r>
              <a:rPr lang="en-US" altLang="en-US" sz="2400" b="1" smtClean="0">
                <a:solidFill>
                  <a:srgbClr val="FF0000"/>
                </a:solidFill>
                <a:latin typeface="Times New Roman" panose="02020603050405020304" pitchFamily="18" charset="0"/>
                <a:cs typeface="Times New Roman" panose="02020603050405020304" pitchFamily="18" charset="0"/>
              </a:rPr>
              <a:t>Optimal trees  with one node.</a:t>
            </a:r>
          </a:p>
          <a:p>
            <a:pPr eaLnBrk="1" hangingPunct="1">
              <a:spcBef>
                <a:spcPts val="45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                         w[ i, i+1 ]:= p[ i+1 ] + q[ i+1 ] + q[ i ] ;</a:t>
            </a:r>
          </a:p>
          <a:p>
            <a:pPr eaLnBrk="1" hangingPunct="1">
              <a:spcBef>
                <a:spcPts val="45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			 c[ i, i+1 ]:= p[ i+1 ] + q[ i+1 ] + q[ i ] ;</a:t>
            </a:r>
          </a:p>
          <a:p>
            <a:pPr eaLnBrk="1" hangingPunct="1">
              <a:spcBef>
                <a:spcPts val="45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			 r[ i, i+1 ]:= i + 1;</a:t>
            </a:r>
          </a:p>
          <a:p>
            <a:pPr eaLnBrk="1" hangingPunct="1">
              <a:spcBef>
                <a:spcPts val="60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         }</a:t>
            </a:r>
          </a:p>
          <a:p>
            <a:pPr eaLnBrk="1" hangingPunct="1">
              <a:spcBef>
                <a:spcPts val="45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2400" smtClean="0">
                <a:latin typeface="Times New Roman" panose="02020603050405020304" pitchFamily="18" charset="0"/>
                <a:cs typeface="Times New Roman" panose="02020603050405020304" pitchFamily="18" charset="0"/>
              </a:rPr>
              <a:t>       w[n, n] :=q[ n ]; r[ n, n ] :=0;  c[ n, n ]=0; </a:t>
            </a:r>
          </a:p>
          <a:p>
            <a:pPr eaLnBrk="1" hangingPunct="1">
              <a:spcBef>
                <a:spcPts val="450"/>
              </a:spcBef>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altLang="en-US" sz="24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6258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35842">
                                            <p:txEl>
                                              <p:pRg st="6" end="6"/>
                                            </p:txEl>
                                          </p:spTgt>
                                        </p:tgtEl>
                                        <p:attrNameLst>
                                          <p:attrName>style.visibility</p:attrName>
                                        </p:attrNameLst>
                                      </p:cBhvr>
                                      <p:to>
                                        <p:strVal val="visible"/>
                                      </p:to>
                                    </p:set>
                                    <p:anim calcmode="lin" valueType="num">
                                      <p:cBhvr>
                                        <p:cTn id="7" dur="500" fill="hold"/>
                                        <p:tgtEl>
                                          <p:spTgt spid="35842">
                                            <p:txEl>
                                              <p:pRg st="6" end="6"/>
                                            </p:txEl>
                                          </p:spTgt>
                                        </p:tgtEl>
                                        <p:attrNameLst>
                                          <p:attrName>ppt_x</p:attrName>
                                        </p:attrNameLst>
                                      </p:cBhvr>
                                      <p:tavLst>
                                        <p:tav tm="100000">
                                          <p:val>
                                            <p:strVal val="#ppt_x"/>
                                          </p:val>
                                        </p:tav>
                                        <p:tav>
                                          <p:val>
                                            <p:strVal val="#ppt_x"/>
                                          </p:val>
                                        </p:tav>
                                      </p:tavLst>
                                    </p:anim>
                                    <p:anim calcmode="lin" valueType="num">
                                      <p:cBhvr>
                                        <p:cTn id="8" dur="500" fill="hold"/>
                                        <p:tgtEl>
                                          <p:spTgt spid="35842">
                                            <p:txEl>
                                              <p:pRg st="6" end="6"/>
                                            </p:txEl>
                                          </p:spTgt>
                                        </p:tgtEl>
                                        <p:attrNameLst>
                                          <p:attrName>ppt_y</p:attrName>
                                        </p:attrNameLst>
                                      </p:cBhvr>
                                      <p:tavLst>
                                        <p:tav tm="100000">
                                          <p:val>
                                            <p:strVal val="1+#ppt_h/2"/>
                                          </p:val>
                                        </p:tav>
                                        <p:tav>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35842">
                                            <p:txEl>
                                              <p:pRg st="7" end="7"/>
                                            </p:txEl>
                                          </p:spTgt>
                                        </p:tgtEl>
                                        <p:attrNameLst>
                                          <p:attrName>style.visibility</p:attrName>
                                        </p:attrNameLst>
                                      </p:cBhvr>
                                      <p:to>
                                        <p:strVal val="visible"/>
                                      </p:to>
                                    </p:set>
                                    <p:anim calcmode="lin" valueType="num">
                                      <p:cBhvr>
                                        <p:cTn id="11" dur="500" fill="hold"/>
                                        <p:tgtEl>
                                          <p:spTgt spid="35842">
                                            <p:txEl>
                                              <p:pRg st="7" end="7"/>
                                            </p:txEl>
                                          </p:spTgt>
                                        </p:tgtEl>
                                        <p:attrNameLst>
                                          <p:attrName>ppt_x</p:attrName>
                                        </p:attrNameLst>
                                      </p:cBhvr>
                                      <p:tavLst>
                                        <p:tav tm="100000">
                                          <p:val>
                                            <p:strVal val="#ppt_x"/>
                                          </p:val>
                                        </p:tav>
                                        <p:tav>
                                          <p:val>
                                            <p:strVal val="#ppt_x"/>
                                          </p:val>
                                        </p:tav>
                                      </p:tavLst>
                                    </p:anim>
                                    <p:anim calcmode="lin" valueType="num">
                                      <p:cBhvr>
                                        <p:cTn id="12" dur="500" fill="hold"/>
                                        <p:tgtEl>
                                          <p:spTgt spid="35842">
                                            <p:txEl>
                                              <p:pRg st="7" end="7"/>
                                            </p:txEl>
                                          </p:spTgt>
                                        </p:tgtEl>
                                        <p:attrNameLst>
                                          <p:attrName>ppt_y</p:attrName>
                                        </p:attrNameLst>
                                      </p:cBhvr>
                                      <p:tavLst>
                                        <p:tav tm="100000">
                                          <p:val>
                                            <p:strVal val="1+#ppt_h/2"/>
                                          </p:val>
                                        </p:tav>
                                        <p:tav>
                                          <p:val>
                                            <p:strVal val="#ppt_y"/>
                                          </p:val>
                                        </p:tav>
                                      </p:tavLst>
                                    </p:anim>
                                  </p:childTnLst>
                                </p:cTn>
                              </p:par>
                              <p:par>
                                <p:cTn id="13" presetID="2" presetClass="entr" presetSubtype="4" fill="hold" nodeType="withEffect">
                                  <p:stCondLst>
                                    <p:cond delay="0"/>
                                  </p:stCondLst>
                                  <p:childTnLst>
                                    <p:set>
                                      <p:cBhvr additive="repl">
                                        <p:cTn id="14" dur="1" fill="hold">
                                          <p:stCondLst>
                                            <p:cond delay="0"/>
                                          </p:stCondLst>
                                        </p:cTn>
                                        <p:tgtEl>
                                          <p:spTgt spid="35842">
                                            <p:txEl>
                                              <p:pRg st="8" end="8"/>
                                            </p:txEl>
                                          </p:spTgt>
                                        </p:tgtEl>
                                        <p:attrNameLst>
                                          <p:attrName>style.visibility</p:attrName>
                                        </p:attrNameLst>
                                      </p:cBhvr>
                                      <p:to>
                                        <p:strVal val="visible"/>
                                      </p:to>
                                    </p:set>
                                    <p:anim calcmode="lin" valueType="num">
                                      <p:cBhvr>
                                        <p:cTn id="15" dur="500" fill="hold"/>
                                        <p:tgtEl>
                                          <p:spTgt spid="35842">
                                            <p:txEl>
                                              <p:pRg st="8" end="8"/>
                                            </p:txEl>
                                          </p:spTgt>
                                        </p:tgtEl>
                                        <p:attrNameLst>
                                          <p:attrName>ppt_x</p:attrName>
                                        </p:attrNameLst>
                                      </p:cBhvr>
                                      <p:tavLst>
                                        <p:tav tm="100000">
                                          <p:val>
                                            <p:strVal val="#ppt_x"/>
                                          </p:val>
                                        </p:tav>
                                        <p:tav>
                                          <p:val>
                                            <p:strVal val="#ppt_x"/>
                                          </p:val>
                                        </p:tav>
                                      </p:tavLst>
                                    </p:anim>
                                    <p:anim calcmode="lin" valueType="num">
                                      <p:cBhvr>
                                        <p:cTn id="16" dur="500" fill="hold"/>
                                        <p:tgtEl>
                                          <p:spTgt spid="35842">
                                            <p:txEl>
                                              <p:pRg st="8" end="8"/>
                                            </p:txEl>
                                          </p:spTgt>
                                        </p:tgtEl>
                                        <p:attrNameLst>
                                          <p:attrName>ppt_y</p:attrName>
                                        </p:attrNameLst>
                                      </p:cBhvr>
                                      <p:tavLst>
                                        <p:tav tm="100000">
                                          <p:val>
                                            <p:strVal val="1+#ppt_h/2"/>
                                          </p:val>
                                        </p:tav>
                                        <p:tav>
                                          <p:val>
                                            <p:strVal val="#ppt_y"/>
                                          </p:val>
                                        </p:tav>
                                      </p:tavLst>
                                    </p:anim>
                                  </p:childTnLst>
                                </p:cTn>
                              </p:par>
                              <p:par>
                                <p:cTn id="17" presetID="2" presetClass="entr" presetSubtype="4" fill="hold" nodeType="withEffect">
                                  <p:stCondLst>
                                    <p:cond delay="0"/>
                                  </p:stCondLst>
                                  <p:childTnLst>
                                    <p:set>
                                      <p:cBhvr additive="repl">
                                        <p:cTn id="18" dur="1" fill="hold">
                                          <p:stCondLst>
                                            <p:cond delay="0"/>
                                          </p:stCondLst>
                                        </p:cTn>
                                        <p:tgtEl>
                                          <p:spTgt spid="35842">
                                            <p:txEl>
                                              <p:pRg st="9" end="9"/>
                                            </p:txEl>
                                          </p:spTgt>
                                        </p:tgtEl>
                                        <p:attrNameLst>
                                          <p:attrName>style.visibility</p:attrName>
                                        </p:attrNameLst>
                                      </p:cBhvr>
                                      <p:to>
                                        <p:strVal val="visible"/>
                                      </p:to>
                                    </p:set>
                                    <p:anim calcmode="lin" valueType="num">
                                      <p:cBhvr>
                                        <p:cTn id="19" dur="500" fill="hold"/>
                                        <p:tgtEl>
                                          <p:spTgt spid="35842">
                                            <p:txEl>
                                              <p:pRg st="9" end="9"/>
                                            </p:txEl>
                                          </p:spTgt>
                                        </p:tgtEl>
                                        <p:attrNameLst>
                                          <p:attrName>ppt_x</p:attrName>
                                        </p:attrNameLst>
                                      </p:cBhvr>
                                      <p:tavLst>
                                        <p:tav tm="100000">
                                          <p:val>
                                            <p:strVal val="#ppt_x"/>
                                          </p:val>
                                        </p:tav>
                                        <p:tav>
                                          <p:val>
                                            <p:strVal val="#ppt_x"/>
                                          </p:val>
                                        </p:tav>
                                      </p:tavLst>
                                    </p:anim>
                                    <p:anim calcmode="lin" valueType="num">
                                      <p:cBhvr>
                                        <p:cTn id="20" dur="500" fill="hold"/>
                                        <p:tgtEl>
                                          <p:spTgt spid="35842">
                                            <p:txEl>
                                              <p:pRg st="9" end="9"/>
                                            </p:txEl>
                                          </p:spTgt>
                                        </p:tgtEl>
                                        <p:attrNameLst>
                                          <p:attrName>ppt_y</p:attrName>
                                        </p:attrNameLst>
                                      </p:cBhvr>
                                      <p:tavLst>
                                        <p:tav tm="100000">
                                          <p:val>
                                            <p:strVal val="1+#ppt_h/2"/>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35842">
                                            <p:txEl>
                                              <p:pRg st="4" end="4"/>
                                            </p:txEl>
                                          </p:spTgt>
                                        </p:tgtEl>
                                        <p:attrNameLst>
                                          <p:attrName>style.visibility</p:attrName>
                                        </p:attrNameLst>
                                      </p:cBhvr>
                                      <p:to>
                                        <p:strVal val="visible"/>
                                      </p:to>
                                    </p:set>
                                    <p:anim calcmode="lin" valueType="num">
                                      <p:cBhvr>
                                        <p:cTn id="25" dur="500" fill="hold"/>
                                        <p:tgtEl>
                                          <p:spTgt spid="35842">
                                            <p:txEl>
                                              <p:pRg st="4" end="4"/>
                                            </p:txEl>
                                          </p:spTgt>
                                        </p:tgtEl>
                                        <p:attrNameLst>
                                          <p:attrName>ppt_x</p:attrName>
                                        </p:attrNameLst>
                                      </p:cBhvr>
                                      <p:tavLst>
                                        <p:tav tm="100000">
                                          <p:val>
                                            <p:strVal val="#ppt_x"/>
                                          </p:val>
                                        </p:tav>
                                        <p:tav>
                                          <p:val>
                                            <p:strVal val="#ppt_x"/>
                                          </p:val>
                                        </p:tav>
                                      </p:tavLst>
                                    </p:anim>
                                    <p:anim calcmode="lin" valueType="num">
                                      <p:cBhvr>
                                        <p:cTn id="26" dur="500" fill="hold"/>
                                        <p:tgtEl>
                                          <p:spTgt spid="35842">
                                            <p:txEl>
                                              <p:pRg st="4" end="4"/>
                                            </p:txEl>
                                          </p:spTgt>
                                        </p:tgtEl>
                                        <p:attrNameLst>
                                          <p:attrName>ppt_y</p:attrName>
                                        </p:attrNameLst>
                                      </p:cBhvr>
                                      <p:tavLst>
                                        <p:tav tm="100000">
                                          <p:val>
                                            <p:strVal val="1+#ppt_h/2"/>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35842">
                                            <p:txEl>
                                              <p:pRg st="5" end="5"/>
                                            </p:txEl>
                                          </p:spTgt>
                                        </p:tgtEl>
                                        <p:attrNameLst>
                                          <p:attrName>style.visibility</p:attrName>
                                        </p:attrNameLst>
                                      </p:cBhvr>
                                      <p:to>
                                        <p:strVal val="visible"/>
                                      </p:to>
                                    </p:set>
                                    <p:anim calcmode="lin" valueType="num">
                                      <p:cBhvr>
                                        <p:cTn id="31" dur="500" fill="hold"/>
                                        <p:tgtEl>
                                          <p:spTgt spid="35842">
                                            <p:txEl>
                                              <p:pRg st="5" end="5"/>
                                            </p:txEl>
                                          </p:spTgt>
                                        </p:tgtEl>
                                        <p:attrNameLst>
                                          <p:attrName>ppt_x</p:attrName>
                                        </p:attrNameLst>
                                      </p:cBhvr>
                                      <p:tavLst>
                                        <p:tav tm="100000">
                                          <p:val>
                                            <p:strVal val="#ppt_x"/>
                                          </p:val>
                                        </p:tav>
                                        <p:tav>
                                          <p:val>
                                            <p:strVal val="#ppt_x"/>
                                          </p:val>
                                        </p:tav>
                                      </p:tavLst>
                                    </p:anim>
                                    <p:anim calcmode="lin" valueType="num">
                                      <p:cBhvr>
                                        <p:cTn id="32" dur="500" fill="hold"/>
                                        <p:tgtEl>
                                          <p:spTgt spid="35842">
                                            <p:txEl>
                                              <p:pRg st="5" end="5"/>
                                            </p:txEl>
                                          </p:spTgt>
                                        </p:tgtEl>
                                        <p:attrNameLst>
                                          <p:attrName>ppt_y</p:attrName>
                                        </p:attrNameLst>
                                      </p:cBhvr>
                                      <p:tavLst>
                                        <p:tav tm="100000">
                                          <p:val>
                                            <p:strVal val="1+#ppt_h/2"/>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additive="repl">
                                        <p:cTn id="36" dur="1" fill="hold">
                                          <p:stCondLst>
                                            <p:cond delay="0"/>
                                          </p:stCondLst>
                                        </p:cTn>
                                        <p:tgtEl>
                                          <p:spTgt spid="35842">
                                            <p:txEl>
                                              <p:pRg st="10" end="10"/>
                                            </p:txEl>
                                          </p:spTgt>
                                        </p:tgtEl>
                                        <p:attrNameLst>
                                          <p:attrName>style.visibility</p:attrName>
                                        </p:attrNameLst>
                                      </p:cBhvr>
                                      <p:to>
                                        <p:strVal val="visible"/>
                                      </p:to>
                                    </p:set>
                                    <p:anim calcmode="lin" valueType="num">
                                      <p:cBhvr>
                                        <p:cTn id="37" dur="500" fill="hold"/>
                                        <p:tgtEl>
                                          <p:spTgt spid="35842">
                                            <p:txEl>
                                              <p:pRg st="10" end="10"/>
                                            </p:txEl>
                                          </p:spTgt>
                                        </p:tgtEl>
                                        <p:attrNameLst>
                                          <p:attrName>ppt_x</p:attrName>
                                        </p:attrNameLst>
                                      </p:cBhvr>
                                      <p:tavLst>
                                        <p:tav tm="100000">
                                          <p:val>
                                            <p:strVal val="#ppt_x"/>
                                          </p:val>
                                        </p:tav>
                                        <p:tav>
                                          <p:val>
                                            <p:strVal val="#ppt_x"/>
                                          </p:val>
                                        </p:tav>
                                      </p:tavLst>
                                    </p:anim>
                                    <p:anim calcmode="lin" valueType="num">
                                      <p:cBhvr>
                                        <p:cTn id="38" dur="500" fill="hold"/>
                                        <p:tgtEl>
                                          <p:spTgt spid="35842">
                                            <p:txEl>
                                              <p:pRg st="10" end="10"/>
                                            </p:txEl>
                                          </p:spTgt>
                                        </p:tgtEl>
                                        <p:attrNameLst>
                                          <p:attrName>ppt_y</p:attrName>
                                        </p:attrNameLst>
                                      </p:cBhvr>
                                      <p:tavLst>
                                        <p:tav tm="100000">
                                          <p:val>
                                            <p:strVal val="1+#ppt_h/2"/>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additive="repl">
                                        <p:cTn id="42" dur="1" fill="hold">
                                          <p:stCondLst>
                                            <p:cond delay="0"/>
                                          </p:stCondLst>
                                        </p:cTn>
                                        <p:tgtEl>
                                          <p:spTgt spid="35842">
                                            <p:txEl>
                                              <p:pRg st="10" end="10"/>
                                            </p:txEl>
                                          </p:spTgt>
                                        </p:tgtEl>
                                        <p:attrNameLst>
                                          <p:attrName>style.visibility</p:attrName>
                                        </p:attrNameLst>
                                      </p:cBhvr>
                                      <p:to>
                                        <p:strVal val="visible"/>
                                      </p:to>
                                    </p:set>
                                    <p:anim calcmode="lin" valueType="num">
                                      <p:cBhvr>
                                        <p:cTn id="43" dur="500" fill="hold"/>
                                        <p:tgtEl>
                                          <p:spTgt spid="35842">
                                            <p:txEl>
                                              <p:pRg st="10" end="10"/>
                                            </p:txEl>
                                          </p:spTgt>
                                        </p:tgtEl>
                                        <p:attrNameLst>
                                          <p:attrName>ppt_x</p:attrName>
                                        </p:attrNameLst>
                                      </p:cBhvr>
                                      <p:tavLst>
                                        <p:tav tm="100000">
                                          <p:val>
                                            <p:strVal val="#ppt_x"/>
                                          </p:val>
                                        </p:tav>
                                        <p:tav>
                                          <p:val>
                                            <p:strVal val="#ppt_x"/>
                                          </p:val>
                                        </p:tav>
                                      </p:tavLst>
                                    </p:anim>
                                    <p:anim calcmode="lin" valueType="num">
                                      <p:cBhvr>
                                        <p:cTn id="44" dur="500" fill="hold"/>
                                        <p:tgtEl>
                                          <p:spTgt spid="35842">
                                            <p:txEl>
                                              <p:pRg st="10" end="10"/>
                                            </p:txEl>
                                          </p:spTgt>
                                        </p:tgtEl>
                                        <p:attrNameLst>
                                          <p:attrName>ppt_y</p:attrName>
                                        </p:attrNameLst>
                                      </p:cBhvr>
                                      <p:tavLst>
                                        <p:tav tm="100000">
                                          <p:val>
                                            <p:strVal val="1+#ppt_h/2"/>
                                          </p:val>
                                        </p:tav>
                                        <p:tav>
                                          <p:val>
                                            <p:strVal val="#ppt_y"/>
                                          </p:val>
                                        </p:tav>
                                      </p:tavLst>
                                    </p:anim>
                                  </p:childTnLst>
                                </p:cTn>
                              </p:par>
                              <p:par>
                                <p:cTn id="45" presetID="2" presetClass="entr" presetSubtype="4" fill="hold" nodeType="withEffect">
                                  <p:stCondLst>
                                    <p:cond delay="0"/>
                                  </p:stCondLst>
                                  <p:childTnLst>
                                    <p:set>
                                      <p:cBhvr additive="repl">
                                        <p:cTn id="46" dur="1" fill="hold">
                                          <p:stCondLst>
                                            <p:cond delay="0"/>
                                          </p:stCondLst>
                                        </p:cTn>
                                        <p:tgtEl>
                                          <p:spTgt spid="35842">
                                            <p:txEl>
                                              <p:pRg st="10" end="10"/>
                                            </p:txEl>
                                          </p:spTgt>
                                        </p:tgtEl>
                                        <p:attrNameLst>
                                          <p:attrName>style.visibility</p:attrName>
                                        </p:attrNameLst>
                                      </p:cBhvr>
                                      <p:to>
                                        <p:strVal val="visible"/>
                                      </p:to>
                                    </p:set>
                                    <p:anim calcmode="lin" valueType="num">
                                      <p:cBhvr>
                                        <p:cTn id="47" dur="500" fill="hold"/>
                                        <p:tgtEl>
                                          <p:spTgt spid="35842">
                                            <p:txEl>
                                              <p:pRg st="10" end="10"/>
                                            </p:txEl>
                                          </p:spTgt>
                                        </p:tgtEl>
                                        <p:attrNameLst>
                                          <p:attrName>ppt_x</p:attrName>
                                        </p:attrNameLst>
                                      </p:cBhvr>
                                      <p:tavLst>
                                        <p:tav tm="100000">
                                          <p:val>
                                            <p:strVal val="#ppt_x"/>
                                          </p:val>
                                        </p:tav>
                                        <p:tav>
                                          <p:val>
                                            <p:strVal val="#ppt_x"/>
                                          </p:val>
                                        </p:tav>
                                      </p:tavLst>
                                    </p:anim>
                                    <p:anim calcmode="lin" valueType="num">
                                      <p:cBhvr>
                                        <p:cTn id="48" dur="500" fill="hold"/>
                                        <p:tgtEl>
                                          <p:spTgt spid="35842">
                                            <p:txEl>
                                              <p:pRg st="10" end="1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p:cNvPr>
          <p:cNvSpPr>
            <a:spLocks noGrp="1" noChangeArrowheads="1"/>
          </p:cNvSpPr>
          <p:nvPr>
            <p:ph type="body"/>
          </p:nvPr>
        </p:nvSpPr>
        <p:spPr>
          <a:xfrm>
            <a:off x="1981200" y="533400"/>
            <a:ext cx="8229600" cy="5592763"/>
          </a:xfrm>
        </p:spPr>
        <p:txBody>
          <a:bodyPr rtlCol="0" anchor="t">
            <a:normAutofit lnSpcReduction="10000"/>
          </a:bodyPr>
          <a:lstStyle/>
          <a:p>
            <a:pPr marL="342900" indent="-342900" eaLnBrk="1" fontAlgn="auto" hangingPunct="1">
              <a:spcBef>
                <a:spcPts val="50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3600" dirty="0">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 Find optimal trees with m nodes.</a:t>
            </a:r>
          </a:p>
          <a:p>
            <a:pPr marL="342900" indent="-342900" eaLnBrk="1" fontAlgn="auto" hangingPunct="1">
              <a:spcBef>
                <a:spcPts val="50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for m:= 2 to n do</a:t>
            </a:r>
          </a:p>
          <a:p>
            <a:pPr marL="342900" indent="-342900" eaLnBrk="1" fontAlgn="auto" hangingPunct="1">
              <a:spcBef>
                <a:spcPts val="50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for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 0 to n – m do </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j:=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 m ;</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w[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j ]:= p[ j ] + q[ j ] + w[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j -1 ];</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 </a:t>
            </a:r>
            <a:r>
              <a:rPr lang="en-IN" sz="2400" b="1" dirty="0">
                <a:solidFill>
                  <a:srgbClr val="FF0000"/>
                </a:solidFill>
                <a:latin typeface="Times New Roman" pitchFamily="18" charset="0"/>
                <a:cs typeface="Times New Roman" pitchFamily="18" charset="0"/>
              </a:rPr>
              <a:t>Solve using Knuth’s result</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x := Find( c, r,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j );</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c[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j ] := w[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j ] + c[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x -1 ] + c[ x, j ];</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r[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j ] :=x;</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a:t>
            </a:r>
          </a:p>
          <a:p>
            <a:pPr marL="342900" indent="-342900" eaLnBrk="1" fontAlgn="auto" hangingPunct="1">
              <a:spcBef>
                <a:spcPts val="450"/>
              </a:spcBef>
              <a:spcAft>
                <a:spcPts val="0"/>
              </a:spcAft>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400" dirty="0">
                <a:latin typeface="Times New Roman" pitchFamily="18" charset="0"/>
                <a:cs typeface="Times New Roman" pitchFamily="18" charset="0"/>
              </a:rPr>
              <a:t>       </a:t>
            </a:r>
          </a:p>
        </p:txBody>
      </p:sp>
    </p:spTree>
    <p:extLst>
      <p:ext uri="{BB962C8B-B14F-4D97-AF65-F5344CB8AC3E}">
        <p14:creationId xmlns:p14="http://schemas.microsoft.com/office/powerpoint/2010/main" val="12674776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p:cNvPr>
          <p:cNvSpPr>
            <a:spLocks noGrp="1" noChangeArrowheads="1"/>
          </p:cNvSpPr>
          <p:nvPr>
            <p:ph type="body"/>
          </p:nvPr>
        </p:nvSpPr>
        <p:spPr>
          <a:xfrm>
            <a:off x="1981200" y="762000"/>
            <a:ext cx="8229600" cy="5867400"/>
          </a:xfrm>
        </p:spPr>
        <p:txBody>
          <a:bodyPr rtlCol="0" anchor="t">
            <a:normAutofit/>
          </a:bodyPr>
          <a:lstStyle/>
          <a:p>
            <a:pPr marL="342900" indent="-342900" eaLnBrk="1" fontAlgn="auto" hangingPunct="1">
              <a:spcBef>
                <a:spcPts val="6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Algorithm  Find( c, r, </a:t>
            </a:r>
            <a:r>
              <a:rPr lang="en-IN" sz="2800" dirty="0" err="1">
                <a:latin typeface="Times New Roman" pitchFamily="18" charset="0"/>
                <a:cs typeface="Times New Roman" pitchFamily="18" charset="0"/>
              </a:rPr>
              <a:t>i</a:t>
            </a:r>
            <a:r>
              <a:rPr lang="en-IN" sz="2800" dirty="0">
                <a:latin typeface="Times New Roman" pitchFamily="18" charset="0"/>
                <a:cs typeface="Times New Roman" pitchFamily="18" charset="0"/>
              </a:rPr>
              <a:t>, j )</a:t>
            </a:r>
          </a:p>
          <a:p>
            <a:pPr marL="342900" indent="-342900" eaLnBrk="1" fontAlgn="auto" hangingPunct="1">
              <a:spcBef>
                <a:spcPts val="7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a:t>
            </a:r>
          </a:p>
          <a:p>
            <a:pPr marL="342900" indent="-342900"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		for k := </a:t>
            </a:r>
            <a:r>
              <a:rPr lang="en-IN" sz="2800" i="1" dirty="0">
                <a:solidFill>
                  <a:srgbClr val="FF0066"/>
                </a:solidFill>
                <a:latin typeface="Times New Roman" pitchFamily="18" charset="0"/>
                <a:cs typeface="Times New Roman" pitchFamily="18" charset="0"/>
              </a:rPr>
              <a:t>r[ </a:t>
            </a:r>
            <a:r>
              <a:rPr lang="en-IN" sz="2800" i="1" dirty="0" err="1">
                <a:solidFill>
                  <a:srgbClr val="FF0066"/>
                </a:solidFill>
                <a:latin typeface="Times New Roman" pitchFamily="18" charset="0"/>
                <a:cs typeface="Times New Roman" pitchFamily="18" charset="0"/>
              </a:rPr>
              <a:t>i</a:t>
            </a:r>
            <a:r>
              <a:rPr lang="en-IN" sz="2800" i="1" dirty="0">
                <a:solidFill>
                  <a:srgbClr val="FF0066"/>
                </a:solidFill>
                <a:latin typeface="Times New Roman" pitchFamily="18" charset="0"/>
                <a:cs typeface="Times New Roman" pitchFamily="18" charset="0"/>
              </a:rPr>
              <a:t>, j -1 ]</a:t>
            </a:r>
            <a:r>
              <a:rPr lang="en-IN" sz="2800" dirty="0">
                <a:latin typeface="Times New Roman" pitchFamily="18" charset="0"/>
                <a:cs typeface="Times New Roman" pitchFamily="18" charset="0"/>
              </a:rPr>
              <a:t> to </a:t>
            </a:r>
            <a:r>
              <a:rPr lang="en-IN" sz="2800" i="1" dirty="0">
                <a:solidFill>
                  <a:srgbClr val="FF0066"/>
                </a:solidFill>
                <a:latin typeface="Times New Roman" pitchFamily="18" charset="0"/>
                <a:cs typeface="Times New Roman" pitchFamily="18" charset="0"/>
              </a:rPr>
              <a:t>r[ i+1, j ]</a:t>
            </a:r>
            <a:r>
              <a:rPr lang="en-IN" sz="2800" dirty="0">
                <a:latin typeface="Times New Roman" pitchFamily="18" charset="0"/>
                <a:cs typeface="Times New Roman" pitchFamily="18" charset="0"/>
              </a:rPr>
              <a:t> do</a:t>
            </a:r>
          </a:p>
          <a:p>
            <a:pPr marL="342900" indent="-342900"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		{            min :=∞;</a:t>
            </a:r>
          </a:p>
          <a:p>
            <a:pPr marL="342900" indent="-342900"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			if ( </a:t>
            </a:r>
            <a:r>
              <a:rPr lang="en-IN" sz="2800" dirty="0">
                <a:solidFill>
                  <a:srgbClr val="FF0000"/>
                </a:solidFill>
                <a:latin typeface="Times New Roman" pitchFamily="18" charset="0"/>
                <a:cs typeface="Times New Roman" pitchFamily="18" charset="0"/>
              </a:rPr>
              <a:t>c[ </a:t>
            </a:r>
            <a:r>
              <a:rPr lang="en-IN" sz="2800" dirty="0" err="1">
                <a:solidFill>
                  <a:srgbClr val="FF0000"/>
                </a:solidFill>
                <a:latin typeface="Times New Roman" pitchFamily="18" charset="0"/>
                <a:cs typeface="Times New Roman" pitchFamily="18" charset="0"/>
              </a:rPr>
              <a:t>i</a:t>
            </a:r>
            <a:r>
              <a:rPr lang="en-IN" sz="2800" dirty="0">
                <a:solidFill>
                  <a:srgbClr val="FF0000"/>
                </a:solidFill>
                <a:latin typeface="Times New Roman" pitchFamily="18" charset="0"/>
                <a:cs typeface="Times New Roman" pitchFamily="18" charset="0"/>
              </a:rPr>
              <a:t>, k -1 ]  +c[ k, j ]</a:t>
            </a:r>
            <a:r>
              <a:rPr lang="en-IN" sz="2800" dirty="0">
                <a:latin typeface="Times New Roman" pitchFamily="18" charset="0"/>
                <a:cs typeface="Times New Roman" pitchFamily="18" charset="0"/>
              </a:rPr>
              <a:t> &lt; min ) then</a:t>
            </a:r>
          </a:p>
          <a:p>
            <a:pPr marL="342900" indent="-342900"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			{</a:t>
            </a:r>
          </a:p>
          <a:p>
            <a:pPr marL="342900" indent="-342900"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				min := c[ </a:t>
            </a:r>
            <a:r>
              <a:rPr lang="en-IN" sz="2800" dirty="0" err="1">
                <a:latin typeface="Times New Roman" pitchFamily="18" charset="0"/>
                <a:cs typeface="Times New Roman" pitchFamily="18" charset="0"/>
              </a:rPr>
              <a:t>i</a:t>
            </a:r>
            <a:r>
              <a:rPr lang="en-IN" sz="2800" dirty="0">
                <a:latin typeface="Times New Roman" pitchFamily="18" charset="0"/>
                <a:cs typeface="Times New Roman" pitchFamily="18" charset="0"/>
              </a:rPr>
              <a:t>, k-1 ] + c[ k, j ]; </a:t>
            </a:r>
          </a:p>
          <a:p>
            <a:pPr marL="342900" indent="-342900"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                                y:= k;</a:t>
            </a:r>
          </a:p>
          <a:p>
            <a:pPr marL="342900" indent="-342900"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			}</a:t>
            </a:r>
          </a:p>
          <a:p>
            <a:pPr marL="342900" indent="-342900"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            }</a:t>
            </a:r>
          </a:p>
          <a:p>
            <a:pPr marL="342900" indent="-342900"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 return y;</a:t>
            </a:r>
          </a:p>
          <a:p>
            <a:pPr marL="342900" indent="-342900" eaLnBrk="1" fontAlgn="auto" hangingPunct="1">
              <a:spcBef>
                <a:spcPts val="500"/>
              </a:spcBef>
              <a:spcAft>
                <a:spcPts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IN" sz="2800" dirty="0">
                <a:latin typeface="Times New Roman" pitchFamily="18" charset="0"/>
                <a:cs typeface="Times New Roman" pitchFamily="18" charset="0"/>
              </a:rPr>
              <a:t>}</a:t>
            </a:r>
          </a:p>
        </p:txBody>
      </p:sp>
    </p:spTree>
    <p:extLst>
      <p:ext uri="{BB962C8B-B14F-4D97-AF65-F5344CB8AC3E}">
        <p14:creationId xmlns:p14="http://schemas.microsoft.com/office/powerpoint/2010/main" val="16641126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195263" y="274638"/>
            <a:ext cx="11757025"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smtClean="0">
                <a:latin typeface="Times New Roman" panose="02020603050405020304" pitchFamily="18" charset="0"/>
                <a:cs typeface="Times New Roman" panose="02020603050405020304" pitchFamily="18" charset="0"/>
              </a:rPr>
              <a:t>Time complexity of above procedure to evaluate the </a:t>
            </a:r>
            <a:r>
              <a:rPr lang="en-US" altLang="en-US" sz="3200" i="1" smtClean="0">
                <a:solidFill>
                  <a:srgbClr val="C00000"/>
                </a:solidFill>
                <a:latin typeface="Times New Roman" panose="02020603050405020304" pitchFamily="18" charset="0"/>
                <a:cs typeface="Times New Roman" panose="02020603050405020304" pitchFamily="18" charset="0"/>
              </a:rPr>
              <a:t>c’s</a:t>
            </a:r>
            <a:r>
              <a:rPr lang="en-US" altLang="en-US" sz="3200" smtClean="0">
                <a:latin typeface="Times New Roman" panose="02020603050405020304" pitchFamily="18" charset="0"/>
                <a:cs typeface="Times New Roman" panose="02020603050405020304" pitchFamily="18" charset="0"/>
              </a:rPr>
              <a:t>  and </a:t>
            </a:r>
            <a:r>
              <a:rPr lang="en-US" altLang="en-US" sz="3200" i="1" smtClean="0">
                <a:solidFill>
                  <a:srgbClr val="C00000"/>
                </a:solidFill>
                <a:latin typeface="Times New Roman" panose="02020603050405020304" pitchFamily="18" charset="0"/>
                <a:cs typeface="Times New Roman" panose="02020603050405020304" pitchFamily="18" charset="0"/>
              </a:rPr>
              <a:t>r’s</a:t>
            </a:r>
          </a:p>
        </p:txBody>
      </p:sp>
      <p:sp>
        <p:nvSpPr>
          <p:cNvPr id="51203" name="Rectangle 2"/>
          <p:cNvSpPr>
            <a:spLocks noGrp="1" noChangeArrowheads="1"/>
          </p:cNvSpPr>
          <p:nvPr>
            <p:ph type="body" idx="1"/>
          </p:nvPr>
        </p:nvSpPr>
        <p:spPr>
          <a:xfrm>
            <a:off x="561975" y="1220788"/>
            <a:ext cx="9840913" cy="4525962"/>
          </a:xfrm>
        </p:spPr>
        <p:txBody>
          <a:bodyPr/>
          <a:lstStyle/>
          <a:p>
            <a:pPr marL="341313" indent="-341313"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smtClean="0">
                <a:latin typeface="Times New Roman" panose="02020603050405020304" pitchFamily="18" charset="0"/>
                <a:cs typeface="Times New Roman" panose="02020603050405020304" pitchFamily="18" charset="0"/>
              </a:rPr>
              <a:t>Above procedure requires to compute  </a:t>
            </a:r>
            <a:r>
              <a:rPr lang="en-US" altLang="en-US" sz="2400" i="1" smtClean="0">
                <a:solidFill>
                  <a:srgbClr val="C00000"/>
                </a:solidFill>
                <a:latin typeface="Times New Roman" panose="02020603050405020304" pitchFamily="18" charset="0"/>
                <a:cs typeface="Times New Roman" panose="02020603050405020304" pitchFamily="18" charset="0"/>
              </a:rPr>
              <a:t>c(i, j)</a:t>
            </a:r>
            <a:r>
              <a:rPr lang="en-US" altLang="en-US" sz="2400" smtClean="0">
                <a:solidFill>
                  <a:srgbClr val="C00000"/>
                </a:solidFill>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for </a:t>
            </a:r>
          </a:p>
          <a:p>
            <a:pPr marL="341313" indent="-341313" eaLnBrk="1" hangingPunct="1">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smtClean="0">
                <a:solidFill>
                  <a:srgbClr val="C00000"/>
                </a:solidFill>
                <a:latin typeface="Times New Roman" panose="02020603050405020304" pitchFamily="18" charset="0"/>
                <a:cs typeface="Times New Roman" panose="02020603050405020304" pitchFamily="18" charset="0"/>
              </a:rPr>
              <a:t>   </a:t>
            </a:r>
            <a:r>
              <a:rPr lang="en-US" altLang="en-US" sz="2400" i="1" smtClean="0">
                <a:solidFill>
                  <a:srgbClr val="C00000"/>
                </a:solidFill>
                <a:latin typeface="Times New Roman" panose="02020603050405020304" pitchFamily="18" charset="0"/>
                <a:cs typeface="Times New Roman" panose="02020603050405020304" pitchFamily="18" charset="0"/>
              </a:rPr>
              <a:t>( j - i) = 1,2,…….,n</a:t>
            </a:r>
            <a:r>
              <a:rPr lang="en-US" altLang="en-US" sz="2400" smtClean="0">
                <a:solidFill>
                  <a:srgbClr val="C00000"/>
                </a:solidFill>
                <a:latin typeface="Times New Roman" panose="02020603050405020304" pitchFamily="18" charset="0"/>
                <a:cs typeface="Times New Roman" panose="02020603050405020304" pitchFamily="18" charset="0"/>
              </a:rPr>
              <a:t> .</a:t>
            </a:r>
          </a:p>
          <a:p>
            <a:pPr marL="341313" indent="-341313" eaLnBrk="1" hangingPunct="1">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smtClean="0">
              <a:latin typeface="Times New Roman" panose="02020603050405020304" pitchFamily="18" charset="0"/>
              <a:cs typeface="Times New Roman" panose="02020603050405020304" pitchFamily="18" charset="0"/>
            </a:endParaRPr>
          </a:p>
          <a:p>
            <a:pPr marL="341313" indent="-341313"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smtClean="0">
                <a:latin typeface="Times New Roman" panose="02020603050405020304" pitchFamily="18" charset="0"/>
                <a:cs typeface="Times New Roman" panose="02020603050405020304" pitchFamily="18" charset="0"/>
              </a:rPr>
              <a:t>When</a:t>
            </a:r>
            <a:r>
              <a:rPr lang="en-US" altLang="en-US" sz="2400" smtClean="0">
                <a:solidFill>
                  <a:srgbClr val="C00000"/>
                </a:solidFill>
                <a:latin typeface="Times New Roman" panose="02020603050405020304" pitchFamily="18" charset="0"/>
                <a:cs typeface="Times New Roman" panose="02020603050405020304" pitchFamily="18" charset="0"/>
              </a:rPr>
              <a:t> </a:t>
            </a:r>
            <a:r>
              <a:rPr lang="en-US" altLang="en-US" sz="2400" i="1" smtClean="0">
                <a:solidFill>
                  <a:srgbClr val="C00000"/>
                </a:solidFill>
                <a:latin typeface="Times New Roman" panose="02020603050405020304" pitchFamily="18" charset="0"/>
                <a:cs typeface="Times New Roman" panose="02020603050405020304" pitchFamily="18" charset="0"/>
              </a:rPr>
              <a:t>j – i = m</a:t>
            </a:r>
            <a:r>
              <a:rPr lang="en-US" altLang="en-US" sz="2400" smtClean="0">
                <a:latin typeface="Times New Roman" panose="02020603050405020304" pitchFamily="18" charset="0"/>
                <a:cs typeface="Times New Roman" panose="02020603050405020304" pitchFamily="18" charset="0"/>
              </a:rPr>
              <a:t>, there are </a:t>
            </a:r>
            <a:r>
              <a:rPr lang="en-US" altLang="en-US" sz="2400" i="1" smtClean="0">
                <a:solidFill>
                  <a:srgbClr val="C00000"/>
                </a:solidFill>
                <a:latin typeface="Times New Roman" panose="02020603050405020304" pitchFamily="18" charset="0"/>
                <a:cs typeface="Times New Roman" panose="02020603050405020304" pitchFamily="18" charset="0"/>
              </a:rPr>
              <a:t>n-m+1</a:t>
            </a:r>
            <a:r>
              <a:rPr lang="en-US" altLang="en-US" sz="2400" smtClean="0">
                <a:solidFill>
                  <a:srgbClr val="C00000"/>
                </a:solidFill>
                <a:latin typeface="Times New Roman" panose="02020603050405020304" pitchFamily="18" charset="0"/>
                <a:cs typeface="Times New Roman" panose="02020603050405020304" pitchFamily="18" charset="0"/>
              </a:rPr>
              <a:t> </a:t>
            </a:r>
            <a:r>
              <a:rPr lang="en-US" altLang="en-US" sz="2400" i="1" smtClean="0">
                <a:solidFill>
                  <a:srgbClr val="C00000"/>
                </a:solidFill>
                <a:latin typeface="Times New Roman" panose="02020603050405020304" pitchFamily="18" charset="0"/>
                <a:cs typeface="Times New Roman" panose="02020603050405020304" pitchFamily="18" charset="0"/>
              </a:rPr>
              <a:t>c( i, j )’s</a:t>
            </a:r>
            <a:r>
              <a:rPr lang="en-US" altLang="en-US" sz="2400" smtClean="0">
                <a:solidFill>
                  <a:srgbClr val="C00000"/>
                </a:solidFill>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to compute.</a:t>
            </a:r>
          </a:p>
          <a:p>
            <a:pPr marL="341313" indent="-341313" eaLnBrk="1" hangingPunct="1">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smtClean="0">
              <a:latin typeface="Times New Roman" panose="02020603050405020304" pitchFamily="18" charset="0"/>
              <a:cs typeface="Times New Roman" panose="02020603050405020304" pitchFamily="18" charset="0"/>
            </a:endParaRPr>
          </a:p>
          <a:p>
            <a:pPr marL="341313" indent="-341313"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smtClean="0">
                <a:latin typeface="Times New Roman" panose="02020603050405020304" pitchFamily="18" charset="0"/>
                <a:cs typeface="Times New Roman" panose="02020603050405020304" pitchFamily="18" charset="0"/>
              </a:rPr>
              <a:t>The computation of each of these </a:t>
            </a:r>
            <a:r>
              <a:rPr lang="en-US" altLang="en-US" sz="2400" i="1" smtClean="0">
                <a:solidFill>
                  <a:srgbClr val="C00000"/>
                </a:solidFill>
                <a:latin typeface="Times New Roman" panose="02020603050405020304" pitchFamily="18" charset="0"/>
                <a:cs typeface="Times New Roman" panose="02020603050405020304" pitchFamily="18" charset="0"/>
              </a:rPr>
              <a:t>c( i, j )’s</a:t>
            </a:r>
            <a:r>
              <a:rPr lang="en-US" altLang="en-US" sz="2400" smtClean="0">
                <a:solidFill>
                  <a:srgbClr val="C00000"/>
                </a:solidFill>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requires to find </a:t>
            </a:r>
            <a:r>
              <a:rPr lang="en-US" altLang="en-US" sz="2400" i="1" smtClean="0">
                <a:solidFill>
                  <a:srgbClr val="C00000"/>
                </a:solidFill>
                <a:latin typeface="Times New Roman" panose="02020603050405020304" pitchFamily="18" charset="0"/>
                <a:cs typeface="Times New Roman" panose="02020603050405020304" pitchFamily="18" charset="0"/>
              </a:rPr>
              <a:t>m</a:t>
            </a:r>
            <a:r>
              <a:rPr lang="en-US" altLang="en-US" sz="2400" smtClean="0">
                <a:latin typeface="Times New Roman" panose="02020603050405020304" pitchFamily="18" charset="0"/>
                <a:cs typeface="Times New Roman" panose="02020603050405020304" pitchFamily="18" charset="0"/>
              </a:rPr>
              <a:t> quantities.</a:t>
            </a:r>
          </a:p>
          <a:p>
            <a:pPr marL="341313" indent="-341313" eaLnBrk="1" hangingPunct="1">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smtClean="0">
              <a:latin typeface="Times New Roman" panose="02020603050405020304" pitchFamily="18" charset="0"/>
              <a:cs typeface="Times New Roman" panose="02020603050405020304" pitchFamily="18" charset="0"/>
            </a:endParaRPr>
          </a:p>
          <a:p>
            <a:pPr marL="341313" indent="-341313"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smtClean="0">
                <a:latin typeface="Times New Roman" panose="02020603050405020304" pitchFamily="18" charset="0"/>
                <a:cs typeface="Times New Roman" panose="02020603050405020304" pitchFamily="18" charset="0"/>
              </a:rPr>
              <a:t>Hence, each such </a:t>
            </a:r>
            <a:r>
              <a:rPr lang="en-US" altLang="en-US" sz="2400" i="1" smtClean="0">
                <a:solidFill>
                  <a:srgbClr val="C00000"/>
                </a:solidFill>
                <a:latin typeface="Times New Roman" panose="02020603050405020304" pitchFamily="18" charset="0"/>
                <a:cs typeface="Times New Roman" panose="02020603050405020304" pitchFamily="18" charset="0"/>
              </a:rPr>
              <a:t>c(i, j)</a:t>
            </a:r>
            <a:r>
              <a:rPr lang="en-US" altLang="en-US" sz="2400" smtClean="0">
                <a:solidFill>
                  <a:srgbClr val="C00000"/>
                </a:solidFill>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can be computed in time </a:t>
            </a:r>
            <a:r>
              <a:rPr lang="en-US" altLang="en-US" sz="2400" i="1" smtClean="0">
                <a:solidFill>
                  <a:srgbClr val="C00000"/>
                </a:solidFill>
                <a:latin typeface="Times New Roman" panose="02020603050405020304" pitchFamily="18" charset="0"/>
                <a:cs typeface="Times New Roman" panose="02020603050405020304" pitchFamily="18" charset="0"/>
              </a:rPr>
              <a:t>o(m).</a:t>
            </a:r>
          </a:p>
          <a:p>
            <a:pPr marL="341313" indent="-341313" eaLnBrk="1" hangingPunct="1">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i="1" smtClean="0">
              <a:solidFill>
                <a:srgbClr val="FF00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5838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p:cNvPr>
          <p:cNvSpPr>
            <a:spLocks noGrp="1" noChangeArrowheads="1"/>
          </p:cNvSpPr>
          <p:nvPr>
            <p:ph type="body"/>
          </p:nvPr>
        </p:nvSpPr>
        <p:spPr>
          <a:xfrm>
            <a:off x="1981200" y="444500"/>
            <a:ext cx="8229600" cy="5334000"/>
          </a:xfrm>
        </p:spPr>
        <p:txBody>
          <a:bodyPr rtlCol="0" anchor="t">
            <a:normAutofit/>
          </a:bodyPr>
          <a:lstStyle/>
          <a:p>
            <a:pPr marL="341313" indent="-341313" eaLnBrk="1" fontAlgn="auto" hangingPunct="1">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The total time for all </a:t>
            </a:r>
            <a:r>
              <a:rPr lang="en-US" sz="2400" i="1" dirty="0">
                <a:solidFill>
                  <a:srgbClr val="C00000"/>
                </a:solidFill>
                <a:latin typeface="Times New Roman" pitchFamily="18" charset="0"/>
                <a:cs typeface="Times New Roman" pitchFamily="18" charset="0"/>
              </a:rPr>
              <a:t>c(</a:t>
            </a:r>
            <a:r>
              <a:rPr lang="en-US" sz="2400" i="1" dirty="0" err="1">
                <a:solidFill>
                  <a:srgbClr val="C00000"/>
                </a:solidFill>
                <a:latin typeface="Times New Roman" pitchFamily="18" charset="0"/>
                <a:cs typeface="Times New Roman" pitchFamily="18" charset="0"/>
              </a:rPr>
              <a:t>i,j</a:t>
            </a:r>
            <a:r>
              <a:rPr lang="en-US" sz="2400" i="1" dirty="0">
                <a:solidFill>
                  <a:srgbClr val="C00000"/>
                </a:solidFill>
                <a:latin typeface="Times New Roman" pitchFamily="18" charset="0"/>
                <a:cs typeface="Times New Roman" pitchFamily="18" charset="0"/>
              </a:rPr>
              <a:t>)’s</a:t>
            </a:r>
            <a:r>
              <a:rPr lang="en-US" sz="2400" dirty="0">
                <a:latin typeface="Times New Roman" pitchFamily="18" charset="0"/>
                <a:cs typeface="Times New Roman" pitchFamily="18" charset="0"/>
              </a:rPr>
              <a:t> with </a:t>
            </a:r>
            <a:r>
              <a:rPr lang="en-US" sz="2400" i="1" dirty="0">
                <a:solidFill>
                  <a:srgbClr val="C00000"/>
                </a:solidFill>
                <a:latin typeface="Times New Roman" pitchFamily="18" charset="0"/>
                <a:cs typeface="Times New Roman" pitchFamily="18" charset="0"/>
              </a:rPr>
              <a:t>j – </a:t>
            </a:r>
            <a:r>
              <a:rPr lang="en-US" sz="2400" i="1" dirty="0" err="1">
                <a:solidFill>
                  <a:srgbClr val="C00000"/>
                </a:solidFill>
                <a:latin typeface="Times New Roman" pitchFamily="18" charset="0"/>
                <a:cs typeface="Times New Roman" pitchFamily="18" charset="0"/>
              </a:rPr>
              <a:t>i</a:t>
            </a:r>
            <a:r>
              <a:rPr lang="en-US" sz="2400" i="1" dirty="0">
                <a:solidFill>
                  <a:srgbClr val="C00000"/>
                </a:solidFill>
                <a:latin typeface="Times New Roman" pitchFamily="18" charset="0"/>
                <a:cs typeface="Times New Roman" pitchFamily="18" charset="0"/>
              </a:rPr>
              <a:t>= m</a:t>
            </a:r>
            <a:r>
              <a:rPr lang="en-US" sz="2400" dirty="0">
                <a:solidFill>
                  <a:srgbClr val="C00000"/>
                </a:solidFill>
                <a:latin typeface="Times New Roman" pitchFamily="18" charset="0"/>
                <a:cs typeface="Times New Roman" pitchFamily="18" charset="0"/>
              </a:rPr>
              <a:t> </a:t>
            </a:r>
            <a:r>
              <a:rPr lang="en-US" sz="2400" dirty="0">
                <a:latin typeface="Times New Roman" pitchFamily="18" charset="0"/>
                <a:cs typeface="Times New Roman" pitchFamily="18" charset="0"/>
              </a:rPr>
              <a:t>is </a:t>
            </a: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                                                 = m( n-m+1)</a:t>
            </a: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                                                 = mn-m</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+m</a:t>
            </a: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					      =</a:t>
            </a:r>
            <a:r>
              <a:rPr lang="en-US" sz="2400" i="1" dirty="0">
                <a:solidFill>
                  <a:srgbClr val="C00000"/>
                </a:solidFill>
                <a:latin typeface="Times New Roman" pitchFamily="18" charset="0"/>
                <a:cs typeface="Times New Roman" pitchFamily="18" charset="0"/>
              </a:rPr>
              <a:t>O(mn-m</a:t>
            </a:r>
            <a:r>
              <a:rPr lang="en-US" sz="2400" i="1" baseline="30000" dirty="0">
                <a:solidFill>
                  <a:srgbClr val="C00000"/>
                </a:solidFill>
                <a:latin typeface="Times New Roman" pitchFamily="18" charset="0"/>
                <a:cs typeface="Times New Roman" pitchFamily="18" charset="0"/>
              </a:rPr>
              <a:t>2</a:t>
            </a:r>
            <a:r>
              <a:rPr lang="en-US" sz="2400" i="1" dirty="0">
                <a:solidFill>
                  <a:srgbClr val="C00000"/>
                </a:solidFill>
                <a:latin typeface="Times New Roman" pitchFamily="18" charset="0"/>
                <a:cs typeface="Times New Roman" pitchFamily="18" charset="0"/>
              </a:rPr>
              <a:t>)</a:t>
            </a:r>
          </a:p>
          <a:p>
            <a:pPr marL="341313" indent="-341313" eaLnBrk="1" fontAlgn="auto" hangingPunct="1">
              <a:spcBef>
                <a:spcPts val="600"/>
              </a:spcBef>
              <a:spcAft>
                <a:spcPts val="0"/>
              </a:spcAft>
              <a:buClr>
                <a:srgbClr val="FF0066"/>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i="1" dirty="0">
              <a:solidFill>
                <a:srgbClr val="FF0066"/>
              </a:solidFill>
              <a:latin typeface="Times New Roman" pitchFamily="18" charset="0"/>
              <a:cs typeface="Times New Roman" pitchFamily="18" charset="0"/>
            </a:endParaRPr>
          </a:p>
          <a:p>
            <a:pPr marL="341313" indent="-341313" eaLnBrk="1" fontAlgn="auto" hangingPunct="1">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Therefore, the </a:t>
            </a:r>
            <a:r>
              <a:rPr lang="en-US" sz="2400" i="1" dirty="0">
                <a:solidFill>
                  <a:srgbClr val="C00000"/>
                </a:solidFill>
                <a:latin typeface="Times New Roman" pitchFamily="18" charset="0"/>
                <a:cs typeface="Times New Roman" pitchFamily="18" charset="0"/>
              </a:rPr>
              <a:t>total time</a:t>
            </a:r>
            <a:r>
              <a:rPr lang="en-US" sz="2400" dirty="0">
                <a:solidFill>
                  <a:srgbClr val="C00000"/>
                </a:solidFill>
                <a:latin typeface="Times New Roman" pitchFamily="18" charset="0"/>
                <a:cs typeface="Times New Roman" pitchFamily="18" charset="0"/>
              </a:rPr>
              <a:t> </a:t>
            </a:r>
            <a:r>
              <a:rPr lang="en-US" sz="2400" dirty="0">
                <a:latin typeface="Times New Roman" pitchFamily="18" charset="0"/>
                <a:cs typeface="Times New Roman" pitchFamily="18" charset="0"/>
              </a:rPr>
              <a:t>to evaluate all the </a:t>
            </a:r>
            <a:r>
              <a:rPr lang="en-US" sz="2400" i="1" dirty="0">
                <a:solidFill>
                  <a:srgbClr val="C00000"/>
                </a:solidFill>
                <a:latin typeface="Times New Roman" pitchFamily="18" charset="0"/>
                <a:cs typeface="Times New Roman" pitchFamily="18" charset="0"/>
              </a:rPr>
              <a:t>c(</a:t>
            </a:r>
            <a:r>
              <a:rPr lang="en-US" sz="2400" i="1" dirty="0" err="1">
                <a:solidFill>
                  <a:srgbClr val="C00000"/>
                </a:solidFill>
                <a:latin typeface="Times New Roman" pitchFamily="18" charset="0"/>
                <a:cs typeface="Times New Roman" pitchFamily="18" charset="0"/>
              </a:rPr>
              <a:t>i</a:t>
            </a:r>
            <a:r>
              <a:rPr lang="en-US" sz="2400" i="1" dirty="0">
                <a:solidFill>
                  <a:srgbClr val="C00000"/>
                </a:solidFill>
                <a:latin typeface="Times New Roman" pitchFamily="18" charset="0"/>
                <a:cs typeface="Times New Roman" pitchFamily="18" charset="0"/>
              </a:rPr>
              <a:t>, j)’s</a:t>
            </a:r>
            <a:r>
              <a:rPr lang="en-US" sz="2400" dirty="0">
                <a:solidFill>
                  <a:srgbClr val="C00000"/>
                </a:solidFill>
                <a:latin typeface="Times New Roman" pitchFamily="18" charset="0"/>
                <a:cs typeface="Times New Roman" pitchFamily="18" charset="0"/>
              </a:rPr>
              <a:t> </a:t>
            </a:r>
            <a:r>
              <a:rPr lang="en-US" sz="2400" dirty="0">
                <a:latin typeface="Times New Roman" pitchFamily="18" charset="0"/>
                <a:cs typeface="Times New Roman" pitchFamily="18" charset="0"/>
              </a:rPr>
              <a:t>and </a:t>
            </a:r>
            <a:r>
              <a:rPr lang="en-US" sz="2400" i="1" dirty="0">
                <a:solidFill>
                  <a:srgbClr val="C00000"/>
                </a:solidFill>
                <a:latin typeface="Times New Roman" pitchFamily="18" charset="0"/>
                <a:cs typeface="Times New Roman" pitchFamily="18" charset="0"/>
              </a:rPr>
              <a:t>r(</a:t>
            </a:r>
            <a:r>
              <a:rPr lang="en-US" sz="2400" i="1" dirty="0" err="1">
                <a:solidFill>
                  <a:srgbClr val="C00000"/>
                </a:solidFill>
                <a:latin typeface="Times New Roman" pitchFamily="18" charset="0"/>
                <a:cs typeface="Times New Roman" pitchFamily="18" charset="0"/>
              </a:rPr>
              <a:t>i</a:t>
            </a:r>
            <a:r>
              <a:rPr lang="en-US" sz="2400" i="1" dirty="0">
                <a:solidFill>
                  <a:srgbClr val="C00000"/>
                </a:solidFill>
                <a:latin typeface="Times New Roman" pitchFamily="18" charset="0"/>
                <a:cs typeface="Times New Roman" pitchFamily="18" charset="0"/>
              </a:rPr>
              <a:t>, j)’s</a:t>
            </a:r>
            <a:r>
              <a:rPr lang="en-US" sz="2400" dirty="0">
                <a:solidFill>
                  <a:srgbClr val="C00000"/>
                </a:solidFill>
                <a:latin typeface="Times New Roman" pitchFamily="18" charset="0"/>
                <a:cs typeface="Times New Roman" pitchFamily="18" charset="0"/>
              </a:rPr>
              <a:t> </a:t>
            </a:r>
            <a:r>
              <a:rPr lang="en-US" sz="2400" dirty="0">
                <a:latin typeface="Times New Roman" pitchFamily="18" charset="0"/>
                <a:cs typeface="Times New Roman" pitchFamily="18" charset="0"/>
              </a:rPr>
              <a:t>is 									 </a:t>
            </a: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				∑     ( </a:t>
            </a:r>
            <a:r>
              <a:rPr lang="en-US" sz="2400" dirty="0" err="1">
                <a:latin typeface="Times New Roman" pitchFamily="18" charset="0"/>
                <a:cs typeface="Times New Roman" pitchFamily="18" charset="0"/>
              </a:rPr>
              <a:t>mn</a:t>
            </a:r>
            <a:r>
              <a:rPr lang="en-US" sz="2400" dirty="0">
                <a:latin typeface="Times New Roman" pitchFamily="18" charset="0"/>
                <a:cs typeface="Times New Roman" pitchFamily="18" charset="0"/>
              </a:rPr>
              <a:t> – m</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 = </a:t>
            </a:r>
            <a:r>
              <a:rPr lang="en-US" sz="2400" i="1" dirty="0">
                <a:solidFill>
                  <a:srgbClr val="C00000"/>
                </a:solidFill>
                <a:latin typeface="Times New Roman" pitchFamily="18" charset="0"/>
                <a:cs typeface="Times New Roman" pitchFamily="18" charset="0"/>
              </a:rPr>
              <a:t>O(n</a:t>
            </a:r>
            <a:r>
              <a:rPr lang="en-US" sz="2400" i="1" baseline="30000" dirty="0">
                <a:solidFill>
                  <a:srgbClr val="C00000"/>
                </a:solidFill>
                <a:latin typeface="Times New Roman" pitchFamily="18" charset="0"/>
                <a:cs typeface="Times New Roman" pitchFamily="18" charset="0"/>
              </a:rPr>
              <a:t>3</a:t>
            </a:r>
            <a:r>
              <a:rPr lang="en-US" sz="2400" i="1" dirty="0">
                <a:solidFill>
                  <a:srgbClr val="C00000"/>
                </a:solidFill>
                <a:latin typeface="Times New Roman" pitchFamily="18" charset="0"/>
                <a:cs typeface="Times New Roman" pitchFamily="18" charset="0"/>
              </a:rPr>
              <a:t>)</a:t>
            </a:r>
          </a:p>
          <a:p>
            <a:pPr marL="341313" indent="-341313" eaLnBrk="1" fontAlgn="auto" hangingPunct="1">
              <a:spcBef>
                <a:spcPts val="45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			         </a:t>
            </a:r>
            <a:r>
              <a:rPr lang="en-US" sz="1800" dirty="0">
                <a:latin typeface="Times New Roman" pitchFamily="18" charset="0"/>
                <a:cs typeface="Times New Roman" pitchFamily="18" charset="0"/>
              </a:rPr>
              <a:t>1 ≤ m ≤ n</a:t>
            </a:r>
          </a:p>
          <a:p>
            <a:pPr marL="341313" indent="-341313" eaLnBrk="1" fontAlgn="auto" hangingPunct="1">
              <a:spcBef>
                <a:spcPts val="45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800" dirty="0">
              <a:latin typeface="Times New Roman" pitchFamily="18" charset="0"/>
              <a:cs typeface="Times New Roman" pitchFamily="18" charset="0"/>
            </a:endParaRP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Times New Roman" pitchFamily="18" charset="0"/>
                <a:cs typeface="Times New Roman" pitchFamily="18" charset="0"/>
              </a:rPr>
              <a:t>					</a:t>
            </a: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a:latin typeface="Times New Roman" pitchFamily="18" charset="0"/>
              <a:cs typeface="Times New Roman" pitchFamily="18" charset="0"/>
            </a:endParaRP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631802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p:cNvPr>
          <p:cNvSpPr>
            <a:spLocks noGrp="1" noChangeArrowheads="1"/>
          </p:cNvSpPr>
          <p:nvPr>
            <p:ph type="body"/>
          </p:nvPr>
        </p:nvSpPr>
        <p:spPr>
          <a:xfrm>
            <a:off x="1981200" y="533400"/>
            <a:ext cx="8229600" cy="4525963"/>
          </a:xfrm>
        </p:spPr>
        <p:txBody>
          <a:bodyPr rtlCol="0" anchor="t">
            <a:normAutofit/>
          </a:bodyPr>
          <a:lstStyle/>
          <a:p>
            <a:pPr marL="341313" indent="-341313" eaLnBrk="1" fontAlgn="auto" hangingPunct="1">
              <a:spcBef>
                <a:spcPts val="7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dirty="0">
                <a:latin typeface="Times New Roman" pitchFamily="18" charset="0"/>
                <a:cs typeface="Times New Roman" pitchFamily="18" charset="0"/>
              </a:rPr>
              <a:t>We can reduce the </a:t>
            </a:r>
            <a:r>
              <a:rPr lang="en-IN" sz="2800" i="1" dirty="0">
                <a:solidFill>
                  <a:srgbClr val="C00000"/>
                </a:solidFill>
                <a:latin typeface="Times New Roman" pitchFamily="18" charset="0"/>
                <a:cs typeface="Times New Roman" pitchFamily="18" charset="0"/>
              </a:rPr>
              <a:t>time complexity</a:t>
            </a:r>
            <a:r>
              <a:rPr lang="en-IN" sz="2800" dirty="0">
                <a:solidFill>
                  <a:srgbClr val="C00000"/>
                </a:solidFill>
                <a:latin typeface="Times New Roman" pitchFamily="18" charset="0"/>
                <a:cs typeface="Times New Roman" pitchFamily="18" charset="0"/>
              </a:rPr>
              <a:t> </a:t>
            </a:r>
            <a:r>
              <a:rPr lang="en-IN" sz="2800" dirty="0">
                <a:latin typeface="Times New Roman" pitchFamily="18" charset="0"/>
                <a:cs typeface="Times New Roman" pitchFamily="18" charset="0"/>
              </a:rPr>
              <a:t>by using the observation of  </a:t>
            </a:r>
            <a:r>
              <a:rPr lang="en-IN" sz="2800" i="1" dirty="0">
                <a:solidFill>
                  <a:srgbClr val="C00000"/>
                </a:solidFill>
                <a:latin typeface="Times New Roman" pitchFamily="18" charset="0"/>
                <a:cs typeface="Times New Roman" pitchFamily="18" charset="0"/>
              </a:rPr>
              <a:t>D.E. Knuth</a:t>
            </a:r>
          </a:p>
          <a:p>
            <a:pPr marL="341313" indent="-341313" eaLnBrk="1" fontAlgn="auto" hangingPunct="1">
              <a:spcBef>
                <a:spcPts val="7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sz="2800" i="1" dirty="0">
              <a:solidFill>
                <a:srgbClr val="FF0066"/>
              </a:solidFill>
              <a:latin typeface="Times New Roman" pitchFamily="18" charset="0"/>
              <a:cs typeface="Times New Roman" pitchFamily="18" charset="0"/>
            </a:endParaRPr>
          </a:p>
          <a:p>
            <a:pPr marL="341313" indent="-341313" eaLnBrk="1" fontAlgn="auto" hangingPunct="1">
              <a:spcBef>
                <a:spcPts val="800"/>
              </a:spcBef>
              <a:spcAft>
                <a:spcPts val="0"/>
              </a:spcAft>
              <a:buClr>
                <a:srgbClr val="FF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3200" i="1" dirty="0">
                <a:solidFill>
                  <a:srgbClr val="C00000"/>
                </a:solidFill>
                <a:latin typeface="Times New Roman" pitchFamily="18" charset="0"/>
                <a:cs typeface="Times New Roman" pitchFamily="18" charset="0"/>
              </a:rPr>
              <a:t>Observation:</a:t>
            </a:r>
            <a:r>
              <a:rPr lang="en-IN" sz="3200" dirty="0">
                <a:latin typeface="Times New Roman" pitchFamily="18" charset="0"/>
                <a:cs typeface="Times New Roman" pitchFamily="18" charset="0"/>
              </a:rPr>
              <a:t> </a:t>
            </a:r>
          </a:p>
          <a:p>
            <a:pPr marL="1141413" lvl="2" indent="-227013" eaLnBrk="1" fontAlgn="auto" hangingPunct="1">
              <a:lnSpc>
                <a:spcPct val="100000"/>
              </a:lnSpc>
              <a:spcBef>
                <a:spcPts val="6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400" dirty="0">
                <a:solidFill>
                  <a:sysClr val="windowText" lastClr="000000"/>
                </a:solidFill>
                <a:latin typeface="Times New Roman" pitchFamily="18" charset="0"/>
                <a:cs typeface="Times New Roman" pitchFamily="18" charset="0"/>
              </a:rPr>
              <a:t>The optimal </a:t>
            </a:r>
            <a:r>
              <a:rPr lang="en-IN" sz="2400" i="1" dirty="0">
                <a:solidFill>
                  <a:srgbClr val="C00000"/>
                </a:solidFill>
                <a:latin typeface="Times New Roman" pitchFamily="18" charset="0"/>
                <a:cs typeface="Times New Roman" pitchFamily="18" charset="0"/>
              </a:rPr>
              <a:t>k</a:t>
            </a:r>
            <a:r>
              <a:rPr lang="en-IN" sz="2400" dirty="0">
                <a:solidFill>
                  <a:sysClr val="windowText" lastClr="000000"/>
                </a:solidFill>
                <a:latin typeface="Times New Roman" pitchFamily="18" charset="0"/>
                <a:cs typeface="Times New Roman" pitchFamily="18" charset="0"/>
              </a:rPr>
              <a:t> can be found by limiting the search to the range </a:t>
            </a:r>
            <a:r>
              <a:rPr lang="en-IN" sz="2400" i="1" dirty="0">
                <a:solidFill>
                  <a:srgbClr val="C00000"/>
                </a:solidFill>
                <a:latin typeface="Times New Roman" pitchFamily="18" charset="0"/>
                <a:cs typeface="Times New Roman" pitchFamily="18" charset="0"/>
              </a:rPr>
              <a:t>r( </a:t>
            </a:r>
            <a:r>
              <a:rPr lang="en-IN" sz="2400" i="1" dirty="0" err="1">
                <a:solidFill>
                  <a:srgbClr val="C00000"/>
                </a:solidFill>
                <a:latin typeface="Times New Roman" pitchFamily="18" charset="0"/>
                <a:cs typeface="Times New Roman" pitchFamily="18" charset="0"/>
              </a:rPr>
              <a:t>i</a:t>
            </a:r>
            <a:r>
              <a:rPr lang="en-IN" sz="2400" i="1" dirty="0">
                <a:solidFill>
                  <a:srgbClr val="C00000"/>
                </a:solidFill>
                <a:latin typeface="Times New Roman" pitchFamily="18" charset="0"/>
                <a:cs typeface="Times New Roman" pitchFamily="18" charset="0"/>
              </a:rPr>
              <a:t>, j – 1) ≤ k ≤ r( i+1, j )</a:t>
            </a:r>
          </a:p>
          <a:p>
            <a:pPr marL="341313" indent="-341313" eaLnBrk="1" fontAlgn="auto" hangingPunct="1">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sz="3200" dirty="0">
              <a:latin typeface="Times New Roman" pitchFamily="18" charset="0"/>
              <a:cs typeface="Times New Roman" pitchFamily="18" charset="0"/>
            </a:endParaRPr>
          </a:p>
          <a:p>
            <a:pPr marL="341313" indent="-341313" eaLnBrk="1" fontAlgn="auto" hangingPunct="1">
              <a:spcBef>
                <a:spcPts val="700"/>
              </a:spcBef>
              <a:spcAft>
                <a:spcPts val="0"/>
              </a:spcAft>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dirty="0">
                <a:latin typeface="Times New Roman" pitchFamily="18" charset="0"/>
                <a:cs typeface="Times New Roman" pitchFamily="18" charset="0"/>
              </a:rPr>
              <a:t>In this case the </a:t>
            </a:r>
            <a:r>
              <a:rPr lang="en-IN" sz="2800" i="1" dirty="0">
                <a:solidFill>
                  <a:srgbClr val="C00000"/>
                </a:solidFill>
                <a:latin typeface="Times New Roman" pitchFamily="18" charset="0"/>
                <a:cs typeface="Times New Roman" pitchFamily="18" charset="0"/>
              </a:rPr>
              <a:t>computing</a:t>
            </a:r>
            <a:r>
              <a:rPr lang="en-IN" sz="2800" dirty="0">
                <a:latin typeface="Times New Roman" pitchFamily="18" charset="0"/>
                <a:cs typeface="Times New Roman" pitchFamily="18" charset="0"/>
              </a:rPr>
              <a:t> time is  </a:t>
            </a:r>
            <a:r>
              <a:rPr lang="en-IN" sz="2800" i="1" dirty="0">
                <a:solidFill>
                  <a:srgbClr val="C00000"/>
                </a:solidFill>
                <a:latin typeface="Times New Roman" pitchFamily="18" charset="0"/>
                <a:cs typeface="Times New Roman" pitchFamily="18" charset="0"/>
              </a:rPr>
              <a:t>O(n</a:t>
            </a:r>
            <a:r>
              <a:rPr lang="en-IN" sz="2800" i="1" baseline="30000" dirty="0">
                <a:solidFill>
                  <a:srgbClr val="C00000"/>
                </a:solidFill>
                <a:latin typeface="Times New Roman" pitchFamily="18" charset="0"/>
                <a:cs typeface="Times New Roman" pitchFamily="18" charset="0"/>
              </a:rPr>
              <a:t>2</a:t>
            </a:r>
            <a:r>
              <a:rPr lang="en-IN" sz="2800" i="1" dirty="0">
                <a:solidFill>
                  <a:srgbClr val="C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0786496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4"/>
          <p:cNvSpPr>
            <a:spLocks noGrp="1" noChangeArrowheads="1"/>
          </p:cNvSpPr>
          <p:nvPr>
            <p:ph idx="1"/>
          </p:nvPr>
        </p:nvSpPr>
        <p:spPr>
          <a:xfrm>
            <a:off x="825500" y="2522538"/>
            <a:ext cx="10515600" cy="1292225"/>
          </a:xfrm>
        </p:spPr>
        <p:txBody>
          <a:bodyPr>
            <a:normAutofit lnSpcReduction="10000"/>
          </a:bodyPr>
          <a:lstStyle/>
          <a:p>
            <a:pPr marL="0" indent="0" algn="ctr" eaLnBrk="1" hangingPunct="1">
              <a:buFont typeface="Arial" panose="020B0604020202020204" pitchFamily="34" charset="0"/>
              <a:buNone/>
            </a:pPr>
            <a:r>
              <a:rPr lang="en-US" altLang="en-US" sz="8800" smtClean="0">
                <a:solidFill>
                  <a:srgbClr val="C00000"/>
                </a:solidFill>
                <a:latin typeface="Times New Roman" panose="02020603050405020304" pitchFamily="18" charset="0"/>
                <a:cs typeface="Times New Roman" panose="02020603050405020304" pitchFamily="18" charset="0"/>
              </a:rPr>
              <a:t>0/1 Knapsack problem</a:t>
            </a:r>
            <a:endParaRPr lang="en-US" altLang="en-US" sz="8800" smtClean="0">
              <a:solidFill>
                <a:srgbClr val="C00000"/>
              </a:solidFill>
            </a:endParaRPr>
          </a:p>
        </p:txBody>
      </p:sp>
    </p:spTree>
    <p:extLst>
      <p:ext uri="{BB962C8B-B14F-4D97-AF65-F5344CB8AC3E}">
        <p14:creationId xmlns:p14="http://schemas.microsoft.com/office/powerpoint/2010/main" val="32840928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a:xfrm>
            <a:off x="1981200" y="0"/>
            <a:ext cx="8229600" cy="8382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000" dirty="0" smtClean="0">
                <a:latin typeface="Times New Roman" panose="02020603050405020304" pitchFamily="18" charset="0"/>
                <a:cs typeface="Times New Roman" panose="02020603050405020304" pitchFamily="18" charset="0"/>
              </a:rPr>
              <a:t>0/1 Knapsack problem</a:t>
            </a:r>
            <a:endParaRPr lang="en-IN" altLang="en-US" sz="4000" dirty="0" smtClean="0">
              <a:latin typeface="Times New Roman" panose="02020603050405020304" pitchFamily="18" charset="0"/>
              <a:cs typeface="Times New Roman" panose="02020603050405020304" pitchFamily="18" charset="0"/>
            </a:endParaRPr>
          </a:p>
        </p:txBody>
      </p:sp>
      <p:sp>
        <p:nvSpPr>
          <p:cNvPr id="3" name="Rectangle 3">
            <a:extLst/>
          </p:cNvPr>
          <p:cNvSpPr txBox="1">
            <a:spLocks noChangeArrowheads="1"/>
          </p:cNvSpPr>
          <p:nvPr/>
        </p:nvSpPr>
        <p:spPr bwMode="auto">
          <a:xfrm>
            <a:off x="2362200" y="762000"/>
            <a:ext cx="8001000" cy="5715000"/>
          </a:xfrm>
          <a:prstGeom prst="rect">
            <a:avLst/>
          </a:prstGeom>
          <a:noFill/>
          <a:ln w="9525">
            <a:noFill/>
            <a:round/>
            <a:headEnd/>
            <a:tailEnd/>
          </a:ln>
        </p:spPr>
        <p:txBody>
          <a:bodyPr lIns="90000" tIns="46800" rIns="90000" bIns="46800"/>
          <a:lstStyle/>
          <a:p>
            <a:pPr marL="342900" indent="-342900" eaLnBrk="1" fontAlgn="auto" hangingPunct="1">
              <a:spcBef>
                <a:spcPts val="800"/>
              </a:spcBef>
              <a:spcAft>
                <a:spcPts val="0"/>
              </a:spcAft>
              <a:buFont typeface="Times New Roman" pitchFamily="18" charset="0"/>
              <a:buChar char="•"/>
              <a:defRPr/>
            </a:pPr>
            <a:r>
              <a:rPr lang="en-US" altLang="zh-TW" sz="2400" kern="0" dirty="0">
                <a:solidFill>
                  <a:srgbClr val="000000"/>
                </a:solidFill>
                <a:latin typeface="Times New Roman" pitchFamily="18" charset="0"/>
                <a:cs typeface="Times New Roman" pitchFamily="18" charset="0"/>
              </a:rPr>
              <a:t>Given: A set </a:t>
            </a:r>
            <a:r>
              <a:rPr lang="en-US" altLang="zh-TW" sz="2400" i="1" kern="0" dirty="0">
                <a:solidFill>
                  <a:srgbClr val="0033CC"/>
                </a:solidFill>
                <a:latin typeface="Times New Roman" pitchFamily="18" charset="0"/>
                <a:cs typeface="Times New Roman" pitchFamily="18" charset="0"/>
              </a:rPr>
              <a:t>S</a:t>
            </a:r>
            <a:r>
              <a:rPr lang="en-US" altLang="zh-TW" sz="2400" kern="0" dirty="0">
                <a:solidFill>
                  <a:srgbClr val="000000"/>
                </a:solidFill>
                <a:latin typeface="Times New Roman" pitchFamily="18" charset="0"/>
                <a:cs typeface="Times New Roman" pitchFamily="18" charset="0"/>
              </a:rPr>
              <a:t> of </a:t>
            </a:r>
            <a:r>
              <a:rPr lang="en-US" altLang="zh-TW" sz="2400" i="1" kern="0" dirty="0">
                <a:solidFill>
                  <a:srgbClr val="0033CC"/>
                </a:solidFill>
                <a:latin typeface="Times New Roman" pitchFamily="18" charset="0"/>
                <a:cs typeface="Times New Roman" pitchFamily="18" charset="0"/>
              </a:rPr>
              <a:t>n</a:t>
            </a:r>
            <a:r>
              <a:rPr lang="en-US" altLang="zh-TW" sz="2400" kern="0" dirty="0">
                <a:solidFill>
                  <a:srgbClr val="000000"/>
                </a:solidFill>
                <a:latin typeface="Times New Roman" pitchFamily="18" charset="0"/>
                <a:cs typeface="Times New Roman" pitchFamily="18" charset="0"/>
              </a:rPr>
              <a:t> objects, and a knapsack or bag</a:t>
            </a:r>
          </a:p>
          <a:p>
            <a:pPr marL="342900" indent="-342900" eaLnBrk="1" fontAlgn="auto" hangingPunct="1">
              <a:spcBef>
                <a:spcPts val="800"/>
              </a:spcBef>
              <a:spcAft>
                <a:spcPts val="0"/>
              </a:spcAft>
              <a:defRPr/>
            </a:pPr>
            <a:r>
              <a:rPr lang="en-US" altLang="zh-TW" sz="2400" kern="0" dirty="0">
                <a:solidFill>
                  <a:srgbClr val="000000"/>
                </a:solidFill>
                <a:latin typeface="Times New Roman" pitchFamily="18" charset="0"/>
                <a:cs typeface="Times New Roman" pitchFamily="18" charset="0"/>
              </a:rPr>
              <a:t>      with each object </a:t>
            </a:r>
            <a:r>
              <a:rPr lang="en-US" altLang="zh-TW" sz="2400" i="1" kern="0" dirty="0" err="1">
                <a:solidFill>
                  <a:srgbClr val="000000"/>
                </a:solidFill>
                <a:latin typeface="Times New Roman" pitchFamily="18" charset="0"/>
                <a:cs typeface="Times New Roman" pitchFamily="18" charset="0"/>
              </a:rPr>
              <a:t>i</a:t>
            </a:r>
            <a:r>
              <a:rPr lang="en-US" altLang="zh-TW" sz="2400" kern="0" dirty="0">
                <a:solidFill>
                  <a:srgbClr val="000000"/>
                </a:solidFill>
                <a:latin typeface="Times New Roman" pitchFamily="18" charset="0"/>
                <a:cs typeface="Times New Roman" pitchFamily="18" charset="0"/>
              </a:rPr>
              <a:t> having</a:t>
            </a:r>
          </a:p>
          <a:p>
            <a:pPr lvl="4" eaLnBrk="1" fontAlgn="auto" hangingPunct="1">
              <a:spcBef>
                <a:spcPts val="500"/>
              </a:spcBef>
              <a:spcAft>
                <a:spcPts val="0"/>
              </a:spcAft>
              <a:defRPr/>
            </a:pPr>
            <a:r>
              <a:rPr lang="en-US" altLang="zh-TW" sz="2400" i="1" kern="0" dirty="0">
                <a:solidFill>
                  <a:srgbClr val="0033CC"/>
                </a:solidFill>
                <a:latin typeface="Times New Roman" pitchFamily="18" charset="0"/>
                <a:cs typeface="Times New Roman" pitchFamily="18" charset="0"/>
              </a:rPr>
              <a:t>p</a:t>
            </a:r>
            <a:r>
              <a:rPr lang="en-US" altLang="zh-TW" sz="2400" i="1" kern="0" baseline="-25000" dirty="0">
                <a:solidFill>
                  <a:srgbClr val="0033CC"/>
                </a:solidFill>
                <a:latin typeface="Times New Roman" pitchFamily="18" charset="0"/>
                <a:cs typeface="Times New Roman" pitchFamily="18" charset="0"/>
              </a:rPr>
              <a:t>i</a:t>
            </a:r>
            <a:r>
              <a:rPr lang="en-US" altLang="zh-TW" sz="2400" kern="0" dirty="0">
                <a:solidFill>
                  <a:srgbClr val="000000"/>
                </a:solidFill>
                <a:latin typeface="Times New Roman" pitchFamily="18" charset="0"/>
                <a:cs typeface="Times New Roman" pitchFamily="18" charset="0"/>
              </a:rPr>
              <a:t> - a positive profit</a:t>
            </a:r>
          </a:p>
          <a:p>
            <a:pPr lvl="4" eaLnBrk="1" fontAlgn="auto" hangingPunct="1">
              <a:spcBef>
                <a:spcPts val="500"/>
              </a:spcBef>
              <a:spcAft>
                <a:spcPts val="0"/>
              </a:spcAft>
              <a:defRPr/>
            </a:pPr>
            <a:r>
              <a:rPr lang="en-US" altLang="zh-TW" sz="2400" i="1" kern="0" dirty="0" err="1">
                <a:solidFill>
                  <a:srgbClr val="0033CC"/>
                </a:solidFill>
                <a:latin typeface="Times New Roman" pitchFamily="18" charset="0"/>
                <a:cs typeface="Times New Roman" pitchFamily="18" charset="0"/>
              </a:rPr>
              <a:t>w</a:t>
            </a:r>
            <a:r>
              <a:rPr lang="en-US" altLang="zh-TW" sz="2400" i="1" kern="0" baseline="-25000" dirty="0" err="1">
                <a:solidFill>
                  <a:srgbClr val="0033CC"/>
                </a:solidFill>
                <a:latin typeface="Times New Roman" pitchFamily="18" charset="0"/>
                <a:cs typeface="Times New Roman" pitchFamily="18" charset="0"/>
              </a:rPr>
              <a:t>i</a:t>
            </a:r>
            <a:r>
              <a:rPr lang="en-US" altLang="zh-TW" sz="2400" kern="0" dirty="0">
                <a:solidFill>
                  <a:srgbClr val="000000"/>
                </a:solidFill>
                <a:latin typeface="Times New Roman" pitchFamily="18" charset="0"/>
                <a:cs typeface="Times New Roman" pitchFamily="18" charset="0"/>
              </a:rPr>
              <a:t> - a positive weight</a:t>
            </a:r>
          </a:p>
          <a:p>
            <a:pPr marL="342900" indent="-342900" eaLnBrk="1" fontAlgn="auto" hangingPunct="1">
              <a:spcBef>
                <a:spcPts val="800"/>
              </a:spcBef>
              <a:spcAft>
                <a:spcPts val="0"/>
              </a:spcAft>
              <a:buFont typeface="Times New Roman" pitchFamily="18" charset="0"/>
              <a:buChar char="•"/>
              <a:defRPr/>
            </a:pPr>
            <a:r>
              <a:rPr lang="en-US" altLang="zh-TW" sz="2400" kern="0" dirty="0">
                <a:solidFill>
                  <a:srgbClr val="000000"/>
                </a:solidFill>
                <a:latin typeface="Times New Roman" pitchFamily="18" charset="0"/>
                <a:cs typeface="Times New Roman" pitchFamily="18" charset="0"/>
              </a:rPr>
              <a:t>Goal: Choose items, either </a:t>
            </a:r>
            <a:r>
              <a:rPr lang="en-US" altLang="zh-TW" sz="2400" kern="0" dirty="0">
                <a:solidFill>
                  <a:srgbClr val="0033CC"/>
                </a:solidFill>
                <a:latin typeface="Times New Roman" pitchFamily="18" charset="0"/>
                <a:cs typeface="Times New Roman" pitchFamily="18" charset="0"/>
              </a:rPr>
              <a:t>x</a:t>
            </a:r>
            <a:r>
              <a:rPr lang="en-US" altLang="zh-TW" sz="2400" kern="0" baseline="-25000" dirty="0">
                <a:solidFill>
                  <a:srgbClr val="0033CC"/>
                </a:solidFill>
                <a:latin typeface="Times New Roman" pitchFamily="18" charset="0"/>
                <a:cs typeface="Times New Roman" pitchFamily="18" charset="0"/>
              </a:rPr>
              <a:t>i </a:t>
            </a:r>
            <a:r>
              <a:rPr lang="en-US" altLang="zh-TW" sz="2400" kern="0" dirty="0">
                <a:solidFill>
                  <a:srgbClr val="0033CC"/>
                </a:solidFill>
                <a:latin typeface="Times New Roman" pitchFamily="18" charset="0"/>
                <a:cs typeface="Times New Roman" pitchFamily="18" charset="0"/>
              </a:rPr>
              <a:t>=</a:t>
            </a:r>
            <a:r>
              <a:rPr lang="en-US" altLang="zh-TW" sz="2400" kern="0" baseline="-25000" dirty="0">
                <a:solidFill>
                  <a:srgbClr val="0033CC"/>
                </a:solidFill>
                <a:latin typeface="Times New Roman" pitchFamily="18" charset="0"/>
                <a:cs typeface="Times New Roman" pitchFamily="18" charset="0"/>
              </a:rPr>
              <a:t> </a:t>
            </a:r>
            <a:r>
              <a:rPr lang="en-US" altLang="zh-TW" sz="2400" kern="0" dirty="0">
                <a:solidFill>
                  <a:srgbClr val="0033CC"/>
                </a:solidFill>
                <a:latin typeface="Times New Roman" pitchFamily="18" charset="0"/>
                <a:cs typeface="Times New Roman" pitchFamily="18" charset="0"/>
              </a:rPr>
              <a:t>0 or 1 </a:t>
            </a:r>
            <a:r>
              <a:rPr lang="en-US" altLang="zh-TW" sz="2400" kern="0" dirty="0">
                <a:solidFill>
                  <a:srgbClr val="000000"/>
                </a:solidFill>
                <a:latin typeface="Times New Roman" pitchFamily="18" charset="0"/>
                <a:cs typeface="Times New Roman" pitchFamily="18" charset="0"/>
              </a:rPr>
              <a:t>, to </a:t>
            </a:r>
            <a:r>
              <a:rPr lang="en-US" altLang="zh-TW" sz="2400" kern="0" dirty="0">
                <a:solidFill>
                  <a:srgbClr val="CC3300"/>
                </a:solidFill>
                <a:latin typeface="Times New Roman" pitchFamily="18" charset="0"/>
                <a:cs typeface="Times New Roman" pitchFamily="18" charset="0"/>
              </a:rPr>
              <a:t>maximize</a:t>
            </a:r>
            <a:r>
              <a:rPr lang="en-US" altLang="zh-TW" sz="2400" kern="0" dirty="0">
                <a:solidFill>
                  <a:srgbClr val="000000"/>
                </a:solidFill>
                <a:latin typeface="Times New Roman" pitchFamily="18" charset="0"/>
                <a:cs typeface="Times New Roman" pitchFamily="18" charset="0"/>
              </a:rPr>
              <a:t> </a:t>
            </a:r>
            <a:r>
              <a:rPr lang="en-US" altLang="zh-TW" sz="2400" kern="0" dirty="0">
                <a:solidFill>
                  <a:srgbClr val="CC3300"/>
                </a:solidFill>
                <a:latin typeface="Times New Roman" pitchFamily="18" charset="0"/>
                <a:cs typeface="Times New Roman" pitchFamily="18" charset="0"/>
              </a:rPr>
              <a:t>total profit</a:t>
            </a:r>
            <a:r>
              <a:rPr lang="en-US" altLang="zh-TW" sz="2400" kern="0" dirty="0">
                <a:solidFill>
                  <a:srgbClr val="000000"/>
                </a:solidFill>
                <a:latin typeface="Times New Roman" pitchFamily="18" charset="0"/>
                <a:cs typeface="Times New Roman" pitchFamily="18" charset="0"/>
              </a:rPr>
              <a:t> but with weight at most </a:t>
            </a:r>
            <a:r>
              <a:rPr lang="en-US" altLang="zh-TW" sz="2400" i="1" kern="0" dirty="0">
                <a:solidFill>
                  <a:srgbClr val="0033CC"/>
                </a:solidFill>
                <a:latin typeface="Times New Roman" pitchFamily="18" charset="0"/>
                <a:cs typeface="Times New Roman" pitchFamily="18" charset="0"/>
              </a:rPr>
              <a:t>m</a:t>
            </a:r>
            <a:r>
              <a:rPr lang="en-US" altLang="zh-TW" sz="2400" kern="0" dirty="0">
                <a:solidFill>
                  <a:srgbClr val="000000"/>
                </a:solidFill>
                <a:latin typeface="Times New Roman" pitchFamily="18" charset="0"/>
                <a:cs typeface="Times New Roman" pitchFamily="18" charset="0"/>
              </a:rPr>
              <a:t>.</a:t>
            </a:r>
          </a:p>
        </p:txBody>
      </p:sp>
      <p:sp>
        <p:nvSpPr>
          <p:cNvPr id="55300" name="Rectangle 6"/>
          <p:cNvSpPr>
            <a:spLocks noChangeArrowheads="1"/>
          </p:cNvSpPr>
          <p:nvPr/>
        </p:nvSpPr>
        <p:spPr bwMode="auto">
          <a:xfrm>
            <a:off x="3505200" y="3733800"/>
            <a:ext cx="5791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cs typeface="Times New Roman" panose="02020603050405020304" pitchFamily="18" charset="0"/>
              </a:rPr>
              <a:t>maximize  ∑     p</a:t>
            </a:r>
            <a:r>
              <a:rPr lang="en-US" altLang="en-US" sz="2400" baseline="-25000">
                <a:latin typeface="Times New Roman" panose="02020603050405020304" pitchFamily="18" charset="0"/>
                <a:cs typeface="Times New Roman" panose="02020603050405020304" pitchFamily="18" charset="0"/>
              </a:rPr>
              <a:t>i</a:t>
            </a:r>
            <a:r>
              <a:rPr lang="en-US" altLang="en-US" sz="2400">
                <a:latin typeface="Times New Roman" panose="02020603050405020304" pitchFamily="18" charset="0"/>
                <a:cs typeface="Times New Roman" panose="02020603050405020304" pitchFamily="18" charset="0"/>
              </a:rPr>
              <a:t>x </a:t>
            </a:r>
            <a:r>
              <a:rPr lang="en-US" altLang="en-US" sz="2400" baseline="-25000">
                <a:latin typeface="Times New Roman" panose="02020603050405020304" pitchFamily="18" charset="0"/>
                <a:cs typeface="Times New Roman" panose="02020603050405020304" pitchFamily="18" charset="0"/>
              </a:rPr>
              <a:t>i</a:t>
            </a:r>
          </a:p>
          <a:p>
            <a:pPr algn="ctr" eaLnBrk="1" hangingPunct="1"/>
            <a:r>
              <a:rPr lang="en-US" altLang="en-US" sz="2400">
                <a:latin typeface="Times New Roman" panose="02020603050405020304" pitchFamily="18" charset="0"/>
                <a:cs typeface="Times New Roman" panose="02020603050405020304" pitchFamily="18" charset="0"/>
              </a:rPr>
              <a:t>	1 ≤ i ≤ n</a:t>
            </a:r>
          </a:p>
          <a:p>
            <a:pPr algn="ctr" eaLnBrk="1" hangingPunct="1"/>
            <a:endParaRPr lang="en-US" altLang="en-US" sz="2400">
              <a:latin typeface="Times New Roman" panose="02020603050405020304" pitchFamily="18" charset="0"/>
              <a:cs typeface="Times New Roman" panose="02020603050405020304" pitchFamily="18" charset="0"/>
            </a:endParaRPr>
          </a:p>
          <a:p>
            <a:pPr algn="ctr" eaLnBrk="1" hangingPunct="1"/>
            <a:r>
              <a:rPr lang="en-US" altLang="en-US" sz="2400">
                <a:latin typeface="Times New Roman" panose="02020603050405020304" pitchFamily="18" charset="0"/>
                <a:cs typeface="Times New Roman" panose="02020603050405020304" pitchFamily="18" charset="0"/>
              </a:rPr>
              <a:t>subjected to ∑ w</a:t>
            </a:r>
            <a:r>
              <a:rPr lang="en-US" altLang="en-US" sz="2400" baseline="-25000">
                <a:latin typeface="Times New Roman" panose="02020603050405020304" pitchFamily="18" charset="0"/>
                <a:cs typeface="Times New Roman" panose="02020603050405020304" pitchFamily="18" charset="0"/>
              </a:rPr>
              <a:t>i</a:t>
            </a:r>
            <a:r>
              <a:rPr lang="en-US" altLang="en-US" sz="2400">
                <a:latin typeface="Times New Roman" panose="02020603050405020304" pitchFamily="18" charset="0"/>
                <a:cs typeface="Times New Roman" panose="02020603050405020304" pitchFamily="18" charset="0"/>
              </a:rPr>
              <a:t>x</a:t>
            </a:r>
            <a:r>
              <a:rPr lang="en-US" altLang="en-US" sz="2400" baseline="-25000">
                <a:latin typeface="Times New Roman" panose="02020603050405020304" pitchFamily="18" charset="0"/>
                <a:cs typeface="Times New Roman" panose="02020603050405020304" pitchFamily="18" charset="0"/>
              </a:rPr>
              <a:t>i</a:t>
            </a:r>
            <a:r>
              <a:rPr lang="en-US" altLang="en-US" sz="2400">
                <a:latin typeface="Times New Roman" panose="02020603050405020304" pitchFamily="18" charset="0"/>
                <a:cs typeface="Times New Roman" panose="02020603050405020304" pitchFamily="18" charset="0"/>
              </a:rPr>
              <a:t> ≤ m</a:t>
            </a:r>
          </a:p>
          <a:p>
            <a:pPr algn="ctr" eaLnBrk="1" hangingPunct="1"/>
            <a:r>
              <a:rPr lang="en-US" altLang="en-US" sz="2400">
                <a:latin typeface="Times New Roman" panose="02020603050405020304" pitchFamily="18" charset="0"/>
                <a:cs typeface="Times New Roman" panose="02020603050405020304" pitchFamily="18" charset="0"/>
              </a:rPr>
              <a:t>	1 ≤ i ≤ n</a:t>
            </a:r>
          </a:p>
          <a:p>
            <a:pPr algn="ctr" eaLnBrk="1" hangingPunct="1"/>
            <a:r>
              <a:rPr lang="en-US" altLang="en-US" sz="2400">
                <a:latin typeface="Times New Roman" panose="02020603050405020304" pitchFamily="18" charset="0"/>
                <a:cs typeface="Times New Roman" panose="02020603050405020304" pitchFamily="18" charset="0"/>
              </a:rPr>
              <a:t>	 </a:t>
            </a:r>
          </a:p>
          <a:p>
            <a:pPr algn="ctr" eaLnBrk="1" hangingPunct="1"/>
            <a:r>
              <a:rPr lang="en-US" altLang="en-US" sz="2400">
                <a:latin typeface="Times New Roman" panose="02020603050405020304" pitchFamily="18" charset="0"/>
                <a:cs typeface="Times New Roman" panose="02020603050405020304" pitchFamily="18" charset="0"/>
              </a:rPr>
              <a:t>  and x</a:t>
            </a:r>
            <a:r>
              <a:rPr lang="en-US" altLang="en-US" sz="2400" baseline="-25000">
                <a:latin typeface="Times New Roman" panose="02020603050405020304" pitchFamily="18" charset="0"/>
                <a:cs typeface="Times New Roman" panose="02020603050405020304" pitchFamily="18" charset="0"/>
              </a:rPr>
              <a:t>i</a:t>
            </a:r>
            <a:r>
              <a:rPr lang="en-US" altLang="en-US" sz="2400">
                <a:latin typeface="Times New Roman" panose="02020603050405020304" pitchFamily="18" charset="0"/>
                <a:cs typeface="Times New Roman" panose="02020603050405020304" pitchFamily="18" charset="0"/>
              </a:rPr>
              <a:t> = 0 or 1 , 1 ≤ i ≤ n</a:t>
            </a:r>
          </a:p>
        </p:txBody>
      </p:sp>
    </p:spTree>
    <p:extLst>
      <p:ext uri="{BB962C8B-B14F-4D97-AF65-F5344CB8AC3E}">
        <p14:creationId xmlns:p14="http://schemas.microsoft.com/office/powerpoint/2010/main" val="28083993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619539" y="298174"/>
            <a:ext cx="8229600" cy="8382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000" dirty="0" smtClean="0">
                <a:latin typeface="Times New Roman" panose="02020603050405020304" pitchFamily="18" charset="0"/>
                <a:cs typeface="Times New Roman" panose="02020603050405020304" pitchFamily="18" charset="0"/>
              </a:rPr>
              <a:t>0/1 Knapsack problem</a:t>
            </a:r>
            <a:endParaRPr lang="en-IN" altLang="en-US" sz="4000" dirty="0" smtClean="0">
              <a:latin typeface="Times New Roman" panose="02020603050405020304" pitchFamily="18" charset="0"/>
              <a:cs typeface="Times New Roman" panose="02020603050405020304"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461890332"/>
              </p:ext>
            </p:extLst>
          </p:nvPr>
        </p:nvGraphicFramePr>
        <p:xfrm>
          <a:off x="838200" y="2442601"/>
          <a:ext cx="10515600" cy="222504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846990929"/>
                    </a:ext>
                  </a:extLst>
                </a:gridCol>
                <a:gridCol w="876300">
                  <a:extLst>
                    <a:ext uri="{9D8B030D-6E8A-4147-A177-3AD203B41FA5}">
                      <a16:colId xmlns:a16="http://schemas.microsoft.com/office/drawing/2014/main" val="3991152469"/>
                    </a:ext>
                  </a:extLst>
                </a:gridCol>
                <a:gridCol w="876300">
                  <a:extLst>
                    <a:ext uri="{9D8B030D-6E8A-4147-A177-3AD203B41FA5}">
                      <a16:colId xmlns:a16="http://schemas.microsoft.com/office/drawing/2014/main" val="2970029595"/>
                    </a:ext>
                  </a:extLst>
                </a:gridCol>
                <a:gridCol w="876300">
                  <a:extLst>
                    <a:ext uri="{9D8B030D-6E8A-4147-A177-3AD203B41FA5}">
                      <a16:colId xmlns:a16="http://schemas.microsoft.com/office/drawing/2014/main" val="2206261936"/>
                    </a:ext>
                  </a:extLst>
                </a:gridCol>
                <a:gridCol w="876300">
                  <a:extLst>
                    <a:ext uri="{9D8B030D-6E8A-4147-A177-3AD203B41FA5}">
                      <a16:colId xmlns:a16="http://schemas.microsoft.com/office/drawing/2014/main" val="2467858100"/>
                    </a:ext>
                  </a:extLst>
                </a:gridCol>
                <a:gridCol w="876300">
                  <a:extLst>
                    <a:ext uri="{9D8B030D-6E8A-4147-A177-3AD203B41FA5}">
                      <a16:colId xmlns:a16="http://schemas.microsoft.com/office/drawing/2014/main" val="1291339518"/>
                    </a:ext>
                  </a:extLst>
                </a:gridCol>
                <a:gridCol w="876300">
                  <a:extLst>
                    <a:ext uri="{9D8B030D-6E8A-4147-A177-3AD203B41FA5}">
                      <a16:colId xmlns:a16="http://schemas.microsoft.com/office/drawing/2014/main" val="3312852805"/>
                    </a:ext>
                  </a:extLst>
                </a:gridCol>
                <a:gridCol w="876300">
                  <a:extLst>
                    <a:ext uri="{9D8B030D-6E8A-4147-A177-3AD203B41FA5}">
                      <a16:colId xmlns:a16="http://schemas.microsoft.com/office/drawing/2014/main" val="2358145352"/>
                    </a:ext>
                  </a:extLst>
                </a:gridCol>
                <a:gridCol w="876300">
                  <a:extLst>
                    <a:ext uri="{9D8B030D-6E8A-4147-A177-3AD203B41FA5}">
                      <a16:colId xmlns:a16="http://schemas.microsoft.com/office/drawing/2014/main" val="562401848"/>
                    </a:ext>
                  </a:extLst>
                </a:gridCol>
                <a:gridCol w="876300">
                  <a:extLst>
                    <a:ext uri="{9D8B030D-6E8A-4147-A177-3AD203B41FA5}">
                      <a16:colId xmlns:a16="http://schemas.microsoft.com/office/drawing/2014/main" val="946223613"/>
                    </a:ext>
                  </a:extLst>
                </a:gridCol>
                <a:gridCol w="876300">
                  <a:extLst>
                    <a:ext uri="{9D8B030D-6E8A-4147-A177-3AD203B41FA5}">
                      <a16:colId xmlns:a16="http://schemas.microsoft.com/office/drawing/2014/main" val="1856615762"/>
                    </a:ext>
                  </a:extLst>
                </a:gridCol>
                <a:gridCol w="876300">
                  <a:extLst>
                    <a:ext uri="{9D8B030D-6E8A-4147-A177-3AD203B41FA5}">
                      <a16:colId xmlns:a16="http://schemas.microsoft.com/office/drawing/2014/main" val="1965140372"/>
                    </a:ext>
                  </a:extLst>
                </a:gridCol>
              </a:tblGrid>
              <a:tr h="370840">
                <a:tc>
                  <a:txBody>
                    <a:bodyPr/>
                    <a:lstStyle/>
                    <a:p>
                      <a:r>
                        <a:rPr lang="en-IN" dirty="0" smtClean="0"/>
                        <a:t>P</a:t>
                      </a:r>
                      <a:endParaRPr lang="en-IN" dirty="0"/>
                    </a:p>
                  </a:txBody>
                  <a:tcPr/>
                </a:tc>
                <a:tc>
                  <a:txBody>
                    <a:bodyPr/>
                    <a:lstStyle/>
                    <a:p>
                      <a:r>
                        <a:rPr lang="en-IN" dirty="0" smtClean="0"/>
                        <a:t>W</a:t>
                      </a:r>
                      <a:endParaRPr lang="en-IN" dirty="0"/>
                    </a:p>
                  </a:txBody>
                  <a:tcPr/>
                </a:tc>
                <a:tc>
                  <a:txBody>
                    <a:bodyPr/>
                    <a:lstStyle/>
                    <a:p>
                      <a:r>
                        <a:rPr lang="en-IN" dirty="0" smtClean="0"/>
                        <a:t>O</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extLst>
                  <a:ext uri="{0D108BD9-81ED-4DB2-BD59-A6C34878D82A}">
                    <a16:rowId xmlns:a16="http://schemas.microsoft.com/office/drawing/2014/main" val="1899708254"/>
                  </a:ext>
                </a:extLst>
              </a:tr>
              <a:tr h="370840">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extLst>
                  <a:ext uri="{0D108BD9-81ED-4DB2-BD59-A6C34878D82A}">
                    <a16:rowId xmlns:a16="http://schemas.microsoft.com/office/drawing/2014/main" val="1511242935"/>
                  </a:ext>
                </a:extLst>
              </a:tr>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b="1" dirty="0" smtClean="0">
                          <a:solidFill>
                            <a:srgbClr val="FF0000"/>
                          </a:solidFill>
                        </a:rPr>
                        <a:t>1</a:t>
                      </a:r>
                      <a:endParaRPr lang="en-IN" b="1" dirty="0">
                        <a:solidFill>
                          <a:srgbClr val="FF0000"/>
                        </a:solidFill>
                      </a:endParaRPr>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extLst>
                  <a:ext uri="{0D108BD9-81ED-4DB2-BD59-A6C34878D82A}">
                    <a16:rowId xmlns:a16="http://schemas.microsoft.com/office/drawing/2014/main" val="4198525737"/>
                  </a:ext>
                </a:extLst>
              </a:tr>
              <a:tr h="370840">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b="1" dirty="0" smtClean="0">
                          <a:solidFill>
                            <a:srgbClr val="FF0000"/>
                          </a:solidFill>
                        </a:rPr>
                        <a:t>2</a:t>
                      </a:r>
                      <a:endParaRPr lang="en-IN" b="1" dirty="0">
                        <a:solidFill>
                          <a:srgbClr val="FF0000"/>
                        </a:solidFill>
                      </a:endParaRPr>
                    </a:p>
                  </a:txBody>
                  <a:tcPr/>
                </a:tc>
                <a:tc>
                  <a:txBody>
                    <a:bodyPr/>
                    <a:lstStyle/>
                    <a:p>
                      <a:r>
                        <a:rPr lang="en-IN" dirty="0" smtClean="0"/>
                        <a:t>2</a:t>
                      </a:r>
                      <a:endParaRPr lang="en-IN" dirty="0"/>
                    </a:p>
                  </a:txBody>
                  <a:tcPr/>
                </a:tc>
                <a:tc>
                  <a:txBody>
                    <a:bodyPr/>
                    <a:lstStyle/>
                    <a:p>
                      <a:r>
                        <a:rPr lang="en-IN" b="1" dirty="0" smtClean="0">
                          <a:solidFill>
                            <a:srgbClr val="FF0000"/>
                          </a:solidFill>
                        </a:rPr>
                        <a:t>3</a:t>
                      </a:r>
                      <a:endParaRPr lang="en-IN" b="1" dirty="0">
                        <a:solidFill>
                          <a:srgbClr val="FF0000"/>
                        </a:solidFill>
                      </a:endParaRPr>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extLst>
                  <a:ext uri="{0D108BD9-81ED-4DB2-BD59-A6C34878D82A}">
                    <a16:rowId xmlns:a16="http://schemas.microsoft.com/office/drawing/2014/main" val="482170620"/>
                  </a:ext>
                </a:extLst>
              </a:tr>
              <a:tr h="370840">
                <a:tc>
                  <a:txBody>
                    <a:bodyPr/>
                    <a:lstStyle/>
                    <a:p>
                      <a:r>
                        <a:rPr lang="en-IN" dirty="0" smtClean="0"/>
                        <a:t>5</a:t>
                      </a:r>
                      <a:endParaRPr lang="en-IN" dirty="0"/>
                    </a:p>
                  </a:txBody>
                  <a:tcPr/>
                </a:tc>
                <a:tc>
                  <a:txBody>
                    <a:bodyPr/>
                    <a:lstStyle/>
                    <a:p>
                      <a:r>
                        <a:rPr lang="en-IN" dirty="0" smtClean="0"/>
                        <a:t>4</a:t>
                      </a:r>
                      <a:endParaRPr lang="en-IN" dirty="0"/>
                    </a:p>
                  </a:txBody>
                  <a:tcPr/>
                </a:tc>
                <a:tc>
                  <a:txBody>
                    <a:bodyPr/>
                    <a:lstStyle/>
                    <a:p>
                      <a:r>
                        <a:rPr lang="en-IN" dirty="0" smtClean="0"/>
                        <a:t>3</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b="1" dirty="0" smtClean="0">
                          <a:solidFill>
                            <a:srgbClr val="FF0000"/>
                          </a:solidFill>
                        </a:rPr>
                        <a:t>5</a:t>
                      </a:r>
                      <a:endParaRPr lang="en-IN" b="1" dirty="0">
                        <a:solidFill>
                          <a:srgbClr val="FF0000"/>
                        </a:solidFill>
                      </a:endParaRPr>
                    </a:p>
                  </a:txBody>
                  <a:tcPr/>
                </a:tc>
                <a:tc>
                  <a:txBody>
                    <a:bodyPr/>
                    <a:lstStyle/>
                    <a:p>
                      <a:r>
                        <a:rPr lang="en-IN" dirty="0" smtClean="0"/>
                        <a:t>5</a:t>
                      </a:r>
                      <a:endParaRPr lang="en-IN" dirty="0"/>
                    </a:p>
                  </a:txBody>
                  <a:tcPr/>
                </a:tc>
                <a:tc>
                  <a:txBody>
                    <a:bodyPr/>
                    <a:lstStyle/>
                    <a:p>
                      <a:r>
                        <a:rPr lang="en-IN" b="1" dirty="0" smtClean="0"/>
                        <a:t>6</a:t>
                      </a:r>
                      <a:endParaRPr lang="en-IN" b="1" dirty="0"/>
                    </a:p>
                  </a:txBody>
                  <a:tcPr/>
                </a:tc>
                <a:tc>
                  <a:txBody>
                    <a:bodyPr/>
                    <a:lstStyle/>
                    <a:p>
                      <a:r>
                        <a:rPr lang="en-IN" b="1" dirty="0" smtClean="0">
                          <a:solidFill>
                            <a:srgbClr val="FF0000"/>
                          </a:solidFill>
                        </a:rPr>
                        <a:t>7</a:t>
                      </a:r>
                      <a:endParaRPr lang="en-IN" b="1" dirty="0">
                        <a:solidFill>
                          <a:srgbClr val="FF0000"/>
                        </a:solidFill>
                      </a:endParaRPr>
                    </a:p>
                  </a:txBody>
                  <a:tcPr/>
                </a:tc>
                <a:tc>
                  <a:txBody>
                    <a:bodyPr/>
                    <a:lstStyle/>
                    <a:p>
                      <a:r>
                        <a:rPr lang="en-IN" dirty="0" smtClean="0"/>
                        <a:t>7</a:t>
                      </a:r>
                      <a:endParaRPr lang="en-IN" dirty="0"/>
                    </a:p>
                  </a:txBody>
                  <a:tcPr/>
                </a:tc>
                <a:extLst>
                  <a:ext uri="{0D108BD9-81ED-4DB2-BD59-A6C34878D82A}">
                    <a16:rowId xmlns:a16="http://schemas.microsoft.com/office/drawing/2014/main" val="3663261127"/>
                  </a:ext>
                </a:extLst>
              </a:tr>
              <a:tr h="370840">
                <a:tc>
                  <a:txBody>
                    <a:bodyPr/>
                    <a:lstStyle/>
                    <a:p>
                      <a:r>
                        <a:rPr lang="en-IN" dirty="0" smtClean="0"/>
                        <a:t>6</a:t>
                      </a:r>
                      <a:endParaRPr lang="en-IN" dirty="0"/>
                    </a:p>
                  </a:txBody>
                  <a:tcPr/>
                </a:tc>
                <a:tc>
                  <a:txBody>
                    <a:bodyPr/>
                    <a:lstStyle/>
                    <a:p>
                      <a:r>
                        <a:rPr lang="en-IN" dirty="0" smtClean="0"/>
                        <a:t>5</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5</a:t>
                      </a:r>
                      <a:endParaRPr lang="en-IN" dirty="0"/>
                    </a:p>
                  </a:txBody>
                  <a:tcPr/>
                </a:tc>
                <a:tc>
                  <a:txBody>
                    <a:bodyPr/>
                    <a:lstStyle/>
                    <a:p>
                      <a:r>
                        <a:rPr lang="en-IN" b="1" dirty="0" smtClean="0">
                          <a:solidFill>
                            <a:srgbClr val="FF0000"/>
                          </a:solidFill>
                        </a:rPr>
                        <a:t>6</a:t>
                      </a:r>
                      <a:endParaRPr lang="en-IN" b="1" dirty="0">
                        <a:solidFill>
                          <a:srgbClr val="FF0000"/>
                        </a:solidFill>
                      </a:endParaRPr>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b="1" dirty="0" smtClean="0">
                          <a:solidFill>
                            <a:srgbClr val="FF0000"/>
                          </a:solidFill>
                        </a:rPr>
                        <a:t>8</a:t>
                      </a:r>
                      <a:endParaRPr lang="en-IN" b="1" dirty="0">
                        <a:solidFill>
                          <a:srgbClr val="FF0000"/>
                        </a:solidFill>
                      </a:endParaRPr>
                    </a:p>
                  </a:txBody>
                  <a:tcPr/>
                </a:tc>
                <a:extLst>
                  <a:ext uri="{0D108BD9-81ED-4DB2-BD59-A6C34878D82A}">
                    <a16:rowId xmlns:a16="http://schemas.microsoft.com/office/drawing/2014/main" val="928541668"/>
                  </a:ext>
                </a:extLst>
              </a:tr>
            </a:tbl>
          </a:graphicData>
        </a:graphic>
      </p:graphicFrame>
      <mc:AlternateContent xmlns:mc="http://schemas.openxmlformats.org/markup-compatibility/2006" xmlns:a14="http://schemas.microsoft.com/office/drawing/2010/main">
        <mc:Choice Requires="a14">
          <p:sp>
            <p:nvSpPr>
              <p:cNvPr id="11" name="TextBox 10"/>
              <p:cNvSpPr txBox="1"/>
              <p:nvPr/>
            </p:nvSpPr>
            <p:spPr>
              <a:xfrm>
                <a:off x="2875722" y="1815841"/>
                <a:ext cx="5719386" cy="347403"/>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IN" sz="2000" b="0" i="1" smtClean="0">
                          <a:latin typeface="Cambria Math" panose="02040503050406030204" pitchFamily="18" charset="0"/>
                          <a:cs typeface="Times New Roman" panose="02020603050405020304" pitchFamily="18" charset="0"/>
                        </a:rPr>
                        <m:t>𝑉</m:t>
                      </m:r>
                      <m:d>
                        <m:dPr>
                          <m:begChr m:val="["/>
                          <m:endChr m:val="]"/>
                          <m:ctrlPr>
                            <a:rPr lang="en-IN" sz="2000" b="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𝑖</m:t>
                          </m:r>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𝑤</m:t>
                          </m:r>
                        </m:e>
                      </m:d>
                      <m:r>
                        <a:rPr lang="en-IN" sz="2000" b="0" i="1" smtClean="0">
                          <a:latin typeface="Cambria Math" panose="02040503050406030204" pitchFamily="18" charset="0"/>
                          <a:cs typeface="Times New Roman" panose="02020603050405020304" pitchFamily="18" charset="0"/>
                        </a:rPr>
                        <m:t>=</m:t>
                      </m:r>
                      <m:func>
                        <m:funcPr>
                          <m:ctrlPr>
                            <a:rPr lang="en-IN" sz="2000" b="0" i="1" smtClean="0">
                              <a:latin typeface="Cambria Math" panose="02040503050406030204" pitchFamily="18" charset="0"/>
                              <a:cs typeface="Times New Roman" panose="02020603050405020304" pitchFamily="18" charset="0"/>
                            </a:rPr>
                          </m:ctrlPr>
                        </m:funcPr>
                        <m:fName>
                          <m:r>
                            <m:rPr>
                              <m:sty m:val="p"/>
                            </m:rPr>
                            <a:rPr lang="en-IN" sz="2000" b="0" i="0" smtClean="0">
                              <a:latin typeface="Cambria Math" panose="02040503050406030204" pitchFamily="18" charset="0"/>
                              <a:cs typeface="Times New Roman" panose="02020603050405020304" pitchFamily="18" charset="0"/>
                            </a:rPr>
                            <m:t>max</m:t>
                          </m:r>
                        </m:fName>
                        <m:e>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𝑉</m:t>
                          </m:r>
                          <m:d>
                            <m:dPr>
                              <m:begChr m:val="["/>
                              <m:endChr m:val="]"/>
                              <m:ctrlPr>
                                <a:rPr lang="en-IN" sz="2000" b="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𝑖</m:t>
                              </m:r>
                              <m:r>
                                <a:rPr lang="en-IN" sz="2000" b="0" i="1" smtClean="0">
                                  <a:latin typeface="Cambria Math" panose="02040503050406030204" pitchFamily="18" charset="0"/>
                                  <a:cs typeface="Times New Roman" panose="02020603050405020304" pitchFamily="18" charset="0"/>
                                </a:rPr>
                                <m:t>−1,</m:t>
                              </m:r>
                              <m:r>
                                <a:rPr lang="en-IN" sz="2000" b="0" i="1" smtClean="0">
                                  <a:latin typeface="Cambria Math" panose="02040503050406030204" pitchFamily="18" charset="0"/>
                                  <a:cs typeface="Times New Roman" panose="02020603050405020304" pitchFamily="18" charset="0"/>
                                </a:rPr>
                                <m:t>𝑤</m:t>
                              </m:r>
                            </m:e>
                          </m:d>
                          <m:r>
                            <a:rPr lang="en-IN" sz="2000" b="0" i="1" smtClean="0">
                              <a:latin typeface="Cambria Math" panose="02040503050406030204" pitchFamily="18" charset="0"/>
                              <a:cs typeface="Times New Roman" panose="02020603050405020304" pitchFamily="18" charset="0"/>
                            </a:rPr>
                            <m:t>, </m:t>
                          </m:r>
                          <m:r>
                            <a:rPr lang="en-IN" sz="2000" b="0" i="1" smtClean="0">
                              <a:latin typeface="Cambria Math" panose="02040503050406030204" pitchFamily="18" charset="0"/>
                              <a:cs typeface="Times New Roman" panose="02020603050405020304" pitchFamily="18" charset="0"/>
                            </a:rPr>
                            <m:t>𝑣</m:t>
                          </m:r>
                          <m:d>
                            <m:dPr>
                              <m:begChr m:val="["/>
                              <m:endChr m:val="]"/>
                              <m:ctrlPr>
                                <a:rPr lang="en-IN" sz="2000" b="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𝑖</m:t>
                              </m:r>
                              <m:r>
                                <a:rPr lang="en-IN" sz="2000" b="0" i="1" smtClean="0">
                                  <a:latin typeface="Cambria Math" panose="02040503050406030204" pitchFamily="18" charset="0"/>
                                  <a:cs typeface="Times New Roman" panose="02020603050405020304" pitchFamily="18" charset="0"/>
                                </a:rPr>
                                <m:t>−1,</m:t>
                              </m:r>
                              <m:r>
                                <a:rPr lang="en-IN" sz="2000" b="0" i="1" smtClean="0">
                                  <a:latin typeface="Cambria Math" panose="02040503050406030204" pitchFamily="18" charset="0"/>
                                  <a:cs typeface="Times New Roman" panose="02020603050405020304" pitchFamily="18" charset="0"/>
                                </a:rPr>
                                <m:t>𝑤</m:t>
                              </m:r>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𝑤</m:t>
                              </m:r>
                              <m:d>
                                <m:dPr>
                                  <m:begChr m:val="["/>
                                  <m:endChr m:val="]"/>
                                  <m:ctrlPr>
                                    <a:rPr lang="en-IN" sz="2000" b="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𝑖</m:t>
                                  </m:r>
                                </m:e>
                              </m:d>
                            </m:e>
                          </m:d>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𝑝</m:t>
                          </m:r>
                          <m:d>
                            <m:dPr>
                              <m:begChr m:val="["/>
                              <m:endChr m:val="]"/>
                              <m:ctrlPr>
                                <a:rPr lang="en-IN" sz="2000" b="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𝑖</m:t>
                              </m:r>
                            </m:e>
                          </m:d>
                          <m:r>
                            <a:rPr lang="en-IN" sz="2000" b="0" i="1" smtClean="0">
                              <a:latin typeface="Cambria Math" panose="02040503050406030204" pitchFamily="18" charset="0"/>
                              <a:cs typeface="Times New Roman" panose="02020603050405020304" pitchFamily="18" charset="0"/>
                            </a:rPr>
                            <m:t>}</m:t>
                          </m:r>
                        </m:e>
                      </m:func>
                    </m:oMath>
                  </m:oMathPara>
                </a14:m>
                <a:endParaRPr lang="en-IN" sz="2000" dirty="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875722" y="1815841"/>
                <a:ext cx="5719386" cy="347403"/>
              </a:xfrm>
              <a:prstGeom prst="rect">
                <a:avLst/>
              </a:prstGeom>
              <a:blipFill>
                <a:blip r:embed="rId2"/>
                <a:stretch>
                  <a:fillRect l="-533" r="-1066" b="-26316"/>
                </a:stretch>
              </a:blipFill>
            </p:spPr>
            <p:txBody>
              <a:bodyPr/>
              <a:lstStyle/>
              <a:p>
                <a:r>
                  <a:rPr lang="en-IN">
                    <a:noFill/>
                  </a:rPr>
                  <a:t> </a:t>
                </a:r>
              </a:p>
            </p:txBody>
          </p:sp>
        </mc:Fallback>
      </mc:AlternateContent>
      <p:sp>
        <p:nvSpPr>
          <p:cNvPr id="12" name="TextBox 11"/>
          <p:cNvSpPr txBox="1"/>
          <p:nvPr/>
        </p:nvSpPr>
        <p:spPr>
          <a:xfrm>
            <a:off x="838200" y="1136374"/>
            <a:ext cx="3743739"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Tabular Method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83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1981200" y="274638"/>
            <a:ext cx="8229600" cy="868362"/>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000" smtClean="0">
                <a:latin typeface="Times New Roman" panose="02020603050405020304" pitchFamily="18" charset="0"/>
                <a:cs typeface="Times New Roman" panose="02020603050405020304" pitchFamily="18" charset="0"/>
              </a:rPr>
              <a:t>0/1 Knapsack problem</a:t>
            </a:r>
            <a:endParaRPr lang="en-IN" altLang="en-US" sz="4000" smtClean="0">
              <a:latin typeface="Times New Roman" panose="02020603050405020304" pitchFamily="18" charset="0"/>
              <a:cs typeface="Times New Roman" panose="02020603050405020304" pitchFamily="18" charset="0"/>
            </a:endParaRPr>
          </a:p>
        </p:txBody>
      </p:sp>
      <p:sp>
        <p:nvSpPr>
          <p:cNvPr id="3" name="Rectangle 2">
            <a:extLst/>
          </p:cNvPr>
          <p:cNvSpPr txBox="1">
            <a:spLocks noChangeArrowheads="1"/>
          </p:cNvSpPr>
          <p:nvPr/>
        </p:nvSpPr>
        <p:spPr bwMode="auto">
          <a:xfrm>
            <a:off x="1676400" y="1219200"/>
            <a:ext cx="8991600" cy="4525963"/>
          </a:xfrm>
          <a:prstGeom prst="rect">
            <a:avLst/>
          </a:prstGeom>
          <a:noFill/>
          <a:ln w="9525">
            <a:noFill/>
            <a:miter lim="800000"/>
            <a:headEnd/>
            <a:tailEnd/>
          </a:ln>
        </p:spPr>
        <p:txBody>
          <a:bodyPr/>
          <a:lstStyle/>
          <a:p>
            <a:pPr marL="514350" indent="-514350" eaLnBrk="1" fontAlgn="auto" hangingPunct="1">
              <a:spcBef>
                <a:spcPts val="1800"/>
              </a:spcBef>
              <a:spcAft>
                <a:spcPts val="0"/>
              </a:spcAft>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kern="0">
                <a:latin typeface="Times New Roman" pitchFamily="18" charset="0"/>
                <a:cs typeface="Times New Roman" pitchFamily="18" charset="0"/>
              </a:rPr>
              <a:t>Let f</a:t>
            </a:r>
            <a:r>
              <a:rPr lang="en-US" sz="2800" kern="0" baseline="-25000">
                <a:latin typeface="Times New Roman" pitchFamily="18" charset="0"/>
                <a:cs typeface="Times New Roman" pitchFamily="18" charset="0"/>
              </a:rPr>
              <a:t>i</a:t>
            </a:r>
            <a:r>
              <a:rPr lang="en-US" sz="2800" kern="0">
                <a:latin typeface="Times New Roman" pitchFamily="18" charset="0"/>
                <a:cs typeface="Times New Roman" pitchFamily="18" charset="0"/>
              </a:rPr>
              <a:t>(y</a:t>
            </a:r>
            <a:r>
              <a:rPr lang="en-US" sz="2800" kern="0" baseline="-25000">
                <a:latin typeface="Times New Roman" pitchFamily="18" charset="0"/>
                <a:cs typeface="Times New Roman" pitchFamily="18" charset="0"/>
              </a:rPr>
              <a:t>j</a:t>
            </a:r>
            <a:r>
              <a:rPr lang="en-US" sz="2800" kern="0">
                <a:latin typeface="Times New Roman" pitchFamily="18" charset="0"/>
                <a:cs typeface="Times New Roman" pitchFamily="18" charset="0"/>
              </a:rPr>
              <a:t>) be the values of optimal solution. Then S</a:t>
            </a:r>
            <a:r>
              <a:rPr lang="en-US" sz="2800" kern="0" baseline="30000">
                <a:latin typeface="Times New Roman" pitchFamily="18" charset="0"/>
                <a:cs typeface="Times New Roman" pitchFamily="18" charset="0"/>
              </a:rPr>
              <a:t>i </a:t>
            </a:r>
            <a:r>
              <a:rPr lang="en-US" sz="2800" kern="0">
                <a:latin typeface="Times New Roman" pitchFamily="18" charset="0"/>
                <a:cs typeface="Times New Roman" pitchFamily="18" charset="0"/>
              </a:rPr>
              <a:t> is a pair (p,w) where p = f</a:t>
            </a:r>
            <a:r>
              <a:rPr lang="en-US" sz="2800" kern="0" baseline="-25000">
                <a:latin typeface="Times New Roman" pitchFamily="18" charset="0"/>
                <a:cs typeface="Times New Roman" pitchFamily="18" charset="0"/>
              </a:rPr>
              <a:t> </a:t>
            </a:r>
            <a:r>
              <a:rPr lang="en-US" sz="2800" kern="0">
                <a:latin typeface="Times New Roman" pitchFamily="18" charset="0"/>
                <a:cs typeface="Times New Roman" pitchFamily="18" charset="0"/>
              </a:rPr>
              <a:t>(y</a:t>
            </a:r>
            <a:r>
              <a:rPr lang="en-US" sz="2800" kern="0" baseline="-25000">
                <a:latin typeface="Times New Roman" pitchFamily="18" charset="0"/>
                <a:cs typeface="Times New Roman" pitchFamily="18" charset="0"/>
              </a:rPr>
              <a:t>j</a:t>
            </a:r>
            <a:r>
              <a:rPr lang="en-US" sz="2800" kern="0">
                <a:latin typeface="Times New Roman" pitchFamily="18" charset="0"/>
                <a:cs typeface="Times New Roman" pitchFamily="18" charset="0"/>
              </a:rPr>
              <a:t>) and w = y</a:t>
            </a:r>
            <a:r>
              <a:rPr lang="en-US" sz="2800" kern="0" baseline="-25000">
                <a:latin typeface="Times New Roman" pitchFamily="18" charset="0"/>
                <a:cs typeface="Times New Roman" pitchFamily="18" charset="0"/>
              </a:rPr>
              <a:t>j</a:t>
            </a:r>
            <a:r>
              <a:rPr lang="en-US" sz="2800" kern="0">
                <a:latin typeface="Times New Roman" pitchFamily="18" charset="0"/>
                <a:cs typeface="Times New Roman" pitchFamily="18" charset="0"/>
              </a:rPr>
              <a:t> </a:t>
            </a:r>
          </a:p>
          <a:p>
            <a:pPr marL="514350" indent="-514350" eaLnBrk="1" fontAlgn="auto" hangingPunct="1">
              <a:spcBef>
                <a:spcPts val="18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kern="0" baseline="30000">
                <a:latin typeface="Times New Roman" pitchFamily="18" charset="0"/>
                <a:cs typeface="Times New Roman" pitchFamily="18" charset="0"/>
              </a:rPr>
              <a:t>      </a:t>
            </a:r>
            <a:r>
              <a:rPr lang="en-US" sz="2800" kern="0">
                <a:latin typeface="Times New Roman" pitchFamily="18" charset="0"/>
                <a:cs typeface="Times New Roman" pitchFamily="18" charset="0"/>
              </a:rPr>
              <a:t>  Initially S</a:t>
            </a:r>
            <a:r>
              <a:rPr lang="en-US" sz="2800" kern="0" baseline="30000">
                <a:latin typeface="Times New Roman" pitchFamily="18" charset="0"/>
                <a:cs typeface="Times New Roman" pitchFamily="18" charset="0"/>
              </a:rPr>
              <a:t>0</a:t>
            </a:r>
            <a:r>
              <a:rPr lang="en-US" sz="2800" kern="0">
                <a:latin typeface="Times New Roman" pitchFamily="18" charset="0"/>
                <a:cs typeface="Times New Roman" pitchFamily="18" charset="0"/>
              </a:rPr>
              <a:t> = { (0,0) }. We can compute </a:t>
            </a:r>
            <a:r>
              <a:rPr lang="en-US" sz="2800" kern="0">
                <a:solidFill>
                  <a:srgbClr val="C00000"/>
                </a:solidFill>
                <a:latin typeface="Times New Roman" pitchFamily="18" charset="0"/>
                <a:cs typeface="Times New Roman" pitchFamily="18" charset="0"/>
              </a:rPr>
              <a:t>S</a:t>
            </a:r>
            <a:r>
              <a:rPr lang="en-US" sz="2800" kern="0" baseline="30000">
                <a:solidFill>
                  <a:srgbClr val="C00000"/>
                </a:solidFill>
                <a:latin typeface="Times New Roman" pitchFamily="18" charset="0"/>
                <a:cs typeface="Times New Roman" pitchFamily="18" charset="0"/>
              </a:rPr>
              <a:t>i+1</a:t>
            </a:r>
            <a:r>
              <a:rPr lang="en-US" sz="2800" kern="0">
                <a:solidFill>
                  <a:srgbClr val="C00000"/>
                </a:solidFill>
                <a:latin typeface="Times New Roman" pitchFamily="18" charset="0"/>
                <a:cs typeface="Times New Roman" pitchFamily="18" charset="0"/>
              </a:rPr>
              <a:t> from S</a:t>
            </a:r>
            <a:r>
              <a:rPr lang="en-US" sz="2800" kern="0" baseline="30000">
                <a:solidFill>
                  <a:srgbClr val="C00000"/>
                </a:solidFill>
                <a:latin typeface="Times New Roman" pitchFamily="18" charset="0"/>
                <a:cs typeface="Times New Roman" pitchFamily="18" charset="0"/>
              </a:rPr>
              <a:t>i</a:t>
            </a:r>
            <a:r>
              <a:rPr lang="en-US" sz="2800" kern="0">
                <a:latin typeface="Times New Roman" pitchFamily="18" charset="0"/>
                <a:cs typeface="Times New Roman" pitchFamily="18" charset="0"/>
              </a:rPr>
              <a:t>. The Computations of S</a:t>
            </a:r>
            <a:r>
              <a:rPr lang="en-US" sz="2800" kern="0" baseline="30000">
                <a:latin typeface="Times New Roman" pitchFamily="18" charset="0"/>
                <a:cs typeface="Times New Roman" pitchFamily="18" charset="0"/>
              </a:rPr>
              <a:t>i</a:t>
            </a:r>
            <a:r>
              <a:rPr lang="en-US" sz="2800" kern="0">
                <a:latin typeface="Times New Roman" pitchFamily="18" charset="0"/>
                <a:cs typeface="Times New Roman" pitchFamily="18" charset="0"/>
              </a:rPr>
              <a:t> are sequence of decisions made for obtaining optimal solution.</a:t>
            </a:r>
          </a:p>
          <a:p>
            <a:pPr marL="514350" indent="-514350" eaLnBrk="1" fontAlgn="auto" hangingPunct="1">
              <a:spcBef>
                <a:spcPts val="18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kern="0">
                <a:latin typeface="Times New Roman" pitchFamily="18" charset="0"/>
                <a:cs typeface="Times New Roman" pitchFamily="18" charset="0"/>
              </a:rPr>
              <a:t>2. Let x</a:t>
            </a:r>
            <a:r>
              <a:rPr lang="en-US" sz="2800" kern="0" baseline="-25000">
                <a:latin typeface="Times New Roman" pitchFamily="18" charset="0"/>
                <a:cs typeface="Times New Roman" pitchFamily="18" charset="0"/>
              </a:rPr>
              <a:t>n</a:t>
            </a:r>
            <a:r>
              <a:rPr lang="en-US" sz="2800" kern="0">
                <a:latin typeface="Times New Roman" pitchFamily="18" charset="0"/>
                <a:cs typeface="Times New Roman" pitchFamily="18" charset="0"/>
              </a:rPr>
              <a:t> be the optimal sequence. Then there are two instances {x</a:t>
            </a:r>
            <a:r>
              <a:rPr lang="en-US" sz="2800" kern="0" baseline="-25000">
                <a:latin typeface="Times New Roman" pitchFamily="18" charset="0"/>
                <a:cs typeface="Times New Roman" pitchFamily="18" charset="0"/>
              </a:rPr>
              <a:t>n</a:t>
            </a:r>
            <a:r>
              <a:rPr lang="en-US" sz="2800" kern="0">
                <a:latin typeface="Times New Roman" pitchFamily="18" charset="0"/>
                <a:cs typeface="Times New Roman" pitchFamily="18" charset="0"/>
              </a:rPr>
              <a:t>} and  {x</a:t>
            </a:r>
            <a:r>
              <a:rPr lang="en-US" sz="2800" kern="0" baseline="-25000">
                <a:latin typeface="Times New Roman" pitchFamily="18" charset="0"/>
                <a:cs typeface="Times New Roman" pitchFamily="18" charset="0"/>
              </a:rPr>
              <a:t>n-1</a:t>
            </a:r>
            <a:r>
              <a:rPr lang="en-US" sz="2800" kern="0">
                <a:latin typeface="Times New Roman" pitchFamily="18" charset="0"/>
                <a:cs typeface="Times New Roman" pitchFamily="18" charset="0"/>
              </a:rPr>
              <a:t>,…..,x</a:t>
            </a:r>
            <a:r>
              <a:rPr lang="en-US" sz="2800" kern="0" baseline="-25000">
                <a:latin typeface="Times New Roman" pitchFamily="18" charset="0"/>
                <a:cs typeface="Times New Roman" pitchFamily="18" charset="0"/>
              </a:rPr>
              <a:t>1</a:t>
            </a:r>
            <a:r>
              <a:rPr lang="en-US" sz="2800" kern="0">
                <a:latin typeface="Times New Roman" pitchFamily="18" charset="0"/>
                <a:cs typeface="Times New Roman" pitchFamily="18" charset="0"/>
              </a:rPr>
              <a:t> }. So from {x</a:t>
            </a:r>
            <a:r>
              <a:rPr lang="en-US" sz="2800" kern="0" baseline="-25000">
                <a:latin typeface="Times New Roman" pitchFamily="18" charset="0"/>
                <a:cs typeface="Times New Roman" pitchFamily="18" charset="0"/>
              </a:rPr>
              <a:t>n-1</a:t>
            </a:r>
            <a:r>
              <a:rPr lang="en-US" sz="2800" kern="0">
                <a:latin typeface="Times New Roman" pitchFamily="18" charset="0"/>
                <a:cs typeface="Times New Roman" pitchFamily="18" charset="0"/>
              </a:rPr>
              <a:t>,…..,x</a:t>
            </a:r>
            <a:r>
              <a:rPr lang="en-US" sz="2800" kern="0" baseline="-25000">
                <a:latin typeface="Times New Roman" pitchFamily="18" charset="0"/>
                <a:cs typeface="Times New Roman" pitchFamily="18" charset="0"/>
              </a:rPr>
              <a:t>1</a:t>
            </a:r>
            <a:r>
              <a:rPr lang="en-US" sz="2800" kern="0">
                <a:latin typeface="Times New Roman" pitchFamily="18" charset="0"/>
                <a:cs typeface="Times New Roman" pitchFamily="18" charset="0"/>
              </a:rPr>
              <a:t>} will choose optimal sequence with respect to x</a:t>
            </a:r>
            <a:r>
              <a:rPr lang="en-US" sz="2800" kern="0" baseline="-25000">
                <a:latin typeface="Times New Roman" pitchFamily="18" charset="0"/>
                <a:cs typeface="Times New Roman" pitchFamily="18" charset="0"/>
              </a:rPr>
              <a:t>n</a:t>
            </a:r>
            <a:r>
              <a:rPr lang="en-US" sz="2800" kern="0">
                <a:latin typeface="Times New Roman" pitchFamily="18" charset="0"/>
                <a:cs typeface="Times New Roman" pitchFamily="18" charset="0"/>
              </a:rPr>
              <a:t>.</a:t>
            </a:r>
          </a:p>
        </p:txBody>
      </p:sp>
    </p:spTree>
    <p:extLst>
      <p:ext uri="{BB962C8B-B14F-4D97-AF65-F5344CB8AC3E}">
        <p14:creationId xmlns:p14="http://schemas.microsoft.com/office/powerpoint/2010/main" val="135816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6759"/>
          </a:xfrm>
        </p:spPr>
        <p:txBody>
          <a:bodyPr/>
          <a:lstStyle/>
          <a:p>
            <a:r>
              <a:rPr lang="en-US" dirty="0" smtClean="0">
                <a:latin typeface="Times New Roman" panose="02020603050405020304" pitchFamily="18" charset="0"/>
                <a:cs typeface="Times New Roman" panose="02020603050405020304" pitchFamily="18" charset="0"/>
              </a:rPr>
              <a:t>DYNAMIC PROGRAMMING</a:t>
            </a:r>
            <a:endParaRPr lang="en-IN" dirty="0">
              <a:latin typeface="Times New Roman" panose="02020603050405020304" pitchFamily="18" charset="0"/>
              <a:cs typeface="Times New Roman" panose="02020603050405020304" pitchFamily="18" charset="0"/>
            </a:endParaRPr>
          </a:p>
        </p:txBody>
      </p:sp>
      <p:sp>
        <p:nvSpPr>
          <p:cNvPr id="4" name="Content Placeholder 3"/>
          <p:cNvSpPr txBox="1">
            <a:spLocks noGrp="1"/>
          </p:cNvSpPr>
          <p:nvPr>
            <p:ph idx="1"/>
          </p:nvPr>
        </p:nvSpPr>
        <p:spPr>
          <a:xfrm>
            <a:off x="742335" y="2571033"/>
            <a:ext cx="10515600" cy="1281889"/>
          </a:xfrm>
          <a:prstGeom prst="rect">
            <a:avLst/>
          </a:prstGeom>
          <a:noFill/>
        </p:spPr>
        <p:txBody>
          <a:bodyPr>
            <a:spAutoFit/>
          </a:bodyPr>
          <a:lstStyle/>
          <a:p>
            <a:pPr marL="0" indent="0">
              <a:buNone/>
              <a:defRPr/>
            </a:pPr>
            <a:r>
              <a:rPr lang="en-US" sz="2400" kern="0" dirty="0">
                <a:latin typeface="Times New Roman" pitchFamily="18" charset="0"/>
                <a:cs typeface="Times New Roman" pitchFamily="18" charset="0"/>
              </a:rPr>
              <a:t>Decide the </a:t>
            </a:r>
            <a:r>
              <a:rPr lang="en-US" sz="2400" kern="0" dirty="0">
                <a:solidFill>
                  <a:srgbClr val="FF0066"/>
                </a:solidFill>
                <a:latin typeface="Times New Roman" pitchFamily="18" charset="0"/>
                <a:cs typeface="Times New Roman" pitchFamily="18" charset="0"/>
              </a:rPr>
              <a:t>x</a:t>
            </a:r>
            <a:r>
              <a:rPr lang="en-US" sz="2400" kern="0" baseline="-25000" dirty="0">
                <a:solidFill>
                  <a:srgbClr val="FF0066"/>
                </a:solidFill>
                <a:latin typeface="Times New Roman" pitchFamily="18" charset="0"/>
                <a:cs typeface="Times New Roman" pitchFamily="18" charset="0"/>
              </a:rPr>
              <a:t>i</a:t>
            </a:r>
            <a:r>
              <a:rPr lang="en-US" sz="2400" kern="0" baseline="-25000" dirty="0">
                <a:solidFill>
                  <a:srgbClr val="009999"/>
                </a:solidFill>
                <a:latin typeface="Times New Roman" pitchFamily="18" charset="0"/>
                <a:cs typeface="Times New Roman" pitchFamily="18" charset="0"/>
              </a:rPr>
              <a:t> </a:t>
            </a:r>
            <a:r>
              <a:rPr lang="en-US" sz="2400" kern="0" dirty="0">
                <a:latin typeface="Times New Roman" pitchFamily="18" charset="0"/>
                <a:cs typeface="Times New Roman" pitchFamily="18" charset="0"/>
              </a:rPr>
              <a:t>values in the order </a:t>
            </a:r>
            <a:r>
              <a:rPr lang="en-US" sz="2400" kern="0" dirty="0">
                <a:solidFill>
                  <a:srgbClr val="FF0066"/>
                </a:solidFill>
                <a:latin typeface="Times New Roman" pitchFamily="18" charset="0"/>
                <a:cs typeface="Times New Roman" pitchFamily="18" charset="0"/>
              </a:rPr>
              <a:t>x</a:t>
            </a:r>
            <a:r>
              <a:rPr lang="en-US" sz="2400" kern="0" baseline="-25000" dirty="0">
                <a:solidFill>
                  <a:srgbClr val="FF0066"/>
                </a:solidFill>
                <a:latin typeface="Times New Roman" pitchFamily="18" charset="0"/>
                <a:cs typeface="Times New Roman" pitchFamily="18" charset="0"/>
              </a:rPr>
              <a:t>1</a:t>
            </a:r>
            <a:r>
              <a:rPr lang="en-US" sz="2400" kern="0" dirty="0">
                <a:solidFill>
                  <a:srgbClr val="FF0066"/>
                </a:solidFill>
                <a:latin typeface="Times New Roman" pitchFamily="18" charset="0"/>
                <a:cs typeface="Times New Roman" pitchFamily="18" charset="0"/>
              </a:rPr>
              <a:t>, x</a:t>
            </a:r>
            <a:r>
              <a:rPr lang="en-US" sz="2400" kern="0" baseline="-25000" dirty="0">
                <a:solidFill>
                  <a:srgbClr val="FF0066"/>
                </a:solidFill>
                <a:latin typeface="Times New Roman" pitchFamily="18" charset="0"/>
                <a:cs typeface="Times New Roman" pitchFamily="18" charset="0"/>
              </a:rPr>
              <a:t>2</a:t>
            </a:r>
            <a:r>
              <a:rPr lang="en-US" sz="2400" kern="0" dirty="0">
                <a:solidFill>
                  <a:srgbClr val="FF0066"/>
                </a:solidFill>
                <a:latin typeface="Times New Roman" pitchFamily="18" charset="0"/>
                <a:cs typeface="Times New Roman" pitchFamily="18" charset="0"/>
              </a:rPr>
              <a:t>, x</a:t>
            </a:r>
            <a:r>
              <a:rPr lang="en-US" sz="2400" kern="0" baseline="-25000" dirty="0">
                <a:solidFill>
                  <a:srgbClr val="FF0066"/>
                </a:solidFill>
                <a:latin typeface="Times New Roman" pitchFamily="18" charset="0"/>
                <a:cs typeface="Times New Roman" pitchFamily="18" charset="0"/>
              </a:rPr>
              <a:t>3</a:t>
            </a:r>
            <a:r>
              <a:rPr lang="en-US" sz="2400" kern="0" dirty="0">
                <a:solidFill>
                  <a:srgbClr val="FF0066"/>
                </a:solidFill>
                <a:latin typeface="Times New Roman" pitchFamily="18" charset="0"/>
                <a:cs typeface="Times New Roman" pitchFamily="18" charset="0"/>
              </a:rPr>
              <a:t>, …, </a:t>
            </a:r>
            <a:r>
              <a:rPr lang="en-US" sz="2400" kern="0" dirty="0" err="1">
                <a:solidFill>
                  <a:srgbClr val="FF0066"/>
                </a:solidFill>
                <a:latin typeface="Times New Roman" pitchFamily="18" charset="0"/>
                <a:cs typeface="Times New Roman" pitchFamily="18" charset="0"/>
              </a:rPr>
              <a:t>x</a:t>
            </a:r>
            <a:r>
              <a:rPr lang="en-US" sz="2400" kern="0" baseline="-25000" dirty="0" err="1">
                <a:solidFill>
                  <a:srgbClr val="FF0066"/>
                </a:solidFill>
                <a:latin typeface="Times New Roman" pitchFamily="18" charset="0"/>
                <a:cs typeface="Times New Roman" pitchFamily="18" charset="0"/>
              </a:rPr>
              <a:t>n</a:t>
            </a:r>
            <a:r>
              <a:rPr lang="en-US" sz="2400" kern="0" dirty="0">
                <a:solidFill>
                  <a:srgbClr val="FF0066"/>
                </a:solidFill>
                <a:latin typeface="Times New Roman" pitchFamily="18" charset="0"/>
                <a:cs typeface="Times New Roman" pitchFamily="18" charset="0"/>
              </a:rPr>
              <a:t>.</a:t>
            </a:r>
          </a:p>
          <a:p>
            <a:pPr marL="1371600" lvl="3" indent="0">
              <a:buNone/>
              <a:defRPr/>
            </a:pPr>
            <a:r>
              <a:rPr lang="en-US" sz="2400" kern="0" dirty="0">
                <a:latin typeface="Times New Roman" pitchFamily="18" charset="0"/>
                <a:cs typeface="Times New Roman" pitchFamily="18" charset="0"/>
              </a:rPr>
              <a:t>OR</a:t>
            </a:r>
            <a:endParaRPr lang="en-US" sz="2400" kern="0" dirty="0">
              <a:solidFill>
                <a:srgbClr val="FF0066"/>
              </a:solidFill>
              <a:latin typeface="Times New Roman" pitchFamily="18" charset="0"/>
              <a:cs typeface="Times New Roman" pitchFamily="18" charset="0"/>
            </a:endParaRPr>
          </a:p>
          <a:p>
            <a:pPr marL="0" indent="0">
              <a:buNone/>
              <a:defRPr/>
            </a:pPr>
            <a:r>
              <a:rPr lang="en-US" sz="2400" kern="0" dirty="0">
                <a:latin typeface="Times New Roman" pitchFamily="18" charset="0"/>
                <a:cs typeface="Times New Roman" pitchFamily="18" charset="0"/>
              </a:rPr>
              <a:t>Decide the </a:t>
            </a:r>
            <a:r>
              <a:rPr lang="en-US" sz="2400" kern="0" dirty="0">
                <a:solidFill>
                  <a:srgbClr val="FF0066"/>
                </a:solidFill>
                <a:latin typeface="Times New Roman" pitchFamily="18" charset="0"/>
                <a:cs typeface="Times New Roman" pitchFamily="18" charset="0"/>
              </a:rPr>
              <a:t>x</a:t>
            </a:r>
            <a:r>
              <a:rPr lang="en-US" sz="2400" kern="0" baseline="-25000" dirty="0">
                <a:solidFill>
                  <a:srgbClr val="FF0066"/>
                </a:solidFill>
                <a:latin typeface="Times New Roman" pitchFamily="18" charset="0"/>
                <a:cs typeface="Times New Roman" pitchFamily="18" charset="0"/>
              </a:rPr>
              <a:t>i</a:t>
            </a:r>
            <a:r>
              <a:rPr lang="en-US" sz="2400" kern="0" baseline="-25000" dirty="0">
                <a:solidFill>
                  <a:srgbClr val="009999"/>
                </a:solidFill>
                <a:latin typeface="Times New Roman" pitchFamily="18" charset="0"/>
                <a:cs typeface="Times New Roman" pitchFamily="18" charset="0"/>
              </a:rPr>
              <a:t> </a:t>
            </a:r>
            <a:r>
              <a:rPr lang="en-US" sz="2400" kern="0" dirty="0">
                <a:latin typeface="Times New Roman" pitchFamily="18" charset="0"/>
                <a:cs typeface="Times New Roman" pitchFamily="18" charset="0"/>
              </a:rPr>
              <a:t>values in the order </a:t>
            </a:r>
            <a:r>
              <a:rPr lang="en-US" sz="2400" kern="0" dirty="0" err="1">
                <a:solidFill>
                  <a:srgbClr val="FF0066"/>
                </a:solidFill>
                <a:latin typeface="Times New Roman" pitchFamily="18" charset="0"/>
                <a:cs typeface="Times New Roman" pitchFamily="18" charset="0"/>
              </a:rPr>
              <a:t>x</a:t>
            </a:r>
            <a:r>
              <a:rPr lang="en-US" sz="2400" kern="0" baseline="-25000" dirty="0" err="1">
                <a:solidFill>
                  <a:srgbClr val="FF0066"/>
                </a:solidFill>
                <a:latin typeface="Times New Roman" pitchFamily="18" charset="0"/>
                <a:cs typeface="Times New Roman" pitchFamily="18" charset="0"/>
              </a:rPr>
              <a:t>n</a:t>
            </a:r>
            <a:r>
              <a:rPr lang="en-US" sz="2400" kern="0" dirty="0">
                <a:solidFill>
                  <a:srgbClr val="FF0066"/>
                </a:solidFill>
                <a:latin typeface="Times New Roman" pitchFamily="18" charset="0"/>
                <a:cs typeface="Times New Roman" pitchFamily="18" charset="0"/>
              </a:rPr>
              <a:t>, x</a:t>
            </a:r>
            <a:r>
              <a:rPr lang="en-US" sz="2400" kern="0" baseline="-25000" dirty="0">
                <a:solidFill>
                  <a:srgbClr val="FF0066"/>
                </a:solidFill>
                <a:latin typeface="Times New Roman" pitchFamily="18" charset="0"/>
                <a:cs typeface="Times New Roman" pitchFamily="18" charset="0"/>
              </a:rPr>
              <a:t>n-1</a:t>
            </a:r>
            <a:r>
              <a:rPr lang="en-US" sz="2400" kern="0" dirty="0">
                <a:solidFill>
                  <a:srgbClr val="FF0066"/>
                </a:solidFill>
                <a:latin typeface="Times New Roman" pitchFamily="18" charset="0"/>
                <a:cs typeface="Times New Roman" pitchFamily="18" charset="0"/>
              </a:rPr>
              <a:t>, x</a:t>
            </a:r>
            <a:r>
              <a:rPr lang="en-US" sz="2400" kern="0" baseline="-25000" dirty="0">
                <a:solidFill>
                  <a:srgbClr val="FF0066"/>
                </a:solidFill>
                <a:latin typeface="Times New Roman" pitchFamily="18" charset="0"/>
                <a:cs typeface="Times New Roman" pitchFamily="18" charset="0"/>
              </a:rPr>
              <a:t>n-2</a:t>
            </a:r>
            <a:r>
              <a:rPr lang="en-US" sz="2400" kern="0" dirty="0">
                <a:solidFill>
                  <a:srgbClr val="FF0066"/>
                </a:solidFill>
                <a:latin typeface="Times New Roman" pitchFamily="18" charset="0"/>
                <a:cs typeface="Times New Roman" pitchFamily="18" charset="0"/>
              </a:rPr>
              <a:t>, …, x</a:t>
            </a:r>
            <a:r>
              <a:rPr lang="en-US" sz="2400" kern="0" baseline="-25000" dirty="0">
                <a:solidFill>
                  <a:srgbClr val="FF0066"/>
                </a:solidFill>
                <a:latin typeface="Times New Roman" pitchFamily="18" charset="0"/>
                <a:cs typeface="Times New Roman" pitchFamily="18" charset="0"/>
              </a:rPr>
              <a:t>1</a:t>
            </a:r>
            <a:r>
              <a:rPr lang="en-US" sz="2400" kern="0" dirty="0">
                <a:solidFill>
                  <a:srgbClr val="FF0066"/>
                </a:solidFill>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5" name="Rectangle 1"/>
          <p:cNvSpPr txBox="1">
            <a:spLocks noChangeArrowheads="1"/>
          </p:cNvSpPr>
          <p:nvPr/>
        </p:nvSpPr>
        <p:spPr>
          <a:xfrm>
            <a:off x="838200" y="1306871"/>
            <a:ext cx="6216650" cy="1019175"/>
          </a:xfrm>
          <a:prstGeom prst="rect">
            <a:avLst/>
          </a:prstGeom>
        </p:spPr>
        <p:txBody>
          <a:bodyPr vert="horz" lIns="92160" tIns="46080" rIns="92160" bIns="460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1313" indent="-341313">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dirty="0" smtClean="0">
                <a:latin typeface="Times New Roman" panose="02020603050405020304" pitchFamily="18" charset="0"/>
                <a:cs typeface="Times New Roman" panose="02020603050405020304" pitchFamily="18" charset="0"/>
              </a:rPr>
              <a:t>Sequence Of Decisions</a:t>
            </a:r>
            <a:endParaRPr lang="en-IN" altLang="en-US" dirty="0">
              <a:latin typeface="Times New Roman" panose="02020603050405020304" pitchFamily="18" charset="0"/>
              <a:cs typeface="Times New Roman" panose="02020603050405020304" pitchFamily="18" charset="0"/>
            </a:endParaRPr>
          </a:p>
        </p:txBody>
      </p:sp>
      <p:sp>
        <p:nvSpPr>
          <p:cNvPr id="6" name="TextBox 5"/>
          <p:cNvSpPr txBox="1">
            <a:spLocks noChangeArrowheads="1"/>
          </p:cNvSpPr>
          <p:nvPr/>
        </p:nvSpPr>
        <p:spPr bwMode="auto">
          <a:xfrm>
            <a:off x="742335" y="4207908"/>
            <a:ext cx="1094330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400" dirty="0" smtClean="0">
                <a:latin typeface="Times New Roman" panose="02020603050405020304" pitchFamily="18" charset="0"/>
                <a:cs typeface="Times New Roman" panose="02020603050405020304" pitchFamily="18" charset="0"/>
              </a:rPr>
              <a:t>Thus </a:t>
            </a:r>
            <a:r>
              <a:rPr lang="en-US" altLang="en-US" sz="2400" dirty="0">
                <a:latin typeface="Times New Roman" panose="02020603050405020304" pitchFamily="18" charset="0"/>
                <a:cs typeface="Times New Roman" panose="02020603050405020304" pitchFamily="18" charset="0"/>
              </a:rPr>
              <a:t>the essential difference between the greedy method and dynamic programming is that in the greedy only one decision sequence is generated ever. In dynamic programming , many decision sequences may be generated.</a:t>
            </a:r>
          </a:p>
          <a:p>
            <a:pPr algn="just"/>
            <a:r>
              <a:rPr lang="en-US" altLang="en-US" sz="2400" dirty="0" smtClean="0">
                <a:latin typeface="Times New Roman" panose="02020603050405020304" pitchFamily="18" charset="0"/>
                <a:cs typeface="Times New Roman" panose="02020603050405020304" pitchFamily="18" charset="0"/>
              </a:rPr>
              <a:t>However </a:t>
            </a:r>
            <a:r>
              <a:rPr lang="en-US" altLang="en-US" sz="2400" dirty="0">
                <a:latin typeface="Times New Roman" panose="02020603050405020304" pitchFamily="18" charset="0"/>
                <a:cs typeface="Times New Roman" panose="02020603050405020304" pitchFamily="18" charset="0"/>
              </a:rPr>
              <a:t>sequences containing suboptimal subsequences may not be optimal.</a:t>
            </a:r>
          </a:p>
        </p:txBody>
      </p:sp>
    </p:spTree>
    <p:extLst>
      <p:ext uri="{BB962C8B-B14F-4D97-AF65-F5344CB8AC3E}">
        <p14:creationId xmlns:p14="http://schemas.microsoft.com/office/powerpoint/2010/main" val="20443673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1981200" y="274638"/>
            <a:ext cx="8229600" cy="868362"/>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000" smtClean="0">
                <a:latin typeface="Times New Roman" panose="02020603050405020304" pitchFamily="18" charset="0"/>
                <a:cs typeface="Times New Roman" panose="02020603050405020304" pitchFamily="18" charset="0"/>
              </a:rPr>
              <a:t>0/1 Knapsack problem</a:t>
            </a:r>
            <a:endParaRPr lang="en-IN" altLang="en-US" sz="4000" smtClean="0">
              <a:latin typeface="Times New Roman" panose="02020603050405020304" pitchFamily="18" charset="0"/>
              <a:cs typeface="Times New Roman" panose="02020603050405020304" pitchFamily="18" charset="0"/>
            </a:endParaRPr>
          </a:p>
        </p:txBody>
      </p:sp>
      <p:sp>
        <p:nvSpPr>
          <p:cNvPr id="3" name="Rectangle 2">
            <a:extLst/>
          </p:cNvPr>
          <p:cNvSpPr txBox="1">
            <a:spLocks noChangeArrowheads="1"/>
          </p:cNvSpPr>
          <p:nvPr/>
        </p:nvSpPr>
        <p:spPr bwMode="auto">
          <a:xfrm>
            <a:off x="1905000" y="1066800"/>
            <a:ext cx="8229600" cy="4525963"/>
          </a:xfrm>
          <a:prstGeom prst="rect">
            <a:avLst/>
          </a:prstGeom>
          <a:noFill/>
          <a:ln w="9525">
            <a:noFill/>
            <a:miter lim="800000"/>
            <a:headEnd/>
            <a:tailEnd/>
          </a:ln>
        </p:spPr>
        <p:txBody>
          <a:bodyPr/>
          <a:lstStyle/>
          <a:p>
            <a:pPr marL="341313" indent="-341313" eaLnBrk="1" fontAlgn="auto" hangingPunct="1">
              <a:spcBef>
                <a:spcPct val="200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3200" kern="0">
                <a:latin typeface="Times New Roman" pitchFamily="18" charset="0"/>
                <a:cs typeface="Times New Roman" pitchFamily="18" charset="0"/>
              </a:rPr>
              <a:t>3. The formulas that are used while solving 0/1 knapsack problem.</a:t>
            </a:r>
          </a:p>
          <a:p>
            <a:pPr marL="341313" indent="-341313" eaLnBrk="1" fontAlgn="auto" hangingPunct="1">
              <a:spcBef>
                <a:spcPct val="200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3200" kern="0">
                <a:latin typeface="Times New Roman" pitchFamily="18" charset="0"/>
                <a:cs typeface="Times New Roman" pitchFamily="18" charset="0"/>
              </a:rPr>
              <a:t>    Let </a:t>
            </a:r>
            <a:r>
              <a:rPr lang="en-US" sz="3200" kern="0">
                <a:solidFill>
                  <a:srgbClr val="C00000"/>
                </a:solidFill>
                <a:latin typeface="Times New Roman" pitchFamily="18" charset="0"/>
                <a:cs typeface="Times New Roman" pitchFamily="18" charset="0"/>
              </a:rPr>
              <a:t>f</a:t>
            </a:r>
            <a:r>
              <a:rPr lang="en-US" sz="3200" kern="0" baseline="-25000">
                <a:solidFill>
                  <a:srgbClr val="C00000"/>
                </a:solidFill>
                <a:latin typeface="Times New Roman" pitchFamily="18" charset="0"/>
                <a:cs typeface="Times New Roman" pitchFamily="18" charset="0"/>
              </a:rPr>
              <a:t>n</a:t>
            </a:r>
            <a:r>
              <a:rPr lang="en-US" sz="3200" kern="0">
                <a:solidFill>
                  <a:srgbClr val="C00000"/>
                </a:solidFill>
                <a:latin typeface="Times New Roman" pitchFamily="18" charset="0"/>
                <a:cs typeface="Times New Roman" pitchFamily="18" charset="0"/>
              </a:rPr>
              <a:t>(m)</a:t>
            </a:r>
            <a:r>
              <a:rPr lang="en-US" sz="3200" kern="0">
                <a:latin typeface="Times New Roman" pitchFamily="18" charset="0"/>
                <a:cs typeface="Times New Roman" pitchFamily="18" charset="0"/>
              </a:rPr>
              <a:t> be the value of an optimal solution, </a:t>
            </a:r>
          </a:p>
          <a:p>
            <a:pPr marL="341313" indent="-341313" eaLnBrk="1" fontAlgn="auto" hangingPunct="1">
              <a:spcBef>
                <a:spcPct val="200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3200" kern="0">
                <a:latin typeface="Times New Roman" pitchFamily="18" charset="0"/>
                <a:cs typeface="Times New Roman" pitchFamily="18" charset="0"/>
              </a:rPr>
              <a:t>     then</a:t>
            </a:r>
          </a:p>
          <a:p>
            <a:pPr marL="341313" indent="-341313" eaLnBrk="1" fontAlgn="auto" hangingPunct="1">
              <a:spcBef>
                <a:spcPts val="7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3200" kern="0">
                <a:solidFill>
                  <a:srgbClr val="C00000"/>
                </a:solidFill>
                <a:latin typeface="Times New Roman" pitchFamily="18" charset="0"/>
                <a:cs typeface="Times New Roman" pitchFamily="18" charset="0"/>
              </a:rPr>
              <a:t>       f</a:t>
            </a:r>
            <a:r>
              <a:rPr lang="en-US" sz="3200" kern="0" baseline="-25000">
                <a:solidFill>
                  <a:srgbClr val="C00000"/>
                </a:solidFill>
                <a:latin typeface="Times New Roman" pitchFamily="18" charset="0"/>
                <a:cs typeface="Times New Roman" pitchFamily="18" charset="0"/>
              </a:rPr>
              <a:t>n</a:t>
            </a:r>
            <a:r>
              <a:rPr lang="en-US" sz="3200" kern="0">
                <a:solidFill>
                  <a:srgbClr val="C00000"/>
                </a:solidFill>
                <a:latin typeface="Times New Roman" pitchFamily="18" charset="0"/>
                <a:cs typeface="Times New Roman" pitchFamily="18" charset="0"/>
              </a:rPr>
              <a:t>(m)= max { f</a:t>
            </a:r>
            <a:r>
              <a:rPr lang="en-US" sz="3200" kern="0" baseline="-25000">
                <a:solidFill>
                  <a:srgbClr val="C00000"/>
                </a:solidFill>
                <a:latin typeface="Times New Roman" pitchFamily="18" charset="0"/>
                <a:cs typeface="Times New Roman" pitchFamily="18" charset="0"/>
              </a:rPr>
              <a:t>n-1</a:t>
            </a:r>
            <a:r>
              <a:rPr lang="en-US" sz="3200" kern="0">
                <a:solidFill>
                  <a:srgbClr val="C00000"/>
                </a:solidFill>
                <a:latin typeface="Times New Roman" pitchFamily="18" charset="0"/>
                <a:cs typeface="Times New Roman" pitchFamily="18" charset="0"/>
              </a:rPr>
              <a:t>(m),  f</a:t>
            </a:r>
            <a:r>
              <a:rPr lang="en-US" sz="3200" kern="0" baseline="-25000">
                <a:solidFill>
                  <a:srgbClr val="C00000"/>
                </a:solidFill>
                <a:latin typeface="Times New Roman" pitchFamily="18" charset="0"/>
                <a:cs typeface="Times New Roman" pitchFamily="18" charset="0"/>
              </a:rPr>
              <a:t>n-1</a:t>
            </a:r>
            <a:r>
              <a:rPr lang="en-US" sz="3200" kern="0">
                <a:solidFill>
                  <a:srgbClr val="C00000"/>
                </a:solidFill>
                <a:latin typeface="Times New Roman" pitchFamily="18" charset="0"/>
                <a:cs typeface="Times New Roman" pitchFamily="18" charset="0"/>
              </a:rPr>
              <a:t>(</a:t>
            </a:r>
            <a:r>
              <a:rPr lang="en-US" sz="3200" kern="0" baseline="-25000">
                <a:solidFill>
                  <a:srgbClr val="C00000"/>
                </a:solidFill>
                <a:latin typeface="Times New Roman" pitchFamily="18" charset="0"/>
                <a:cs typeface="Times New Roman" pitchFamily="18" charset="0"/>
              </a:rPr>
              <a:t> </a:t>
            </a:r>
            <a:r>
              <a:rPr lang="en-US" sz="3200" kern="0">
                <a:solidFill>
                  <a:srgbClr val="C00000"/>
                </a:solidFill>
                <a:latin typeface="Times New Roman" pitchFamily="18" charset="0"/>
                <a:cs typeface="Times New Roman" pitchFamily="18" charset="0"/>
              </a:rPr>
              <a:t>m - w</a:t>
            </a:r>
            <a:r>
              <a:rPr lang="en-US" sz="3200" kern="0" baseline="-25000">
                <a:solidFill>
                  <a:srgbClr val="C00000"/>
                </a:solidFill>
                <a:latin typeface="Times New Roman" pitchFamily="18" charset="0"/>
                <a:cs typeface="Times New Roman" pitchFamily="18" charset="0"/>
              </a:rPr>
              <a:t>n</a:t>
            </a:r>
            <a:r>
              <a:rPr lang="en-US" sz="3200" kern="0">
                <a:solidFill>
                  <a:srgbClr val="C00000"/>
                </a:solidFill>
                <a:latin typeface="Times New Roman" pitchFamily="18" charset="0"/>
                <a:cs typeface="Times New Roman" pitchFamily="18" charset="0"/>
              </a:rPr>
              <a:t>)  + p</a:t>
            </a:r>
            <a:r>
              <a:rPr lang="en-US" sz="3200" kern="0" baseline="-25000">
                <a:solidFill>
                  <a:srgbClr val="C00000"/>
                </a:solidFill>
                <a:latin typeface="Times New Roman" pitchFamily="18" charset="0"/>
                <a:cs typeface="Times New Roman" pitchFamily="18" charset="0"/>
              </a:rPr>
              <a:t>n</a:t>
            </a:r>
            <a:r>
              <a:rPr lang="en-US" sz="3200" kern="0">
                <a:solidFill>
                  <a:srgbClr val="C00000"/>
                </a:solidFill>
                <a:latin typeface="Times New Roman" pitchFamily="18" charset="0"/>
                <a:cs typeface="Times New Roman" pitchFamily="18" charset="0"/>
              </a:rPr>
              <a:t> }</a:t>
            </a:r>
          </a:p>
          <a:p>
            <a:pPr marL="341313" indent="-341313" eaLnBrk="1" fontAlgn="auto" hangingPunct="1">
              <a:spcBef>
                <a:spcPts val="7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3200" kern="0">
                <a:latin typeface="Times New Roman" pitchFamily="18" charset="0"/>
                <a:cs typeface="Times New Roman" pitchFamily="18" charset="0"/>
              </a:rPr>
              <a:t>   General  formula</a:t>
            </a:r>
          </a:p>
          <a:p>
            <a:pPr marL="341313" indent="-341313" eaLnBrk="1" fontAlgn="auto" hangingPunct="1">
              <a:spcBef>
                <a:spcPts val="7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3200" kern="0">
                <a:solidFill>
                  <a:srgbClr val="C00000"/>
                </a:solidFill>
                <a:latin typeface="Times New Roman" pitchFamily="18" charset="0"/>
                <a:cs typeface="Times New Roman" pitchFamily="18" charset="0"/>
              </a:rPr>
              <a:t>        f</a:t>
            </a:r>
            <a:r>
              <a:rPr lang="en-US" sz="3200" kern="0" baseline="-25000">
                <a:solidFill>
                  <a:srgbClr val="C00000"/>
                </a:solidFill>
                <a:latin typeface="Times New Roman" pitchFamily="18" charset="0"/>
                <a:cs typeface="Times New Roman" pitchFamily="18" charset="0"/>
              </a:rPr>
              <a:t>i</a:t>
            </a:r>
            <a:r>
              <a:rPr lang="en-US" sz="3200" kern="0">
                <a:solidFill>
                  <a:srgbClr val="C00000"/>
                </a:solidFill>
                <a:latin typeface="Times New Roman" pitchFamily="18" charset="0"/>
                <a:cs typeface="Times New Roman" pitchFamily="18" charset="0"/>
              </a:rPr>
              <a:t>(y)= max { f</a:t>
            </a:r>
            <a:r>
              <a:rPr lang="en-US" sz="3200" kern="0" baseline="-25000">
                <a:solidFill>
                  <a:srgbClr val="C00000"/>
                </a:solidFill>
                <a:latin typeface="Times New Roman" pitchFamily="18" charset="0"/>
                <a:cs typeface="Times New Roman" pitchFamily="18" charset="0"/>
              </a:rPr>
              <a:t>i-1</a:t>
            </a:r>
            <a:r>
              <a:rPr lang="en-US" sz="3200" kern="0">
                <a:solidFill>
                  <a:srgbClr val="C00000"/>
                </a:solidFill>
                <a:latin typeface="Times New Roman" pitchFamily="18" charset="0"/>
                <a:cs typeface="Times New Roman" pitchFamily="18" charset="0"/>
              </a:rPr>
              <a:t>(y),  f</a:t>
            </a:r>
            <a:r>
              <a:rPr lang="en-US" sz="3200" kern="0" baseline="-25000">
                <a:solidFill>
                  <a:srgbClr val="C00000"/>
                </a:solidFill>
                <a:latin typeface="Times New Roman" pitchFamily="18" charset="0"/>
                <a:cs typeface="Times New Roman" pitchFamily="18" charset="0"/>
              </a:rPr>
              <a:t>i-1</a:t>
            </a:r>
            <a:r>
              <a:rPr lang="en-US" sz="3200" kern="0">
                <a:solidFill>
                  <a:srgbClr val="C00000"/>
                </a:solidFill>
                <a:latin typeface="Times New Roman" pitchFamily="18" charset="0"/>
                <a:cs typeface="Times New Roman" pitchFamily="18" charset="0"/>
              </a:rPr>
              <a:t>(</a:t>
            </a:r>
            <a:r>
              <a:rPr lang="en-US" sz="3200" kern="0" baseline="-25000">
                <a:solidFill>
                  <a:srgbClr val="C00000"/>
                </a:solidFill>
                <a:latin typeface="Times New Roman" pitchFamily="18" charset="0"/>
                <a:cs typeface="Times New Roman" pitchFamily="18" charset="0"/>
              </a:rPr>
              <a:t> </a:t>
            </a:r>
            <a:r>
              <a:rPr lang="en-US" sz="3200" kern="0">
                <a:solidFill>
                  <a:srgbClr val="C00000"/>
                </a:solidFill>
                <a:latin typeface="Times New Roman" pitchFamily="18" charset="0"/>
                <a:cs typeface="Times New Roman" pitchFamily="18" charset="0"/>
              </a:rPr>
              <a:t>y - w</a:t>
            </a:r>
            <a:r>
              <a:rPr lang="en-US" sz="3200" kern="0" baseline="-25000">
                <a:solidFill>
                  <a:srgbClr val="C00000"/>
                </a:solidFill>
                <a:latin typeface="Times New Roman" pitchFamily="18" charset="0"/>
                <a:cs typeface="Times New Roman" pitchFamily="18" charset="0"/>
              </a:rPr>
              <a:t>i</a:t>
            </a:r>
            <a:r>
              <a:rPr lang="en-US" sz="3200" kern="0">
                <a:solidFill>
                  <a:srgbClr val="C00000"/>
                </a:solidFill>
                <a:latin typeface="Times New Roman" pitchFamily="18" charset="0"/>
                <a:cs typeface="Times New Roman" pitchFamily="18" charset="0"/>
              </a:rPr>
              <a:t>)  + p</a:t>
            </a:r>
            <a:r>
              <a:rPr lang="en-US" sz="3200" kern="0" baseline="-25000">
                <a:solidFill>
                  <a:srgbClr val="C00000"/>
                </a:solidFill>
                <a:latin typeface="Times New Roman" pitchFamily="18" charset="0"/>
                <a:cs typeface="Times New Roman" pitchFamily="18" charset="0"/>
              </a:rPr>
              <a:t>i</a:t>
            </a:r>
            <a:r>
              <a:rPr lang="en-US" sz="3200" kern="0">
                <a:solidFill>
                  <a:srgbClr val="C00000"/>
                </a:solidFill>
                <a:latin typeface="Times New Roman" pitchFamily="18" charset="0"/>
                <a:cs typeface="Times New Roman" pitchFamily="18" charset="0"/>
              </a:rPr>
              <a:t> }</a:t>
            </a:r>
          </a:p>
          <a:p>
            <a:pPr marL="341313" indent="-341313" eaLnBrk="1" fontAlgn="auto" hangingPunct="1">
              <a:spcBef>
                <a:spcPts val="7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3200" kern="0">
              <a:solidFill>
                <a:srgbClr val="FF0066"/>
              </a:solidFill>
              <a:latin typeface="Times New Roman" pitchFamily="18" charset="0"/>
              <a:cs typeface="Times New Roman" pitchFamily="18" charset="0"/>
            </a:endParaRPr>
          </a:p>
        </p:txBody>
      </p:sp>
    </p:spTree>
    <p:extLst>
      <p:ext uri="{BB962C8B-B14F-4D97-AF65-F5344CB8AC3E}">
        <p14:creationId xmlns:p14="http://schemas.microsoft.com/office/powerpoint/2010/main" val="38129561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p:cNvPr>
          <p:cNvSpPr txBox="1">
            <a:spLocks noChangeArrowheads="1"/>
          </p:cNvSpPr>
          <p:nvPr/>
        </p:nvSpPr>
        <p:spPr bwMode="auto">
          <a:xfrm>
            <a:off x="1981200" y="0"/>
            <a:ext cx="8229600" cy="5562600"/>
          </a:xfrm>
          <a:prstGeom prst="rect">
            <a:avLst/>
          </a:prstGeom>
          <a:noFill/>
          <a:ln w="9525">
            <a:noFill/>
            <a:miter lim="800000"/>
            <a:headEnd/>
            <a:tailEnd/>
          </a:ln>
        </p:spPr>
        <p:txBody>
          <a:bodyPr/>
          <a:lstStyle/>
          <a:p>
            <a:pPr marL="341313" indent="-341313" eaLnBrk="1" fontAlgn="auto" hangingPunct="1">
              <a:lnSpc>
                <a:spcPct val="150000"/>
              </a:lnSpc>
              <a:spcBef>
                <a:spcPts val="800"/>
              </a:spcBef>
              <a:spcAft>
                <a:spcPts val="0"/>
              </a:spcAft>
              <a:buClr>
                <a:srgbClr val="FF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kern="0" dirty="0">
                <a:latin typeface="Times New Roman" pitchFamily="18" charset="0"/>
                <a:ea typeface="+mj-ea"/>
                <a:cs typeface="Times New Roman" pitchFamily="18" charset="0"/>
              </a:rPr>
              <a:t>Initially S</a:t>
            </a:r>
            <a:r>
              <a:rPr lang="en-US" sz="2800" kern="0" baseline="30000" dirty="0">
                <a:latin typeface="Times New Roman" pitchFamily="18" charset="0"/>
                <a:ea typeface="+mj-ea"/>
                <a:cs typeface="Times New Roman" pitchFamily="18" charset="0"/>
              </a:rPr>
              <a:t>0 </a:t>
            </a:r>
            <a:r>
              <a:rPr lang="en-US" sz="2800" kern="0" dirty="0">
                <a:latin typeface="Times New Roman" pitchFamily="18" charset="0"/>
                <a:ea typeface="+mj-ea"/>
                <a:cs typeface="Times New Roman" pitchFamily="18" charset="0"/>
              </a:rPr>
              <a:t>= {(0,0)}</a:t>
            </a:r>
          </a:p>
          <a:p>
            <a:pPr marL="341313" indent="-341313" eaLnBrk="1" fontAlgn="auto" hangingPunct="1">
              <a:lnSpc>
                <a:spcPct val="150000"/>
              </a:lnSpc>
              <a:spcBef>
                <a:spcPts val="800"/>
              </a:spcBef>
              <a:spcAft>
                <a:spcPts val="0"/>
              </a:spcAft>
              <a:buClr>
                <a:srgbClr val="FF0066"/>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kern="0" dirty="0">
                <a:latin typeface="Times New Roman" pitchFamily="18" charset="0"/>
                <a:ea typeface="+mj-ea"/>
                <a:cs typeface="Times New Roman" pitchFamily="18" charset="0"/>
              </a:rPr>
              <a:t>	S</a:t>
            </a:r>
            <a:r>
              <a:rPr lang="en-US" sz="2800" kern="0" baseline="-25000" dirty="0">
                <a:latin typeface="Times New Roman" pitchFamily="18" charset="0"/>
                <a:ea typeface="+mj-ea"/>
                <a:cs typeface="Times New Roman" pitchFamily="18" charset="0"/>
              </a:rPr>
              <a:t>1</a:t>
            </a:r>
            <a:r>
              <a:rPr lang="en-US" sz="2800" kern="0" baseline="30000" dirty="0">
                <a:latin typeface="Times New Roman" pitchFamily="18" charset="0"/>
                <a:ea typeface="+mj-ea"/>
                <a:cs typeface="Times New Roman" pitchFamily="18" charset="0"/>
              </a:rPr>
              <a:t>i </a:t>
            </a:r>
            <a:r>
              <a:rPr lang="en-US" sz="2800" kern="0" dirty="0">
                <a:latin typeface="Times New Roman" pitchFamily="18" charset="0"/>
                <a:ea typeface="+mj-ea"/>
                <a:cs typeface="Times New Roman" pitchFamily="18" charset="0"/>
              </a:rPr>
              <a:t>={ ( P,W) / (P- p</a:t>
            </a:r>
            <a:r>
              <a:rPr lang="en-US" sz="2800" kern="0" baseline="-25000" dirty="0">
                <a:latin typeface="Times New Roman" pitchFamily="18" charset="0"/>
                <a:ea typeface="+mj-ea"/>
                <a:cs typeface="Times New Roman" pitchFamily="18" charset="0"/>
              </a:rPr>
              <a:t>i+1</a:t>
            </a:r>
            <a:r>
              <a:rPr lang="en-US" sz="2800" kern="0" dirty="0">
                <a:latin typeface="Times New Roman" pitchFamily="18" charset="0"/>
                <a:ea typeface="+mj-ea"/>
                <a:cs typeface="Times New Roman" pitchFamily="18" charset="0"/>
              </a:rPr>
              <a:t>,W- w</a:t>
            </a:r>
            <a:r>
              <a:rPr lang="en-US" sz="2800" kern="0" baseline="-25000" dirty="0">
                <a:latin typeface="Times New Roman" pitchFamily="18" charset="0"/>
                <a:ea typeface="+mj-ea"/>
                <a:cs typeface="Times New Roman" pitchFamily="18" charset="0"/>
              </a:rPr>
              <a:t>i+1</a:t>
            </a:r>
            <a:r>
              <a:rPr lang="en-US" sz="2800" kern="0" dirty="0">
                <a:latin typeface="Times New Roman" pitchFamily="18" charset="0"/>
                <a:ea typeface="+mj-ea"/>
                <a:cs typeface="Times New Roman" pitchFamily="18" charset="0"/>
              </a:rPr>
              <a:t>) </a:t>
            </a:r>
            <a:r>
              <a:rPr lang="el-GR" sz="2800" kern="0" dirty="0">
                <a:latin typeface="Times New Roman" pitchFamily="18" charset="0"/>
                <a:ea typeface="+mj-ea"/>
                <a:cs typeface="Times New Roman" pitchFamily="18" charset="0"/>
              </a:rPr>
              <a:t>ϵ</a:t>
            </a:r>
            <a:r>
              <a:rPr lang="en-US" sz="2800" kern="0" dirty="0">
                <a:latin typeface="Times New Roman" pitchFamily="18" charset="0"/>
                <a:ea typeface="+mj-ea"/>
                <a:cs typeface="Times New Roman" pitchFamily="18" charset="0"/>
              </a:rPr>
              <a:t> S</a:t>
            </a:r>
            <a:r>
              <a:rPr lang="en-US" sz="2800" kern="0" baseline="30000" dirty="0">
                <a:latin typeface="Times New Roman" pitchFamily="18" charset="0"/>
                <a:ea typeface="+mj-ea"/>
                <a:cs typeface="Times New Roman" pitchFamily="18" charset="0"/>
              </a:rPr>
              <a:t>i</a:t>
            </a:r>
            <a:r>
              <a:rPr lang="en-US" sz="2800" kern="0" dirty="0">
                <a:latin typeface="Times New Roman" pitchFamily="18" charset="0"/>
                <a:ea typeface="+mj-ea"/>
                <a:cs typeface="Times New Roman" pitchFamily="18" charset="0"/>
              </a:rPr>
              <a:t> }</a:t>
            </a:r>
          </a:p>
          <a:p>
            <a:pPr marL="341313" indent="-341313" eaLnBrk="1" fontAlgn="auto" hangingPunct="1">
              <a:lnSpc>
                <a:spcPct val="150000"/>
              </a:lnSpc>
              <a:spcBef>
                <a:spcPts val="800"/>
              </a:spcBef>
              <a:spcAft>
                <a:spcPts val="0"/>
              </a:spcAft>
              <a:buClr>
                <a:srgbClr val="FF0066"/>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kern="0" dirty="0">
                <a:latin typeface="Times New Roman" pitchFamily="18" charset="0"/>
                <a:ea typeface="+mj-ea"/>
                <a:cs typeface="Times New Roman" pitchFamily="18" charset="0"/>
              </a:rPr>
              <a:t>S</a:t>
            </a:r>
            <a:r>
              <a:rPr lang="en-US" sz="2800" kern="0" baseline="30000" dirty="0">
                <a:latin typeface="Times New Roman" pitchFamily="18" charset="0"/>
                <a:ea typeface="+mj-ea"/>
                <a:cs typeface="Times New Roman" pitchFamily="18" charset="0"/>
              </a:rPr>
              <a:t>i+1</a:t>
            </a:r>
            <a:r>
              <a:rPr lang="en-US" sz="2800" kern="0" dirty="0">
                <a:latin typeface="Times New Roman" pitchFamily="18" charset="0"/>
                <a:ea typeface="+mj-ea"/>
                <a:cs typeface="Times New Roman" pitchFamily="18" charset="0"/>
              </a:rPr>
              <a:t> can be computed by merging from S</a:t>
            </a:r>
            <a:r>
              <a:rPr lang="en-US" sz="2800" kern="0" baseline="30000" dirty="0">
                <a:latin typeface="Times New Roman" pitchFamily="18" charset="0"/>
                <a:ea typeface="+mj-ea"/>
                <a:cs typeface="Times New Roman" pitchFamily="18" charset="0"/>
              </a:rPr>
              <a:t>i</a:t>
            </a:r>
            <a:r>
              <a:rPr lang="en-US" sz="2800" kern="0" dirty="0">
                <a:latin typeface="Times New Roman" pitchFamily="18" charset="0"/>
                <a:ea typeface="+mj-ea"/>
                <a:cs typeface="Times New Roman" pitchFamily="18" charset="0"/>
              </a:rPr>
              <a:t>  and S</a:t>
            </a:r>
            <a:r>
              <a:rPr lang="en-US" sz="2800" kern="0" baseline="-25000" dirty="0">
                <a:latin typeface="Times New Roman" pitchFamily="18" charset="0"/>
                <a:ea typeface="+mj-ea"/>
                <a:cs typeface="Times New Roman" pitchFamily="18" charset="0"/>
              </a:rPr>
              <a:t>1</a:t>
            </a:r>
            <a:r>
              <a:rPr lang="en-US" sz="2800" kern="0" baseline="30000" dirty="0">
                <a:latin typeface="Times New Roman" pitchFamily="18" charset="0"/>
                <a:ea typeface="+mj-ea"/>
                <a:cs typeface="Times New Roman" pitchFamily="18" charset="0"/>
              </a:rPr>
              <a:t>i</a:t>
            </a:r>
            <a:endParaRPr lang="en-US" sz="2800" kern="0" dirty="0">
              <a:latin typeface="Times New Roman" pitchFamily="18" charset="0"/>
              <a:ea typeface="+mj-ea"/>
              <a:cs typeface="Times New Roman" pitchFamily="18" charset="0"/>
            </a:endParaRPr>
          </a:p>
          <a:p>
            <a:pPr marL="341313" indent="-341313" eaLnBrk="1" fontAlgn="auto" hangingPunct="1">
              <a:spcBef>
                <a:spcPts val="8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kern="0" dirty="0">
                <a:latin typeface="Times New Roman" pitchFamily="18" charset="0"/>
                <a:ea typeface="+mj-ea"/>
                <a:cs typeface="Times New Roman" pitchFamily="18" charset="0"/>
              </a:rPr>
              <a:t>		</a:t>
            </a:r>
          </a:p>
          <a:p>
            <a:pPr marL="341313" indent="-341313" eaLnBrk="1" fontAlgn="auto" hangingPunct="1">
              <a:spcBef>
                <a:spcPts val="8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kern="0" dirty="0">
                <a:latin typeface="Times New Roman" pitchFamily="18" charset="0"/>
                <a:ea typeface="+mj-ea"/>
                <a:cs typeface="Times New Roman" pitchFamily="18" charset="0"/>
              </a:rPr>
              <a:t>	</a:t>
            </a:r>
          </a:p>
        </p:txBody>
      </p:sp>
      <p:sp>
        <p:nvSpPr>
          <p:cNvPr id="3" name="Rectangle 1">
            <a:extLst/>
          </p:cNvPr>
          <p:cNvSpPr txBox="1">
            <a:spLocks noChangeArrowheads="1"/>
          </p:cNvSpPr>
          <p:nvPr/>
        </p:nvSpPr>
        <p:spPr bwMode="auto">
          <a:xfrm>
            <a:off x="1905000" y="1981200"/>
            <a:ext cx="8610600" cy="4114800"/>
          </a:xfrm>
          <a:prstGeom prst="rect">
            <a:avLst/>
          </a:prstGeom>
          <a:noFill/>
          <a:ln w="9525">
            <a:noFill/>
            <a:round/>
            <a:headEnd/>
            <a:tailEnd/>
          </a:ln>
        </p:spPr>
        <p:txBody>
          <a:bodyPr lIns="90000" tIns="46800" rIns="90000" bIns="46800"/>
          <a:lstStyle/>
          <a:p>
            <a:pPr marL="341313" indent="-341313" eaLnBrk="1" fontAlgn="auto" hangingPunct="1">
              <a:lnSpc>
                <a:spcPct val="90000"/>
              </a:lnSpc>
              <a:spcBef>
                <a:spcPts val="700"/>
              </a:spcBef>
              <a:spcAft>
                <a:spcPts val="0"/>
              </a:spcAft>
              <a:tabLst>
                <a:tab pos="74295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kern="0" dirty="0">
                <a:solidFill>
                  <a:srgbClr val="FF0066"/>
                </a:solidFill>
                <a:latin typeface="Times New Roman" pitchFamily="18" charset="0"/>
                <a:ea typeface="+mj-ea"/>
                <a:cs typeface="Times New Roman" pitchFamily="18" charset="0"/>
              </a:rPr>
              <a:t>				</a:t>
            </a:r>
          </a:p>
          <a:p>
            <a:pPr marL="341313" indent="-341313" eaLnBrk="1" fontAlgn="auto" hangingPunct="1">
              <a:lnSpc>
                <a:spcPct val="90000"/>
              </a:lnSpc>
              <a:spcBef>
                <a:spcPts val="1200"/>
              </a:spcBef>
              <a:spcAft>
                <a:spcPts val="0"/>
              </a:spcAft>
              <a:buFont typeface="Arial" pitchFamily="34" charset="0"/>
              <a:buChar char="•"/>
              <a:tabLst>
                <a:tab pos="74295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kern="0" dirty="0">
                <a:solidFill>
                  <a:srgbClr val="C00000"/>
                </a:solidFill>
                <a:latin typeface="Times New Roman" pitchFamily="18" charset="0"/>
                <a:ea typeface="+mj-ea"/>
                <a:cs typeface="Times New Roman" pitchFamily="18" charset="0"/>
              </a:rPr>
              <a:t>Purging or dominance rule:  </a:t>
            </a:r>
            <a:r>
              <a:rPr lang="en-US" sz="2800" kern="0" dirty="0">
                <a:solidFill>
                  <a:srgbClr val="000000"/>
                </a:solidFill>
                <a:latin typeface="Times New Roman" pitchFamily="18" charset="0"/>
                <a:ea typeface="+mj-ea"/>
                <a:cs typeface="Times New Roman" pitchFamily="18" charset="0"/>
              </a:rPr>
              <a:t>if</a:t>
            </a:r>
            <a:r>
              <a:rPr lang="en-US" sz="2800" kern="0" dirty="0">
                <a:solidFill>
                  <a:srgbClr val="FF0066"/>
                </a:solidFill>
                <a:latin typeface="Times New Roman" pitchFamily="18" charset="0"/>
                <a:ea typeface="+mj-ea"/>
                <a:cs typeface="Times New Roman" pitchFamily="18" charset="0"/>
              </a:rPr>
              <a:t> </a:t>
            </a:r>
            <a:r>
              <a:rPr lang="en-US" sz="2800" kern="0" dirty="0">
                <a:solidFill>
                  <a:srgbClr val="C00000"/>
                </a:solidFill>
                <a:latin typeface="Times New Roman" pitchFamily="18" charset="0"/>
                <a:ea typeface="+mj-ea"/>
                <a:cs typeface="Times New Roman" pitchFamily="18" charset="0"/>
              </a:rPr>
              <a:t>S</a:t>
            </a:r>
            <a:r>
              <a:rPr lang="en-US" sz="2800" kern="0" baseline="30000" dirty="0">
                <a:solidFill>
                  <a:srgbClr val="C00000"/>
                </a:solidFill>
                <a:latin typeface="Times New Roman" pitchFamily="18" charset="0"/>
                <a:ea typeface="+mj-ea"/>
                <a:cs typeface="Times New Roman" pitchFamily="18" charset="0"/>
              </a:rPr>
              <a:t>i+1</a:t>
            </a:r>
            <a:r>
              <a:rPr lang="en-US" sz="2800" kern="0" baseline="30000" dirty="0">
                <a:solidFill>
                  <a:srgbClr val="FF0066"/>
                </a:solidFill>
                <a:latin typeface="Times New Roman" pitchFamily="18" charset="0"/>
                <a:ea typeface="+mj-ea"/>
                <a:cs typeface="Times New Roman" pitchFamily="18" charset="0"/>
              </a:rPr>
              <a:t> </a:t>
            </a:r>
            <a:r>
              <a:rPr lang="en-US" sz="2800" kern="0" dirty="0">
                <a:solidFill>
                  <a:srgbClr val="000000"/>
                </a:solidFill>
                <a:latin typeface="Times New Roman" pitchFamily="18" charset="0"/>
                <a:ea typeface="+mj-ea"/>
                <a:cs typeface="Times New Roman" pitchFamily="18" charset="0"/>
              </a:rPr>
              <a:t>contains two pairs </a:t>
            </a:r>
            <a:r>
              <a:rPr lang="en-US" sz="2800" kern="0" dirty="0">
                <a:solidFill>
                  <a:srgbClr val="C00000"/>
                </a:solidFill>
                <a:latin typeface="Times New Roman" pitchFamily="18" charset="0"/>
                <a:ea typeface="+mj-ea"/>
                <a:cs typeface="Times New Roman" pitchFamily="18" charset="0"/>
              </a:rPr>
              <a:t>(</a:t>
            </a:r>
            <a:r>
              <a:rPr lang="en-US" sz="2800" kern="0" dirty="0" err="1">
                <a:solidFill>
                  <a:srgbClr val="C00000"/>
                </a:solidFill>
                <a:latin typeface="Times New Roman" pitchFamily="18" charset="0"/>
                <a:ea typeface="+mj-ea"/>
                <a:cs typeface="Times New Roman" pitchFamily="18" charset="0"/>
              </a:rPr>
              <a:t>p</a:t>
            </a:r>
            <a:r>
              <a:rPr lang="en-US" sz="2800" kern="0" baseline="-25000" dirty="0" err="1">
                <a:solidFill>
                  <a:srgbClr val="C00000"/>
                </a:solidFill>
                <a:latin typeface="Times New Roman" pitchFamily="18" charset="0"/>
                <a:ea typeface="+mj-ea"/>
                <a:cs typeface="Times New Roman" pitchFamily="18" charset="0"/>
              </a:rPr>
              <a:t>j</a:t>
            </a:r>
            <a:r>
              <a:rPr lang="en-US" sz="2800" kern="0" dirty="0" err="1">
                <a:solidFill>
                  <a:srgbClr val="C00000"/>
                </a:solidFill>
                <a:latin typeface="Times New Roman" pitchFamily="18" charset="0"/>
                <a:ea typeface="+mj-ea"/>
                <a:cs typeface="Times New Roman" pitchFamily="18" charset="0"/>
              </a:rPr>
              <a:t>,w</a:t>
            </a:r>
            <a:r>
              <a:rPr lang="en-US" sz="2800" kern="0" baseline="-25000" dirty="0" err="1">
                <a:solidFill>
                  <a:srgbClr val="C00000"/>
                </a:solidFill>
                <a:latin typeface="Times New Roman" pitchFamily="18" charset="0"/>
                <a:ea typeface="+mj-ea"/>
                <a:cs typeface="Times New Roman" pitchFamily="18" charset="0"/>
              </a:rPr>
              <a:t>j</a:t>
            </a:r>
            <a:r>
              <a:rPr lang="en-US" sz="2800" kern="0" baseline="-25000" dirty="0">
                <a:solidFill>
                  <a:srgbClr val="C00000"/>
                </a:solidFill>
                <a:latin typeface="Times New Roman" pitchFamily="18" charset="0"/>
                <a:ea typeface="+mj-ea"/>
                <a:cs typeface="Times New Roman" pitchFamily="18" charset="0"/>
              </a:rPr>
              <a:t> </a:t>
            </a:r>
            <a:r>
              <a:rPr lang="en-US" sz="2800" kern="0" dirty="0">
                <a:solidFill>
                  <a:srgbClr val="C00000"/>
                </a:solidFill>
                <a:latin typeface="Times New Roman" pitchFamily="18" charset="0"/>
                <a:ea typeface="+mj-ea"/>
                <a:cs typeface="Times New Roman" pitchFamily="18" charset="0"/>
              </a:rPr>
              <a:t>) </a:t>
            </a:r>
            <a:r>
              <a:rPr lang="en-US" sz="2800" kern="0" dirty="0">
                <a:solidFill>
                  <a:srgbClr val="000000"/>
                </a:solidFill>
                <a:latin typeface="Times New Roman" pitchFamily="18" charset="0"/>
                <a:ea typeface="+mj-ea"/>
                <a:cs typeface="Times New Roman" pitchFamily="18" charset="0"/>
              </a:rPr>
              <a:t>and </a:t>
            </a:r>
            <a:r>
              <a:rPr lang="en-US" sz="2800" kern="0" dirty="0">
                <a:solidFill>
                  <a:srgbClr val="C00000"/>
                </a:solidFill>
                <a:latin typeface="Times New Roman" pitchFamily="18" charset="0"/>
                <a:ea typeface="+mj-ea"/>
                <a:cs typeface="Times New Roman" pitchFamily="18" charset="0"/>
              </a:rPr>
              <a:t>(</a:t>
            </a:r>
            <a:r>
              <a:rPr lang="en-US" sz="2800" kern="0" dirty="0" err="1">
                <a:solidFill>
                  <a:srgbClr val="C00000"/>
                </a:solidFill>
                <a:latin typeface="Times New Roman" pitchFamily="18" charset="0"/>
                <a:ea typeface="+mj-ea"/>
                <a:cs typeface="Times New Roman" pitchFamily="18" charset="0"/>
              </a:rPr>
              <a:t>p</a:t>
            </a:r>
            <a:r>
              <a:rPr lang="en-US" sz="2800" kern="0" baseline="-25000" dirty="0" err="1">
                <a:solidFill>
                  <a:srgbClr val="C00000"/>
                </a:solidFill>
                <a:latin typeface="Times New Roman" pitchFamily="18" charset="0"/>
                <a:ea typeface="+mj-ea"/>
                <a:cs typeface="Times New Roman" pitchFamily="18" charset="0"/>
              </a:rPr>
              <a:t>k</a:t>
            </a:r>
            <a:r>
              <a:rPr lang="en-US" sz="2800" kern="0" dirty="0" err="1">
                <a:solidFill>
                  <a:srgbClr val="C00000"/>
                </a:solidFill>
                <a:latin typeface="Times New Roman" pitchFamily="18" charset="0"/>
                <a:ea typeface="+mj-ea"/>
                <a:cs typeface="Times New Roman" pitchFamily="18" charset="0"/>
              </a:rPr>
              <a:t>,w</a:t>
            </a:r>
            <a:r>
              <a:rPr lang="en-US" sz="2800" kern="0" baseline="-25000" dirty="0" err="1">
                <a:solidFill>
                  <a:srgbClr val="C00000"/>
                </a:solidFill>
                <a:latin typeface="Times New Roman" pitchFamily="18" charset="0"/>
                <a:ea typeface="+mj-ea"/>
                <a:cs typeface="Times New Roman" pitchFamily="18" charset="0"/>
              </a:rPr>
              <a:t>k</a:t>
            </a:r>
            <a:r>
              <a:rPr lang="en-US" sz="2800" kern="0" baseline="-25000" dirty="0">
                <a:solidFill>
                  <a:srgbClr val="C00000"/>
                </a:solidFill>
                <a:latin typeface="Times New Roman" pitchFamily="18" charset="0"/>
                <a:ea typeface="+mj-ea"/>
                <a:cs typeface="Times New Roman" pitchFamily="18" charset="0"/>
              </a:rPr>
              <a:t> </a:t>
            </a:r>
            <a:r>
              <a:rPr lang="en-US" sz="2800" kern="0" dirty="0">
                <a:solidFill>
                  <a:srgbClr val="C00000"/>
                </a:solidFill>
                <a:latin typeface="Times New Roman" pitchFamily="18" charset="0"/>
                <a:ea typeface="+mj-ea"/>
                <a:cs typeface="Times New Roman" pitchFamily="18" charset="0"/>
              </a:rPr>
              <a:t>)  </a:t>
            </a:r>
            <a:r>
              <a:rPr lang="en-US" sz="2800" kern="0" dirty="0">
                <a:solidFill>
                  <a:srgbClr val="000000"/>
                </a:solidFill>
                <a:latin typeface="Times New Roman" pitchFamily="18" charset="0"/>
                <a:ea typeface="+mj-ea"/>
                <a:cs typeface="Times New Roman" pitchFamily="18" charset="0"/>
              </a:rPr>
              <a:t>with the property that  </a:t>
            </a:r>
            <a:r>
              <a:rPr lang="en-US" sz="2800" kern="0" dirty="0" err="1">
                <a:solidFill>
                  <a:srgbClr val="C00000"/>
                </a:solidFill>
                <a:latin typeface="Times New Roman" pitchFamily="18" charset="0"/>
                <a:ea typeface="+mj-ea"/>
                <a:cs typeface="Times New Roman" pitchFamily="18" charset="0"/>
              </a:rPr>
              <a:t>p</a:t>
            </a:r>
            <a:r>
              <a:rPr lang="en-US" sz="2800" kern="0" baseline="-25000" dirty="0" err="1">
                <a:solidFill>
                  <a:srgbClr val="C00000"/>
                </a:solidFill>
                <a:latin typeface="Times New Roman" pitchFamily="18" charset="0"/>
                <a:ea typeface="+mj-ea"/>
                <a:cs typeface="Times New Roman" pitchFamily="18" charset="0"/>
              </a:rPr>
              <a:t>j</a:t>
            </a:r>
            <a:r>
              <a:rPr lang="en-US" sz="2800" kern="0" dirty="0">
                <a:solidFill>
                  <a:srgbClr val="C00000"/>
                </a:solidFill>
                <a:latin typeface="Times New Roman" pitchFamily="18" charset="0"/>
                <a:ea typeface="+mj-ea"/>
                <a:cs typeface="Times New Roman" pitchFamily="18" charset="0"/>
              </a:rPr>
              <a:t> ≤  </a:t>
            </a:r>
            <a:r>
              <a:rPr lang="en-US" sz="2800" kern="0" dirty="0" err="1">
                <a:solidFill>
                  <a:srgbClr val="C00000"/>
                </a:solidFill>
                <a:latin typeface="Times New Roman" pitchFamily="18" charset="0"/>
                <a:ea typeface="+mj-ea"/>
                <a:cs typeface="Times New Roman" pitchFamily="18" charset="0"/>
              </a:rPr>
              <a:t>p</a:t>
            </a:r>
            <a:r>
              <a:rPr lang="en-US" sz="2800" kern="0" baseline="-25000" dirty="0" err="1">
                <a:solidFill>
                  <a:srgbClr val="C00000"/>
                </a:solidFill>
                <a:latin typeface="Times New Roman" pitchFamily="18" charset="0"/>
                <a:ea typeface="+mj-ea"/>
                <a:cs typeface="Times New Roman" pitchFamily="18" charset="0"/>
              </a:rPr>
              <a:t>k</a:t>
            </a:r>
            <a:r>
              <a:rPr lang="en-US" sz="2800" kern="0" baseline="-25000" dirty="0">
                <a:solidFill>
                  <a:srgbClr val="C00000"/>
                </a:solidFill>
                <a:latin typeface="Times New Roman" pitchFamily="18" charset="0"/>
                <a:ea typeface="+mj-ea"/>
                <a:cs typeface="Times New Roman" pitchFamily="18" charset="0"/>
              </a:rPr>
              <a:t>   </a:t>
            </a:r>
            <a:r>
              <a:rPr lang="en-US" sz="2800" kern="0" dirty="0">
                <a:solidFill>
                  <a:srgbClr val="000000"/>
                </a:solidFill>
                <a:latin typeface="Times New Roman" pitchFamily="18" charset="0"/>
                <a:ea typeface="+mj-ea"/>
                <a:cs typeface="Times New Roman" pitchFamily="18" charset="0"/>
              </a:rPr>
              <a:t>and </a:t>
            </a:r>
            <a:r>
              <a:rPr lang="en-US" sz="2800" kern="0" baseline="-25000" dirty="0">
                <a:solidFill>
                  <a:srgbClr val="000000"/>
                </a:solidFill>
                <a:latin typeface="Times New Roman" pitchFamily="18" charset="0"/>
                <a:ea typeface="+mj-ea"/>
                <a:cs typeface="Times New Roman" pitchFamily="18" charset="0"/>
              </a:rPr>
              <a:t> </a:t>
            </a:r>
            <a:r>
              <a:rPr lang="en-US" sz="2800" kern="0" dirty="0">
                <a:solidFill>
                  <a:srgbClr val="C00000"/>
                </a:solidFill>
                <a:latin typeface="Times New Roman" pitchFamily="18" charset="0"/>
                <a:ea typeface="+mj-ea"/>
                <a:cs typeface="Times New Roman" pitchFamily="18" charset="0"/>
              </a:rPr>
              <a:t>w</a:t>
            </a:r>
            <a:r>
              <a:rPr lang="en-US" sz="2800" kern="0" baseline="-25000" dirty="0">
                <a:solidFill>
                  <a:srgbClr val="C00000"/>
                </a:solidFill>
                <a:latin typeface="Times New Roman" pitchFamily="18" charset="0"/>
                <a:ea typeface="+mj-ea"/>
                <a:cs typeface="Times New Roman" pitchFamily="18" charset="0"/>
              </a:rPr>
              <a:t> j</a:t>
            </a:r>
            <a:r>
              <a:rPr lang="en-US" sz="2800" kern="0" dirty="0">
                <a:solidFill>
                  <a:srgbClr val="C00000"/>
                </a:solidFill>
                <a:latin typeface="Times New Roman" pitchFamily="18" charset="0"/>
                <a:ea typeface="+mj-ea"/>
                <a:cs typeface="Times New Roman" pitchFamily="18" charset="0"/>
              </a:rPr>
              <a:t>  ≥  w</a:t>
            </a:r>
            <a:r>
              <a:rPr lang="en-US" sz="2800" kern="0" baseline="-25000" dirty="0">
                <a:solidFill>
                  <a:srgbClr val="C00000"/>
                </a:solidFill>
                <a:latin typeface="Times New Roman" pitchFamily="18" charset="0"/>
                <a:ea typeface="+mj-ea"/>
                <a:cs typeface="Times New Roman" pitchFamily="18" charset="0"/>
              </a:rPr>
              <a:t> k  </a:t>
            </a:r>
            <a:r>
              <a:rPr lang="en-US" sz="2800" kern="0" dirty="0">
                <a:solidFill>
                  <a:srgbClr val="C00000"/>
                </a:solidFill>
                <a:latin typeface="Times New Roman" pitchFamily="18" charset="0"/>
                <a:ea typeface="+mj-ea"/>
                <a:cs typeface="Times New Roman" pitchFamily="18" charset="0"/>
              </a:rPr>
              <a:t> </a:t>
            </a:r>
            <a:r>
              <a:rPr lang="en-US" sz="2800" kern="0" dirty="0">
                <a:solidFill>
                  <a:srgbClr val="000000"/>
                </a:solidFill>
                <a:latin typeface="Times New Roman" pitchFamily="18" charset="0"/>
                <a:ea typeface="+mj-ea"/>
                <a:cs typeface="Times New Roman" pitchFamily="18" charset="0"/>
              </a:rPr>
              <a:t>then the pair </a:t>
            </a:r>
            <a:r>
              <a:rPr lang="en-US" sz="2800" kern="0" dirty="0">
                <a:solidFill>
                  <a:srgbClr val="C00000"/>
                </a:solidFill>
                <a:latin typeface="Times New Roman" pitchFamily="18" charset="0"/>
                <a:ea typeface="+mj-ea"/>
                <a:cs typeface="Times New Roman" pitchFamily="18" charset="0"/>
              </a:rPr>
              <a:t>(</a:t>
            </a:r>
            <a:r>
              <a:rPr lang="en-US" sz="2800" kern="0" dirty="0" err="1">
                <a:solidFill>
                  <a:srgbClr val="C00000"/>
                </a:solidFill>
                <a:latin typeface="Times New Roman" pitchFamily="18" charset="0"/>
                <a:ea typeface="+mj-ea"/>
                <a:cs typeface="Times New Roman" pitchFamily="18" charset="0"/>
              </a:rPr>
              <a:t>p</a:t>
            </a:r>
            <a:r>
              <a:rPr lang="en-US" sz="2800" kern="0" baseline="-25000" dirty="0" err="1">
                <a:solidFill>
                  <a:srgbClr val="C00000"/>
                </a:solidFill>
                <a:latin typeface="Times New Roman" pitchFamily="18" charset="0"/>
                <a:ea typeface="+mj-ea"/>
                <a:cs typeface="Times New Roman" pitchFamily="18" charset="0"/>
              </a:rPr>
              <a:t>j</a:t>
            </a:r>
            <a:r>
              <a:rPr lang="en-US" sz="2800" kern="0" dirty="0" err="1">
                <a:solidFill>
                  <a:srgbClr val="C00000"/>
                </a:solidFill>
                <a:latin typeface="Times New Roman" pitchFamily="18" charset="0"/>
                <a:ea typeface="+mj-ea"/>
                <a:cs typeface="Times New Roman" pitchFamily="18" charset="0"/>
              </a:rPr>
              <a:t>,w</a:t>
            </a:r>
            <a:r>
              <a:rPr lang="en-US" sz="2800" kern="0" baseline="-25000" dirty="0" err="1">
                <a:solidFill>
                  <a:srgbClr val="C00000"/>
                </a:solidFill>
                <a:latin typeface="Times New Roman" pitchFamily="18" charset="0"/>
                <a:ea typeface="+mj-ea"/>
                <a:cs typeface="Times New Roman" pitchFamily="18" charset="0"/>
              </a:rPr>
              <a:t>j</a:t>
            </a:r>
            <a:r>
              <a:rPr lang="en-US" sz="2800" kern="0" baseline="-25000" dirty="0">
                <a:solidFill>
                  <a:srgbClr val="C00000"/>
                </a:solidFill>
                <a:latin typeface="Times New Roman" pitchFamily="18" charset="0"/>
                <a:ea typeface="+mj-ea"/>
                <a:cs typeface="Times New Roman" pitchFamily="18" charset="0"/>
              </a:rPr>
              <a:t> </a:t>
            </a:r>
            <a:r>
              <a:rPr lang="en-US" sz="2800" kern="0" dirty="0">
                <a:solidFill>
                  <a:srgbClr val="C00000"/>
                </a:solidFill>
                <a:latin typeface="Times New Roman" pitchFamily="18" charset="0"/>
                <a:ea typeface="+mj-ea"/>
                <a:cs typeface="Times New Roman" pitchFamily="18" charset="0"/>
              </a:rPr>
              <a:t>) </a:t>
            </a:r>
            <a:r>
              <a:rPr lang="en-US" sz="2800" kern="0" dirty="0">
                <a:solidFill>
                  <a:srgbClr val="000000"/>
                </a:solidFill>
                <a:latin typeface="Times New Roman" pitchFamily="18" charset="0"/>
                <a:ea typeface="+mj-ea"/>
                <a:cs typeface="Times New Roman" pitchFamily="18" charset="0"/>
              </a:rPr>
              <a:t>can be discarded.</a:t>
            </a:r>
          </a:p>
          <a:p>
            <a:pPr marL="341313" indent="-341313" eaLnBrk="1" fontAlgn="auto" hangingPunct="1">
              <a:lnSpc>
                <a:spcPct val="90000"/>
              </a:lnSpc>
              <a:spcBef>
                <a:spcPts val="1200"/>
              </a:spcBef>
              <a:spcAft>
                <a:spcPts val="0"/>
              </a:spcAft>
              <a:buFont typeface="Arial" pitchFamily="34" charset="0"/>
              <a:buChar char="•"/>
              <a:tabLst>
                <a:tab pos="742950" algn="l"/>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100" kern="0" baseline="-25000" dirty="0">
              <a:solidFill>
                <a:srgbClr val="000000"/>
              </a:solidFill>
              <a:latin typeface="Times New Roman" pitchFamily="18" charset="0"/>
              <a:ea typeface="+mj-ea"/>
              <a:cs typeface="Times New Roman" pitchFamily="18" charset="0"/>
            </a:endParaRPr>
          </a:p>
          <a:p>
            <a:pPr marL="341313" indent="-341313" eaLnBrk="1" fontAlgn="auto" hangingPunct="1">
              <a:lnSpc>
                <a:spcPct val="90000"/>
              </a:lnSpc>
              <a:spcBef>
                <a:spcPts val="1200"/>
              </a:spcBef>
              <a:spcAft>
                <a:spcPts val="0"/>
              </a:spcAft>
              <a:buFont typeface="Arial" charset="0"/>
              <a:buChar char="•"/>
              <a:tabLst>
                <a:tab pos="74295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kern="0" dirty="0">
                <a:solidFill>
                  <a:srgbClr val="000000"/>
                </a:solidFill>
                <a:latin typeface="Times New Roman" pitchFamily="18" charset="0"/>
                <a:ea typeface="+mj-ea"/>
                <a:cs typeface="Times New Roman" pitchFamily="18" charset="0"/>
              </a:rPr>
              <a:t>When generating </a:t>
            </a:r>
            <a:r>
              <a:rPr lang="en-US" sz="2800" kern="0" dirty="0">
                <a:solidFill>
                  <a:srgbClr val="C00000"/>
                </a:solidFill>
                <a:latin typeface="Times New Roman" pitchFamily="18" charset="0"/>
                <a:ea typeface="+mj-ea"/>
                <a:cs typeface="Times New Roman" pitchFamily="18" charset="0"/>
              </a:rPr>
              <a:t>S</a:t>
            </a:r>
            <a:r>
              <a:rPr lang="en-US" sz="2800" kern="0" baseline="30000" dirty="0">
                <a:solidFill>
                  <a:srgbClr val="C00000"/>
                </a:solidFill>
                <a:latin typeface="Times New Roman" pitchFamily="18" charset="0"/>
                <a:ea typeface="+mj-ea"/>
                <a:cs typeface="Times New Roman" pitchFamily="18" charset="0"/>
              </a:rPr>
              <a:t> </a:t>
            </a:r>
            <a:r>
              <a:rPr lang="en-US" sz="2800" kern="0" baseline="30000" dirty="0" err="1">
                <a:solidFill>
                  <a:srgbClr val="C00000"/>
                </a:solidFill>
                <a:latin typeface="Times New Roman" pitchFamily="18" charset="0"/>
                <a:ea typeface="+mj-ea"/>
                <a:cs typeface="Times New Roman" pitchFamily="18" charset="0"/>
              </a:rPr>
              <a:t>i</a:t>
            </a:r>
            <a:r>
              <a:rPr lang="en-US" sz="2800" kern="0" dirty="0">
                <a:solidFill>
                  <a:srgbClr val="000000"/>
                </a:solidFill>
                <a:latin typeface="Times New Roman" pitchFamily="18" charset="0"/>
                <a:ea typeface="+mj-ea"/>
                <a:cs typeface="Times New Roman" pitchFamily="18" charset="0"/>
              </a:rPr>
              <a:t>, we can also purge all pairs </a:t>
            </a:r>
            <a:r>
              <a:rPr lang="en-US" sz="2800" i="1" kern="0" dirty="0">
                <a:solidFill>
                  <a:srgbClr val="C00000"/>
                </a:solidFill>
                <a:latin typeface="Times New Roman" pitchFamily="18" charset="0"/>
                <a:ea typeface="+mj-ea"/>
                <a:cs typeface="Times New Roman" pitchFamily="18" charset="0"/>
              </a:rPr>
              <a:t>( p, w )</a:t>
            </a:r>
            <a:r>
              <a:rPr lang="en-US" sz="2800" kern="0" dirty="0">
                <a:solidFill>
                  <a:srgbClr val="C00000"/>
                </a:solidFill>
                <a:latin typeface="Times New Roman" pitchFamily="18" charset="0"/>
                <a:ea typeface="+mj-ea"/>
                <a:cs typeface="Times New Roman" pitchFamily="18" charset="0"/>
              </a:rPr>
              <a:t> </a:t>
            </a:r>
            <a:r>
              <a:rPr lang="en-US" sz="2800" kern="0" dirty="0">
                <a:solidFill>
                  <a:srgbClr val="000000"/>
                </a:solidFill>
                <a:latin typeface="Times New Roman" pitchFamily="18" charset="0"/>
                <a:ea typeface="+mj-ea"/>
                <a:cs typeface="Times New Roman" pitchFamily="18" charset="0"/>
              </a:rPr>
              <a:t>with </a:t>
            </a:r>
            <a:r>
              <a:rPr lang="en-US" sz="2800" i="1" kern="0" dirty="0">
                <a:solidFill>
                  <a:srgbClr val="C00000"/>
                </a:solidFill>
                <a:latin typeface="Times New Roman" pitchFamily="18" charset="0"/>
                <a:ea typeface="+mj-ea"/>
                <a:cs typeface="Times New Roman" pitchFamily="18" charset="0"/>
              </a:rPr>
              <a:t>w &gt; m</a:t>
            </a:r>
            <a:r>
              <a:rPr lang="en-US" sz="2800" kern="0" dirty="0">
                <a:solidFill>
                  <a:srgbClr val="000000"/>
                </a:solidFill>
                <a:latin typeface="Times New Roman" pitchFamily="18" charset="0"/>
                <a:ea typeface="+mj-ea"/>
                <a:cs typeface="Times New Roman" pitchFamily="18" charset="0"/>
              </a:rPr>
              <a:t> as these pairs determine the value of </a:t>
            </a:r>
            <a:r>
              <a:rPr lang="en-US" sz="2800" i="1" kern="0" dirty="0">
                <a:solidFill>
                  <a:srgbClr val="C00000"/>
                </a:solidFill>
                <a:latin typeface="Times New Roman" pitchFamily="18" charset="0"/>
                <a:ea typeface="+mj-ea"/>
                <a:cs typeface="Times New Roman" pitchFamily="18" charset="0"/>
              </a:rPr>
              <a:t>f </a:t>
            </a:r>
            <a:r>
              <a:rPr lang="en-US" sz="2800" i="1" kern="0" baseline="-25000" dirty="0">
                <a:solidFill>
                  <a:srgbClr val="C00000"/>
                </a:solidFill>
                <a:latin typeface="Times New Roman" pitchFamily="18" charset="0"/>
                <a:ea typeface="+mj-ea"/>
                <a:cs typeface="Times New Roman" pitchFamily="18" charset="0"/>
              </a:rPr>
              <a:t>n </a:t>
            </a:r>
            <a:r>
              <a:rPr lang="en-US" sz="2800" i="1" kern="0" dirty="0">
                <a:solidFill>
                  <a:srgbClr val="C00000"/>
                </a:solidFill>
                <a:latin typeface="Times New Roman" pitchFamily="18" charset="0"/>
                <a:ea typeface="+mj-ea"/>
                <a:cs typeface="Times New Roman" pitchFamily="18" charset="0"/>
              </a:rPr>
              <a:t>(x)</a:t>
            </a:r>
            <a:r>
              <a:rPr lang="en-US" sz="2800" kern="0" dirty="0">
                <a:solidFill>
                  <a:srgbClr val="C00000"/>
                </a:solidFill>
                <a:latin typeface="Times New Roman" pitchFamily="18" charset="0"/>
                <a:ea typeface="+mj-ea"/>
                <a:cs typeface="Times New Roman" pitchFamily="18" charset="0"/>
              </a:rPr>
              <a:t> </a:t>
            </a:r>
            <a:r>
              <a:rPr lang="en-US" sz="2800" kern="0" dirty="0">
                <a:solidFill>
                  <a:srgbClr val="000000"/>
                </a:solidFill>
                <a:latin typeface="Times New Roman" pitchFamily="18" charset="0"/>
                <a:ea typeface="+mj-ea"/>
                <a:cs typeface="Times New Roman" pitchFamily="18" charset="0"/>
              </a:rPr>
              <a:t>only for </a:t>
            </a:r>
            <a:r>
              <a:rPr lang="en-US" sz="2800" i="1" kern="0" dirty="0">
                <a:solidFill>
                  <a:srgbClr val="C00000"/>
                </a:solidFill>
                <a:latin typeface="Times New Roman" pitchFamily="18" charset="0"/>
                <a:ea typeface="+mj-ea"/>
                <a:cs typeface="Times New Roman" pitchFamily="18" charset="0"/>
              </a:rPr>
              <a:t>x &gt; m.</a:t>
            </a:r>
          </a:p>
          <a:p>
            <a:pPr marL="341313" indent="-341313" eaLnBrk="1" fontAlgn="auto" hangingPunct="1">
              <a:lnSpc>
                <a:spcPct val="90000"/>
              </a:lnSpc>
              <a:spcBef>
                <a:spcPts val="1200"/>
              </a:spcBef>
              <a:spcAft>
                <a:spcPts val="0"/>
              </a:spcAft>
              <a:buFont typeface="Arial" charset="0"/>
              <a:buChar char="•"/>
              <a:tabLst>
                <a:tab pos="742950" algn="l"/>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900" i="1" kern="0" dirty="0">
              <a:solidFill>
                <a:srgbClr val="C00000"/>
              </a:solidFill>
              <a:latin typeface="Times New Roman" pitchFamily="18" charset="0"/>
              <a:ea typeface="+mj-ea"/>
              <a:cs typeface="Times New Roman" pitchFamily="18" charset="0"/>
            </a:endParaRPr>
          </a:p>
          <a:p>
            <a:pPr marL="341313" indent="-341313" eaLnBrk="1" fontAlgn="auto" hangingPunct="1">
              <a:lnSpc>
                <a:spcPct val="90000"/>
              </a:lnSpc>
              <a:spcBef>
                <a:spcPts val="1200"/>
              </a:spcBef>
              <a:spcAft>
                <a:spcPts val="0"/>
              </a:spcAft>
              <a:buFont typeface="Arial" charset="0"/>
              <a:buChar char="•"/>
              <a:tabLst>
                <a:tab pos="74295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kern="0" dirty="0">
                <a:solidFill>
                  <a:srgbClr val="000000"/>
                </a:solidFill>
                <a:latin typeface="Times New Roman" pitchFamily="18" charset="0"/>
                <a:ea typeface="+mj-ea"/>
                <a:cs typeface="Times New Roman" pitchFamily="18" charset="0"/>
              </a:rPr>
              <a:t>The optimal solution </a:t>
            </a:r>
            <a:r>
              <a:rPr lang="en-US" sz="2800" i="1" kern="0" dirty="0">
                <a:solidFill>
                  <a:srgbClr val="C00000"/>
                </a:solidFill>
                <a:latin typeface="Times New Roman" pitchFamily="18" charset="0"/>
                <a:ea typeface="+mj-ea"/>
                <a:cs typeface="Times New Roman" pitchFamily="18" charset="0"/>
              </a:rPr>
              <a:t>f </a:t>
            </a:r>
            <a:r>
              <a:rPr lang="en-US" sz="2800" i="1" kern="0" baseline="-25000" dirty="0">
                <a:solidFill>
                  <a:srgbClr val="C00000"/>
                </a:solidFill>
                <a:latin typeface="Times New Roman" pitchFamily="18" charset="0"/>
                <a:ea typeface="+mj-ea"/>
                <a:cs typeface="Times New Roman" pitchFamily="18" charset="0"/>
              </a:rPr>
              <a:t>n </a:t>
            </a:r>
            <a:r>
              <a:rPr lang="en-US" sz="2800" i="1" kern="0" dirty="0">
                <a:solidFill>
                  <a:srgbClr val="C00000"/>
                </a:solidFill>
                <a:latin typeface="Times New Roman" pitchFamily="18" charset="0"/>
                <a:ea typeface="+mj-ea"/>
                <a:cs typeface="Times New Roman" pitchFamily="18" charset="0"/>
              </a:rPr>
              <a:t>(m)</a:t>
            </a:r>
            <a:r>
              <a:rPr lang="en-US" sz="2800" kern="0" dirty="0">
                <a:solidFill>
                  <a:srgbClr val="C00000"/>
                </a:solidFill>
                <a:latin typeface="Times New Roman" pitchFamily="18" charset="0"/>
                <a:ea typeface="+mj-ea"/>
                <a:cs typeface="Times New Roman" pitchFamily="18" charset="0"/>
              </a:rPr>
              <a:t> </a:t>
            </a:r>
            <a:r>
              <a:rPr lang="en-US" sz="2800" kern="0" dirty="0">
                <a:solidFill>
                  <a:srgbClr val="000000"/>
                </a:solidFill>
                <a:latin typeface="Times New Roman" pitchFamily="18" charset="0"/>
                <a:ea typeface="+mj-ea"/>
                <a:cs typeface="Times New Roman" pitchFamily="18" charset="0"/>
              </a:rPr>
              <a:t>is given by the  </a:t>
            </a:r>
            <a:r>
              <a:rPr lang="en-US" sz="2800" i="1" kern="0" dirty="0">
                <a:solidFill>
                  <a:srgbClr val="C00000"/>
                </a:solidFill>
                <a:latin typeface="Times New Roman" pitchFamily="18" charset="0"/>
                <a:ea typeface="+mj-ea"/>
                <a:cs typeface="Times New Roman" pitchFamily="18" charset="0"/>
              </a:rPr>
              <a:t>highest profit </a:t>
            </a:r>
            <a:r>
              <a:rPr lang="en-US" sz="2800" i="1" kern="0" dirty="0">
                <a:solidFill>
                  <a:srgbClr val="000000"/>
                </a:solidFill>
                <a:latin typeface="Times New Roman" pitchFamily="18" charset="0"/>
                <a:ea typeface="+mj-ea"/>
                <a:cs typeface="Times New Roman" pitchFamily="18" charset="0"/>
              </a:rPr>
              <a:t>pair.</a:t>
            </a:r>
          </a:p>
        </p:txBody>
      </p:sp>
    </p:spTree>
    <p:extLst>
      <p:ext uri="{BB962C8B-B14F-4D97-AF65-F5344CB8AC3E}">
        <p14:creationId xmlns:p14="http://schemas.microsoft.com/office/powerpoint/2010/main" val="2472422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000"/>
            <a:ext cx="85344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26641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0"/>
            <a:ext cx="8686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74562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a:extLst/>
          </p:cNvPr>
          <p:cNvSpPr txBox="1">
            <a:spLocks noChangeArrowheads="1"/>
          </p:cNvSpPr>
          <p:nvPr/>
        </p:nvSpPr>
        <p:spPr bwMode="auto">
          <a:xfrm>
            <a:off x="1981200" y="304800"/>
            <a:ext cx="8458200" cy="6370638"/>
          </a:xfrm>
          <a:prstGeom prst="rect">
            <a:avLst/>
          </a:prstGeom>
          <a:noFill/>
          <a:ln w="9525">
            <a:noFill/>
            <a:miter lim="800000"/>
            <a:headEnd/>
            <a:tailEnd/>
          </a:ln>
        </p:spPr>
        <p:txBody>
          <a:bodyPr>
            <a:spAutoFit/>
          </a:bodyPr>
          <a:lstStyle/>
          <a:p>
            <a:pPr eaLnBrk="1" fontAlgn="auto" hangingPunct="1">
              <a:spcBef>
                <a:spcPts val="0"/>
              </a:spcBef>
              <a:spcAft>
                <a:spcPts val="0"/>
              </a:spcAft>
              <a:defRPr/>
            </a:pPr>
            <a:r>
              <a:rPr lang="en-US" sz="2400" b="1" dirty="0">
                <a:latin typeface="Times New Roman" pitchFamily="18" charset="0"/>
                <a:cs typeface="Times New Roman" pitchFamily="18" charset="0"/>
              </a:rPr>
              <a:t>Example 1:  </a:t>
            </a:r>
            <a:r>
              <a:rPr lang="en-US" sz="2400" dirty="0">
                <a:latin typeface="Times New Roman" pitchFamily="18" charset="0"/>
                <a:cs typeface="Times New Roman" pitchFamily="18" charset="0"/>
              </a:rPr>
              <a:t>Consider the knapsack instance n = 3, </a:t>
            </a:r>
          </a:p>
          <a:p>
            <a:pPr eaLnBrk="1" fontAlgn="auto" hangingPunct="1">
              <a:spcBef>
                <a:spcPts val="0"/>
              </a:spcBef>
              <a:spcAft>
                <a:spcPts val="0"/>
              </a:spcAft>
              <a:defRPr/>
            </a:pPr>
            <a:r>
              <a:rPr lang="en-US" sz="2400" dirty="0">
                <a:latin typeface="Times New Roman" pitchFamily="18" charset="0"/>
                <a:cs typeface="Times New Roman" pitchFamily="18" charset="0"/>
              </a:rPr>
              <a:t>                      (w</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,w</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,w</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 (2,3,4),  (p</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,p</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,p</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 (1,2,5), and m = 6. </a:t>
            </a:r>
          </a:p>
          <a:p>
            <a:pPr eaLnBrk="1" fontAlgn="auto" hangingPunct="1">
              <a:spcBef>
                <a:spcPts val="0"/>
              </a:spcBef>
              <a:spcAft>
                <a:spcPts val="0"/>
              </a:spcAft>
              <a:defRPr/>
            </a:pPr>
            <a:r>
              <a:rPr lang="en-US" sz="2400" kern="0" dirty="0">
                <a:latin typeface="Times New Roman" pitchFamily="18" charset="0"/>
                <a:cs typeface="Times New Roman" pitchFamily="18" charset="0"/>
              </a:rPr>
              <a:t>Initially </a:t>
            </a:r>
          </a:p>
          <a:p>
            <a:pPr eaLnBrk="1" fontAlgn="auto" hangingPunct="1">
              <a:spcBef>
                <a:spcPts val="0"/>
              </a:spcBef>
              <a:spcAft>
                <a:spcPts val="0"/>
              </a:spcAft>
              <a:defRPr/>
            </a:pPr>
            <a:r>
              <a:rPr lang="en-US" sz="2400" kern="0" dirty="0">
                <a:latin typeface="Times New Roman" pitchFamily="18" charset="0"/>
                <a:cs typeface="Times New Roman" pitchFamily="18" charset="0"/>
              </a:rPr>
              <a:t>S</a:t>
            </a:r>
            <a:r>
              <a:rPr lang="en-US" sz="2400" kern="0" baseline="30000" dirty="0">
                <a:latin typeface="Times New Roman" pitchFamily="18" charset="0"/>
                <a:cs typeface="Times New Roman" pitchFamily="18" charset="0"/>
              </a:rPr>
              <a:t>0 </a:t>
            </a:r>
            <a:r>
              <a:rPr lang="en-US" sz="2400" kern="0" dirty="0">
                <a:latin typeface="Times New Roman" pitchFamily="18" charset="0"/>
                <a:cs typeface="Times New Roman" pitchFamily="18" charset="0"/>
              </a:rPr>
              <a:t>= {(0,0)}</a:t>
            </a:r>
          </a:p>
          <a:p>
            <a:pPr eaLnBrk="1" fontAlgn="auto" hangingPunct="1">
              <a:spcBef>
                <a:spcPts val="0"/>
              </a:spcBef>
              <a:spcAft>
                <a:spcPts val="0"/>
              </a:spcAft>
              <a:defRPr/>
            </a:pPr>
            <a:r>
              <a:rPr lang="en-US" sz="2400" kern="0" dirty="0">
                <a:latin typeface="Times New Roman" pitchFamily="18" charset="0"/>
                <a:cs typeface="Times New Roman" pitchFamily="18" charset="0"/>
              </a:rPr>
              <a:t>Include 1</a:t>
            </a:r>
            <a:r>
              <a:rPr lang="en-US" sz="2400" kern="0" baseline="30000" dirty="0">
                <a:latin typeface="Times New Roman" pitchFamily="18" charset="0"/>
                <a:cs typeface="Times New Roman" pitchFamily="18" charset="0"/>
              </a:rPr>
              <a:t>st</a:t>
            </a:r>
            <a:r>
              <a:rPr lang="en-US" sz="2400" kern="0" dirty="0">
                <a:latin typeface="Times New Roman" pitchFamily="18" charset="0"/>
                <a:cs typeface="Times New Roman" pitchFamily="18" charset="0"/>
              </a:rPr>
              <a:t> object</a:t>
            </a:r>
          </a:p>
          <a:p>
            <a:pPr eaLnBrk="1" fontAlgn="auto" hangingPunct="1">
              <a:spcBef>
                <a:spcPts val="0"/>
              </a:spcBef>
              <a:spcAft>
                <a:spcPts val="0"/>
              </a:spcAft>
              <a:defRPr/>
            </a:pPr>
            <a:r>
              <a:rPr lang="en-US" sz="2400" kern="0" dirty="0">
                <a:latin typeface="Times New Roman" pitchFamily="18" charset="0"/>
                <a:cs typeface="Times New Roman" pitchFamily="18" charset="0"/>
              </a:rPr>
              <a:t>S</a:t>
            </a:r>
            <a:r>
              <a:rPr lang="en-US" sz="2400" kern="0" baseline="-25000" dirty="0">
                <a:latin typeface="Times New Roman" pitchFamily="18" charset="0"/>
                <a:cs typeface="Times New Roman" pitchFamily="18" charset="0"/>
              </a:rPr>
              <a:t>1</a:t>
            </a:r>
            <a:r>
              <a:rPr lang="en-US" sz="2400" kern="0" baseline="30000" dirty="0">
                <a:latin typeface="Times New Roman" pitchFamily="18" charset="0"/>
                <a:cs typeface="Times New Roman" pitchFamily="18" charset="0"/>
              </a:rPr>
              <a:t>0 </a:t>
            </a:r>
            <a:r>
              <a:rPr lang="en-US" sz="2400" kern="0" dirty="0">
                <a:latin typeface="Times New Roman" pitchFamily="18" charset="0"/>
                <a:cs typeface="Times New Roman" pitchFamily="18" charset="0"/>
              </a:rPr>
              <a:t>={ ( 0+1,0+2) }= { (1,2) }</a:t>
            </a:r>
          </a:p>
          <a:p>
            <a:pPr eaLnBrk="1" fontAlgn="auto" hangingPunct="1">
              <a:spcBef>
                <a:spcPts val="0"/>
              </a:spcBef>
              <a:spcAft>
                <a:spcPts val="0"/>
              </a:spcAft>
              <a:defRPr/>
            </a:pPr>
            <a:r>
              <a:rPr lang="en-US" sz="2400" kern="0" dirty="0">
                <a:latin typeface="Times New Roman" pitchFamily="18" charset="0"/>
                <a:cs typeface="Times New Roman" pitchFamily="18" charset="0"/>
              </a:rPr>
              <a:t>Next Stage can be obtained S</a:t>
            </a:r>
            <a:r>
              <a:rPr lang="en-US" sz="2400" kern="0" baseline="30000" dirty="0">
                <a:latin typeface="Times New Roman" pitchFamily="18" charset="0"/>
                <a:cs typeface="Times New Roman" pitchFamily="18" charset="0"/>
              </a:rPr>
              <a:t>0+1</a:t>
            </a:r>
            <a:r>
              <a:rPr lang="en-US" sz="2400" kern="0" dirty="0">
                <a:latin typeface="Times New Roman" pitchFamily="18" charset="0"/>
                <a:cs typeface="Times New Roman" pitchFamily="18" charset="0"/>
              </a:rPr>
              <a:t> (S</a:t>
            </a:r>
            <a:r>
              <a:rPr lang="en-US" sz="2400" kern="0" baseline="30000" dirty="0">
                <a:latin typeface="Times New Roman" pitchFamily="18" charset="0"/>
                <a:cs typeface="Times New Roman" pitchFamily="18" charset="0"/>
              </a:rPr>
              <a:t>1 </a:t>
            </a:r>
            <a:r>
              <a:rPr lang="en-US" sz="2400" kern="0" dirty="0">
                <a:latin typeface="Times New Roman" pitchFamily="18" charset="0"/>
                <a:cs typeface="Times New Roman" pitchFamily="18" charset="0"/>
              </a:rPr>
              <a:t>)can be computed by merging from S</a:t>
            </a:r>
            <a:r>
              <a:rPr lang="en-US" sz="2400" kern="0" baseline="30000" dirty="0">
                <a:latin typeface="Times New Roman" pitchFamily="18" charset="0"/>
                <a:cs typeface="Times New Roman" pitchFamily="18" charset="0"/>
              </a:rPr>
              <a:t>0</a:t>
            </a:r>
            <a:r>
              <a:rPr lang="en-US" sz="2400" kern="0" dirty="0">
                <a:latin typeface="Times New Roman" pitchFamily="18" charset="0"/>
                <a:cs typeface="Times New Roman" pitchFamily="18" charset="0"/>
              </a:rPr>
              <a:t> and S</a:t>
            </a:r>
            <a:r>
              <a:rPr lang="en-US" sz="2400" kern="0" baseline="-25000" dirty="0">
                <a:latin typeface="Times New Roman" pitchFamily="18" charset="0"/>
                <a:cs typeface="Times New Roman" pitchFamily="18" charset="0"/>
              </a:rPr>
              <a:t>1</a:t>
            </a:r>
            <a:r>
              <a:rPr lang="en-US" sz="2400" kern="0" baseline="30000" dirty="0">
                <a:latin typeface="Times New Roman" pitchFamily="18" charset="0"/>
                <a:cs typeface="Times New Roman" pitchFamily="18" charset="0"/>
              </a:rPr>
              <a:t>0 </a:t>
            </a:r>
          </a:p>
          <a:p>
            <a:pPr eaLnBrk="1" fontAlgn="auto" hangingPunct="1">
              <a:spcBef>
                <a:spcPts val="0"/>
              </a:spcBef>
              <a:spcAft>
                <a:spcPts val="0"/>
              </a:spcAft>
              <a:defRPr/>
            </a:pPr>
            <a:r>
              <a:rPr lang="en-US" sz="2400" kern="0" dirty="0">
                <a:latin typeface="Times New Roman" pitchFamily="18" charset="0"/>
                <a:cs typeface="Times New Roman" pitchFamily="18" charset="0"/>
              </a:rPr>
              <a:t>S</a:t>
            </a:r>
            <a:r>
              <a:rPr lang="en-US" sz="2400" kern="0" baseline="30000" dirty="0">
                <a:latin typeface="Times New Roman" pitchFamily="18" charset="0"/>
                <a:cs typeface="Times New Roman" pitchFamily="18" charset="0"/>
              </a:rPr>
              <a:t>1</a:t>
            </a:r>
            <a:r>
              <a:rPr lang="en-US" sz="2400" kern="0" dirty="0">
                <a:latin typeface="Times New Roman" pitchFamily="18" charset="0"/>
                <a:cs typeface="Times New Roman" pitchFamily="18" charset="0"/>
              </a:rPr>
              <a:t> ={(0,0)(1,2)}</a:t>
            </a:r>
          </a:p>
          <a:p>
            <a:pPr eaLnBrk="1" fontAlgn="auto" hangingPunct="1">
              <a:spcBef>
                <a:spcPts val="0"/>
              </a:spcBef>
              <a:spcAft>
                <a:spcPts val="0"/>
              </a:spcAft>
              <a:defRPr/>
            </a:pPr>
            <a:r>
              <a:rPr lang="en-US" sz="2400" kern="0" dirty="0">
                <a:latin typeface="Times New Roman" pitchFamily="18" charset="0"/>
                <a:cs typeface="Times New Roman" pitchFamily="18" charset="0"/>
              </a:rPr>
              <a:t>Include  2</a:t>
            </a:r>
            <a:r>
              <a:rPr lang="en-US" sz="2400" kern="0" baseline="30000" dirty="0">
                <a:latin typeface="Times New Roman" pitchFamily="18" charset="0"/>
                <a:cs typeface="Times New Roman" pitchFamily="18" charset="0"/>
              </a:rPr>
              <a:t>nd</a:t>
            </a:r>
            <a:r>
              <a:rPr lang="en-US" sz="2400" kern="0" dirty="0">
                <a:latin typeface="Times New Roman" pitchFamily="18" charset="0"/>
                <a:cs typeface="Times New Roman" pitchFamily="18" charset="0"/>
              </a:rPr>
              <a:t>  object</a:t>
            </a:r>
          </a:p>
          <a:p>
            <a:pPr eaLnBrk="1" fontAlgn="auto" hangingPunct="1">
              <a:spcBef>
                <a:spcPts val="0"/>
              </a:spcBef>
              <a:spcAft>
                <a:spcPts val="0"/>
              </a:spcAft>
              <a:defRPr/>
            </a:pPr>
            <a:r>
              <a:rPr lang="en-US" sz="2400" kern="0" dirty="0">
                <a:latin typeface="Times New Roman" pitchFamily="18" charset="0"/>
                <a:cs typeface="Times New Roman" pitchFamily="18" charset="0"/>
              </a:rPr>
              <a:t>S</a:t>
            </a:r>
            <a:r>
              <a:rPr lang="en-US" sz="2400" kern="0" baseline="-25000" dirty="0">
                <a:latin typeface="Times New Roman" pitchFamily="18" charset="0"/>
                <a:cs typeface="Times New Roman" pitchFamily="18" charset="0"/>
              </a:rPr>
              <a:t>1</a:t>
            </a:r>
            <a:r>
              <a:rPr lang="en-US" sz="2400" kern="0" baseline="30000" dirty="0">
                <a:latin typeface="Times New Roman" pitchFamily="18" charset="0"/>
                <a:cs typeface="Times New Roman" pitchFamily="18" charset="0"/>
              </a:rPr>
              <a:t>1 </a:t>
            </a:r>
            <a:r>
              <a:rPr lang="en-US" sz="2400" kern="0" dirty="0">
                <a:latin typeface="Times New Roman" pitchFamily="18" charset="0"/>
                <a:cs typeface="Times New Roman" pitchFamily="18" charset="0"/>
              </a:rPr>
              <a:t>={ ( 0+2,0+3) (1+2, 2+3) }= { (2,3) (3,5) }</a:t>
            </a:r>
          </a:p>
          <a:p>
            <a:pPr eaLnBrk="1" fontAlgn="auto" hangingPunct="1">
              <a:spcBef>
                <a:spcPts val="0"/>
              </a:spcBef>
              <a:spcAft>
                <a:spcPts val="0"/>
              </a:spcAft>
              <a:defRPr/>
            </a:pPr>
            <a:r>
              <a:rPr lang="en-US" sz="2400" kern="0" dirty="0">
                <a:latin typeface="Times New Roman" pitchFamily="18" charset="0"/>
                <a:cs typeface="Times New Roman" pitchFamily="18" charset="0"/>
              </a:rPr>
              <a:t>Next Stage can be obtained S</a:t>
            </a:r>
            <a:r>
              <a:rPr lang="en-US" sz="2400" kern="0" baseline="30000" dirty="0">
                <a:latin typeface="Times New Roman" pitchFamily="18" charset="0"/>
                <a:cs typeface="Times New Roman" pitchFamily="18" charset="0"/>
              </a:rPr>
              <a:t>1+1</a:t>
            </a:r>
            <a:r>
              <a:rPr lang="en-US" sz="2400" kern="0" dirty="0">
                <a:latin typeface="Times New Roman" pitchFamily="18" charset="0"/>
                <a:cs typeface="Times New Roman" pitchFamily="18" charset="0"/>
              </a:rPr>
              <a:t> (S</a:t>
            </a:r>
            <a:r>
              <a:rPr lang="en-US" sz="2400" kern="0" baseline="30000" dirty="0">
                <a:latin typeface="Times New Roman" pitchFamily="18" charset="0"/>
                <a:cs typeface="Times New Roman" pitchFamily="18" charset="0"/>
              </a:rPr>
              <a:t>2 </a:t>
            </a:r>
            <a:r>
              <a:rPr lang="en-US" sz="2400" kern="0" dirty="0">
                <a:latin typeface="Times New Roman" pitchFamily="18" charset="0"/>
                <a:cs typeface="Times New Roman" pitchFamily="18" charset="0"/>
              </a:rPr>
              <a:t>)can be computed by merging from S</a:t>
            </a:r>
            <a:r>
              <a:rPr lang="en-US" sz="2400" kern="0" baseline="30000" dirty="0">
                <a:latin typeface="Times New Roman" pitchFamily="18" charset="0"/>
                <a:cs typeface="Times New Roman" pitchFamily="18" charset="0"/>
              </a:rPr>
              <a:t>1</a:t>
            </a:r>
            <a:r>
              <a:rPr lang="en-US" sz="2400" kern="0" dirty="0">
                <a:latin typeface="Times New Roman" pitchFamily="18" charset="0"/>
                <a:cs typeface="Times New Roman" pitchFamily="18" charset="0"/>
              </a:rPr>
              <a:t> and S</a:t>
            </a:r>
            <a:r>
              <a:rPr lang="en-US" sz="2400" kern="0" baseline="-25000" dirty="0">
                <a:latin typeface="Times New Roman" pitchFamily="18" charset="0"/>
                <a:cs typeface="Times New Roman" pitchFamily="18" charset="0"/>
              </a:rPr>
              <a:t>1</a:t>
            </a:r>
            <a:r>
              <a:rPr lang="en-US" sz="2400" kern="0" baseline="30000" dirty="0">
                <a:latin typeface="Times New Roman" pitchFamily="18" charset="0"/>
                <a:cs typeface="Times New Roman" pitchFamily="18" charset="0"/>
              </a:rPr>
              <a:t>1 </a:t>
            </a:r>
          </a:p>
          <a:p>
            <a:pPr eaLnBrk="1" fontAlgn="auto" hangingPunct="1">
              <a:spcBef>
                <a:spcPts val="0"/>
              </a:spcBef>
              <a:spcAft>
                <a:spcPts val="0"/>
              </a:spcAft>
              <a:defRPr/>
            </a:pPr>
            <a:r>
              <a:rPr lang="en-US" sz="2400" kern="0" dirty="0">
                <a:latin typeface="Times New Roman" pitchFamily="18" charset="0"/>
                <a:cs typeface="Times New Roman" pitchFamily="18" charset="0"/>
              </a:rPr>
              <a:t>S</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={(0,0)(1,2)(2,3)(3,5)}</a:t>
            </a:r>
          </a:p>
          <a:p>
            <a:pPr eaLnBrk="1" fontAlgn="auto" hangingPunct="1">
              <a:spcBef>
                <a:spcPts val="0"/>
              </a:spcBef>
              <a:spcAft>
                <a:spcPts val="0"/>
              </a:spcAft>
              <a:defRPr/>
            </a:pPr>
            <a:r>
              <a:rPr lang="en-US" sz="2400" kern="0" dirty="0">
                <a:latin typeface="Times New Roman" pitchFamily="18" charset="0"/>
                <a:cs typeface="Times New Roman" pitchFamily="18" charset="0"/>
              </a:rPr>
              <a:t>Include  3</a:t>
            </a:r>
            <a:r>
              <a:rPr lang="en-US" sz="2400" kern="0" baseline="30000" dirty="0">
                <a:latin typeface="Times New Roman" pitchFamily="18" charset="0"/>
                <a:cs typeface="Times New Roman" pitchFamily="18" charset="0"/>
              </a:rPr>
              <a:t>rd</a:t>
            </a:r>
            <a:r>
              <a:rPr lang="en-US" sz="2400" kern="0" dirty="0">
                <a:latin typeface="Times New Roman" pitchFamily="18" charset="0"/>
                <a:cs typeface="Times New Roman" pitchFamily="18" charset="0"/>
              </a:rPr>
              <a:t> object</a:t>
            </a:r>
          </a:p>
          <a:p>
            <a:pPr eaLnBrk="1" fontAlgn="auto" hangingPunct="1">
              <a:spcBef>
                <a:spcPts val="0"/>
              </a:spcBef>
              <a:spcAft>
                <a:spcPts val="0"/>
              </a:spcAft>
              <a:defRPr/>
            </a:pPr>
            <a:r>
              <a:rPr lang="en-US" sz="2400" kern="0" dirty="0">
                <a:latin typeface="Times New Roman" pitchFamily="18" charset="0"/>
                <a:cs typeface="Times New Roman" pitchFamily="18" charset="0"/>
              </a:rPr>
              <a:t>S</a:t>
            </a:r>
            <a:r>
              <a:rPr lang="en-US" sz="2400" kern="0" baseline="-25000" dirty="0">
                <a:latin typeface="Times New Roman" pitchFamily="18" charset="0"/>
                <a:cs typeface="Times New Roman" pitchFamily="18" charset="0"/>
              </a:rPr>
              <a:t>1</a:t>
            </a:r>
            <a:r>
              <a:rPr lang="en-US" sz="2400" kern="0" baseline="30000" dirty="0">
                <a:latin typeface="Times New Roman" pitchFamily="18" charset="0"/>
                <a:cs typeface="Times New Roman" pitchFamily="18" charset="0"/>
              </a:rPr>
              <a:t>2 </a:t>
            </a:r>
            <a:r>
              <a:rPr lang="en-US" sz="2400" kern="0" dirty="0">
                <a:latin typeface="Times New Roman" pitchFamily="18" charset="0"/>
                <a:cs typeface="Times New Roman" pitchFamily="18" charset="0"/>
              </a:rPr>
              <a:t>={ ( 0+5,0+4) (1+5, 2+4)(2+5,3+4) (3+5,5+4) } </a:t>
            </a:r>
          </a:p>
          <a:p>
            <a:pPr eaLnBrk="1" fontAlgn="auto" hangingPunct="1">
              <a:spcBef>
                <a:spcPts val="0"/>
              </a:spcBef>
              <a:spcAft>
                <a:spcPts val="0"/>
              </a:spcAft>
              <a:defRPr/>
            </a:pPr>
            <a:r>
              <a:rPr lang="en-US" sz="2400" kern="0" dirty="0">
                <a:latin typeface="Times New Roman" pitchFamily="18" charset="0"/>
                <a:cs typeface="Times New Roman" pitchFamily="18" charset="0"/>
              </a:rPr>
              <a:t>      = {(5,4)(6,6)(7,7)(8,9)}</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990918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p:cNvPr>
          <p:cNvSpPr/>
          <p:nvPr/>
        </p:nvSpPr>
        <p:spPr>
          <a:xfrm>
            <a:off x="2133600" y="457200"/>
            <a:ext cx="8229600" cy="5048250"/>
          </a:xfrm>
          <a:prstGeom prst="rect">
            <a:avLst/>
          </a:prstGeom>
        </p:spPr>
        <p:txBody>
          <a:bodyPr>
            <a:spAutoFit/>
          </a:bodyPr>
          <a:lstStyle/>
          <a:p>
            <a:pPr eaLnBrk="1" fontAlgn="auto" hangingPunct="1">
              <a:spcBef>
                <a:spcPts val="0"/>
              </a:spcBef>
              <a:spcAft>
                <a:spcPts val="0"/>
              </a:spcAft>
              <a:defRPr/>
            </a:pPr>
            <a:r>
              <a:rPr lang="en-US" sz="2400" kern="0" dirty="0">
                <a:latin typeface="Times New Roman" pitchFamily="18" charset="0"/>
                <a:cs typeface="Times New Roman" pitchFamily="18" charset="0"/>
              </a:rPr>
              <a:t>Next Stage can be obtained S</a:t>
            </a:r>
            <a:r>
              <a:rPr lang="en-US" sz="2400" kern="0" baseline="30000" dirty="0">
                <a:latin typeface="Times New Roman" pitchFamily="18" charset="0"/>
                <a:cs typeface="Times New Roman" pitchFamily="18" charset="0"/>
              </a:rPr>
              <a:t>2+1</a:t>
            </a:r>
            <a:r>
              <a:rPr lang="en-US" sz="2400" kern="0" dirty="0">
                <a:latin typeface="Times New Roman" pitchFamily="18" charset="0"/>
                <a:cs typeface="Times New Roman" pitchFamily="18" charset="0"/>
              </a:rPr>
              <a:t> (S</a:t>
            </a:r>
            <a:r>
              <a:rPr lang="en-US" sz="2400" kern="0" baseline="30000" dirty="0">
                <a:latin typeface="Times New Roman" pitchFamily="18" charset="0"/>
                <a:cs typeface="Times New Roman" pitchFamily="18" charset="0"/>
              </a:rPr>
              <a:t>3 </a:t>
            </a:r>
            <a:r>
              <a:rPr lang="en-US" sz="2400" kern="0" dirty="0">
                <a:latin typeface="Times New Roman" pitchFamily="18" charset="0"/>
                <a:cs typeface="Times New Roman" pitchFamily="18" charset="0"/>
              </a:rPr>
              <a:t>)can be computed by merging from S</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and S</a:t>
            </a:r>
            <a:r>
              <a:rPr lang="en-US" sz="2400" kern="0" baseline="-25000" dirty="0">
                <a:latin typeface="Times New Roman" pitchFamily="18" charset="0"/>
                <a:cs typeface="Times New Roman" pitchFamily="18" charset="0"/>
              </a:rPr>
              <a:t>1</a:t>
            </a:r>
            <a:r>
              <a:rPr lang="en-US" sz="2400" kern="0" baseline="30000" dirty="0">
                <a:latin typeface="Times New Roman" pitchFamily="18" charset="0"/>
                <a:cs typeface="Times New Roman" pitchFamily="18" charset="0"/>
              </a:rPr>
              <a:t>2</a:t>
            </a:r>
          </a:p>
          <a:p>
            <a:pPr eaLnBrk="1" fontAlgn="auto" hangingPunct="1">
              <a:spcBef>
                <a:spcPts val="0"/>
              </a:spcBef>
              <a:spcAft>
                <a:spcPts val="0"/>
              </a:spcAft>
              <a:defRPr/>
            </a:pPr>
            <a:r>
              <a:rPr lang="en-US" sz="2400" kern="0" dirty="0">
                <a:latin typeface="Times New Roman" pitchFamily="18" charset="0"/>
                <a:cs typeface="Times New Roman" pitchFamily="18" charset="0"/>
              </a:rPr>
              <a:t>S</a:t>
            </a:r>
            <a:r>
              <a:rPr lang="en-US" sz="2400" kern="0" baseline="30000" dirty="0">
                <a:latin typeface="Times New Roman" pitchFamily="18" charset="0"/>
                <a:cs typeface="Times New Roman" pitchFamily="18" charset="0"/>
              </a:rPr>
              <a:t>3</a:t>
            </a:r>
            <a:r>
              <a:rPr lang="en-US" sz="2400" kern="0" dirty="0">
                <a:latin typeface="Times New Roman" pitchFamily="18" charset="0"/>
                <a:cs typeface="Times New Roman" pitchFamily="18" charset="0"/>
              </a:rPr>
              <a:t> ={(0,0)(1,2)(2,3)(3,5) (5,4)(6,6)(7,7)(8,9)}</a:t>
            </a:r>
          </a:p>
          <a:p>
            <a:pPr eaLnBrk="1" fontAlgn="auto" hangingPunct="1">
              <a:spcBef>
                <a:spcPts val="0"/>
              </a:spcBef>
              <a:spcAft>
                <a:spcPts val="0"/>
              </a:spcAft>
              <a:defRPr/>
            </a:pPr>
            <a:endParaRPr lang="en-US" sz="2400" kern="0" dirty="0">
              <a:latin typeface="Times New Roman" pitchFamily="18" charset="0"/>
              <a:cs typeface="Times New Roman" pitchFamily="18" charset="0"/>
            </a:endParaRPr>
          </a:p>
          <a:p>
            <a:pPr eaLnBrk="1" fontAlgn="auto" hangingPunct="1">
              <a:spcBef>
                <a:spcPts val="0"/>
              </a:spcBef>
              <a:spcAft>
                <a:spcPts val="0"/>
              </a:spcAft>
              <a:defRPr/>
            </a:pPr>
            <a:r>
              <a:rPr lang="en-US" sz="2400" kern="0" dirty="0">
                <a:solidFill>
                  <a:srgbClr val="FF0000"/>
                </a:solidFill>
                <a:latin typeface="Times New Roman" pitchFamily="18" charset="0"/>
                <a:cs typeface="Times New Roman" pitchFamily="18" charset="0"/>
              </a:rPr>
              <a:t>Apply Purging rule</a:t>
            </a:r>
          </a:p>
          <a:p>
            <a:pPr eaLnBrk="1" fontAlgn="auto" hangingPunct="1">
              <a:spcBef>
                <a:spcPts val="0"/>
              </a:spcBef>
              <a:spcAft>
                <a:spcPts val="0"/>
              </a:spcAft>
              <a:defRPr/>
            </a:pPr>
            <a:r>
              <a:rPr lang="en-US" sz="2400" kern="0" dirty="0">
                <a:solidFill>
                  <a:srgbClr val="FF0000"/>
                </a:solidFill>
                <a:latin typeface="Times New Roman" pitchFamily="18" charset="0"/>
                <a:cs typeface="Times New Roman" pitchFamily="18" charset="0"/>
              </a:rPr>
              <a:t>Pairs(3,5) (7,7)(8,9) will be discarded</a:t>
            </a:r>
          </a:p>
          <a:p>
            <a:pPr eaLnBrk="1" fontAlgn="auto" hangingPunct="1">
              <a:spcBef>
                <a:spcPts val="0"/>
              </a:spcBef>
              <a:spcAft>
                <a:spcPts val="0"/>
              </a:spcAft>
              <a:defRPr/>
            </a:pPr>
            <a:endParaRPr lang="en-US" sz="2400" kern="0" dirty="0">
              <a:solidFill>
                <a:srgbClr val="FF0000"/>
              </a:solidFill>
              <a:latin typeface="Times New Roman" pitchFamily="18" charset="0"/>
              <a:cs typeface="Times New Roman" pitchFamily="18" charset="0"/>
            </a:endParaRPr>
          </a:p>
          <a:p>
            <a:pPr eaLnBrk="1" fontAlgn="auto" hangingPunct="1">
              <a:spcBef>
                <a:spcPts val="0"/>
              </a:spcBef>
              <a:spcAft>
                <a:spcPts val="0"/>
              </a:spcAft>
              <a:defRPr/>
            </a:pPr>
            <a:r>
              <a:rPr lang="en-US" sz="2400" kern="0" dirty="0">
                <a:latin typeface="Times New Roman" pitchFamily="18" charset="0"/>
                <a:cs typeface="Times New Roman" pitchFamily="18" charset="0"/>
              </a:rPr>
              <a:t>Therefore ,</a:t>
            </a:r>
          </a:p>
          <a:p>
            <a:pPr eaLnBrk="1" fontAlgn="auto" hangingPunct="1">
              <a:spcBef>
                <a:spcPts val="0"/>
              </a:spcBef>
              <a:spcAft>
                <a:spcPts val="0"/>
              </a:spcAft>
              <a:defRPr/>
            </a:pPr>
            <a:r>
              <a:rPr lang="en-US" sz="2400" kern="0" dirty="0">
                <a:latin typeface="Times New Roman" pitchFamily="18" charset="0"/>
                <a:cs typeface="Times New Roman" pitchFamily="18" charset="0"/>
              </a:rPr>
              <a:t>S</a:t>
            </a:r>
            <a:r>
              <a:rPr lang="en-US" sz="2400" kern="0" baseline="30000" dirty="0">
                <a:latin typeface="Times New Roman" pitchFamily="18" charset="0"/>
                <a:cs typeface="Times New Roman" pitchFamily="18" charset="0"/>
              </a:rPr>
              <a:t>3</a:t>
            </a:r>
            <a:r>
              <a:rPr lang="en-US" sz="2400" kern="0" dirty="0">
                <a:latin typeface="Times New Roman" pitchFamily="18" charset="0"/>
                <a:cs typeface="Times New Roman" pitchFamily="18" charset="0"/>
              </a:rPr>
              <a:t> ={(0,0)(1,2)(2,3)(5,4)(6,6)}</a:t>
            </a:r>
          </a:p>
          <a:p>
            <a:pPr eaLnBrk="1" fontAlgn="auto" hangingPunct="1">
              <a:spcBef>
                <a:spcPts val="0"/>
              </a:spcBef>
              <a:spcAft>
                <a:spcPts val="0"/>
              </a:spcAft>
              <a:defRPr/>
            </a:pPr>
            <a:endParaRPr lang="en-US" sz="2400" kern="0" dirty="0">
              <a:latin typeface="Times New Roman" pitchFamily="18" charset="0"/>
              <a:cs typeface="Times New Roman" pitchFamily="18" charset="0"/>
            </a:endParaRPr>
          </a:p>
          <a:p>
            <a:pPr eaLnBrk="1" fontAlgn="auto" hangingPunct="1">
              <a:spcBef>
                <a:spcPts val="0"/>
              </a:spcBef>
              <a:spcAft>
                <a:spcPts val="0"/>
              </a:spcAft>
              <a:defRPr/>
            </a:pPr>
            <a:r>
              <a:rPr lang="en-US" sz="2400" kern="0" dirty="0">
                <a:latin typeface="Times New Roman" pitchFamily="18" charset="0"/>
                <a:cs typeface="Times New Roman" pitchFamily="18" charset="0"/>
              </a:rPr>
              <a:t>X=(1,0,1)</a:t>
            </a:r>
          </a:p>
          <a:p>
            <a:pPr eaLnBrk="1" fontAlgn="auto" hangingPunct="1">
              <a:spcBef>
                <a:spcPts val="0"/>
              </a:spcBef>
              <a:spcAft>
                <a:spcPts val="0"/>
              </a:spcAft>
              <a:defRPr/>
            </a:pPr>
            <a:endParaRPr lang="en-US" sz="2000" kern="0" dirty="0">
              <a:latin typeface="Times New Roman" pitchFamily="18" charset="0"/>
              <a:cs typeface="Times New Roman" pitchFamily="18" charset="0"/>
            </a:endParaRPr>
          </a:p>
          <a:p>
            <a:pPr eaLnBrk="1" fontAlgn="auto" hangingPunct="1">
              <a:spcBef>
                <a:spcPts val="0"/>
              </a:spcBef>
              <a:spcAft>
                <a:spcPts val="0"/>
              </a:spcAft>
              <a:defRPr/>
            </a:pPr>
            <a:endParaRPr lang="en-US" sz="2000" kern="0" dirty="0">
              <a:latin typeface="Times New Roman" pitchFamily="18" charset="0"/>
              <a:cs typeface="Times New Roman" pitchFamily="18" charset="0"/>
            </a:endParaRPr>
          </a:p>
          <a:p>
            <a:pPr eaLnBrk="1" fontAlgn="auto" hangingPunct="1">
              <a:spcBef>
                <a:spcPts val="0"/>
              </a:spcBef>
              <a:spcAft>
                <a:spcPts val="0"/>
              </a:spcAft>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020525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81200" y="0"/>
            <a:ext cx="8228013" cy="1141413"/>
          </a:xfrm>
        </p:spPr>
        <p:txBody>
          <a:bodyPr/>
          <a:lstStyle/>
          <a:p>
            <a:pPr eaLnBrk="1" hangingPunct="1"/>
            <a:r>
              <a:rPr lang="en-US" altLang="en-US" sz="3200" smtClean="0">
                <a:latin typeface="Times New Roman" panose="02020603050405020304" pitchFamily="18" charset="0"/>
                <a:cs typeface="Times New Roman" panose="02020603050405020304" pitchFamily="18" charset="0"/>
              </a:rPr>
              <a:t> Knapsack Algorithm</a:t>
            </a:r>
          </a:p>
        </p:txBody>
      </p:sp>
      <p:sp>
        <p:nvSpPr>
          <p:cNvPr id="64515" name="Rectangle 3"/>
          <p:cNvSpPr>
            <a:spLocks noGrp="1" noChangeArrowheads="1"/>
          </p:cNvSpPr>
          <p:nvPr>
            <p:ph type="body" idx="1"/>
          </p:nvPr>
        </p:nvSpPr>
        <p:spPr>
          <a:xfrm>
            <a:off x="1981200" y="1295400"/>
            <a:ext cx="8305800" cy="4876800"/>
          </a:xfrm>
        </p:spPr>
        <p:txBody>
          <a:bodyPr/>
          <a:lstStyle/>
          <a:p>
            <a:pPr eaLnBrk="1" hangingPunct="1">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rPr>
              <a:t>Algorithm DKP(p,w,n,m)</a:t>
            </a:r>
          </a:p>
          <a:p>
            <a:pPr eaLnBrk="1" hangingPunct="1">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rPr>
              <a:t>{</a:t>
            </a:r>
          </a:p>
          <a:p>
            <a:pPr eaLnBrk="1" hangingPunct="1">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rPr>
              <a:t> S</a:t>
            </a:r>
            <a:r>
              <a:rPr lang="en-US" altLang="en-US" baseline="30000" smtClean="0">
                <a:latin typeface="Times New Roman" panose="02020603050405020304" pitchFamily="18" charset="0"/>
                <a:cs typeface="Times New Roman" panose="02020603050405020304" pitchFamily="18" charset="0"/>
              </a:rPr>
              <a:t>0</a:t>
            </a:r>
            <a:r>
              <a:rPr lang="en-US" altLang="en-US" smtClean="0">
                <a:latin typeface="Times New Roman" panose="02020603050405020304" pitchFamily="18" charset="0"/>
                <a:cs typeface="Times New Roman" panose="02020603050405020304" pitchFamily="18" charset="0"/>
              </a:rPr>
              <a:t> := {(0,0)};</a:t>
            </a:r>
          </a:p>
          <a:p>
            <a:pPr eaLnBrk="1" hangingPunct="1">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rPr>
              <a:t> for i := 1 to n-1 do </a:t>
            </a:r>
          </a:p>
          <a:p>
            <a:pPr eaLnBrk="1" hangingPunct="1">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rPr>
              <a:t> {</a:t>
            </a:r>
          </a:p>
          <a:p>
            <a:pPr eaLnBrk="1" hangingPunct="1">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rPr>
              <a:t>   S</a:t>
            </a:r>
            <a:r>
              <a:rPr lang="en-US" altLang="en-US" baseline="30000" smtClean="0">
                <a:latin typeface="Times New Roman" panose="02020603050405020304" pitchFamily="18" charset="0"/>
                <a:cs typeface="Times New Roman" panose="02020603050405020304" pitchFamily="18" charset="0"/>
              </a:rPr>
              <a:t>i-1 </a:t>
            </a:r>
            <a:r>
              <a:rPr lang="en-US" altLang="en-US" smtClean="0">
                <a:latin typeface="Times New Roman" panose="02020603050405020304" pitchFamily="18" charset="0"/>
                <a:cs typeface="Times New Roman" panose="02020603050405020304" pitchFamily="18" charset="0"/>
              </a:rPr>
              <a:t> ={(P,W)|(P-p</a:t>
            </a:r>
            <a:r>
              <a:rPr lang="en-US" altLang="en-US" baseline="-25000" smtClean="0">
                <a:latin typeface="Times New Roman" panose="02020603050405020304" pitchFamily="18" charset="0"/>
                <a:cs typeface="Times New Roman" panose="02020603050405020304" pitchFamily="18" charset="0"/>
              </a:rPr>
              <a:t>i </a:t>
            </a:r>
            <a:r>
              <a:rPr lang="en-US" altLang="en-US" smtClean="0">
                <a:latin typeface="Times New Roman" panose="02020603050405020304" pitchFamily="18" charset="0"/>
                <a:cs typeface="Times New Roman" panose="02020603050405020304" pitchFamily="18" charset="0"/>
              </a:rPr>
              <a:t>,W-w</a:t>
            </a:r>
            <a:r>
              <a:rPr lang="en-US" altLang="en-US" baseline="-25000" smtClean="0">
                <a:latin typeface="Times New Roman" panose="02020603050405020304" pitchFamily="18" charset="0"/>
                <a:cs typeface="Times New Roman" panose="02020603050405020304" pitchFamily="18" charset="0"/>
              </a:rPr>
              <a:t>i</a:t>
            </a:r>
            <a:r>
              <a:rPr lang="en-US" altLang="en-US" smtClean="0">
                <a:latin typeface="Times New Roman" panose="02020603050405020304" pitchFamily="18" charset="0"/>
                <a:cs typeface="Times New Roman" panose="02020603050405020304" pitchFamily="18" charset="0"/>
              </a:rPr>
              <a:t> ) </a:t>
            </a:r>
            <a:r>
              <a:rPr lang="el-GR" altLang="en-US" smtClean="0">
                <a:latin typeface="Times New Roman" panose="02020603050405020304" pitchFamily="18" charset="0"/>
                <a:cs typeface="Times New Roman" panose="02020603050405020304" pitchFamily="18" charset="0"/>
              </a:rPr>
              <a:t>ϵ</a:t>
            </a:r>
            <a:r>
              <a:rPr lang="en-US" altLang="en-US" smtClean="0">
                <a:latin typeface="Times New Roman" panose="02020603050405020304" pitchFamily="18" charset="0"/>
                <a:cs typeface="Times New Roman" panose="02020603050405020304" pitchFamily="18" charset="0"/>
              </a:rPr>
              <a:t> S</a:t>
            </a:r>
            <a:r>
              <a:rPr lang="en-US" altLang="en-US" baseline="30000" smtClean="0">
                <a:latin typeface="Times New Roman" panose="02020603050405020304" pitchFamily="18" charset="0"/>
                <a:cs typeface="Times New Roman" panose="02020603050405020304" pitchFamily="18" charset="0"/>
              </a:rPr>
              <a:t>i-1 </a:t>
            </a:r>
            <a:r>
              <a:rPr lang="en-US" altLang="en-US" smtClean="0">
                <a:latin typeface="Times New Roman" panose="02020603050405020304" pitchFamily="18" charset="0"/>
                <a:cs typeface="Times New Roman" panose="02020603050405020304" pitchFamily="18" charset="0"/>
              </a:rPr>
              <a:t> and W &lt;= m);</a:t>
            </a:r>
          </a:p>
          <a:p>
            <a:pPr eaLnBrk="1" hangingPunct="1">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rPr>
              <a:t>   S</a:t>
            </a:r>
            <a:r>
              <a:rPr lang="en-US" altLang="en-US" baseline="30000" smtClean="0">
                <a:latin typeface="Times New Roman" panose="02020603050405020304" pitchFamily="18" charset="0"/>
                <a:cs typeface="Times New Roman" panose="02020603050405020304" pitchFamily="18" charset="0"/>
              </a:rPr>
              <a:t>i  </a:t>
            </a:r>
            <a:r>
              <a:rPr lang="en-US" altLang="en-US" smtClean="0">
                <a:latin typeface="Times New Roman" panose="02020603050405020304" pitchFamily="18" charset="0"/>
                <a:cs typeface="Times New Roman" panose="02020603050405020304" pitchFamily="18" charset="0"/>
              </a:rPr>
              <a:t> = MergePurge(S</a:t>
            </a:r>
            <a:r>
              <a:rPr lang="en-US" altLang="en-US" baseline="30000" smtClean="0">
                <a:latin typeface="Times New Roman" panose="02020603050405020304" pitchFamily="18" charset="0"/>
                <a:cs typeface="Times New Roman" panose="02020603050405020304" pitchFamily="18" charset="0"/>
              </a:rPr>
              <a:t>i-1 </a:t>
            </a:r>
            <a:r>
              <a:rPr lang="en-US" altLang="en-US" smtClean="0">
                <a:latin typeface="Times New Roman" panose="02020603050405020304" pitchFamily="18" charset="0"/>
                <a:cs typeface="Times New Roman" panose="02020603050405020304" pitchFamily="18" charset="0"/>
              </a:rPr>
              <a:t>, S</a:t>
            </a:r>
            <a:r>
              <a:rPr lang="en-US" altLang="en-US" baseline="-25000" smtClean="0">
                <a:latin typeface="Times New Roman" panose="02020603050405020304" pitchFamily="18" charset="0"/>
                <a:cs typeface="Times New Roman" panose="02020603050405020304" pitchFamily="18" charset="0"/>
              </a:rPr>
              <a:t>1</a:t>
            </a:r>
            <a:r>
              <a:rPr lang="en-US" altLang="en-US" baseline="30000" smtClean="0">
                <a:latin typeface="Times New Roman" panose="02020603050405020304" pitchFamily="18" charset="0"/>
                <a:cs typeface="Times New Roman" panose="02020603050405020304" pitchFamily="18" charset="0"/>
              </a:rPr>
              <a:t>i-1</a:t>
            </a:r>
            <a:r>
              <a:rPr lang="en-US" altLang="en-US" smtClean="0">
                <a:latin typeface="Times New Roman" panose="02020603050405020304" pitchFamily="18" charset="0"/>
                <a:cs typeface="Times New Roman" panose="02020603050405020304" pitchFamily="18" charset="0"/>
              </a:rPr>
              <a:t>);</a:t>
            </a:r>
          </a:p>
          <a:p>
            <a:pPr eaLnBrk="1" hangingPunct="1">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rPr>
              <a:t>}</a:t>
            </a:r>
          </a:p>
          <a:p>
            <a:pPr eaLnBrk="1" hangingPunct="1">
              <a:buFont typeface="Times New Roman" panose="02020603050405020304" pitchFamily="18" charset="0"/>
              <a:buNone/>
            </a:pPr>
            <a:endParaRPr lang="en-US" altLang="en-US" smtClean="0">
              <a:latin typeface="Times New Roman" panose="02020603050405020304" pitchFamily="18" charset="0"/>
              <a:cs typeface="Times New Roman" panose="02020603050405020304" pitchFamily="18" charset="0"/>
            </a:endParaRPr>
          </a:p>
          <a:p>
            <a:pPr eaLnBrk="1" hangingPunct="1">
              <a:buFont typeface="Times New Roman" panose="02020603050405020304" pitchFamily="18" charset="0"/>
              <a:buNone/>
            </a:pPr>
            <a:endParaRPr lang="en-US" alt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583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p:cNvPr>
          <p:cNvSpPr txBox="1">
            <a:spLocks noChangeArrowheads="1"/>
          </p:cNvSpPr>
          <p:nvPr/>
        </p:nvSpPr>
        <p:spPr bwMode="auto">
          <a:xfrm>
            <a:off x="1981200" y="304800"/>
            <a:ext cx="9220200" cy="5819775"/>
          </a:xfrm>
          <a:prstGeom prst="rect">
            <a:avLst/>
          </a:prstGeom>
          <a:noFill/>
          <a:ln w="9525">
            <a:noFill/>
            <a:miter lim="800000"/>
            <a:headEnd/>
            <a:tailEnd/>
          </a:ln>
        </p:spPr>
        <p:txBody>
          <a:bodyPr/>
          <a:lstStyle/>
          <a:p>
            <a:pPr marL="342900" indent="-342900" eaLnBrk="1" fontAlgn="auto" hangingPunct="1">
              <a:spcBef>
                <a:spcPct val="20000"/>
              </a:spcBef>
              <a:spcAft>
                <a:spcPts val="0"/>
              </a:spcAft>
              <a:defRPr/>
            </a:pPr>
            <a:r>
              <a:rPr lang="en-US" sz="3200" kern="0" dirty="0">
                <a:latin typeface="Times New Roman" pitchFamily="18" charset="0"/>
                <a:cs typeface="Times New Roman" pitchFamily="18" charset="0"/>
              </a:rPr>
              <a:t>(PX,WX) = last pair in S</a:t>
            </a:r>
            <a:r>
              <a:rPr lang="en-US" sz="3200" kern="0" baseline="30000" dirty="0">
                <a:latin typeface="Times New Roman" pitchFamily="18" charset="0"/>
                <a:cs typeface="Times New Roman" pitchFamily="18" charset="0"/>
              </a:rPr>
              <a:t>n-1  </a:t>
            </a:r>
            <a:r>
              <a:rPr lang="en-US" sz="3200" kern="0" dirty="0">
                <a:latin typeface="Times New Roman" pitchFamily="18" charset="0"/>
                <a:cs typeface="Times New Roman" pitchFamily="18" charset="0"/>
              </a:rPr>
              <a:t> ;</a:t>
            </a:r>
          </a:p>
          <a:p>
            <a:pPr marL="342900" indent="-342900" eaLnBrk="1" fontAlgn="auto" hangingPunct="1">
              <a:spcBef>
                <a:spcPct val="20000"/>
              </a:spcBef>
              <a:spcAft>
                <a:spcPts val="0"/>
              </a:spcAft>
              <a:defRPr/>
            </a:pPr>
            <a:r>
              <a:rPr lang="en-US" sz="2800" kern="0" dirty="0">
                <a:latin typeface="Times New Roman" pitchFamily="18" charset="0"/>
                <a:cs typeface="Times New Roman" pitchFamily="18" charset="0"/>
              </a:rPr>
              <a:t>(PY,WY)=(P</a:t>
            </a:r>
            <a:r>
              <a:rPr lang="en-US" sz="2800" kern="0" baseline="30000" dirty="0">
                <a:latin typeface="Times New Roman" pitchFamily="18" charset="0"/>
                <a:cs typeface="Times New Roman" pitchFamily="18" charset="0"/>
              </a:rPr>
              <a:t>1</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p</a:t>
            </a:r>
            <a:r>
              <a:rPr lang="en-US" sz="2800" kern="0" baseline="-25000" dirty="0" err="1">
                <a:latin typeface="Times New Roman" pitchFamily="18" charset="0"/>
                <a:cs typeface="Times New Roman" pitchFamily="18" charset="0"/>
              </a:rPr>
              <a:t>n</a:t>
            </a:r>
            <a:r>
              <a:rPr lang="en-US" sz="2800" kern="0" baseline="-25000" dirty="0">
                <a:latin typeface="Times New Roman" pitchFamily="18" charset="0"/>
                <a:cs typeface="Times New Roman" pitchFamily="18" charset="0"/>
              </a:rPr>
              <a:t> </a:t>
            </a:r>
            <a:r>
              <a:rPr lang="en-US" sz="2800" kern="0" dirty="0">
                <a:latin typeface="Times New Roman" pitchFamily="18" charset="0"/>
                <a:cs typeface="Times New Roman" pitchFamily="18" charset="0"/>
              </a:rPr>
              <a:t>,W</a:t>
            </a:r>
            <a:r>
              <a:rPr lang="en-US" sz="2800" kern="0" baseline="30000" dirty="0">
                <a:latin typeface="Times New Roman" pitchFamily="18" charset="0"/>
                <a:cs typeface="Times New Roman" pitchFamily="18" charset="0"/>
              </a:rPr>
              <a:t>1</a:t>
            </a:r>
            <a:r>
              <a:rPr lang="en-US" sz="2800" kern="0" dirty="0">
                <a:latin typeface="Times New Roman" pitchFamily="18" charset="0"/>
                <a:cs typeface="Times New Roman" pitchFamily="18" charset="0"/>
              </a:rPr>
              <a:t>+w</a:t>
            </a:r>
            <a:r>
              <a:rPr lang="en-US" sz="2800" kern="0" baseline="-25000" dirty="0">
                <a:latin typeface="Times New Roman" pitchFamily="18" charset="0"/>
                <a:cs typeface="Times New Roman" pitchFamily="18" charset="0"/>
              </a:rPr>
              <a:t>n</a:t>
            </a:r>
            <a:r>
              <a:rPr lang="en-US" sz="2800" kern="0" dirty="0">
                <a:latin typeface="Times New Roman" pitchFamily="18" charset="0"/>
                <a:cs typeface="Times New Roman" pitchFamily="18" charset="0"/>
              </a:rPr>
              <a:t> ) where W</a:t>
            </a:r>
            <a:r>
              <a:rPr lang="en-US" sz="2800" kern="0" baseline="30000" dirty="0">
                <a:latin typeface="Times New Roman" pitchFamily="18" charset="0"/>
                <a:cs typeface="Times New Roman" pitchFamily="18" charset="0"/>
              </a:rPr>
              <a:t>1</a:t>
            </a:r>
            <a:r>
              <a:rPr lang="en-US" sz="2800" kern="0" dirty="0">
                <a:latin typeface="Times New Roman" pitchFamily="18" charset="0"/>
                <a:cs typeface="Times New Roman" pitchFamily="18" charset="0"/>
              </a:rPr>
              <a:t> is the largest W in any pair in S</a:t>
            </a:r>
            <a:r>
              <a:rPr lang="en-US" sz="2800" kern="0" baseline="30000" dirty="0">
                <a:latin typeface="Times New Roman" pitchFamily="18" charset="0"/>
                <a:cs typeface="Times New Roman" pitchFamily="18" charset="0"/>
              </a:rPr>
              <a:t>n-1</a:t>
            </a:r>
            <a:r>
              <a:rPr lang="en-US" sz="2800" kern="0" dirty="0">
                <a:latin typeface="Times New Roman" pitchFamily="18" charset="0"/>
                <a:cs typeface="Times New Roman" pitchFamily="18" charset="0"/>
              </a:rPr>
              <a:t> such that  W+ </a:t>
            </a:r>
            <a:r>
              <a:rPr lang="en-US" sz="2800" kern="0" dirty="0" err="1">
                <a:latin typeface="Times New Roman" pitchFamily="18" charset="0"/>
                <a:cs typeface="Times New Roman" pitchFamily="18" charset="0"/>
              </a:rPr>
              <a:t>w</a:t>
            </a:r>
            <a:r>
              <a:rPr lang="en-US" sz="2800" kern="0" baseline="-25000" dirty="0" err="1">
                <a:latin typeface="Times New Roman" pitchFamily="18" charset="0"/>
                <a:cs typeface="Times New Roman" pitchFamily="18" charset="0"/>
              </a:rPr>
              <a:t>n</a:t>
            </a:r>
            <a:r>
              <a:rPr lang="en-US" sz="2800" kern="0" dirty="0">
                <a:latin typeface="Times New Roman" pitchFamily="18" charset="0"/>
                <a:cs typeface="Times New Roman" pitchFamily="18" charset="0"/>
              </a:rPr>
              <a:t> &lt;= m;</a:t>
            </a:r>
          </a:p>
          <a:p>
            <a:pPr marL="342900" indent="-342900" eaLnBrk="1" fontAlgn="auto" hangingPunct="1">
              <a:spcBef>
                <a:spcPct val="20000"/>
              </a:spcBef>
              <a:spcAft>
                <a:spcPts val="0"/>
              </a:spcAft>
              <a:defRPr/>
            </a:pPr>
            <a:endParaRPr lang="en-US" sz="3200" kern="0" dirty="0">
              <a:latin typeface="Times New Roman" pitchFamily="18" charset="0"/>
              <a:cs typeface="Times New Roman" pitchFamily="18" charset="0"/>
            </a:endParaRPr>
          </a:p>
          <a:p>
            <a:pPr marL="342900" indent="-342900" eaLnBrk="1" fontAlgn="auto" hangingPunct="1">
              <a:spcBef>
                <a:spcPct val="20000"/>
              </a:spcBef>
              <a:spcAft>
                <a:spcPts val="0"/>
              </a:spcAft>
              <a:defRPr/>
            </a:pPr>
            <a:r>
              <a:rPr lang="en-US" sz="3200" kern="0" dirty="0">
                <a:latin typeface="Times New Roman" pitchFamily="18" charset="0"/>
                <a:cs typeface="Times New Roman" pitchFamily="18" charset="0"/>
              </a:rPr>
              <a:t>// Trace back for </a:t>
            </a:r>
            <a:r>
              <a:rPr lang="en-US" sz="3200" kern="0" dirty="0" err="1">
                <a:latin typeface="Times New Roman" pitchFamily="18" charset="0"/>
                <a:cs typeface="Times New Roman" pitchFamily="18" charset="0"/>
              </a:rPr>
              <a:t>x</a:t>
            </a:r>
            <a:r>
              <a:rPr lang="en-US" sz="3200" kern="0" baseline="-25000" dirty="0" err="1">
                <a:latin typeface="Times New Roman" pitchFamily="18" charset="0"/>
                <a:cs typeface="Times New Roman" pitchFamily="18" charset="0"/>
              </a:rPr>
              <a:t>n</a:t>
            </a:r>
            <a:r>
              <a:rPr lang="en-US" sz="3200" kern="0" baseline="-25000" dirty="0">
                <a:latin typeface="Times New Roman" pitchFamily="18" charset="0"/>
                <a:cs typeface="Times New Roman" pitchFamily="18" charset="0"/>
              </a:rPr>
              <a:t> </a:t>
            </a:r>
            <a:r>
              <a:rPr lang="en-US" sz="3200" kern="0" dirty="0">
                <a:latin typeface="Times New Roman" pitchFamily="18" charset="0"/>
                <a:cs typeface="Times New Roman" pitchFamily="18" charset="0"/>
              </a:rPr>
              <a:t>,x</a:t>
            </a:r>
            <a:r>
              <a:rPr lang="en-US" sz="3200" kern="0" baseline="-25000" dirty="0">
                <a:latin typeface="Times New Roman" pitchFamily="18" charset="0"/>
                <a:cs typeface="Times New Roman" pitchFamily="18" charset="0"/>
              </a:rPr>
              <a:t>n-1</a:t>
            </a:r>
            <a:r>
              <a:rPr lang="en-US" sz="3200" kern="0" dirty="0">
                <a:latin typeface="Times New Roman" pitchFamily="18" charset="0"/>
                <a:cs typeface="Times New Roman" pitchFamily="18" charset="0"/>
              </a:rPr>
              <a:t>,…..,x</a:t>
            </a:r>
            <a:r>
              <a:rPr lang="en-US" sz="3200" kern="0" baseline="-25000" dirty="0">
                <a:latin typeface="Times New Roman" pitchFamily="18" charset="0"/>
                <a:cs typeface="Times New Roman" pitchFamily="18" charset="0"/>
              </a:rPr>
              <a:t>1.</a:t>
            </a:r>
            <a:endParaRPr lang="en-US" sz="3200" kern="0" dirty="0">
              <a:latin typeface="Times New Roman" pitchFamily="18" charset="0"/>
              <a:cs typeface="Times New Roman" pitchFamily="18" charset="0"/>
            </a:endParaRPr>
          </a:p>
          <a:p>
            <a:pPr marL="342900" indent="-342900" eaLnBrk="1" fontAlgn="auto" hangingPunct="1">
              <a:spcBef>
                <a:spcPct val="20000"/>
              </a:spcBef>
              <a:spcAft>
                <a:spcPts val="0"/>
              </a:spcAft>
              <a:defRPr/>
            </a:pPr>
            <a:r>
              <a:rPr lang="en-US" sz="3200" kern="0" dirty="0">
                <a:latin typeface="Times New Roman" pitchFamily="18" charset="0"/>
                <a:cs typeface="Times New Roman" pitchFamily="18" charset="0"/>
              </a:rPr>
              <a:t>if (PX &gt; PY) then </a:t>
            </a:r>
            <a:r>
              <a:rPr lang="en-US" sz="3200" kern="0" dirty="0" err="1">
                <a:latin typeface="Times New Roman" pitchFamily="18" charset="0"/>
                <a:cs typeface="Times New Roman" pitchFamily="18" charset="0"/>
              </a:rPr>
              <a:t>x</a:t>
            </a:r>
            <a:r>
              <a:rPr lang="en-US" sz="3200" kern="0" baseline="-25000" dirty="0" err="1">
                <a:latin typeface="Times New Roman" pitchFamily="18" charset="0"/>
                <a:cs typeface="Times New Roman" pitchFamily="18" charset="0"/>
              </a:rPr>
              <a:t>n</a:t>
            </a:r>
            <a:r>
              <a:rPr lang="en-US" sz="3200" kern="0" dirty="0">
                <a:latin typeface="Times New Roman" pitchFamily="18" charset="0"/>
                <a:cs typeface="Times New Roman" pitchFamily="18" charset="0"/>
              </a:rPr>
              <a:t> = 0;</a:t>
            </a:r>
          </a:p>
          <a:p>
            <a:pPr marL="342900" indent="-342900" eaLnBrk="1" fontAlgn="auto" hangingPunct="1">
              <a:spcBef>
                <a:spcPct val="20000"/>
              </a:spcBef>
              <a:spcAft>
                <a:spcPts val="0"/>
              </a:spcAft>
              <a:defRPr/>
            </a:pPr>
            <a:r>
              <a:rPr lang="en-US" sz="3200" kern="0" dirty="0">
                <a:latin typeface="Times New Roman" pitchFamily="18" charset="0"/>
                <a:cs typeface="Times New Roman" pitchFamily="18" charset="0"/>
              </a:rPr>
              <a:t>  else </a:t>
            </a:r>
            <a:r>
              <a:rPr lang="en-US" sz="3200" kern="0" dirty="0" err="1">
                <a:latin typeface="Times New Roman" pitchFamily="18" charset="0"/>
                <a:cs typeface="Times New Roman" pitchFamily="18" charset="0"/>
              </a:rPr>
              <a:t>x</a:t>
            </a:r>
            <a:r>
              <a:rPr lang="en-US" sz="3200" kern="0" baseline="-25000" dirty="0" err="1">
                <a:latin typeface="Times New Roman" pitchFamily="18" charset="0"/>
                <a:cs typeface="Times New Roman" pitchFamily="18" charset="0"/>
              </a:rPr>
              <a:t>n</a:t>
            </a:r>
            <a:r>
              <a:rPr lang="en-US" sz="3200" kern="0" dirty="0">
                <a:latin typeface="Times New Roman" pitchFamily="18" charset="0"/>
                <a:cs typeface="Times New Roman" pitchFamily="18" charset="0"/>
              </a:rPr>
              <a:t>=1;</a:t>
            </a:r>
          </a:p>
          <a:p>
            <a:pPr marL="342900" indent="-342900" eaLnBrk="1" fontAlgn="auto" hangingPunct="1">
              <a:spcBef>
                <a:spcPct val="20000"/>
              </a:spcBef>
              <a:spcAft>
                <a:spcPts val="0"/>
              </a:spcAft>
              <a:defRPr/>
            </a:pPr>
            <a:r>
              <a:rPr lang="en-US" sz="3200" kern="0" dirty="0">
                <a:latin typeface="Times New Roman" pitchFamily="18" charset="0"/>
                <a:cs typeface="Times New Roman" pitchFamily="18" charset="0"/>
              </a:rPr>
              <a:t>  </a:t>
            </a:r>
            <a:r>
              <a:rPr lang="en-US" sz="3200" kern="0" dirty="0" err="1">
                <a:latin typeface="Times New Roman" pitchFamily="18" charset="0"/>
                <a:cs typeface="Times New Roman" pitchFamily="18" charset="0"/>
              </a:rPr>
              <a:t>TraceBackFor</a:t>
            </a:r>
            <a:r>
              <a:rPr lang="en-US" sz="3200" kern="0" dirty="0">
                <a:latin typeface="Times New Roman" pitchFamily="18" charset="0"/>
                <a:cs typeface="Times New Roman" pitchFamily="18" charset="0"/>
              </a:rPr>
              <a:t>(x</a:t>
            </a:r>
            <a:r>
              <a:rPr lang="en-US" sz="3200" kern="0" baseline="-25000" dirty="0">
                <a:latin typeface="Times New Roman" pitchFamily="18" charset="0"/>
                <a:cs typeface="Times New Roman" pitchFamily="18" charset="0"/>
              </a:rPr>
              <a:t>n-1</a:t>
            </a:r>
            <a:r>
              <a:rPr lang="en-US" sz="3200" kern="0" dirty="0">
                <a:latin typeface="Times New Roman" pitchFamily="18" charset="0"/>
                <a:cs typeface="Times New Roman" pitchFamily="18" charset="0"/>
              </a:rPr>
              <a:t>,…..,x</a:t>
            </a:r>
            <a:r>
              <a:rPr lang="en-US" sz="3200" kern="0" baseline="-25000" dirty="0">
                <a:latin typeface="Times New Roman" pitchFamily="18" charset="0"/>
                <a:cs typeface="Times New Roman" pitchFamily="18" charset="0"/>
              </a:rPr>
              <a:t>1</a:t>
            </a:r>
            <a:r>
              <a:rPr lang="en-US" sz="3200" kern="0" dirty="0">
                <a:latin typeface="Times New Roman" pitchFamily="18" charset="0"/>
                <a:cs typeface="Times New Roman" pitchFamily="18" charset="0"/>
              </a:rPr>
              <a:t>);</a:t>
            </a:r>
          </a:p>
          <a:p>
            <a:pPr marL="342900" indent="-342900" eaLnBrk="1" fontAlgn="auto" hangingPunct="1">
              <a:spcBef>
                <a:spcPct val="20000"/>
              </a:spcBef>
              <a:spcAft>
                <a:spcPts val="0"/>
              </a:spcAft>
              <a:defRPr/>
            </a:pPr>
            <a:r>
              <a:rPr lang="en-US" sz="3200" kern="0" dirty="0">
                <a:latin typeface="Times New Roman" pitchFamily="18" charset="0"/>
                <a:cs typeface="Times New Roman" pitchFamily="18" charset="0"/>
              </a:rPr>
              <a:t> }</a:t>
            </a:r>
          </a:p>
        </p:txBody>
      </p:sp>
    </p:spTree>
    <p:extLst>
      <p:ext uri="{BB962C8B-B14F-4D97-AF65-F5344CB8AC3E}">
        <p14:creationId xmlns:p14="http://schemas.microsoft.com/office/powerpoint/2010/main" val="15854390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17" y="647754"/>
            <a:ext cx="10515600" cy="4351338"/>
          </a:xfrm>
        </p:spPr>
        <p:txBody>
          <a:bodyPr/>
          <a:lstStyle/>
          <a:p>
            <a:pPr marL="0" indent="0" algn="just">
              <a:buNone/>
            </a:pPr>
            <a:r>
              <a:rPr lang="en-US" b="1" dirty="0" smtClean="0">
                <a:latin typeface="Times New Roman" panose="02020603050405020304" pitchFamily="18" charset="0"/>
                <a:cs typeface="Times New Roman" panose="02020603050405020304" pitchFamily="18" charset="0"/>
              </a:rPr>
              <a:t>TIME COMPLEXITY OF THE APPROACH </a:t>
            </a:r>
          </a:p>
          <a:p>
            <a:pPr marL="0" indent="0" algn="just">
              <a:buNone/>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should be noted that the above function computes the same sub-problems again and again. See the following recursion tree, K(1, 1) is being evaluated twice. The time complexity of this naive recursive solution is exponential (2^n).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3956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noChangeArrowheads="1"/>
          </p:cNvSpPr>
          <p:nvPr>
            <p:ph idx="1"/>
          </p:nvPr>
        </p:nvSpPr>
        <p:spPr>
          <a:xfrm>
            <a:off x="357809" y="3505338"/>
            <a:ext cx="11274287" cy="798306"/>
          </a:xfrm>
        </p:spPr>
        <p:txBody>
          <a:bodyPr/>
          <a:lstStyle/>
          <a:p>
            <a:pPr marL="0" indent="0" algn="ctr" eaLnBrk="1" hangingPunct="1">
              <a:buFont typeface="Arial" panose="020B0604020202020204" pitchFamily="34" charset="0"/>
              <a:buNone/>
            </a:pPr>
            <a:r>
              <a:rPr lang="en-US" altLang="en-US" sz="4800" b="1" dirty="0" smtClean="0">
                <a:solidFill>
                  <a:srgbClr val="FF0000"/>
                </a:solidFill>
                <a:latin typeface="Times New Roman" panose="02020603050405020304" pitchFamily="18" charset="0"/>
                <a:cs typeface="Times New Roman" panose="02020603050405020304" pitchFamily="18" charset="0"/>
              </a:rPr>
              <a:t>RELIABILTY DESIGN</a:t>
            </a:r>
            <a:endParaRPr lang="en-US" altLang="en-US" sz="48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290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650" y="65088"/>
            <a:ext cx="11757025" cy="6232525"/>
          </a:xfrm>
          <a:prstGeom prst="rect">
            <a:avLst/>
          </a:prstGeom>
          <a:noFill/>
        </p:spPr>
        <p:txBody>
          <a:bodyPr>
            <a:spAutoFit/>
          </a:bodyPr>
          <a:lstStyle/>
          <a:p>
            <a:pPr>
              <a:defRPr/>
            </a:pPr>
            <a:r>
              <a:rPr lang="en-US" sz="2800" u="sng" dirty="0">
                <a:solidFill>
                  <a:srgbClr val="FF0000"/>
                </a:solidFill>
                <a:latin typeface="Times New Roman" pitchFamily="18" charset="0"/>
                <a:cs typeface="Times New Roman" pitchFamily="18" charset="0"/>
              </a:rPr>
              <a:t>Ex. Shortest Path:</a:t>
            </a:r>
          </a:p>
          <a:p>
            <a:pPr>
              <a:defRPr/>
            </a:pPr>
            <a:endParaRPr lang="en-US" sz="1000" u="sng" dirty="0">
              <a:latin typeface="Times New Roman" pitchFamily="18" charset="0"/>
              <a:cs typeface="Times New Roman" pitchFamily="18" charset="0"/>
            </a:endParaRPr>
          </a:p>
          <a:p>
            <a:pPr>
              <a:defRPr/>
            </a:pPr>
            <a:r>
              <a:rPr lang="en-US" sz="2400" dirty="0">
                <a:latin typeface="Times New Roman" pitchFamily="18" charset="0"/>
                <a:cs typeface="Times New Roman" pitchFamily="18" charset="0"/>
              </a:rPr>
              <a:t>One way to find the shortest path from vertex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to j in a directed graph G is to decide which vertex should be the second vertex, which the third, which the fourth an vertex d so on., until vertex j is reached. An optimal solution is the one that results in a path of least length.</a:t>
            </a:r>
          </a:p>
          <a:p>
            <a:pPr>
              <a:defRPr/>
            </a:pPr>
            <a:endParaRPr lang="en-US" sz="900" dirty="0">
              <a:latin typeface="Times New Roman" pitchFamily="18" charset="0"/>
              <a:cs typeface="Times New Roman" pitchFamily="18" charset="0"/>
            </a:endParaRPr>
          </a:p>
          <a:p>
            <a:pPr>
              <a:defRPr/>
            </a:pPr>
            <a:r>
              <a:rPr lang="en-US" sz="2400" dirty="0">
                <a:latin typeface="Times New Roman" pitchFamily="18" charset="0"/>
                <a:cs typeface="Times New Roman" pitchFamily="18" charset="0"/>
              </a:rPr>
              <a:t>Here, Assume that i,i</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,i</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baseline="-25000" dirty="0" err="1">
                <a:latin typeface="Times New Roman" pitchFamily="18" charset="0"/>
                <a:cs typeface="Times New Roman" pitchFamily="18" charset="0"/>
              </a:rPr>
              <a:t>k</a:t>
            </a:r>
            <a:r>
              <a:rPr lang="en-US" sz="2400" dirty="0" err="1">
                <a:latin typeface="Times New Roman" pitchFamily="18" charset="0"/>
                <a:cs typeface="Times New Roman" pitchFamily="18" charset="0"/>
              </a:rPr>
              <a:t>,j</a:t>
            </a:r>
            <a:r>
              <a:rPr lang="en-US" sz="2400" dirty="0">
                <a:latin typeface="Times New Roman" pitchFamily="18" charset="0"/>
                <a:cs typeface="Times New Roman" pitchFamily="18" charset="0"/>
              </a:rPr>
              <a:t> is the shortest path from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to j.</a:t>
            </a:r>
          </a:p>
          <a:p>
            <a:pPr marL="290513" indent="-234950">
              <a:buFont typeface="Arial" pitchFamily="34" charset="0"/>
              <a:buChar char="•"/>
              <a:defRPr/>
            </a:pPr>
            <a:r>
              <a:rPr lang="en-US" sz="2400" dirty="0">
                <a:latin typeface="Times New Roman" pitchFamily="18" charset="0"/>
                <a:cs typeface="Times New Roman" pitchFamily="18" charset="0"/>
              </a:rPr>
              <a:t>Starting with initial vertex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 decision has been made to go to vertex i</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p>
          <a:p>
            <a:pPr marL="290513" indent="-234950">
              <a:buFont typeface="Arial" pitchFamily="34" charset="0"/>
              <a:buChar char="•"/>
              <a:defRPr/>
            </a:pPr>
            <a:r>
              <a:rPr lang="en-US" sz="2400" dirty="0">
                <a:latin typeface="Times New Roman" pitchFamily="18" charset="0"/>
                <a:cs typeface="Times New Roman" pitchFamily="18" charset="0"/>
              </a:rPr>
              <a:t>Following this decision, the problem state is defined by vertex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and we need to find a path from i</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to j.</a:t>
            </a:r>
          </a:p>
          <a:p>
            <a:pPr marL="290513" indent="-234950">
              <a:buFont typeface="Arial" pitchFamily="34" charset="0"/>
              <a:buChar char="•"/>
              <a:defRPr/>
            </a:pPr>
            <a:r>
              <a:rPr lang="en-US" sz="2400" dirty="0">
                <a:latin typeface="Times New Roman" pitchFamily="18" charset="0"/>
                <a:cs typeface="Times New Roman" pitchFamily="18" charset="0"/>
              </a:rPr>
              <a:t>It is clear that the sequence i,i</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,i</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baseline="-25000" dirty="0" err="1">
                <a:latin typeface="Times New Roman" pitchFamily="18" charset="0"/>
                <a:cs typeface="Times New Roman" pitchFamily="18" charset="0"/>
              </a:rPr>
              <a:t>k</a:t>
            </a:r>
            <a:r>
              <a:rPr lang="en-US" sz="2400" dirty="0" err="1">
                <a:latin typeface="Times New Roman" pitchFamily="18" charset="0"/>
                <a:cs typeface="Times New Roman" pitchFamily="18" charset="0"/>
              </a:rPr>
              <a:t>,j</a:t>
            </a:r>
            <a:r>
              <a:rPr lang="en-US" sz="2400" dirty="0">
                <a:latin typeface="Times New Roman" pitchFamily="18" charset="0"/>
                <a:cs typeface="Times New Roman" pitchFamily="18" charset="0"/>
              </a:rPr>
              <a:t>  must constitute a shortest i</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to j path. </a:t>
            </a:r>
          </a:p>
          <a:p>
            <a:pPr marL="290513" indent="-234950">
              <a:buFont typeface="Arial" pitchFamily="34" charset="0"/>
              <a:buChar char="•"/>
              <a:defRPr/>
            </a:pPr>
            <a:r>
              <a:rPr lang="en-US" sz="2400" dirty="0">
                <a:latin typeface="Times New Roman" pitchFamily="18" charset="0"/>
                <a:cs typeface="Times New Roman" pitchFamily="18" charset="0"/>
              </a:rPr>
              <a:t>If not let i</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r</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r</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 </a:t>
            </a:r>
            <a:r>
              <a:rPr lang="en-US" sz="2400" dirty="0" err="1">
                <a:latin typeface="Times New Roman" pitchFamily="18" charset="0"/>
                <a:cs typeface="Times New Roman" pitchFamily="18" charset="0"/>
              </a:rPr>
              <a:t>r</a:t>
            </a:r>
            <a:r>
              <a:rPr lang="en-US" sz="2400" baseline="-25000" dirty="0" err="1">
                <a:latin typeface="Times New Roman" pitchFamily="18" charset="0"/>
                <a:cs typeface="Times New Roman" pitchFamily="18" charset="0"/>
              </a:rPr>
              <a:t>q</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j  be a shortest path then i</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r</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r</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 </a:t>
            </a:r>
            <a:r>
              <a:rPr lang="en-US" sz="2400" dirty="0" err="1">
                <a:latin typeface="Times New Roman" pitchFamily="18" charset="0"/>
                <a:cs typeface="Times New Roman" pitchFamily="18" charset="0"/>
              </a:rPr>
              <a:t>r</a:t>
            </a:r>
            <a:r>
              <a:rPr lang="en-US" sz="2400" baseline="-25000" dirty="0" err="1">
                <a:latin typeface="Times New Roman" pitchFamily="18" charset="0"/>
                <a:cs typeface="Times New Roman" pitchFamily="18" charset="0"/>
              </a:rPr>
              <a:t>q</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j is an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to j path shorter that the path i,i</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,i</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baseline="-25000" dirty="0" err="1">
                <a:latin typeface="Times New Roman" pitchFamily="18" charset="0"/>
                <a:cs typeface="Times New Roman" pitchFamily="18" charset="0"/>
              </a:rPr>
              <a:t>k</a:t>
            </a:r>
            <a:r>
              <a:rPr lang="en-US" sz="2400" dirty="0" err="1">
                <a:latin typeface="Times New Roman" pitchFamily="18" charset="0"/>
                <a:cs typeface="Times New Roman" pitchFamily="18" charset="0"/>
              </a:rPr>
              <a:t>,j</a:t>
            </a:r>
            <a:r>
              <a:rPr lang="en-US" sz="2400" dirty="0">
                <a:latin typeface="Times New Roman" pitchFamily="18" charset="0"/>
                <a:cs typeface="Times New Roman" pitchFamily="18" charset="0"/>
              </a:rPr>
              <a:t> </a:t>
            </a:r>
          </a:p>
          <a:p>
            <a:pPr marL="290513" indent="-234950">
              <a:buFont typeface="Arial" pitchFamily="34" charset="0"/>
              <a:buChar char="•"/>
              <a:defRPr/>
            </a:pPr>
            <a:r>
              <a:rPr lang="en-US" sz="2400" baseline="30000" dirty="0">
                <a:latin typeface="Times New Roman" pitchFamily="18" charset="0"/>
                <a:cs typeface="Times New Roman" pitchFamily="18" charset="0"/>
              </a:rPr>
              <a:t>n</a:t>
            </a:r>
          </a:p>
          <a:p>
            <a:pPr marL="290513" indent="-234950">
              <a:defRPr/>
            </a:pPr>
            <a:r>
              <a:rPr lang="en-US" sz="2400" dirty="0">
                <a:latin typeface="Times New Roman" pitchFamily="18" charset="0"/>
                <a:cs typeface="Times New Roman" pitchFamily="18" charset="0"/>
              </a:rPr>
              <a:t>Although the total number of different decision sequences is exponential in the number of decisions (if there are d choices for each of the n decisions to be made then there are </a:t>
            </a:r>
            <a:r>
              <a:rPr lang="en-US" sz="2400" dirty="0" err="1">
                <a:latin typeface="Times New Roman" pitchFamily="18" charset="0"/>
                <a:cs typeface="Times New Roman" pitchFamily="18" charset="0"/>
              </a:rPr>
              <a:t>d</a:t>
            </a:r>
            <a:r>
              <a:rPr lang="en-US" sz="2400" baseline="30000" dirty="0" err="1">
                <a:latin typeface="Times New Roman" pitchFamily="18" charset="0"/>
                <a:cs typeface="Times New Roman" pitchFamily="18" charset="0"/>
              </a:rPr>
              <a:t>n</a:t>
            </a:r>
            <a:r>
              <a:rPr lang="en-US" sz="2400" dirty="0">
                <a:latin typeface="Times New Roman" pitchFamily="18" charset="0"/>
                <a:cs typeface="Times New Roman" pitchFamily="18" charset="0"/>
              </a:rPr>
              <a:t> possible decisions), dynamic programming algorithms often have a polynomial time complexity</a:t>
            </a:r>
          </a:p>
        </p:txBody>
      </p:sp>
    </p:spTree>
    <p:extLst>
      <p:ext uri="{BB962C8B-B14F-4D97-AF65-F5344CB8AC3E}">
        <p14:creationId xmlns:p14="http://schemas.microsoft.com/office/powerpoint/2010/main" val="40707004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536713"/>
                <a:ext cx="10515600" cy="5605670"/>
              </a:xfrm>
            </p:spPr>
            <p:txBody>
              <a:bodyPr>
                <a:normAutofit fontScale="70000" lnSpcReduction="20000"/>
              </a:bodyPr>
              <a:lstStyle/>
              <a:p>
                <a:pPr marL="0" indent="0">
                  <a:buNone/>
                </a:pPr>
                <a:r>
                  <a:rPr lang="en-US" sz="4400" dirty="0" smtClean="0">
                    <a:latin typeface="Times New Roman" panose="02020603050405020304" pitchFamily="18" charset="0"/>
                    <a:cs typeface="Times New Roman" panose="02020603050405020304" pitchFamily="18" charset="0"/>
                  </a:rPr>
                  <a:t>The Problem of Reliability Design is to set up a system with maximum Reliability.</a:t>
                </a:r>
              </a:p>
              <a:p>
                <a:pPr marL="0" indent="0">
                  <a:buNone/>
                </a:pPr>
                <a:r>
                  <a:rPr lang="en-US" sz="4400" dirty="0" smtClean="0">
                    <a:latin typeface="Times New Roman" panose="02020603050405020304" pitchFamily="18" charset="0"/>
                    <a:cs typeface="Times New Roman" panose="02020603050405020304" pitchFamily="18" charset="0"/>
                  </a:rPr>
                  <a:t>A System may involve many parameters like D</a:t>
                </a:r>
                <a:r>
                  <a:rPr lang="en-US" sz="4400" baseline="-25000" dirty="0" smtClean="0">
                    <a:latin typeface="Times New Roman" panose="02020603050405020304" pitchFamily="18" charset="0"/>
                    <a:cs typeface="Times New Roman" panose="02020603050405020304" pitchFamily="18" charset="0"/>
                  </a:rPr>
                  <a:t>1</a:t>
                </a:r>
                <a:r>
                  <a:rPr lang="en-US" sz="4400" dirty="0" smtClean="0">
                    <a:latin typeface="Times New Roman" panose="02020603050405020304" pitchFamily="18" charset="0"/>
                    <a:cs typeface="Times New Roman" panose="02020603050405020304" pitchFamily="18" charset="0"/>
                  </a:rPr>
                  <a:t>, D</a:t>
                </a:r>
                <a:r>
                  <a:rPr lang="en-US" sz="4400" baseline="-25000" dirty="0" smtClean="0">
                    <a:latin typeface="Times New Roman" panose="02020603050405020304" pitchFamily="18" charset="0"/>
                    <a:cs typeface="Times New Roman" panose="02020603050405020304" pitchFamily="18" charset="0"/>
                  </a:rPr>
                  <a:t>2</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D</a:t>
                </a:r>
                <a:r>
                  <a:rPr lang="en-US" sz="4400" baseline="-25000" dirty="0" err="1" smtClean="0">
                    <a:latin typeface="Times New Roman" panose="02020603050405020304" pitchFamily="18" charset="0"/>
                    <a:cs typeface="Times New Roman" panose="02020603050405020304" pitchFamily="18" charset="0"/>
                  </a:rPr>
                  <a:t>k</a:t>
                </a:r>
                <a:r>
                  <a:rPr lang="en-US" sz="4400" baseline="-250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and corresponding reliabilities (r</a:t>
                </a:r>
                <a:r>
                  <a:rPr lang="en-US" sz="4400" baseline="-25000" dirty="0" smtClean="0">
                    <a:latin typeface="Times New Roman" panose="02020603050405020304" pitchFamily="18" charset="0"/>
                    <a:cs typeface="Times New Roman" panose="02020603050405020304" pitchFamily="18" charset="0"/>
                  </a:rPr>
                  <a:t>1</a:t>
                </a:r>
                <a:r>
                  <a:rPr lang="en-US" sz="4400" dirty="0" smtClean="0">
                    <a:latin typeface="Times New Roman" panose="02020603050405020304" pitchFamily="18" charset="0"/>
                    <a:cs typeface="Times New Roman" panose="02020603050405020304" pitchFamily="18" charset="0"/>
                  </a:rPr>
                  <a:t>,r</a:t>
                </a:r>
                <a:r>
                  <a:rPr lang="en-US" sz="4400" baseline="-25000" dirty="0" smtClean="0">
                    <a:latin typeface="Times New Roman" panose="02020603050405020304" pitchFamily="18" charset="0"/>
                    <a:cs typeface="Times New Roman" panose="02020603050405020304" pitchFamily="18" charset="0"/>
                  </a:rPr>
                  <a:t>2</a:t>
                </a:r>
                <a:r>
                  <a:rPr lang="en-US" sz="4400" dirty="0" smtClean="0">
                    <a:latin typeface="Times New Roman" panose="02020603050405020304" pitchFamily="18" charset="0"/>
                    <a:cs typeface="Times New Roman" panose="02020603050405020304" pitchFamily="18" charset="0"/>
                  </a:rPr>
                  <a:t>, …. </a:t>
                </a:r>
                <a:r>
                  <a:rPr lang="en-US" sz="4400" dirty="0" err="1" smtClean="0">
                    <a:latin typeface="Times New Roman" panose="02020603050405020304" pitchFamily="18" charset="0"/>
                    <a:cs typeface="Times New Roman" panose="02020603050405020304" pitchFamily="18" charset="0"/>
                  </a:rPr>
                  <a:t>r</a:t>
                </a:r>
                <a:r>
                  <a:rPr lang="en-US" sz="4400" baseline="-25000" dirty="0" err="1" smtClean="0">
                    <a:latin typeface="Times New Roman" panose="02020603050405020304" pitchFamily="18" charset="0"/>
                    <a:cs typeface="Times New Roman" panose="02020603050405020304" pitchFamily="18" charset="0"/>
                  </a:rPr>
                  <a:t>k</a:t>
                </a:r>
                <a:r>
                  <a:rPr lang="en-IN" sz="4400" dirty="0" smtClean="0">
                    <a:latin typeface="Times New Roman" panose="02020603050405020304" pitchFamily="18" charset="0"/>
                    <a:cs typeface="Times New Roman" panose="02020603050405020304" pitchFamily="18" charset="0"/>
                  </a:rPr>
                  <a:t> ).</a:t>
                </a:r>
                <a:r>
                  <a:rPr lang="en-US" sz="4400" baseline="-25000"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t>
                </a:r>
              </a:p>
              <a:p>
                <a:pPr marL="0" indent="0">
                  <a:buNone/>
                </a:pPr>
                <a:r>
                  <a:rPr lang="en-US" sz="4400" dirty="0" smtClean="0">
                    <a:latin typeface="Times New Roman" panose="02020603050405020304" pitchFamily="18" charset="0"/>
                    <a:cs typeface="Times New Roman" panose="02020603050405020304" pitchFamily="18" charset="0"/>
                  </a:rPr>
                  <a:t>The Non-reliability of a parameter is (1-r)</a:t>
                </a:r>
              </a:p>
              <a:p>
                <a:pPr marL="0" indent="0">
                  <a:buNone/>
                </a:pPr>
                <a:r>
                  <a:rPr lang="en-US" sz="4400" dirty="0" smtClean="0">
                    <a:latin typeface="Times New Roman" panose="02020603050405020304" pitchFamily="18" charset="0"/>
                    <a:cs typeface="Times New Roman" panose="02020603050405020304" pitchFamily="18" charset="0"/>
                  </a:rPr>
                  <a:t>The overall reliability of the system is the product of all reliabilities (i.e., all the parameters are connected in </a:t>
                </a:r>
                <a:r>
                  <a:rPr lang="en-US" sz="4400" dirty="0" smtClean="0">
                    <a:solidFill>
                      <a:srgbClr val="FF0000"/>
                    </a:solidFill>
                    <a:latin typeface="Times New Roman" panose="02020603050405020304" pitchFamily="18" charset="0"/>
                    <a:cs typeface="Times New Roman" panose="02020603050405020304" pitchFamily="18" charset="0"/>
                  </a:rPr>
                  <a:t>series</a:t>
                </a:r>
                <a:r>
                  <a:rPr lang="en-US" sz="4400" dirty="0" smtClean="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4400" b="0" i="1" smtClean="0">
                          <a:latin typeface="Cambria Math" panose="02040503050406030204" pitchFamily="18" charset="0"/>
                          <a:cs typeface="Times New Roman" panose="02020603050405020304" pitchFamily="18" charset="0"/>
                        </a:rPr>
                        <m:t>𝑟</m:t>
                      </m:r>
                      <m:r>
                        <a:rPr lang="en-US" sz="4400" b="0" i="1" baseline="-25000" smtClean="0">
                          <a:latin typeface="Cambria Math" panose="02040503050406030204" pitchFamily="18" charset="0"/>
                          <a:cs typeface="Times New Roman" panose="02020603050405020304" pitchFamily="18" charset="0"/>
                        </a:rPr>
                        <m:t>𝑘</m:t>
                      </m:r>
                    </m:oMath>
                  </m:oMathPara>
                </a14:m>
                <a:endParaRPr lang="en-US" sz="4400" baseline="-25000" dirty="0" smtClean="0">
                  <a:latin typeface="Times New Roman" panose="02020603050405020304" pitchFamily="18" charset="0"/>
                  <a:cs typeface="Times New Roman" panose="02020603050405020304" pitchFamily="18" charset="0"/>
                </a:endParaRPr>
              </a:p>
              <a:p>
                <a:pPr marL="0" indent="0">
                  <a:buNone/>
                </a:pPr>
                <a:r>
                  <a:rPr lang="en-US" sz="4400" dirty="0" smtClean="0">
                    <a:latin typeface="Times New Roman" panose="02020603050405020304" pitchFamily="18" charset="0"/>
                    <a:cs typeface="Times New Roman" panose="02020603050405020304" pitchFamily="18" charset="0"/>
                  </a:rPr>
                  <a:t>Example: if there are four parameters D</a:t>
                </a:r>
                <a:r>
                  <a:rPr lang="en-US" sz="4400" baseline="-25000" dirty="0" smtClean="0">
                    <a:latin typeface="Times New Roman" panose="02020603050405020304" pitchFamily="18" charset="0"/>
                    <a:cs typeface="Times New Roman" panose="02020603050405020304" pitchFamily="18" charset="0"/>
                  </a:rPr>
                  <a:t>1</a:t>
                </a: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D</a:t>
                </a:r>
                <a:r>
                  <a:rPr lang="en-US" sz="4400" baseline="-25000" dirty="0" smtClean="0">
                    <a:latin typeface="Times New Roman" panose="02020603050405020304" pitchFamily="18" charset="0"/>
                    <a:cs typeface="Times New Roman" panose="02020603050405020304" pitchFamily="18" charset="0"/>
                  </a:rPr>
                  <a:t>2,</a:t>
                </a: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D</a:t>
                </a:r>
                <a:r>
                  <a:rPr lang="en-US" sz="4400" baseline="-25000" dirty="0" smtClean="0">
                    <a:latin typeface="Times New Roman" panose="02020603050405020304" pitchFamily="18" charset="0"/>
                    <a:cs typeface="Times New Roman" panose="02020603050405020304" pitchFamily="18" charset="0"/>
                  </a:rPr>
                  <a:t>3</a:t>
                </a:r>
                <a:r>
                  <a:rPr lang="en-US" sz="4400" dirty="0" smtClean="0">
                    <a:latin typeface="Times New Roman" panose="02020603050405020304" pitchFamily="18" charset="0"/>
                    <a:cs typeface="Times New Roman" panose="02020603050405020304" pitchFamily="18" charset="0"/>
                  </a:rPr>
                  <a:t>, D</a:t>
                </a:r>
                <a:r>
                  <a:rPr lang="en-US" sz="4400" baseline="-25000" dirty="0" smtClean="0">
                    <a:latin typeface="Times New Roman" panose="02020603050405020304" pitchFamily="18" charset="0"/>
                    <a:cs typeface="Times New Roman" panose="02020603050405020304" pitchFamily="18" charset="0"/>
                  </a:rPr>
                  <a:t>4</a:t>
                </a:r>
                <a:r>
                  <a:rPr lang="en-US" sz="4400" baseline="30000"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and the corresponding reliabilities are ( 0.9,0.9,0.9,0.9) </a:t>
                </a:r>
              </a:p>
              <a:p>
                <a:pPr marL="0" indent="0">
                  <a:buNone/>
                </a:pPr>
                <a:r>
                  <a:rPr lang="en-US" sz="4400" dirty="0" smtClean="0">
                    <a:latin typeface="Times New Roman" panose="02020603050405020304" pitchFamily="18" charset="0"/>
                    <a:cs typeface="Times New Roman" panose="02020603050405020304" pitchFamily="18" charset="0"/>
                  </a:rPr>
                  <a:t>The overall reliability of the system is </a:t>
                </a:r>
                <a14:m>
                  <m:oMath xmlns:m="http://schemas.openxmlformats.org/officeDocument/2006/math">
                    <m:r>
                      <a:rPr lang="en-US" sz="4400" i="1">
                        <a:latin typeface="Cambria Math" panose="02040503050406030204" pitchFamily="18" charset="0"/>
                        <a:ea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𝑟</m:t>
                    </m:r>
                    <m:r>
                      <a:rPr lang="en-US" sz="4400" b="0" i="1" baseline="-25000" smtClean="0">
                        <a:latin typeface="Cambria Math" panose="02040503050406030204" pitchFamily="18" charset="0"/>
                        <a:cs typeface="Times New Roman" panose="02020603050405020304" pitchFamily="18" charset="0"/>
                      </a:rPr>
                      <m:t>4</m:t>
                    </m:r>
                    <m:r>
                      <a:rPr lang="en-US" sz="4400" b="0" i="0" baseline="-25000" smtClean="0">
                        <a:latin typeface="Cambria Math" panose="02040503050406030204" pitchFamily="18" charset="0"/>
                        <a:cs typeface="Times New Roman" panose="02020603050405020304" pitchFamily="18" charset="0"/>
                      </a:rPr>
                      <m:t> </m:t>
                    </m:r>
                  </m:oMath>
                </a14:m>
                <a:r>
                  <a:rPr lang="en-US" sz="4400" dirty="0" smtClean="0">
                    <a:latin typeface="Times New Roman" panose="02020603050405020304" pitchFamily="18" charset="0"/>
                    <a:cs typeface="Times New Roman" panose="02020603050405020304" pitchFamily="18" charset="0"/>
                  </a:rPr>
                  <a:t>= 0.6561 </a:t>
                </a:r>
              </a:p>
              <a:p>
                <a:pPr marL="0" indent="0">
                  <a:buNone/>
                </a:pPr>
                <a:r>
                  <a:rPr lang="en-US" sz="4400" dirty="0" smtClean="0">
                    <a:solidFill>
                      <a:srgbClr val="FF0000"/>
                    </a:solidFill>
                    <a:latin typeface="Times New Roman" panose="02020603050405020304" pitchFamily="18" charset="0"/>
                    <a:cs typeface="Times New Roman" panose="02020603050405020304" pitchFamily="18" charset="0"/>
                  </a:rPr>
                  <a:t>(which is decreasing in comparison to the individual reliability)</a:t>
                </a:r>
              </a:p>
              <a:p>
                <a:pPr marL="0" indent="0">
                  <a:buNone/>
                </a:pPr>
                <a:r>
                  <a:rPr lang="en-US" sz="4400" dirty="0" smtClean="0">
                    <a:solidFill>
                      <a:srgbClr val="FF0000"/>
                    </a:solidFill>
                    <a:latin typeface="Times New Roman" panose="02020603050405020304" pitchFamily="18" charset="0"/>
                    <a:cs typeface="Times New Roman" panose="02020603050405020304" pitchFamily="18" charset="0"/>
                  </a:rPr>
                  <a:t>The overall non reliability is 1-0.6561= 0.3439.</a:t>
                </a:r>
              </a:p>
              <a:p>
                <a:pPr marL="0" indent="0">
                  <a:buNone/>
                </a:pPr>
                <a:endParaRPr lang="en-US" sz="4400" dirty="0">
                  <a:latin typeface="Times New Roman" panose="02020603050405020304" pitchFamily="18" charset="0"/>
                  <a:cs typeface="Times New Roman" panose="02020603050405020304" pitchFamily="18" charset="0"/>
                </a:endParaRPr>
              </a:p>
              <a:p>
                <a:pPr marL="0" indent="0">
                  <a:buNone/>
                </a:pPr>
                <a:endParaRPr lang="en-US" baseline="300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36713"/>
                <a:ext cx="10515600" cy="5605670"/>
              </a:xfrm>
              <a:blipFill>
                <a:blip r:embed="rId2"/>
                <a:stretch>
                  <a:fillRect l="-1449" t="-3696"/>
                </a:stretch>
              </a:blipFill>
            </p:spPr>
            <p:txBody>
              <a:bodyPr/>
              <a:lstStyle/>
              <a:p>
                <a:r>
                  <a:rPr lang="en-IN">
                    <a:noFill/>
                  </a:rPr>
                  <a:t> </a:t>
                </a:r>
              </a:p>
            </p:txBody>
          </p:sp>
        </mc:Fallback>
      </mc:AlternateContent>
    </p:spTree>
    <p:extLst>
      <p:ext uri="{BB962C8B-B14F-4D97-AF65-F5344CB8AC3E}">
        <p14:creationId xmlns:p14="http://schemas.microsoft.com/office/powerpoint/2010/main" val="3813149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48139" y="493780"/>
                <a:ext cx="10515600" cy="5608845"/>
              </a:xfrm>
            </p:spPr>
            <p:txBody>
              <a:bodyPr/>
              <a:lstStyle/>
              <a:p>
                <a:pPr marL="0" indent="0">
                  <a:buNone/>
                </a:pPr>
                <a:r>
                  <a:rPr lang="en-US" dirty="0" smtClean="0">
                    <a:latin typeface="Times New Roman" panose="02020603050405020304" pitchFamily="18" charset="0"/>
                    <a:cs typeface="Times New Roman" panose="02020603050405020304" pitchFamily="18" charset="0"/>
                  </a:rPr>
                  <a:t>Therefore increase in reliability can be obtained by consider the multiple copies of each parameter (m</a:t>
                </a:r>
                <a:r>
                  <a:rPr lang="en-US" baseline="-25000" dirty="0"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referring it as stage </a:t>
                </a:r>
              </a:p>
              <a:p>
                <a:pPr marL="0" indent="0">
                  <a:buNone/>
                </a:pPr>
                <a:r>
                  <a:rPr lang="en-US" dirty="0" smtClean="0">
                    <a:latin typeface="Times New Roman" panose="02020603050405020304" pitchFamily="18" charset="0"/>
                    <a:cs typeface="Times New Roman" panose="02020603050405020304" pitchFamily="18" charset="0"/>
                  </a:rPr>
                  <a:t>Hence, the multiple copies of each parameter are connected in </a:t>
                </a:r>
                <a:r>
                  <a:rPr lang="en-US" dirty="0" smtClean="0">
                    <a:solidFill>
                      <a:srgbClr val="FF0000"/>
                    </a:solidFill>
                    <a:latin typeface="Times New Roman" panose="02020603050405020304" pitchFamily="18" charset="0"/>
                    <a:cs typeface="Times New Roman" panose="02020603050405020304" pitchFamily="18" charset="0"/>
                  </a:rPr>
                  <a:t>parallel </a:t>
                </a:r>
                <a:r>
                  <a:rPr lang="en-US" dirty="0" smtClean="0">
                    <a:latin typeface="Times New Roman" panose="02020603050405020304" pitchFamily="18" charset="0"/>
                    <a:cs typeface="Times New Roman" panose="02020603050405020304" pitchFamily="18" charset="0"/>
                  </a:rPr>
                  <a:t>to the other parameters, i.e., each stage is connected in series. </a:t>
                </a:r>
              </a:p>
              <a:p>
                <a:pPr marL="0" indent="0">
                  <a:buNone/>
                </a:pPr>
                <a:r>
                  <a:rPr lang="en-US" dirty="0" smtClean="0">
                    <a:latin typeface="Times New Roman" panose="02020603050405020304" pitchFamily="18" charset="0"/>
                    <a:cs typeface="Times New Roman" panose="02020603050405020304" pitchFamily="18" charset="0"/>
                  </a:rPr>
                  <a:t>The reliability across each stage is</a:t>
                </a:r>
                <a14:m>
                  <m:oMath xmlns:m="http://schemas.openxmlformats.org/officeDocument/2006/math">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𝑟𝑖</m:t>
                        </m:r>
                      </m:e>
                    </m:d>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𝑚</m:t>
                    </m:r>
                    <m:r>
                      <a:rPr lang="en-US" b="0" i="1" baseline="-25000"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b="0" baseline="-250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dirty="0" smtClean="0">
                    <a:latin typeface="Times New Roman" panose="02020603050405020304" pitchFamily="18" charset="0"/>
                    <a:ea typeface="Cambria Math" panose="02040503050406030204" pitchFamily="18" charset="0"/>
                    <a:cs typeface="Times New Roman" panose="02020603050405020304" pitchFamily="18" charset="0"/>
                  </a:rPr>
                  <a:t>Let us assume that the reliability of the stage </a:t>
                </a:r>
                <a:r>
                  <a:rPr lang="en-US" dirty="0" err="1" smtClean="0">
                    <a:latin typeface="Times New Roman" panose="02020603050405020304" pitchFamily="18" charset="0"/>
                    <a:ea typeface="Cambria Math" panose="02040503050406030204" pitchFamily="18" charset="0"/>
                    <a:cs typeface="Times New Roman" panose="02020603050405020304" pitchFamily="18" charset="0"/>
                  </a:rPr>
                  <a:t>i</a:t>
                </a:r>
                <a:r>
                  <a:rPr lang="en-US" dirty="0" smtClean="0">
                    <a:latin typeface="Times New Roman" panose="02020603050405020304" pitchFamily="18" charset="0"/>
                    <a:ea typeface="Cambria Math" panose="02040503050406030204" pitchFamily="18" charset="0"/>
                    <a:cs typeface="Times New Roman" panose="02020603050405020304" pitchFamily="18" charset="0"/>
                  </a:rPr>
                  <a:t> is given by a function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𝜙</m:t>
                    </m:r>
                    <m:r>
                      <m:rPr>
                        <m:sty m:val="p"/>
                      </m:rPr>
                      <a:rPr lang="en-US" b="0" i="0" baseline="-25000" smtClean="0">
                        <a:latin typeface="Cambria Math" panose="02040503050406030204" pitchFamily="18" charset="0"/>
                        <a:ea typeface="Cambria Math" panose="02040503050406030204" pitchFamily="18" charset="0"/>
                        <a:cs typeface="Times New Roman" panose="02020603050405020304" pitchFamily="18" charset="0"/>
                      </a:rPr>
                      <m:t>i</m:t>
                    </m:r>
                    <m:d>
                      <m:dPr>
                        <m:ctrlPr>
                          <a:rPr lang="en-US" b="0" i="1" baseline="-2500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𝑚</m:t>
                        </m:r>
                        <m:r>
                          <a:rPr lang="en-US" b="0" i="1" baseline="-25000" smtClean="0">
                            <a:latin typeface="Cambria Math" panose="02040503050406030204" pitchFamily="18" charset="0"/>
                            <a:ea typeface="Cambria Math" panose="02040503050406030204" pitchFamily="18" charset="0"/>
                            <a:cs typeface="Times New Roman" panose="02020603050405020304" pitchFamily="18" charset="0"/>
                          </a:rPr>
                          <m:t>𝑖</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dirty="0" smtClean="0">
                    <a:latin typeface="Times New Roman" panose="02020603050405020304" pitchFamily="18" charset="0"/>
                    <a:ea typeface="Cambria Math" panose="02040503050406030204" pitchFamily="18" charset="0"/>
                    <a:cs typeface="Times New Roman" panose="02020603050405020304" pitchFamily="18" charset="0"/>
                  </a:rPr>
                  <a:t>Then the reliability of the system is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b="0" i="1" smtClean="0">
                              <a:latin typeface="Cambria Math" panose="02040503050406030204" pitchFamily="18" charset="0"/>
                              <a:ea typeface="Cambria Math" panose="02040503050406030204" pitchFamily="18" charset="0"/>
                              <a:cs typeface="Times New Roman" panose="02020603050405020304" pitchFamily="18" charset="0"/>
                            </a:rPr>
                            <m:t>1</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sub>
                        <m:sup/>
                        <m:e>
                          <m:r>
                            <m:rPr>
                              <m:sty m:val="p"/>
                            </m:rPr>
                            <a:rPr lang="el-GR" b="0" i="1" smtClean="0">
                              <a:latin typeface="Cambria Math" panose="02040503050406030204" pitchFamily="18" charset="0"/>
                              <a:ea typeface="Cambria Math" panose="02040503050406030204" pitchFamily="18" charset="0"/>
                              <a:cs typeface="Times New Roman" panose="02020603050405020304" pitchFamily="18" charset="0"/>
                            </a:rPr>
                            <m:t>Φ</m:t>
                          </m:r>
                          <m:r>
                            <a:rPr lang="en-US" b="0" i="1" baseline="-25000" smtClean="0">
                              <a:latin typeface="Cambria Math" panose="02040503050406030204" pitchFamily="18" charset="0"/>
                              <a:ea typeface="Cambria Math" panose="02040503050406030204" pitchFamily="18" charset="0"/>
                              <a:cs typeface="Times New Roman" panose="02020603050405020304" pitchFamily="18" charset="0"/>
                            </a:rPr>
                            <m:t>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𝑚𝑖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b="0" dirty="0" smtClean="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Hence, the problem of reliability design is to maximize reliability by using multiple devices under a cost constraint.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8139" y="493780"/>
                <a:ext cx="10515600" cy="5608845"/>
              </a:xfrm>
              <a:blipFill>
                <a:blip r:embed="rId2"/>
                <a:stretch>
                  <a:fillRect l="-1159" t="-1848" b="-1087"/>
                </a:stretch>
              </a:blipFill>
            </p:spPr>
            <p:txBody>
              <a:bodyPr/>
              <a:lstStyle/>
              <a:p>
                <a:r>
                  <a:rPr lang="en-IN">
                    <a:noFill/>
                  </a:rPr>
                  <a:t> </a:t>
                </a:r>
              </a:p>
            </p:txBody>
          </p:sp>
        </mc:Fallback>
      </mc:AlternateContent>
    </p:spTree>
    <p:extLst>
      <p:ext uri="{BB962C8B-B14F-4D97-AF65-F5344CB8AC3E}">
        <p14:creationId xmlns:p14="http://schemas.microsoft.com/office/powerpoint/2010/main" val="97679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0742" y="523767"/>
                <a:ext cx="10515600" cy="5629059"/>
              </a:xfrm>
            </p:spPr>
            <p:txBody>
              <a:bodyPr/>
              <a:lstStyle/>
              <a:p>
                <a:r>
                  <a:rPr lang="en-US" dirty="0" smtClean="0">
                    <a:latin typeface="Times New Roman" panose="02020603050405020304" pitchFamily="18" charset="0"/>
                    <a:cs typeface="Times New Roman" panose="02020603050405020304" pitchFamily="18" charset="0"/>
                  </a:rPr>
                  <a:t>Let C be the cost constraint i.e., maximum cost of the system </a:t>
                </a:r>
              </a:p>
              <a:p>
                <a:r>
                  <a:rPr lang="en-US" dirty="0" smtClean="0">
                    <a:latin typeface="Times New Roman" panose="02020603050405020304" pitchFamily="18" charset="0"/>
                    <a:cs typeface="Times New Roman" panose="02020603050405020304" pitchFamily="18" charset="0"/>
                  </a:rPr>
                  <a:t>Let C</a:t>
                </a:r>
                <a:r>
                  <a:rPr lang="en-US" baseline="-25000" dirty="0"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be the cost of each unit of parameter referred as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The to consider the number of multiple copies of each parameter for each stage can be computed and referred as upper bound with following equation: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𝑐</m:t>
                          </m:r>
                          <m:r>
                            <a:rPr lang="en-US" b="0" i="1" smtClean="0">
                              <a:latin typeface="Cambria Math" panose="02040503050406030204" pitchFamily="18" charset="0"/>
                              <a:cs typeface="Times New Roman" panose="02020603050405020304" pitchFamily="18" charset="0"/>
                            </a:rPr>
                            <m:t>−</m:t>
                          </m:r>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Σ</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𝑐𝑖</m:t>
                          </m:r>
                        </m:e>
                      </m:d>
                      <m:r>
                        <a:rPr lang="en-US" b="0" i="1" smtClean="0">
                          <a:latin typeface="Cambria Math" panose="02040503050406030204" pitchFamily="18" charset="0"/>
                          <a:cs typeface="Times New Roman" panose="02020603050405020304" pitchFamily="18" charset="0"/>
                        </a:rPr>
                        <m:t>+1</m:t>
                      </m:r>
                    </m:oMath>
                  </m:oMathPara>
                </a14:m>
                <a:endParaRPr lang="en-US" b="0"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0742" y="523767"/>
                <a:ext cx="10515600" cy="5629059"/>
              </a:xfrm>
              <a:blipFill>
                <a:blip r:embed="rId2"/>
                <a:stretch>
                  <a:fillRect l="-1217" t="-1950" r="-1043"/>
                </a:stretch>
              </a:blipFill>
            </p:spPr>
            <p:txBody>
              <a:bodyPr/>
              <a:lstStyle/>
              <a:p>
                <a:r>
                  <a:rPr lang="en-IN">
                    <a:noFill/>
                  </a:rPr>
                  <a:t> </a:t>
                </a:r>
              </a:p>
            </p:txBody>
          </p:sp>
        </mc:Fallback>
      </mc:AlternateContent>
    </p:spTree>
    <p:extLst>
      <p:ext uri="{BB962C8B-B14F-4D97-AF65-F5344CB8AC3E}">
        <p14:creationId xmlns:p14="http://schemas.microsoft.com/office/powerpoint/2010/main" val="22828183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697" y="449451"/>
            <a:ext cx="11003685" cy="5789505"/>
          </a:xfrm>
        </p:spPr>
        <p:txBody>
          <a:bodyPr/>
          <a:lstStyle/>
          <a:p>
            <a:pPr marL="0" indent="0">
              <a:buNone/>
            </a:pPr>
            <a:r>
              <a:rPr lang="en-US" dirty="0" smtClean="0">
                <a:latin typeface="Times New Roman" panose="02020603050405020304" pitchFamily="18" charset="0"/>
                <a:cs typeface="Times New Roman" panose="02020603050405020304" pitchFamily="18" charset="0"/>
              </a:rPr>
              <a:t>Example: Let us consider the following table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Total cost is 105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cs typeface="Times New Roman" panose="02020603050405020304" pitchFamily="18" charset="0"/>
            </a:endParaRPr>
          </a:p>
          <a:p>
            <a:pPr marL="0" indent="0">
              <a:buNone/>
            </a:pPr>
            <a:r>
              <a:rPr lang="en-US" dirty="0" smtClean="0">
                <a:cs typeface="Times New Roman" panose="02020603050405020304" pitchFamily="18" charset="0"/>
              </a:rPr>
              <a:t>From the given problem c=105, </a:t>
            </a:r>
          </a:p>
          <a:p>
            <a:pPr marL="0" indent="0">
              <a:buNone/>
            </a:pPr>
            <a:r>
              <a:rPr lang="en-US" dirty="0" smtClean="0">
                <a:cs typeface="Times New Roman" panose="02020603050405020304" pitchFamily="18" charset="0"/>
              </a:rPr>
              <a:t>c</a:t>
            </a:r>
            <a:r>
              <a:rPr lang="en-US" baseline="-25000" dirty="0" smtClean="0">
                <a:cs typeface="Times New Roman" panose="02020603050405020304" pitchFamily="18" charset="0"/>
              </a:rPr>
              <a:t>1</a:t>
            </a:r>
            <a:r>
              <a:rPr lang="en-US" dirty="0" smtClean="0">
                <a:cs typeface="Times New Roman" panose="02020603050405020304" pitchFamily="18" charset="0"/>
              </a:rPr>
              <a:t>=30,r</a:t>
            </a:r>
            <a:r>
              <a:rPr lang="en-US" baseline="-25000" dirty="0" smtClean="0">
                <a:cs typeface="Times New Roman" panose="02020603050405020304" pitchFamily="18" charset="0"/>
              </a:rPr>
              <a:t>1</a:t>
            </a:r>
            <a:r>
              <a:rPr lang="en-US" dirty="0" smtClean="0">
                <a:cs typeface="Times New Roman" panose="02020603050405020304" pitchFamily="18" charset="0"/>
              </a:rPr>
              <a:t>=0.9  for corresponding D</a:t>
            </a:r>
            <a:r>
              <a:rPr lang="en-US" baseline="-25000" dirty="0" smtClean="0">
                <a:cs typeface="Times New Roman" panose="02020603050405020304" pitchFamily="18" charset="0"/>
              </a:rPr>
              <a:t>1</a:t>
            </a:r>
            <a:r>
              <a:rPr lang="en-US" dirty="0" smtClean="0">
                <a:cs typeface="Times New Roman" panose="02020603050405020304" pitchFamily="18" charset="0"/>
              </a:rPr>
              <a:t>; </a:t>
            </a:r>
          </a:p>
          <a:p>
            <a:pPr marL="0" indent="0">
              <a:buNone/>
            </a:pPr>
            <a:r>
              <a:rPr lang="en-US" dirty="0" smtClean="0">
                <a:cs typeface="Times New Roman" panose="02020603050405020304" pitchFamily="18" charset="0"/>
              </a:rPr>
              <a:t> c</a:t>
            </a:r>
            <a:r>
              <a:rPr lang="en-US" baseline="-25000" dirty="0" smtClean="0">
                <a:cs typeface="Times New Roman" panose="02020603050405020304" pitchFamily="18" charset="0"/>
              </a:rPr>
              <a:t>2</a:t>
            </a:r>
            <a:r>
              <a:rPr lang="en-US" dirty="0" smtClean="0">
                <a:cs typeface="Times New Roman" panose="02020603050405020304" pitchFamily="18" charset="0"/>
              </a:rPr>
              <a:t>=15, r</a:t>
            </a:r>
            <a:r>
              <a:rPr lang="en-US" baseline="-25000" dirty="0" smtClean="0">
                <a:cs typeface="Times New Roman" panose="02020603050405020304" pitchFamily="18" charset="0"/>
              </a:rPr>
              <a:t>2</a:t>
            </a:r>
            <a:r>
              <a:rPr lang="en-US" dirty="0" smtClean="0">
                <a:cs typeface="Times New Roman" panose="02020603050405020304" pitchFamily="18" charset="0"/>
              </a:rPr>
              <a:t>=0.8 for D</a:t>
            </a:r>
            <a:r>
              <a:rPr lang="en-US" baseline="-25000" dirty="0" smtClean="0">
                <a:cs typeface="Times New Roman" panose="02020603050405020304" pitchFamily="18" charset="0"/>
              </a:rPr>
              <a:t>2</a:t>
            </a:r>
            <a:r>
              <a:rPr lang="en-US" dirty="0" smtClean="0">
                <a:cs typeface="Times New Roman" panose="02020603050405020304" pitchFamily="18" charset="0"/>
              </a:rPr>
              <a:t>; </a:t>
            </a:r>
          </a:p>
          <a:p>
            <a:pPr marL="0" indent="0">
              <a:buNone/>
            </a:pPr>
            <a:r>
              <a:rPr lang="en-US" dirty="0" smtClean="0">
                <a:cs typeface="Times New Roman" panose="02020603050405020304" pitchFamily="18" charset="0"/>
              </a:rPr>
              <a:t>c</a:t>
            </a:r>
            <a:r>
              <a:rPr lang="en-US" baseline="-25000" dirty="0" smtClean="0">
                <a:cs typeface="Times New Roman" panose="02020603050405020304" pitchFamily="18" charset="0"/>
              </a:rPr>
              <a:t>3</a:t>
            </a:r>
            <a:r>
              <a:rPr lang="en-US" dirty="0" smtClean="0">
                <a:cs typeface="Times New Roman" panose="02020603050405020304" pitchFamily="18" charset="0"/>
              </a:rPr>
              <a:t>=0.5,r</a:t>
            </a:r>
            <a:r>
              <a:rPr lang="en-US" baseline="-25000" dirty="0" smtClean="0">
                <a:cs typeface="Times New Roman" panose="02020603050405020304" pitchFamily="18" charset="0"/>
              </a:rPr>
              <a:t>3</a:t>
            </a:r>
            <a:r>
              <a:rPr lang="en-US" dirty="0" smtClean="0">
                <a:cs typeface="Times New Roman" panose="02020603050405020304" pitchFamily="18" charset="0"/>
              </a:rPr>
              <a:t>=20 for D</a:t>
            </a:r>
            <a:r>
              <a:rPr lang="en-US" baseline="-25000" dirty="0" smtClean="0">
                <a:cs typeface="Times New Roman" panose="02020603050405020304" pitchFamily="18" charset="0"/>
              </a:rPr>
              <a:t>3</a:t>
            </a:r>
            <a:r>
              <a:rPr lang="en-US" dirty="0" smtClean="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86991446"/>
              </p:ext>
            </p:extLst>
          </p:nvPr>
        </p:nvGraphicFramePr>
        <p:xfrm>
          <a:off x="6848062" y="883578"/>
          <a:ext cx="4870173" cy="2011680"/>
        </p:xfrm>
        <a:graphic>
          <a:graphicData uri="http://schemas.openxmlformats.org/drawingml/2006/table">
            <a:tbl>
              <a:tblPr firstRow="1" bandRow="1">
                <a:tableStyleId>{5C22544A-7EE6-4342-B048-85BDC9FD1C3A}</a:tableStyleId>
              </a:tblPr>
              <a:tblGrid>
                <a:gridCol w="914399">
                  <a:extLst>
                    <a:ext uri="{9D8B030D-6E8A-4147-A177-3AD203B41FA5}">
                      <a16:colId xmlns:a16="http://schemas.microsoft.com/office/drawing/2014/main" val="1019811033"/>
                    </a:ext>
                  </a:extLst>
                </a:gridCol>
                <a:gridCol w="903143">
                  <a:extLst>
                    <a:ext uri="{9D8B030D-6E8A-4147-A177-3AD203B41FA5}">
                      <a16:colId xmlns:a16="http://schemas.microsoft.com/office/drawing/2014/main" val="2692073854"/>
                    </a:ext>
                  </a:extLst>
                </a:gridCol>
                <a:gridCol w="1223831">
                  <a:extLst>
                    <a:ext uri="{9D8B030D-6E8A-4147-A177-3AD203B41FA5}">
                      <a16:colId xmlns:a16="http://schemas.microsoft.com/office/drawing/2014/main" val="4180035860"/>
                    </a:ext>
                  </a:extLst>
                </a:gridCol>
                <a:gridCol w="1828800">
                  <a:extLst>
                    <a:ext uri="{9D8B030D-6E8A-4147-A177-3AD203B41FA5}">
                      <a16:colId xmlns:a16="http://schemas.microsoft.com/office/drawing/2014/main" val="2643909595"/>
                    </a:ext>
                  </a:extLst>
                </a:gridCol>
              </a:tblGrid>
              <a:tr h="370840">
                <a:tc>
                  <a:txBody>
                    <a:bodyPr/>
                    <a:lstStyle/>
                    <a:p>
                      <a:r>
                        <a:rPr lang="en-US" sz="1800" b="0" dirty="0" smtClean="0">
                          <a:latin typeface="Times New Roman" panose="02020603050405020304" pitchFamily="18" charset="0"/>
                          <a:cs typeface="Times New Roman" panose="02020603050405020304" pitchFamily="18" charset="0"/>
                        </a:rPr>
                        <a:t>Device </a:t>
                      </a:r>
                    </a:p>
                    <a:p>
                      <a:r>
                        <a:rPr lang="en-US" sz="1800" b="0" baseline="0" dirty="0" smtClean="0">
                          <a:latin typeface="Times New Roman" panose="02020603050405020304" pitchFamily="18" charset="0"/>
                          <a:cs typeface="Times New Roman" panose="02020603050405020304" pitchFamily="18" charset="0"/>
                        </a:rPr>
                        <a:t>(D) </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b="0" dirty="0" smtClean="0">
                          <a:latin typeface="Times New Roman" panose="02020603050405020304" pitchFamily="18" charset="0"/>
                          <a:cs typeface="Times New Roman" panose="02020603050405020304" pitchFamily="18" charset="0"/>
                        </a:rPr>
                        <a:t>Cost (c)</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b="0" dirty="0" smtClean="0">
                          <a:latin typeface="Times New Roman" panose="02020603050405020304" pitchFamily="18" charset="0"/>
                          <a:cs typeface="Times New Roman" panose="02020603050405020304" pitchFamily="18" charset="0"/>
                        </a:rPr>
                        <a:t>Reliability(r)</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b="0" dirty="0" smtClean="0">
                          <a:latin typeface="Times New Roman" panose="02020603050405020304" pitchFamily="18" charset="0"/>
                          <a:cs typeface="Times New Roman" panose="02020603050405020304" pitchFamily="18" charset="0"/>
                        </a:rPr>
                        <a:t>Upper</a:t>
                      </a:r>
                    </a:p>
                    <a:p>
                      <a:r>
                        <a:rPr lang="en-US" sz="1800" b="0" dirty="0" smtClean="0">
                          <a:latin typeface="Times New Roman" panose="02020603050405020304" pitchFamily="18" charset="0"/>
                          <a:cs typeface="Times New Roman" panose="02020603050405020304" pitchFamily="18" charset="0"/>
                        </a:rPr>
                        <a:t>Bound (u)</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3366055"/>
                  </a:ext>
                </a:extLst>
              </a:tr>
              <a:tr h="370840">
                <a:tc>
                  <a:txBody>
                    <a:bodyPr/>
                    <a:lstStyle/>
                    <a:p>
                      <a:r>
                        <a:rPr lang="en-US" sz="2400" dirty="0" smtClean="0">
                          <a:latin typeface="Times New Roman" panose="02020603050405020304" pitchFamily="18" charset="0"/>
                          <a:cs typeface="Times New Roman" panose="02020603050405020304" pitchFamily="18" charset="0"/>
                        </a:rPr>
                        <a:t>D</a:t>
                      </a:r>
                      <a:r>
                        <a:rPr lang="en-US" sz="2400" baseline="-25000" dirty="0" smtClean="0">
                          <a:latin typeface="Times New Roman" panose="02020603050405020304" pitchFamily="18" charset="0"/>
                          <a:cs typeface="Times New Roman" panose="02020603050405020304" pitchFamily="18" charset="0"/>
                        </a:rPr>
                        <a:t>1</a:t>
                      </a:r>
                      <a:endParaRPr lang="en-IN" sz="2400" baseline="-250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30</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0.9</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487677"/>
                  </a:ext>
                </a:extLst>
              </a:tr>
              <a:tr h="370840">
                <a:tc>
                  <a:txBody>
                    <a:bodyPr/>
                    <a:lstStyle/>
                    <a:p>
                      <a:r>
                        <a:rPr lang="en-US" sz="2400" dirty="0" smtClean="0">
                          <a:latin typeface="Times New Roman" panose="02020603050405020304" pitchFamily="18" charset="0"/>
                          <a:cs typeface="Times New Roman" panose="02020603050405020304" pitchFamily="18" charset="0"/>
                        </a:rPr>
                        <a:t>D</a:t>
                      </a:r>
                      <a:r>
                        <a:rPr lang="en-US" sz="2400" baseline="-25000" dirty="0" smtClean="0">
                          <a:latin typeface="Times New Roman" panose="02020603050405020304" pitchFamily="18" charset="0"/>
                          <a:cs typeface="Times New Roman" panose="02020603050405020304" pitchFamily="18" charset="0"/>
                        </a:rPr>
                        <a:t>2</a:t>
                      </a:r>
                      <a:endParaRPr lang="en-IN" sz="2400" baseline="-250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15</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0.8</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7846554"/>
                  </a:ext>
                </a:extLst>
              </a:tr>
              <a:tr h="370840">
                <a:tc>
                  <a:txBody>
                    <a:bodyPr/>
                    <a:lstStyle/>
                    <a:p>
                      <a:r>
                        <a:rPr lang="en-US" sz="2400" dirty="0" smtClean="0">
                          <a:latin typeface="Times New Roman" panose="02020603050405020304" pitchFamily="18" charset="0"/>
                          <a:cs typeface="Times New Roman" panose="02020603050405020304" pitchFamily="18" charset="0"/>
                        </a:rPr>
                        <a:t>D</a:t>
                      </a:r>
                      <a:r>
                        <a:rPr lang="en-US" sz="2400" baseline="-25000" dirty="0" smtClean="0">
                          <a:latin typeface="Times New Roman" panose="02020603050405020304" pitchFamily="18" charset="0"/>
                          <a:cs typeface="Times New Roman" panose="02020603050405020304" pitchFamily="18" charset="0"/>
                        </a:rPr>
                        <a:t>3</a:t>
                      </a:r>
                      <a:endParaRPr lang="en-IN" sz="2400" baseline="-250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20</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0.5</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5273678"/>
                  </a:ext>
                </a:extLst>
              </a:tr>
            </a:tbl>
          </a:graphicData>
        </a:graphic>
      </p:graphicFrame>
    </p:spTree>
    <p:extLst>
      <p:ext uri="{BB962C8B-B14F-4D97-AF65-F5344CB8AC3E}">
        <p14:creationId xmlns:p14="http://schemas.microsoft.com/office/powerpoint/2010/main" val="38207747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39417" y="473903"/>
                <a:ext cx="10870096" cy="5380245"/>
              </a:xfrm>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compute the No. of Multiple copies denoted by the upper bound function u is for each device is </a:t>
                </a:r>
              </a:p>
              <a:p>
                <a:pPr marL="0" indent="0">
                  <a:buNone/>
                </a:pPr>
                <a:r>
                  <a:rPr lang="en-US" dirty="0">
                    <a:cs typeface="Times New Roman" panose="02020603050405020304" pitchFamily="18" charset="0"/>
                  </a:rPr>
                  <a:t>	</a:t>
                </a:r>
                <a:r>
                  <a:rPr lang="en-US" dirty="0" err="1">
                    <a:cs typeface="Times New Roman" panose="02020603050405020304" pitchFamily="18" charset="0"/>
                  </a:rPr>
                  <a:t>u</a:t>
                </a:r>
                <a:r>
                  <a:rPr lang="en-US" baseline="-25000" dirty="0" err="1">
                    <a:cs typeface="Times New Roman" panose="02020603050405020304" pitchFamily="18" charset="0"/>
                  </a:rPr>
                  <a:t>i</a:t>
                </a:r>
                <a:r>
                  <a:rPr lang="en-US" dirty="0">
                    <a:cs typeface="Times New Roman" panose="02020603050405020304" pitchFamily="18" charset="0"/>
                  </a:rPr>
                  <a:t>=</a:t>
                </a:r>
                <a14:m>
                  <m:oMath xmlns:m="http://schemas.openxmlformats.org/officeDocument/2006/math">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𝑐</m:t>
                        </m:r>
                        <m:r>
                          <a:rPr lang="en-US" i="1">
                            <a:latin typeface="Cambria Math" panose="02040503050406030204" pitchFamily="18" charset="0"/>
                            <a:cs typeface="Times New Roman" panose="02020603050405020304" pitchFamily="18" charset="0"/>
                          </a:rPr>
                          <m:t>−</m:t>
                        </m:r>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Σ</m:t>
                        </m:r>
                        <m:r>
                          <a:rPr lang="en-US" i="1">
                            <a:latin typeface="Cambria Math" panose="02040503050406030204" pitchFamily="18" charset="0"/>
                            <a:ea typeface="Cambria Math" panose="02040503050406030204" pitchFamily="18" charset="0"/>
                            <a:cs typeface="Times New Roman" panose="02020603050405020304" pitchFamily="18" charset="0"/>
                          </a:rPr>
                          <m:t>𝑐</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𝑐𝑖</m:t>
                        </m:r>
                      </m:e>
                    </m:d>
                    <m:r>
                      <a:rPr lang="en-US" i="1">
                        <a:latin typeface="Cambria Math" panose="02040503050406030204" pitchFamily="18" charset="0"/>
                        <a:cs typeface="Times New Roman" panose="02020603050405020304" pitchFamily="18" charset="0"/>
                      </a:rPr>
                      <m:t>+1</m:t>
                    </m:r>
                  </m:oMath>
                </a14:m>
                <a:endParaRPr lang="en-US" i="1" dirty="0" smtClean="0">
                  <a:latin typeface="Cambria Math" panose="02040503050406030204" pitchFamily="18" charset="0"/>
                  <a:cs typeface="Times New Roman" panose="02020603050405020304" pitchFamily="18" charset="0"/>
                </a:endParaRPr>
              </a:p>
              <a:p>
                <a:pPr marL="0" indent="0">
                  <a:buNone/>
                </a:pPr>
                <a:r>
                  <a:rPr lang="en-US" i="1"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m:rPr>
                        <m:sty m:val="p"/>
                      </m:rPr>
                      <a:rPr lang="en-US" i="1">
                        <a:latin typeface="Cambria Math" panose="02040503050406030204" pitchFamily="18" charset="0"/>
                        <a:ea typeface="Cambria Math" panose="02040503050406030204" pitchFamily="18" charset="0"/>
                        <a:cs typeface="Times New Roman" panose="02020603050405020304" pitchFamily="18" charset="0"/>
                      </a:rPr>
                      <m:t>Σ</m:t>
                    </m:r>
                    <m:r>
                      <a:rPr lang="en-US" i="1">
                        <a:latin typeface="Cambria Math" panose="02040503050406030204" pitchFamily="18" charset="0"/>
                        <a:ea typeface="Cambria Math" panose="02040503050406030204" pitchFamily="18" charset="0"/>
                        <a:cs typeface="Times New Roman" panose="02020603050405020304" pitchFamily="18" charset="0"/>
                      </a:rPr>
                      <m:t>𝑐</m:t>
                    </m:r>
                    <m:r>
                      <a:rPr lang="en-US" b="0" i="1" smtClean="0">
                        <a:latin typeface="Cambria Math" panose="02040503050406030204" pitchFamily="18" charset="0"/>
                        <a:ea typeface="Cambria Math" panose="02040503050406030204" pitchFamily="18" charset="0"/>
                        <a:cs typeface="Times New Roman" panose="02020603050405020304" pitchFamily="18" charset="0"/>
                      </a:rPr>
                      <m:t>=65 </m:t>
                    </m:r>
                  </m:oMath>
                </a14:m>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u</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105</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65</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30</m:t>
                        </m:r>
                      </m:e>
                    </m:d>
                    <m:r>
                      <a:rPr lang="en-US" i="1">
                        <a:latin typeface="Cambria Math" panose="02040503050406030204" pitchFamily="18" charset="0"/>
                        <a:cs typeface="Times New Roman" panose="02020603050405020304" pitchFamily="18" charset="0"/>
                      </a:rPr>
                      <m:t>+1</m:t>
                    </m:r>
                  </m:oMath>
                </a14:m>
                <a:r>
                  <a:rPr lang="en-US" i="1" dirty="0" smtClean="0">
                    <a:latin typeface="Times New Roman" panose="02020603050405020304" pitchFamily="18" charset="0"/>
                    <a:cs typeface="Times New Roman" panose="02020603050405020304" pitchFamily="18" charset="0"/>
                  </a:rPr>
                  <a:t>  = 2</a:t>
                </a:r>
              </a:p>
              <a:p>
                <a:pPr marL="0" indent="0">
                  <a:buNone/>
                </a:pPr>
                <a:r>
                  <a:rPr lang="en-US" dirty="0" smtClean="0">
                    <a:latin typeface="Times New Roman" panose="02020603050405020304" pitchFamily="18" charset="0"/>
                    <a:cs typeface="Times New Roman" panose="02020603050405020304" pitchFamily="18" charset="0"/>
                  </a:rPr>
                  <a:t>Similarly u</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=3; u</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=3</a:t>
                </a:r>
              </a:p>
              <a:p>
                <a:pPr marL="0" indent="0">
                  <a:buNone/>
                </a:pPr>
                <a:endParaRPr lang="en-US" sz="2400" i="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39417" y="473903"/>
                <a:ext cx="10870096" cy="5380245"/>
              </a:xfrm>
              <a:blipFill>
                <a:blip r:embed="rId2"/>
                <a:stretch>
                  <a:fillRect l="-1178"/>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4258900614"/>
              </p:ext>
            </p:extLst>
          </p:nvPr>
        </p:nvGraphicFramePr>
        <p:xfrm>
          <a:off x="7647845" y="563355"/>
          <a:ext cx="3861668" cy="1712701"/>
        </p:xfrm>
        <a:graphic>
          <a:graphicData uri="http://schemas.openxmlformats.org/drawingml/2006/table">
            <a:tbl>
              <a:tblPr firstRow="1" firstCol="1" bandRow="1">
                <a:tableStyleId>{5C22544A-7EE6-4342-B048-85BDC9FD1C3A}</a:tableStyleId>
              </a:tblPr>
              <a:tblGrid>
                <a:gridCol w="1105197">
                  <a:extLst>
                    <a:ext uri="{9D8B030D-6E8A-4147-A177-3AD203B41FA5}">
                      <a16:colId xmlns:a16="http://schemas.microsoft.com/office/drawing/2014/main" val="2177728165"/>
                    </a:ext>
                  </a:extLst>
                </a:gridCol>
                <a:gridCol w="862593">
                  <a:extLst>
                    <a:ext uri="{9D8B030D-6E8A-4147-A177-3AD203B41FA5}">
                      <a16:colId xmlns:a16="http://schemas.microsoft.com/office/drawing/2014/main" val="2254047591"/>
                    </a:ext>
                  </a:extLst>
                </a:gridCol>
                <a:gridCol w="1233022">
                  <a:extLst>
                    <a:ext uri="{9D8B030D-6E8A-4147-A177-3AD203B41FA5}">
                      <a16:colId xmlns:a16="http://schemas.microsoft.com/office/drawing/2014/main" val="2258468842"/>
                    </a:ext>
                  </a:extLst>
                </a:gridCol>
                <a:gridCol w="660856">
                  <a:extLst>
                    <a:ext uri="{9D8B030D-6E8A-4147-A177-3AD203B41FA5}">
                      <a16:colId xmlns:a16="http://schemas.microsoft.com/office/drawing/2014/main" val="468616065"/>
                    </a:ext>
                  </a:extLst>
                </a:gridCol>
              </a:tblGrid>
              <a:tr h="832210">
                <a:tc>
                  <a:txBody>
                    <a:bodyPr/>
                    <a:lstStyle/>
                    <a:p>
                      <a:pPr>
                        <a:lnSpc>
                          <a:spcPct val="107000"/>
                        </a:lnSpc>
                        <a:spcAft>
                          <a:spcPts val="0"/>
                        </a:spcAft>
                      </a:pPr>
                      <a:r>
                        <a:rPr lang="en-IN" sz="1400" dirty="0">
                          <a:effectLst/>
                          <a:latin typeface="Times New Roman" panose="02020603050405020304" pitchFamily="18" charset="0"/>
                          <a:cs typeface="Times New Roman" panose="02020603050405020304" pitchFamily="18" charset="0"/>
                        </a:rPr>
                        <a:t>Device (D)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latin typeface="Times New Roman" panose="02020603050405020304" pitchFamily="18" charset="0"/>
                          <a:cs typeface="Times New Roman" panose="02020603050405020304" pitchFamily="18" charset="0"/>
                        </a:rPr>
                        <a:t>Cost (c)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latin typeface="Times New Roman" panose="02020603050405020304" pitchFamily="18" charset="0"/>
                          <a:cs typeface="Times New Roman" panose="02020603050405020304" pitchFamily="18" charset="0"/>
                        </a:rPr>
                        <a:t>Reliability (r)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latin typeface="Times New Roman" panose="02020603050405020304" pitchFamily="18" charset="0"/>
                          <a:cs typeface="Times New Roman" panose="02020603050405020304" pitchFamily="18" charset="0"/>
                        </a:rPr>
                        <a:t>Upper bound (u)</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2476290"/>
                  </a:ext>
                </a:extLst>
              </a:tr>
              <a:tr h="253742">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D</a:t>
                      </a:r>
                      <a:r>
                        <a:rPr lang="en-IN" sz="1800" baseline="-250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30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0.9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latin typeface="Times New Roman" panose="02020603050405020304" pitchFamily="18" charset="0"/>
                          <a:cs typeface="Times New Roman" panose="02020603050405020304" pitchFamily="18" charset="0"/>
                        </a:rPr>
                        <a:t> </a:t>
                      </a:r>
                      <a:r>
                        <a:rPr lang="en-IN" sz="1800" dirty="0" smtClean="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039364"/>
                  </a:ext>
                </a:extLst>
              </a:tr>
              <a:tr h="253742">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D</a:t>
                      </a:r>
                      <a:r>
                        <a:rPr lang="en-IN" sz="1800" baseline="-25000" dirty="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15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0.8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latin typeface="Times New Roman" panose="02020603050405020304" pitchFamily="18" charset="0"/>
                          <a:cs typeface="Times New Roman" panose="02020603050405020304" pitchFamily="18" charset="0"/>
                        </a:rPr>
                        <a:t> </a:t>
                      </a:r>
                      <a:r>
                        <a:rPr lang="en-IN" sz="1800" dirty="0" smtClean="0">
                          <a:effectLst/>
                          <a:latin typeface="Times New Roman" panose="02020603050405020304" pitchFamily="18" charset="0"/>
                          <a:cs typeface="Times New Roman" panose="02020603050405020304" pitchFamily="18" charset="0"/>
                        </a:rPr>
                        <a:t>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2185595"/>
                  </a:ext>
                </a:extLst>
              </a:tr>
              <a:tr h="253742">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D</a:t>
                      </a:r>
                      <a:r>
                        <a:rPr lang="en-IN" sz="1800" baseline="-25000">
                          <a:effectLst/>
                          <a:latin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0.5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latin typeface="Times New Roman" panose="02020603050405020304" pitchFamily="18" charset="0"/>
                          <a:cs typeface="Times New Roman" panose="02020603050405020304" pitchFamily="18" charset="0"/>
                        </a:rPr>
                        <a:t> </a:t>
                      </a:r>
                      <a:r>
                        <a:rPr lang="en-IN" sz="1800" dirty="0" smtClean="0">
                          <a:effectLst/>
                          <a:latin typeface="Times New Roman" panose="02020603050405020304" pitchFamily="18" charset="0"/>
                          <a:cs typeface="Times New Roman" panose="02020603050405020304" pitchFamily="18" charset="0"/>
                        </a:rPr>
                        <a:t>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3863149"/>
                  </a:ext>
                </a:extLst>
              </a:tr>
            </a:tbl>
          </a:graphicData>
        </a:graphic>
      </p:graphicFrame>
    </p:spTree>
    <p:extLst>
      <p:ext uri="{BB962C8B-B14F-4D97-AF65-F5344CB8AC3E}">
        <p14:creationId xmlns:p14="http://schemas.microsoft.com/office/powerpoint/2010/main" val="3165788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487017"/>
                <a:ext cx="10860157" cy="5923721"/>
              </a:xfrm>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set is considered to be (</a:t>
                </a:r>
                <a:r>
                  <a:rPr lang="en-US" dirty="0" err="1">
                    <a:latin typeface="Times New Roman" panose="02020603050405020304" pitchFamily="18" charset="0"/>
                    <a:cs typeface="Times New Roman" panose="02020603050405020304" pitchFamily="18" charset="0"/>
                  </a:rPr>
                  <a:t>r,c</a:t>
                </a:r>
                <a:r>
                  <a:rPr lang="en-US" dirty="0">
                    <a:latin typeface="Times New Roman" panose="02020603050405020304" pitchFamily="18" charset="0"/>
                    <a:cs typeface="Times New Roman" panose="02020603050405020304" pitchFamily="18" charset="0"/>
                  </a:rPr>
                  <a:t>) denoted as 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(1,0)</m:t>
                        </m:r>
                      </m:e>
                    </m:d>
                  </m:oMath>
                </a14:m>
                <a:r>
                  <a:rPr lang="en-US" dirty="0" smtClean="0">
                    <a:latin typeface="Times New Roman" panose="02020603050405020304" pitchFamily="18" charset="0"/>
                    <a:cs typeface="Times New Roman" panose="02020603050405020304" pitchFamily="18" charset="0"/>
                  </a:rPr>
                  <a:t> where reliability is 1 and cost is 0 initially;</a:t>
                </a:r>
              </a:p>
              <a:p>
                <a:pPr marL="0" indent="0">
                  <a:buNone/>
                </a:pPr>
                <a:r>
                  <a:rPr lang="en-US" b="1" dirty="0" smtClean="0">
                    <a:latin typeface="Times New Roman" panose="02020603050405020304" pitchFamily="18" charset="0"/>
                    <a:cs typeface="Times New Roman" panose="02020603050405020304" pitchFamily="18" charset="0"/>
                  </a:rPr>
                  <a:t>Consider Device D</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Add the (r</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,c</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of D</a:t>
                </a:r>
                <a:r>
                  <a:rPr lang="en-US" baseline="-25000" dirty="0" smtClean="0">
                    <a:latin typeface="Times New Roman" panose="02020603050405020304" pitchFamily="18" charset="0"/>
                    <a:cs typeface="Times New Roman" panose="02020603050405020304" pitchFamily="18" charset="0"/>
                  </a:rPr>
                  <a:t>1</a:t>
                </a:r>
              </a:p>
              <a:p>
                <a:pPr marL="0" indent="0">
                  <a:buNone/>
                </a:pPr>
                <a:r>
                  <a:rPr lang="en-US" dirty="0" smtClean="0">
                    <a:latin typeface="Times New Roman" panose="02020603050405020304" pitchFamily="18" charset="0"/>
                    <a:cs typeface="Times New Roman" panose="02020603050405020304" pitchFamily="18" charset="0"/>
                  </a:rPr>
                  <a:t> S</a:t>
                </a:r>
                <a:r>
                  <a:rPr lang="en-US" baseline="-25000" dirty="0" smtClean="0">
                    <a:latin typeface="Times New Roman" panose="02020603050405020304" pitchFamily="18" charset="0"/>
                    <a:cs typeface="Times New Roman" panose="02020603050405020304" pitchFamily="18" charset="0"/>
                  </a:rPr>
                  <a:t>1</a:t>
                </a:r>
                <a:r>
                  <a:rPr lang="en-US" baseline="30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{(0.9,30)} </a:t>
                </a:r>
                <a:r>
                  <a:rPr lang="en-US" dirty="0">
                    <a:latin typeface="Times New Roman" panose="02020603050405020304" pitchFamily="18" charset="0"/>
                    <a:cs typeface="Times New Roman" panose="02020603050405020304" pitchFamily="18" charset="0"/>
                  </a:rPr>
                  <a:t>is for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copy of D</a:t>
                </a:r>
                <a:r>
                  <a:rPr lang="en-US" baseline="-25000" dirty="0" smtClean="0">
                    <a:latin typeface="Times New Roman" panose="02020603050405020304" pitchFamily="18" charset="0"/>
                    <a:cs typeface="Times New Roman" panose="02020603050405020304" pitchFamily="18" charset="0"/>
                  </a:rPr>
                  <a:t>1</a:t>
                </a:r>
              </a:p>
              <a:p>
                <a:pPr marL="0" indent="0">
                  <a:buNone/>
                </a:pPr>
                <a:r>
                  <a:rPr lang="en-US" dirty="0" smtClean="0">
                    <a:latin typeface="Times New Roman" panose="02020603050405020304" pitchFamily="18" charset="0"/>
                    <a:cs typeface="Times New Roman" panose="02020603050405020304" pitchFamily="18" charset="0"/>
                  </a:rPr>
                  <a:t>For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copy of (r, c) denoted with S</a:t>
                </a:r>
                <a:r>
                  <a:rPr lang="en-US" baseline="-25000" dirty="0" smtClean="0">
                    <a:latin typeface="Times New Roman" panose="02020603050405020304" pitchFamily="18" charset="0"/>
                    <a:cs typeface="Times New Roman" panose="02020603050405020304" pitchFamily="18" charset="0"/>
                  </a:rPr>
                  <a:t>1</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compute the reliability as 1- </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𝑟𝑖</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𝑚</m:t>
                    </m:r>
                  </m:oMath>
                </a14:m>
                <a:r>
                  <a:rPr lang="en-US" dirty="0" smtClean="0">
                    <a:latin typeface="Times New Roman" panose="02020603050405020304" pitchFamily="18" charset="0"/>
                    <a:ea typeface="Cambria Math" panose="02040503050406030204" pitchFamily="18" charset="0"/>
                    <a:cs typeface="Times New Roman" panose="02020603050405020304" pitchFamily="18" charset="0"/>
                  </a:rPr>
                  <a:t> </a:t>
                </a:r>
              </a:p>
              <a:p>
                <a:pPr marL="0" indent="0">
                  <a:buNone/>
                </a:pPr>
                <a:r>
                  <a:rPr lang="en-US" dirty="0" smtClean="0">
                    <a:latin typeface="Times New Roman" panose="02020603050405020304" pitchFamily="18" charset="0"/>
                    <a:ea typeface="Cambria Math" panose="02040503050406030204" pitchFamily="18" charset="0"/>
                    <a:cs typeface="Times New Roman" panose="02020603050405020304" pitchFamily="18" charset="0"/>
                  </a:rPr>
                  <a:t>as m=2;  1-</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𝑟</m:t>
                        </m:r>
                        <m:r>
                          <a:rPr lang="en-US" b="0" i="1" baseline="-25000" smtClean="0">
                            <a:latin typeface="Cambria Math" panose="02040503050406030204" pitchFamily="18" charset="0"/>
                            <a:cs typeface="Times New Roman" panose="02020603050405020304" pitchFamily="18" charset="0"/>
                          </a:rPr>
                          <m:t>2</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oMath>
                </a14:m>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p>
              <a:p>
                <a:pPr marL="0" indent="0">
                  <a:buNone/>
                </a:pPr>
                <a:r>
                  <a:rPr lang="en-US" dirty="0" smtClean="0">
                    <a:latin typeface="Times New Roman" panose="02020603050405020304" pitchFamily="18" charset="0"/>
                    <a:cs typeface="Times New Roman" panose="02020603050405020304" pitchFamily="18" charset="0"/>
                  </a:rPr>
                  <a:t>1-</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0.9</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oMath>
                </a14:m>
                <a:endParaRPr 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1-</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0.1</m:t>
                        </m:r>
                      </m:e>
                    </m:d>
                    <m:r>
                      <a:rPr lang="en-US" i="1">
                        <a:latin typeface="Cambria Math" panose="02040503050406030204" pitchFamily="18" charset="0"/>
                        <a:ea typeface="Cambria Math" panose="02040503050406030204" pitchFamily="18" charset="0"/>
                        <a:cs typeface="Times New Roman" panose="02020603050405020304" pitchFamily="18" charset="0"/>
                      </a:rPr>
                      <m:t>∧2</m:t>
                    </m:r>
                  </m:oMath>
                </a14:m>
                <a:endParaRPr lang="en-US"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1-0.01</a:t>
                </a:r>
              </a:p>
              <a:p>
                <a:pPr marL="0" indent="0">
                  <a:buNone/>
                </a:pPr>
                <a:r>
                  <a:rPr lang="en-US" dirty="0" smtClean="0">
                    <a:latin typeface="Times New Roman" panose="02020603050405020304" pitchFamily="18" charset="0"/>
                    <a:cs typeface="Times New Roman" panose="02020603050405020304" pitchFamily="18" charset="0"/>
                  </a:rPr>
                  <a:t>=0.99</a:t>
                </a:r>
              </a:p>
              <a:p>
                <a:pPr marL="0" indent="0">
                  <a:buNone/>
                </a:pP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1</a:t>
                </a:r>
                <a:r>
                  <a:rPr lang="en-US" baseline="30000" dirty="0" smtClean="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 {(0.99, 60)} is for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copy of D</a:t>
                </a:r>
                <a:r>
                  <a:rPr lang="en-US" baseline="-25000" dirty="0" smtClean="0">
                    <a:latin typeface="Times New Roman" panose="02020603050405020304" pitchFamily="18" charset="0"/>
                    <a:cs typeface="Times New Roman" panose="02020603050405020304" pitchFamily="18" charset="0"/>
                  </a:rPr>
                  <a:t>2</a:t>
                </a:r>
              </a:p>
              <a:p>
                <a:pPr marL="0" indent="0">
                  <a:buNone/>
                </a:pP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{S</a:t>
                </a:r>
                <a:r>
                  <a:rPr lang="en-US" baseline="-25000" dirty="0" smtClean="0">
                    <a:latin typeface="Times New Roman" panose="02020603050405020304" pitchFamily="18" charset="0"/>
                    <a:cs typeface="Times New Roman" panose="02020603050405020304" pitchFamily="18" charset="0"/>
                  </a:rPr>
                  <a:t>1</a:t>
                </a:r>
                <a:r>
                  <a:rPr lang="en-US" baseline="30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and S</a:t>
                </a:r>
                <a:r>
                  <a:rPr lang="en-US" baseline="-25000" dirty="0" smtClean="0">
                    <a:latin typeface="Times New Roman" panose="02020603050405020304" pitchFamily="18" charset="0"/>
                    <a:cs typeface="Times New Roman" panose="02020603050405020304" pitchFamily="18" charset="0"/>
                  </a:rPr>
                  <a:t>1</a:t>
                </a:r>
                <a:r>
                  <a:rPr lang="en-US" baseline="30000" dirty="0" smtClean="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{(0.9,30)  (0.99, 60)</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IN" baseline="-25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487017"/>
                <a:ext cx="10860157" cy="5923721"/>
              </a:xfrm>
              <a:blipFill>
                <a:blip r:embed="rId2"/>
                <a:stretch>
                  <a:fillRect l="-954" t="-2778" r="-224" b="-2366"/>
                </a:stretch>
              </a:blipFill>
            </p:spPr>
            <p:txBody>
              <a:bodyPr/>
              <a:lstStyle/>
              <a:p>
                <a:r>
                  <a:rPr lang="en-IN">
                    <a:noFill/>
                  </a:rPr>
                  <a:t> </a:t>
                </a:r>
              </a:p>
            </p:txBody>
          </p:sp>
        </mc:Fallback>
      </mc:AlternateContent>
    </p:spTree>
    <p:extLst>
      <p:ext uri="{BB962C8B-B14F-4D97-AF65-F5344CB8AC3E}">
        <p14:creationId xmlns:p14="http://schemas.microsoft.com/office/powerpoint/2010/main" val="1000137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487017"/>
                <a:ext cx="10860157" cy="5923721"/>
              </a:xfrm>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Consider Device D</a:t>
                </a:r>
                <a:r>
                  <a:rPr lang="en-US" b="1" baseline="-25000" dirty="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Add the (r</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,c</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of D</a:t>
                </a:r>
                <a:r>
                  <a:rPr lang="en-US" baseline="-25000"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o S</a:t>
                </a:r>
                <a:r>
                  <a:rPr lang="en-US" baseline="-25000"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i.e., </a:t>
                </a:r>
              </a:p>
              <a:p>
                <a:pPr marL="0" indent="0">
                  <a:buNone/>
                </a:pPr>
                <a:r>
                  <a:rPr lang="en-US" dirty="0" smtClean="0">
                    <a:latin typeface="Times New Roman" panose="02020603050405020304" pitchFamily="18" charset="0"/>
                    <a:cs typeface="Times New Roman" panose="02020603050405020304" pitchFamily="18" charset="0"/>
                  </a:rPr>
                  <a:t>(0.8,15)  to  </a:t>
                </a:r>
                <a:r>
                  <a:rPr lang="en-US" dirty="0">
                    <a:latin typeface="Times New Roman" panose="02020603050405020304" pitchFamily="18" charset="0"/>
                    <a:cs typeface="Times New Roman" panose="02020603050405020304" pitchFamily="18" charset="0"/>
                  </a:rPr>
                  <a:t>{(0.9,30)  (0.99, 60)</a:t>
                </a:r>
                <a:r>
                  <a:rPr lang="en-US"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{(0.72,45) (0.792 </a:t>
                </a:r>
                <a:r>
                  <a:rPr lang="en-US" dirty="0" smtClean="0">
                    <a:latin typeface="Times New Roman" panose="02020603050405020304" pitchFamily="18" charset="0"/>
                    <a:cs typeface="Times New Roman" panose="02020603050405020304" pitchFamily="18" charset="0"/>
                  </a:rPr>
                  <a:t>75)} </a:t>
                </a:r>
                <a:r>
                  <a:rPr lang="en-US" dirty="0">
                    <a:latin typeface="Times New Roman" panose="02020603050405020304" pitchFamily="18" charset="0"/>
                    <a:cs typeface="Times New Roman" panose="02020603050405020304" pitchFamily="18" charset="0"/>
                  </a:rPr>
                  <a:t>is for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copy</a:t>
                </a:r>
                <a:endParaRPr lang="en-US" baseline="-2500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For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copy of (r, c) denoted with S</a:t>
                </a:r>
                <a:r>
                  <a:rPr lang="en-US" baseline="-25000"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compute the reliability as 1- </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𝑟𝑖</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𝑚</m:t>
                    </m:r>
                  </m:oMath>
                </a14:m>
                <a:r>
                  <a:rPr lang="en-US" dirty="0" smtClean="0">
                    <a:latin typeface="Times New Roman" panose="02020603050405020304" pitchFamily="18" charset="0"/>
                    <a:ea typeface="Cambria Math" panose="02040503050406030204" pitchFamily="18" charset="0"/>
                    <a:cs typeface="Times New Roman" panose="02020603050405020304" pitchFamily="18" charset="0"/>
                  </a:rPr>
                  <a:t> </a:t>
                </a:r>
              </a:p>
              <a:p>
                <a:pPr marL="0" indent="0">
                  <a:buNone/>
                </a:pPr>
                <a:r>
                  <a:rPr lang="en-US" dirty="0" smtClean="0">
                    <a:latin typeface="Times New Roman" panose="02020603050405020304" pitchFamily="18" charset="0"/>
                    <a:ea typeface="Cambria Math" panose="02040503050406030204" pitchFamily="18" charset="0"/>
                    <a:cs typeface="Times New Roman" panose="02020603050405020304" pitchFamily="18" charset="0"/>
                  </a:rPr>
                  <a:t>as m=2;  1-</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𝑟</m:t>
                        </m:r>
                        <m:r>
                          <a:rPr lang="en-US" b="0" i="1" baseline="-25000" smtClean="0">
                            <a:latin typeface="Cambria Math" panose="02040503050406030204" pitchFamily="18" charset="0"/>
                            <a:cs typeface="Times New Roman" panose="02020603050405020304" pitchFamily="18" charset="0"/>
                          </a:rPr>
                          <m:t>2</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oMath>
                </a14:m>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p>
              <a:p>
                <a:pPr marL="0" indent="0">
                  <a:buNone/>
                </a:pPr>
                <a:r>
                  <a:rPr lang="en-US" dirty="0" smtClean="0">
                    <a:latin typeface="Times New Roman" panose="02020603050405020304" pitchFamily="18" charset="0"/>
                    <a:cs typeface="Times New Roman" panose="02020603050405020304" pitchFamily="18" charset="0"/>
                  </a:rPr>
                  <a:t>1-</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0.8</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oMath>
                </a14:m>
                <a:endParaRPr 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1-</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0.2</m:t>
                        </m:r>
                      </m:e>
                    </m:d>
                    <m:r>
                      <a:rPr lang="en-US" i="1">
                        <a:latin typeface="Cambria Math" panose="02040503050406030204" pitchFamily="18" charset="0"/>
                        <a:ea typeface="Cambria Math" panose="02040503050406030204" pitchFamily="18" charset="0"/>
                        <a:cs typeface="Times New Roman" panose="02020603050405020304" pitchFamily="18" charset="0"/>
                      </a:rPr>
                      <m:t>∧2</m:t>
                    </m:r>
                  </m:oMath>
                </a14:m>
                <a:endParaRPr lang="en-US"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1-0.04</a:t>
                </a:r>
              </a:p>
              <a:p>
                <a:pPr marL="0" indent="0">
                  <a:buNone/>
                </a:pPr>
                <a:r>
                  <a:rPr lang="en-US" dirty="0" smtClean="0">
                    <a:latin typeface="Times New Roman" panose="02020603050405020304" pitchFamily="18" charset="0"/>
                    <a:cs typeface="Times New Roman" panose="02020603050405020304" pitchFamily="18" charset="0"/>
                  </a:rPr>
                  <a:t>=0.96</a:t>
                </a:r>
              </a:p>
              <a:p>
                <a:pPr marL="0" indent="0">
                  <a:buNone/>
                </a:pPr>
                <a:r>
                  <a:rPr lang="en-US" dirty="0" smtClean="0">
                    <a:latin typeface="Times New Roman" panose="02020603050405020304" pitchFamily="18" charset="0"/>
                    <a:cs typeface="Times New Roman" panose="02020603050405020304" pitchFamily="18" charset="0"/>
                  </a:rPr>
                  <a:t>(0.96, 30) add this to S</a:t>
                </a:r>
                <a:r>
                  <a:rPr lang="en-US" baseline="-25000" dirty="0" smtClean="0">
                    <a:latin typeface="Times New Roman" panose="02020603050405020304" pitchFamily="18" charset="0"/>
                    <a:cs typeface="Times New Roman" panose="02020603050405020304" pitchFamily="18" charset="0"/>
                  </a:rPr>
                  <a:t>1</a:t>
                </a: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0.96, 30</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{(0.9,30)  (0.99, 60)</a:t>
                </a:r>
                <a:r>
                  <a:rPr lang="en-US"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{(0.864, 60) (0.9504,90)}</a:t>
                </a: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IN" baseline="-25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487017"/>
                <a:ext cx="10860157" cy="5923721"/>
              </a:xfrm>
              <a:blipFill>
                <a:blip r:embed="rId2"/>
                <a:stretch>
                  <a:fillRect l="-954" t="-2778"/>
                </a:stretch>
              </a:blipFill>
            </p:spPr>
            <p:txBody>
              <a:bodyPr/>
              <a:lstStyle/>
              <a:p>
                <a:r>
                  <a:rPr lang="en-IN">
                    <a:noFill/>
                  </a:rPr>
                  <a:t> </a:t>
                </a:r>
              </a:p>
            </p:txBody>
          </p:sp>
        </mc:Fallback>
      </mc:AlternateContent>
    </p:spTree>
    <p:extLst>
      <p:ext uri="{BB962C8B-B14F-4D97-AF65-F5344CB8AC3E}">
        <p14:creationId xmlns:p14="http://schemas.microsoft.com/office/powerpoint/2010/main" val="16454335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2957" y="487017"/>
                <a:ext cx="11789044" cy="6177254"/>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For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copy of (r, c) denoted with S</a:t>
                </a:r>
                <a:r>
                  <a:rPr lang="en-US" baseline="-25000"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3;</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compute the reliability as 1- </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𝑟𝑖</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𝑚</m:t>
                    </m:r>
                  </m:oMath>
                </a14:m>
                <a:r>
                  <a:rPr lang="en-US" dirty="0" smtClean="0">
                    <a:latin typeface="Times New Roman" panose="02020603050405020304" pitchFamily="18" charset="0"/>
                    <a:ea typeface="Cambria Math" panose="02040503050406030204" pitchFamily="18" charset="0"/>
                    <a:cs typeface="Times New Roman" panose="02020603050405020304" pitchFamily="18" charset="0"/>
                  </a:rPr>
                  <a:t> </a:t>
                </a:r>
              </a:p>
              <a:p>
                <a:pPr marL="0" indent="0">
                  <a:buNone/>
                </a:pPr>
                <a:r>
                  <a:rPr lang="en-US" dirty="0" smtClean="0">
                    <a:latin typeface="Times New Roman" panose="02020603050405020304" pitchFamily="18" charset="0"/>
                    <a:ea typeface="Cambria Math" panose="02040503050406030204" pitchFamily="18" charset="0"/>
                    <a:cs typeface="Times New Roman" panose="02020603050405020304" pitchFamily="18" charset="0"/>
                  </a:rPr>
                  <a:t>as m=3;  1-</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𝑟</m:t>
                        </m:r>
                        <m:r>
                          <a:rPr lang="en-US" b="0" i="1" baseline="-25000" smtClean="0">
                            <a:latin typeface="Cambria Math" panose="02040503050406030204" pitchFamily="18" charset="0"/>
                            <a:cs typeface="Times New Roman" panose="02020603050405020304" pitchFamily="18" charset="0"/>
                          </a:rPr>
                          <m:t>2</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oMath>
                </a14:m>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p>
              <a:p>
                <a:pPr marL="0" indent="0">
                  <a:buNone/>
                </a:pPr>
                <a:r>
                  <a:rPr lang="en-US" dirty="0" smtClean="0">
                    <a:latin typeface="Times New Roman" panose="02020603050405020304" pitchFamily="18" charset="0"/>
                    <a:cs typeface="Times New Roman" panose="02020603050405020304" pitchFamily="18" charset="0"/>
                  </a:rPr>
                  <a:t>1-</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0.8</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oMath>
                </a14:m>
                <a:endParaRPr 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1-</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0.2</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oMath>
                </a14:m>
                <a:endParaRPr lang="en-US"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1-0.008</a:t>
                </a:r>
              </a:p>
              <a:p>
                <a:pPr marL="0" indent="0">
                  <a:buNone/>
                </a:pPr>
                <a:r>
                  <a:rPr lang="en-US" dirty="0" smtClean="0">
                    <a:latin typeface="Times New Roman" panose="02020603050405020304" pitchFamily="18" charset="0"/>
                    <a:cs typeface="Times New Roman" panose="02020603050405020304" pitchFamily="18" charset="0"/>
                  </a:rPr>
                  <a:t>=0.992</a:t>
                </a:r>
              </a:p>
              <a:p>
                <a:pPr marL="0" indent="0">
                  <a:buNone/>
                </a:pPr>
                <a:r>
                  <a:rPr lang="en-US" dirty="0" smtClean="0">
                    <a:latin typeface="Times New Roman" panose="02020603050405020304" pitchFamily="18" charset="0"/>
                    <a:cs typeface="Times New Roman" panose="02020603050405020304" pitchFamily="18" charset="0"/>
                  </a:rPr>
                  <a:t>(0.96, 45) add this to S</a:t>
                </a:r>
                <a:r>
                  <a:rPr lang="en-US" baseline="-25000" dirty="0" smtClean="0">
                    <a:latin typeface="Times New Roman" panose="02020603050405020304" pitchFamily="18" charset="0"/>
                    <a:cs typeface="Times New Roman" panose="02020603050405020304" pitchFamily="18" charset="0"/>
                  </a:rPr>
                  <a:t>1</a:t>
                </a:r>
              </a:p>
              <a:p>
                <a:pPr marL="0" indent="0">
                  <a:buNone/>
                </a:pPr>
                <a:r>
                  <a:rPr lang="en-US" dirty="0" smtClean="0">
                    <a:latin typeface="Times New Roman" panose="02020603050405020304" pitchFamily="18" charset="0"/>
                    <a:cs typeface="Times New Roman" panose="02020603050405020304" pitchFamily="18" charset="0"/>
                  </a:rPr>
                  <a:t>{(0.992, 45)} </a:t>
                </a:r>
                <a:r>
                  <a:rPr lang="en-US" dirty="0">
                    <a:latin typeface="Times New Roman" panose="02020603050405020304" pitchFamily="18" charset="0"/>
                    <a:cs typeface="Times New Roman" panose="02020603050405020304" pitchFamily="18" charset="0"/>
                  </a:rPr>
                  <a:t>{(0.9,30)  (0.99, 60)</a:t>
                </a:r>
                <a:r>
                  <a:rPr lang="en-US"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{(0.8928, 75) (     ,105)}</a:t>
                </a:r>
              </a:p>
              <a:p>
                <a:pPr marL="0" indent="0">
                  <a:buNone/>
                </a:pPr>
                <a:r>
                  <a:rPr lang="en-US" dirty="0" smtClean="0">
                    <a:latin typeface="Times New Roman" panose="02020603050405020304" pitchFamily="18" charset="0"/>
                    <a:cs typeface="Times New Roman" panose="02020603050405020304" pitchFamily="18" charset="0"/>
                  </a:rPr>
                  <a:t>Therefore S2= {S</a:t>
                </a:r>
                <a:r>
                  <a:rPr lang="en-US" baseline="-25000"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and S</a:t>
                </a:r>
                <a:r>
                  <a:rPr lang="en-US" baseline="-25000"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S</a:t>
                </a:r>
                <a:r>
                  <a:rPr lang="en-US" baseline="-25000"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(0.72,45) (0.792 75</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(0.864, 60) (0.9504,90</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{(0.8928, 75) ( </a:t>
                </a:r>
                <a:r>
                  <a:rPr lang="en-US" dirty="0" smtClean="0">
                    <a:latin typeface="Times New Roman" panose="02020603050405020304" pitchFamily="18" charset="0"/>
                    <a:cs typeface="Times New Roman" panose="02020603050405020304" pitchFamily="18" charset="0"/>
                  </a:rPr>
                  <a:t>0.9821 </a:t>
                </a:r>
                <a:r>
                  <a:rPr lang="en-US" dirty="0">
                    <a:latin typeface="Times New Roman" panose="02020603050405020304" pitchFamily="18" charset="0"/>
                    <a:cs typeface="Times New Roman" panose="02020603050405020304" pitchFamily="18" charset="0"/>
                  </a:rPr>
                  <a:t>,105)}</a:t>
                </a: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IN" baseline="-25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2957" y="487017"/>
                <a:ext cx="11789044" cy="6177254"/>
              </a:xfrm>
              <a:blipFill>
                <a:blip r:embed="rId2"/>
                <a:stretch>
                  <a:fillRect l="-1034" t="-1777" b="-1579"/>
                </a:stretch>
              </a:blipFill>
            </p:spPr>
            <p:txBody>
              <a:bodyPr/>
              <a:lstStyle/>
              <a:p>
                <a:r>
                  <a:rPr lang="en-IN">
                    <a:noFill/>
                  </a:rPr>
                  <a:t> </a:t>
                </a:r>
              </a:p>
            </p:txBody>
          </p:sp>
        </mc:Fallback>
      </mc:AlternateContent>
    </p:spTree>
    <p:extLst>
      <p:ext uri="{BB962C8B-B14F-4D97-AF65-F5344CB8AC3E}">
        <p14:creationId xmlns:p14="http://schemas.microsoft.com/office/powerpoint/2010/main" val="35881609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475" y="573436"/>
            <a:ext cx="11825205" cy="6284563"/>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{(0.72,45) (0.792 75) (0.864, 60) (0.9504,90) {(0.8928, 75) ( </a:t>
            </a:r>
            <a:r>
              <a:rPr lang="en-US" dirty="0" smtClean="0">
                <a:latin typeface="Times New Roman" panose="02020603050405020304" pitchFamily="18" charset="0"/>
                <a:cs typeface="Times New Roman" panose="02020603050405020304" pitchFamily="18" charset="0"/>
              </a:rPr>
              <a:t>0.9821,105</a:t>
            </a:r>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Apply Dominance rule and weight assignment to discard the elements of S</a:t>
            </a:r>
            <a:r>
              <a:rPr lang="en-US" baseline="-25000" dirty="0" smtClean="0">
                <a:latin typeface="Times New Roman" panose="02020603050405020304" pitchFamily="18" charset="0"/>
                <a:cs typeface="Times New Roman" panose="02020603050405020304" pitchFamily="18" charset="0"/>
              </a:rPr>
              <a:t>2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{(0.72,45) </a:t>
            </a:r>
            <a:r>
              <a:rPr lang="en-US" strike="sngStrike" dirty="0">
                <a:latin typeface="Times New Roman" panose="02020603050405020304" pitchFamily="18" charset="0"/>
                <a:cs typeface="Times New Roman" panose="02020603050405020304" pitchFamily="18" charset="0"/>
              </a:rPr>
              <a:t>(0.792 75)</a:t>
            </a:r>
            <a:r>
              <a:rPr lang="en-US" dirty="0">
                <a:latin typeface="Times New Roman" panose="02020603050405020304" pitchFamily="18" charset="0"/>
                <a:cs typeface="Times New Roman" panose="02020603050405020304" pitchFamily="18" charset="0"/>
              </a:rPr>
              <a:t> (0.864, 60)</a:t>
            </a:r>
            <a:r>
              <a:rPr lang="en-US" strike="sngStrike" dirty="0">
                <a:latin typeface="Times New Roman" panose="02020603050405020304" pitchFamily="18" charset="0"/>
                <a:cs typeface="Times New Roman" panose="02020603050405020304" pitchFamily="18" charset="0"/>
              </a:rPr>
              <a:t> (0.9504,90)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0.8928, 75) </a:t>
            </a:r>
            <a:r>
              <a:rPr lang="en-US" strike="sngStrike" dirty="0">
                <a:latin typeface="Times New Roman" panose="02020603050405020304" pitchFamily="18" charset="0"/>
                <a:cs typeface="Times New Roman" panose="02020603050405020304" pitchFamily="18" charset="0"/>
              </a:rPr>
              <a:t>( 0.9821,105</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Therefore S</a:t>
            </a:r>
            <a:r>
              <a:rPr lang="en-US" baseline="-25000" dirty="0" smtClean="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0.72,45) (</a:t>
            </a:r>
            <a:r>
              <a:rPr lang="en-US" dirty="0" smtClean="0">
                <a:latin typeface="Times New Roman" panose="02020603050405020304" pitchFamily="18" charset="0"/>
                <a:cs typeface="Times New Roman" panose="02020603050405020304" pitchFamily="18" charset="0"/>
              </a:rPr>
              <a:t>0.864 60) </a:t>
            </a:r>
            <a:r>
              <a:rPr lang="en-US" dirty="0">
                <a:latin typeface="Times New Roman" panose="02020603050405020304" pitchFamily="18" charset="0"/>
                <a:cs typeface="Times New Roman" panose="02020603050405020304" pitchFamily="18" charset="0"/>
              </a:rPr>
              <a:t>(0.8928, 75)</a:t>
            </a:r>
          </a:p>
          <a:p>
            <a:pPr marL="0" indent="0">
              <a:buNone/>
            </a:pPr>
            <a:r>
              <a:rPr lang="en-US" b="1" dirty="0" smtClean="0">
                <a:latin typeface="Times New Roman" panose="02020603050405020304" pitchFamily="18" charset="0"/>
                <a:cs typeface="Times New Roman" panose="02020603050405020304" pitchFamily="18" charset="0"/>
              </a:rPr>
              <a:t>Consider Device D</a:t>
            </a:r>
            <a:r>
              <a:rPr lang="en-US" b="1" baseline="-25000" dirty="0" smtClean="0">
                <a:latin typeface="Times New Roman" panose="02020603050405020304" pitchFamily="18" charset="0"/>
                <a:cs typeface="Times New Roman" panose="02020603050405020304" pitchFamily="18" charset="0"/>
              </a:rPr>
              <a:t>3</a:t>
            </a:r>
            <a:r>
              <a:rPr lang="en-US" b="1" baseline="30000"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Add the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D</a:t>
            </a:r>
            <a:r>
              <a:rPr lang="en-US" baseline="-25000"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i.e</a:t>
            </a:r>
            <a:r>
              <a:rPr lang="en-US" dirty="0" smtClean="0">
                <a:latin typeface="Times New Roman" panose="02020603050405020304" pitchFamily="18" charset="0"/>
                <a:cs typeface="Times New Roman" panose="02020603050405020304" pitchFamily="18" charset="0"/>
              </a:rPr>
              <a:t>.,  (0.5,20)</a:t>
            </a:r>
          </a:p>
          <a:p>
            <a:pPr marL="0" indent="0">
              <a:buNone/>
            </a:pPr>
            <a:r>
              <a:rPr lang="en-US" dirty="0" smtClean="0">
                <a:latin typeface="Times New Roman" panose="02020603050405020304" pitchFamily="18" charset="0"/>
                <a:cs typeface="Times New Roman" panose="02020603050405020304" pitchFamily="18" charset="0"/>
              </a:rPr>
              <a:t>Then S</a:t>
            </a:r>
            <a:r>
              <a:rPr lang="en-US" baseline="-25000" dirty="0" smtClean="0">
                <a:latin typeface="Times New Roman" panose="02020603050405020304" pitchFamily="18" charset="0"/>
                <a:cs typeface="Times New Roman" panose="02020603050405020304" pitchFamily="18" charset="0"/>
              </a:rPr>
              <a:t>3</a:t>
            </a:r>
            <a:r>
              <a:rPr lang="en-US" baseline="30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{(0,36,45) (0.432,80) (0.4464,95)} </a:t>
            </a:r>
          </a:p>
          <a:p>
            <a:pPr marL="0" indent="0">
              <a:buNone/>
            </a:pPr>
            <a:r>
              <a:rPr lang="en-US" dirty="0" smtClean="0">
                <a:latin typeface="Times New Roman" panose="02020603050405020304" pitchFamily="18" charset="0"/>
                <a:cs typeface="Times New Roman" panose="02020603050405020304" pitchFamily="18" charset="0"/>
              </a:rPr>
              <a:t>Compute reliability for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copy of S</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then </a:t>
            </a:r>
          </a:p>
          <a:p>
            <a:pPr marL="0" indent="0">
              <a:buNone/>
            </a:pP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3</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{(0.54,85) (0,648,100) (    ,115)}</a:t>
            </a:r>
          </a:p>
          <a:p>
            <a:pPr marL="0" indent="0">
              <a:buNone/>
            </a:pPr>
            <a:r>
              <a:rPr lang="en-US" dirty="0">
                <a:latin typeface="Times New Roman" panose="02020603050405020304" pitchFamily="18" charset="0"/>
                <a:cs typeface="Times New Roman" panose="02020603050405020304" pitchFamily="18" charset="0"/>
              </a:rPr>
              <a:t>Compute reliability for </a:t>
            </a:r>
            <a:r>
              <a:rPr lang="en-US" dirty="0" smtClean="0">
                <a:latin typeface="Times New Roman" panose="02020603050405020304" pitchFamily="18" charset="0"/>
                <a:cs typeface="Times New Roman" panose="02020603050405020304" pitchFamily="18" charset="0"/>
              </a:rPr>
              <a:t>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copy </a:t>
            </a:r>
            <a:r>
              <a:rPr lang="en-US" dirty="0">
                <a:latin typeface="Times New Roman" panose="02020603050405020304" pitchFamily="18" charset="0"/>
                <a:cs typeface="Times New Roman" panose="02020603050405020304" pitchFamily="18" charset="0"/>
              </a:rPr>
              <a:t>of S</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then </a:t>
            </a:r>
          </a:p>
          <a:p>
            <a:pPr marL="0" indent="0">
              <a:buNone/>
            </a:pP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3</a:t>
            </a:r>
            <a:r>
              <a:rPr lang="en-US" baseline="30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{(0.63,105) (   , 120) (    ,135)}</a:t>
            </a:r>
          </a:p>
          <a:p>
            <a:pPr marL="0" indent="0">
              <a:buNone/>
            </a:pPr>
            <a:r>
              <a:rPr lang="en-US" dirty="0" smtClean="0">
                <a:latin typeface="Times New Roman" panose="02020603050405020304" pitchFamily="18" charset="0"/>
                <a:cs typeface="Times New Roman" panose="02020603050405020304" pitchFamily="18" charset="0"/>
              </a:rPr>
              <a:t>Therefore S</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{(0,36,45) (0.432,80) (0.4464,95</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0.54,85) (0,648,100) (    ,115</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0.63,105) (   , 120) (    ,135)}</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6050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454"/>
            <a:ext cx="11064498" cy="5758509"/>
          </a:xfrm>
        </p:spPr>
        <p:txBody>
          <a:bodyPr/>
          <a:lstStyle/>
          <a:p>
            <a:pPr marL="0" indent="0">
              <a:buNone/>
            </a:pPr>
            <a:r>
              <a:rPr lang="en-US" dirty="0">
                <a:latin typeface="Times New Roman" panose="02020603050405020304" pitchFamily="18" charset="0"/>
                <a:cs typeface="Times New Roman" panose="02020603050405020304" pitchFamily="18" charset="0"/>
              </a:rPr>
              <a:t>Apply Dominance rule and weight assignment to discard the elements of </a:t>
            </a: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3</a:t>
            </a: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{(0,36,45) (0.432,80) </a:t>
            </a:r>
            <a:r>
              <a:rPr lang="en-US" strike="sngStrike" dirty="0">
                <a:latin typeface="Times New Roman" panose="02020603050405020304" pitchFamily="18" charset="0"/>
                <a:cs typeface="Times New Roman" panose="02020603050405020304" pitchFamily="18" charset="0"/>
              </a:rPr>
              <a:t>(0.4464,95) </a:t>
            </a:r>
            <a:r>
              <a:rPr lang="en-US" dirty="0">
                <a:latin typeface="Times New Roman" panose="02020603050405020304" pitchFamily="18" charset="0"/>
                <a:cs typeface="Times New Roman" panose="02020603050405020304" pitchFamily="18" charset="0"/>
              </a:rPr>
              <a:t>(0.54,85) (0,648,100) </a:t>
            </a:r>
            <a:r>
              <a:rPr lang="en-US" strike="sngStrike" dirty="0">
                <a:latin typeface="Times New Roman" panose="02020603050405020304" pitchFamily="18" charset="0"/>
                <a:cs typeface="Times New Roman" panose="02020603050405020304" pitchFamily="18" charset="0"/>
              </a:rPr>
              <a:t>(    ,115)</a:t>
            </a:r>
          </a:p>
          <a:p>
            <a:pPr marL="0" indent="0">
              <a:buNone/>
            </a:pPr>
            <a:r>
              <a:rPr lang="en-US" dirty="0">
                <a:latin typeface="Times New Roman" panose="02020603050405020304" pitchFamily="18" charset="0"/>
                <a:cs typeface="Times New Roman" panose="02020603050405020304" pitchFamily="18" charset="0"/>
              </a:rPr>
              <a:t> </a:t>
            </a:r>
            <a:r>
              <a:rPr lang="en-US" strike="sngStrike" dirty="0">
                <a:latin typeface="Times New Roman" panose="02020603050405020304" pitchFamily="18" charset="0"/>
                <a:cs typeface="Times New Roman" panose="02020603050405020304" pitchFamily="18" charset="0"/>
              </a:rPr>
              <a:t>(0.63,105) (   , 120) (    ,135</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Therefore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{(0,36,45) (0.432,80)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0.54,85) (</a:t>
            </a:r>
            <a:r>
              <a:rPr lang="en-US" dirty="0" smtClean="0">
                <a:latin typeface="Times New Roman" panose="02020603050405020304" pitchFamily="18" charset="0"/>
                <a:cs typeface="Times New Roman" panose="02020603050405020304" pitchFamily="18" charset="0"/>
              </a:rPr>
              <a:t>0.648,100)}</a:t>
            </a:r>
          </a:p>
          <a:p>
            <a:pPr marL="0" indent="0">
              <a:buNone/>
            </a:pPr>
            <a:r>
              <a:rPr lang="en-US" dirty="0" smtClean="0">
                <a:latin typeface="Times New Roman" panose="02020603050405020304" pitchFamily="18" charset="0"/>
                <a:cs typeface="Times New Roman" panose="02020603050405020304" pitchFamily="18" charset="0"/>
              </a:rPr>
              <a:t>Hence the Maximum reliability is 0.648 with cost of 100 </a:t>
            </a:r>
          </a:p>
          <a:p>
            <a:pPr marL="0" indent="0">
              <a:buNone/>
            </a:pPr>
            <a:r>
              <a:rPr lang="en-US" dirty="0" smtClean="0">
                <a:latin typeface="Times New Roman" panose="02020603050405020304" pitchFamily="18" charset="0"/>
                <a:cs typeface="Times New Roman" panose="02020603050405020304" pitchFamily="18" charset="0"/>
              </a:rPr>
              <a:t>How to compute the number of copies when reliability is maximum</a:t>
            </a:r>
          </a:p>
          <a:p>
            <a:pPr marL="0" indent="0">
              <a:buNone/>
            </a:pPr>
            <a:r>
              <a:rPr lang="en-US" dirty="0" smtClean="0">
                <a:latin typeface="Times New Roman" panose="02020603050405020304" pitchFamily="18" charset="0"/>
                <a:cs typeface="Times New Roman" panose="02020603050405020304" pitchFamily="18" charset="0"/>
              </a:rPr>
              <a:t>The Maximum reliability is achieved at S</a:t>
            </a:r>
            <a:r>
              <a:rPr lang="en-US" baseline="-25000" dirty="0" smtClean="0">
                <a:latin typeface="Times New Roman" panose="02020603050405020304" pitchFamily="18" charset="0"/>
                <a:cs typeface="Times New Roman" panose="02020603050405020304" pitchFamily="18" charset="0"/>
              </a:rPr>
              <a:t>3</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which determines the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copy of device D</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hence for Device D</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consider it 2 copies.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93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733425" y="1328738"/>
            <a:ext cx="10971213" cy="3895725"/>
          </a:xfrm>
        </p:spPr>
        <p:txBody>
          <a:bodyPr/>
          <a:lstStyle/>
          <a:p>
            <a:r>
              <a:rPr lang="en-US" altLang="en-US" smtClean="0">
                <a:latin typeface="Times New Roman" panose="02020603050405020304" pitchFamily="18" charset="0"/>
                <a:cs typeface="Times New Roman" panose="02020603050405020304" pitchFamily="18" charset="0"/>
              </a:rPr>
              <a:t>Another important feature of the dynamic programming approach is that optimal solution to sub-problems are retained so as to avoid re-computing their values. </a:t>
            </a:r>
            <a:r>
              <a:rPr lang="en-US" altLang="en-US" i="1" smtClean="0">
                <a:solidFill>
                  <a:srgbClr val="FF0000"/>
                </a:solidFill>
                <a:latin typeface="Times New Roman" panose="02020603050405020304" pitchFamily="18" charset="0"/>
                <a:cs typeface="Times New Roman" panose="02020603050405020304" pitchFamily="18" charset="0"/>
              </a:rPr>
              <a:t>(memorization)</a:t>
            </a:r>
          </a:p>
          <a:p>
            <a:endParaRPr lang="en-US" altLang="en-US" smtClean="0">
              <a:latin typeface="Times New Roman" panose="02020603050405020304" pitchFamily="18" charset="0"/>
              <a:cs typeface="Times New Roman" panose="02020603050405020304" pitchFamily="18" charset="0"/>
            </a:endParaRPr>
          </a:p>
          <a:p>
            <a:r>
              <a:rPr lang="en-US" altLang="en-US" smtClean="0">
                <a:latin typeface="Times New Roman" panose="02020603050405020304" pitchFamily="18" charset="0"/>
                <a:cs typeface="Times New Roman" panose="02020603050405020304" pitchFamily="18" charset="0"/>
              </a:rPr>
              <a:t>The use of these tabulated values makes it natural to recast the recursive equation into an iterative algorithm. </a:t>
            </a:r>
            <a:r>
              <a:rPr lang="en-US" altLang="en-US" i="1" smtClean="0">
                <a:solidFill>
                  <a:srgbClr val="FF0000"/>
                </a:solidFill>
                <a:latin typeface="Times New Roman" panose="02020603050405020304" pitchFamily="18" charset="0"/>
                <a:cs typeface="Times New Roman" panose="02020603050405020304" pitchFamily="18" charset="0"/>
              </a:rPr>
              <a:t>(tabulation)</a:t>
            </a:r>
          </a:p>
          <a:p>
            <a:endParaRPr lang="en-US" alt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4575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626" y="765312"/>
            <a:ext cx="10515600" cy="5555975"/>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1</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b="1" dirty="0">
                <a:solidFill>
                  <a:schemeClr val="accent5">
                    <a:lumMod val="75000"/>
                  </a:schemeClr>
                </a:solidFill>
                <a:latin typeface="Times New Roman" panose="02020603050405020304" pitchFamily="18" charset="0"/>
                <a:cs typeface="Times New Roman" panose="02020603050405020304" pitchFamily="18" charset="0"/>
              </a:rPr>
              <a:t>0.9,30</a:t>
            </a:r>
            <a:r>
              <a:rPr lang="en-US" dirty="0">
                <a:latin typeface="Times New Roman" panose="02020603050405020304" pitchFamily="18" charset="0"/>
                <a:cs typeface="Times New Roman" panose="02020603050405020304" pitchFamily="18" charset="0"/>
              </a:rPr>
              <a:t>)} is for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copy of </a:t>
            </a:r>
            <a:r>
              <a:rPr lang="en-US" dirty="0" smtClean="0">
                <a:latin typeface="Times New Roman" panose="02020603050405020304" pitchFamily="18" charset="0"/>
                <a:cs typeface="Times New Roman" panose="02020603050405020304" pitchFamily="18" charset="0"/>
              </a:rPr>
              <a:t>D</a:t>
            </a:r>
            <a:r>
              <a:rPr lang="en-US" baseline="-25000" dirty="0" smtClean="0">
                <a:latin typeface="Times New Roman" panose="02020603050405020304" pitchFamily="18" charset="0"/>
                <a:cs typeface="Times New Roman" panose="02020603050405020304" pitchFamily="18" charset="0"/>
              </a:rPr>
              <a:t>1</a:t>
            </a: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1</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{(0.99, 60)} is for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copy of </a:t>
            </a:r>
            <a:r>
              <a:rPr lang="en-US" dirty="0" smtClean="0">
                <a:latin typeface="Times New Roman" panose="02020603050405020304" pitchFamily="18" charset="0"/>
                <a:cs typeface="Times New Roman" panose="02020603050405020304" pitchFamily="18" charset="0"/>
              </a:rPr>
              <a:t>D</a:t>
            </a:r>
            <a:r>
              <a:rPr lang="en-US" baseline="-25000" dirty="0" smtClean="0">
                <a:latin typeface="Times New Roman" panose="02020603050405020304" pitchFamily="18" charset="0"/>
                <a:cs typeface="Times New Roman" panose="02020603050405020304" pitchFamily="18" charset="0"/>
              </a:rPr>
              <a:t>1</a:t>
            </a: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b="1" dirty="0">
                <a:solidFill>
                  <a:schemeClr val="accent5">
                    <a:lumMod val="75000"/>
                  </a:schemeClr>
                </a:solidFill>
                <a:latin typeface="Times New Roman" panose="02020603050405020304" pitchFamily="18" charset="0"/>
                <a:cs typeface="Times New Roman" panose="02020603050405020304" pitchFamily="18" charset="0"/>
              </a:rPr>
              <a:t>0.9,30</a:t>
            </a:r>
            <a:r>
              <a:rPr lang="en-US" dirty="0">
                <a:latin typeface="Times New Roman" panose="02020603050405020304" pitchFamily="18" charset="0"/>
                <a:cs typeface="Times New Roman" panose="02020603050405020304" pitchFamily="18" charset="0"/>
              </a:rPr>
              <a:t>)  (0.99, 60)</a:t>
            </a:r>
            <a:r>
              <a:rPr lang="en-US"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{(0.72,45) (0.792 75)} is for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copy of D</a:t>
            </a:r>
            <a:r>
              <a:rPr lang="en-US" baseline="-25000" dirty="0" smtClean="0">
                <a:latin typeface="Times New Roman" panose="02020603050405020304" pitchFamily="18" charset="0"/>
                <a:cs typeface="Times New Roman" panose="02020603050405020304" pitchFamily="18" charset="0"/>
              </a:rPr>
              <a:t>2</a:t>
            </a: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b="1" dirty="0">
                <a:solidFill>
                  <a:schemeClr val="accent2">
                    <a:lumMod val="75000"/>
                  </a:schemeClr>
                </a:solidFill>
                <a:latin typeface="Times New Roman" panose="02020603050405020304" pitchFamily="18" charset="0"/>
                <a:cs typeface="Times New Roman" panose="02020603050405020304" pitchFamily="18" charset="0"/>
              </a:rPr>
              <a:t>0.864</a:t>
            </a:r>
            <a:r>
              <a:rPr lang="en-US" dirty="0">
                <a:latin typeface="Times New Roman" panose="02020603050405020304" pitchFamily="18" charset="0"/>
                <a:cs typeface="Times New Roman" panose="02020603050405020304" pitchFamily="18" charset="0"/>
              </a:rPr>
              <a:t>, 60) (0.9504,90</a:t>
            </a:r>
            <a:r>
              <a:rPr lang="en-US" dirty="0" smtClean="0">
                <a:latin typeface="Times New Roman" panose="02020603050405020304" pitchFamily="18" charset="0"/>
                <a:cs typeface="Times New Roman" panose="02020603050405020304" pitchFamily="18" charset="0"/>
              </a:rPr>
              <a:t>)} is for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copy of D</a:t>
            </a:r>
            <a:r>
              <a:rPr lang="en-US" baseline="-25000" dirty="0" smtClean="0">
                <a:latin typeface="Times New Roman" panose="02020603050405020304" pitchFamily="18" charset="0"/>
                <a:cs typeface="Times New Roman" panose="02020603050405020304" pitchFamily="18" charset="0"/>
              </a:rPr>
              <a:t>2</a:t>
            </a: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{(0.8928, 75) (     ,105</a:t>
            </a:r>
            <a:r>
              <a:rPr lang="en-US" dirty="0" smtClean="0">
                <a:latin typeface="Times New Roman" panose="02020603050405020304" pitchFamily="18" charset="0"/>
                <a:cs typeface="Times New Roman" panose="02020603050405020304" pitchFamily="18" charset="0"/>
              </a:rPr>
              <a:t>)} is for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copy of D</a:t>
            </a:r>
            <a:r>
              <a:rPr lang="en-US" baseline="-25000" dirty="0" smtClean="0">
                <a:latin typeface="Times New Roman" panose="02020603050405020304" pitchFamily="18" charset="0"/>
                <a:cs typeface="Times New Roman" panose="02020603050405020304" pitchFamily="18" charset="0"/>
              </a:rPr>
              <a:t>2</a:t>
            </a: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 {(0.72,45) (</a:t>
            </a:r>
            <a:r>
              <a:rPr lang="en-US" b="1" dirty="0">
                <a:solidFill>
                  <a:schemeClr val="accent2">
                    <a:lumMod val="75000"/>
                  </a:schemeClr>
                </a:solidFill>
                <a:latin typeface="Times New Roman" panose="02020603050405020304" pitchFamily="18" charset="0"/>
                <a:cs typeface="Times New Roman" panose="02020603050405020304" pitchFamily="18" charset="0"/>
              </a:rPr>
              <a:t>0.864</a:t>
            </a:r>
            <a:r>
              <a:rPr lang="en-US" dirty="0">
                <a:latin typeface="Times New Roman" panose="02020603050405020304" pitchFamily="18" charset="0"/>
                <a:cs typeface="Times New Roman" panose="02020603050405020304" pitchFamily="18" charset="0"/>
              </a:rPr>
              <a:t> 60) (0.8928, 75</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3</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{(0,36,45) (0.432,80) (0.4464,95)} </a:t>
            </a:r>
            <a:r>
              <a:rPr lang="en-US" dirty="0" smtClean="0">
                <a:latin typeface="Times New Roman" panose="02020603050405020304" pitchFamily="18" charset="0"/>
                <a:cs typeface="Times New Roman" panose="02020603050405020304" pitchFamily="18" charset="0"/>
              </a:rPr>
              <a:t>is for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copy of D</a:t>
            </a:r>
            <a:r>
              <a:rPr lang="en-US" baseline="-25000" dirty="0" smtClean="0">
                <a:latin typeface="Times New Roman" panose="02020603050405020304" pitchFamily="18" charset="0"/>
                <a:cs typeface="Times New Roman" panose="02020603050405020304" pitchFamily="18" charset="0"/>
              </a:rPr>
              <a:t>3</a:t>
            </a:r>
            <a:endParaRPr lang="en-US" baseline="-250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3</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{(0.54,85) (</a:t>
            </a:r>
            <a:r>
              <a:rPr lang="en-US" b="1" dirty="0">
                <a:solidFill>
                  <a:srgbClr val="00B0F0"/>
                </a:solidFill>
                <a:latin typeface="Times New Roman" panose="02020603050405020304" pitchFamily="18" charset="0"/>
                <a:cs typeface="Times New Roman" panose="02020603050405020304" pitchFamily="18" charset="0"/>
              </a:rPr>
              <a:t>0,648</a:t>
            </a:r>
            <a:r>
              <a:rPr lang="en-US" dirty="0">
                <a:latin typeface="Times New Roman" panose="02020603050405020304" pitchFamily="18" charset="0"/>
                <a:cs typeface="Times New Roman" panose="02020603050405020304" pitchFamily="18" charset="0"/>
              </a:rPr>
              <a:t>,100) (    ,115</a:t>
            </a:r>
            <a:r>
              <a:rPr lang="en-US" dirty="0" smtClean="0">
                <a:latin typeface="Times New Roman" panose="02020603050405020304" pitchFamily="18" charset="0"/>
                <a:cs typeface="Times New Roman" panose="02020603050405020304" pitchFamily="18" charset="0"/>
              </a:rPr>
              <a:t>)} is for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copy of D</a:t>
            </a:r>
            <a:r>
              <a:rPr lang="en-US" baseline="-25000" dirty="0" smtClean="0">
                <a:latin typeface="Times New Roman" panose="02020603050405020304" pitchFamily="18" charset="0"/>
                <a:cs typeface="Times New Roman" panose="02020603050405020304" pitchFamily="18" charset="0"/>
              </a:rPr>
              <a:t>3</a:t>
            </a:r>
          </a:p>
          <a:p>
            <a:pPr marL="0" indent="0">
              <a:buNone/>
            </a:pP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3</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{(0.63,105) (   , 120) (    ,135</a:t>
            </a:r>
            <a:r>
              <a:rPr lang="en-US" dirty="0" smtClean="0">
                <a:latin typeface="Times New Roman" panose="02020603050405020304" pitchFamily="18" charset="0"/>
                <a:cs typeface="Times New Roman" panose="02020603050405020304" pitchFamily="18" charset="0"/>
              </a:rPr>
              <a:t>)} is for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copy of D</a:t>
            </a:r>
            <a:r>
              <a:rPr lang="en-US" baseline="-25000" dirty="0" smtClean="0">
                <a:latin typeface="Times New Roman" panose="02020603050405020304" pitchFamily="18" charset="0"/>
                <a:cs typeface="Times New Roman" panose="02020603050405020304" pitchFamily="18" charset="0"/>
              </a:rPr>
              <a:t>3</a:t>
            </a:r>
            <a:endParaRPr lang="en-US" baseline="-25000"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{(0,36,45) (0.432,80) (0.54,85) (</a:t>
            </a:r>
            <a:r>
              <a:rPr lang="en-US" dirty="0">
                <a:solidFill>
                  <a:srgbClr val="FF0000"/>
                </a:solidFill>
                <a:latin typeface="Times New Roman" panose="02020603050405020304" pitchFamily="18" charset="0"/>
                <a:cs typeface="Times New Roman" panose="02020603050405020304" pitchFamily="18" charset="0"/>
              </a:rPr>
              <a:t>0.648</a:t>
            </a:r>
            <a:r>
              <a:rPr lang="en-US" dirty="0">
                <a:latin typeface="Times New Roman" panose="02020603050405020304" pitchFamily="18" charset="0"/>
                <a:cs typeface="Times New Roman" panose="02020603050405020304" pitchFamily="18" charset="0"/>
              </a:rPr>
              <a:t>,100)}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US" baseline="-25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2370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4"/>
          <p:cNvSpPr>
            <a:spLocks noGrp="1" noChangeArrowheads="1"/>
          </p:cNvSpPr>
          <p:nvPr>
            <p:ph idx="1"/>
          </p:nvPr>
        </p:nvSpPr>
        <p:spPr>
          <a:xfrm>
            <a:off x="417513" y="2719388"/>
            <a:ext cx="11377612" cy="833437"/>
          </a:xfrm>
        </p:spPr>
        <p:txBody>
          <a:bodyPr/>
          <a:lstStyle/>
          <a:p>
            <a:pPr marL="0" indent="0" algn="ctr" eaLnBrk="1" hangingPunct="1">
              <a:buFont typeface="Arial" panose="020B0604020202020204" pitchFamily="34" charset="0"/>
              <a:buNone/>
            </a:pPr>
            <a:r>
              <a:rPr lang="en-US" altLang="en-US" sz="4800" b="1" dirty="0" smtClean="0">
                <a:solidFill>
                  <a:srgbClr val="FF0000"/>
                </a:solidFill>
                <a:latin typeface="Times New Roman" panose="02020603050405020304" pitchFamily="18" charset="0"/>
                <a:cs typeface="Times New Roman" panose="02020603050405020304" pitchFamily="18" charset="0"/>
              </a:rPr>
              <a:t>TRAVELLING SALESMAN PROBLEM</a:t>
            </a:r>
            <a:endParaRPr lang="en-US" altLang="en-US" sz="48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8865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2">
            <a:extLst/>
          </p:cNvPr>
          <p:cNvSpPr>
            <a:spLocks noGrp="1" noChangeArrowheads="1"/>
          </p:cNvSpPr>
          <p:nvPr>
            <p:ph idx="1"/>
          </p:nvPr>
        </p:nvSpPr>
        <p:spPr>
          <a:xfrm>
            <a:off x="838200" y="438150"/>
            <a:ext cx="10515600" cy="5738813"/>
          </a:xfrm>
        </p:spPr>
        <p:txBody>
          <a:bodyPr>
            <a:normAutofit/>
          </a:bodyPr>
          <a:lstStyle/>
          <a:p>
            <a:pPr>
              <a:defRPr/>
            </a:pPr>
            <a:r>
              <a:rPr lang="en-US" altLang="en-US" dirty="0">
                <a:latin typeface="Times New Roman" pitchFamily="18" charset="0"/>
                <a:cs typeface="Times New Roman" pitchFamily="18" charset="0"/>
              </a:rPr>
              <a:t>4.3	</a:t>
            </a:r>
            <a:r>
              <a:rPr lang="en-US" altLang="en-US" u="sng" dirty="0">
                <a:solidFill>
                  <a:srgbClr val="C00000"/>
                </a:solidFill>
                <a:latin typeface="Times New Roman" pitchFamily="18" charset="0"/>
                <a:cs typeface="Times New Roman" pitchFamily="18" charset="0"/>
              </a:rPr>
              <a:t>The Traveling Salesman problem</a:t>
            </a:r>
          </a:p>
          <a:p>
            <a:pPr algn="just">
              <a:lnSpc>
                <a:spcPct val="100000"/>
              </a:lnSpc>
              <a:defRPr/>
            </a:pPr>
            <a:r>
              <a:rPr lang="en-US" altLang="en-US" dirty="0">
                <a:solidFill>
                  <a:srgbClr val="C00000"/>
                </a:solidFill>
                <a:latin typeface="Times New Roman" pitchFamily="18" charset="0"/>
                <a:cs typeface="Times New Roman" pitchFamily="18" charset="0"/>
              </a:rPr>
              <a:t>Problem:</a:t>
            </a:r>
            <a:r>
              <a:rPr lang="en-US" altLang="en-US" dirty="0">
                <a:latin typeface="Times New Roman" pitchFamily="18" charset="0"/>
                <a:cs typeface="Times New Roman" pitchFamily="18" charset="0"/>
              </a:rPr>
              <a:t> Let G = (V,E) be a directed graph with edge costs </a:t>
            </a:r>
            <a:r>
              <a:rPr lang="en-US" altLang="en-US" dirty="0" err="1">
                <a:latin typeface="Times New Roman" pitchFamily="18" charset="0"/>
                <a:cs typeface="Times New Roman" pitchFamily="18" charset="0"/>
              </a:rPr>
              <a:t>C</a:t>
            </a:r>
            <a:r>
              <a:rPr lang="en-US" altLang="en-US" baseline="-25000" dirty="0" err="1">
                <a:latin typeface="Times New Roman" pitchFamily="18" charset="0"/>
                <a:cs typeface="Times New Roman" pitchFamily="18" charset="0"/>
              </a:rPr>
              <a:t>ij</a:t>
            </a:r>
            <a:r>
              <a:rPr lang="en-US" altLang="en-US" dirty="0">
                <a:latin typeface="Times New Roman" pitchFamily="18" charset="0"/>
                <a:cs typeface="Times New Roman" pitchFamily="18" charset="0"/>
              </a:rPr>
              <a:t>. The variable </a:t>
            </a:r>
            <a:r>
              <a:rPr lang="en-US" altLang="en-US" dirty="0" err="1">
                <a:latin typeface="Times New Roman" pitchFamily="18" charset="0"/>
                <a:cs typeface="Times New Roman" pitchFamily="18" charset="0"/>
              </a:rPr>
              <a:t>C</a:t>
            </a:r>
            <a:r>
              <a:rPr lang="en-US" altLang="en-US" baseline="-25000" dirty="0" err="1">
                <a:latin typeface="Times New Roman" pitchFamily="18" charset="0"/>
                <a:cs typeface="Times New Roman" pitchFamily="18" charset="0"/>
              </a:rPr>
              <a:t>ij</a:t>
            </a:r>
            <a:r>
              <a:rPr lang="en-US" altLang="en-US" dirty="0">
                <a:latin typeface="Times New Roman" pitchFamily="18" charset="0"/>
                <a:cs typeface="Times New Roman" pitchFamily="18" charset="0"/>
              </a:rPr>
              <a:t> is defined such that </a:t>
            </a:r>
            <a:r>
              <a:rPr lang="en-US" altLang="en-US" dirty="0" err="1">
                <a:latin typeface="Times New Roman" pitchFamily="18" charset="0"/>
                <a:cs typeface="Times New Roman" pitchFamily="18" charset="0"/>
              </a:rPr>
              <a:t>C</a:t>
            </a:r>
            <a:r>
              <a:rPr lang="en-US" altLang="en-US" baseline="-25000" dirty="0" err="1">
                <a:latin typeface="Times New Roman" pitchFamily="18" charset="0"/>
                <a:cs typeface="Times New Roman" pitchFamily="18" charset="0"/>
              </a:rPr>
              <a:t>ij</a:t>
            </a:r>
            <a:r>
              <a:rPr lang="en-US" altLang="en-US" dirty="0">
                <a:latin typeface="Times New Roman" pitchFamily="18" charset="0"/>
                <a:cs typeface="Times New Roman" pitchFamily="18" charset="0"/>
              </a:rPr>
              <a:t> &gt; 0 for all </a:t>
            </a:r>
            <a:r>
              <a:rPr lang="en-US" altLang="en-US" dirty="0" err="1">
                <a:latin typeface="Times New Roman" pitchFamily="18" charset="0"/>
                <a:cs typeface="Times New Roman" pitchFamily="18" charset="0"/>
              </a:rPr>
              <a:t>i</a:t>
            </a:r>
            <a:r>
              <a:rPr lang="en-US" altLang="en-US" dirty="0">
                <a:latin typeface="Times New Roman" pitchFamily="18" charset="0"/>
                <a:cs typeface="Times New Roman" pitchFamily="18" charset="0"/>
              </a:rPr>
              <a:t> and j and </a:t>
            </a:r>
            <a:r>
              <a:rPr lang="en-US" altLang="en-US" dirty="0" err="1">
                <a:latin typeface="Times New Roman" pitchFamily="18" charset="0"/>
                <a:cs typeface="Times New Roman" pitchFamily="18" charset="0"/>
              </a:rPr>
              <a:t>C</a:t>
            </a:r>
            <a:r>
              <a:rPr lang="en-US" altLang="en-US" baseline="-25000" dirty="0" err="1">
                <a:latin typeface="Times New Roman" pitchFamily="18" charset="0"/>
                <a:cs typeface="Times New Roman" pitchFamily="18" charset="0"/>
              </a:rPr>
              <a:t>ij</a:t>
            </a:r>
            <a:r>
              <a:rPr lang="en-US" altLang="en-US" dirty="0">
                <a:latin typeface="Times New Roman" pitchFamily="18" charset="0"/>
                <a:cs typeface="Times New Roman" pitchFamily="18" charset="0"/>
              </a:rPr>
              <a:t> = ∞ if (</a:t>
            </a:r>
            <a:r>
              <a:rPr lang="en-US" altLang="en-US" dirty="0" err="1">
                <a:latin typeface="Times New Roman" pitchFamily="18" charset="0"/>
                <a:cs typeface="Times New Roman" pitchFamily="18" charset="0"/>
              </a:rPr>
              <a:t>i,j</a:t>
            </a:r>
            <a:r>
              <a:rPr lang="en-US" altLang="en-US" dirty="0">
                <a:latin typeface="Times New Roman" pitchFamily="18" charset="0"/>
                <a:cs typeface="Times New Roman" pitchFamily="18" charset="0"/>
              </a:rPr>
              <a:t>)</a:t>
            </a:r>
            <a:r>
              <a:rPr lang="en-US" altLang="en-US" b="1" dirty="0">
                <a:latin typeface="Times New Roman" pitchFamily="18" charset="0"/>
                <a:cs typeface="Times New Roman" pitchFamily="18" charset="0"/>
              </a:rPr>
              <a:t> </a:t>
            </a:r>
            <a:r>
              <a:rPr lang="en-US" altLang="en-US" dirty="0">
                <a:latin typeface="Times New Roman" pitchFamily="18" charset="0"/>
                <a:cs typeface="Times New Roman" pitchFamily="18" charset="0"/>
              </a:rPr>
              <a:t>∉</a:t>
            </a:r>
            <a:r>
              <a:rPr lang="en-US" altLang="en-US" b="1" dirty="0">
                <a:latin typeface="Times New Roman" pitchFamily="18" charset="0"/>
                <a:cs typeface="Times New Roman" pitchFamily="18" charset="0"/>
              </a:rPr>
              <a:t> </a:t>
            </a:r>
            <a:r>
              <a:rPr lang="en-US" altLang="en-US" dirty="0">
                <a:latin typeface="Times New Roman" pitchFamily="18" charset="0"/>
                <a:cs typeface="Times New Roman" pitchFamily="18" charset="0"/>
              </a:rPr>
              <a:t>E. Let </a:t>
            </a:r>
            <a:r>
              <a:rPr lang="en-US" dirty="0">
                <a:latin typeface="Times New Roman" pitchFamily="18" charset="0"/>
                <a:cs typeface="Times New Roman" pitchFamily="18" charset="0"/>
              </a:rPr>
              <a:t>|</a:t>
            </a:r>
            <a:r>
              <a:rPr lang="en-US" altLang="en-US"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altLang="en-US" dirty="0">
                <a:latin typeface="Times New Roman" pitchFamily="18" charset="0"/>
                <a:cs typeface="Times New Roman" pitchFamily="18" charset="0"/>
              </a:rPr>
              <a:t> = n and assume n &gt; 1.</a:t>
            </a:r>
          </a:p>
          <a:p>
            <a:pPr algn="just">
              <a:lnSpc>
                <a:spcPct val="100000"/>
              </a:lnSpc>
              <a:defRPr/>
            </a:pPr>
            <a:r>
              <a:rPr lang="en-US" altLang="en-US" dirty="0">
                <a:latin typeface="Times New Roman" pitchFamily="18" charset="0"/>
                <a:cs typeface="Times New Roman" pitchFamily="18" charset="0"/>
              </a:rPr>
              <a:t>A tour of G is a directed simple cycle that includes every vertex in V. The cost of a tour is the sum of the cost of the edges on the tour. </a:t>
            </a:r>
          </a:p>
          <a:p>
            <a:pPr algn="just">
              <a:lnSpc>
                <a:spcPct val="100000"/>
              </a:lnSpc>
              <a:defRPr/>
            </a:pPr>
            <a:r>
              <a:rPr lang="en-US" altLang="en-US" dirty="0">
                <a:latin typeface="Times New Roman" pitchFamily="18" charset="0"/>
                <a:cs typeface="Times New Roman" pitchFamily="18" charset="0"/>
              </a:rPr>
              <a:t>The traveling sales person problem is to find a tour of minimum cost.</a:t>
            </a:r>
          </a:p>
          <a:p>
            <a:pPr algn="just">
              <a:defRPr/>
            </a:pPr>
            <a:r>
              <a:rPr lang="en-US" altLang="en-US" dirty="0" smtClean="0">
                <a:solidFill>
                  <a:srgbClr val="C00000"/>
                </a:solidFill>
                <a:latin typeface="Times New Roman" pitchFamily="18" charset="0"/>
                <a:cs typeface="Times New Roman" pitchFamily="18" charset="0"/>
              </a:rPr>
              <a:t>Applications </a:t>
            </a:r>
            <a:r>
              <a:rPr lang="en-US" altLang="en-US" dirty="0">
                <a:solidFill>
                  <a:srgbClr val="C00000"/>
                </a:solidFill>
                <a:latin typeface="Times New Roman" pitchFamily="18" charset="0"/>
                <a:cs typeface="Times New Roman" pitchFamily="18" charset="0"/>
              </a:rPr>
              <a:t>of TSP:</a:t>
            </a:r>
          </a:p>
          <a:p>
            <a:pPr marL="1204913" indent="-457200" algn="just">
              <a:buClr>
                <a:schemeClr val="accent2">
                  <a:lumMod val="75000"/>
                </a:schemeClr>
              </a:buClr>
              <a:buSzPct val="80000"/>
              <a:buFont typeface="Wingdings" panose="05000000000000000000" pitchFamily="2" charset="2"/>
              <a:buChar char="Ø"/>
              <a:defRPr/>
            </a:pPr>
            <a:r>
              <a:rPr lang="en-US" altLang="en-US" sz="2600" dirty="0">
                <a:latin typeface="Times New Roman" pitchFamily="18" charset="0"/>
                <a:cs typeface="Times New Roman" pitchFamily="18" charset="0"/>
              </a:rPr>
              <a:t>Postal van to pickup mail from boxes located at n different cities.</a:t>
            </a:r>
          </a:p>
          <a:p>
            <a:pPr marL="1204913" indent="-457200" algn="just">
              <a:buClr>
                <a:schemeClr val="accent2">
                  <a:lumMod val="75000"/>
                </a:schemeClr>
              </a:buClr>
              <a:buSzPct val="80000"/>
              <a:buFont typeface="Wingdings" panose="05000000000000000000" pitchFamily="2" charset="2"/>
              <a:buChar char="Ø"/>
              <a:defRPr/>
            </a:pPr>
            <a:r>
              <a:rPr lang="en-US" altLang="en-US" sz="2600" dirty="0">
                <a:latin typeface="Times New Roman" pitchFamily="18" charset="0"/>
                <a:cs typeface="Times New Roman" pitchFamily="18" charset="0"/>
              </a:rPr>
              <a:t>Robot arm to tighten the nuts of some piece of machinery on an assembly </a:t>
            </a:r>
            <a:r>
              <a:rPr lang="en-US" altLang="en-US" dirty="0">
                <a:latin typeface="Times New Roman" pitchFamily="18" charset="0"/>
                <a:cs typeface="Times New Roman" pitchFamily="18" charset="0"/>
              </a:rPr>
              <a:t>line.</a:t>
            </a:r>
          </a:p>
        </p:txBody>
      </p:sp>
    </p:spTree>
    <p:extLst>
      <p:ext uri="{BB962C8B-B14F-4D97-AF65-F5344CB8AC3E}">
        <p14:creationId xmlns:p14="http://schemas.microsoft.com/office/powerpoint/2010/main" val="4934007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noChangeArrowheads="1"/>
          </p:cNvSpPr>
          <p:nvPr>
            <p:ph idx="1"/>
          </p:nvPr>
        </p:nvSpPr>
        <p:spPr>
          <a:xfrm>
            <a:off x="858079" y="138803"/>
            <a:ext cx="10515600" cy="6560171"/>
          </a:xfrm>
        </p:spPr>
        <p:txBody>
          <a:bodyPr/>
          <a:lstStyle/>
          <a:p>
            <a:pPr marL="0" indent="0" algn="just">
              <a:lnSpc>
                <a:spcPct val="100000"/>
              </a:lnSpc>
              <a:buNone/>
            </a:pPr>
            <a:r>
              <a:rPr lang="en-US" altLang="en-US" dirty="0" smtClean="0">
                <a:latin typeface="Times New Roman" panose="02020603050405020304" pitchFamily="18" charset="0"/>
                <a:cs typeface="Times New Roman" panose="02020603050405020304" pitchFamily="18" charset="0"/>
              </a:rPr>
              <a:t>Every tour consists of an edge (1,k) for some k  ∈ V - {1} and a path from vertex k to vertex 1. </a:t>
            </a:r>
          </a:p>
          <a:p>
            <a:pPr marL="0" indent="0" algn="just">
              <a:lnSpc>
                <a:spcPct val="100000"/>
              </a:lnSpc>
              <a:buNone/>
            </a:pPr>
            <a:r>
              <a:rPr lang="en-US" altLang="en-US" dirty="0" smtClean="0">
                <a:latin typeface="Times New Roman" panose="02020603050405020304" pitchFamily="18" charset="0"/>
                <a:cs typeface="Times New Roman" panose="02020603050405020304" pitchFamily="18" charset="0"/>
              </a:rPr>
              <a:t>The path from vertex k to vertex 1 goes through each vertex in              V - {1, k} exactly once. </a:t>
            </a:r>
          </a:p>
          <a:p>
            <a:pPr marL="0" indent="0" algn="just">
              <a:lnSpc>
                <a:spcPct val="100000"/>
              </a:lnSpc>
              <a:buNone/>
            </a:pPr>
            <a:r>
              <a:rPr lang="en-US" altLang="en-US" dirty="0" smtClean="0">
                <a:latin typeface="Times New Roman" panose="02020603050405020304" pitchFamily="18" charset="0"/>
                <a:cs typeface="Times New Roman" panose="02020603050405020304" pitchFamily="18" charset="0"/>
              </a:rPr>
              <a:t>It is easy to see that if the tour is optimal, then the path from k to 1 must be a shortest k to 1 path going through all vertices in V - {1,k}. Hence, the principle of optimality holds.</a:t>
            </a:r>
          </a:p>
          <a:p>
            <a:pPr marL="0" indent="0" algn="just">
              <a:lnSpc>
                <a:spcPct val="100000"/>
              </a:lnSpc>
              <a:buNone/>
            </a:pPr>
            <a:r>
              <a:rPr lang="en-US" dirty="0">
                <a:latin typeface="Times New Roman" pitchFamily="18" charset="0"/>
                <a:cs typeface="Times New Roman" pitchFamily="18" charset="0"/>
              </a:rPr>
              <a:t>Let g(</a:t>
            </a:r>
            <a:r>
              <a:rPr lang="en-US" dirty="0" err="1">
                <a:latin typeface="Times New Roman" pitchFamily="18" charset="0"/>
                <a:cs typeface="Times New Roman" pitchFamily="18" charset="0"/>
              </a:rPr>
              <a:t>i,S</a:t>
            </a:r>
            <a:r>
              <a:rPr lang="en-US" dirty="0">
                <a:latin typeface="Times New Roman" pitchFamily="18" charset="0"/>
                <a:cs typeface="Times New Roman" pitchFamily="18" charset="0"/>
              </a:rPr>
              <a:t>) be the length of a shortest path starting at vertex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going through all vertices in S, and terminating at vertex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The function    g(1, V - {1}) is the length of an optimal sales person tour. From the principal of optimality it follows </a:t>
            </a:r>
            <a:r>
              <a:rPr lang="en-US" dirty="0" smtClean="0">
                <a:latin typeface="Times New Roman" pitchFamily="18" charset="0"/>
                <a:cs typeface="Times New Roman" pitchFamily="18" charset="0"/>
              </a:rPr>
              <a:t>that</a:t>
            </a:r>
          </a:p>
          <a:p>
            <a:pPr marL="0" indent="0" algn="just">
              <a:lnSpc>
                <a:spcPct val="100000"/>
              </a:lnSpc>
              <a:buNone/>
            </a:pPr>
            <a:endParaRPr lang="en-US" dirty="0">
              <a:latin typeface="Times New Roman" pitchFamily="18" charset="0"/>
              <a:cs typeface="Times New Roman" pitchFamily="18" charset="0"/>
            </a:endParaRPr>
          </a:p>
          <a:p>
            <a:pPr marL="0" indent="0" algn="just">
              <a:lnSpc>
                <a:spcPct val="100000"/>
              </a:lnSpc>
              <a:buNone/>
            </a:pPr>
            <a:endParaRPr lang="en-US" altLang="en-US" dirty="0" smtClean="0">
              <a:latin typeface="Times New Roman" panose="02020603050405020304" pitchFamily="18" charset="0"/>
              <a:cs typeface="Times New Roman" panose="02020603050405020304" pitchFamily="18" charset="0"/>
            </a:endParaRPr>
          </a:p>
        </p:txBody>
      </p:sp>
      <p:pic>
        <p:nvPicPr>
          <p:cNvPr id="3" name="Picture 2">
            <a:extLst/>
          </p:cNvPr>
          <p:cNvPicPr>
            <a:picLocks noChangeAspect="1"/>
          </p:cNvPicPr>
          <p:nvPr/>
        </p:nvPicPr>
        <p:blipFill>
          <a:blip r:embed="rId2"/>
          <a:stretch>
            <a:fillRect/>
          </a:stretch>
        </p:blipFill>
        <p:spPr>
          <a:xfrm>
            <a:off x="526774" y="5337313"/>
            <a:ext cx="11141765" cy="1361661"/>
          </a:xfrm>
          <a:prstGeom prst="rect">
            <a:avLst/>
          </a:prstGeom>
          <a:solidFill>
            <a:schemeClr val="accent2">
              <a:lumMod val="20000"/>
              <a:lumOff val="80000"/>
            </a:schemeClr>
          </a:solidFill>
          <a:ln w="28575">
            <a:solidFill>
              <a:schemeClr val="accent2">
                <a:lumMod val="60000"/>
                <a:lumOff val="40000"/>
              </a:schemeClr>
            </a:solidFill>
          </a:ln>
        </p:spPr>
      </p:pic>
    </p:spTree>
    <p:extLst>
      <p:ext uri="{BB962C8B-B14F-4D97-AF65-F5344CB8AC3E}">
        <p14:creationId xmlns:p14="http://schemas.microsoft.com/office/powerpoint/2010/main" val="33949817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p:cNvPr>
          <p:cNvSpPr/>
          <p:nvPr/>
        </p:nvSpPr>
        <p:spPr>
          <a:xfrm>
            <a:off x="1706563" y="1958975"/>
            <a:ext cx="3244850" cy="541338"/>
          </a:xfrm>
          <a:prstGeom prst="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itchFamily="18" charset="0"/>
              <a:cs typeface="Times New Roman" pitchFamily="18" charset="0"/>
            </a:endParaRPr>
          </a:p>
        </p:txBody>
      </p:sp>
      <p:sp>
        <p:nvSpPr>
          <p:cNvPr id="70659" name="Content Placeholder 2"/>
          <p:cNvSpPr>
            <a:spLocks noGrp="1" noChangeArrowheads="1"/>
          </p:cNvSpPr>
          <p:nvPr>
            <p:ph idx="1"/>
          </p:nvPr>
        </p:nvSpPr>
        <p:spPr>
          <a:xfrm>
            <a:off x="247650" y="360363"/>
            <a:ext cx="11574463" cy="5816600"/>
          </a:xfrm>
        </p:spPr>
        <p:txBody>
          <a:bodyPr/>
          <a:lstStyle/>
          <a:p>
            <a:pPr>
              <a:lnSpc>
                <a:spcPct val="150000"/>
              </a:lnSpc>
            </a:pPr>
            <a:r>
              <a:rPr lang="en-US" altLang="en-US" smtClean="0">
                <a:latin typeface="Times New Roman" panose="02020603050405020304" pitchFamily="18" charset="0"/>
                <a:cs typeface="Times New Roman" panose="02020603050405020304" pitchFamily="18" charset="0"/>
              </a:rPr>
              <a:t>Equation (1) can be solved for g(1, V - {1}) if we know g(k, V - {1, k}) for all choices of k. The g values can be obtained by using eq</a:t>
            </a:r>
            <a:r>
              <a:rPr lang="en-US" altLang="en-US" baseline="30000" smtClean="0">
                <a:latin typeface="Times New Roman" panose="02020603050405020304" pitchFamily="18" charset="0"/>
                <a:cs typeface="Times New Roman" panose="02020603050405020304" pitchFamily="18" charset="0"/>
              </a:rPr>
              <a:t>n</a:t>
            </a:r>
            <a:r>
              <a:rPr lang="en-US" altLang="en-US" smtClean="0">
                <a:latin typeface="Times New Roman" panose="02020603050405020304" pitchFamily="18" charset="0"/>
                <a:cs typeface="Times New Roman" panose="02020603050405020304" pitchFamily="18" charset="0"/>
              </a:rPr>
              <a:t>(2).</a:t>
            </a:r>
          </a:p>
          <a:p>
            <a:pPr>
              <a:lnSpc>
                <a:spcPct val="150000"/>
              </a:lnSpc>
            </a:pPr>
            <a:r>
              <a:rPr lang="en-US" altLang="en-US" smtClean="0">
                <a:latin typeface="Times New Roman" panose="02020603050405020304" pitchFamily="18" charset="0"/>
                <a:cs typeface="Times New Roman" panose="02020603050405020304" pitchFamily="18" charset="0"/>
              </a:rPr>
              <a:t>Clearly, g(i, Ø) = c</a:t>
            </a:r>
            <a:r>
              <a:rPr lang="en-US" altLang="en-US" baseline="-25000" smtClean="0">
                <a:latin typeface="Times New Roman" panose="02020603050405020304" pitchFamily="18" charset="0"/>
                <a:cs typeface="Times New Roman" panose="02020603050405020304" pitchFamily="18" charset="0"/>
              </a:rPr>
              <a:t>i1, </a:t>
            </a:r>
            <a:r>
              <a:rPr lang="en-US" altLang="en-US" smtClean="0">
                <a:latin typeface="Times New Roman" panose="02020603050405020304" pitchFamily="18" charset="0"/>
                <a:cs typeface="Times New Roman" panose="02020603050405020304" pitchFamily="18" charset="0"/>
              </a:rPr>
              <a:t>1 ≤ i ≤ n. </a:t>
            </a:r>
          </a:p>
          <a:p>
            <a:pPr>
              <a:lnSpc>
                <a:spcPct val="150000"/>
              </a:lnSpc>
            </a:pPr>
            <a:r>
              <a:rPr lang="en-US" altLang="en-US" smtClean="0">
                <a:latin typeface="Times New Roman" panose="02020603050405020304" pitchFamily="18" charset="0"/>
                <a:cs typeface="Times New Roman" panose="02020603050405020304" pitchFamily="18" charset="0"/>
              </a:rPr>
              <a:t>Hence, we can use eq</a:t>
            </a:r>
            <a:r>
              <a:rPr lang="en-US" altLang="en-US" baseline="30000" smtClean="0">
                <a:latin typeface="Times New Roman" panose="02020603050405020304" pitchFamily="18" charset="0"/>
                <a:cs typeface="Times New Roman" panose="02020603050405020304" pitchFamily="18" charset="0"/>
              </a:rPr>
              <a:t>n</a:t>
            </a:r>
            <a:r>
              <a:rPr lang="en-US" altLang="en-US" smtClean="0">
                <a:latin typeface="Times New Roman" panose="02020603050405020304" pitchFamily="18" charset="0"/>
                <a:cs typeface="Times New Roman" panose="02020603050405020304" pitchFamily="18" charset="0"/>
              </a:rPr>
              <a:t>(2) to obtain g(i,S) for all S of size 1. Then we can obtain g(i,S) for S with |S|= 2, and so on. When |S| &lt; n -1, the values of i and S for which g(i,S) is needed are such that i ≠ 1, 1 ∈ S, and i ∉ S.</a:t>
            </a:r>
            <a:endParaRPr lang="en-US" altLang="en-US" baseline="-25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8100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p:cNvSpPr>
            <a:spLocks noGrp="1" noChangeArrowheads="1"/>
          </p:cNvSpPr>
          <p:nvPr>
            <p:ph idx="1"/>
          </p:nvPr>
        </p:nvSpPr>
        <p:spPr>
          <a:xfrm>
            <a:off x="838200" y="644525"/>
            <a:ext cx="10515600" cy="5532438"/>
          </a:xfrm>
        </p:spPr>
        <p:txBody>
          <a:bodyPr/>
          <a:lstStyle/>
          <a:p>
            <a:r>
              <a:rPr lang="en-US" altLang="en-US" smtClean="0">
                <a:solidFill>
                  <a:srgbClr val="C00000"/>
                </a:solidFill>
                <a:latin typeface="Times New Roman" panose="02020603050405020304" pitchFamily="18" charset="0"/>
                <a:cs typeface="Times New Roman" panose="02020603050405020304" pitchFamily="18" charset="0"/>
              </a:rPr>
              <a:t>Example: </a:t>
            </a:r>
            <a:r>
              <a:rPr lang="en-US" altLang="en-US" smtClean="0">
                <a:latin typeface="Times New Roman" panose="02020603050405020304" pitchFamily="18" charset="0"/>
                <a:cs typeface="Times New Roman" panose="02020603050405020304" pitchFamily="18" charset="0"/>
              </a:rPr>
              <a:t>Consider the directed graph of Figure (a). The edge lengths are given by matrix C of Figure (b). </a:t>
            </a:r>
          </a:p>
          <a:p>
            <a:endParaRPr lang="en-US" altLang="en-US" smtClean="0">
              <a:latin typeface="Times New Roman" panose="02020603050405020304" pitchFamily="18" charset="0"/>
              <a:cs typeface="Times New Roman" panose="02020603050405020304" pitchFamily="18" charset="0"/>
            </a:endParaRPr>
          </a:p>
          <a:p>
            <a:endParaRPr lang="en-US" altLang="en-US" smtClean="0">
              <a:latin typeface="Times New Roman" panose="02020603050405020304" pitchFamily="18" charset="0"/>
              <a:cs typeface="Times New Roman" panose="02020603050405020304" pitchFamily="18" charset="0"/>
            </a:endParaRPr>
          </a:p>
          <a:p>
            <a:endParaRPr lang="en-US" altLang="en-US" smtClean="0">
              <a:latin typeface="Times New Roman" panose="02020603050405020304" pitchFamily="18" charset="0"/>
              <a:cs typeface="Times New Roman" panose="02020603050405020304" pitchFamily="18" charset="0"/>
            </a:endParaRPr>
          </a:p>
          <a:p>
            <a:endParaRPr lang="en-US" altLang="en-US" smtClean="0">
              <a:latin typeface="Times New Roman" panose="02020603050405020304" pitchFamily="18" charset="0"/>
              <a:cs typeface="Times New Roman" panose="02020603050405020304" pitchFamily="18" charset="0"/>
            </a:endParaRPr>
          </a:p>
          <a:p>
            <a:endParaRPr lang="en-US" altLang="en-US" smtClean="0">
              <a:latin typeface="Times New Roman" panose="02020603050405020304" pitchFamily="18" charset="0"/>
              <a:cs typeface="Times New Roman" panose="02020603050405020304" pitchFamily="18" charset="0"/>
            </a:endParaRPr>
          </a:p>
          <a:p>
            <a:endParaRPr lang="en-US" altLang="en-US" smtClean="0">
              <a:latin typeface="Times New Roman" panose="02020603050405020304" pitchFamily="18" charset="0"/>
              <a:cs typeface="Times New Roman" panose="02020603050405020304" pitchFamily="18" charset="0"/>
            </a:endParaRPr>
          </a:p>
          <a:p>
            <a:endParaRPr lang="en-US" altLang="en-US" smtClean="0">
              <a:latin typeface="Times New Roman" panose="02020603050405020304" pitchFamily="18" charset="0"/>
              <a:cs typeface="Times New Roman" panose="02020603050405020304" pitchFamily="18" charset="0"/>
            </a:endParaRPr>
          </a:p>
          <a:p>
            <a:pPr>
              <a:spcBef>
                <a:spcPct val="0"/>
              </a:spcBef>
            </a:pPr>
            <a:endParaRPr lang="en-US" altLang="en-US" smtClean="0">
              <a:latin typeface="Times New Roman" panose="02020603050405020304" pitchFamily="18" charset="0"/>
              <a:cs typeface="Times New Roman" panose="02020603050405020304" pitchFamily="18" charset="0"/>
            </a:endParaRPr>
          </a:p>
          <a:p>
            <a:pPr marL="1371600" lvl="3" indent="0">
              <a:buFont typeface="Arial" panose="020B0604020202020204" pitchFamily="34" charset="0"/>
              <a:buNone/>
            </a:pPr>
            <a:r>
              <a:rPr lang="en-US" altLang="en-US" smtClean="0">
                <a:latin typeface="Times New Roman" panose="02020603050405020304" pitchFamily="18" charset="0"/>
                <a:cs typeface="Times New Roman" panose="02020603050405020304" pitchFamily="18" charset="0"/>
              </a:rPr>
              <a:t>      Figure (a)                                                               Figure (b)</a:t>
            </a:r>
          </a:p>
        </p:txBody>
      </p:sp>
      <p:pic>
        <p:nvPicPr>
          <p:cNvPr id="82947" name="Picture 2">
            <a:extLst/>
          </p:cNvPr>
          <p:cNvPicPr>
            <a:picLocks noChangeAspect="1" noChangeArrowheads="1"/>
          </p:cNvPicPr>
          <p:nvPr/>
        </p:nvPicPr>
        <p:blipFill>
          <a:blip r:embed="rId2"/>
          <a:srcRect/>
          <a:stretch>
            <a:fillRect/>
          </a:stretch>
        </p:blipFill>
        <p:spPr bwMode="auto">
          <a:xfrm>
            <a:off x="1743075" y="2368550"/>
            <a:ext cx="7645400" cy="2797175"/>
          </a:xfrm>
          <a:prstGeom prst="rect">
            <a:avLst/>
          </a:prstGeom>
          <a:solidFill>
            <a:schemeClr val="accent2">
              <a:lumMod val="20000"/>
              <a:lumOff val="80000"/>
            </a:schemeClr>
          </a:solidFill>
          <a:ln w="28575">
            <a:solidFill>
              <a:schemeClr val="accent2">
                <a:lumMod val="75000"/>
              </a:schemeClr>
            </a:solidFill>
            <a:miter lim="800000"/>
            <a:headEnd/>
            <a:tailEnd/>
          </a:ln>
        </p:spPr>
      </p:pic>
    </p:spTree>
    <p:extLst>
      <p:ext uri="{BB962C8B-B14F-4D97-AF65-F5344CB8AC3E}">
        <p14:creationId xmlns:p14="http://schemas.microsoft.com/office/powerpoint/2010/main" val="13086356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6287" y="327990"/>
            <a:ext cx="11280913" cy="6301409"/>
          </a:xfrm>
        </p:spPr>
      </p:pic>
    </p:spTree>
    <p:extLst>
      <p:ext uri="{BB962C8B-B14F-4D97-AF65-F5344CB8AC3E}">
        <p14:creationId xmlns:p14="http://schemas.microsoft.com/office/powerpoint/2010/main" val="4522836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0113" y="682625"/>
            <a:ext cx="10391775" cy="5494338"/>
          </a:xfrm>
        </p:spPr>
      </p:pic>
    </p:spTree>
    <p:extLst>
      <p:ext uri="{BB962C8B-B14F-4D97-AF65-F5344CB8AC3E}">
        <p14:creationId xmlns:p14="http://schemas.microsoft.com/office/powerpoint/2010/main" val="39344443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35050" y="674688"/>
            <a:ext cx="10121900" cy="5508625"/>
          </a:xfrm>
        </p:spPr>
      </p:pic>
    </p:spTree>
    <p:extLst>
      <p:ext uri="{BB962C8B-B14F-4D97-AF65-F5344CB8AC3E}">
        <p14:creationId xmlns:p14="http://schemas.microsoft.com/office/powerpoint/2010/main" val="6839403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11213" y="735013"/>
            <a:ext cx="10406062" cy="5802312"/>
          </a:xfrm>
        </p:spPr>
      </p:pic>
    </p:spTree>
    <p:extLst>
      <p:ext uri="{BB962C8B-B14F-4D97-AF65-F5344CB8AC3E}">
        <p14:creationId xmlns:p14="http://schemas.microsoft.com/office/powerpoint/2010/main" val="423408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69863" y="207963"/>
            <a:ext cx="11730037" cy="758825"/>
          </a:xfrm>
        </p:spPr>
        <p:txBody>
          <a:bodyPr/>
          <a:lstStyle/>
          <a:p>
            <a:pPr>
              <a:buFontTx/>
              <a:buChar char="•"/>
            </a:pPr>
            <a:r>
              <a:rPr lang="en-US" altLang="en-US" sz="3200" smtClean="0">
                <a:latin typeface="Times New Roman" panose="02020603050405020304" pitchFamily="18" charset="0"/>
                <a:cs typeface="Times New Roman" panose="02020603050405020304" pitchFamily="18" charset="0"/>
              </a:rPr>
              <a:t>Dynamic programming adapts tabulation method and Memorization.</a:t>
            </a:r>
          </a:p>
        </p:txBody>
      </p:sp>
      <p:sp>
        <p:nvSpPr>
          <p:cNvPr id="11267" name="Content Placeholder 2"/>
          <p:cNvSpPr>
            <a:spLocks noGrp="1"/>
          </p:cNvSpPr>
          <p:nvPr>
            <p:ph idx="1"/>
          </p:nvPr>
        </p:nvSpPr>
        <p:spPr>
          <a:xfrm>
            <a:off x="366713" y="858838"/>
            <a:ext cx="5041900" cy="417512"/>
          </a:xfrm>
        </p:spPr>
        <p:txBody>
          <a:bodyPr>
            <a:normAutofit fontScale="92500" lnSpcReduction="10000"/>
          </a:bodyPr>
          <a:lstStyle/>
          <a:p>
            <a:pPr>
              <a:buFont typeface="Arial" panose="020B0604020202020204" pitchFamily="34" charset="0"/>
              <a:buNone/>
            </a:pPr>
            <a:r>
              <a:rPr lang="en-US" altLang="en-US" u="sng" smtClean="0">
                <a:latin typeface="Times New Roman" panose="02020603050405020304" pitchFamily="18" charset="0"/>
                <a:cs typeface="Times New Roman" panose="02020603050405020304" pitchFamily="18" charset="0"/>
              </a:rPr>
              <a:t>Ex: finding n fibonacci elements.</a:t>
            </a:r>
          </a:p>
          <a:p>
            <a:pPr>
              <a:buFont typeface="Arial" panose="020B0604020202020204" pitchFamily="34" charset="0"/>
              <a:buNone/>
            </a:pPr>
            <a:endParaRPr lang="en-US" altLang="en-US" smtClean="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bwMode="auto">
          <a:xfrm>
            <a:off x="463550" y="1455738"/>
            <a:ext cx="4732338" cy="1455737"/>
          </a:xfrm>
          <a:prstGeom prst="rect">
            <a:avLst/>
          </a:prstGeom>
          <a:noFill/>
          <a:ln w="9525">
            <a:noFill/>
            <a:miter lim="800000"/>
            <a:headEnd/>
            <a:tailEnd/>
          </a:ln>
        </p:spPr>
        <p:txBody>
          <a:bodyPr>
            <a:normAutofit lnSpcReduction="10000"/>
          </a:bodyPr>
          <a:lstStyle/>
          <a:p>
            <a:pPr marL="228600" indent="-228600">
              <a:lnSpc>
                <a:spcPct val="90000"/>
              </a:lnSpc>
              <a:spcBef>
                <a:spcPts val="1000"/>
              </a:spcBef>
              <a:buFont typeface="Arial" pitchFamily="34" charset="0"/>
              <a:buNone/>
              <a:defRPr/>
            </a:pPr>
            <a:r>
              <a:rPr lang="en-US" dirty="0">
                <a:latin typeface="Times New Roman" pitchFamily="18" charset="0"/>
                <a:cs typeface="Times New Roman" pitchFamily="18" charset="0"/>
              </a:rPr>
              <a:t>		        0 			if n =0		</a:t>
            </a:r>
          </a:p>
          <a:p>
            <a:pPr marL="228600" indent="-228600">
              <a:lnSpc>
                <a:spcPct val="90000"/>
              </a:lnSpc>
              <a:spcBef>
                <a:spcPts val="1000"/>
              </a:spcBef>
              <a:buFont typeface="Arial" pitchFamily="34" charset="0"/>
              <a:buNone/>
              <a:defRPr/>
            </a:pPr>
            <a:r>
              <a:rPr lang="en-US" dirty="0">
                <a:latin typeface="Times New Roman" pitchFamily="18" charset="0"/>
                <a:cs typeface="Times New Roman" pitchFamily="18" charset="0"/>
              </a:rPr>
              <a:t>fib(n) = 	         1			if n = 1		</a:t>
            </a:r>
          </a:p>
          <a:p>
            <a:pPr marL="1600200" lvl="3" indent="-228600">
              <a:lnSpc>
                <a:spcPct val="90000"/>
              </a:lnSpc>
              <a:spcBef>
                <a:spcPts val="500"/>
              </a:spcBef>
              <a:buFont typeface="Arial" pitchFamily="34" charset="0"/>
              <a:buNone/>
              <a:defRPr/>
            </a:pPr>
            <a:r>
              <a:rPr lang="en-US" dirty="0">
                <a:latin typeface="Times New Roman" pitchFamily="18" charset="0"/>
                <a:cs typeface="Times New Roman" pitchFamily="18" charset="0"/>
              </a:rPr>
              <a:t>fib(n-2) + fib(n-1) 	if n&gt;0</a:t>
            </a:r>
          </a:p>
        </p:txBody>
      </p:sp>
      <p:sp>
        <p:nvSpPr>
          <p:cNvPr id="5" name="Left Brace 4"/>
          <p:cNvSpPr/>
          <p:nvPr/>
        </p:nvSpPr>
        <p:spPr>
          <a:xfrm>
            <a:off x="1350963" y="1531938"/>
            <a:ext cx="298450" cy="12684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latin typeface="Times New Roman" pitchFamily="18" charset="0"/>
              <a:cs typeface="Times New Roman" pitchFamily="18" charset="0"/>
            </a:endParaRPr>
          </a:p>
        </p:txBody>
      </p:sp>
      <p:sp>
        <p:nvSpPr>
          <p:cNvPr id="11270" name="TextBox 5"/>
          <p:cNvSpPr txBox="1">
            <a:spLocks noChangeArrowheads="1"/>
          </p:cNvSpPr>
          <p:nvPr/>
        </p:nvSpPr>
        <p:spPr bwMode="auto">
          <a:xfrm>
            <a:off x="596900" y="3187700"/>
            <a:ext cx="43640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int fib( int n )</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if ( n&lt;=1 ) then</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return n;</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return fib(n-2) + fib(n-1);</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a:t>
            </a: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11271" name="TextBox 6"/>
          <p:cNvSpPr txBox="1">
            <a:spLocks noChangeArrowheads="1"/>
          </p:cNvSpPr>
          <p:nvPr/>
        </p:nvSpPr>
        <p:spPr bwMode="auto">
          <a:xfrm>
            <a:off x="4849813" y="1366838"/>
            <a:ext cx="66643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fib(5) 			</a:t>
            </a: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fib(3)        	           + 		         fib(4) 	</a:t>
            </a: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fib(1)  +  fib(2) 			 fib(2)       +      fib(3) </a:t>
            </a: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1 fib(0)    +    fib(1) 	       fib(0)   +  fib(1)      fib(0)    +  fib(1) </a:t>
            </a:r>
          </a:p>
        </p:txBody>
      </p:sp>
      <p:cxnSp>
        <p:nvCxnSpPr>
          <p:cNvPr id="8" name="Straight Arrow Connector 7"/>
          <p:cNvCxnSpPr/>
          <p:nvPr/>
        </p:nvCxnSpPr>
        <p:spPr>
          <a:xfrm rot="10800000" flipV="1">
            <a:off x="5957888" y="1733550"/>
            <a:ext cx="1511300" cy="51276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7211218" y="1948657"/>
            <a:ext cx="500063" cy="127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454900" y="1719263"/>
            <a:ext cx="2090738" cy="46513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5321300" y="2517775"/>
            <a:ext cx="469900" cy="44926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490369" y="2736056"/>
            <a:ext cx="504825" cy="6826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5700713" y="2593975"/>
            <a:ext cx="533400" cy="3810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9116219" y="2537619"/>
            <a:ext cx="554038" cy="457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9393238" y="2717800"/>
            <a:ext cx="533400" cy="76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621838" y="2489200"/>
            <a:ext cx="685800" cy="6096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5556250" y="3368675"/>
            <a:ext cx="531813" cy="4841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5857081" y="3613944"/>
            <a:ext cx="498475" cy="793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102350" y="3368675"/>
            <a:ext cx="520700" cy="4699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8318500" y="3327400"/>
            <a:ext cx="685800" cy="6096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8623300" y="3556000"/>
            <a:ext cx="609600" cy="1524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8851900" y="3479800"/>
            <a:ext cx="609600"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9930606" y="3607594"/>
            <a:ext cx="581025" cy="2063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10186987" y="3371851"/>
            <a:ext cx="525463" cy="43656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0231438" y="3327400"/>
            <a:ext cx="784225" cy="52546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16200000" flipH="1">
            <a:off x="4905375" y="3589338"/>
            <a:ext cx="581025" cy="28575"/>
          </a:xfrm>
          <a:prstGeom prst="line">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291" name="TextBox 115"/>
          <p:cNvSpPr txBox="1">
            <a:spLocks noChangeArrowheads="1"/>
          </p:cNvSpPr>
          <p:nvPr/>
        </p:nvSpPr>
        <p:spPr bwMode="auto">
          <a:xfrm>
            <a:off x="4546600" y="4597400"/>
            <a:ext cx="68437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For finding fib(5) it takes 15 calls by masters theorem the time complexity is calculated as O(2</a:t>
            </a:r>
            <a:r>
              <a:rPr lang="en-US" altLang="en-US" sz="1800" baseline="30000">
                <a:latin typeface="Times New Roman" panose="02020603050405020304" pitchFamily="18" charset="0"/>
                <a:cs typeface="Times New Roman" panose="02020603050405020304" pitchFamily="18" charset="0"/>
              </a:rPr>
              <a:t>n</a:t>
            </a:r>
            <a:r>
              <a:rPr lang="en-US" altLang="en-US" sz="18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27567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528638"/>
            <a:ext cx="10515600" cy="5648325"/>
          </a:xfrm>
        </p:spPr>
        <p:txBody>
          <a:bodyPr/>
          <a:lstStyle/>
          <a:p>
            <a:pPr>
              <a:defRPr/>
            </a:pPr>
            <a:r>
              <a:rPr lang="en-US" dirty="0">
                <a:latin typeface="Times New Roman" pitchFamily="18" charset="0"/>
                <a:cs typeface="Times New Roman" pitchFamily="18" charset="0"/>
              </a:rPr>
              <a:t>g(2, φ) = C</a:t>
            </a:r>
            <a:r>
              <a:rPr lang="en-US" baseline="-25000" dirty="0">
                <a:latin typeface="Times New Roman" pitchFamily="18" charset="0"/>
                <a:cs typeface="Times New Roman" pitchFamily="18" charset="0"/>
              </a:rPr>
              <a:t>21</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5			</a:t>
            </a:r>
            <a:endParaRPr lang="en-US" dirty="0">
              <a:solidFill>
                <a:srgbClr val="FF0000"/>
              </a:solidFill>
              <a:latin typeface="Times New Roman" pitchFamily="18" charset="0"/>
              <a:cs typeface="Times New Roman" pitchFamily="18" charset="0"/>
            </a:endParaRPr>
          </a:p>
          <a:p>
            <a:pPr>
              <a:defRPr/>
            </a:pPr>
            <a:r>
              <a:rPr lang="en-US" dirty="0">
                <a:latin typeface="Times New Roman" pitchFamily="18" charset="0"/>
                <a:cs typeface="Times New Roman" pitchFamily="18" charset="0"/>
              </a:rPr>
              <a:t>g(3, φ) = C</a:t>
            </a:r>
            <a:r>
              <a:rPr lang="en-US" baseline="-25000" dirty="0">
                <a:latin typeface="Times New Roman" pitchFamily="18" charset="0"/>
                <a:cs typeface="Times New Roman" pitchFamily="18" charset="0"/>
              </a:rPr>
              <a:t>31</a:t>
            </a:r>
            <a:r>
              <a:rPr lang="en-US" dirty="0">
                <a:latin typeface="Times New Roman" pitchFamily="18" charset="0"/>
                <a:cs typeface="Times New Roman" pitchFamily="18" charset="0"/>
              </a:rPr>
              <a:t> = 6</a:t>
            </a:r>
          </a:p>
          <a:p>
            <a:pPr>
              <a:defRPr/>
            </a:pPr>
            <a:r>
              <a:rPr lang="en-US" dirty="0">
                <a:latin typeface="Times New Roman" pitchFamily="18" charset="0"/>
                <a:cs typeface="Times New Roman" pitchFamily="18" charset="0"/>
              </a:rPr>
              <a:t>g(4, φ) = C</a:t>
            </a:r>
            <a:r>
              <a:rPr lang="en-US" baseline="-25000" dirty="0">
                <a:latin typeface="Times New Roman" pitchFamily="18" charset="0"/>
                <a:cs typeface="Times New Roman" pitchFamily="18" charset="0"/>
              </a:rPr>
              <a:t>41</a:t>
            </a:r>
            <a:r>
              <a:rPr lang="en-US" dirty="0">
                <a:latin typeface="Times New Roman" pitchFamily="18" charset="0"/>
                <a:cs typeface="Times New Roman" pitchFamily="18" charset="0"/>
              </a:rPr>
              <a:t> = 8</a:t>
            </a:r>
          </a:p>
          <a:p>
            <a:pPr marL="0" indent="0">
              <a:buFont typeface="Arial" panose="020B0604020202020204" pitchFamily="34" charset="0"/>
              <a:buNone/>
              <a:defRPr/>
            </a:pPr>
            <a:r>
              <a:rPr lang="en-US" dirty="0">
                <a:latin typeface="Times New Roman" pitchFamily="18" charset="0"/>
                <a:cs typeface="Times New Roman" pitchFamily="18" charset="0"/>
              </a:rPr>
              <a:t> </a:t>
            </a:r>
          </a:p>
          <a:p>
            <a:pPr>
              <a:defRPr/>
            </a:pPr>
            <a:r>
              <a:rPr lang="en-US" dirty="0">
                <a:latin typeface="Times New Roman" pitchFamily="18" charset="0"/>
                <a:cs typeface="Times New Roman" pitchFamily="18" charset="0"/>
              </a:rPr>
              <a:t>g(2, {3}) = C</a:t>
            </a:r>
            <a:r>
              <a:rPr lang="en-US" baseline="-25000" dirty="0">
                <a:latin typeface="Times New Roman" pitchFamily="18" charset="0"/>
                <a:cs typeface="Times New Roman" pitchFamily="18" charset="0"/>
              </a:rPr>
              <a:t>23</a:t>
            </a:r>
            <a:r>
              <a:rPr lang="en-US" dirty="0">
                <a:latin typeface="Times New Roman" pitchFamily="18" charset="0"/>
                <a:cs typeface="Times New Roman" pitchFamily="18" charset="0"/>
              </a:rPr>
              <a:t> + g(3, φ)  = 15</a:t>
            </a:r>
          </a:p>
          <a:p>
            <a:pPr>
              <a:defRPr/>
            </a:pPr>
            <a:r>
              <a:rPr lang="en-US" dirty="0">
                <a:latin typeface="Times New Roman" pitchFamily="18" charset="0"/>
                <a:cs typeface="Times New Roman" pitchFamily="18" charset="0"/>
              </a:rPr>
              <a:t>g(2, {4}) = C</a:t>
            </a:r>
            <a:r>
              <a:rPr lang="en-US" baseline="-25000" dirty="0">
                <a:latin typeface="Times New Roman" pitchFamily="18" charset="0"/>
                <a:cs typeface="Times New Roman" pitchFamily="18" charset="0"/>
              </a:rPr>
              <a:t>24</a:t>
            </a:r>
            <a:r>
              <a:rPr lang="en-US" dirty="0">
                <a:latin typeface="Times New Roman" pitchFamily="18" charset="0"/>
                <a:cs typeface="Times New Roman" pitchFamily="18" charset="0"/>
              </a:rPr>
              <a:t> + g(4, φ)  = 18</a:t>
            </a:r>
          </a:p>
          <a:p>
            <a:pPr>
              <a:defRPr/>
            </a:pPr>
            <a:r>
              <a:rPr lang="en-US" dirty="0">
                <a:latin typeface="Times New Roman" pitchFamily="18" charset="0"/>
                <a:cs typeface="Times New Roman" pitchFamily="18" charset="0"/>
              </a:rPr>
              <a:t>g(3, {2}) = C</a:t>
            </a:r>
            <a:r>
              <a:rPr lang="en-US" baseline="-25000" dirty="0">
                <a:latin typeface="Times New Roman" pitchFamily="18" charset="0"/>
                <a:cs typeface="Times New Roman" pitchFamily="18" charset="0"/>
              </a:rPr>
              <a:t>32</a:t>
            </a:r>
            <a:r>
              <a:rPr lang="en-US" dirty="0">
                <a:latin typeface="Times New Roman" pitchFamily="18" charset="0"/>
                <a:cs typeface="Times New Roman" pitchFamily="18" charset="0"/>
              </a:rPr>
              <a:t> + g(2, φ)  = 18</a:t>
            </a:r>
          </a:p>
          <a:p>
            <a:pPr>
              <a:defRPr/>
            </a:pPr>
            <a:r>
              <a:rPr lang="en-US" dirty="0">
                <a:latin typeface="Times New Roman" pitchFamily="18" charset="0"/>
                <a:cs typeface="Times New Roman" pitchFamily="18" charset="0"/>
              </a:rPr>
              <a:t>g(3, {4}) = C</a:t>
            </a:r>
            <a:r>
              <a:rPr lang="en-US" baseline="-25000" dirty="0">
                <a:latin typeface="Times New Roman" pitchFamily="18" charset="0"/>
                <a:cs typeface="Times New Roman" pitchFamily="18" charset="0"/>
              </a:rPr>
              <a:t>34</a:t>
            </a:r>
            <a:r>
              <a:rPr lang="en-US" dirty="0">
                <a:latin typeface="Times New Roman" pitchFamily="18" charset="0"/>
                <a:cs typeface="Times New Roman" pitchFamily="18" charset="0"/>
              </a:rPr>
              <a:t> + g(4, φ)  = 20</a:t>
            </a:r>
          </a:p>
          <a:p>
            <a:pPr>
              <a:defRPr/>
            </a:pPr>
            <a:r>
              <a:rPr lang="en-US" dirty="0">
                <a:latin typeface="Times New Roman" pitchFamily="18" charset="0"/>
                <a:cs typeface="Times New Roman" pitchFamily="18" charset="0"/>
              </a:rPr>
              <a:t>g(4, {2}) = C</a:t>
            </a:r>
            <a:r>
              <a:rPr lang="en-US" baseline="-25000" dirty="0">
                <a:latin typeface="Times New Roman" pitchFamily="18" charset="0"/>
                <a:cs typeface="Times New Roman" pitchFamily="18" charset="0"/>
              </a:rPr>
              <a:t>42</a:t>
            </a:r>
            <a:r>
              <a:rPr lang="en-US" dirty="0">
                <a:latin typeface="Times New Roman" pitchFamily="18" charset="0"/>
                <a:cs typeface="Times New Roman" pitchFamily="18" charset="0"/>
              </a:rPr>
              <a:t> + g(2, φ)  = 13</a:t>
            </a:r>
          </a:p>
          <a:p>
            <a:pPr>
              <a:defRPr/>
            </a:pPr>
            <a:r>
              <a:rPr lang="en-US" dirty="0">
                <a:latin typeface="Times New Roman" pitchFamily="18" charset="0"/>
                <a:cs typeface="Times New Roman" pitchFamily="18" charset="0"/>
              </a:rPr>
              <a:t>g(4, {3}) = C</a:t>
            </a:r>
            <a:r>
              <a:rPr lang="en-US" baseline="-25000" dirty="0">
                <a:latin typeface="Times New Roman" pitchFamily="18" charset="0"/>
                <a:cs typeface="Times New Roman" pitchFamily="18" charset="0"/>
              </a:rPr>
              <a:t>43</a:t>
            </a:r>
            <a:r>
              <a:rPr lang="en-US" dirty="0">
                <a:latin typeface="Times New Roman" pitchFamily="18" charset="0"/>
                <a:cs typeface="Times New Roman" pitchFamily="18" charset="0"/>
              </a:rPr>
              <a:t> + g(3, φ)  = 15</a:t>
            </a:r>
          </a:p>
          <a:p>
            <a:pPr>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950568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244475"/>
            <a:ext cx="10515600" cy="6065838"/>
          </a:xfrm>
        </p:spPr>
        <p:txBody>
          <a:bodyPr/>
          <a:lstStyle/>
          <a:p>
            <a:pPr>
              <a:defRPr/>
            </a:pPr>
            <a:r>
              <a:rPr lang="en-US" dirty="0">
                <a:latin typeface="Times New Roman" pitchFamily="18" charset="0"/>
                <a:cs typeface="Times New Roman" pitchFamily="18" charset="0"/>
              </a:rPr>
              <a:t>g(2, {3,4}) = min{C</a:t>
            </a:r>
            <a:r>
              <a:rPr lang="en-US" baseline="-25000" dirty="0">
                <a:latin typeface="Times New Roman" pitchFamily="18" charset="0"/>
                <a:cs typeface="Times New Roman" pitchFamily="18" charset="0"/>
              </a:rPr>
              <a:t>23</a:t>
            </a:r>
            <a:r>
              <a:rPr lang="en-US" dirty="0">
                <a:latin typeface="Times New Roman" pitchFamily="18" charset="0"/>
                <a:cs typeface="Times New Roman" pitchFamily="18" charset="0"/>
              </a:rPr>
              <a:t> + g(3, {4}) ,  C</a:t>
            </a:r>
            <a:r>
              <a:rPr lang="en-US" baseline="-25000" dirty="0">
                <a:latin typeface="Times New Roman" pitchFamily="18" charset="0"/>
                <a:cs typeface="Times New Roman" pitchFamily="18" charset="0"/>
              </a:rPr>
              <a:t>24</a:t>
            </a:r>
            <a:r>
              <a:rPr lang="en-US" dirty="0">
                <a:latin typeface="Times New Roman" pitchFamily="18" charset="0"/>
                <a:cs typeface="Times New Roman" pitchFamily="18" charset="0"/>
              </a:rPr>
              <a:t> + g(4, {3}) }</a:t>
            </a:r>
          </a:p>
          <a:p>
            <a:pPr marL="0" indent="0">
              <a:buFont typeface="Arial" panose="020B0604020202020204" pitchFamily="34" charset="0"/>
              <a:buNone/>
              <a:defRPr/>
            </a:pPr>
            <a:r>
              <a:rPr lang="en-US" dirty="0">
                <a:latin typeface="Times New Roman" pitchFamily="18" charset="0"/>
                <a:cs typeface="Times New Roman" pitchFamily="18" charset="0"/>
              </a:rPr>
              <a:t>                          min{9 + 20 ,  10 + 15}   =  25        </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4	     3</a:t>
            </a:r>
            <a:endParaRPr lang="en-US" dirty="0">
              <a:solidFill>
                <a:srgbClr val="FF0000"/>
              </a:solidFill>
              <a:latin typeface="Times New Roman" pitchFamily="18" charset="0"/>
              <a:cs typeface="Times New Roman" pitchFamily="18" charset="0"/>
            </a:endParaRPr>
          </a:p>
          <a:p>
            <a:pPr>
              <a:defRPr/>
            </a:pPr>
            <a:r>
              <a:rPr lang="en-US" dirty="0">
                <a:latin typeface="Times New Roman" pitchFamily="18" charset="0"/>
                <a:cs typeface="Times New Roman" pitchFamily="18" charset="0"/>
              </a:rPr>
              <a:t>g(3, {2,4}) = min{C</a:t>
            </a:r>
            <a:r>
              <a:rPr lang="en-US" baseline="-25000" dirty="0">
                <a:latin typeface="Times New Roman" pitchFamily="18" charset="0"/>
                <a:cs typeface="Times New Roman" pitchFamily="18" charset="0"/>
              </a:rPr>
              <a:t>32</a:t>
            </a:r>
            <a:r>
              <a:rPr lang="en-US" dirty="0">
                <a:latin typeface="Times New Roman" pitchFamily="18" charset="0"/>
                <a:cs typeface="Times New Roman" pitchFamily="18" charset="0"/>
              </a:rPr>
              <a:t> + g(2, {4}) ,  C</a:t>
            </a:r>
            <a:r>
              <a:rPr lang="en-US" baseline="-25000" dirty="0">
                <a:latin typeface="Times New Roman" pitchFamily="18" charset="0"/>
                <a:cs typeface="Times New Roman" pitchFamily="18" charset="0"/>
              </a:rPr>
              <a:t>34</a:t>
            </a:r>
            <a:r>
              <a:rPr lang="en-US" dirty="0">
                <a:latin typeface="Times New Roman" pitchFamily="18" charset="0"/>
                <a:cs typeface="Times New Roman" pitchFamily="18" charset="0"/>
              </a:rPr>
              <a:t> + g(4, {2}) } </a:t>
            </a:r>
          </a:p>
          <a:p>
            <a:pPr marL="0" indent="0">
              <a:buFont typeface="Arial" panose="020B0604020202020204" pitchFamily="34" charset="0"/>
              <a:buNone/>
              <a:defRPr/>
            </a:pPr>
            <a:r>
              <a:rPr lang="en-US" dirty="0">
                <a:latin typeface="Times New Roman" pitchFamily="18" charset="0"/>
                <a:cs typeface="Times New Roman" pitchFamily="18" charset="0"/>
              </a:rPr>
              <a:t>                         min{13 + 18 ,  12 + 13} = 25</a:t>
            </a:r>
          </a:p>
          <a:p>
            <a:pPr>
              <a:defRPr/>
            </a:pPr>
            <a:r>
              <a:rPr lang="en-US" dirty="0">
                <a:latin typeface="Times New Roman" pitchFamily="18" charset="0"/>
                <a:cs typeface="Times New Roman" pitchFamily="18" charset="0"/>
              </a:rPr>
              <a:t>g(4, {2,3}) = min{C</a:t>
            </a:r>
            <a:r>
              <a:rPr lang="en-US" baseline="-25000" dirty="0">
                <a:latin typeface="Times New Roman" pitchFamily="18" charset="0"/>
                <a:cs typeface="Times New Roman" pitchFamily="18" charset="0"/>
              </a:rPr>
              <a:t>42</a:t>
            </a:r>
            <a:r>
              <a:rPr lang="en-US" dirty="0">
                <a:latin typeface="Times New Roman" pitchFamily="18" charset="0"/>
                <a:cs typeface="Times New Roman" pitchFamily="18" charset="0"/>
              </a:rPr>
              <a:t> + g(2, {3}) ,  C</a:t>
            </a:r>
            <a:r>
              <a:rPr lang="en-US" baseline="-25000" dirty="0">
                <a:latin typeface="Times New Roman" pitchFamily="18" charset="0"/>
                <a:cs typeface="Times New Roman" pitchFamily="18" charset="0"/>
              </a:rPr>
              <a:t>43</a:t>
            </a:r>
            <a:r>
              <a:rPr lang="en-US" dirty="0">
                <a:latin typeface="Times New Roman" pitchFamily="18" charset="0"/>
                <a:cs typeface="Times New Roman" pitchFamily="18" charset="0"/>
              </a:rPr>
              <a:t> + g(3, {2}) }</a:t>
            </a:r>
          </a:p>
          <a:p>
            <a:pPr marL="0" indent="0">
              <a:buFont typeface="Arial" panose="020B0604020202020204" pitchFamily="34" charset="0"/>
              <a:buNone/>
              <a:defRPr/>
            </a:pPr>
            <a:r>
              <a:rPr lang="en-US" dirty="0">
                <a:latin typeface="Times New Roman" pitchFamily="18" charset="0"/>
                <a:cs typeface="Times New Roman" pitchFamily="18" charset="0"/>
              </a:rPr>
              <a:t>                        min{8 + 15,  9 + 18} = </a:t>
            </a:r>
            <a:r>
              <a:rPr lang="en-US" dirty="0" smtClean="0">
                <a:latin typeface="Times New Roman" pitchFamily="18" charset="0"/>
                <a:cs typeface="Times New Roman" pitchFamily="18" charset="0"/>
              </a:rPr>
              <a:t>23 		</a:t>
            </a:r>
            <a:r>
              <a:rPr lang="en-US" dirty="0" smtClean="0">
                <a:solidFill>
                  <a:srgbClr val="FF0000"/>
                </a:solidFill>
                <a:latin typeface="Times New Roman" pitchFamily="18" charset="0"/>
                <a:cs typeface="Times New Roman" pitchFamily="18" charset="0"/>
              </a:rPr>
              <a:t>2	     4</a:t>
            </a:r>
            <a:endParaRPr lang="en-US"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g(1, {2,3,4}) = min{C</a:t>
            </a:r>
            <a:r>
              <a:rPr lang="en-US" baseline="-25000" dirty="0">
                <a:latin typeface="Times New Roman" pitchFamily="18" charset="0"/>
                <a:cs typeface="Times New Roman" pitchFamily="18" charset="0"/>
              </a:rPr>
              <a:t>12</a:t>
            </a:r>
            <a:r>
              <a:rPr lang="en-US" dirty="0">
                <a:latin typeface="Times New Roman" pitchFamily="18" charset="0"/>
                <a:cs typeface="Times New Roman" pitchFamily="18" charset="0"/>
              </a:rPr>
              <a:t> + g(2, {3,4}) ,  C</a:t>
            </a:r>
            <a:r>
              <a:rPr lang="en-US" baseline="-25000" dirty="0">
                <a:latin typeface="Times New Roman" pitchFamily="18" charset="0"/>
                <a:cs typeface="Times New Roman" pitchFamily="18" charset="0"/>
              </a:rPr>
              <a:t>13</a:t>
            </a:r>
            <a:r>
              <a:rPr lang="en-US" dirty="0">
                <a:latin typeface="Times New Roman" pitchFamily="18" charset="0"/>
                <a:cs typeface="Times New Roman" pitchFamily="18" charset="0"/>
              </a:rPr>
              <a:t> + g(3, {2,4})  , C</a:t>
            </a:r>
            <a:r>
              <a:rPr lang="en-US" baseline="-25000" dirty="0">
                <a:latin typeface="Times New Roman" pitchFamily="18" charset="0"/>
                <a:cs typeface="Times New Roman" pitchFamily="18" charset="0"/>
              </a:rPr>
              <a:t>14</a:t>
            </a:r>
            <a:r>
              <a:rPr lang="en-US" dirty="0">
                <a:latin typeface="Times New Roman" pitchFamily="18" charset="0"/>
                <a:cs typeface="Times New Roman" pitchFamily="18" charset="0"/>
              </a:rPr>
              <a:t> + g(4, {2,3}) }</a:t>
            </a:r>
          </a:p>
          <a:p>
            <a:pPr marL="0" indent="0">
              <a:buFont typeface="Arial" panose="020B0604020202020204" pitchFamily="34" charset="0"/>
              <a:buNone/>
              <a:defRPr/>
            </a:pPr>
            <a:r>
              <a:rPr lang="en-US" dirty="0">
                <a:latin typeface="Times New Roman" pitchFamily="18" charset="0"/>
                <a:cs typeface="Times New Roman" pitchFamily="18" charset="0"/>
              </a:rPr>
              <a:t>		   = min{35, 40, 43} = </a:t>
            </a:r>
            <a:r>
              <a:rPr lang="en-US" dirty="0" smtClean="0">
                <a:latin typeface="Times New Roman" pitchFamily="18" charset="0"/>
                <a:cs typeface="Times New Roman" pitchFamily="18" charset="0"/>
              </a:rPr>
              <a:t>35		</a:t>
            </a:r>
            <a:r>
              <a:rPr lang="en-US" dirty="0" smtClean="0">
                <a:solidFill>
                  <a:srgbClr val="FF0000"/>
                </a:solidFill>
                <a:latin typeface="Times New Roman" pitchFamily="18" charset="0"/>
                <a:cs typeface="Times New Roman" pitchFamily="18" charset="0"/>
              </a:rPr>
              <a:t> 1	     2</a:t>
            </a:r>
            <a:endParaRPr lang="en-US" dirty="0">
              <a:latin typeface="Times New Roman" pitchFamily="18" charset="0"/>
              <a:cs typeface="Times New Roman" pitchFamily="18" charset="0"/>
            </a:endParaRPr>
          </a:p>
          <a:p>
            <a:pPr marL="0" indent="0">
              <a:buFont typeface="Arial" panose="020B0604020202020204" pitchFamily="34" charset="0"/>
              <a:buNone/>
              <a:defRPr/>
            </a:pPr>
            <a:endParaRPr lang="en-US" dirty="0">
              <a:latin typeface="Times New Roman" pitchFamily="18" charset="0"/>
              <a:cs typeface="Times New Roman" pitchFamily="18" charset="0"/>
            </a:endParaRPr>
          </a:p>
          <a:p>
            <a:pPr marL="0" indent="0" algn="just">
              <a:buFont typeface="Arial" panose="020B0604020202020204" pitchFamily="34" charset="0"/>
              <a:buNone/>
              <a:defRPr/>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1	    2	       4		3	 1</a:t>
            </a:r>
            <a:endParaRPr lang="en-US" dirty="0">
              <a:solidFill>
                <a:srgbClr val="FF0000"/>
              </a:solidFill>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p:txBody>
      </p:sp>
      <p:cxnSp>
        <p:nvCxnSpPr>
          <p:cNvPr id="7" name="Straight Arrow Connector 6"/>
          <p:cNvCxnSpPr/>
          <p:nvPr/>
        </p:nvCxnSpPr>
        <p:spPr>
          <a:xfrm>
            <a:off x="8869363" y="954088"/>
            <a:ext cx="6921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643938" y="3025775"/>
            <a:ext cx="6921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63775" y="5478463"/>
            <a:ext cx="6921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00438" y="5446713"/>
            <a:ext cx="6921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94225" y="5429250"/>
            <a:ext cx="6921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26113" y="5464175"/>
            <a:ext cx="6921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742238" y="4437063"/>
            <a:ext cx="6921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7801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noChangeArrowheads="1"/>
          </p:cNvSpPr>
          <p:nvPr>
            <p:ph idx="1"/>
          </p:nvPr>
        </p:nvSpPr>
        <p:spPr>
          <a:xfrm>
            <a:off x="838200" y="579438"/>
            <a:ext cx="10515600" cy="5572125"/>
          </a:xfrm>
        </p:spPr>
        <p:txBody>
          <a:bodyPr>
            <a:normAutofit lnSpcReduction="10000"/>
          </a:bodyPr>
          <a:lstStyle/>
          <a:p>
            <a:pPr>
              <a:lnSpc>
                <a:spcPct val="100000"/>
              </a:lnSpc>
            </a:pPr>
            <a:r>
              <a:rPr lang="en-US" altLang="en-US" smtClean="0">
                <a:latin typeface="Times New Roman" panose="02020603050405020304" pitchFamily="18" charset="0"/>
                <a:cs typeface="Times New Roman" panose="02020603050405020304" pitchFamily="18" charset="0"/>
              </a:rPr>
              <a:t>An optimal tour of the graph of Figure above has length 35.</a:t>
            </a:r>
          </a:p>
          <a:p>
            <a:pPr>
              <a:lnSpc>
                <a:spcPct val="100000"/>
              </a:lnSpc>
            </a:pPr>
            <a:r>
              <a:rPr lang="en-US" altLang="en-US" smtClean="0">
                <a:latin typeface="Times New Roman" panose="02020603050405020304" pitchFamily="18" charset="0"/>
                <a:cs typeface="Times New Roman" panose="02020603050405020304" pitchFamily="18" charset="0"/>
              </a:rPr>
              <a:t>A tour of this length can be constructed if we retain with each g(i, S) the value of j that minimizes the right-hand side of (2).</a:t>
            </a:r>
          </a:p>
          <a:p>
            <a:pPr algn="just">
              <a:lnSpc>
                <a:spcPct val="150000"/>
              </a:lnSpc>
            </a:pPr>
            <a:r>
              <a:rPr lang="en-US" altLang="en-US" smtClean="0">
                <a:latin typeface="Times New Roman" panose="02020603050405020304" pitchFamily="18" charset="0"/>
                <a:cs typeface="Times New Roman" panose="02020603050405020304" pitchFamily="18" charset="0"/>
              </a:rPr>
              <a:t>Let J(i, S) represent the value of j which is the value of g(i, S) that minimizes the right hand side of equ</a:t>
            </a:r>
            <a:r>
              <a:rPr lang="en-US" altLang="en-US" baseline="30000" smtClean="0">
                <a:latin typeface="Times New Roman" panose="02020603050405020304" pitchFamily="18" charset="0"/>
                <a:cs typeface="Times New Roman" panose="02020603050405020304" pitchFamily="18" charset="0"/>
              </a:rPr>
              <a:t>n</a:t>
            </a:r>
            <a:r>
              <a:rPr lang="en-US" altLang="en-US" smtClean="0">
                <a:latin typeface="Times New Roman" panose="02020603050405020304" pitchFamily="18" charset="0"/>
                <a:cs typeface="Times New Roman" panose="02020603050405020304" pitchFamily="18" charset="0"/>
              </a:rPr>
              <a:t> (2). Then J(1, {2,3,4}) =2, which infers that the tour starts from 1 goes to 2. </a:t>
            </a:r>
          </a:p>
          <a:p>
            <a:pPr algn="just">
              <a:lnSpc>
                <a:spcPct val="150000"/>
              </a:lnSpc>
            </a:pPr>
            <a:r>
              <a:rPr lang="en-US" altLang="en-US" smtClean="0">
                <a:latin typeface="Times New Roman" panose="02020603050405020304" pitchFamily="18" charset="0"/>
                <a:cs typeface="Times New Roman" panose="02020603050405020304" pitchFamily="18" charset="0"/>
              </a:rPr>
              <a:t>Since J(2,{3,4}) = 4, we know that from 2 it goes to 4. J(4, {3}) = 3. Hence the next vertex is 3. Then we have the optimal sequence as </a:t>
            </a:r>
            <a:r>
              <a:rPr lang="en-US" altLang="en-US" b="1" smtClean="0">
                <a:latin typeface="Times New Roman" panose="02020603050405020304" pitchFamily="18" charset="0"/>
                <a:cs typeface="Times New Roman" panose="02020603050405020304" pitchFamily="18" charset="0"/>
              </a:rPr>
              <a:t>1,2,4,3,1</a:t>
            </a:r>
            <a:r>
              <a:rPr lang="en-US" altLang="en-US" smtClean="0">
                <a:latin typeface="Times New Roman" panose="02020603050405020304" pitchFamily="18" charset="0"/>
                <a:cs typeface="Times New Roman" panose="02020603050405020304" pitchFamily="18" charset="0"/>
              </a:rPr>
              <a:t>.</a:t>
            </a:r>
          </a:p>
          <a:p>
            <a:endParaRPr lang="en-US" alt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2621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Content Placeholder 2">
            <a:extLst/>
          </p:cNvPr>
          <p:cNvSpPr>
            <a:spLocks noGrp="1" noChangeArrowheads="1"/>
          </p:cNvSpPr>
          <p:nvPr>
            <p:ph idx="1"/>
          </p:nvPr>
        </p:nvSpPr>
        <p:spPr>
          <a:xfrm>
            <a:off x="838200" y="604838"/>
            <a:ext cx="10515600" cy="5559425"/>
          </a:xfrm>
        </p:spPr>
        <p:txBody>
          <a:bodyPr/>
          <a:lstStyle/>
          <a:p>
            <a:pPr>
              <a:defRPr/>
            </a:pPr>
            <a:r>
              <a:rPr lang="en-US" altLang="en-US" dirty="0">
                <a:solidFill>
                  <a:srgbClr val="C00000"/>
                </a:solidFill>
                <a:latin typeface="Times New Roman" pitchFamily="18" charset="0"/>
                <a:cs typeface="Times New Roman" pitchFamily="18" charset="0"/>
              </a:rPr>
              <a:t>Analysis:</a:t>
            </a:r>
          </a:p>
          <a:p>
            <a:pPr marL="1262063" indent="-347663">
              <a:buFont typeface="Arial" panose="020B0604020202020204" pitchFamily="34" charset="0"/>
              <a:buNone/>
              <a:defRPr/>
            </a:pPr>
            <a:r>
              <a:rPr lang="en-US" altLang="en-US" dirty="0">
                <a:latin typeface="Times New Roman" pitchFamily="18" charset="0"/>
                <a:cs typeface="Times New Roman" pitchFamily="18" charset="0"/>
              </a:rPr>
              <a:t>Time complexity : </a:t>
            </a:r>
            <a:r>
              <a:rPr lang="en-US" sz="2400" dirty="0">
                <a:latin typeface="Times New Roman" pitchFamily="18" charset="0"/>
                <a:cs typeface="Times New Roman" pitchFamily="18" charset="0"/>
              </a:rPr>
              <a:t>⊖</a:t>
            </a:r>
            <a:r>
              <a:rPr lang="en-US" dirty="0">
                <a:latin typeface="Times New Roman" pitchFamily="18" charset="0"/>
                <a:cs typeface="Times New Roman" pitchFamily="18" charset="0"/>
              </a:rPr>
              <a:t> (n</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2</a:t>
            </a:r>
            <a:r>
              <a:rPr lang="en-US" baseline="30000" dirty="0">
                <a:latin typeface="Times New Roman" pitchFamily="18" charset="0"/>
                <a:cs typeface="Times New Roman" pitchFamily="18" charset="0"/>
              </a:rPr>
              <a:t>n</a:t>
            </a:r>
            <a:r>
              <a:rPr lang="en-US" dirty="0">
                <a:latin typeface="Times New Roman" pitchFamily="18" charset="0"/>
                <a:cs typeface="Times New Roman" pitchFamily="18" charset="0"/>
              </a:rPr>
              <a:t>)</a:t>
            </a:r>
          </a:p>
          <a:p>
            <a:pPr marL="1262063" indent="-347663">
              <a:buFont typeface="Arial" panose="020B0604020202020204" pitchFamily="34" charset="0"/>
              <a:buNone/>
              <a:defRPr/>
            </a:pPr>
            <a:r>
              <a:rPr lang="en-US" altLang="en-US" dirty="0">
                <a:latin typeface="Times New Roman" pitchFamily="18" charset="0"/>
                <a:cs typeface="Times New Roman" pitchFamily="18" charset="0"/>
              </a:rPr>
              <a:t>Space complexity: </a:t>
            </a:r>
            <a:r>
              <a:rPr lang="en-US" dirty="0">
                <a:latin typeface="Times New Roman" pitchFamily="18" charset="0"/>
                <a:cs typeface="Times New Roman" pitchFamily="18" charset="0"/>
              </a:rPr>
              <a:t>O(n2</a:t>
            </a:r>
            <a:r>
              <a:rPr lang="en-US" baseline="30000" dirty="0">
                <a:latin typeface="Times New Roman" pitchFamily="18" charset="0"/>
                <a:cs typeface="Times New Roman" pitchFamily="18" charset="0"/>
              </a:rPr>
              <a:t>n</a:t>
            </a:r>
            <a:r>
              <a:rPr lang="en-US" dirty="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4557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39688" y="39688"/>
            <a:ext cx="11991975" cy="2678112"/>
          </a:xfrm>
        </p:spPr>
        <p:txBody>
          <a:bodyPr/>
          <a:lstStyle/>
          <a:p>
            <a:pPr>
              <a:buFont typeface="Arial" panose="020B0604020202020204" pitchFamily="34" charset="0"/>
              <a:buNone/>
            </a:pPr>
            <a:r>
              <a:rPr lang="en-US" altLang="en-US" dirty="0" smtClean="0">
                <a:latin typeface="Times New Roman" panose="02020603050405020304" pitchFamily="18" charset="0"/>
                <a:cs typeface="Times New Roman" panose="02020603050405020304" pitchFamily="18" charset="0"/>
              </a:rPr>
              <a:t>To reduce the time complexity we introduce </a:t>
            </a:r>
            <a:r>
              <a:rPr lang="en-US" altLang="en-US" dirty="0" err="1" smtClean="0">
                <a:latin typeface="Times New Roman" panose="02020603050405020304" pitchFamily="18" charset="0"/>
                <a:cs typeface="Times New Roman" panose="02020603050405020304" pitchFamily="18" charset="0"/>
              </a:rPr>
              <a:t>memoization</a:t>
            </a:r>
            <a:r>
              <a:rPr lang="en-US" altLang="en-US" dirty="0" smtClean="0">
                <a:latin typeface="Times New Roman" panose="02020603050405020304" pitchFamily="18" charset="0"/>
                <a:cs typeface="Times New Roman" panose="02020603050405020304" pitchFamily="18" charset="0"/>
              </a:rPr>
              <a:t> concept</a:t>
            </a:r>
          </a:p>
          <a:p>
            <a:pPr>
              <a:buFont typeface="Arial" panose="020B0604020202020204" pitchFamily="34" charset="0"/>
              <a:buNone/>
            </a:pPr>
            <a:r>
              <a:rPr lang="en-US" altLang="en-US" b="1" i="1" u="sng" dirty="0" smtClean="0">
                <a:latin typeface="Times New Roman" panose="02020603050405020304" pitchFamily="18" charset="0"/>
                <a:cs typeface="Times New Roman" panose="02020603050405020304" pitchFamily="18" charset="0"/>
              </a:rPr>
              <a:t>Memorization: </a:t>
            </a:r>
            <a:r>
              <a:rPr lang="en-US" altLang="en-US" dirty="0" smtClean="0">
                <a:latin typeface="Times New Roman" panose="02020603050405020304" pitchFamily="18" charset="0"/>
                <a:cs typeface="Times New Roman" panose="02020603050405020304" pitchFamily="18" charset="0"/>
              </a:rPr>
              <a:t>Here the result of the recursion is stored so that when ever the same recursion is called we need not compute it again, instead the stored results can be used. </a:t>
            </a:r>
          </a:p>
          <a:p>
            <a:pPr>
              <a:buFont typeface="Arial" panose="020B0604020202020204" pitchFamily="34" charset="0"/>
              <a:buNone/>
            </a:pPr>
            <a:r>
              <a:rPr lang="en-US" altLang="en-US" dirty="0" smtClean="0">
                <a:latin typeface="Times New Roman" panose="02020603050405020304" pitchFamily="18" charset="0"/>
                <a:cs typeface="Times New Roman" panose="02020603050405020304" pitchFamily="18" charset="0"/>
              </a:rPr>
              <a:t>In the previous example of once fib(2) is computed then it should not be computed again, instead it should call the previous result. As Follows..</a:t>
            </a:r>
          </a:p>
        </p:txBody>
      </p:sp>
      <p:sp>
        <p:nvSpPr>
          <p:cNvPr id="12291" name="TextBox 3"/>
          <p:cNvSpPr txBox="1">
            <a:spLocks noChangeArrowheads="1"/>
          </p:cNvSpPr>
          <p:nvPr/>
        </p:nvSpPr>
        <p:spPr bwMode="auto">
          <a:xfrm>
            <a:off x="352425" y="2717800"/>
            <a:ext cx="3122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Consider an array call it memo</a:t>
            </a:r>
          </a:p>
        </p:txBody>
      </p:sp>
      <p:graphicFrame>
        <p:nvGraphicFramePr>
          <p:cNvPr id="5" name="Table 4"/>
          <p:cNvGraphicFramePr>
            <a:graphicFrameLocks noGrp="1"/>
          </p:cNvGraphicFramePr>
          <p:nvPr/>
        </p:nvGraphicFramePr>
        <p:xfrm>
          <a:off x="3416300" y="2705100"/>
          <a:ext cx="3951290" cy="365392"/>
        </p:xfrm>
        <a:graphic>
          <a:graphicData uri="http://schemas.openxmlformats.org/drawingml/2006/table">
            <a:tbl>
              <a:tblPr firstRow="1" bandRow="1">
                <a:tableStyleId>{5C22544A-7EE6-4342-B048-85BDC9FD1C3A}</a:tableStyleId>
              </a:tblPr>
              <a:tblGrid>
                <a:gridCol w="564470">
                  <a:extLst>
                    <a:ext uri="{9D8B030D-6E8A-4147-A177-3AD203B41FA5}">
                      <a16:colId xmlns:a16="http://schemas.microsoft.com/office/drawing/2014/main" val="20000"/>
                    </a:ext>
                  </a:extLst>
                </a:gridCol>
                <a:gridCol w="564470">
                  <a:extLst>
                    <a:ext uri="{9D8B030D-6E8A-4147-A177-3AD203B41FA5}">
                      <a16:colId xmlns:a16="http://schemas.microsoft.com/office/drawing/2014/main" val="20001"/>
                    </a:ext>
                  </a:extLst>
                </a:gridCol>
                <a:gridCol w="564470">
                  <a:extLst>
                    <a:ext uri="{9D8B030D-6E8A-4147-A177-3AD203B41FA5}">
                      <a16:colId xmlns:a16="http://schemas.microsoft.com/office/drawing/2014/main" val="20002"/>
                    </a:ext>
                  </a:extLst>
                </a:gridCol>
                <a:gridCol w="564470">
                  <a:extLst>
                    <a:ext uri="{9D8B030D-6E8A-4147-A177-3AD203B41FA5}">
                      <a16:colId xmlns:a16="http://schemas.microsoft.com/office/drawing/2014/main" val="20003"/>
                    </a:ext>
                  </a:extLst>
                </a:gridCol>
                <a:gridCol w="564470">
                  <a:extLst>
                    <a:ext uri="{9D8B030D-6E8A-4147-A177-3AD203B41FA5}">
                      <a16:colId xmlns:a16="http://schemas.microsoft.com/office/drawing/2014/main" val="20004"/>
                    </a:ext>
                  </a:extLst>
                </a:gridCol>
                <a:gridCol w="564470">
                  <a:extLst>
                    <a:ext uri="{9D8B030D-6E8A-4147-A177-3AD203B41FA5}">
                      <a16:colId xmlns:a16="http://schemas.microsoft.com/office/drawing/2014/main" val="20005"/>
                    </a:ext>
                  </a:extLst>
                </a:gridCol>
                <a:gridCol w="564470">
                  <a:extLst>
                    <a:ext uri="{9D8B030D-6E8A-4147-A177-3AD203B41FA5}">
                      <a16:colId xmlns:a16="http://schemas.microsoft.com/office/drawing/2014/main" val="20006"/>
                    </a:ext>
                  </a:extLst>
                </a:gridCol>
              </a:tblGrid>
              <a:tr h="365125">
                <a:tc>
                  <a:txBody>
                    <a:bodyPr/>
                    <a:lstStyle/>
                    <a:p>
                      <a:pPr algn="ctr"/>
                      <a:r>
                        <a:rPr lang="en-US" sz="1800" dirty="0" smtClean="0"/>
                        <a:t>-1</a:t>
                      </a:r>
                      <a:endParaRPr lang="en-US" sz="1800" dirty="0"/>
                    </a:p>
                  </a:txBody>
                  <a:tcPr marL="91452" marR="91452" marT="45536" marB="45536"/>
                </a:tc>
                <a:tc>
                  <a:txBody>
                    <a:bodyPr/>
                    <a:lstStyle/>
                    <a:p>
                      <a:pPr algn="ctr"/>
                      <a:r>
                        <a:rPr lang="en-US" sz="1800" dirty="0" smtClean="0"/>
                        <a:t>-1</a:t>
                      </a:r>
                      <a:endParaRPr lang="en-US" sz="1800" dirty="0"/>
                    </a:p>
                  </a:txBody>
                  <a:tcPr marL="91452" marR="91452" marT="45536" marB="45536"/>
                </a:tc>
                <a:tc>
                  <a:txBody>
                    <a:bodyPr/>
                    <a:lstStyle/>
                    <a:p>
                      <a:pPr algn="ctr"/>
                      <a:r>
                        <a:rPr lang="en-US" sz="1800" dirty="0" smtClean="0"/>
                        <a:t>-1</a:t>
                      </a:r>
                      <a:endParaRPr lang="en-US" sz="1800" dirty="0"/>
                    </a:p>
                  </a:txBody>
                  <a:tcPr marL="91452" marR="91452" marT="45536" marB="45536"/>
                </a:tc>
                <a:tc>
                  <a:txBody>
                    <a:bodyPr/>
                    <a:lstStyle/>
                    <a:p>
                      <a:pPr algn="ctr"/>
                      <a:r>
                        <a:rPr lang="en-US" sz="1800" dirty="0" smtClean="0"/>
                        <a:t>-1</a:t>
                      </a:r>
                      <a:endParaRPr lang="en-US" sz="1800" dirty="0"/>
                    </a:p>
                  </a:txBody>
                  <a:tcPr marL="91452" marR="91452" marT="45536" marB="45536"/>
                </a:tc>
                <a:tc>
                  <a:txBody>
                    <a:bodyPr/>
                    <a:lstStyle/>
                    <a:p>
                      <a:pPr algn="ctr"/>
                      <a:r>
                        <a:rPr lang="en-US" sz="1800" dirty="0" smtClean="0"/>
                        <a:t>-1</a:t>
                      </a:r>
                      <a:endParaRPr lang="en-US" sz="1800" dirty="0"/>
                    </a:p>
                  </a:txBody>
                  <a:tcPr marL="91452" marR="91452" marT="45536" marB="45536"/>
                </a:tc>
                <a:tc>
                  <a:txBody>
                    <a:bodyPr/>
                    <a:lstStyle/>
                    <a:p>
                      <a:pPr algn="ctr"/>
                      <a:endParaRPr lang="en-US" sz="1800" dirty="0"/>
                    </a:p>
                  </a:txBody>
                  <a:tcPr marL="91452" marR="91452" marT="45536" marB="45536"/>
                </a:tc>
                <a:tc>
                  <a:txBody>
                    <a:bodyPr/>
                    <a:lstStyle/>
                    <a:p>
                      <a:endParaRPr lang="en-US" sz="1800" dirty="0"/>
                    </a:p>
                  </a:txBody>
                  <a:tcPr marL="91452" marR="91452" marT="45536" marB="45536"/>
                </a:tc>
                <a:extLst>
                  <a:ext uri="{0D108BD9-81ED-4DB2-BD59-A6C34878D82A}">
                    <a16:rowId xmlns:a16="http://schemas.microsoft.com/office/drawing/2014/main" val="10000"/>
                  </a:ext>
                </a:extLst>
              </a:tr>
            </a:tbl>
          </a:graphicData>
        </a:graphic>
      </p:graphicFrame>
      <p:sp>
        <p:nvSpPr>
          <p:cNvPr id="12310" name="TextBox 5"/>
          <p:cNvSpPr txBox="1">
            <a:spLocks noChangeArrowheads="1"/>
          </p:cNvSpPr>
          <p:nvPr/>
        </p:nvSpPr>
        <p:spPr bwMode="auto">
          <a:xfrm>
            <a:off x="3579813" y="2990850"/>
            <a:ext cx="3992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0         1         2        3        4         5       6  </a:t>
            </a:r>
          </a:p>
        </p:txBody>
      </p:sp>
      <p:sp>
        <p:nvSpPr>
          <p:cNvPr id="12311" name="TextBox 6"/>
          <p:cNvSpPr txBox="1">
            <a:spLocks noChangeArrowheads="1"/>
          </p:cNvSpPr>
          <p:nvPr/>
        </p:nvSpPr>
        <p:spPr bwMode="auto">
          <a:xfrm>
            <a:off x="509588" y="3395663"/>
            <a:ext cx="111823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Now  for  fib(1) we don’t have any value in array, that means it was not computed, so compute and store the value in the array .</a:t>
            </a:r>
          </a:p>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Similarly do it with all the recursions.</a:t>
            </a:r>
          </a:p>
          <a:p>
            <a:pPr>
              <a:lnSpc>
                <a:spcPct val="100000"/>
              </a:lnSpc>
              <a:spcBef>
                <a:spcPct val="0"/>
              </a:spcBef>
              <a:buFontTx/>
              <a:buNone/>
            </a:pPr>
            <a:r>
              <a:rPr lang="en-US" altLang="en-US" sz="1800" b="1" i="1">
                <a:latin typeface="Times New Roman" panose="02020603050405020304" pitchFamily="18" charset="0"/>
                <a:cs typeface="Times New Roman" panose="02020603050405020304" pitchFamily="18" charset="0"/>
              </a:rPr>
              <a:t>Step1:</a:t>
            </a:r>
          </a:p>
          <a:p>
            <a:pPr>
              <a:lnSpc>
                <a:spcPct val="100000"/>
              </a:lnSpc>
              <a:spcBef>
                <a:spcPct val="0"/>
              </a:spcBef>
              <a:buFontTx/>
              <a:buNone/>
            </a:pPr>
            <a:endParaRPr lang="en-US" altLang="en-US" sz="1800" b="1" i="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i="1">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1800" b="1" i="1">
                <a:latin typeface="Times New Roman" panose="02020603050405020304" pitchFamily="18" charset="0"/>
                <a:cs typeface="Times New Roman" panose="02020603050405020304" pitchFamily="18" charset="0"/>
              </a:rPr>
              <a:t>Step 2: </a:t>
            </a:r>
          </a:p>
          <a:p>
            <a:pPr>
              <a:lnSpc>
                <a:spcPct val="100000"/>
              </a:lnSpc>
              <a:spcBef>
                <a:spcPct val="0"/>
              </a:spcBef>
              <a:buFontTx/>
              <a:buNone/>
            </a:pPr>
            <a:endParaRPr lang="en-US" altLang="en-US" sz="1800" b="1" i="1">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1800" b="1" i="1">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1800" b="1" i="1">
                <a:latin typeface="Times New Roman" panose="02020603050405020304" pitchFamily="18" charset="0"/>
                <a:cs typeface="Times New Roman" panose="02020603050405020304" pitchFamily="18" charset="0"/>
              </a:rPr>
              <a:t>Step 3:</a:t>
            </a:r>
          </a:p>
          <a:p>
            <a:pPr>
              <a:lnSpc>
                <a:spcPct val="100000"/>
              </a:lnSpc>
              <a:spcBef>
                <a:spcPct val="0"/>
              </a:spcBef>
              <a:buFontTx/>
              <a:buNone/>
            </a:pPr>
            <a:endParaRPr lang="en-US" altLang="en-US" sz="1800" b="1" i="1">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nvGraphicFramePr>
        <p:xfrm>
          <a:off x="1322388" y="4281488"/>
          <a:ext cx="3386136" cy="365392"/>
        </p:xfrm>
        <a:graphic>
          <a:graphicData uri="http://schemas.openxmlformats.org/drawingml/2006/table">
            <a:tbl>
              <a:tblPr firstRow="1" bandRow="1">
                <a:tableStyleId>{5C22544A-7EE6-4342-B048-85BDC9FD1C3A}</a:tableStyleId>
              </a:tblPr>
              <a:tblGrid>
                <a:gridCol w="564356">
                  <a:extLst>
                    <a:ext uri="{9D8B030D-6E8A-4147-A177-3AD203B41FA5}">
                      <a16:colId xmlns:a16="http://schemas.microsoft.com/office/drawing/2014/main" val="20000"/>
                    </a:ext>
                  </a:extLst>
                </a:gridCol>
                <a:gridCol w="564356">
                  <a:extLst>
                    <a:ext uri="{9D8B030D-6E8A-4147-A177-3AD203B41FA5}">
                      <a16:colId xmlns:a16="http://schemas.microsoft.com/office/drawing/2014/main" val="20001"/>
                    </a:ext>
                  </a:extLst>
                </a:gridCol>
                <a:gridCol w="564356">
                  <a:extLst>
                    <a:ext uri="{9D8B030D-6E8A-4147-A177-3AD203B41FA5}">
                      <a16:colId xmlns:a16="http://schemas.microsoft.com/office/drawing/2014/main" val="20002"/>
                    </a:ext>
                  </a:extLst>
                </a:gridCol>
                <a:gridCol w="564356">
                  <a:extLst>
                    <a:ext uri="{9D8B030D-6E8A-4147-A177-3AD203B41FA5}">
                      <a16:colId xmlns:a16="http://schemas.microsoft.com/office/drawing/2014/main" val="20003"/>
                    </a:ext>
                  </a:extLst>
                </a:gridCol>
                <a:gridCol w="564356">
                  <a:extLst>
                    <a:ext uri="{9D8B030D-6E8A-4147-A177-3AD203B41FA5}">
                      <a16:colId xmlns:a16="http://schemas.microsoft.com/office/drawing/2014/main" val="20004"/>
                    </a:ext>
                  </a:extLst>
                </a:gridCol>
                <a:gridCol w="564356">
                  <a:extLst>
                    <a:ext uri="{9D8B030D-6E8A-4147-A177-3AD203B41FA5}">
                      <a16:colId xmlns:a16="http://schemas.microsoft.com/office/drawing/2014/main" val="20005"/>
                    </a:ext>
                  </a:extLst>
                </a:gridCol>
              </a:tblGrid>
              <a:tr h="365125">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endParaRPr lang="en-US" sz="1800" dirty="0"/>
                    </a:p>
                  </a:txBody>
                  <a:tcPr marL="91433" marR="91433" marT="45536" marB="45536"/>
                </a:tc>
                <a:extLst>
                  <a:ext uri="{0D108BD9-81ED-4DB2-BD59-A6C34878D82A}">
                    <a16:rowId xmlns:a16="http://schemas.microsoft.com/office/drawing/2014/main" val="10000"/>
                  </a:ext>
                </a:extLst>
              </a:tr>
            </a:tbl>
          </a:graphicData>
        </a:graphic>
      </p:graphicFrame>
      <p:sp>
        <p:nvSpPr>
          <p:cNvPr id="12328" name="TextBox 8"/>
          <p:cNvSpPr txBox="1">
            <a:spLocks noChangeArrowheads="1"/>
          </p:cNvSpPr>
          <p:nvPr/>
        </p:nvSpPr>
        <p:spPr bwMode="auto">
          <a:xfrm>
            <a:off x="1293813" y="4567238"/>
            <a:ext cx="335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0        1         2         3         4       5 </a:t>
            </a:r>
          </a:p>
        </p:txBody>
      </p:sp>
      <p:graphicFrame>
        <p:nvGraphicFramePr>
          <p:cNvPr id="10" name="Table 9"/>
          <p:cNvGraphicFramePr>
            <a:graphicFrameLocks noGrp="1"/>
          </p:cNvGraphicFramePr>
          <p:nvPr/>
        </p:nvGraphicFramePr>
        <p:xfrm>
          <a:off x="1304925" y="5100638"/>
          <a:ext cx="3386136" cy="365392"/>
        </p:xfrm>
        <a:graphic>
          <a:graphicData uri="http://schemas.openxmlformats.org/drawingml/2006/table">
            <a:tbl>
              <a:tblPr firstRow="1" bandRow="1">
                <a:tableStyleId>{5C22544A-7EE6-4342-B048-85BDC9FD1C3A}</a:tableStyleId>
              </a:tblPr>
              <a:tblGrid>
                <a:gridCol w="564356">
                  <a:extLst>
                    <a:ext uri="{9D8B030D-6E8A-4147-A177-3AD203B41FA5}">
                      <a16:colId xmlns:a16="http://schemas.microsoft.com/office/drawing/2014/main" val="20000"/>
                    </a:ext>
                  </a:extLst>
                </a:gridCol>
                <a:gridCol w="564356">
                  <a:extLst>
                    <a:ext uri="{9D8B030D-6E8A-4147-A177-3AD203B41FA5}">
                      <a16:colId xmlns:a16="http://schemas.microsoft.com/office/drawing/2014/main" val="20001"/>
                    </a:ext>
                  </a:extLst>
                </a:gridCol>
                <a:gridCol w="564356">
                  <a:extLst>
                    <a:ext uri="{9D8B030D-6E8A-4147-A177-3AD203B41FA5}">
                      <a16:colId xmlns:a16="http://schemas.microsoft.com/office/drawing/2014/main" val="20002"/>
                    </a:ext>
                  </a:extLst>
                </a:gridCol>
                <a:gridCol w="564356">
                  <a:extLst>
                    <a:ext uri="{9D8B030D-6E8A-4147-A177-3AD203B41FA5}">
                      <a16:colId xmlns:a16="http://schemas.microsoft.com/office/drawing/2014/main" val="20003"/>
                    </a:ext>
                  </a:extLst>
                </a:gridCol>
                <a:gridCol w="564356">
                  <a:extLst>
                    <a:ext uri="{9D8B030D-6E8A-4147-A177-3AD203B41FA5}">
                      <a16:colId xmlns:a16="http://schemas.microsoft.com/office/drawing/2014/main" val="20004"/>
                    </a:ext>
                  </a:extLst>
                </a:gridCol>
                <a:gridCol w="564356">
                  <a:extLst>
                    <a:ext uri="{9D8B030D-6E8A-4147-A177-3AD203B41FA5}">
                      <a16:colId xmlns:a16="http://schemas.microsoft.com/office/drawing/2014/main" val="20005"/>
                    </a:ext>
                  </a:extLst>
                </a:gridCol>
              </a:tblGrid>
              <a:tr h="365125">
                <a:tc>
                  <a:txBody>
                    <a:bodyPr/>
                    <a:lstStyle/>
                    <a:p>
                      <a:pPr algn="ctr"/>
                      <a:r>
                        <a:rPr lang="en-US" sz="1800" dirty="0" smtClean="0"/>
                        <a:t>0</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endParaRPr lang="en-US" sz="1800" dirty="0"/>
                    </a:p>
                  </a:txBody>
                  <a:tcPr marL="91433" marR="91433" marT="45536" marB="45536"/>
                </a:tc>
                <a:extLst>
                  <a:ext uri="{0D108BD9-81ED-4DB2-BD59-A6C34878D82A}">
                    <a16:rowId xmlns:a16="http://schemas.microsoft.com/office/drawing/2014/main" val="10000"/>
                  </a:ext>
                </a:extLst>
              </a:tr>
            </a:tbl>
          </a:graphicData>
        </a:graphic>
      </p:graphicFrame>
      <p:sp>
        <p:nvSpPr>
          <p:cNvPr id="12345" name="TextBox 10"/>
          <p:cNvSpPr txBox="1">
            <a:spLocks noChangeArrowheads="1"/>
          </p:cNvSpPr>
          <p:nvPr/>
        </p:nvSpPr>
        <p:spPr bwMode="auto">
          <a:xfrm>
            <a:off x="1276350" y="5399088"/>
            <a:ext cx="335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0        1         2         3       4       5 </a:t>
            </a:r>
          </a:p>
        </p:txBody>
      </p:sp>
      <p:sp>
        <p:nvSpPr>
          <p:cNvPr id="12346" name="TextBox 11"/>
          <p:cNvSpPr txBox="1">
            <a:spLocks noChangeArrowheads="1"/>
          </p:cNvSpPr>
          <p:nvPr/>
        </p:nvSpPr>
        <p:spPr bwMode="auto">
          <a:xfrm>
            <a:off x="4911725" y="3749675"/>
            <a:ext cx="927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b="1" i="1">
                <a:latin typeface="Times New Roman" panose="02020603050405020304" pitchFamily="18" charset="0"/>
                <a:cs typeface="Times New Roman" panose="02020603050405020304" pitchFamily="18" charset="0"/>
              </a:rPr>
              <a:t>Step 4:</a:t>
            </a:r>
          </a:p>
        </p:txBody>
      </p:sp>
      <p:graphicFrame>
        <p:nvGraphicFramePr>
          <p:cNvPr id="13" name="Table 12"/>
          <p:cNvGraphicFramePr>
            <a:graphicFrameLocks noGrp="1"/>
          </p:cNvGraphicFramePr>
          <p:nvPr/>
        </p:nvGraphicFramePr>
        <p:xfrm>
          <a:off x="1347788" y="5810250"/>
          <a:ext cx="3386136" cy="365392"/>
        </p:xfrm>
        <a:graphic>
          <a:graphicData uri="http://schemas.openxmlformats.org/drawingml/2006/table">
            <a:tbl>
              <a:tblPr firstRow="1" bandRow="1">
                <a:tableStyleId>{5C22544A-7EE6-4342-B048-85BDC9FD1C3A}</a:tableStyleId>
              </a:tblPr>
              <a:tblGrid>
                <a:gridCol w="564356">
                  <a:extLst>
                    <a:ext uri="{9D8B030D-6E8A-4147-A177-3AD203B41FA5}">
                      <a16:colId xmlns:a16="http://schemas.microsoft.com/office/drawing/2014/main" val="20000"/>
                    </a:ext>
                  </a:extLst>
                </a:gridCol>
                <a:gridCol w="564356">
                  <a:extLst>
                    <a:ext uri="{9D8B030D-6E8A-4147-A177-3AD203B41FA5}">
                      <a16:colId xmlns:a16="http://schemas.microsoft.com/office/drawing/2014/main" val="20001"/>
                    </a:ext>
                  </a:extLst>
                </a:gridCol>
                <a:gridCol w="564356">
                  <a:extLst>
                    <a:ext uri="{9D8B030D-6E8A-4147-A177-3AD203B41FA5}">
                      <a16:colId xmlns:a16="http://schemas.microsoft.com/office/drawing/2014/main" val="20002"/>
                    </a:ext>
                  </a:extLst>
                </a:gridCol>
                <a:gridCol w="564356">
                  <a:extLst>
                    <a:ext uri="{9D8B030D-6E8A-4147-A177-3AD203B41FA5}">
                      <a16:colId xmlns:a16="http://schemas.microsoft.com/office/drawing/2014/main" val="20003"/>
                    </a:ext>
                  </a:extLst>
                </a:gridCol>
                <a:gridCol w="564356">
                  <a:extLst>
                    <a:ext uri="{9D8B030D-6E8A-4147-A177-3AD203B41FA5}">
                      <a16:colId xmlns:a16="http://schemas.microsoft.com/office/drawing/2014/main" val="20004"/>
                    </a:ext>
                  </a:extLst>
                </a:gridCol>
                <a:gridCol w="564356">
                  <a:extLst>
                    <a:ext uri="{9D8B030D-6E8A-4147-A177-3AD203B41FA5}">
                      <a16:colId xmlns:a16="http://schemas.microsoft.com/office/drawing/2014/main" val="20005"/>
                    </a:ext>
                  </a:extLst>
                </a:gridCol>
              </a:tblGrid>
              <a:tr h="365125">
                <a:tc>
                  <a:txBody>
                    <a:bodyPr/>
                    <a:lstStyle/>
                    <a:p>
                      <a:pPr algn="ctr"/>
                      <a:r>
                        <a:rPr lang="en-US" sz="1800" dirty="0" smtClean="0"/>
                        <a:t>0</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endParaRPr lang="en-US" sz="1800" dirty="0"/>
                    </a:p>
                  </a:txBody>
                  <a:tcPr marL="91433" marR="91433" marT="45536" marB="45536"/>
                </a:tc>
                <a:extLst>
                  <a:ext uri="{0D108BD9-81ED-4DB2-BD59-A6C34878D82A}">
                    <a16:rowId xmlns:a16="http://schemas.microsoft.com/office/drawing/2014/main" val="10000"/>
                  </a:ext>
                </a:extLst>
              </a:tr>
            </a:tbl>
          </a:graphicData>
        </a:graphic>
      </p:graphicFrame>
      <p:sp>
        <p:nvSpPr>
          <p:cNvPr id="12363" name="TextBox 13"/>
          <p:cNvSpPr txBox="1">
            <a:spLocks noChangeArrowheads="1"/>
          </p:cNvSpPr>
          <p:nvPr/>
        </p:nvSpPr>
        <p:spPr bwMode="auto">
          <a:xfrm>
            <a:off x="1319213" y="6083300"/>
            <a:ext cx="3354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0        1         2         3         4     5 </a:t>
            </a:r>
          </a:p>
        </p:txBody>
      </p:sp>
      <p:graphicFrame>
        <p:nvGraphicFramePr>
          <p:cNvPr id="15" name="Table 14"/>
          <p:cNvGraphicFramePr>
            <a:graphicFrameLocks noGrp="1"/>
          </p:cNvGraphicFramePr>
          <p:nvPr/>
        </p:nvGraphicFramePr>
        <p:xfrm>
          <a:off x="5702300" y="3829050"/>
          <a:ext cx="3386136" cy="365392"/>
        </p:xfrm>
        <a:graphic>
          <a:graphicData uri="http://schemas.openxmlformats.org/drawingml/2006/table">
            <a:tbl>
              <a:tblPr firstRow="1" bandRow="1">
                <a:tableStyleId>{5C22544A-7EE6-4342-B048-85BDC9FD1C3A}</a:tableStyleId>
              </a:tblPr>
              <a:tblGrid>
                <a:gridCol w="564356">
                  <a:extLst>
                    <a:ext uri="{9D8B030D-6E8A-4147-A177-3AD203B41FA5}">
                      <a16:colId xmlns:a16="http://schemas.microsoft.com/office/drawing/2014/main" val="20000"/>
                    </a:ext>
                  </a:extLst>
                </a:gridCol>
                <a:gridCol w="564356">
                  <a:extLst>
                    <a:ext uri="{9D8B030D-6E8A-4147-A177-3AD203B41FA5}">
                      <a16:colId xmlns:a16="http://schemas.microsoft.com/office/drawing/2014/main" val="20001"/>
                    </a:ext>
                  </a:extLst>
                </a:gridCol>
                <a:gridCol w="564356">
                  <a:extLst>
                    <a:ext uri="{9D8B030D-6E8A-4147-A177-3AD203B41FA5}">
                      <a16:colId xmlns:a16="http://schemas.microsoft.com/office/drawing/2014/main" val="20002"/>
                    </a:ext>
                  </a:extLst>
                </a:gridCol>
                <a:gridCol w="564356">
                  <a:extLst>
                    <a:ext uri="{9D8B030D-6E8A-4147-A177-3AD203B41FA5}">
                      <a16:colId xmlns:a16="http://schemas.microsoft.com/office/drawing/2014/main" val="20003"/>
                    </a:ext>
                  </a:extLst>
                </a:gridCol>
                <a:gridCol w="564356">
                  <a:extLst>
                    <a:ext uri="{9D8B030D-6E8A-4147-A177-3AD203B41FA5}">
                      <a16:colId xmlns:a16="http://schemas.microsoft.com/office/drawing/2014/main" val="20004"/>
                    </a:ext>
                  </a:extLst>
                </a:gridCol>
                <a:gridCol w="564356">
                  <a:extLst>
                    <a:ext uri="{9D8B030D-6E8A-4147-A177-3AD203B41FA5}">
                      <a16:colId xmlns:a16="http://schemas.microsoft.com/office/drawing/2014/main" val="20005"/>
                    </a:ext>
                  </a:extLst>
                </a:gridCol>
              </a:tblGrid>
              <a:tr h="365125">
                <a:tc>
                  <a:txBody>
                    <a:bodyPr/>
                    <a:lstStyle/>
                    <a:p>
                      <a:pPr algn="ctr"/>
                      <a:r>
                        <a:rPr lang="en-US" sz="1800" dirty="0" smtClean="0"/>
                        <a:t>0</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2</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endParaRPr lang="en-US" sz="1800" dirty="0"/>
                    </a:p>
                  </a:txBody>
                  <a:tcPr marL="91433" marR="91433" marT="45536" marB="45536"/>
                </a:tc>
                <a:extLst>
                  <a:ext uri="{0D108BD9-81ED-4DB2-BD59-A6C34878D82A}">
                    <a16:rowId xmlns:a16="http://schemas.microsoft.com/office/drawing/2014/main" val="10000"/>
                  </a:ext>
                </a:extLst>
              </a:tr>
            </a:tbl>
          </a:graphicData>
        </a:graphic>
      </p:graphicFrame>
      <p:sp>
        <p:nvSpPr>
          <p:cNvPr id="12380" name="TextBox 15"/>
          <p:cNvSpPr txBox="1">
            <a:spLocks noChangeArrowheads="1"/>
          </p:cNvSpPr>
          <p:nvPr/>
        </p:nvSpPr>
        <p:spPr bwMode="auto">
          <a:xfrm>
            <a:off x="5673725" y="41275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0        1         2         3         4     5 </a:t>
            </a:r>
          </a:p>
        </p:txBody>
      </p:sp>
      <p:sp>
        <p:nvSpPr>
          <p:cNvPr id="12381" name="TextBox 18"/>
          <p:cNvSpPr txBox="1">
            <a:spLocks noChangeArrowheads="1"/>
          </p:cNvSpPr>
          <p:nvPr/>
        </p:nvSpPr>
        <p:spPr bwMode="auto">
          <a:xfrm>
            <a:off x="4906963" y="4449763"/>
            <a:ext cx="927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b="1" i="1">
                <a:latin typeface="Times New Roman" panose="02020603050405020304" pitchFamily="18" charset="0"/>
                <a:cs typeface="Times New Roman" panose="02020603050405020304" pitchFamily="18" charset="0"/>
              </a:rPr>
              <a:t>Step 5:</a:t>
            </a:r>
          </a:p>
        </p:txBody>
      </p:sp>
      <p:graphicFrame>
        <p:nvGraphicFramePr>
          <p:cNvPr id="20" name="Table 19"/>
          <p:cNvGraphicFramePr>
            <a:graphicFrameLocks noGrp="1"/>
          </p:cNvGraphicFramePr>
          <p:nvPr/>
        </p:nvGraphicFramePr>
        <p:xfrm>
          <a:off x="5697538" y="4529138"/>
          <a:ext cx="3386136" cy="365392"/>
        </p:xfrm>
        <a:graphic>
          <a:graphicData uri="http://schemas.openxmlformats.org/drawingml/2006/table">
            <a:tbl>
              <a:tblPr firstRow="1" bandRow="1">
                <a:tableStyleId>{5C22544A-7EE6-4342-B048-85BDC9FD1C3A}</a:tableStyleId>
              </a:tblPr>
              <a:tblGrid>
                <a:gridCol w="564356">
                  <a:extLst>
                    <a:ext uri="{9D8B030D-6E8A-4147-A177-3AD203B41FA5}">
                      <a16:colId xmlns:a16="http://schemas.microsoft.com/office/drawing/2014/main" val="20000"/>
                    </a:ext>
                  </a:extLst>
                </a:gridCol>
                <a:gridCol w="564356">
                  <a:extLst>
                    <a:ext uri="{9D8B030D-6E8A-4147-A177-3AD203B41FA5}">
                      <a16:colId xmlns:a16="http://schemas.microsoft.com/office/drawing/2014/main" val="20001"/>
                    </a:ext>
                  </a:extLst>
                </a:gridCol>
                <a:gridCol w="564356">
                  <a:extLst>
                    <a:ext uri="{9D8B030D-6E8A-4147-A177-3AD203B41FA5}">
                      <a16:colId xmlns:a16="http://schemas.microsoft.com/office/drawing/2014/main" val="20002"/>
                    </a:ext>
                  </a:extLst>
                </a:gridCol>
                <a:gridCol w="564356">
                  <a:extLst>
                    <a:ext uri="{9D8B030D-6E8A-4147-A177-3AD203B41FA5}">
                      <a16:colId xmlns:a16="http://schemas.microsoft.com/office/drawing/2014/main" val="20003"/>
                    </a:ext>
                  </a:extLst>
                </a:gridCol>
                <a:gridCol w="564356">
                  <a:extLst>
                    <a:ext uri="{9D8B030D-6E8A-4147-A177-3AD203B41FA5}">
                      <a16:colId xmlns:a16="http://schemas.microsoft.com/office/drawing/2014/main" val="20004"/>
                    </a:ext>
                  </a:extLst>
                </a:gridCol>
                <a:gridCol w="564356">
                  <a:extLst>
                    <a:ext uri="{9D8B030D-6E8A-4147-A177-3AD203B41FA5}">
                      <a16:colId xmlns:a16="http://schemas.microsoft.com/office/drawing/2014/main" val="20005"/>
                    </a:ext>
                  </a:extLst>
                </a:gridCol>
              </a:tblGrid>
              <a:tr h="365125">
                <a:tc>
                  <a:txBody>
                    <a:bodyPr/>
                    <a:lstStyle/>
                    <a:p>
                      <a:pPr algn="ctr"/>
                      <a:r>
                        <a:rPr lang="en-US" sz="1800" dirty="0" smtClean="0"/>
                        <a:t>0</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2</a:t>
                      </a:r>
                      <a:endParaRPr lang="en-US" sz="1800" dirty="0"/>
                    </a:p>
                  </a:txBody>
                  <a:tcPr marL="91433" marR="91433" marT="45536" marB="45536"/>
                </a:tc>
                <a:tc>
                  <a:txBody>
                    <a:bodyPr/>
                    <a:lstStyle/>
                    <a:p>
                      <a:pPr algn="ctr"/>
                      <a:r>
                        <a:rPr lang="en-US" sz="1800" dirty="0" smtClean="0"/>
                        <a:t>3</a:t>
                      </a:r>
                      <a:endParaRPr lang="en-US" sz="1800" dirty="0"/>
                    </a:p>
                  </a:txBody>
                  <a:tcPr marL="91433" marR="91433" marT="45536" marB="45536"/>
                </a:tc>
                <a:tc>
                  <a:txBody>
                    <a:bodyPr/>
                    <a:lstStyle/>
                    <a:p>
                      <a:pPr algn="ctr"/>
                      <a:endParaRPr lang="en-US" sz="1800" dirty="0"/>
                    </a:p>
                  </a:txBody>
                  <a:tcPr marL="91433" marR="91433" marT="45536" marB="45536"/>
                </a:tc>
                <a:extLst>
                  <a:ext uri="{0D108BD9-81ED-4DB2-BD59-A6C34878D82A}">
                    <a16:rowId xmlns:a16="http://schemas.microsoft.com/office/drawing/2014/main" val="10000"/>
                  </a:ext>
                </a:extLst>
              </a:tr>
            </a:tbl>
          </a:graphicData>
        </a:graphic>
      </p:graphicFrame>
      <p:sp>
        <p:nvSpPr>
          <p:cNvPr id="12398" name="TextBox 20"/>
          <p:cNvSpPr txBox="1">
            <a:spLocks noChangeArrowheads="1"/>
          </p:cNvSpPr>
          <p:nvPr/>
        </p:nvSpPr>
        <p:spPr bwMode="auto">
          <a:xfrm>
            <a:off x="5668963" y="4829175"/>
            <a:ext cx="3354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0        1         2         3         4     5 </a:t>
            </a:r>
          </a:p>
        </p:txBody>
      </p:sp>
      <p:sp>
        <p:nvSpPr>
          <p:cNvPr id="12399" name="TextBox 21"/>
          <p:cNvSpPr txBox="1">
            <a:spLocks noChangeArrowheads="1"/>
          </p:cNvSpPr>
          <p:nvPr/>
        </p:nvSpPr>
        <p:spPr bwMode="auto">
          <a:xfrm>
            <a:off x="4986338" y="5207000"/>
            <a:ext cx="927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b="1" i="1">
                <a:latin typeface="Times New Roman" panose="02020603050405020304" pitchFamily="18" charset="0"/>
                <a:cs typeface="Times New Roman" panose="02020603050405020304" pitchFamily="18" charset="0"/>
              </a:rPr>
              <a:t>Step 6:</a:t>
            </a:r>
          </a:p>
        </p:txBody>
      </p:sp>
      <p:graphicFrame>
        <p:nvGraphicFramePr>
          <p:cNvPr id="23" name="Table 22"/>
          <p:cNvGraphicFramePr>
            <a:graphicFrameLocks noGrp="1"/>
          </p:cNvGraphicFramePr>
          <p:nvPr/>
        </p:nvGraphicFramePr>
        <p:xfrm>
          <a:off x="5776913" y="5287963"/>
          <a:ext cx="3386136" cy="365392"/>
        </p:xfrm>
        <a:graphic>
          <a:graphicData uri="http://schemas.openxmlformats.org/drawingml/2006/table">
            <a:tbl>
              <a:tblPr firstRow="1" bandRow="1">
                <a:tableStyleId>{5C22544A-7EE6-4342-B048-85BDC9FD1C3A}</a:tableStyleId>
              </a:tblPr>
              <a:tblGrid>
                <a:gridCol w="564356">
                  <a:extLst>
                    <a:ext uri="{9D8B030D-6E8A-4147-A177-3AD203B41FA5}">
                      <a16:colId xmlns:a16="http://schemas.microsoft.com/office/drawing/2014/main" val="20000"/>
                    </a:ext>
                  </a:extLst>
                </a:gridCol>
                <a:gridCol w="564356">
                  <a:extLst>
                    <a:ext uri="{9D8B030D-6E8A-4147-A177-3AD203B41FA5}">
                      <a16:colId xmlns:a16="http://schemas.microsoft.com/office/drawing/2014/main" val="20001"/>
                    </a:ext>
                  </a:extLst>
                </a:gridCol>
                <a:gridCol w="564356">
                  <a:extLst>
                    <a:ext uri="{9D8B030D-6E8A-4147-A177-3AD203B41FA5}">
                      <a16:colId xmlns:a16="http://schemas.microsoft.com/office/drawing/2014/main" val="20002"/>
                    </a:ext>
                  </a:extLst>
                </a:gridCol>
                <a:gridCol w="564356">
                  <a:extLst>
                    <a:ext uri="{9D8B030D-6E8A-4147-A177-3AD203B41FA5}">
                      <a16:colId xmlns:a16="http://schemas.microsoft.com/office/drawing/2014/main" val="20003"/>
                    </a:ext>
                  </a:extLst>
                </a:gridCol>
                <a:gridCol w="564356">
                  <a:extLst>
                    <a:ext uri="{9D8B030D-6E8A-4147-A177-3AD203B41FA5}">
                      <a16:colId xmlns:a16="http://schemas.microsoft.com/office/drawing/2014/main" val="20004"/>
                    </a:ext>
                  </a:extLst>
                </a:gridCol>
                <a:gridCol w="564356">
                  <a:extLst>
                    <a:ext uri="{9D8B030D-6E8A-4147-A177-3AD203B41FA5}">
                      <a16:colId xmlns:a16="http://schemas.microsoft.com/office/drawing/2014/main" val="20005"/>
                    </a:ext>
                  </a:extLst>
                </a:gridCol>
              </a:tblGrid>
              <a:tr h="365125">
                <a:tc>
                  <a:txBody>
                    <a:bodyPr/>
                    <a:lstStyle/>
                    <a:p>
                      <a:pPr algn="ctr"/>
                      <a:r>
                        <a:rPr lang="en-US" sz="1800" dirty="0" smtClean="0"/>
                        <a:t>0</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1</a:t>
                      </a:r>
                      <a:endParaRPr lang="en-US" sz="1800" dirty="0"/>
                    </a:p>
                  </a:txBody>
                  <a:tcPr marL="91433" marR="91433" marT="45536" marB="45536"/>
                </a:tc>
                <a:tc>
                  <a:txBody>
                    <a:bodyPr/>
                    <a:lstStyle/>
                    <a:p>
                      <a:pPr algn="ctr"/>
                      <a:r>
                        <a:rPr lang="en-US" sz="1800" dirty="0" smtClean="0"/>
                        <a:t>2</a:t>
                      </a:r>
                      <a:endParaRPr lang="en-US" sz="1800" dirty="0"/>
                    </a:p>
                  </a:txBody>
                  <a:tcPr marL="91433" marR="91433" marT="45536" marB="45536"/>
                </a:tc>
                <a:tc>
                  <a:txBody>
                    <a:bodyPr/>
                    <a:lstStyle/>
                    <a:p>
                      <a:pPr algn="ctr"/>
                      <a:r>
                        <a:rPr lang="en-US" sz="1800" dirty="0" smtClean="0"/>
                        <a:t>3</a:t>
                      </a:r>
                      <a:endParaRPr lang="en-US" sz="1800" dirty="0"/>
                    </a:p>
                  </a:txBody>
                  <a:tcPr marL="91433" marR="91433" marT="45536" marB="45536"/>
                </a:tc>
                <a:tc>
                  <a:txBody>
                    <a:bodyPr/>
                    <a:lstStyle/>
                    <a:p>
                      <a:pPr algn="ctr"/>
                      <a:r>
                        <a:rPr lang="en-US" sz="1800" dirty="0" smtClean="0"/>
                        <a:t>5</a:t>
                      </a:r>
                      <a:endParaRPr lang="en-US" sz="1800" dirty="0"/>
                    </a:p>
                  </a:txBody>
                  <a:tcPr marL="91433" marR="91433" marT="45536" marB="45536"/>
                </a:tc>
                <a:extLst>
                  <a:ext uri="{0D108BD9-81ED-4DB2-BD59-A6C34878D82A}">
                    <a16:rowId xmlns:a16="http://schemas.microsoft.com/office/drawing/2014/main" val="10000"/>
                  </a:ext>
                </a:extLst>
              </a:tr>
            </a:tbl>
          </a:graphicData>
        </a:graphic>
      </p:graphicFrame>
      <p:sp>
        <p:nvSpPr>
          <p:cNvPr id="12416" name="TextBox 23"/>
          <p:cNvSpPr txBox="1">
            <a:spLocks noChangeArrowheads="1"/>
          </p:cNvSpPr>
          <p:nvPr/>
        </p:nvSpPr>
        <p:spPr bwMode="auto">
          <a:xfrm>
            <a:off x="5748338" y="5586413"/>
            <a:ext cx="335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   0        1         2         3         4     5 </a:t>
            </a:r>
          </a:p>
        </p:txBody>
      </p:sp>
    </p:spTree>
    <p:extLst>
      <p:ext uri="{BB962C8B-B14F-4D97-AF65-F5344CB8AC3E}">
        <p14:creationId xmlns:p14="http://schemas.microsoft.com/office/powerpoint/2010/main" val="964183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2450</TotalTime>
  <Words>5307</Words>
  <Application>Microsoft Office PowerPoint</Application>
  <PresentationFormat>Widescreen</PresentationFormat>
  <Paragraphs>935</Paragraphs>
  <Slides>83</Slides>
  <Notes>19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0</vt:i4>
      </vt:variant>
      <vt:variant>
        <vt:lpstr>Slide Titles</vt:lpstr>
      </vt:variant>
      <vt:variant>
        <vt:i4>83</vt:i4>
      </vt:variant>
    </vt:vector>
  </HeadingPairs>
  <TitlesOfParts>
    <vt:vector size="97" baseType="lpstr">
      <vt:lpstr>Adobe Gothic Std B</vt:lpstr>
      <vt:lpstr>Arial</vt:lpstr>
      <vt:lpstr>Broadway</vt:lpstr>
      <vt:lpstr>Calibri</vt:lpstr>
      <vt:lpstr>Calibri Light</vt:lpstr>
      <vt:lpstr>Cambria Math</vt:lpstr>
      <vt:lpstr>新細明體</vt:lpstr>
      <vt:lpstr>Symbol</vt:lpstr>
      <vt:lpstr>Times New Roman</vt:lpstr>
      <vt:lpstr>Verdana</vt:lpstr>
      <vt:lpstr>WenQuanYi Micro Hei</vt:lpstr>
      <vt:lpstr>Wingdings</vt:lpstr>
      <vt:lpstr>Wingdings 2</vt:lpstr>
      <vt:lpstr>Office Theme</vt:lpstr>
      <vt:lpstr>DYNAMIC PROGRAMMING</vt:lpstr>
      <vt:lpstr>PowerPoint Presentation</vt:lpstr>
      <vt:lpstr>DYNAMIC PROGRAMMING</vt:lpstr>
      <vt:lpstr>DYNAMIC PROGRAMMING</vt:lpstr>
      <vt:lpstr>DYNAMIC PROGRAMMING</vt:lpstr>
      <vt:lpstr>PowerPoint Presentation</vt:lpstr>
      <vt:lpstr>PowerPoint Presentation</vt:lpstr>
      <vt:lpstr>Dynamic programming adapts tabulation method and Memorization.</vt:lpstr>
      <vt:lpstr>PowerPoint Presentation</vt:lpstr>
      <vt:lpstr>PowerPoint Presentation</vt:lpstr>
      <vt:lpstr>CHAIN MATRIX MULTIPLICATION</vt:lpstr>
      <vt:lpstr>CHAIN MATRIX MULTIPLICATION</vt:lpstr>
      <vt:lpstr> CHAIN MATRIX MULTIPLICATION</vt:lpstr>
      <vt:lpstr>CHAIN MATRIX MULTIPLICATION</vt:lpstr>
      <vt:lpstr>CHAIN MATRIX MULTIPLICATION</vt:lpstr>
      <vt:lpstr>CHAIN MATRIX MULTIPLICATION</vt:lpstr>
      <vt:lpstr>MATRIX CHAIN MULTIPLICATION</vt:lpstr>
      <vt:lpstr>MATRIX CHAIN MULTIPLICATION</vt:lpstr>
      <vt:lpstr>ALL-PAIRS SHORTEST PATH PROBLEM</vt:lpstr>
      <vt:lpstr>ALL-PAIRS SHORTEST PATH PROBLEM</vt:lpstr>
      <vt:lpstr>PowerPoint Presentation</vt:lpstr>
      <vt:lpstr>Algorithm</vt:lpstr>
      <vt:lpstr>PowerPoint Presentation</vt:lpstr>
      <vt:lpstr>Example:- </vt:lpstr>
      <vt:lpstr>PowerPoint Presentation</vt:lpstr>
      <vt:lpstr>PowerPoint Presentation</vt:lpstr>
      <vt:lpstr>Optimal Binary Search Tree(OBST)</vt:lpstr>
      <vt:lpstr>Optimal Binary Search Tree(OBST)</vt:lpstr>
      <vt:lpstr>PowerPoint Presentation</vt:lpstr>
      <vt:lpstr>PowerPoint Presentation</vt:lpstr>
      <vt:lpstr>Optimal Binary Search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OBST Algorithm</vt:lpstr>
      <vt:lpstr>PowerPoint Presentation</vt:lpstr>
      <vt:lpstr>PowerPoint Presentation</vt:lpstr>
      <vt:lpstr>Time complexity of above procedure to evaluate the c’s  and r’s</vt:lpstr>
      <vt:lpstr>PowerPoint Presentation</vt:lpstr>
      <vt:lpstr>PowerPoint Presentation</vt:lpstr>
      <vt:lpstr>PowerPoint Presentation</vt:lpstr>
      <vt:lpstr>0/1 Knapsack problem</vt:lpstr>
      <vt:lpstr>0/1 Knapsack problem</vt:lpstr>
      <vt:lpstr>0/1 Knapsack problem</vt:lpstr>
      <vt:lpstr>0/1 Knapsack problem</vt:lpstr>
      <vt:lpstr>PowerPoint Presentation</vt:lpstr>
      <vt:lpstr>PowerPoint Presentation</vt:lpstr>
      <vt:lpstr>PowerPoint Presentation</vt:lpstr>
      <vt:lpstr>PowerPoint Presentation</vt:lpstr>
      <vt:lpstr>PowerPoint Presentation</vt:lpstr>
      <vt:lpstr> Knapsack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91849</dc:creator>
  <cp:lastModifiedBy>91849</cp:lastModifiedBy>
  <cp:revision>91</cp:revision>
  <dcterms:created xsi:type="dcterms:W3CDTF">2021-11-01T04:09:42Z</dcterms:created>
  <dcterms:modified xsi:type="dcterms:W3CDTF">2022-06-20T05:09:36Z</dcterms:modified>
</cp:coreProperties>
</file>