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3" r:id="rId8"/>
    <p:sldId id="264" r:id="rId9"/>
    <p:sldId id="262" r:id="rId10"/>
    <p:sldId id="266" r:id="rId11"/>
    <p:sldId id="267" r:id="rId12"/>
    <p:sldId id="265" r:id="rId13"/>
    <p:sldId id="268" r:id="rId14"/>
    <p:sldId id="269" r:id="rId15"/>
    <p:sldId id="282" r:id="rId16"/>
    <p:sldId id="271" r:id="rId17"/>
    <p:sldId id="272" r:id="rId18"/>
    <p:sldId id="273" r:id="rId19"/>
    <p:sldId id="274" r:id="rId20"/>
    <p:sldId id="275" r:id="rId21"/>
    <p:sldId id="276" r:id="rId22"/>
    <p:sldId id="277" r:id="rId23"/>
    <p:sldId id="278" r:id="rId24"/>
    <p:sldId id="279" r:id="rId25"/>
    <p:sldId id="280" r:id="rId26"/>
    <p:sldId id="283" r:id="rId27"/>
    <p:sldId id="285" r:id="rId28"/>
    <p:sldId id="287" r:id="rId29"/>
    <p:sldId id="286" r:id="rId30"/>
    <p:sldId id="288" r:id="rId31"/>
    <p:sldId id="289" r:id="rId32"/>
    <p:sldId id="303"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284" r:id="rId47"/>
    <p:sldId id="304" r:id="rId48"/>
    <p:sldId id="309" r:id="rId49"/>
    <p:sldId id="305" r:id="rId50"/>
    <p:sldId id="306" r:id="rId51"/>
    <p:sldId id="307" r:id="rId52"/>
    <p:sldId id="308" r:id="rId53"/>
    <p:sldId id="310" r:id="rId54"/>
    <p:sldId id="311" r:id="rId55"/>
    <p:sldId id="312" r:id="rId56"/>
    <p:sldId id="313" r:id="rId57"/>
    <p:sldId id="314" r:id="rId58"/>
    <p:sldId id="315" r:id="rId59"/>
    <p:sldId id="316" r:id="rId60"/>
    <p:sldId id="318" r:id="rId61"/>
    <p:sldId id="319" r:id="rId62"/>
    <p:sldId id="322" r:id="rId63"/>
    <p:sldId id="320" r:id="rId64"/>
    <p:sldId id="32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A1267EA5-E692-46F2-A32A-FD3D58976FC8}">
      <dgm:prSet phldrT="[Text]"/>
      <dgm:spPr/>
      <dgm:t>
        <a:bodyPr/>
        <a:lstStyle/>
        <a:p>
          <a:r>
            <a:rPr lang="en-US" dirty="0"/>
            <a:t>Reduces to </a:t>
          </a:r>
        </a:p>
        <a:p>
          <a:r>
            <a:rPr lang="en-US" dirty="0"/>
            <a:t>r = 0 + 0 =0</a:t>
          </a:r>
        </a:p>
      </dgm:t>
    </dgm:pt>
    <dgm:pt modelId="{13FC9217-2D2D-45FB-B3FB-44E0B4FB2AAB}" type="parTrans" cxnId="{5CE690A6-99F6-44C6-A6A6-56FB0DAE0555}">
      <dgm:prSet/>
      <dgm:spPr/>
      <dgm:t>
        <a:bodyPr/>
        <a:lstStyle/>
        <a:p>
          <a:endParaRPr lang="en-US"/>
        </a:p>
      </dgm:t>
    </dgm:pt>
    <dgm:pt modelId="{800B8A7C-3A30-4CAF-A1B4-06E4A55BF6F8}" type="sibTrans" cxnId="{5CE690A6-99F6-44C6-A6A6-56FB0DAE0555}">
      <dgm:prSet/>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 modelId="{E26A26BD-AE07-4745-9D7A-ABA7F7BD354F}" type="pres">
      <dgm:prSet presAssocID="{A1267EA5-E692-46F2-A32A-FD3D58976FC8}" presName="linNode" presStyleCnt="0"/>
      <dgm:spPr/>
    </dgm:pt>
    <dgm:pt modelId="{2AA2F4DD-0A5C-484A-A8F4-D77D2632136A}" type="pres">
      <dgm:prSet presAssocID="{A1267EA5-E692-46F2-A32A-FD3D58976FC8}" presName="parentShp" presStyleLbl="node1" presStyleIdx="0" presStyleCnt="1" custScaleX="142604">
        <dgm:presLayoutVars>
          <dgm:bulletEnabled val="1"/>
        </dgm:presLayoutVars>
      </dgm:prSet>
      <dgm:spPr/>
      <dgm:t>
        <a:bodyPr/>
        <a:lstStyle/>
        <a:p>
          <a:endParaRPr lang="en-US"/>
        </a:p>
      </dgm:t>
    </dgm:pt>
    <dgm:pt modelId="{A1A03791-885B-4FB2-83BF-96B831B38701}" type="pres">
      <dgm:prSet presAssocID="{A1267EA5-E692-46F2-A32A-FD3D58976FC8}" presName="childShp" presStyleLbl="bgAccFollowNode1" presStyleIdx="0" presStyleCnt="1">
        <dgm:presLayoutVars>
          <dgm:bulletEnabled val="1"/>
        </dgm:presLayoutVars>
      </dgm:prSet>
      <dgm:spPr/>
    </dgm:pt>
  </dgm:ptLst>
  <dgm:cxnLst>
    <dgm:cxn modelId="{25A8C128-CAF6-4922-BF83-BA27119FEBF2}" type="presOf" srcId="{A1267EA5-E692-46F2-A32A-FD3D58976FC8}" destId="{2AA2F4DD-0A5C-484A-A8F4-D77D2632136A}" srcOrd="0" destOrd="0" presId="urn:microsoft.com/office/officeart/2005/8/layout/vList6"/>
    <dgm:cxn modelId="{CD72BBE4-1DF4-4E2F-A70E-828D59A5D301}" type="presOf" srcId="{9F783090-C55B-404B-AAFF-169EFB4E353B}" destId="{1D5E5B76-1944-48D6-8734-807C2548F4E1}" srcOrd="0" destOrd="0" presId="urn:microsoft.com/office/officeart/2005/8/layout/vList6"/>
    <dgm:cxn modelId="{5CE690A6-99F6-44C6-A6A6-56FB0DAE0555}" srcId="{9F783090-C55B-404B-AAFF-169EFB4E353B}" destId="{A1267EA5-E692-46F2-A32A-FD3D58976FC8}" srcOrd="0" destOrd="0" parTransId="{13FC9217-2D2D-45FB-B3FB-44E0B4FB2AAB}" sibTransId="{800B8A7C-3A30-4CAF-A1B4-06E4A55BF6F8}"/>
    <dgm:cxn modelId="{9DA2DEA4-E6D5-4AB0-AAAF-A8A1AD6F18EE}" type="presParOf" srcId="{1D5E5B76-1944-48D6-8734-807C2548F4E1}" destId="{E26A26BD-AE07-4745-9D7A-ABA7F7BD354F}" srcOrd="0" destOrd="0" presId="urn:microsoft.com/office/officeart/2005/8/layout/vList6"/>
    <dgm:cxn modelId="{508F34A9-4291-4B81-80C6-A38A95E92F70}" type="presParOf" srcId="{E26A26BD-AE07-4745-9D7A-ABA7F7BD354F}" destId="{2AA2F4DD-0A5C-484A-A8F4-D77D2632136A}" srcOrd="0" destOrd="0" presId="urn:microsoft.com/office/officeart/2005/8/layout/vList6"/>
    <dgm:cxn modelId="{F4319A6D-6DF4-4AF2-8611-6B3485A36E8C}" type="presParOf" srcId="{E26A26BD-AE07-4745-9D7A-ABA7F7BD354F}" destId="{A1A03791-885B-4FB2-83BF-96B831B3870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A1267EA5-E692-46F2-A32A-FD3D58976FC8}">
      <dgm:prSet phldrT="[Text]"/>
      <dgm:spPr/>
      <dgm:t>
        <a:bodyPr/>
        <a:lstStyle/>
        <a:p>
          <a:r>
            <a:rPr lang="en-US" dirty="0"/>
            <a:t>Reduces to </a:t>
          </a:r>
        </a:p>
        <a:p>
          <a:r>
            <a:rPr lang="en-US" dirty="0"/>
            <a:t>r = 11 + 0 = 11</a:t>
          </a:r>
        </a:p>
      </dgm:t>
    </dgm:pt>
    <dgm:pt modelId="{13FC9217-2D2D-45FB-B3FB-44E0B4FB2AAB}" type="parTrans" cxnId="{5CE690A6-99F6-44C6-A6A6-56FB0DAE0555}">
      <dgm:prSet/>
      <dgm:spPr/>
      <dgm:t>
        <a:bodyPr/>
        <a:lstStyle/>
        <a:p>
          <a:endParaRPr lang="en-US"/>
        </a:p>
      </dgm:t>
    </dgm:pt>
    <dgm:pt modelId="{800B8A7C-3A30-4CAF-A1B4-06E4A55BF6F8}" type="sibTrans" cxnId="{5CE690A6-99F6-44C6-A6A6-56FB0DAE0555}">
      <dgm:prSet/>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 modelId="{E26A26BD-AE07-4745-9D7A-ABA7F7BD354F}" type="pres">
      <dgm:prSet presAssocID="{A1267EA5-E692-46F2-A32A-FD3D58976FC8}" presName="linNode" presStyleCnt="0"/>
      <dgm:spPr/>
    </dgm:pt>
    <dgm:pt modelId="{2AA2F4DD-0A5C-484A-A8F4-D77D2632136A}" type="pres">
      <dgm:prSet presAssocID="{A1267EA5-E692-46F2-A32A-FD3D58976FC8}" presName="parentShp" presStyleLbl="node1" presStyleIdx="0" presStyleCnt="1" custScaleX="185862">
        <dgm:presLayoutVars>
          <dgm:bulletEnabled val="1"/>
        </dgm:presLayoutVars>
      </dgm:prSet>
      <dgm:spPr/>
      <dgm:t>
        <a:bodyPr/>
        <a:lstStyle/>
        <a:p>
          <a:endParaRPr lang="en-US"/>
        </a:p>
      </dgm:t>
    </dgm:pt>
    <dgm:pt modelId="{A1A03791-885B-4FB2-83BF-96B831B38701}" type="pres">
      <dgm:prSet presAssocID="{A1267EA5-E692-46F2-A32A-FD3D58976FC8}" presName="childShp" presStyleLbl="bgAccFollowNode1" presStyleIdx="0" presStyleCnt="1">
        <dgm:presLayoutVars>
          <dgm:bulletEnabled val="1"/>
        </dgm:presLayoutVars>
      </dgm:prSet>
      <dgm:spPr/>
    </dgm:pt>
  </dgm:ptLst>
  <dgm:cxnLst>
    <dgm:cxn modelId="{D1DEFB06-7282-48CF-851F-6FFF2240F9B0}" type="presOf" srcId="{A1267EA5-E692-46F2-A32A-FD3D58976FC8}" destId="{2AA2F4DD-0A5C-484A-A8F4-D77D2632136A}" srcOrd="0" destOrd="0" presId="urn:microsoft.com/office/officeart/2005/8/layout/vList6"/>
    <dgm:cxn modelId="{5CE690A6-99F6-44C6-A6A6-56FB0DAE0555}" srcId="{9F783090-C55B-404B-AAFF-169EFB4E353B}" destId="{A1267EA5-E692-46F2-A32A-FD3D58976FC8}" srcOrd="0" destOrd="0" parTransId="{13FC9217-2D2D-45FB-B3FB-44E0B4FB2AAB}" sibTransId="{800B8A7C-3A30-4CAF-A1B4-06E4A55BF6F8}"/>
    <dgm:cxn modelId="{1B558B2C-ACDB-4310-B1BC-1B990E20DB2C}" type="presOf" srcId="{9F783090-C55B-404B-AAFF-169EFB4E353B}" destId="{1D5E5B76-1944-48D6-8734-807C2548F4E1}" srcOrd="0" destOrd="0" presId="urn:microsoft.com/office/officeart/2005/8/layout/vList6"/>
    <dgm:cxn modelId="{A2977B5D-60DE-4ADF-A80D-46C0B63D9FC3}" type="presParOf" srcId="{1D5E5B76-1944-48D6-8734-807C2548F4E1}" destId="{E26A26BD-AE07-4745-9D7A-ABA7F7BD354F}" srcOrd="0" destOrd="0" presId="urn:microsoft.com/office/officeart/2005/8/layout/vList6"/>
    <dgm:cxn modelId="{D81376E4-B36C-4964-989A-AA99336CD7BA}" type="presParOf" srcId="{E26A26BD-AE07-4745-9D7A-ABA7F7BD354F}" destId="{2AA2F4DD-0A5C-484A-A8F4-D77D2632136A}" srcOrd="0" destOrd="0" presId="urn:microsoft.com/office/officeart/2005/8/layout/vList6"/>
    <dgm:cxn modelId="{70D163FE-862E-4EA4-82E0-2E6AACEF7688}" type="presParOf" srcId="{E26A26BD-AE07-4745-9D7A-ABA7F7BD354F}" destId="{A1A03791-885B-4FB2-83BF-96B831B3870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Lst>
  <dgm:cxnLst>
    <dgm:cxn modelId="{AEFAB6DC-88BF-4DA0-BE79-6382A5EE560C}" type="presOf" srcId="{9F783090-C55B-404B-AAFF-169EFB4E353B}" destId="{1D5E5B76-1944-48D6-8734-807C2548F4E1}" srcOrd="0"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A1267EA5-E692-46F2-A32A-FD3D58976FC8}">
      <dgm:prSet phldrT="[Text]"/>
      <dgm:spPr/>
      <dgm:t>
        <a:bodyPr/>
        <a:lstStyle/>
        <a:p>
          <a:r>
            <a:rPr lang="en-US" dirty="0"/>
            <a:t>Reduces to </a:t>
          </a:r>
        </a:p>
        <a:p>
          <a:r>
            <a:rPr lang="en-US" dirty="0"/>
            <a:t>r = 13 + 0 =0</a:t>
          </a:r>
        </a:p>
      </dgm:t>
    </dgm:pt>
    <dgm:pt modelId="{13FC9217-2D2D-45FB-B3FB-44E0B4FB2AAB}" type="parTrans" cxnId="{5CE690A6-99F6-44C6-A6A6-56FB0DAE0555}">
      <dgm:prSet/>
      <dgm:spPr/>
      <dgm:t>
        <a:bodyPr/>
        <a:lstStyle/>
        <a:p>
          <a:endParaRPr lang="en-US"/>
        </a:p>
      </dgm:t>
    </dgm:pt>
    <dgm:pt modelId="{800B8A7C-3A30-4CAF-A1B4-06E4A55BF6F8}" type="sibTrans" cxnId="{5CE690A6-99F6-44C6-A6A6-56FB0DAE0555}">
      <dgm:prSet/>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 modelId="{E26A26BD-AE07-4745-9D7A-ABA7F7BD354F}" type="pres">
      <dgm:prSet presAssocID="{A1267EA5-E692-46F2-A32A-FD3D58976FC8}" presName="linNode" presStyleCnt="0"/>
      <dgm:spPr/>
    </dgm:pt>
    <dgm:pt modelId="{2AA2F4DD-0A5C-484A-A8F4-D77D2632136A}" type="pres">
      <dgm:prSet presAssocID="{A1267EA5-E692-46F2-A32A-FD3D58976FC8}" presName="parentShp" presStyleLbl="node1" presStyleIdx="0" presStyleCnt="1" custScaleX="142604">
        <dgm:presLayoutVars>
          <dgm:bulletEnabled val="1"/>
        </dgm:presLayoutVars>
      </dgm:prSet>
      <dgm:spPr/>
      <dgm:t>
        <a:bodyPr/>
        <a:lstStyle/>
        <a:p>
          <a:endParaRPr lang="en-US"/>
        </a:p>
      </dgm:t>
    </dgm:pt>
    <dgm:pt modelId="{A1A03791-885B-4FB2-83BF-96B831B38701}" type="pres">
      <dgm:prSet presAssocID="{A1267EA5-E692-46F2-A32A-FD3D58976FC8}" presName="childShp" presStyleLbl="bgAccFollowNode1" presStyleIdx="0" presStyleCnt="1">
        <dgm:presLayoutVars>
          <dgm:bulletEnabled val="1"/>
        </dgm:presLayoutVars>
      </dgm:prSet>
      <dgm:spPr/>
    </dgm:pt>
  </dgm:ptLst>
  <dgm:cxnLst>
    <dgm:cxn modelId="{6EA8557E-BBF4-4BDB-ABE3-AAFFFC2C5919}" type="presOf" srcId="{9F783090-C55B-404B-AAFF-169EFB4E353B}" destId="{1D5E5B76-1944-48D6-8734-807C2548F4E1}" srcOrd="0" destOrd="0" presId="urn:microsoft.com/office/officeart/2005/8/layout/vList6"/>
    <dgm:cxn modelId="{ADCF9BBD-1E8B-459F-A82C-C3EEC596C215}" type="presOf" srcId="{A1267EA5-E692-46F2-A32A-FD3D58976FC8}" destId="{2AA2F4DD-0A5C-484A-A8F4-D77D2632136A}" srcOrd="0" destOrd="0" presId="urn:microsoft.com/office/officeart/2005/8/layout/vList6"/>
    <dgm:cxn modelId="{5CE690A6-99F6-44C6-A6A6-56FB0DAE0555}" srcId="{9F783090-C55B-404B-AAFF-169EFB4E353B}" destId="{A1267EA5-E692-46F2-A32A-FD3D58976FC8}" srcOrd="0" destOrd="0" parTransId="{13FC9217-2D2D-45FB-B3FB-44E0B4FB2AAB}" sibTransId="{800B8A7C-3A30-4CAF-A1B4-06E4A55BF6F8}"/>
    <dgm:cxn modelId="{3B11137C-340C-44EC-935F-34E8C7CB6302}" type="presParOf" srcId="{1D5E5B76-1944-48D6-8734-807C2548F4E1}" destId="{E26A26BD-AE07-4745-9D7A-ABA7F7BD354F}" srcOrd="0" destOrd="0" presId="urn:microsoft.com/office/officeart/2005/8/layout/vList6"/>
    <dgm:cxn modelId="{6DAA362B-725D-466C-8FCB-4AD0A74F108B}" type="presParOf" srcId="{E26A26BD-AE07-4745-9D7A-ABA7F7BD354F}" destId="{2AA2F4DD-0A5C-484A-A8F4-D77D2632136A}" srcOrd="0" destOrd="0" presId="urn:microsoft.com/office/officeart/2005/8/layout/vList6"/>
    <dgm:cxn modelId="{5B3812FE-772A-4321-B0A6-E031B6B438CE}" type="presParOf" srcId="{E26A26BD-AE07-4745-9D7A-ABA7F7BD354F}" destId="{A1A03791-885B-4FB2-83BF-96B831B3870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Lst>
  <dgm:cxnLst>
    <dgm:cxn modelId="{DE6D58B8-C634-46FD-BF8D-32B7DF5E4F84}" type="presOf" srcId="{9F783090-C55B-404B-AAFF-169EFB4E353B}" destId="{1D5E5B76-1944-48D6-8734-807C2548F4E1}" srcOrd="0"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D7D7842-540C-4B68-8019-424B0D6BDCC8}" type="doc">
      <dgm:prSet loTypeId="urn:microsoft.com/office/officeart/2005/8/layout/hProcess9" loCatId="process" qsTypeId="urn:microsoft.com/office/officeart/2005/8/quickstyle/simple1" qsCatId="simple" csTypeId="urn:microsoft.com/office/officeart/2005/8/colors/accent1_2" csCatId="accent1" phldr="1"/>
      <dgm:spPr/>
    </dgm:pt>
    <dgm:pt modelId="{26E1EEE3-E810-4BAF-9527-7B02D8967AA8}">
      <dgm:prSet phldrT="[Text]"/>
      <dgm:spPr/>
      <dgm:t>
        <a:bodyPr/>
        <a:lstStyle/>
        <a:p>
          <a:r>
            <a:rPr lang="en-US" dirty="0"/>
            <a:t>Reduces to</a:t>
          </a:r>
        </a:p>
        <a:p>
          <a:r>
            <a:rPr lang="en-US" dirty="0"/>
            <a:t>r = 0 + 0 = 0 </a:t>
          </a:r>
        </a:p>
      </dgm:t>
    </dgm:pt>
    <dgm:pt modelId="{54EBC2DE-30FB-45CB-81C8-E8DF99C38EDD}" type="parTrans" cxnId="{96825049-F2E8-4021-B118-63FDEC7EEF5F}">
      <dgm:prSet/>
      <dgm:spPr/>
      <dgm:t>
        <a:bodyPr/>
        <a:lstStyle/>
        <a:p>
          <a:endParaRPr lang="en-US"/>
        </a:p>
      </dgm:t>
    </dgm:pt>
    <dgm:pt modelId="{8A1C149E-62C9-4918-BA3A-913C7A6D0BF6}" type="sibTrans" cxnId="{96825049-F2E8-4021-B118-63FDEC7EEF5F}">
      <dgm:prSet/>
      <dgm:spPr/>
      <dgm:t>
        <a:bodyPr/>
        <a:lstStyle/>
        <a:p>
          <a:endParaRPr lang="en-US"/>
        </a:p>
      </dgm:t>
    </dgm:pt>
    <dgm:pt modelId="{39793B04-D60D-4C1D-98A0-046BE288131A}" type="pres">
      <dgm:prSet presAssocID="{DD7D7842-540C-4B68-8019-424B0D6BDCC8}" presName="CompostProcess" presStyleCnt="0">
        <dgm:presLayoutVars>
          <dgm:dir/>
          <dgm:resizeHandles val="exact"/>
        </dgm:presLayoutVars>
      </dgm:prSet>
      <dgm:spPr/>
    </dgm:pt>
    <dgm:pt modelId="{D7F63C7F-BB9D-4D98-979D-B9EF5C970879}" type="pres">
      <dgm:prSet presAssocID="{DD7D7842-540C-4B68-8019-424B0D6BDCC8}" presName="arrow" presStyleLbl="bgShp" presStyleIdx="0" presStyleCnt="1" custScaleX="117647" custLinFactNeighborX="-29032" custLinFactNeighborY="-325"/>
      <dgm:spPr/>
    </dgm:pt>
    <dgm:pt modelId="{DC447D56-312D-424A-8F85-3051469C5D40}" type="pres">
      <dgm:prSet presAssocID="{DD7D7842-540C-4B68-8019-424B0D6BDCC8}" presName="linearProcess" presStyleCnt="0"/>
      <dgm:spPr/>
    </dgm:pt>
    <dgm:pt modelId="{2B9089F0-40E0-4F12-9819-4ACC2D774DC6}" type="pres">
      <dgm:prSet presAssocID="{26E1EEE3-E810-4BAF-9527-7B02D8967AA8}" presName="textNode" presStyleLbl="node1" presStyleIdx="0" presStyleCnt="1" custScaleX="87996" custScaleY="193313" custLinFactNeighborX="-56372">
        <dgm:presLayoutVars>
          <dgm:bulletEnabled val="1"/>
        </dgm:presLayoutVars>
      </dgm:prSet>
      <dgm:spPr/>
      <dgm:t>
        <a:bodyPr/>
        <a:lstStyle/>
        <a:p>
          <a:endParaRPr lang="en-US"/>
        </a:p>
      </dgm:t>
    </dgm:pt>
  </dgm:ptLst>
  <dgm:cxnLst>
    <dgm:cxn modelId="{F30B9FAA-DE08-48F2-9F9E-824B40A4D128}" type="presOf" srcId="{DD7D7842-540C-4B68-8019-424B0D6BDCC8}" destId="{39793B04-D60D-4C1D-98A0-046BE288131A}" srcOrd="0" destOrd="0" presId="urn:microsoft.com/office/officeart/2005/8/layout/hProcess9"/>
    <dgm:cxn modelId="{0CEF4B6C-746E-4F83-BA4A-852F34AA12BD}" type="presOf" srcId="{26E1EEE3-E810-4BAF-9527-7B02D8967AA8}" destId="{2B9089F0-40E0-4F12-9819-4ACC2D774DC6}" srcOrd="0" destOrd="0" presId="urn:microsoft.com/office/officeart/2005/8/layout/hProcess9"/>
    <dgm:cxn modelId="{96825049-F2E8-4021-B118-63FDEC7EEF5F}" srcId="{DD7D7842-540C-4B68-8019-424B0D6BDCC8}" destId="{26E1EEE3-E810-4BAF-9527-7B02D8967AA8}" srcOrd="0" destOrd="0" parTransId="{54EBC2DE-30FB-45CB-81C8-E8DF99C38EDD}" sibTransId="{8A1C149E-62C9-4918-BA3A-913C7A6D0BF6}"/>
    <dgm:cxn modelId="{F084BB56-DF77-4AAF-A088-E6910EE46BFE}" type="presParOf" srcId="{39793B04-D60D-4C1D-98A0-046BE288131A}" destId="{D7F63C7F-BB9D-4D98-979D-B9EF5C970879}" srcOrd="0" destOrd="0" presId="urn:microsoft.com/office/officeart/2005/8/layout/hProcess9"/>
    <dgm:cxn modelId="{BC9485A4-3AF1-405E-B789-39DD7A0F951A}" type="presParOf" srcId="{39793B04-D60D-4C1D-98A0-046BE288131A}" destId="{DC447D56-312D-424A-8F85-3051469C5D40}" srcOrd="1" destOrd="0" presId="urn:microsoft.com/office/officeart/2005/8/layout/hProcess9"/>
    <dgm:cxn modelId="{FFDF94A7-2FD4-4AF2-9926-B7087AC20704}" type="presParOf" srcId="{DC447D56-312D-424A-8F85-3051469C5D40}" destId="{2B9089F0-40E0-4F12-9819-4ACC2D774DC6}" srcOrd="0" destOrd="0" presId="urn:microsoft.com/office/officeart/2005/8/layout/hProcess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A1267EA5-E692-46F2-A32A-FD3D58976FC8}">
      <dgm:prSet phldrT="[Text]"/>
      <dgm:spPr/>
      <dgm:t>
        <a:bodyPr/>
        <a:lstStyle/>
        <a:p>
          <a:r>
            <a:rPr lang="en-US" dirty="0"/>
            <a:t>Reduces to </a:t>
          </a:r>
        </a:p>
        <a:p>
          <a:r>
            <a:rPr lang="en-US" dirty="0"/>
            <a:t>r = 0 + 0 =0</a:t>
          </a:r>
        </a:p>
      </dgm:t>
    </dgm:pt>
    <dgm:pt modelId="{13FC9217-2D2D-45FB-B3FB-44E0B4FB2AAB}" type="parTrans" cxnId="{5CE690A6-99F6-44C6-A6A6-56FB0DAE0555}">
      <dgm:prSet/>
      <dgm:spPr/>
      <dgm:t>
        <a:bodyPr/>
        <a:lstStyle/>
        <a:p>
          <a:endParaRPr lang="en-US"/>
        </a:p>
      </dgm:t>
    </dgm:pt>
    <dgm:pt modelId="{800B8A7C-3A30-4CAF-A1B4-06E4A55BF6F8}" type="sibTrans" cxnId="{5CE690A6-99F6-44C6-A6A6-56FB0DAE0555}">
      <dgm:prSet/>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 modelId="{E26A26BD-AE07-4745-9D7A-ABA7F7BD354F}" type="pres">
      <dgm:prSet presAssocID="{A1267EA5-E692-46F2-A32A-FD3D58976FC8}" presName="linNode" presStyleCnt="0"/>
      <dgm:spPr/>
    </dgm:pt>
    <dgm:pt modelId="{2AA2F4DD-0A5C-484A-A8F4-D77D2632136A}" type="pres">
      <dgm:prSet presAssocID="{A1267EA5-E692-46F2-A32A-FD3D58976FC8}" presName="parentShp" presStyleLbl="node1" presStyleIdx="0" presStyleCnt="1" custScaleX="142604">
        <dgm:presLayoutVars>
          <dgm:bulletEnabled val="1"/>
        </dgm:presLayoutVars>
      </dgm:prSet>
      <dgm:spPr/>
      <dgm:t>
        <a:bodyPr/>
        <a:lstStyle/>
        <a:p>
          <a:endParaRPr lang="en-US"/>
        </a:p>
      </dgm:t>
    </dgm:pt>
    <dgm:pt modelId="{A1A03791-885B-4FB2-83BF-96B831B38701}" type="pres">
      <dgm:prSet presAssocID="{A1267EA5-E692-46F2-A32A-FD3D58976FC8}" presName="childShp" presStyleLbl="bgAccFollowNode1" presStyleIdx="0" presStyleCnt="1">
        <dgm:presLayoutVars>
          <dgm:bulletEnabled val="1"/>
        </dgm:presLayoutVars>
      </dgm:prSet>
      <dgm:spPr/>
    </dgm:pt>
  </dgm:ptLst>
  <dgm:cxnLst>
    <dgm:cxn modelId="{27E9C781-773F-48FA-ABE3-F4A010AB5041}" type="presOf" srcId="{9F783090-C55B-404B-AAFF-169EFB4E353B}" destId="{1D5E5B76-1944-48D6-8734-807C2548F4E1}" srcOrd="0" destOrd="0" presId="urn:microsoft.com/office/officeart/2005/8/layout/vList6"/>
    <dgm:cxn modelId="{ACA79A8F-91A3-4F85-97F3-7F45ED5D3CA3}" type="presOf" srcId="{A1267EA5-E692-46F2-A32A-FD3D58976FC8}" destId="{2AA2F4DD-0A5C-484A-A8F4-D77D2632136A}" srcOrd="0" destOrd="0" presId="urn:microsoft.com/office/officeart/2005/8/layout/vList6"/>
    <dgm:cxn modelId="{5CE690A6-99F6-44C6-A6A6-56FB0DAE0555}" srcId="{9F783090-C55B-404B-AAFF-169EFB4E353B}" destId="{A1267EA5-E692-46F2-A32A-FD3D58976FC8}" srcOrd="0" destOrd="0" parTransId="{13FC9217-2D2D-45FB-B3FB-44E0B4FB2AAB}" sibTransId="{800B8A7C-3A30-4CAF-A1B4-06E4A55BF6F8}"/>
    <dgm:cxn modelId="{C0954CA8-35C8-4C00-AF9B-6049EE814A8B}" type="presParOf" srcId="{1D5E5B76-1944-48D6-8734-807C2548F4E1}" destId="{E26A26BD-AE07-4745-9D7A-ABA7F7BD354F}" srcOrd="0" destOrd="0" presId="urn:microsoft.com/office/officeart/2005/8/layout/vList6"/>
    <dgm:cxn modelId="{D57E81D9-22D4-4B76-B49B-1DB206AB1698}" type="presParOf" srcId="{E26A26BD-AE07-4745-9D7A-ABA7F7BD354F}" destId="{2AA2F4DD-0A5C-484A-A8F4-D77D2632136A}" srcOrd="0" destOrd="0" presId="urn:microsoft.com/office/officeart/2005/8/layout/vList6"/>
    <dgm:cxn modelId="{5173D755-AC8E-4D18-8DAC-BCD9AA91B5FD}" type="presParOf" srcId="{E26A26BD-AE07-4745-9D7A-ABA7F7BD354F}" destId="{A1A03791-885B-4FB2-83BF-96B831B3870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Lst>
  <dgm:cxnLst>
    <dgm:cxn modelId="{EAC6F872-35F5-46C2-B2D0-1C81DB71F1C4}" type="presOf" srcId="{9F783090-C55B-404B-AAFF-169EFB4E353B}" destId="{1D5E5B76-1944-48D6-8734-807C2548F4E1}" srcOrd="0"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E50D4C3-AD6A-4299-861D-8472DF31C4D3}"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73E95FCE-7772-4C03-BCCD-F24B8D403F22}">
      <dgm:prSet phldrT="[Text]"/>
      <dgm:spPr/>
      <dgm:t>
        <a:bodyPr/>
        <a:lstStyle/>
        <a:p>
          <a:r>
            <a:rPr lang="en-US" dirty="0"/>
            <a:t>Problem</a:t>
          </a:r>
        </a:p>
      </dgm:t>
    </dgm:pt>
    <dgm:pt modelId="{6E9A1A97-BE09-40F3-8242-BE4DDEE67C95}" type="parTrans" cxnId="{AECEB3F6-EC2B-4A18-9B53-542F87A99948}">
      <dgm:prSet/>
      <dgm:spPr/>
      <dgm:t>
        <a:bodyPr/>
        <a:lstStyle/>
        <a:p>
          <a:endParaRPr lang="en-US"/>
        </a:p>
      </dgm:t>
    </dgm:pt>
    <dgm:pt modelId="{09E89280-5BF9-4730-AFA0-BB84CFBA0C43}" type="sibTrans" cxnId="{AECEB3F6-EC2B-4A18-9B53-542F87A99948}">
      <dgm:prSet/>
      <dgm:spPr/>
      <dgm:t>
        <a:bodyPr/>
        <a:lstStyle/>
        <a:p>
          <a:endParaRPr lang="en-US"/>
        </a:p>
      </dgm:t>
    </dgm:pt>
    <dgm:pt modelId="{F842AA32-CA8A-4E57-BD56-54B0DC9454F8}">
      <dgm:prSet phldrT="[Text]"/>
      <dgm:spPr>
        <a:ln w="28575">
          <a:solidFill>
            <a:schemeClr val="accent2">
              <a:lumMod val="60000"/>
              <a:lumOff val="40000"/>
            </a:schemeClr>
          </a:solidFill>
        </a:ln>
      </dgm:spPr>
      <dgm:t>
        <a:bodyPr/>
        <a:lstStyle/>
        <a:p>
          <a:r>
            <a:rPr lang="en-US" dirty="0"/>
            <a:t>Specification +                 Algorithm</a:t>
          </a:r>
        </a:p>
      </dgm:t>
    </dgm:pt>
    <dgm:pt modelId="{8868124C-9AE6-49D7-8865-747FC4EA5156}" type="parTrans" cxnId="{6A461542-73A9-4FDE-9E19-F91710AFE966}">
      <dgm:prSet/>
      <dgm:spPr/>
      <dgm:t>
        <a:bodyPr/>
        <a:lstStyle/>
        <a:p>
          <a:endParaRPr lang="en-US"/>
        </a:p>
      </dgm:t>
    </dgm:pt>
    <dgm:pt modelId="{70AC4159-65C3-4131-8EC4-C085447507A7}" type="sibTrans" cxnId="{6A461542-73A9-4FDE-9E19-F91710AFE966}">
      <dgm:prSet/>
      <dgm:spPr/>
      <dgm:t>
        <a:bodyPr/>
        <a:lstStyle/>
        <a:p>
          <a:endParaRPr lang="en-US"/>
        </a:p>
      </dgm:t>
    </dgm:pt>
    <dgm:pt modelId="{7A9EB888-56A6-4213-A2FC-69C46F8A5B37}">
      <dgm:prSet phldrT="[Text]"/>
      <dgm:spPr/>
      <dgm:t>
        <a:bodyPr/>
        <a:lstStyle/>
        <a:p>
          <a:r>
            <a:rPr lang="en-US" dirty="0"/>
            <a:t>Specification +                   No Algorithm</a:t>
          </a:r>
        </a:p>
      </dgm:t>
    </dgm:pt>
    <dgm:pt modelId="{2F731AB0-2802-4853-ADE1-5F8591C952D6}" type="parTrans" cxnId="{5E764E5F-9227-4B6A-9410-02E3FF5EC3F4}">
      <dgm:prSet/>
      <dgm:spPr/>
      <dgm:t>
        <a:bodyPr/>
        <a:lstStyle/>
        <a:p>
          <a:endParaRPr lang="en-US"/>
        </a:p>
      </dgm:t>
    </dgm:pt>
    <dgm:pt modelId="{3118D7DA-1C60-461E-A539-536264965A85}" type="sibTrans" cxnId="{5E764E5F-9227-4B6A-9410-02E3FF5EC3F4}">
      <dgm:prSet/>
      <dgm:spPr/>
      <dgm:t>
        <a:bodyPr/>
        <a:lstStyle/>
        <a:p>
          <a:endParaRPr lang="en-US"/>
        </a:p>
      </dgm:t>
    </dgm:pt>
    <dgm:pt modelId="{D7B555DE-0319-417C-819F-F47AA86808CD}" type="pres">
      <dgm:prSet presAssocID="{AE50D4C3-AD6A-4299-861D-8472DF31C4D3}" presName="mainComposite" presStyleCnt="0">
        <dgm:presLayoutVars>
          <dgm:chPref val="1"/>
          <dgm:dir/>
          <dgm:animOne val="branch"/>
          <dgm:animLvl val="lvl"/>
          <dgm:resizeHandles val="exact"/>
        </dgm:presLayoutVars>
      </dgm:prSet>
      <dgm:spPr/>
      <dgm:t>
        <a:bodyPr/>
        <a:lstStyle/>
        <a:p>
          <a:endParaRPr lang="en-US"/>
        </a:p>
      </dgm:t>
    </dgm:pt>
    <dgm:pt modelId="{6FC06DAE-1354-4CAA-9D17-7C7783A9B11E}" type="pres">
      <dgm:prSet presAssocID="{AE50D4C3-AD6A-4299-861D-8472DF31C4D3}" presName="hierFlow" presStyleCnt="0"/>
      <dgm:spPr/>
    </dgm:pt>
    <dgm:pt modelId="{A71919AC-2734-40D5-B3EA-FDF4DE49FE5B}" type="pres">
      <dgm:prSet presAssocID="{AE50D4C3-AD6A-4299-861D-8472DF31C4D3}" presName="hierChild1" presStyleCnt="0">
        <dgm:presLayoutVars>
          <dgm:chPref val="1"/>
          <dgm:animOne val="branch"/>
          <dgm:animLvl val="lvl"/>
        </dgm:presLayoutVars>
      </dgm:prSet>
      <dgm:spPr/>
    </dgm:pt>
    <dgm:pt modelId="{ABFE9CD5-BEA8-40E3-AF00-0015B2DF0984}" type="pres">
      <dgm:prSet presAssocID="{73E95FCE-7772-4C03-BCCD-F24B8D403F22}" presName="Name14" presStyleCnt="0"/>
      <dgm:spPr/>
    </dgm:pt>
    <dgm:pt modelId="{F6F53C61-75D2-43BF-926D-190B3DF66308}" type="pres">
      <dgm:prSet presAssocID="{73E95FCE-7772-4C03-BCCD-F24B8D403F22}" presName="level1Shape" presStyleLbl="node0" presStyleIdx="0" presStyleCnt="1" custLinFactNeighborX="-74771" custLinFactNeighborY="-9">
        <dgm:presLayoutVars>
          <dgm:chPref val="3"/>
        </dgm:presLayoutVars>
      </dgm:prSet>
      <dgm:spPr/>
      <dgm:t>
        <a:bodyPr/>
        <a:lstStyle/>
        <a:p>
          <a:endParaRPr lang="en-US"/>
        </a:p>
      </dgm:t>
    </dgm:pt>
    <dgm:pt modelId="{BB9D368E-E5D2-4AC9-B153-D2EE3078183D}" type="pres">
      <dgm:prSet presAssocID="{73E95FCE-7772-4C03-BCCD-F24B8D403F22}" presName="hierChild2" presStyleCnt="0"/>
      <dgm:spPr/>
    </dgm:pt>
    <dgm:pt modelId="{93A8FFCC-9A16-41EF-80D0-9839B3E3B7FF}" type="pres">
      <dgm:prSet presAssocID="{8868124C-9AE6-49D7-8865-747FC4EA5156}" presName="Name19" presStyleLbl="parChTrans1D2" presStyleIdx="0" presStyleCnt="2"/>
      <dgm:spPr/>
      <dgm:t>
        <a:bodyPr/>
        <a:lstStyle/>
        <a:p>
          <a:endParaRPr lang="en-US"/>
        </a:p>
      </dgm:t>
    </dgm:pt>
    <dgm:pt modelId="{12EB511F-A6DE-495E-B152-891AE879900F}" type="pres">
      <dgm:prSet presAssocID="{F842AA32-CA8A-4E57-BD56-54B0DC9454F8}" presName="Name21" presStyleCnt="0"/>
      <dgm:spPr/>
    </dgm:pt>
    <dgm:pt modelId="{0AA11BF6-C42F-4047-BDFA-3876CA28E7F8}" type="pres">
      <dgm:prSet presAssocID="{F842AA32-CA8A-4E57-BD56-54B0DC9454F8}" presName="level2Shape" presStyleLbl="node2" presStyleIdx="0" presStyleCnt="2" custLinFactX="-29649" custLinFactNeighborX="-100000"/>
      <dgm:spPr/>
      <dgm:t>
        <a:bodyPr/>
        <a:lstStyle/>
        <a:p>
          <a:endParaRPr lang="en-US"/>
        </a:p>
      </dgm:t>
    </dgm:pt>
    <dgm:pt modelId="{43522878-DEB8-43BD-9317-FD555C0D72A7}" type="pres">
      <dgm:prSet presAssocID="{F842AA32-CA8A-4E57-BD56-54B0DC9454F8}" presName="hierChild3" presStyleCnt="0"/>
      <dgm:spPr/>
    </dgm:pt>
    <dgm:pt modelId="{D6D6DD83-1404-42E6-9249-B0C2C932802C}" type="pres">
      <dgm:prSet presAssocID="{2F731AB0-2802-4853-ADE1-5F8591C952D6}" presName="Name19" presStyleLbl="parChTrans1D2" presStyleIdx="1" presStyleCnt="2"/>
      <dgm:spPr/>
      <dgm:t>
        <a:bodyPr/>
        <a:lstStyle/>
        <a:p>
          <a:endParaRPr lang="en-US"/>
        </a:p>
      </dgm:t>
    </dgm:pt>
    <dgm:pt modelId="{0EB1DD89-AF1E-4DAA-BC2E-8A6153660B61}" type="pres">
      <dgm:prSet presAssocID="{7A9EB888-56A6-4213-A2FC-69C46F8A5B37}" presName="Name21" presStyleCnt="0"/>
      <dgm:spPr/>
    </dgm:pt>
    <dgm:pt modelId="{A04356E1-9A28-493E-BC25-94C03859889D}" type="pres">
      <dgm:prSet presAssocID="{7A9EB888-56A6-4213-A2FC-69C46F8A5B37}" presName="level2Shape" presStyleLbl="node2" presStyleIdx="1" presStyleCnt="2" custLinFactNeighborX="-13777" custLinFactNeighborY="16"/>
      <dgm:spPr/>
      <dgm:t>
        <a:bodyPr/>
        <a:lstStyle/>
        <a:p>
          <a:endParaRPr lang="en-US"/>
        </a:p>
      </dgm:t>
    </dgm:pt>
    <dgm:pt modelId="{44E264FB-3059-415B-AFBA-A66CB51AD586}" type="pres">
      <dgm:prSet presAssocID="{7A9EB888-56A6-4213-A2FC-69C46F8A5B37}" presName="hierChild3" presStyleCnt="0"/>
      <dgm:spPr/>
    </dgm:pt>
    <dgm:pt modelId="{195504AE-1E97-4039-8A4E-8556B49CE0F8}" type="pres">
      <dgm:prSet presAssocID="{AE50D4C3-AD6A-4299-861D-8472DF31C4D3}" presName="bgShapesFlow" presStyleCnt="0"/>
      <dgm:spPr/>
    </dgm:pt>
  </dgm:ptLst>
  <dgm:cxnLst>
    <dgm:cxn modelId="{33DAC86C-CD4A-466D-9173-B65FD5F0D80F}" type="presOf" srcId="{7A9EB888-56A6-4213-A2FC-69C46F8A5B37}" destId="{A04356E1-9A28-493E-BC25-94C03859889D}" srcOrd="0" destOrd="0" presId="urn:microsoft.com/office/officeart/2005/8/layout/hierarchy6"/>
    <dgm:cxn modelId="{5E764E5F-9227-4B6A-9410-02E3FF5EC3F4}" srcId="{73E95FCE-7772-4C03-BCCD-F24B8D403F22}" destId="{7A9EB888-56A6-4213-A2FC-69C46F8A5B37}" srcOrd="1" destOrd="0" parTransId="{2F731AB0-2802-4853-ADE1-5F8591C952D6}" sibTransId="{3118D7DA-1C60-461E-A539-536264965A85}"/>
    <dgm:cxn modelId="{04AB65F3-8FCA-43F8-A3BF-E97BC34BD548}" type="presOf" srcId="{AE50D4C3-AD6A-4299-861D-8472DF31C4D3}" destId="{D7B555DE-0319-417C-819F-F47AA86808CD}" srcOrd="0" destOrd="0" presId="urn:microsoft.com/office/officeart/2005/8/layout/hierarchy6"/>
    <dgm:cxn modelId="{7585BB5F-93C8-40D9-9349-A03B0E1CC9E0}" type="presOf" srcId="{F842AA32-CA8A-4E57-BD56-54B0DC9454F8}" destId="{0AA11BF6-C42F-4047-BDFA-3876CA28E7F8}" srcOrd="0" destOrd="0" presId="urn:microsoft.com/office/officeart/2005/8/layout/hierarchy6"/>
    <dgm:cxn modelId="{AECEB3F6-EC2B-4A18-9B53-542F87A99948}" srcId="{AE50D4C3-AD6A-4299-861D-8472DF31C4D3}" destId="{73E95FCE-7772-4C03-BCCD-F24B8D403F22}" srcOrd="0" destOrd="0" parTransId="{6E9A1A97-BE09-40F3-8242-BE4DDEE67C95}" sibTransId="{09E89280-5BF9-4730-AFA0-BB84CFBA0C43}"/>
    <dgm:cxn modelId="{8FAA7264-EEC3-4A28-92A7-346CA9FEDF65}" type="presOf" srcId="{73E95FCE-7772-4C03-BCCD-F24B8D403F22}" destId="{F6F53C61-75D2-43BF-926D-190B3DF66308}" srcOrd="0" destOrd="0" presId="urn:microsoft.com/office/officeart/2005/8/layout/hierarchy6"/>
    <dgm:cxn modelId="{6A461542-73A9-4FDE-9E19-F91710AFE966}" srcId="{73E95FCE-7772-4C03-BCCD-F24B8D403F22}" destId="{F842AA32-CA8A-4E57-BD56-54B0DC9454F8}" srcOrd="0" destOrd="0" parTransId="{8868124C-9AE6-49D7-8865-747FC4EA5156}" sibTransId="{70AC4159-65C3-4131-8EC4-C085447507A7}"/>
    <dgm:cxn modelId="{969777CF-84DE-441D-B617-BE1AF1F8BF44}" type="presOf" srcId="{8868124C-9AE6-49D7-8865-747FC4EA5156}" destId="{93A8FFCC-9A16-41EF-80D0-9839B3E3B7FF}" srcOrd="0" destOrd="0" presId="urn:microsoft.com/office/officeart/2005/8/layout/hierarchy6"/>
    <dgm:cxn modelId="{70D7FF19-70C5-4665-B77D-A26CF262467D}" type="presOf" srcId="{2F731AB0-2802-4853-ADE1-5F8591C952D6}" destId="{D6D6DD83-1404-42E6-9249-B0C2C932802C}" srcOrd="0" destOrd="0" presId="urn:microsoft.com/office/officeart/2005/8/layout/hierarchy6"/>
    <dgm:cxn modelId="{1C4C7E9D-3A44-45E0-9699-B02791FC0FC9}" type="presParOf" srcId="{D7B555DE-0319-417C-819F-F47AA86808CD}" destId="{6FC06DAE-1354-4CAA-9D17-7C7783A9B11E}" srcOrd="0" destOrd="0" presId="urn:microsoft.com/office/officeart/2005/8/layout/hierarchy6"/>
    <dgm:cxn modelId="{5D0B94BC-7795-46E7-9565-0BB9D0329581}" type="presParOf" srcId="{6FC06DAE-1354-4CAA-9D17-7C7783A9B11E}" destId="{A71919AC-2734-40D5-B3EA-FDF4DE49FE5B}" srcOrd="0" destOrd="0" presId="urn:microsoft.com/office/officeart/2005/8/layout/hierarchy6"/>
    <dgm:cxn modelId="{B8C05CA9-5E05-4545-83D7-D1CA4AAE001B}" type="presParOf" srcId="{A71919AC-2734-40D5-B3EA-FDF4DE49FE5B}" destId="{ABFE9CD5-BEA8-40E3-AF00-0015B2DF0984}" srcOrd="0" destOrd="0" presId="urn:microsoft.com/office/officeart/2005/8/layout/hierarchy6"/>
    <dgm:cxn modelId="{9DDC8C96-E2C6-421F-ACCF-A7D1477E40B7}" type="presParOf" srcId="{ABFE9CD5-BEA8-40E3-AF00-0015B2DF0984}" destId="{F6F53C61-75D2-43BF-926D-190B3DF66308}" srcOrd="0" destOrd="0" presId="urn:microsoft.com/office/officeart/2005/8/layout/hierarchy6"/>
    <dgm:cxn modelId="{DA175B34-0D0B-4D67-B746-697FFF4F5856}" type="presParOf" srcId="{ABFE9CD5-BEA8-40E3-AF00-0015B2DF0984}" destId="{BB9D368E-E5D2-4AC9-B153-D2EE3078183D}" srcOrd="1" destOrd="0" presId="urn:microsoft.com/office/officeart/2005/8/layout/hierarchy6"/>
    <dgm:cxn modelId="{ED65D864-0238-42F9-9223-EF55F3D5148A}" type="presParOf" srcId="{BB9D368E-E5D2-4AC9-B153-D2EE3078183D}" destId="{93A8FFCC-9A16-41EF-80D0-9839B3E3B7FF}" srcOrd="0" destOrd="0" presId="urn:microsoft.com/office/officeart/2005/8/layout/hierarchy6"/>
    <dgm:cxn modelId="{45C50EFE-C949-4DA1-BA95-81718A91FEB7}" type="presParOf" srcId="{BB9D368E-E5D2-4AC9-B153-D2EE3078183D}" destId="{12EB511F-A6DE-495E-B152-891AE879900F}" srcOrd="1" destOrd="0" presId="urn:microsoft.com/office/officeart/2005/8/layout/hierarchy6"/>
    <dgm:cxn modelId="{93D362A2-E4A6-423E-84AD-32904B49B7F8}" type="presParOf" srcId="{12EB511F-A6DE-495E-B152-891AE879900F}" destId="{0AA11BF6-C42F-4047-BDFA-3876CA28E7F8}" srcOrd="0" destOrd="0" presId="urn:microsoft.com/office/officeart/2005/8/layout/hierarchy6"/>
    <dgm:cxn modelId="{6A229F0D-7D06-40A1-80F1-28B06CD23D4F}" type="presParOf" srcId="{12EB511F-A6DE-495E-B152-891AE879900F}" destId="{43522878-DEB8-43BD-9317-FD555C0D72A7}" srcOrd="1" destOrd="0" presId="urn:microsoft.com/office/officeart/2005/8/layout/hierarchy6"/>
    <dgm:cxn modelId="{B1849513-24A1-42C6-B48B-2897F95CB615}" type="presParOf" srcId="{BB9D368E-E5D2-4AC9-B153-D2EE3078183D}" destId="{D6D6DD83-1404-42E6-9249-B0C2C932802C}" srcOrd="2" destOrd="0" presId="urn:microsoft.com/office/officeart/2005/8/layout/hierarchy6"/>
    <dgm:cxn modelId="{AD7E517C-2DF1-471A-924B-2AB2D9FD48BF}" type="presParOf" srcId="{BB9D368E-E5D2-4AC9-B153-D2EE3078183D}" destId="{0EB1DD89-AF1E-4DAA-BC2E-8A6153660B61}" srcOrd="3" destOrd="0" presId="urn:microsoft.com/office/officeart/2005/8/layout/hierarchy6"/>
    <dgm:cxn modelId="{85C9EC7C-ED6B-4E01-A14B-6C104EEF8371}" type="presParOf" srcId="{0EB1DD89-AF1E-4DAA-BC2E-8A6153660B61}" destId="{A04356E1-9A28-493E-BC25-94C03859889D}" srcOrd="0" destOrd="0" presId="urn:microsoft.com/office/officeart/2005/8/layout/hierarchy6"/>
    <dgm:cxn modelId="{F96DA065-8E8C-4A57-AF65-BE62C0D552A4}" type="presParOf" srcId="{0EB1DD89-AF1E-4DAA-BC2E-8A6153660B61}" destId="{44E264FB-3059-415B-AFBA-A66CB51AD586}" srcOrd="1" destOrd="0" presId="urn:microsoft.com/office/officeart/2005/8/layout/hierarchy6"/>
    <dgm:cxn modelId="{2983AD14-43F6-4E75-9352-94019E61B218}" type="presParOf" srcId="{D7B555DE-0319-417C-819F-F47AA86808CD}" destId="{195504AE-1E97-4039-8A4E-8556B49CE0F8}" srcOrd="1" destOrd="0" presId="urn:microsoft.com/office/officeart/2005/8/layout/hierarchy6"/>
  </dgm:cxnLst>
  <dgm:bg/>
  <dgm:whole>
    <a:ln w="28575">
      <a:solidFill>
        <a:schemeClr val="accent2">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DE3ACDD-1392-44B2-B239-29034A0AF78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9B9175D-D13D-4100-BA83-AFF49C11726D}">
      <dgm:prSet phldrT="[Text]"/>
      <dgm:spPr/>
      <dgm:t>
        <a:bodyPr/>
        <a:lstStyle/>
        <a:p>
          <a:r>
            <a:rPr lang="en-US" dirty="0"/>
            <a:t>Problem</a:t>
          </a:r>
        </a:p>
      </dgm:t>
    </dgm:pt>
    <dgm:pt modelId="{EC001B73-75CA-4251-8E4F-E120FF1ADA49}" type="parTrans" cxnId="{CED8081A-DBB5-4A33-A0F0-8A05744E2CBD}">
      <dgm:prSet/>
      <dgm:spPr/>
      <dgm:t>
        <a:bodyPr/>
        <a:lstStyle/>
        <a:p>
          <a:endParaRPr lang="en-US"/>
        </a:p>
      </dgm:t>
    </dgm:pt>
    <dgm:pt modelId="{55715762-3804-4EAE-9C3F-DD3345937EEC}" type="sibTrans" cxnId="{CED8081A-DBB5-4A33-A0F0-8A05744E2CBD}">
      <dgm:prSet/>
      <dgm:spPr/>
      <dgm:t>
        <a:bodyPr/>
        <a:lstStyle/>
        <a:p>
          <a:endParaRPr lang="en-US"/>
        </a:p>
      </dgm:t>
    </dgm:pt>
    <dgm:pt modelId="{F3A22803-9AC3-4505-AB9B-B3ADDF5FA5A1}">
      <dgm:prSet phldrT="[Text]" custT="1"/>
      <dgm:spPr/>
      <dgm:t>
        <a:bodyPr/>
        <a:lstStyle/>
        <a:p>
          <a:r>
            <a:rPr lang="en-US" sz="1800" dirty="0"/>
            <a:t>Specification       +              Algorithm</a:t>
          </a:r>
        </a:p>
      </dgm:t>
    </dgm:pt>
    <dgm:pt modelId="{B7B9C4E0-88F4-499A-B915-019BC83D32D8}" type="parTrans" cxnId="{52D59226-BCF8-410F-80CB-576A800F1B2B}">
      <dgm:prSet/>
      <dgm:spPr/>
      <dgm:t>
        <a:bodyPr/>
        <a:lstStyle/>
        <a:p>
          <a:endParaRPr lang="en-US"/>
        </a:p>
      </dgm:t>
    </dgm:pt>
    <dgm:pt modelId="{16805F01-CA05-40C6-A255-F6C9EED7E398}" type="sibTrans" cxnId="{52D59226-BCF8-410F-80CB-576A800F1B2B}">
      <dgm:prSet/>
      <dgm:spPr/>
      <dgm:t>
        <a:bodyPr/>
        <a:lstStyle/>
        <a:p>
          <a:endParaRPr lang="en-US"/>
        </a:p>
      </dgm:t>
    </dgm:pt>
    <dgm:pt modelId="{DE4EE087-8BFB-45B7-8F13-FABB2B2309E1}">
      <dgm:prSet phldrT="[Text]" custT="1"/>
      <dgm:spPr/>
      <dgm:t>
        <a:bodyPr/>
        <a:lstStyle/>
        <a:p>
          <a:r>
            <a:rPr lang="en-US" sz="1800" dirty="0"/>
            <a:t>Deterministic</a:t>
          </a:r>
        </a:p>
        <a:p>
          <a:r>
            <a:rPr lang="en-US" sz="1800" dirty="0"/>
            <a:t>Algorithms </a:t>
          </a:r>
          <a:endParaRPr lang="en-US" sz="1300" dirty="0"/>
        </a:p>
      </dgm:t>
    </dgm:pt>
    <dgm:pt modelId="{0152D692-64D1-4270-B32D-9225D0D10F6B}" type="parTrans" cxnId="{47E76915-E27A-4E32-A317-A209D9941DFB}">
      <dgm:prSet/>
      <dgm:spPr/>
      <dgm:t>
        <a:bodyPr/>
        <a:lstStyle/>
        <a:p>
          <a:endParaRPr lang="en-US"/>
        </a:p>
      </dgm:t>
    </dgm:pt>
    <dgm:pt modelId="{BC8F9FCD-0BBC-4A1C-B579-8B80D98B4EF4}" type="sibTrans" cxnId="{47E76915-E27A-4E32-A317-A209D9941DFB}">
      <dgm:prSet/>
      <dgm:spPr/>
      <dgm:t>
        <a:bodyPr/>
        <a:lstStyle/>
        <a:p>
          <a:endParaRPr lang="en-US"/>
        </a:p>
      </dgm:t>
    </dgm:pt>
    <dgm:pt modelId="{F049224C-20FB-4D5B-A041-248AA2CE5771}">
      <dgm:prSet phldrT="[Text]" custT="1"/>
      <dgm:spPr/>
      <dgm:t>
        <a:bodyPr/>
        <a:lstStyle/>
        <a:p>
          <a:r>
            <a:rPr lang="en-US" sz="1600" dirty="0"/>
            <a:t>Non-Deterministic</a:t>
          </a:r>
        </a:p>
        <a:p>
          <a:r>
            <a:rPr lang="en-US" sz="1600" dirty="0"/>
            <a:t>Algorithms </a:t>
          </a:r>
        </a:p>
      </dgm:t>
    </dgm:pt>
    <dgm:pt modelId="{489569E3-1D4F-4A2C-9580-24B131561507}" type="parTrans" cxnId="{B1F0AF1F-2091-4028-9287-20BFF17BFB63}">
      <dgm:prSet/>
      <dgm:spPr/>
      <dgm:t>
        <a:bodyPr/>
        <a:lstStyle/>
        <a:p>
          <a:endParaRPr lang="en-US"/>
        </a:p>
      </dgm:t>
    </dgm:pt>
    <dgm:pt modelId="{0204777A-CEBF-4741-A3EB-6AEE417B6540}" type="sibTrans" cxnId="{B1F0AF1F-2091-4028-9287-20BFF17BFB63}">
      <dgm:prSet/>
      <dgm:spPr/>
      <dgm:t>
        <a:bodyPr/>
        <a:lstStyle/>
        <a:p>
          <a:endParaRPr lang="en-US"/>
        </a:p>
      </dgm:t>
    </dgm:pt>
    <dgm:pt modelId="{127D7940-A9DA-43F1-B0D2-7F2DF80D282F}">
      <dgm:prSet phldrT="[Text]" custT="1"/>
      <dgm:spPr/>
      <dgm:t>
        <a:bodyPr/>
        <a:lstStyle/>
        <a:p>
          <a:r>
            <a:rPr lang="en-US" sz="1800" dirty="0"/>
            <a:t>Specification       +                        No Algorithm</a:t>
          </a:r>
        </a:p>
      </dgm:t>
    </dgm:pt>
    <dgm:pt modelId="{ED629A88-0FE0-4856-B009-B2286FA112E9}" type="parTrans" cxnId="{A04AF553-829E-4EB6-A491-6B947E12E118}">
      <dgm:prSet/>
      <dgm:spPr/>
      <dgm:t>
        <a:bodyPr/>
        <a:lstStyle/>
        <a:p>
          <a:endParaRPr lang="en-US"/>
        </a:p>
      </dgm:t>
    </dgm:pt>
    <dgm:pt modelId="{ED0AB50D-6B60-46D6-99CB-FEBE159FF313}" type="sibTrans" cxnId="{A04AF553-829E-4EB6-A491-6B947E12E118}">
      <dgm:prSet/>
      <dgm:spPr/>
      <dgm:t>
        <a:bodyPr/>
        <a:lstStyle/>
        <a:p>
          <a:endParaRPr lang="en-US"/>
        </a:p>
      </dgm:t>
    </dgm:pt>
    <dgm:pt modelId="{C97AB9B8-D979-48D9-BABF-DE99AC720A89}" type="pres">
      <dgm:prSet presAssocID="{2DE3ACDD-1392-44B2-B239-29034A0AF78A}" presName="hierChild1" presStyleCnt="0">
        <dgm:presLayoutVars>
          <dgm:chPref val="1"/>
          <dgm:dir/>
          <dgm:animOne val="branch"/>
          <dgm:animLvl val="lvl"/>
          <dgm:resizeHandles/>
        </dgm:presLayoutVars>
      </dgm:prSet>
      <dgm:spPr/>
      <dgm:t>
        <a:bodyPr/>
        <a:lstStyle/>
        <a:p>
          <a:endParaRPr lang="en-US"/>
        </a:p>
      </dgm:t>
    </dgm:pt>
    <dgm:pt modelId="{4444405A-D1FB-48B9-ACF6-34DD83CAEF8B}" type="pres">
      <dgm:prSet presAssocID="{F9B9175D-D13D-4100-BA83-AFF49C11726D}" presName="hierRoot1" presStyleCnt="0"/>
      <dgm:spPr/>
    </dgm:pt>
    <dgm:pt modelId="{A4F3CD3A-08D0-4AB5-B78F-02530EECA9BD}" type="pres">
      <dgm:prSet presAssocID="{F9B9175D-D13D-4100-BA83-AFF49C11726D}" presName="composite" presStyleCnt="0"/>
      <dgm:spPr/>
    </dgm:pt>
    <dgm:pt modelId="{73C7F5F8-FCFF-4D94-962D-CF89874D3143}" type="pres">
      <dgm:prSet presAssocID="{F9B9175D-D13D-4100-BA83-AFF49C11726D}" presName="background" presStyleLbl="node0" presStyleIdx="0" presStyleCnt="1"/>
      <dgm:spPr/>
    </dgm:pt>
    <dgm:pt modelId="{CE2E6781-C4E9-4EB1-B3BA-E4756A90AC56}" type="pres">
      <dgm:prSet presAssocID="{F9B9175D-D13D-4100-BA83-AFF49C11726D}" presName="text" presStyleLbl="fgAcc0" presStyleIdx="0" presStyleCnt="1" custScaleX="140127">
        <dgm:presLayoutVars>
          <dgm:chPref val="3"/>
        </dgm:presLayoutVars>
      </dgm:prSet>
      <dgm:spPr/>
      <dgm:t>
        <a:bodyPr/>
        <a:lstStyle/>
        <a:p>
          <a:endParaRPr lang="en-US"/>
        </a:p>
      </dgm:t>
    </dgm:pt>
    <dgm:pt modelId="{0682ED2A-6ED5-4D2F-BB51-9B5E715340EE}" type="pres">
      <dgm:prSet presAssocID="{F9B9175D-D13D-4100-BA83-AFF49C11726D}" presName="hierChild2" presStyleCnt="0"/>
      <dgm:spPr/>
    </dgm:pt>
    <dgm:pt modelId="{E1B9F543-3F60-489A-806D-F07F5F79C320}" type="pres">
      <dgm:prSet presAssocID="{B7B9C4E0-88F4-499A-B915-019BC83D32D8}" presName="Name10" presStyleLbl="parChTrans1D2" presStyleIdx="0" presStyleCnt="2"/>
      <dgm:spPr/>
      <dgm:t>
        <a:bodyPr/>
        <a:lstStyle/>
        <a:p>
          <a:endParaRPr lang="en-US"/>
        </a:p>
      </dgm:t>
    </dgm:pt>
    <dgm:pt modelId="{D01B5E65-4B03-43CD-8B24-2D9F2155C588}" type="pres">
      <dgm:prSet presAssocID="{F3A22803-9AC3-4505-AB9B-B3ADDF5FA5A1}" presName="hierRoot2" presStyleCnt="0"/>
      <dgm:spPr/>
    </dgm:pt>
    <dgm:pt modelId="{4E670DFE-171E-4BB1-80A9-58C8A1D58B68}" type="pres">
      <dgm:prSet presAssocID="{F3A22803-9AC3-4505-AB9B-B3ADDF5FA5A1}" presName="composite2" presStyleCnt="0"/>
      <dgm:spPr/>
    </dgm:pt>
    <dgm:pt modelId="{1C059D07-A75C-4E8B-A9D4-A5D3E6FFDCE0}" type="pres">
      <dgm:prSet presAssocID="{F3A22803-9AC3-4505-AB9B-B3ADDF5FA5A1}" presName="background2" presStyleLbl="node2" presStyleIdx="0" presStyleCnt="2"/>
      <dgm:spPr/>
    </dgm:pt>
    <dgm:pt modelId="{182A33F6-D6AA-410A-9C94-EA241D452D16}" type="pres">
      <dgm:prSet presAssocID="{F3A22803-9AC3-4505-AB9B-B3ADDF5FA5A1}" presName="text2" presStyleLbl="fgAcc2" presStyleIdx="0" presStyleCnt="2" custScaleX="156867" custLinFactX="-42765" custLinFactNeighborX="-100000" custLinFactNeighborY="1785">
        <dgm:presLayoutVars>
          <dgm:chPref val="3"/>
        </dgm:presLayoutVars>
      </dgm:prSet>
      <dgm:spPr/>
      <dgm:t>
        <a:bodyPr/>
        <a:lstStyle/>
        <a:p>
          <a:endParaRPr lang="en-US"/>
        </a:p>
      </dgm:t>
    </dgm:pt>
    <dgm:pt modelId="{BD95F3C4-5904-4622-BB5B-3E06449ED450}" type="pres">
      <dgm:prSet presAssocID="{F3A22803-9AC3-4505-AB9B-B3ADDF5FA5A1}" presName="hierChild3" presStyleCnt="0"/>
      <dgm:spPr/>
    </dgm:pt>
    <dgm:pt modelId="{3BFCE3DF-D9A4-4BAA-8EE1-393865164E00}" type="pres">
      <dgm:prSet presAssocID="{0152D692-64D1-4270-B32D-9225D0D10F6B}" presName="Name17" presStyleLbl="parChTrans1D3" presStyleIdx="0" presStyleCnt="2"/>
      <dgm:spPr/>
      <dgm:t>
        <a:bodyPr/>
        <a:lstStyle/>
        <a:p>
          <a:endParaRPr lang="en-US"/>
        </a:p>
      </dgm:t>
    </dgm:pt>
    <dgm:pt modelId="{133DA804-9265-4A79-AFFF-761623E6E0EE}" type="pres">
      <dgm:prSet presAssocID="{DE4EE087-8BFB-45B7-8F13-FABB2B2309E1}" presName="hierRoot3" presStyleCnt="0"/>
      <dgm:spPr/>
    </dgm:pt>
    <dgm:pt modelId="{A15607A1-D90B-45CA-ACF0-408E4E93F059}" type="pres">
      <dgm:prSet presAssocID="{DE4EE087-8BFB-45B7-8F13-FABB2B2309E1}" presName="composite3" presStyleCnt="0"/>
      <dgm:spPr/>
    </dgm:pt>
    <dgm:pt modelId="{17FE21C8-FF6C-4DFE-9DD9-0E7E60267E29}" type="pres">
      <dgm:prSet presAssocID="{DE4EE087-8BFB-45B7-8F13-FABB2B2309E1}" presName="background3" presStyleLbl="node3" presStyleIdx="0" presStyleCnt="2"/>
      <dgm:spPr/>
    </dgm:pt>
    <dgm:pt modelId="{C07208F3-4514-4598-8002-005FCBFB6A19}" type="pres">
      <dgm:prSet presAssocID="{DE4EE087-8BFB-45B7-8F13-FABB2B2309E1}" presName="text3" presStyleLbl="fgAcc3" presStyleIdx="0" presStyleCnt="2" custScaleX="162634" custLinFactX="-100000" custLinFactNeighborX="-100575" custLinFactNeighborY="-17604">
        <dgm:presLayoutVars>
          <dgm:chPref val="3"/>
        </dgm:presLayoutVars>
      </dgm:prSet>
      <dgm:spPr/>
      <dgm:t>
        <a:bodyPr/>
        <a:lstStyle/>
        <a:p>
          <a:endParaRPr lang="en-US"/>
        </a:p>
      </dgm:t>
    </dgm:pt>
    <dgm:pt modelId="{5EEFAB5B-032D-4AAD-94D1-ADF103763ECB}" type="pres">
      <dgm:prSet presAssocID="{DE4EE087-8BFB-45B7-8F13-FABB2B2309E1}" presName="hierChild4" presStyleCnt="0"/>
      <dgm:spPr/>
    </dgm:pt>
    <dgm:pt modelId="{A20C4338-33B0-4D2B-8A7F-BBBC559E69D5}" type="pres">
      <dgm:prSet presAssocID="{489569E3-1D4F-4A2C-9580-24B131561507}" presName="Name17" presStyleLbl="parChTrans1D3" presStyleIdx="1" presStyleCnt="2"/>
      <dgm:spPr/>
      <dgm:t>
        <a:bodyPr/>
        <a:lstStyle/>
        <a:p>
          <a:endParaRPr lang="en-US"/>
        </a:p>
      </dgm:t>
    </dgm:pt>
    <dgm:pt modelId="{753667A3-E272-4FDE-82BA-F7A7880B0F35}" type="pres">
      <dgm:prSet presAssocID="{F049224C-20FB-4D5B-A041-248AA2CE5771}" presName="hierRoot3" presStyleCnt="0"/>
      <dgm:spPr/>
    </dgm:pt>
    <dgm:pt modelId="{53E016C2-73C0-49D4-AE8C-F2E4229E7664}" type="pres">
      <dgm:prSet presAssocID="{F049224C-20FB-4D5B-A041-248AA2CE5771}" presName="composite3" presStyleCnt="0"/>
      <dgm:spPr/>
    </dgm:pt>
    <dgm:pt modelId="{675373A1-E43E-45F3-A577-023C3077B125}" type="pres">
      <dgm:prSet presAssocID="{F049224C-20FB-4D5B-A041-248AA2CE5771}" presName="background3" presStyleLbl="node3" presStyleIdx="1" presStyleCnt="2"/>
      <dgm:spPr/>
    </dgm:pt>
    <dgm:pt modelId="{1A5BF22F-058E-4C31-82E9-A82E2C5708CE}" type="pres">
      <dgm:prSet presAssocID="{F049224C-20FB-4D5B-A041-248AA2CE5771}" presName="text3" presStyleLbl="fgAcc3" presStyleIdx="1" presStyleCnt="2" custScaleX="158827">
        <dgm:presLayoutVars>
          <dgm:chPref val="3"/>
        </dgm:presLayoutVars>
      </dgm:prSet>
      <dgm:spPr/>
      <dgm:t>
        <a:bodyPr/>
        <a:lstStyle/>
        <a:p>
          <a:endParaRPr lang="en-US"/>
        </a:p>
      </dgm:t>
    </dgm:pt>
    <dgm:pt modelId="{83E96FBC-442E-4392-9716-1E9670373976}" type="pres">
      <dgm:prSet presAssocID="{F049224C-20FB-4D5B-A041-248AA2CE5771}" presName="hierChild4" presStyleCnt="0"/>
      <dgm:spPr/>
    </dgm:pt>
    <dgm:pt modelId="{768F0947-EB61-4596-B3C6-F2F64A3211B7}" type="pres">
      <dgm:prSet presAssocID="{ED629A88-0FE0-4856-B009-B2286FA112E9}" presName="Name10" presStyleLbl="parChTrans1D2" presStyleIdx="1" presStyleCnt="2"/>
      <dgm:spPr/>
      <dgm:t>
        <a:bodyPr/>
        <a:lstStyle/>
        <a:p>
          <a:endParaRPr lang="en-US"/>
        </a:p>
      </dgm:t>
    </dgm:pt>
    <dgm:pt modelId="{768CFB50-8E50-41A6-818C-B10E80B4BEE4}" type="pres">
      <dgm:prSet presAssocID="{127D7940-A9DA-43F1-B0D2-7F2DF80D282F}" presName="hierRoot2" presStyleCnt="0"/>
      <dgm:spPr/>
    </dgm:pt>
    <dgm:pt modelId="{DCA91258-85E2-4685-9735-73DA3A6CCAE9}" type="pres">
      <dgm:prSet presAssocID="{127D7940-A9DA-43F1-B0D2-7F2DF80D282F}" presName="composite2" presStyleCnt="0"/>
      <dgm:spPr/>
    </dgm:pt>
    <dgm:pt modelId="{9763EDDB-A756-4F9B-9DDE-2A4D5AA8AD2A}" type="pres">
      <dgm:prSet presAssocID="{127D7940-A9DA-43F1-B0D2-7F2DF80D282F}" presName="background2" presStyleLbl="node2" presStyleIdx="1" presStyleCnt="2"/>
      <dgm:spPr/>
    </dgm:pt>
    <dgm:pt modelId="{BEC19B59-E7A9-4C1C-A5B7-13506257D4D9}" type="pres">
      <dgm:prSet presAssocID="{127D7940-A9DA-43F1-B0D2-7F2DF80D282F}" presName="text2" presStyleLbl="fgAcc2" presStyleIdx="1" presStyleCnt="2" custScaleX="151390" custLinFactX="9907" custLinFactNeighborX="100000" custLinFactNeighborY="-5353">
        <dgm:presLayoutVars>
          <dgm:chPref val="3"/>
        </dgm:presLayoutVars>
      </dgm:prSet>
      <dgm:spPr/>
      <dgm:t>
        <a:bodyPr/>
        <a:lstStyle/>
        <a:p>
          <a:endParaRPr lang="en-US"/>
        </a:p>
      </dgm:t>
    </dgm:pt>
    <dgm:pt modelId="{EFCB1DDE-7879-4C8D-A3F8-FB49900AB4F5}" type="pres">
      <dgm:prSet presAssocID="{127D7940-A9DA-43F1-B0D2-7F2DF80D282F}" presName="hierChild3" presStyleCnt="0"/>
      <dgm:spPr/>
    </dgm:pt>
  </dgm:ptLst>
  <dgm:cxnLst>
    <dgm:cxn modelId="{372EF58E-9EE0-4807-B2BC-0014005AF503}" type="presOf" srcId="{B7B9C4E0-88F4-499A-B915-019BC83D32D8}" destId="{E1B9F543-3F60-489A-806D-F07F5F79C320}" srcOrd="0" destOrd="0" presId="urn:microsoft.com/office/officeart/2005/8/layout/hierarchy1"/>
    <dgm:cxn modelId="{68700CE9-7C88-4A23-A21E-9BB2720E3E16}" type="presOf" srcId="{2DE3ACDD-1392-44B2-B239-29034A0AF78A}" destId="{C97AB9B8-D979-48D9-BABF-DE99AC720A89}" srcOrd="0" destOrd="0" presId="urn:microsoft.com/office/officeart/2005/8/layout/hierarchy1"/>
    <dgm:cxn modelId="{2C8E6142-C396-424D-B5C5-622C033ACEE0}" type="presOf" srcId="{127D7940-A9DA-43F1-B0D2-7F2DF80D282F}" destId="{BEC19B59-E7A9-4C1C-A5B7-13506257D4D9}" srcOrd="0" destOrd="0" presId="urn:microsoft.com/office/officeart/2005/8/layout/hierarchy1"/>
    <dgm:cxn modelId="{8A01FF96-3CF9-4A08-BA32-58CF6311EAD6}" type="presOf" srcId="{DE4EE087-8BFB-45B7-8F13-FABB2B2309E1}" destId="{C07208F3-4514-4598-8002-005FCBFB6A19}" srcOrd="0" destOrd="0" presId="urn:microsoft.com/office/officeart/2005/8/layout/hierarchy1"/>
    <dgm:cxn modelId="{52D59226-BCF8-410F-80CB-576A800F1B2B}" srcId="{F9B9175D-D13D-4100-BA83-AFF49C11726D}" destId="{F3A22803-9AC3-4505-AB9B-B3ADDF5FA5A1}" srcOrd="0" destOrd="0" parTransId="{B7B9C4E0-88F4-499A-B915-019BC83D32D8}" sibTransId="{16805F01-CA05-40C6-A255-F6C9EED7E398}"/>
    <dgm:cxn modelId="{47E76915-E27A-4E32-A317-A209D9941DFB}" srcId="{F3A22803-9AC3-4505-AB9B-B3ADDF5FA5A1}" destId="{DE4EE087-8BFB-45B7-8F13-FABB2B2309E1}" srcOrd="0" destOrd="0" parTransId="{0152D692-64D1-4270-B32D-9225D0D10F6B}" sibTransId="{BC8F9FCD-0BBC-4A1C-B579-8B80D98B4EF4}"/>
    <dgm:cxn modelId="{EBE63977-2489-44BB-B236-A00138ED8D3B}" type="presOf" srcId="{F049224C-20FB-4D5B-A041-248AA2CE5771}" destId="{1A5BF22F-058E-4C31-82E9-A82E2C5708CE}" srcOrd="0" destOrd="0" presId="urn:microsoft.com/office/officeart/2005/8/layout/hierarchy1"/>
    <dgm:cxn modelId="{DDB3D9CE-F9A8-44B7-8B5E-5C3001A03ECA}" type="presOf" srcId="{F9B9175D-D13D-4100-BA83-AFF49C11726D}" destId="{CE2E6781-C4E9-4EB1-B3BA-E4756A90AC56}" srcOrd="0" destOrd="0" presId="urn:microsoft.com/office/officeart/2005/8/layout/hierarchy1"/>
    <dgm:cxn modelId="{EE00A9FD-CE08-4A37-A3BF-5AB3C6798ADC}" type="presOf" srcId="{F3A22803-9AC3-4505-AB9B-B3ADDF5FA5A1}" destId="{182A33F6-D6AA-410A-9C94-EA241D452D16}" srcOrd="0" destOrd="0" presId="urn:microsoft.com/office/officeart/2005/8/layout/hierarchy1"/>
    <dgm:cxn modelId="{CD372452-24A7-49C3-8477-ED963E3A7281}" type="presOf" srcId="{489569E3-1D4F-4A2C-9580-24B131561507}" destId="{A20C4338-33B0-4D2B-8A7F-BBBC559E69D5}" srcOrd="0" destOrd="0" presId="urn:microsoft.com/office/officeart/2005/8/layout/hierarchy1"/>
    <dgm:cxn modelId="{A04AF553-829E-4EB6-A491-6B947E12E118}" srcId="{F9B9175D-D13D-4100-BA83-AFF49C11726D}" destId="{127D7940-A9DA-43F1-B0D2-7F2DF80D282F}" srcOrd="1" destOrd="0" parTransId="{ED629A88-0FE0-4856-B009-B2286FA112E9}" sibTransId="{ED0AB50D-6B60-46D6-99CB-FEBE159FF313}"/>
    <dgm:cxn modelId="{CED8081A-DBB5-4A33-A0F0-8A05744E2CBD}" srcId="{2DE3ACDD-1392-44B2-B239-29034A0AF78A}" destId="{F9B9175D-D13D-4100-BA83-AFF49C11726D}" srcOrd="0" destOrd="0" parTransId="{EC001B73-75CA-4251-8E4F-E120FF1ADA49}" sibTransId="{55715762-3804-4EAE-9C3F-DD3345937EEC}"/>
    <dgm:cxn modelId="{B1F0AF1F-2091-4028-9287-20BFF17BFB63}" srcId="{F3A22803-9AC3-4505-AB9B-B3ADDF5FA5A1}" destId="{F049224C-20FB-4D5B-A041-248AA2CE5771}" srcOrd="1" destOrd="0" parTransId="{489569E3-1D4F-4A2C-9580-24B131561507}" sibTransId="{0204777A-CEBF-4741-A3EB-6AEE417B6540}"/>
    <dgm:cxn modelId="{04532FED-4208-4AAC-A048-9A760DF1E589}" type="presOf" srcId="{ED629A88-0FE0-4856-B009-B2286FA112E9}" destId="{768F0947-EB61-4596-B3C6-F2F64A3211B7}" srcOrd="0" destOrd="0" presId="urn:microsoft.com/office/officeart/2005/8/layout/hierarchy1"/>
    <dgm:cxn modelId="{A60D0F1D-8771-4AE8-9964-76E2859B2B68}" type="presOf" srcId="{0152D692-64D1-4270-B32D-9225D0D10F6B}" destId="{3BFCE3DF-D9A4-4BAA-8EE1-393865164E00}" srcOrd="0" destOrd="0" presId="urn:microsoft.com/office/officeart/2005/8/layout/hierarchy1"/>
    <dgm:cxn modelId="{B065BE1F-C276-4CBB-B5EB-9F863172028C}" type="presParOf" srcId="{C97AB9B8-D979-48D9-BABF-DE99AC720A89}" destId="{4444405A-D1FB-48B9-ACF6-34DD83CAEF8B}" srcOrd="0" destOrd="0" presId="urn:microsoft.com/office/officeart/2005/8/layout/hierarchy1"/>
    <dgm:cxn modelId="{08962E25-3B6A-4E00-B71A-8896C19CEF86}" type="presParOf" srcId="{4444405A-D1FB-48B9-ACF6-34DD83CAEF8B}" destId="{A4F3CD3A-08D0-4AB5-B78F-02530EECA9BD}" srcOrd="0" destOrd="0" presId="urn:microsoft.com/office/officeart/2005/8/layout/hierarchy1"/>
    <dgm:cxn modelId="{E1DB9F2D-24F5-473B-82FC-633D666F345A}" type="presParOf" srcId="{A4F3CD3A-08D0-4AB5-B78F-02530EECA9BD}" destId="{73C7F5F8-FCFF-4D94-962D-CF89874D3143}" srcOrd="0" destOrd="0" presId="urn:microsoft.com/office/officeart/2005/8/layout/hierarchy1"/>
    <dgm:cxn modelId="{7ACA4CA6-182C-4C73-8FB8-1FCDC09EF14E}" type="presParOf" srcId="{A4F3CD3A-08D0-4AB5-B78F-02530EECA9BD}" destId="{CE2E6781-C4E9-4EB1-B3BA-E4756A90AC56}" srcOrd="1" destOrd="0" presId="urn:microsoft.com/office/officeart/2005/8/layout/hierarchy1"/>
    <dgm:cxn modelId="{0952DE37-8CE7-4340-81AD-45241752B0E8}" type="presParOf" srcId="{4444405A-D1FB-48B9-ACF6-34DD83CAEF8B}" destId="{0682ED2A-6ED5-4D2F-BB51-9B5E715340EE}" srcOrd="1" destOrd="0" presId="urn:microsoft.com/office/officeart/2005/8/layout/hierarchy1"/>
    <dgm:cxn modelId="{87F26EEB-1EFF-4A45-9BB9-9F4555CA97F4}" type="presParOf" srcId="{0682ED2A-6ED5-4D2F-BB51-9B5E715340EE}" destId="{E1B9F543-3F60-489A-806D-F07F5F79C320}" srcOrd="0" destOrd="0" presId="urn:microsoft.com/office/officeart/2005/8/layout/hierarchy1"/>
    <dgm:cxn modelId="{E9037D6D-F9C7-42FF-A98A-32DCFF0BF28E}" type="presParOf" srcId="{0682ED2A-6ED5-4D2F-BB51-9B5E715340EE}" destId="{D01B5E65-4B03-43CD-8B24-2D9F2155C588}" srcOrd="1" destOrd="0" presId="urn:microsoft.com/office/officeart/2005/8/layout/hierarchy1"/>
    <dgm:cxn modelId="{82496FD8-30DC-4209-8FD8-779AC71EA65D}" type="presParOf" srcId="{D01B5E65-4B03-43CD-8B24-2D9F2155C588}" destId="{4E670DFE-171E-4BB1-80A9-58C8A1D58B68}" srcOrd="0" destOrd="0" presId="urn:microsoft.com/office/officeart/2005/8/layout/hierarchy1"/>
    <dgm:cxn modelId="{8ED3BDCE-EF9C-4B58-8344-C144B8481A54}" type="presParOf" srcId="{4E670DFE-171E-4BB1-80A9-58C8A1D58B68}" destId="{1C059D07-A75C-4E8B-A9D4-A5D3E6FFDCE0}" srcOrd="0" destOrd="0" presId="urn:microsoft.com/office/officeart/2005/8/layout/hierarchy1"/>
    <dgm:cxn modelId="{93234175-046C-435F-81EF-38B0E5C355F7}" type="presParOf" srcId="{4E670DFE-171E-4BB1-80A9-58C8A1D58B68}" destId="{182A33F6-D6AA-410A-9C94-EA241D452D16}" srcOrd="1" destOrd="0" presId="urn:microsoft.com/office/officeart/2005/8/layout/hierarchy1"/>
    <dgm:cxn modelId="{0E3FBA44-C270-4C45-A120-97B0F4D11CBD}" type="presParOf" srcId="{D01B5E65-4B03-43CD-8B24-2D9F2155C588}" destId="{BD95F3C4-5904-4622-BB5B-3E06449ED450}" srcOrd="1" destOrd="0" presId="urn:microsoft.com/office/officeart/2005/8/layout/hierarchy1"/>
    <dgm:cxn modelId="{273AF001-C9F8-4780-B47F-7A16D1E1F487}" type="presParOf" srcId="{BD95F3C4-5904-4622-BB5B-3E06449ED450}" destId="{3BFCE3DF-D9A4-4BAA-8EE1-393865164E00}" srcOrd="0" destOrd="0" presId="urn:microsoft.com/office/officeart/2005/8/layout/hierarchy1"/>
    <dgm:cxn modelId="{D6D43321-2513-49B4-A5D9-E66D5910D875}" type="presParOf" srcId="{BD95F3C4-5904-4622-BB5B-3E06449ED450}" destId="{133DA804-9265-4A79-AFFF-761623E6E0EE}" srcOrd="1" destOrd="0" presId="urn:microsoft.com/office/officeart/2005/8/layout/hierarchy1"/>
    <dgm:cxn modelId="{9B7EF34D-4582-4A3F-934B-9BA4E4206DBE}" type="presParOf" srcId="{133DA804-9265-4A79-AFFF-761623E6E0EE}" destId="{A15607A1-D90B-45CA-ACF0-408E4E93F059}" srcOrd="0" destOrd="0" presId="urn:microsoft.com/office/officeart/2005/8/layout/hierarchy1"/>
    <dgm:cxn modelId="{4B443CFF-0290-4D49-B01A-1EF73B1105AB}" type="presParOf" srcId="{A15607A1-D90B-45CA-ACF0-408E4E93F059}" destId="{17FE21C8-FF6C-4DFE-9DD9-0E7E60267E29}" srcOrd="0" destOrd="0" presId="urn:microsoft.com/office/officeart/2005/8/layout/hierarchy1"/>
    <dgm:cxn modelId="{B80D14C8-018E-4535-9364-44ECFD7F72B7}" type="presParOf" srcId="{A15607A1-D90B-45CA-ACF0-408E4E93F059}" destId="{C07208F3-4514-4598-8002-005FCBFB6A19}" srcOrd="1" destOrd="0" presId="urn:microsoft.com/office/officeart/2005/8/layout/hierarchy1"/>
    <dgm:cxn modelId="{8BDB71F1-274B-4F0F-89D4-7173439FC6E6}" type="presParOf" srcId="{133DA804-9265-4A79-AFFF-761623E6E0EE}" destId="{5EEFAB5B-032D-4AAD-94D1-ADF103763ECB}" srcOrd="1" destOrd="0" presId="urn:microsoft.com/office/officeart/2005/8/layout/hierarchy1"/>
    <dgm:cxn modelId="{6D1EFAEF-242F-41E1-86D7-4B013BB19EB2}" type="presParOf" srcId="{BD95F3C4-5904-4622-BB5B-3E06449ED450}" destId="{A20C4338-33B0-4D2B-8A7F-BBBC559E69D5}" srcOrd="2" destOrd="0" presId="urn:microsoft.com/office/officeart/2005/8/layout/hierarchy1"/>
    <dgm:cxn modelId="{6277AA76-9EFA-4C40-9A49-069F5AADC7AD}" type="presParOf" srcId="{BD95F3C4-5904-4622-BB5B-3E06449ED450}" destId="{753667A3-E272-4FDE-82BA-F7A7880B0F35}" srcOrd="3" destOrd="0" presId="urn:microsoft.com/office/officeart/2005/8/layout/hierarchy1"/>
    <dgm:cxn modelId="{2191B66E-77C1-4F90-9897-3C0DD81FF0DD}" type="presParOf" srcId="{753667A3-E272-4FDE-82BA-F7A7880B0F35}" destId="{53E016C2-73C0-49D4-AE8C-F2E4229E7664}" srcOrd="0" destOrd="0" presId="urn:microsoft.com/office/officeart/2005/8/layout/hierarchy1"/>
    <dgm:cxn modelId="{054BF77C-D861-49A4-A942-37FE22FA4F42}" type="presParOf" srcId="{53E016C2-73C0-49D4-AE8C-F2E4229E7664}" destId="{675373A1-E43E-45F3-A577-023C3077B125}" srcOrd="0" destOrd="0" presId="urn:microsoft.com/office/officeart/2005/8/layout/hierarchy1"/>
    <dgm:cxn modelId="{9750D669-F184-44EF-A181-32C8BDE0E673}" type="presParOf" srcId="{53E016C2-73C0-49D4-AE8C-F2E4229E7664}" destId="{1A5BF22F-058E-4C31-82E9-A82E2C5708CE}" srcOrd="1" destOrd="0" presId="urn:microsoft.com/office/officeart/2005/8/layout/hierarchy1"/>
    <dgm:cxn modelId="{ED21D2F6-E0CC-4953-A27F-B72C23BB81AE}" type="presParOf" srcId="{753667A3-E272-4FDE-82BA-F7A7880B0F35}" destId="{83E96FBC-442E-4392-9716-1E9670373976}" srcOrd="1" destOrd="0" presId="urn:microsoft.com/office/officeart/2005/8/layout/hierarchy1"/>
    <dgm:cxn modelId="{18C00552-13FB-425B-B26C-F24BA5C31893}" type="presParOf" srcId="{0682ED2A-6ED5-4D2F-BB51-9B5E715340EE}" destId="{768F0947-EB61-4596-B3C6-F2F64A3211B7}" srcOrd="2" destOrd="0" presId="urn:microsoft.com/office/officeart/2005/8/layout/hierarchy1"/>
    <dgm:cxn modelId="{6FCB6B13-159C-4B59-BFEF-DE95F334CB70}" type="presParOf" srcId="{0682ED2A-6ED5-4D2F-BB51-9B5E715340EE}" destId="{768CFB50-8E50-41A6-818C-B10E80B4BEE4}" srcOrd="3" destOrd="0" presId="urn:microsoft.com/office/officeart/2005/8/layout/hierarchy1"/>
    <dgm:cxn modelId="{46452A11-B91C-49AD-BA48-B72AABDEA23E}" type="presParOf" srcId="{768CFB50-8E50-41A6-818C-B10E80B4BEE4}" destId="{DCA91258-85E2-4685-9735-73DA3A6CCAE9}" srcOrd="0" destOrd="0" presId="urn:microsoft.com/office/officeart/2005/8/layout/hierarchy1"/>
    <dgm:cxn modelId="{B1045EE6-074B-4BC1-8CF9-6ED822A6E629}" type="presParOf" srcId="{DCA91258-85E2-4685-9735-73DA3A6CCAE9}" destId="{9763EDDB-A756-4F9B-9DDE-2A4D5AA8AD2A}" srcOrd="0" destOrd="0" presId="urn:microsoft.com/office/officeart/2005/8/layout/hierarchy1"/>
    <dgm:cxn modelId="{27016C6E-20D5-4931-8BB8-D84AEE2D387E}" type="presParOf" srcId="{DCA91258-85E2-4685-9735-73DA3A6CCAE9}" destId="{BEC19B59-E7A9-4C1C-A5B7-13506257D4D9}" srcOrd="1" destOrd="0" presId="urn:microsoft.com/office/officeart/2005/8/layout/hierarchy1"/>
    <dgm:cxn modelId="{C3683499-0112-4C80-AD53-15CA2D34AF8F}" type="presParOf" srcId="{768CFB50-8E50-41A6-818C-B10E80B4BEE4}" destId="{EFCB1DDE-7879-4C8D-A3F8-FB49900AB4F5}" srcOrd="1" destOrd="0" presId="urn:microsoft.com/office/officeart/2005/8/layout/hierarchy1"/>
  </dgm:cxnLst>
  <dgm:bg/>
  <dgm:whole>
    <a:ln w="28575">
      <a:solidFill>
        <a:schemeClr val="accent2">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DE3ACDD-1392-44B2-B239-29034A0AF78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9B9175D-D13D-4100-BA83-AFF49C11726D}">
      <dgm:prSet phldrT="[Text]"/>
      <dgm:spPr/>
      <dgm:t>
        <a:bodyPr/>
        <a:lstStyle/>
        <a:p>
          <a:r>
            <a:rPr lang="en-US" dirty="0"/>
            <a:t>Problem</a:t>
          </a:r>
        </a:p>
      </dgm:t>
    </dgm:pt>
    <dgm:pt modelId="{EC001B73-75CA-4251-8E4F-E120FF1ADA49}" type="parTrans" cxnId="{CED8081A-DBB5-4A33-A0F0-8A05744E2CBD}">
      <dgm:prSet/>
      <dgm:spPr/>
      <dgm:t>
        <a:bodyPr/>
        <a:lstStyle/>
        <a:p>
          <a:endParaRPr lang="en-US"/>
        </a:p>
      </dgm:t>
    </dgm:pt>
    <dgm:pt modelId="{55715762-3804-4EAE-9C3F-DD3345937EEC}" type="sibTrans" cxnId="{CED8081A-DBB5-4A33-A0F0-8A05744E2CBD}">
      <dgm:prSet/>
      <dgm:spPr/>
      <dgm:t>
        <a:bodyPr/>
        <a:lstStyle/>
        <a:p>
          <a:endParaRPr lang="en-US"/>
        </a:p>
      </dgm:t>
    </dgm:pt>
    <dgm:pt modelId="{F3A22803-9AC3-4505-AB9B-B3ADDF5FA5A1}">
      <dgm:prSet phldrT="[Text]"/>
      <dgm:spPr/>
      <dgm:t>
        <a:bodyPr/>
        <a:lstStyle/>
        <a:p>
          <a:r>
            <a:rPr lang="en-US" dirty="0"/>
            <a:t>Specification       +              Algorithm</a:t>
          </a:r>
        </a:p>
      </dgm:t>
    </dgm:pt>
    <dgm:pt modelId="{B7B9C4E0-88F4-499A-B915-019BC83D32D8}" type="parTrans" cxnId="{52D59226-BCF8-410F-80CB-576A800F1B2B}">
      <dgm:prSet/>
      <dgm:spPr/>
      <dgm:t>
        <a:bodyPr/>
        <a:lstStyle/>
        <a:p>
          <a:endParaRPr lang="en-US"/>
        </a:p>
      </dgm:t>
    </dgm:pt>
    <dgm:pt modelId="{16805F01-CA05-40C6-A255-F6C9EED7E398}" type="sibTrans" cxnId="{52D59226-BCF8-410F-80CB-576A800F1B2B}">
      <dgm:prSet/>
      <dgm:spPr/>
      <dgm:t>
        <a:bodyPr/>
        <a:lstStyle/>
        <a:p>
          <a:endParaRPr lang="en-US"/>
        </a:p>
      </dgm:t>
    </dgm:pt>
    <dgm:pt modelId="{DE4EE087-8BFB-45B7-8F13-FABB2B2309E1}">
      <dgm:prSet phldrT="[Text]"/>
      <dgm:spPr/>
      <dgm:t>
        <a:bodyPr/>
        <a:lstStyle/>
        <a:p>
          <a:r>
            <a:rPr lang="en-US" dirty="0"/>
            <a:t>Deterministic</a:t>
          </a:r>
        </a:p>
        <a:p>
          <a:r>
            <a:rPr lang="en-US" dirty="0"/>
            <a:t>Algorithms </a:t>
          </a:r>
        </a:p>
      </dgm:t>
    </dgm:pt>
    <dgm:pt modelId="{0152D692-64D1-4270-B32D-9225D0D10F6B}" type="parTrans" cxnId="{47E76915-E27A-4E32-A317-A209D9941DFB}">
      <dgm:prSet/>
      <dgm:spPr/>
      <dgm:t>
        <a:bodyPr/>
        <a:lstStyle/>
        <a:p>
          <a:endParaRPr lang="en-US"/>
        </a:p>
      </dgm:t>
    </dgm:pt>
    <dgm:pt modelId="{BC8F9FCD-0BBC-4A1C-B579-8B80D98B4EF4}" type="sibTrans" cxnId="{47E76915-E27A-4E32-A317-A209D9941DFB}">
      <dgm:prSet/>
      <dgm:spPr/>
      <dgm:t>
        <a:bodyPr/>
        <a:lstStyle/>
        <a:p>
          <a:endParaRPr lang="en-US"/>
        </a:p>
      </dgm:t>
    </dgm:pt>
    <dgm:pt modelId="{F049224C-20FB-4D5B-A041-248AA2CE5771}">
      <dgm:prSet phldrT="[Text]"/>
      <dgm:spPr/>
      <dgm:t>
        <a:bodyPr/>
        <a:lstStyle/>
        <a:p>
          <a:r>
            <a:rPr lang="en-US" dirty="0"/>
            <a:t>Non-Deterministic</a:t>
          </a:r>
        </a:p>
        <a:p>
          <a:r>
            <a:rPr lang="en-US" dirty="0"/>
            <a:t>Algorithms </a:t>
          </a:r>
        </a:p>
      </dgm:t>
    </dgm:pt>
    <dgm:pt modelId="{489569E3-1D4F-4A2C-9580-24B131561507}" type="parTrans" cxnId="{B1F0AF1F-2091-4028-9287-20BFF17BFB63}">
      <dgm:prSet/>
      <dgm:spPr/>
      <dgm:t>
        <a:bodyPr/>
        <a:lstStyle/>
        <a:p>
          <a:endParaRPr lang="en-US"/>
        </a:p>
      </dgm:t>
    </dgm:pt>
    <dgm:pt modelId="{0204777A-CEBF-4741-A3EB-6AEE417B6540}" type="sibTrans" cxnId="{B1F0AF1F-2091-4028-9287-20BFF17BFB63}">
      <dgm:prSet/>
      <dgm:spPr/>
      <dgm:t>
        <a:bodyPr/>
        <a:lstStyle/>
        <a:p>
          <a:endParaRPr lang="en-US"/>
        </a:p>
      </dgm:t>
    </dgm:pt>
    <dgm:pt modelId="{127D7940-A9DA-43F1-B0D2-7F2DF80D282F}">
      <dgm:prSet phldrT="[Text]"/>
      <dgm:spPr/>
      <dgm:t>
        <a:bodyPr/>
        <a:lstStyle/>
        <a:p>
          <a:r>
            <a:rPr lang="en-US" dirty="0"/>
            <a:t>Specification       +                        No Algorithm</a:t>
          </a:r>
        </a:p>
      </dgm:t>
    </dgm:pt>
    <dgm:pt modelId="{ED629A88-0FE0-4856-B009-B2286FA112E9}" type="parTrans" cxnId="{A04AF553-829E-4EB6-A491-6B947E12E118}">
      <dgm:prSet/>
      <dgm:spPr/>
      <dgm:t>
        <a:bodyPr/>
        <a:lstStyle/>
        <a:p>
          <a:endParaRPr lang="en-US"/>
        </a:p>
      </dgm:t>
    </dgm:pt>
    <dgm:pt modelId="{ED0AB50D-6B60-46D6-99CB-FEBE159FF313}" type="sibTrans" cxnId="{A04AF553-829E-4EB6-A491-6B947E12E118}">
      <dgm:prSet/>
      <dgm:spPr/>
      <dgm:t>
        <a:bodyPr/>
        <a:lstStyle/>
        <a:p>
          <a:endParaRPr lang="en-US"/>
        </a:p>
      </dgm:t>
    </dgm:pt>
    <dgm:pt modelId="{C97AB9B8-D979-48D9-BABF-DE99AC720A89}" type="pres">
      <dgm:prSet presAssocID="{2DE3ACDD-1392-44B2-B239-29034A0AF78A}" presName="hierChild1" presStyleCnt="0">
        <dgm:presLayoutVars>
          <dgm:chPref val="1"/>
          <dgm:dir/>
          <dgm:animOne val="branch"/>
          <dgm:animLvl val="lvl"/>
          <dgm:resizeHandles/>
        </dgm:presLayoutVars>
      </dgm:prSet>
      <dgm:spPr/>
      <dgm:t>
        <a:bodyPr/>
        <a:lstStyle/>
        <a:p>
          <a:endParaRPr lang="en-US"/>
        </a:p>
      </dgm:t>
    </dgm:pt>
    <dgm:pt modelId="{4444405A-D1FB-48B9-ACF6-34DD83CAEF8B}" type="pres">
      <dgm:prSet presAssocID="{F9B9175D-D13D-4100-BA83-AFF49C11726D}" presName="hierRoot1" presStyleCnt="0"/>
      <dgm:spPr/>
    </dgm:pt>
    <dgm:pt modelId="{A4F3CD3A-08D0-4AB5-B78F-02530EECA9BD}" type="pres">
      <dgm:prSet presAssocID="{F9B9175D-D13D-4100-BA83-AFF49C11726D}" presName="composite" presStyleCnt="0"/>
      <dgm:spPr/>
    </dgm:pt>
    <dgm:pt modelId="{73C7F5F8-FCFF-4D94-962D-CF89874D3143}" type="pres">
      <dgm:prSet presAssocID="{F9B9175D-D13D-4100-BA83-AFF49C11726D}" presName="background" presStyleLbl="node0" presStyleIdx="0" presStyleCnt="1"/>
      <dgm:spPr/>
    </dgm:pt>
    <dgm:pt modelId="{CE2E6781-C4E9-4EB1-B3BA-E4756A90AC56}" type="pres">
      <dgm:prSet presAssocID="{F9B9175D-D13D-4100-BA83-AFF49C11726D}" presName="text" presStyleLbl="fgAcc0" presStyleIdx="0" presStyleCnt="1" custLinFactNeighborX="-1002" custLinFactNeighborY="-16852">
        <dgm:presLayoutVars>
          <dgm:chPref val="3"/>
        </dgm:presLayoutVars>
      </dgm:prSet>
      <dgm:spPr/>
      <dgm:t>
        <a:bodyPr/>
        <a:lstStyle/>
        <a:p>
          <a:endParaRPr lang="en-US"/>
        </a:p>
      </dgm:t>
    </dgm:pt>
    <dgm:pt modelId="{0682ED2A-6ED5-4D2F-BB51-9B5E715340EE}" type="pres">
      <dgm:prSet presAssocID="{F9B9175D-D13D-4100-BA83-AFF49C11726D}" presName="hierChild2" presStyleCnt="0"/>
      <dgm:spPr/>
    </dgm:pt>
    <dgm:pt modelId="{E1B9F543-3F60-489A-806D-F07F5F79C320}" type="pres">
      <dgm:prSet presAssocID="{B7B9C4E0-88F4-499A-B915-019BC83D32D8}" presName="Name10" presStyleLbl="parChTrans1D2" presStyleIdx="0" presStyleCnt="2"/>
      <dgm:spPr/>
      <dgm:t>
        <a:bodyPr/>
        <a:lstStyle/>
        <a:p>
          <a:endParaRPr lang="en-US"/>
        </a:p>
      </dgm:t>
    </dgm:pt>
    <dgm:pt modelId="{D01B5E65-4B03-43CD-8B24-2D9F2155C588}" type="pres">
      <dgm:prSet presAssocID="{F3A22803-9AC3-4505-AB9B-B3ADDF5FA5A1}" presName="hierRoot2" presStyleCnt="0"/>
      <dgm:spPr/>
    </dgm:pt>
    <dgm:pt modelId="{4E670DFE-171E-4BB1-80A9-58C8A1D58B68}" type="pres">
      <dgm:prSet presAssocID="{F3A22803-9AC3-4505-AB9B-B3ADDF5FA5A1}" presName="composite2" presStyleCnt="0"/>
      <dgm:spPr/>
    </dgm:pt>
    <dgm:pt modelId="{1C059D07-A75C-4E8B-A9D4-A5D3E6FFDCE0}" type="pres">
      <dgm:prSet presAssocID="{F3A22803-9AC3-4505-AB9B-B3ADDF5FA5A1}" presName="background2" presStyleLbl="node2" presStyleIdx="0" presStyleCnt="2"/>
      <dgm:spPr/>
    </dgm:pt>
    <dgm:pt modelId="{182A33F6-D6AA-410A-9C94-EA241D452D16}" type="pres">
      <dgm:prSet presAssocID="{F3A22803-9AC3-4505-AB9B-B3ADDF5FA5A1}" presName="text2" presStyleLbl="fgAcc2" presStyleIdx="0" presStyleCnt="2" custLinFactNeighborX="-87172" custLinFactNeighborY="-23669">
        <dgm:presLayoutVars>
          <dgm:chPref val="3"/>
        </dgm:presLayoutVars>
      </dgm:prSet>
      <dgm:spPr/>
      <dgm:t>
        <a:bodyPr/>
        <a:lstStyle/>
        <a:p>
          <a:endParaRPr lang="en-US"/>
        </a:p>
      </dgm:t>
    </dgm:pt>
    <dgm:pt modelId="{BD95F3C4-5904-4622-BB5B-3E06449ED450}" type="pres">
      <dgm:prSet presAssocID="{F3A22803-9AC3-4505-AB9B-B3ADDF5FA5A1}" presName="hierChild3" presStyleCnt="0"/>
      <dgm:spPr/>
    </dgm:pt>
    <dgm:pt modelId="{3BFCE3DF-D9A4-4BAA-8EE1-393865164E00}" type="pres">
      <dgm:prSet presAssocID="{0152D692-64D1-4270-B32D-9225D0D10F6B}" presName="Name17" presStyleLbl="parChTrans1D3" presStyleIdx="0" presStyleCnt="2"/>
      <dgm:spPr/>
      <dgm:t>
        <a:bodyPr/>
        <a:lstStyle/>
        <a:p>
          <a:endParaRPr lang="en-US"/>
        </a:p>
      </dgm:t>
    </dgm:pt>
    <dgm:pt modelId="{133DA804-9265-4A79-AFFF-761623E6E0EE}" type="pres">
      <dgm:prSet presAssocID="{DE4EE087-8BFB-45B7-8F13-FABB2B2309E1}" presName="hierRoot3" presStyleCnt="0"/>
      <dgm:spPr/>
    </dgm:pt>
    <dgm:pt modelId="{A15607A1-D90B-45CA-ACF0-408E4E93F059}" type="pres">
      <dgm:prSet presAssocID="{DE4EE087-8BFB-45B7-8F13-FABB2B2309E1}" presName="composite3" presStyleCnt="0"/>
      <dgm:spPr/>
    </dgm:pt>
    <dgm:pt modelId="{17FE21C8-FF6C-4DFE-9DD9-0E7E60267E29}" type="pres">
      <dgm:prSet presAssocID="{DE4EE087-8BFB-45B7-8F13-FABB2B2309E1}" presName="background3" presStyleLbl="node3" presStyleIdx="0" presStyleCnt="2"/>
      <dgm:spPr/>
    </dgm:pt>
    <dgm:pt modelId="{C07208F3-4514-4598-8002-005FCBFB6A19}" type="pres">
      <dgm:prSet presAssocID="{DE4EE087-8BFB-45B7-8F13-FABB2B2309E1}" presName="text3" presStyleLbl="fgAcc3" presStyleIdx="0" presStyleCnt="2" custLinFactX="-75463" custLinFactNeighborX="-100000" custLinFactNeighborY="-20284">
        <dgm:presLayoutVars>
          <dgm:chPref val="3"/>
        </dgm:presLayoutVars>
      </dgm:prSet>
      <dgm:spPr/>
      <dgm:t>
        <a:bodyPr/>
        <a:lstStyle/>
        <a:p>
          <a:endParaRPr lang="en-US"/>
        </a:p>
      </dgm:t>
    </dgm:pt>
    <dgm:pt modelId="{5EEFAB5B-032D-4AAD-94D1-ADF103763ECB}" type="pres">
      <dgm:prSet presAssocID="{DE4EE087-8BFB-45B7-8F13-FABB2B2309E1}" presName="hierChild4" presStyleCnt="0"/>
      <dgm:spPr/>
    </dgm:pt>
    <dgm:pt modelId="{A20C4338-33B0-4D2B-8A7F-BBBC559E69D5}" type="pres">
      <dgm:prSet presAssocID="{489569E3-1D4F-4A2C-9580-24B131561507}" presName="Name17" presStyleLbl="parChTrans1D3" presStyleIdx="1" presStyleCnt="2"/>
      <dgm:spPr/>
      <dgm:t>
        <a:bodyPr/>
        <a:lstStyle/>
        <a:p>
          <a:endParaRPr lang="en-US"/>
        </a:p>
      </dgm:t>
    </dgm:pt>
    <dgm:pt modelId="{753667A3-E272-4FDE-82BA-F7A7880B0F35}" type="pres">
      <dgm:prSet presAssocID="{F049224C-20FB-4D5B-A041-248AA2CE5771}" presName="hierRoot3" presStyleCnt="0"/>
      <dgm:spPr/>
    </dgm:pt>
    <dgm:pt modelId="{53E016C2-73C0-49D4-AE8C-F2E4229E7664}" type="pres">
      <dgm:prSet presAssocID="{F049224C-20FB-4D5B-A041-248AA2CE5771}" presName="composite3" presStyleCnt="0"/>
      <dgm:spPr/>
    </dgm:pt>
    <dgm:pt modelId="{675373A1-E43E-45F3-A577-023C3077B125}" type="pres">
      <dgm:prSet presAssocID="{F049224C-20FB-4D5B-A041-248AA2CE5771}" presName="background3" presStyleLbl="node3" presStyleIdx="1" presStyleCnt="2"/>
      <dgm:spPr/>
    </dgm:pt>
    <dgm:pt modelId="{1A5BF22F-058E-4C31-82E9-A82E2C5708CE}" type="pres">
      <dgm:prSet presAssocID="{F049224C-20FB-4D5B-A041-248AA2CE5771}" presName="text3" presStyleLbl="fgAcc3" presStyleIdx="1" presStyleCnt="2" custLinFactNeighborX="1002" custLinFactNeighborY="-20284">
        <dgm:presLayoutVars>
          <dgm:chPref val="3"/>
        </dgm:presLayoutVars>
      </dgm:prSet>
      <dgm:spPr/>
      <dgm:t>
        <a:bodyPr/>
        <a:lstStyle/>
        <a:p>
          <a:endParaRPr lang="en-US"/>
        </a:p>
      </dgm:t>
    </dgm:pt>
    <dgm:pt modelId="{83E96FBC-442E-4392-9716-1E9670373976}" type="pres">
      <dgm:prSet presAssocID="{F049224C-20FB-4D5B-A041-248AA2CE5771}" presName="hierChild4" presStyleCnt="0"/>
      <dgm:spPr/>
    </dgm:pt>
    <dgm:pt modelId="{768F0947-EB61-4596-B3C6-F2F64A3211B7}" type="pres">
      <dgm:prSet presAssocID="{ED629A88-0FE0-4856-B009-B2286FA112E9}" presName="Name10" presStyleLbl="parChTrans1D2" presStyleIdx="1" presStyleCnt="2"/>
      <dgm:spPr/>
      <dgm:t>
        <a:bodyPr/>
        <a:lstStyle/>
        <a:p>
          <a:endParaRPr lang="en-US"/>
        </a:p>
      </dgm:t>
    </dgm:pt>
    <dgm:pt modelId="{768CFB50-8E50-41A6-818C-B10E80B4BEE4}" type="pres">
      <dgm:prSet presAssocID="{127D7940-A9DA-43F1-B0D2-7F2DF80D282F}" presName="hierRoot2" presStyleCnt="0"/>
      <dgm:spPr/>
    </dgm:pt>
    <dgm:pt modelId="{DCA91258-85E2-4685-9735-73DA3A6CCAE9}" type="pres">
      <dgm:prSet presAssocID="{127D7940-A9DA-43F1-B0D2-7F2DF80D282F}" presName="composite2" presStyleCnt="0"/>
      <dgm:spPr/>
    </dgm:pt>
    <dgm:pt modelId="{9763EDDB-A756-4F9B-9DDE-2A4D5AA8AD2A}" type="pres">
      <dgm:prSet presAssocID="{127D7940-A9DA-43F1-B0D2-7F2DF80D282F}" presName="background2" presStyleLbl="node2" presStyleIdx="1" presStyleCnt="2"/>
      <dgm:spPr/>
    </dgm:pt>
    <dgm:pt modelId="{BEC19B59-E7A9-4C1C-A5B7-13506257D4D9}" type="pres">
      <dgm:prSet presAssocID="{127D7940-A9DA-43F1-B0D2-7F2DF80D282F}" presName="text2" presStyleLbl="fgAcc2" presStyleIdx="1" presStyleCnt="2" custLinFactX="20238" custLinFactNeighborX="100000" custLinFactNeighborY="-25246">
        <dgm:presLayoutVars>
          <dgm:chPref val="3"/>
        </dgm:presLayoutVars>
      </dgm:prSet>
      <dgm:spPr/>
      <dgm:t>
        <a:bodyPr/>
        <a:lstStyle/>
        <a:p>
          <a:endParaRPr lang="en-US"/>
        </a:p>
      </dgm:t>
    </dgm:pt>
    <dgm:pt modelId="{EFCB1DDE-7879-4C8D-A3F8-FB49900AB4F5}" type="pres">
      <dgm:prSet presAssocID="{127D7940-A9DA-43F1-B0D2-7F2DF80D282F}" presName="hierChild3" presStyleCnt="0"/>
      <dgm:spPr/>
    </dgm:pt>
  </dgm:ptLst>
  <dgm:cxnLst>
    <dgm:cxn modelId="{138BDCA9-C39A-4330-A324-584622E47198}" type="presOf" srcId="{DE4EE087-8BFB-45B7-8F13-FABB2B2309E1}" destId="{C07208F3-4514-4598-8002-005FCBFB6A19}" srcOrd="0" destOrd="0" presId="urn:microsoft.com/office/officeart/2005/8/layout/hierarchy1"/>
    <dgm:cxn modelId="{AF29569F-6454-4EA3-AC8B-14B0A14AAA0E}" type="presOf" srcId="{B7B9C4E0-88F4-499A-B915-019BC83D32D8}" destId="{E1B9F543-3F60-489A-806D-F07F5F79C320}" srcOrd="0" destOrd="0" presId="urn:microsoft.com/office/officeart/2005/8/layout/hierarchy1"/>
    <dgm:cxn modelId="{C3BCB934-A56B-4887-93C5-811A1666CE45}" type="presOf" srcId="{489569E3-1D4F-4A2C-9580-24B131561507}" destId="{A20C4338-33B0-4D2B-8A7F-BBBC559E69D5}" srcOrd="0" destOrd="0" presId="urn:microsoft.com/office/officeart/2005/8/layout/hierarchy1"/>
    <dgm:cxn modelId="{2D326431-88C2-4F9B-A8B5-BA604C9B04B1}" type="presOf" srcId="{0152D692-64D1-4270-B32D-9225D0D10F6B}" destId="{3BFCE3DF-D9A4-4BAA-8EE1-393865164E00}" srcOrd="0" destOrd="0" presId="urn:microsoft.com/office/officeart/2005/8/layout/hierarchy1"/>
    <dgm:cxn modelId="{B1F0AF1F-2091-4028-9287-20BFF17BFB63}" srcId="{F3A22803-9AC3-4505-AB9B-B3ADDF5FA5A1}" destId="{F049224C-20FB-4D5B-A041-248AA2CE5771}" srcOrd="1" destOrd="0" parTransId="{489569E3-1D4F-4A2C-9580-24B131561507}" sibTransId="{0204777A-CEBF-4741-A3EB-6AEE417B6540}"/>
    <dgm:cxn modelId="{CE3930FE-1BDA-40BA-AA4D-99A6086D3235}" type="presOf" srcId="{ED629A88-0FE0-4856-B009-B2286FA112E9}" destId="{768F0947-EB61-4596-B3C6-F2F64A3211B7}" srcOrd="0" destOrd="0" presId="urn:microsoft.com/office/officeart/2005/8/layout/hierarchy1"/>
    <dgm:cxn modelId="{3D6FD420-133C-4CF0-A5AD-D7922F16C3B3}" type="presOf" srcId="{127D7940-A9DA-43F1-B0D2-7F2DF80D282F}" destId="{BEC19B59-E7A9-4C1C-A5B7-13506257D4D9}" srcOrd="0" destOrd="0" presId="urn:microsoft.com/office/officeart/2005/8/layout/hierarchy1"/>
    <dgm:cxn modelId="{1E7C28F1-BFDA-4CF9-A6FF-2543336B1096}" type="presOf" srcId="{F3A22803-9AC3-4505-AB9B-B3ADDF5FA5A1}" destId="{182A33F6-D6AA-410A-9C94-EA241D452D16}" srcOrd="0" destOrd="0" presId="urn:microsoft.com/office/officeart/2005/8/layout/hierarchy1"/>
    <dgm:cxn modelId="{A04AF553-829E-4EB6-A491-6B947E12E118}" srcId="{F9B9175D-D13D-4100-BA83-AFF49C11726D}" destId="{127D7940-A9DA-43F1-B0D2-7F2DF80D282F}" srcOrd="1" destOrd="0" parTransId="{ED629A88-0FE0-4856-B009-B2286FA112E9}" sibTransId="{ED0AB50D-6B60-46D6-99CB-FEBE159FF313}"/>
    <dgm:cxn modelId="{CED8081A-DBB5-4A33-A0F0-8A05744E2CBD}" srcId="{2DE3ACDD-1392-44B2-B239-29034A0AF78A}" destId="{F9B9175D-D13D-4100-BA83-AFF49C11726D}" srcOrd="0" destOrd="0" parTransId="{EC001B73-75CA-4251-8E4F-E120FF1ADA49}" sibTransId="{55715762-3804-4EAE-9C3F-DD3345937EEC}"/>
    <dgm:cxn modelId="{851D458C-AE47-4F10-8276-30ED62B2F6C4}" type="presOf" srcId="{F049224C-20FB-4D5B-A041-248AA2CE5771}" destId="{1A5BF22F-058E-4C31-82E9-A82E2C5708CE}" srcOrd="0" destOrd="0" presId="urn:microsoft.com/office/officeart/2005/8/layout/hierarchy1"/>
    <dgm:cxn modelId="{47E76915-E27A-4E32-A317-A209D9941DFB}" srcId="{F3A22803-9AC3-4505-AB9B-B3ADDF5FA5A1}" destId="{DE4EE087-8BFB-45B7-8F13-FABB2B2309E1}" srcOrd="0" destOrd="0" parTransId="{0152D692-64D1-4270-B32D-9225D0D10F6B}" sibTransId="{BC8F9FCD-0BBC-4A1C-B579-8B80D98B4EF4}"/>
    <dgm:cxn modelId="{F02F8551-AE5E-49D0-9A26-3ECAF68FDB93}" type="presOf" srcId="{F9B9175D-D13D-4100-BA83-AFF49C11726D}" destId="{CE2E6781-C4E9-4EB1-B3BA-E4756A90AC56}" srcOrd="0" destOrd="0" presId="urn:microsoft.com/office/officeart/2005/8/layout/hierarchy1"/>
    <dgm:cxn modelId="{52D59226-BCF8-410F-80CB-576A800F1B2B}" srcId="{F9B9175D-D13D-4100-BA83-AFF49C11726D}" destId="{F3A22803-9AC3-4505-AB9B-B3ADDF5FA5A1}" srcOrd="0" destOrd="0" parTransId="{B7B9C4E0-88F4-499A-B915-019BC83D32D8}" sibTransId="{16805F01-CA05-40C6-A255-F6C9EED7E398}"/>
    <dgm:cxn modelId="{7A2A72AF-2425-41B7-8220-EC34FC70EB4D}" type="presOf" srcId="{2DE3ACDD-1392-44B2-B239-29034A0AF78A}" destId="{C97AB9B8-D979-48D9-BABF-DE99AC720A89}" srcOrd="0" destOrd="0" presId="urn:microsoft.com/office/officeart/2005/8/layout/hierarchy1"/>
    <dgm:cxn modelId="{ED2D8FDF-8EA6-47EA-B5B0-D2BD517213EE}" type="presParOf" srcId="{C97AB9B8-D979-48D9-BABF-DE99AC720A89}" destId="{4444405A-D1FB-48B9-ACF6-34DD83CAEF8B}" srcOrd="0" destOrd="0" presId="urn:microsoft.com/office/officeart/2005/8/layout/hierarchy1"/>
    <dgm:cxn modelId="{28F2B6DA-2131-49D8-8887-EEA97C4E5C19}" type="presParOf" srcId="{4444405A-D1FB-48B9-ACF6-34DD83CAEF8B}" destId="{A4F3CD3A-08D0-4AB5-B78F-02530EECA9BD}" srcOrd="0" destOrd="0" presId="urn:microsoft.com/office/officeart/2005/8/layout/hierarchy1"/>
    <dgm:cxn modelId="{15927DD9-1947-47F4-8221-9B1D9EB292C8}" type="presParOf" srcId="{A4F3CD3A-08D0-4AB5-B78F-02530EECA9BD}" destId="{73C7F5F8-FCFF-4D94-962D-CF89874D3143}" srcOrd="0" destOrd="0" presId="urn:microsoft.com/office/officeart/2005/8/layout/hierarchy1"/>
    <dgm:cxn modelId="{FB3C7EBA-94A4-4938-AE52-804541C3F650}" type="presParOf" srcId="{A4F3CD3A-08D0-4AB5-B78F-02530EECA9BD}" destId="{CE2E6781-C4E9-4EB1-B3BA-E4756A90AC56}" srcOrd="1" destOrd="0" presId="urn:microsoft.com/office/officeart/2005/8/layout/hierarchy1"/>
    <dgm:cxn modelId="{396B5478-EE06-43B9-AA99-1E601675C267}" type="presParOf" srcId="{4444405A-D1FB-48B9-ACF6-34DD83CAEF8B}" destId="{0682ED2A-6ED5-4D2F-BB51-9B5E715340EE}" srcOrd="1" destOrd="0" presId="urn:microsoft.com/office/officeart/2005/8/layout/hierarchy1"/>
    <dgm:cxn modelId="{34722DD9-6553-4470-971F-EDB6213CA489}" type="presParOf" srcId="{0682ED2A-6ED5-4D2F-BB51-9B5E715340EE}" destId="{E1B9F543-3F60-489A-806D-F07F5F79C320}" srcOrd="0" destOrd="0" presId="urn:microsoft.com/office/officeart/2005/8/layout/hierarchy1"/>
    <dgm:cxn modelId="{CA3047F9-B490-4977-821C-872B05A14F08}" type="presParOf" srcId="{0682ED2A-6ED5-4D2F-BB51-9B5E715340EE}" destId="{D01B5E65-4B03-43CD-8B24-2D9F2155C588}" srcOrd="1" destOrd="0" presId="urn:microsoft.com/office/officeart/2005/8/layout/hierarchy1"/>
    <dgm:cxn modelId="{81B2B398-D0D3-4503-B543-12A94DD609EC}" type="presParOf" srcId="{D01B5E65-4B03-43CD-8B24-2D9F2155C588}" destId="{4E670DFE-171E-4BB1-80A9-58C8A1D58B68}" srcOrd="0" destOrd="0" presId="urn:microsoft.com/office/officeart/2005/8/layout/hierarchy1"/>
    <dgm:cxn modelId="{98F92168-F570-4F90-A3CC-14CE57FCB818}" type="presParOf" srcId="{4E670DFE-171E-4BB1-80A9-58C8A1D58B68}" destId="{1C059D07-A75C-4E8B-A9D4-A5D3E6FFDCE0}" srcOrd="0" destOrd="0" presId="urn:microsoft.com/office/officeart/2005/8/layout/hierarchy1"/>
    <dgm:cxn modelId="{E8AD27C4-4A87-4661-AE81-287BC9987559}" type="presParOf" srcId="{4E670DFE-171E-4BB1-80A9-58C8A1D58B68}" destId="{182A33F6-D6AA-410A-9C94-EA241D452D16}" srcOrd="1" destOrd="0" presId="urn:microsoft.com/office/officeart/2005/8/layout/hierarchy1"/>
    <dgm:cxn modelId="{12FF325A-E513-48ED-A2DD-2209C46CE9B3}" type="presParOf" srcId="{D01B5E65-4B03-43CD-8B24-2D9F2155C588}" destId="{BD95F3C4-5904-4622-BB5B-3E06449ED450}" srcOrd="1" destOrd="0" presId="urn:microsoft.com/office/officeart/2005/8/layout/hierarchy1"/>
    <dgm:cxn modelId="{1EE47AC1-2638-40E0-8C39-3710CB7A464F}" type="presParOf" srcId="{BD95F3C4-5904-4622-BB5B-3E06449ED450}" destId="{3BFCE3DF-D9A4-4BAA-8EE1-393865164E00}" srcOrd="0" destOrd="0" presId="urn:microsoft.com/office/officeart/2005/8/layout/hierarchy1"/>
    <dgm:cxn modelId="{B9438966-696B-43F2-AA52-4ACA99EA1A24}" type="presParOf" srcId="{BD95F3C4-5904-4622-BB5B-3E06449ED450}" destId="{133DA804-9265-4A79-AFFF-761623E6E0EE}" srcOrd="1" destOrd="0" presId="urn:microsoft.com/office/officeart/2005/8/layout/hierarchy1"/>
    <dgm:cxn modelId="{496089A9-CAD6-4F52-88FD-13BCEE88E9A0}" type="presParOf" srcId="{133DA804-9265-4A79-AFFF-761623E6E0EE}" destId="{A15607A1-D90B-45CA-ACF0-408E4E93F059}" srcOrd="0" destOrd="0" presId="urn:microsoft.com/office/officeart/2005/8/layout/hierarchy1"/>
    <dgm:cxn modelId="{B419D9DD-8855-42FA-9AA1-682839B4BC42}" type="presParOf" srcId="{A15607A1-D90B-45CA-ACF0-408E4E93F059}" destId="{17FE21C8-FF6C-4DFE-9DD9-0E7E60267E29}" srcOrd="0" destOrd="0" presId="urn:microsoft.com/office/officeart/2005/8/layout/hierarchy1"/>
    <dgm:cxn modelId="{2A6A362A-B8F7-4485-A5E4-8802DDD03A9F}" type="presParOf" srcId="{A15607A1-D90B-45CA-ACF0-408E4E93F059}" destId="{C07208F3-4514-4598-8002-005FCBFB6A19}" srcOrd="1" destOrd="0" presId="urn:microsoft.com/office/officeart/2005/8/layout/hierarchy1"/>
    <dgm:cxn modelId="{AFFCAA3F-5E46-4986-8889-55E74E11354C}" type="presParOf" srcId="{133DA804-9265-4A79-AFFF-761623E6E0EE}" destId="{5EEFAB5B-032D-4AAD-94D1-ADF103763ECB}" srcOrd="1" destOrd="0" presId="urn:microsoft.com/office/officeart/2005/8/layout/hierarchy1"/>
    <dgm:cxn modelId="{5F2E4717-F3B6-4333-BA3E-7C8F08D288DD}" type="presParOf" srcId="{BD95F3C4-5904-4622-BB5B-3E06449ED450}" destId="{A20C4338-33B0-4D2B-8A7F-BBBC559E69D5}" srcOrd="2" destOrd="0" presId="urn:microsoft.com/office/officeart/2005/8/layout/hierarchy1"/>
    <dgm:cxn modelId="{A14123E3-1B8B-4073-AB90-C1C5B3F611FC}" type="presParOf" srcId="{BD95F3C4-5904-4622-BB5B-3E06449ED450}" destId="{753667A3-E272-4FDE-82BA-F7A7880B0F35}" srcOrd="3" destOrd="0" presId="urn:microsoft.com/office/officeart/2005/8/layout/hierarchy1"/>
    <dgm:cxn modelId="{72002CB8-8834-44F5-83AA-C26585EB48E1}" type="presParOf" srcId="{753667A3-E272-4FDE-82BA-F7A7880B0F35}" destId="{53E016C2-73C0-49D4-AE8C-F2E4229E7664}" srcOrd="0" destOrd="0" presId="urn:microsoft.com/office/officeart/2005/8/layout/hierarchy1"/>
    <dgm:cxn modelId="{11765322-CF41-4919-8726-DD020E6030B6}" type="presParOf" srcId="{53E016C2-73C0-49D4-AE8C-F2E4229E7664}" destId="{675373A1-E43E-45F3-A577-023C3077B125}" srcOrd="0" destOrd="0" presId="urn:microsoft.com/office/officeart/2005/8/layout/hierarchy1"/>
    <dgm:cxn modelId="{E5169ED8-87BD-4D2C-8EE5-B0C154EE5071}" type="presParOf" srcId="{53E016C2-73C0-49D4-AE8C-F2E4229E7664}" destId="{1A5BF22F-058E-4C31-82E9-A82E2C5708CE}" srcOrd="1" destOrd="0" presId="urn:microsoft.com/office/officeart/2005/8/layout/hierarchy1"/>
    <dgm:cxn modelId="{8F858369-A8E3-4A6C-BF59-3BF1DE4B3CFA}" type="presParOf" srcId="{753667A3-E272-4FDE-82BA-F7A7880B0F35}" destId="{83E96FBC-442E-4392-9716-1E9670373976}" srcOrd="1" destOrd="0" presId="urn:microsoft.com/office/officeart/2005/8/layout/hierarchy1"/>
    <dgm:cxn modelId="{C238408F-3CDA-43F5-8010-09A7E852A173}" type="presParOf" srcId="{0682ED2A-6ED5-4D2F-BB51-9B5E715340EE}" destId="{768F0947-EB61-4596-B3C6-F2F64A3211B7}" srcOrd="2" destOrd="0" presId="urn:microsoft.com/office/officeart/2005/8/layout/hierarchy1"/>
    <dgm:cxn modelId="{8C058333-D49A-4B6B-B924-B399E2CD5922}" type="presParOf" srcId="{0682ED2A-6ED5-4D2F-BB51-9B5E715340EE}" destId="{768CFB50-8E50-41A6-818C-B10E80B4BEE4}" srcOrd="3" destOrd="0" presId="urn:microsoft.com/office/officeart/2005/8/layout/hierarchy1"/>
    <dgm:cxn modelId="{DD7ED911-2822-4B06-85BD-AE0BE3C9734E}" type="presParOf" srcId="{768CFB50-8E50-41A6-818C-B10E80B4BEE4}" destId="{DCA91258-85E2-4685-9735-73DA3A6CCAE9}" srcOrd="0" destOrd="0" presId="urn:microsoft.com/office/officeart/2005/8/layout/hierarchy1"/>
    <dgm:cxn modelId="{6BD3AE48-5FE5-4F26-80EF-D9104B15E14D}" type="presParOf" srcId="{DCA91258-85E2-4685-9735-73DA3A6CCAE9}" destId="{9763EDDB-A756-4F9B-9DDE-2A4D5AA8AD2A}" srcOrd="0" destOrd="0" presId="urn:microsoft.com/office/officeart/2005/8/layout/hierarchy1"/>
    <dgm:cxn modelId="{3A3F4BE9-0EC8-4EAC-83B1-060E5EB9B747}" type="presParOf" srcId="{DCA91258-85E2-4685-9735-73DA3A6CCAE9}" destId="{BEC19B59-E7A9-4C1C-A5B7-13506257D4D9}" srcOrd="1" destOrd="0" presId="urn:microsoft.com/office/officeart/2005/8/layout/hierarchy1"/>
    <dgm:cxn modelId="{73E87CBA-E5C6-4C46-8FC7-CEDCFD1ACFAE}" type="presParOf" srcId="{768CFB50-8E50-41A6-818C-B10E80B4BEE4}" destId="{EFCB1DDE-7879-4C8D-A3F8-FB49900AB4F5}" srcOrd="1" destOrd="0" presId="urn:microsoft.com/office/officeart/2005/8/layout/hierarchy1"/>
  </dgm:cxnLst>
  <dgm:bg/>
  <dgm:whole>
    <a:ln w="28575">
      <a:solidFill>
        <a:schemeClr val="accent2">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Lst>
  <dgm:cxnLst>
    <dgm:cxn modelId="{15C05666-7D7D-4EED-8E4D-B744D253AC9E}" type="presOf" srcId="{9F783090-C55B-404B-AAFF-169EFB4E353B}" destId="{1D5E5B76-1944-48D6-8734-807C2548F4E1}" srcOrd="0" destOrd="0" presId="urn:microsoft.com/office/officeart/2005/8/layout/vList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E50D4C3-AD6A-4299-861D-8472DF31C4D3}"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73E95FCE-7772-4C03-BCCD-F24B8D403F22}">
      <dgm:prSet phldrT="[Text]"/>
      <dgm:spPr/>
      <dgm:t>
        <a:bodyPr/>
        <a:lstStyle/>
        <a:p>
          <a:r>
            <a:rPr lang="en-US" dirty="0"/>
            <a:t>Problem</a:t>
          </a:r>
        </a:p>
      </dgm:t>
    </dgm:pt>
    <dgm:pt modelId="{6E9A1A97-BE09-40F3-8242-BE4DDEE67C95}" type="parTrans" cxnId="{AECEB3F6-EC2B-4A18-9B53-542F87A99948}">
      <dgm:prSet/>
      <dgm:spPr/>
      <dgm:t>
        <a:bodyPr/>
        <a:lstStyle/>
        <a:p>
          <a:endParaRPr lang="en-US"/>
        </a:p>
      </dgm:t>
    </dgm:pt>
    <dgm:pt modelId="{09E89280-5BF9-4730-AFA0-BB84CFBA0C43}" type="sibTrans" cxnId="{AECEB3F6-EC2B-4A18-9B53-542F87A99948}">
      <dgm:prSet/>
      <dgm:spPr/>
      <dgm:t>
        <a:bodyPr/>
        <a:lstStyle/>
        <a:p>
          <a:endParaRPr lang="en-US"/>
        </a:p>
      </dgm:t>
    </dgm:pt>
    <dgm:pt modelId="{F842AA32-CA8A-4E57-BD56-54B0DC9454F8}">
      <dgm:prSet phldrT="[Text]"/>
      <dgm:spPr>
        <a:ln w="28575">
          <a:solidFill>
            <a:schemeClr val="accent2">
              <a:lumMod val="60000"/>
              <a:lumOff val="40000"/>
            </a:schemeClr>
          </a:solidFill>
        </a:ln>
      </dgm:spPr>
      <dgm:t>
        <a:bodyPr/>
        <a:lstStyle/>
        <a:p>
          <a:r>
            <a:rPr lang="en-US" dirty="0"/>
            <a:t>Decision Problem </a:t>
          </a:r>
        </a:p>
      </dgm:t>
    </dgm:pt>
    <dgm:pt modelId="{8868124C-9AE6-49D7-8865-747FC4EA5156}" type="parTrans" cxnId="{6A461542-73A9-4FDE-9E19-F91710AFE966}">
      <dgm:prSet/>
      <dgm:spPr/>
      <dgm:t>
        <a:bodyPr/>
        <a:lstStyle/>
        <a:p>
          <a:endParaRPr lang="en-US"/>
        </a:p>
      </dgm:t>
    </dgm:pt>
    <dgm:pt modelId="{70AC4159-65C3-4131-8EC4-C085447507A7}" type="sibTrans" cxnId="{6A461542-73A9-4FDE-9E19-F91710AFE966}">
      <dgm:prSet/>
      <dgm:spPr/>
      <dgm:t>
        <a:bodyPr/>
        <a:lstStyle/>
        <a:p>
          <a:endParaRPr lang="en-US"/>
        </a:p>
      </dgm:t>
    </dgm:pt>
    <dgm:pt modelId="{7A9EB888-56A6-4213-A2FC-69C46F8A5B37}">
      <dgm:prSet phldrT="[Text]"/>
      <dgm:spPr/>
      <dgm:t>
        <a:bodyPr/>
        <a:lstStyle/>
        <a:p>
          <a:r>
            <a:rPr lang="en-US" dirty="0"/>
            <a:t>optimization Problem </a:t>
          </a:r>
        </a:p>
      </dgm:t>
    </dgm:pt>
    <dgm:pt modelId="{2F731AB0-2802-4853-ADE1-5F8591C952D6}" type="parTrans" cxnId="{5E764E5F-9227-4B6A-9410-02E3FF5EC3F4}">
      <dgm:prSet/>
      <dgm:spPr/>
      <dgm:t>
        <a:bodyPr/>
        <a:lstStyle/>
        <a:p>
          <a:endParaRPr lang="en-US"/>
        </a:p>
      </dgm:t>
    </dgm:pt>
    <dgm:pt modelId="{3118D7DA-1C60-461E-A539-536264965A85}" type="sibTrans" cxnId="{5E764E5F-9227-4B6A-9410-02E3FF5EC3F4}">
      <dgm:prSet/>
      <dgm:spPr/>
      <dgm:t>
        <a:bodyPr/>
        <a:lstStyle/>
        <a:p>
          <a:endParaRPr lang="en-US"/>
        </a:p>
      </dgm:t>
    </dgm:pt>
    <dgm:pt modelId="{D7B555DE-0319-417C-819F-F47AA86808CD}" type="pres">
      <dgm:prSet presAssocID="{AE50D4C3-AD6A-4299-861D-8472DF31C4D3}" presName="mainComposite" presStyleCnt="0">
        <dgm:presLayoutVars>
          <dgm:chPref val="1"/>
          <dgm:dir/>
          <dgm:animOne val="branch"/>
          <dgm:animLvl val="lvl"/>
          <dgm:resizeHandles val="exact"/>
        </dgm:presLayoutVars>
      </dgm:prSet>
      <dgm:spPr/>
      <dgm:t>
        <a:bodyPr/>
        <a:lstStyle/>
        <a:p>
          <a:endParaRPr lang="en-US"/>
        </a:p>
      </dgm:t>
    </dgm:pt>
    <dgm:pt modelId="{6FC06DAE-1354-4CAA-9D17-7C7783A9B11E}" type="pres">
      <dgm:prSet presAssocID="{AE50D4C3-AD6A-4299-861D-8472DF31C4D3}" presName="hierFlow" presStyleCnt="0"/>
      <dgm:spPr/>
    </dgm:pt>
    <dgm:pt modelId="{A71919AC-2734-40D5-B3EA-FDF4DE49FE5B}" type="pres">
      <dgm:prSet presAssocID="{AE50D4C3-AD6A-4299-861D-8472DF31C4D3}" presName="hierChild1" presStyleCnt="0">
        <dgm:presLayoutVars>
          <dgm:chPref val="1"/>
          <dgm:animOne val="branch"/>
          <dgm:animLvl val="lvl"/>
        </dgm:presLayoutVars>
      </dgm:prSet>
      <dgm:spPr/>
    </dgm:pt>
    <dgm:pt modelId="{ABFE9CD5-BEA8-40E3-AF00-0015B2DF0984}" type="pres">
      <dgm:prSet presAssocID="{73E95FCE-7772-4C03-BCCD-F24B8D403F22}" presName="Name14" presStyleCnt="0"/>
      <dgm:spPr/>
    </dgm:pt>
    <dgm:pt modelId="{F6F53C61-75D2-43BF-926D-190B3DF66308}" type="pres">
      <dgm:prSet presAssocID="{73E95FCE-7772-4C03-BCCD-F24B8D403F22}" presName="level1Shape" presStyleLbl="node0" presStyleIdx="0" presStyleCnt="1" custScaleX="125456" custLinFactNeighborX="-74771" custLinFactNeighborY="7474">
        <dgm:presLayoutVars>
          <dgm:chPref val="3"/>
        </dgm:presLayoutVars>
      </dgm:prSet>
      <dgm:spPr/>
      <dgm:t>
        <a:bodyPr/>
        <a:lstStyle/>
        <a:p>
          <a:endParaRPr lang="en-US"/>
        </a:p>
      </dgm:t>
    </dgm:pt>
    <dgm:pt modelId="{BB9D368E-E5D2-4AC9-B153-D2EE3078183D}" type="pres">
      <dgm:prSet presAssocID="{73E95FCE-7772-4C03-BCCD-F24B8D403F22}" presName="hierChild2" presStyleCnt="0"/>
      <dgm:spPr/>
    </dgm:pt>
    <dgm:pt modelId="{93A8FFCC-9A16-41EF-80D0-9839B3E3B7FF}" type="pres">
      <dgm:prSet presAssocID="{8868124C-9AE6-49D7-8865-747FC4EA5156}" presName="Name19" presStyleLbl="parChTrans1D2" presStyleIdx="0" presStyleCnt="2"/>
      <dgm:spPr/>
      <dgm:t>
        <a:bodyPr/>
        <a:lstStyle/>
        <a:p>
          <a:endParaRPr lang="en-US"/>
        </a:p>
      </dgm:t>
    </dgm:pt>
    <dgm:pt modelId="{12EB511F-A6DE-495E-B152-891AE879900F}" type="pres">
      <dgm:prSet presAssocID="{F842AA32-CA8A-4E57-BD56-54B0DC9454F8}" presName="Name21" presStyleCnt="0"/>
      <dgm:spPr/>
    </dgm:pt>
    <dgm:pt modelId="{0AA11BF6-C42F-4047-BDFA-3876CA28E7F8}" type="pres">
      <dgm:prSet presAssocID="{F842AA32-CA8A-4E57-BD56-54B0DC9454F8}" presName="level2Shape" presStyleLbl="node2" presStyleIdx="0" presStyleCnt="2" custScaleX="137488" custLinFactX="-29649" custLinFactNeighborX="-100000"/>
      <dgm:spPr/>
      <dgm:t>
        <a:bodyPr/>
        <a:lstStyle/>
        <a:p>
          <a:endParaRPr lang="en-US"/>
        </a:p>
      </dgm:t>
    </dgm:pt>
    <dgm:pt modelId="{43522878-DEB8-43BD-9317-FD555C0D72A7}" type="pres">
      <dgm:prSet presAssocID="{F842AA32-CA8A-4E57-BD56-54B0DC9454F8}" presName="hierChild3" presStyleCnt="0"/>
      <dgm:spPr/>
    </dgm:pt>
    <dgm:pt modelId="{D6D6DD83-1404-42E6-9249-B0C2C932802C}" type="pres">
      <dgm:prSet presAssocID="{2F731AB0-2802-4853-ADE1-5F8591C952D6}" presName="Name19" presStyleLbl="parChTrans1D2" presStyleIdx="1" presStyleCnt="2"/>
      <dgm:spPr/>
      <dgm:t>
        <a:bodyPr/>
        <a:lstStyle/>
        <a:p>
          <a:endParaRPr lang="en-US"/>
        </a:p>
      </dgm:t>
    </dgm:pt>
    <dgm:pt modelId="{0EB1DD89-AF1E-4DAA-BC2E-8A6153660B61}" type="pres">
      <dgm:prSet presAssocID="{7A9EB888-56A6-4213-A2FC-69C46F8A5B37}" presName="Name21" presStyleCnt="0"/>
      <dgm:spPr/>
    </dgm:pt>
    <dgm:pt modelId="{A04356E1-9A28-493E-BC25-94C03859889D}" type="pres">
      <dgm:prSet presAssocID="{7A9EB888-56A6-4213-A2FC-69C46F8A5B37}" presName="level2Shape" presStyleLbl="node2" presStyleIdx="1" presStyleCnt="2" custScaleX="162216" custLinFactNeighborX="-71294" custLinFactNeighborY="4151"/>
      <dgm:spPr/>
      <dgm:t>
        <a:bodyPr/>
        <a:lstStyle/>
        <a:p>
          <a:endParaRPr lang="en-US"/>
        </a:p>
      </dgm:t>
    </dgm:pt>
    <dgm:pt modelId="{44E264FB-3059-415B-AFBA-A66CB51AD586}" type="pres">
      <dgm:prSet presAssocID="{7A9EB888-56A6-4213-A2FC-69C46F8A5B37}" presName="hierChild3" presStyleCnt="0"/>
      <dgm:spPr/>
    </dgm:pt>
    <dgm:pt modelId="{195504AE-1E97-4039-8A4E-8556B49CE0F8}" type="pres">
      <dgm:prSet presAssocID="{AE50D4C3-AD6A-4299-861D-8472DF31C4D3}" presName="bgShapesFlow" presStyleCnt="0"/>
      <dgm:spPr/>
    </dgm:pt>
  </dgm:ptLst>
  <dgm:cxnLst>
    <dgm:cxn modelId="{5E764E5F-9227-4B6A-9410-02E3FF5EC3F4}" srcId="{73E95FCE-7772-4C03-BCCD-F24B8D403F22}" destId="{7A9EB888-56A6-4213-A2FC-69C46F8A5B37}" srcOrd="1" destOrd="0" parTransId="{2F731AB0-2802-4853-ADE1-5F8591C952D6}" sibTransId="{3118D7DA-1C60-461E-A539-536264965A85}"/>
    <dgm:cxn modelId="{AECEB3F6-EC2B-4A18-9B53-542F87A99948}" srcId="{AE50D4C3-AD6A-4299-861D-8472DF31C4D3}" destId="{73E95FCE-7772-4C03-BCCD-F24B8D403F22}" srcOrd="0" destOrd="0" parTransId="{6E9A1A97-BE09-40F3-8242-BE4DDEE67C95}" sibTransId="{09E89280-5BF9-4730-AFA0-BB84CFBA0C43}"/>
    <dgm:cxn modelId="{6E834AFF-E38E-451B-90B5-17069053BA61}" type="presOf" srcId="{AE50D4C3-AD6A-4299-861D-8472DF31C4D3}" destId="{D7B555DE-0319-417C-819F-F47AA86808CD}" srcOrd="0" destOrd="0" presId="urn:microsoft.com/office/officeart/2005/8/layout/hierarchy6"/>
    <dgm:cxn modelId="{326C50B7-C283-437E-92BF-286D9246BDB1}" type="presOf" srcId="{73E95FCE-7772-4C03-BCCD-F24B8D403F22}" destId="{F6F53C61-75D2-43BF-926D-190B3DF66308}" srcOrd="0" destOrd="0" presId="urn:microsoft.com/office/officeart/2005/8/layout/hierarchy6"/>
    <dgm:cxn modelId="{6A461542-73A9-4FDE-9E19-F91710AFE966}" srcId="{73E95FCE-7772-4C03-BCCD-F24B8D403F22}" destId="{F842AA32-CA8A-4E57-BD56-54B0DC9454F8}" srcOrd="0" destOrd="0" parTransId="{8868124C-9AE6-49D7-8865-747FC4EA5156}" sibTransId="{70AC4159-65C3-4131-8EC4-C085447507A7}"/>
    <dgm:cxn modelId="{FDD9B0EA-9C37-4481-ACD0-01714BDA8A26}" type="presOf" srcId="{F842AA32-CA8A-4E57-BD56-54B0DC9454F8}" destId="{0AA11BF6-C42F-4047-BDFA-3876CA28E7F8}" srcOrd="0" destOrd="0" presId="urn:microsoft.com/office/officeart/2005/8/layout/hierarchy6"/>
    <dgm:cxn modelId="{2D732521-651A-48B2-AC3C-E0877AB09F18}" type="presOf" srcId="{8868124C-9AE6-49D7-8865-747FC4EA5156}" destId="{93A8FFCC-9A16-41EF-80D0-9839B3E3B7FF}" srcOrd="0" destOrd="0" presId="urn:microsoft.com/office/officeart/2005/8/layout/hierarchy6"/>
    <dgm:cxn modelId="{7870B357-2C92-43A3-A0FC-7E19BCD3823A}" type="presOf" srcId="{2F731AB0-2802-4853-ADE1-5F8591C952D6}" destId="{D6D6DD83-1404-42E6-9249-B0C2C932802C}" srcOrd="0" destOrd="0" presId="urn:microsoft.com/office/officeart/2005/8/layout/hierarchy6"/>
    <dgm:cxn modelId="{6E5638AB-A7F0-49A5-BD68-0933D32CCF69}" type="presOf" srcId="{7A9EB888-56A6-4213-A2FC-69C46F8A5B37}" destId="{A04356E1-9A28-493E-BC25-94C03859889D}" srcOrd="0" destOrd="0" presId="urn:microsoft.com/office/officeart/2005/8/layout/hierarchy6"/>
    <dgm:cxn modelId="{32DC5EEA-F4B8-470F-96DE-C34661CC81F6}" type="presParOf" srcId="{D7B555DE-0319-417C-819F-F47AA86808CD}" destId="{6FC06DAE-1354-4CAA-9D17-7C7783A9B11E}" srcOrd="0" destOrd="0" presId="urn:microsoft.com/office/officeart/2005/8/layout/hierarchy6"/>
    <dgm:cxn modelId="{F4B82DF3-FE90-4F28-9466-99EF3043B9FC}" type="presParOf" srcId="{6FC06DAE-1354-4CAA-9D17-7C7783A9B11E}" destId="{A71919AC-2734-40D5-B3EA-FDF4DE49FE5B}" srcOrd="0" destOrd="0" presId="urn:microsoft.com/office/officeart/2005/8/layout/hierarchy6"/>
    <dgm:cxn modelId="{C82A6BE7-EC21-4EEE-94D5-C0818F03DE3F}" type="presParOf" srcId="{A71919AC-2734-40D5-B3EA-FDF4DE49FE5B}" destId="{ABFE9CD5-BEA8-40E3-AF00-0015B2DF0984}" srcOrd="0" destOrd="0" presId="urn:microsoft.com/office/officeart/2005/8/layout/hierarchy6"/>
    <dgm:cxn modelId="{66D9BBB7-3E74-4B37-A390-3A75BA763CD3}" type="presParOf" srcId="{ABFE9CD5-BEA8-40E3-AF00-0015B2DF0984}" destId="{F6F53C61-75D2-43BF-926D-190B3DF66308}" srcOrd="0" destOrd="0" presId="urn:microsoft.com/office/officeart/2005/8/layout/hierarchy6"/>
    <dgm:cxn modelId="{0AC2151E-1701-4C18-A881-F76C422F9F15}" type="presParOf" srcId="{ABFE9CD5-BEA8-40E3-AF00-0015B2DF0984}" destId="{BB9D368E-E5D2-4AC9-B153-D2EE3078183D}" srcOrd="1" destOrd="0" presId="urn:microsoft.com/office/officeart/2005/8/layout/hierarchy6"/>
    <dgm:cxn modelId="{7ADC748E-8C92-415C-AC6D-692627DBE84B}" type="presParOf" srcId="{BB9D368E-E5D2-4AC9-B153-D2EE3078183D}" destId="{93A8FFCC-9A16-41EF-80D0-9839B3E3B7FF}" srcOrd="0" destOrd="0" presId="urn:microsoft.com/office/officeart/2005/8/layout/hierarchy6"/>
    <dgm:cxn modelId="{558C41AF-D76B-4412-9B4E-CEADFB7DD6E6}" type="presParOf" srcId="{BB9D368E-E5D2-4AC9-B153-D2EE3078183D}" destId="{12EB511F-A6DE-495E-B152-891AE879900F}" srcOrd="1" destOrd="0" presId="urn:microsoft.com/office/officeart/2005/8/layout/hierarchy6"/>
    <dgm:cxn modelId="{0F3C1F3A-869D-4036-B9BE-AFABB7F847C5}" type="presParOf" srcId="{12EB511F-A6DE-495E-B152-891AE879900F}" destId="{0AA11BF6-C42F-4047-BDFA-3876CA28E7F8}" srcOrd="0" destOrd="0" presId="urn:microsoft.com/office/officeart/2005/8/layout/hierarchy6"/>
    <dgm:cxn modelId="{CA6CBAAA-4B07-4F2D-B937-0CC47A594CC4}" type="presParOf" srcId="{12EB511F-A6DE-495E-B152-891AE879900F}" destId="{43522878-DEB8-43BD-9317-FD555C0D72A7}" srcOrd="1" destOrd="0" presId="urn:microsoft.com/office/officeart/2005/8/layout/hierarchy6"/>
    <dgm:cxn modelId="{7A4C49B2-6B8A-420C-BBF8-34ACDDADBB78}" type="presParOf" srcId="{BB9D368E-E5D2-4AC9-B153-D2EE3078183D}" destId="{D6D6DD83-1404-42E6-9249-B0C2C932802C}" srcOrd="2" destOrd="0" presId="urn:microsoft.com/office/officeart/2005/8/layout/hierarchy6"/>
    <dgm:cxn modelId="{2B7ACB95-5861-4078-8C06-004D8E9AAAFC}" type="presParOf" srcId="{BB9D368E-E5D2-4AC9-B153-D2EE3078183D}" destId="{0EB1DD89-AF1E-4DAA-BC2E-8A6153660B61}" srcOrd="3" destOrd="0" presId="urn:microsoft.com/office/officeart/2005/8/layout/hierarchy6"/>
    <dgm:cxn modelId="{B7A789F7-875F-42A3-B5EA-E1425B5D3D4B}" type="presParOf" srcId="{0EB1DD89-AF1E-4DAA-BC2E-8A6153660B61}" destId="{A04356E1-9A28-493E-BC25-94C03859889D}" srcOrd="0" destOrd="0" presId="urn:microsoft.com/office/officeart/2005/8/layout/hierarchy6"/>
    <dgm:cxn modelId="{88D3AA68-CF7B-46C2-AA2E-33FAAA6A88C6}" type="presParOf" srcId="{0EB1DD89-AF1E-4DAA-BC2E-8A6153660B61}" destId="{44E264FB-3059-415B-AFBA-A66CB51AD586}" srcOrd="1" destOrd="0" presId="urn:microsoft.com/office/officeart/2005/8/layout/hierarchy6"/>
    <dgm:cxn modelId="{68891066-2A71-4A7D-9869-80020287EFF9}" type="presParOf" srcId="{D7B555DE-0319-417C-819F-F47AA86808CD}" destId="{195504AE-1E97-4039-8A4E-8556B49CE0F8}" srcOrd="1" destOrd="0" presId="urn:microsoft.com/office/officeart/2005/8/layout/hierarchy6"/>
  </dgm:cxnLst>
  <dgm:bg/>
  <dgm:whole>
    <a:ln w="28575">
      <a:solidFill>
        <a:schemeClr val="accent2">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595EE90-E0F2-4BAB-8358-4E4C8C7E69BA}"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832269F6-36A8-4C3D-8969-4E2169B62150}">
      <dgm:prSet phldrT="[Text]" custT="1"/>
      <dgm:spPr/>
      <dgm:t>
        <a:bodyPr/>
        <a:lstStyle/>
        <a:p>
          <a:r>
            <a:rPr lang="en-US" sz="3600" dirty="0"/>
            <a:t>NP</a:t>
          </a:r>
          <a:endParaRPr lang="en-US" sz="1100" dirty="0"/>
        </a:p>
      </dgm:t>
    </dgm:pt>
    <dgm:pt modelId="{7F521A78-FA3C-4F98-A2D0-AB5E5EFEDD7B}" type="parTrans" cxnId="{123F88F7-82F7-47BF-A923-F76EA5D5E1AE}">
      <dgm:prSet/>
      <dgm:spPr/>
      <dgm:t>
        <a:bodyPr/>
        <a:lstStyle/>
        <a:p>
          <a:endParaRPr lang="en-US"/>
        </a:p>
      </dgm:t>
    </dgm:pt>
    <dgm:pt modelId="{75042B9A-CB54-4979-A1D2-F4145B363C52}" type="sibTrans" cxnId="{123F88F7-82F7-47BF-A923-F76EA5D5E1AE}">
      <dgm:prSet/>
      <dgm:spPr/>
      <dgm:t>
        <a:bodyPr/>
        <a:lstStyle/>
        <a:p>
          <a:endParaRPr lang="en-US"/>
        </a:p>
      </dgm:t>
    </dgm:pt>
    <dgm:pt modelId="{8B1FD949-E86C-473B-BED5-E8BF1671D21D}">
      <dgm:prSet phldrT="[Text]" custT="1"/>
      <dgm:spPr/>
      <dgm:t>
        <a:bodyPr/>
        <a:lstStyle/>
        <a:p>
          <a:r>
            <a:rPr lang="en-US" sz="3200" dirty="0"/>
            <a:t>P</a:t>
          </a:r>
          <a:endParaRPr lang="en-US" sz="1400" dirty="0"/>
        </a:p>
      </dgm:t>
    </dgm:pt>
    <dgm:pt modelId="{BA6887A7-0C76-4522-A378-32B80653154D}" type="parTrans" cxnId="{32B41168-5220-4EE1-84C5-34D5A79CA702}">
      <dgm:prSet/>
      <dgm:spPr/>
      <dgm:t>
        <a:bodyPr/>
        <a:lstStyle/>
        <a:p>
          <a:endParaRPr lang="en-US"/>
        </a:p>
      </dgm:t>
    </dgm:pt>
    <dgm:pt modelId="{7230C87E-33FC-4106-BDD6-84354E583B72}" type="sibTrans" cxnId="{32B41168-5220-4EE1-84C5-34D5A79CA702}">
      <dgm:prSet/>
      <dgm:spPr/>
      <dgm:t>
        <a:bodyPr/>
        <a:lstStyle/>
        <a:p>
          <a:endParaRPr lang="en-US"/>
        </a:p>
      </dgm:t>
    </dgm:pt>
    <dgm:pt modelId="{9ABC173F-5BD3-4683-934B-2B8CB73BBD1A}" type="pres">
      <dgm:prSet presAssocID="{C595EE90-E0F2-4BAB-8358-4E4C8C7E69BA}" presName="Name0" presStyleCnt="0">
        <dgm:presLayoutVars>
          <dgm:chMax val="7"/>
          <dgm:resizeHandles val="exact"/>
        </dgm:presLayoutVars>
      </dgm:prSet>
      <dgm:spPr/>
      <dgm:t>
        <a:bodyPr/>
        <a:lstStyle/>
        <a:p>
          <a:endParaRPr lang="en-US"/>
        </a:p>
      </dgm:t>
    </dgm:pt>
    <dgm:pt modelId="{BD8BDD8C-6FB6-41B5-BA72-2C3657BB4061}" type="pres">
      <dgm:prSet presAssocID="{C595EE90-E0F2-4BAB-8358-4E4C8C7E69BA}" presName="comp1" presStyleCnt="0"/>
      <dgm:spPr/>
    </dgm:pt>
    <dgm:pt modelId="{7D013885-F74A-4524-882D-2344A85FC655}" type="pres">
      <dgm:prSet presAssocID="{C595EE90-E0F2-4BAB-8358-4E4C8C7E69BA}" presName="circle1" presStyleLbl="node1" presStyleIdx="0" presStyleCnt="2" custScaleX="161635" custLinFactNeighborX="22680" custLinFactNeighborY="23459"/>
      <dgm:spPr/>
      <dgm:t>
        <a:bodyPr/>
        <a:lstStyle/>
        <a:p>
          <a:endParaRPr lang="en-US"/>
        </a:p>
      </dgm:t>
    </dgm:pt>
    <dgm:pt modelId="{90BAFF91-B254-461B-9DE6-3420DB570D18}" type="pres">
      <dgm:prSet presAssocID="{C595EE90-E0F2-4BAB-8358-4E4C8C7E69BA}" presName="c1text" presStyleLbl="node1" presStyleIdx="0" presStyleCnt="2">
        <dgm:presLayoutVars>
          <dgm:bulletEnabled val="1"/>
        </dgm:presLayoutVars>
      </dgm:prSet>
      <dgm:spPr/>
      <dgm:t>
        <a:bodyPr/>
        <a:lstStyle/>
        <a:p>
          <a:endParaRPr lang="en-US"/>
        </a:p>
      </dgm:t>
    </dgm:pt>
    <dgm:pt modelId="{F8ECA5D2-797F-4A1B-9139-A6EB93CFAC95}" type="pres">
      <dgm:prSet presAssocID="{C595EE90-E0F2-4BAB-8358-4E4C8C7E69BA}" presName="comp2" presStyleCnt="0"/>
      <dgm:spPr/>
    </dgm:pt>
    <dgm:pt modelId="{F01D6508-1FF0-47AB-9837-D0B65A509B49}" type="pres">
      <dgm:prSet presAssocID="{C595EE90-E0F2-4BAB-8358-4E4C8C7E69BA}" presName="circle2" presStyleLbl="node1" presStyleIdx="1" presStyleCnt="2" custScaleX="56420" custScaleY="55421" custLinFactX="8554" custLinFactNeighborX="100000" custLinFactNeighborY="-9869"/>
      <dgm:spPr/>
      <dgm:t>
        <a:bodyPr/>
        <a:lstStyle/>
        <a:p>
          <a:endParaRPr lang="en-US"/>
        </a:p>
      </dgm:t>
    </dgm:pt>
    <dgm:pt modelId="{58FE48EA-9B4D-410C-9C6D-FD2B46DBFF7C}" type="pres">
      <dgm:prSet presAssocID="{C595EE90-E0F2-4BAB-8358-4E4C8C7E69BA}" presName="c2text" presStyleLbl="node1" presStyleIdx="1" presStyleCnt="2">
        <dgm:presLayoutVars>
          <dgm:bulletEnabled val="1"/>
        </dgm:presLayoutVars>
      </dgm:prSet>
      <dgm:spPr/>
      <dgm:t>
        <a:bodyPr/>
        <a:lstStyle/>
        <a:p>
          <a:endParaRPr lang="en-US"/>
        </a:p>
      </dgm:t>
    </dgm:pt>
  </dgm:ptLst>
  <dgm:cxnLst>
    <dgm:cxn modelId="{5FE9F4A5-2451-40D7-BA20-87A16D35AB14}" type="presOf" srcId="{832269F6-36A8-4C3D-8969-4E2169B62150}" destId="{90BAFF91-B254-461B-9DE6-3420DB570D18}" srcOrd="1" destOrd="0" presId="urn:microsoft.com/office/officeart/2005/8/layout/venn2"/>
    <dgm:cxn modelId="{0E2E4101-A7DE-42EA-9528-B1A4B7DCB045}" type="presOf" srcId="{C595EE90-E0F2-4BAB-8358-4E4C8C7E69BA}" destId="{9ABC173F-5BD3-4683-934B-2B8CB73BBD1A}" srcOrd="0" destOrd="0" presId="urn:microsoft.com/office/officeart/2005/8/layout/venn2"/>
    <dgm:cxn modelId="{32B41168-5220-4EE1-84C5-34D5A79CA702}" srcId="{C595EE90-E0F2-4BAB-8358-4E4C8C7E69BA}" destId="{8B1FD949-E86C-473B-BED5-E8BF1671D21D}" srcOrd="1" destOrd="0" parTransId="{BA6887A7-0C76-4522-A378-32B80653154D}" sibTransId="{7230C87E-33FC-4106-BDD6-84354E583B72}"/>
    <dgm:cxn modelId="{289670A6-2786-4ACA-B611-2096062DBB59}" type="presOf" srcId="{8B1FD949-E86C-473B-BED5-E8BF1671D21D}" destId="{58FE48EA-9B4D-410C-9C6D-FD2B46DBFF7C}" srcOrd="1" destOrd="0" presId="urn:microsoft.com/office/officeart/2005/8/layout/venn2"/>
    <dgm:cxn modelId="{006E45E3-E075-4473-A9CE-393A66AE98A5}" type="presOf" srcId="{832269F6-36A8-4C3D-8969-4E2169B62150}" destId="{7D013885-F74A-4524-882D-2344A85FC655}" srcOrd="0" destOrd="0" presId="urn:microsoft.com/office/officeart/2005/8/layout/venn2"/>
    <dgm:cxn modelId="{E395674A-C131-4961-83D4-00562D6084FE}" type="presOf" srcId="{8B1FD949-E86C-473B-BED5-E8BF1671D21D}" destId="{F01D6508-1FF0-47AB-9837-D0B65A509B49}" srcOrd="0" destOrd="0" presId="urn:microsoft.com/office/officeart/2005/8/layout/venn2"/>
    <dgm:cxn modelId="{123F88F7-82F7-47BF-A923-F76EA5D5E1AE}" srcId="{C595EE90-E0F2-4BAB-8358-4E4C8C7E69BA}" destId="{832269F6-36A8-4C3D-8969-4E2169B62150}" srcOrd="0" destOrd="0" parTransId="{7F521A78-FA3C-4F98-A2D0-AB5E5EFEDD7B}" sibTransId="{75042B9A-CB54-4979-A1D2-F4145B363C52}"/>
    <dgm:cxn modelId="{B9CC9F02-A2BE-48E0-8A56-0802A07948F4}" type="presParOf" srcId="{9ABC173F-5BD3-4683-934B-2B8CB73BBD1A}" destId="{BD8BDD8C-6FB6-41B5-BA72-2C3657BB4061}" srcOrd="0" destOrd="0" presId="urn:microsoft.com/office/officeart/2005/8/layout/venn2"/>
    <dgm:cxn modelId="{9B2AE0DC-19E9-4798-9A82-61B93F10D120}" type="presParOf" srcId="{BD8BDD8C-6FB6-41B5-BA72-2C3657BB4061}" destId="{7D013885-F74A-4524-882D-2344A85FC655}" srcOrd="0" destOrd="0" presId="urn:microsoft.com/office/officeart/2005/8/layout/venn2"/>
    <dgm:cxn modelId="{F9731044-6B71-44F0-B33A-84CF49DE5FC6}" type="presParOf" srcId="{BD8BDD8C-6FB6-41B5-BA72-2C3657BB4061}" destId="{90BAFF91-B254-461B-9DE6-3420DB570D18}" srcOrd="1" destOrd="0" presId="urn:microsoft.com/office/officeart/2005/8/layout/venn2"/>
    <dgm:cxn modelId="{AA6DE7D8-029F-4E52-8566-CEF028CF45D8}" type="presParOf" srcId="{9ABC173F-5BD3-4683-934B-2B8CB73BBD1A}" destId="{F8ECA5D2-797F-4A1B-9139-A6EB93CFAC95}" srcOrd="1" destOrd="0" presId="urn:microsoft.com/office/officeart/2005/8/layout/venn2"/>
    <dgm:cxn modelId="{56BA71F5-A7D2-4876-B209-30F5610E4A00}" type="presParOf" srcId="{F8ECA5D2-797F-4A1B-9139-A6EB93CFAC95}" destId="{F01D6508-1FF0-47AB-9837-D0B65A509B49}" srcOrd="0" destOrd="0" presId="urn:microsoft.com/office/officeart/2005/8/layout/venn2"/>
    <dgm:cxn modelId="{8033456F-5517-4B2E-AB03-EFE657810A08}" type="presParOf" srcId="{F8ECA5D2-797F-4A1B-9139-A6EB93CFAC95}" destId="{58FE48EA-9B4D-410C-9C6D-FD2B46DBFF7C}"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7D7842-540C-4B68-8019-424B0D6BDCC8}" type="doc">
      <dgm:prSet loTypeId="urn:microsoft.com/office/officeart/2005/8/layout/hProcess9" loCatId="process" qsTypeId="urn:microsoft.com/office/officeart/2005/8/quickstyle/simple1" qsCatId="simple" csTypeId="urn:microsoft.com/office/officeart/2005/8/colors/accent1_2" csCatId="accent1" phldr="1"/>
      <dgm:spPr/>
    </dgm:pt>
    <dgm:pt modelId="{26E1EEE3-E810-4BAF-9527-7B02D8967AA8}">
      <dgm:prSet phldrT="[Text]"/>
      <dgm:spPr/>
      <dgm:t>
        <a:bodyPr/>
        <a:lstStyle/>
        <a:p>
          <a:r>
            <a:rPr lang="en-US" dirty="0"/>
            <a:t>Reduces to</a:t>
          </a:r>
        </a:p>
        <a:p>
          <a:r>
            <a:rPr lang="en-US" dirty="0"/>
            <a:t>r = 11 + 0 = 11 </a:t>
          </a:r>
        </a:p>
      </dgm:t>
    </dgm:pt>
    <dgm:pt modelId="{54EBC2DE-30FB-45CB-81C8-E8DF99C38EDD}" type="parTrans" cxnId="{96825049-F2E8-4021-B118-63FDEC7EEF5F}">
      <dgm:prSet/>
      <dgm:spPr/>
      <dgm:t>
        <a:bodyPr/>
        <a:lstStyle/>
        <a:p>
          <a:endParaRPr lang="en-US"/>
        </a:p>
      </dgm:t>
    </dgm:pt>
    <dgm:pt modelId="{8A1C149E-62C9-4918-BA3A-913C7A6D0BF6}" type="sibTrans" cxnId="{96825049-F2E8-4021-B118-63FDEC7EEF5F}">
      <dgm:prSet/>
      <dgm:spPr/>
      <dgm:t>
        <a:bodyPr/>
        <a:lstStyle/>
        <a:p>
          <a:endParaRPr lang="en-US"/>
        </a:p>
      </dgm:t>
    </dgm:pt>
    <dgm:pt modelId="{39793B04-D60D-4C1D-98A0-046BE288131A}" type="pres">
      <dgm:prSet presAssocID="{DD7D7842-540C-4B68-8019-424B0D6BDCC8}" presName="CompostProcess" presStyleCnt="0">
        <dgm:presLayoutVars>
          <dgm:dir/>
          <dgm:resizeHandles val="exact"/>
        </dgm:presLayoutVars>
      </dgm:prSet>
      <dgm:spPr/>
    </dgm:pt>
    <dgm:pt modelId="{D7F63C7F-BB9D-4D98-979D-B9EF5C970879}" type="pres">
      <dgm:prSet presAssocID="{DD7D7842-540C-4B68-8019-424B0D6BDCC8}" presName="arrow" presStyleLbl="bgShp" presStyleIdx="0" presStyleCnt="1" custScaleX="117647" custLinFactNeighborX="-29032" custLinFactNeighborY="-325"/>
      <dgm:spPr/>
    </dgm:pt>
    <dgm:pt modelId="{DC447D56-312D-424A-8F85-3051469C5D40}" type="pres">
      <dgm:prSet presAssocID="{DD7D7842-540C-4B68-8019-424B0D6BDCC8}" presName="linearProcess" presStyleCnt="0"/>
      <dgm:spPr/>
    </dgm:pt>
    <dgm:pt modelId="{2B9089F0-40E0-4F12-9819-4ACC2D774DC6}" type="pres">
      <dgm:prSet presAssocID="{26E1EEE3-E810-4BAF-9527-7B02D8967AA8}" presName="textNode" presStyleLbl="node1" presStyleIdx="0" presStyleCnt="1" custScaleX="87996" custScaleY="193313" custLinFactNeighborX="-56372">
        <dgm:presLayoutVars>
          <dgm:bulletEnabled val="1"/>
        </dgm:presLayoutVars>
      </dgm:prSet>
      <dgm:spPr/>
      <dgm:t>
        <a:bodyPr/>
        <a:lstStyle/>
        <a:p>
          <a:endParaRPr lang="en-US"/>
        </a:p>
      </dgm:t>
    </dgm:pt>
  </dgm:ptLst>
  <dgm:cxnLst>
    <dgm:cxn modelId="{96825049-F2E8-4021-B118-63FDEC7EEF5F}" srcId="{DD7D7842-540C-4B68-8019-424B0D6BDCC8}" destId="{26E1EEE3-E810-4BAF-9527-7B02D8967AA8}" srcOrd="0" destOrd="0" parTransId="{54EBC2DE-30FB-45CB-81C8-E8DF99C38EDD}" sibTransId="{8A1C149E-62C9-4918-BA3A-913C7A6D0BF6}"/>
    <dgm:cxn modelId="{91EECFD8-CDBF-462B-9862-6D6AC850062B}" type="presOf" srcId="{26E1EEE3-E810-4BAF-9527-7B02D8967AA8}" destId="{2B9089F0-40E0-4F12-9819-4ACC2D774DC6}" srcOrd="0" destOrd="0" presId="urn:microsoft.com/office/officeart/2005/8/layout/hProcess9"/>
    <dgm:cxn modelId="{9C15378D-4CB9-4339-BAD0-42E9B6960C0D}" type="presOf" srcId="{DD7D7842-540C-4B68-8019-424B0D6BDCC8}" destId="{39793B04-D60D-4C1D-98A0-046BE288131A}" srcOrd="0" destOrd="0" presId="urn:microsoft.com/office/officeart/2005/8/layout/hProcess9"/>
    <dgm:cxn modelId="{FC725CA0-43C0-4B0C-9E2F-E98DB29120C9}" type="presParOf" srcId="{39793B04-D60D-4C1D-98A0-046BE288131A}" destId="{D7F63C7F-BB9D-4D98-979D-B9EF5C970879}" srcOrd="0" destOrd="0" presId="urn:microsoft.com/office/officeart/2005/8/layout/hProcess9"/>
    <dgm:cxn modelId="{C57BE75B-65EA-42DE-B9F2-CE6A35E67CFE}" type="presParOf" srcId="{39793B04-D60D-4C1D-98A0-046BE288131A}" destId="{DC447D56-312D-424A-8F85-3051469C5D40}" srcOrd="1" destOrd="0" presId="urn:microsoft.com/office/officeart/2005/8/layout/hProcess9"/>
    <dgm:cxn modelId="{2886E9A4-46BD-4DD1-B267-197C907F8086}" type="presParOf" srcId="{DC447D56-312D-424A-8F85-3051469C5D40}" destId="{2B9089F0-40E0-4F12-9819-4ACC2D774DC6}" srcOrd="0" destOrd="0" presId="urn:microsoft.com/office/officeart/2005/8/layout/hProcess9"/>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A1267EA5-E692-46F2-A32A-FD3D58976FC8}">
      <dgm:prSet phldrT="[Text]"/>
      <dgm:spPr/>
      <dgm:t>
        <a:bodyPr/>
        <a:lstStyle/>
        <a:p>
          <a:r>
            <a:rPr lang="en-US" dirty="0"/>
            <a:t>Reduces to </a:t>
          </a:r>
        </a:p>
        <a:p>
          <a:r>
            <a:rPr lang="en-US" dirty="0"/>
            <a:t>r = 0 + 0 =0</a:t>
          </a:r>
        </a:p>
      </dgm:t>
    </dgm:pt>
    <dgm:pt modelId="{13FC9217-2D2D-45FB-B3FB-44E0B4FB2AAB}" type="parTrans" cxnId="{5CE690A6-99F6-44C6-A6A6-56FB0DAE0555}">
      <dgm:prSet/>
      <dgm:spPr/>
      <dgm:t>
        <a:bodyPr/>
        <a:lstStyle/>
        <a:p>
          <a:endParaRPr lang="en-US"/>
        </a:p>
      </dgm:t>
    </dgm:pt>
    <dgm:pt modelId="{800B8A7C-3A30-4CAF-A1B4-06E4A55BF6F8}" type="sibTrans" cxnId="{5CE690A6-99F6-44C6-A6A6-56FB0DAE0555}">
      <dgm:prSet/>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 modelId="{E26A26BD-AE07-4745-9D7A-ABA7F7BD354F}" type="pres">
      <dgm:prSet presAssocID="{A1267EA5-E692-46F2-A32A-FD3D58976FC8}" presName="linNode" presStyleCnt="0"/>
      <dgm:spPr/>
    </dgm:pt>
    <dgm:pt modelId="{2AA2F4DD-0A5C-484A-A8F4-D77D2632136A}" type="pres">
      <dgm:prSet presAssocID="{A1267EA5-E692-46F2-A32A-FD3D58976FC8}" presName="parentShp" presStyleLbl="node1" presStyleIdx="0" presStyleCnt="1" custScaleX="142604">
        <dgm:presLayoutVars>
          <dgm:bulletEnabled val="1"/>
        </dgm:presLayoutVars>
      </dgm:prSet>
      <dgm:spPr/>
      <dgm:t>
        <a:bodyPr/>
        <a:lstStyle/>
        <a:p>
          <a:endParaRPr lang="en-US"/>
        </a:p>
      </dgm:t>
    </dgm:pt>
    <dgm:pt modelId="{A1A03791-885B-4FB2-83BF-96B831B38701}" type="pres">
      <dgm:prSet presAssocID="{A1267EA5-E692-46F2-A32A-FD3D58976FC8}" presName="childShp" presStyleLbl="bgAccFollowNode1" presStyleIdx="0" presStyleCnt="1">
        <dgm:presLayoutVars>
          <dgm:bulletEnabled val="1"/>
        </dgm:presLayoutVars>
      </dgm:prSet>
      <dgm:spPr/>
    </dgm:pt>
  </dgm:ptLst>
  <dgm:cxnLst>
    <dgm:cxn modelId="{1BB182EA-C691-4529-8E56-594AD70B15A7}" type="presOf" srcId="{9F783090-C55B-404B-AAFF-169EFB4E353B}" destId="{1D5E5B76-1944-48D6-8734-807C2548F4E1}" srcOrd="0" destOrd="0" presId="urn:microsoft.com/office/officeart/2005/8/layout/vList6"/>
    <dgm:cxn modelId="{5C0884CE-9AE6-4B11-940D-8B43C0A9964B}" type="presOf" srcId="{A1267EA5-E692-46F2-A32A-FD3D58976FC8}" destId="{2AA2F4DD-0A5C-484A-A8F4-D77D2632136A}" srcOrd="0" destOrd="0" presId="urn:microsoft.com/office/officeart/2005/8/layout/vList6"/>
    <dgm:cxn modelId="{5CE690A6-99F6-44C6-A6A6-56FB0DAE0555}" srcId="{9F783090-C55B-404B-AAFF-169EFB4E353B}" destId="{A1267EA5-E692-46F2-A32A-FD3D58976FC8}" srcOrd="0" destOrd="0" parTransId="{13FC9217-2D2D-45FB-B3FB-44E0B4FB2AAB}" sibTransId="{800B8A7C-3A30-4CAF-A1B4-06E4A55BF6F8}"/>
    <dgm:cxn modelId="{FEA500B2-6CF3-4D23-BB80-D08C13870432}" type="presParOf" srcId="{1D5E5B76-1944-48D6-8734-807C2548F4E1}" destId="{E26A26BD-AE07-4745-9D7A-ABA7F7BD354F}" srcOrd="0" destOrd="0" presId="urn:microsoft.com/office/officeart/2005/8/layout/vList6"/>
    <dgm:cxn modelId="{8B7A07AF-C962-4C00-A94F-C7F40958F5D7}" type="presParOf" srcId="{E26A26BD-AE07-4745-9D7A-ABA7F7BD354F}" destId="{2AA2F4DD-0A5C-484A-A8F4-D77D2632136A}" srcOrd="0" destOrd="0" presId="urn:microsoft.com/office/officeart/2005/8/layout/vList6"/>
    <dgm:cxn modelId="{EF187C37-073C-470E-9300-EFA5E0E71EE3}" type="presParOf" srcId="{E26A26BD-AE07-4745-9D7A-ABA7F7BD354F}" destId="{A1A03791-885B-4FB2-83BF-96B831B3870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Lst>
  <dgm:cxnLst>
    <dgm:cxn modelId="{611148CF-6E38-45B8-B95A-ACB76720B535}" type="presOf" srcId="{9F783090-C55B-404B-AAFF-169EFB4E353B}" destId="{1D5E5B76-1944-48D6-8734-807C2548F4E1}" srcOrd="0"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7D7842-540C-4B68-8019-424B0D6BDCC8}" type="doc">
      <dgm:prSet loTypeId="urn:microsoft.com/office/officeart/2005/8/layout/hProcess9" loCatId="process" qsTypeId="urn:microsoft.com/office/officeart/2005/8/quickstyle/simple1" qsCatId="simple" csTypeId="urn:microsoft.com/office/officeart/2005/8/colors/accent1_2" csCatId="accent1" phldr="1"/>
      <dgm:spPr/>
    </dgm:pt>
    <dgm:pt modelId="{26E1EEE3-E810-4BAF-9527-7B02D8967AA8}">
      <dgm:prSet phldrT="[Text]"/>
      <dgm:spPr/>
      <dgm:t>
        <a:bodyPr/>
        <a:lstStyle/>
        <a:p>
          <a:r>
            <a:rPr lang="en-US" dirty="0"/>
            <a:t>Reduces to</a:t>
          </a:r>
        </a:p>
        <a:p>
          <a:r>
            <a:rPr lang="en-US" dirty="0"/>
            <a:t>r = 5 + 0 = 5 </a:t>
          </a:r>
        </a:p>
      </dgm:t>
    </dgm:pt>
    <dgm:pt modelId="{54EBC2DE-30FB-45CB-81C8-E8DF99C38EDD}" type="parTrans" cxnId="{96825049-F2E8-4021-B118-63FDEC7EEF5F}">
      <dgm:prSet/>
      <dgm:spPr/>
      <dgm:t>
        <a:bodyPr/>
        <a:lstStyle/>
        <a:p>
          <a:endParaRPr lang="en-US"/>
        </a:p>
      </dgm:t>
    </dgm:pt>
    <dgm:pt modelId="{8A1C149E-62C9-4918-BA3A-913C7A6D0BF6}" type="sibTrans" cxnId="{96825049-F2E8-4021-B118-63FDEC7EEF5F}">
      <dgm:prSet/>
      <dgm:spPr/>
      <dgm:t>
        <a:bodyPr/>
        <a:lstStyle/>
        <a:p>
          <a:endParaRPr lang="en-US"/>
        </a:p>
      </dgm:t>
    </dgm:pt>
    <dgm:pt modelId="{39793B04-D60D-4C1D-98A0-046BE288131A}" type="pres">
      <dgm:prSet presAssocID="{DD7D7842-540C-4B68-8019-424B0D6BDCC8}" presName="CompostProcess" presStyleCnt="0">
        <dgm:presLayoutVars>
          <dgm:dir/>
          <dgm:resizeHandles val="exact"/>
        </dgm:presLayoutVars>
      </dgm:prSet>
      <dgm:spPr/>
    </dgm:pt>
    <dgm:pt modelId="{D7F63C7F-BB9D-4D98-979D-B9EF5C970879}" type="pres">
      <dgm:prSet presAssocID="{DD7D7842-540C-4B68-8019-424B0D6BDCC8}" presName="arrow" presStyleLbl="bgShp" presStyleIdx="0" presStyleCnt="1" custScaleX="117647" custLinFactNeighborX="-29032" custLinFactNeighborY="-325"/>
      <dgm:spPr/>
    </dgm:pt>
    <dgm:pt modelId="{DC447D56-312D-424A-8F85-3051469C5D40}" type="pres">
      <dgm:prSet presAssocID="{DD7D7842-540C-4B68-8019-424B0D6BDCC8}" presName="linearProcess" presStyleCnt="0"/>
      <dgm:spPr/>
    </dgm:pt>
    <dgm:pt modelId="{2B9089F0-40E0-4F12-9819-4ACC2D774DC6}" type="pres">
      <dgm:prSet presAssocID="{26E1EEE3-E810-4BAF-9527-7B02D8967AA8}" presName="textNode" presStyleLbl="node1" presStyleIdx="0" presStyleCnt="1" custScaleX="87996" custScaleY="193313" custLinFactNeighborX="-56372">
        <dgm:presLayoutVars>
          <dgm:bulletEnabled val="1"/>
        </dgm:presLayoutVars>
      </dgm:prSet>
      <dgm:spPr/>
      <dgm:t>
        <a:bodyPr/>
        <a:lstStyle/>
        <a:p>
          <a:endParaRPr lang="en-US"/>
        </a:p>
      </dgm:t>
    </dgm:pt>
  </dgm:ptLst>
  <dgm:cxnLst>
    <dgm:cxn modelId="{684B69EE-06EC-4894-A392-E43799E27DFB}" type="presOf" srcId="{DD7D7842-540C-4B68-8019-424B0D6BDCC8}" destId="{39793B04-D60D-4C1D-98A0-046BE288131A}" srcOrd="0" destOrd="0" presId="urn:microsoft.com/office/officeart/2005/8/layout/hProcess9"/>
    <dgm:cxn modelId="{A4CA98B2-E8B8-4AC1-A10F-2C02FD5E0256}" type="presOf" srcId="{26E1EEE3-E810-4BAF-9527-7B02D8967AA8}" destId="{2B9089F0-40E0-4F12-9819-4ACC2D774DC6}" srcOrd="0" destOrd="0" presId="urn:microsoft.com/office/officeart/2005/8/layout/hProcess9"/>
    <dgm:cxn modelId="{96825049-F2E8-4021-B118-63FDEC7EEF5F}" srcId="{DD7D7842-540C-4B68-8019-424B0D6BDCC8}" destId="{26E1EEE3-E810-4BAF-9527-7B02D8967AA8}" srcOrd="0" destOrd="0" parTransId="{54EBC2DE-30FB-45CB-81C8-E8DF99C38EDD}" sibTransId="{8A1C149E-62C9-4918-BA3A-913C7A6D0BF6}"/>
    <dgm:cxn modelId="{EC9F4EAF-C345-426D-A625-D43A33B7293A}" type="presParOf" srcId="{39793B04-D60D-4C1D-98A0-046BE288131A}" destId="{D7F63C7F-BB9D-4D98-979D-B9EF5C970879}" srcOrd="0" destOrd="0" presId="urn:microsoft.com/office/officeart/2005/8/layout/hProcess9"/>
    <dgm:cxn modelId="{20BEB7AF-9087-4066-8996-A6020E3A2525}" type="presParOf" srcId="{39793B04-D60D-4C1D-98A0-046BE288131A}" destId="{DC447D56-312D-424A-8F85-3051469C5D40}" srcOrd="1" destOrd="0" presId="urn:microsoft.com/office/officeart/2005/8/layout/hProcess9"/>
    <dgm:cxn modelId="{EED52B8B-0408-4340-9B3F-C369C8564DD2}" type="presParOf" srcId="{DC447D56-312D-424A-8F85-3051469C5D40}" destId="{2B9089F0-40E0-4F12-9819-4ACC2D774DC6}" srcOrd="0"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A1267EA5-E692-46F2-A32A-FD3D58976FC8}">
      <dgm:prSet phldrT="[Text]"/>
      <dgm:spPr/>
      <dgm:t>
        <a:bodyPr/>
        <a:lstStyle/>
        <a:p>
          <a:r>
            <a:rPr lang="en-US" dirty="0"/>
            <a:t>Reduces to </a:t>
          </a:r>
        </a:p>
        <a:p>
          <a:r>
            <a:rPr lang="en-US" dirty="0"/>
            <a:t>r = 0 + 0 =0</a:t>
          </a:r>
        </a:p>
      </dgm:t>
    </dgm:pt>
    <dgm:pt modelId="{13FC9217-2D2D-45FB-B3FB-44E0B4FB2AAB}" type="parTrans" cxnId="{5CE690A6-99F6-44C6-A6A6-56FB0DAE0555}">
      <dgm:prSet/>
      <dgm:spPr/>
      <dgm:t>
        <a:bodyPr/>
        <a:lstStyle/>
        <a:p>
          <a:endParaRPr lang="en-US"/>
        </a:p>
      </dgm:t>
    </dgm:pt>
    <dgm:pt modelId="{800B8A7C-3A30-4CAF-A1B4-06E4A55BF6F8}" type="sibTrans" cxnId="{5CE690A6-99F6-44C6-A6A6-56FB0DAE0555}">
      <dgm:prSet/>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 modelId="{E26A26BD-AE07-4745-9D7A-ABA7F7BD354F}" type="pres">
      <dgm:prSet presAssocID="{A1267EA5-E692-46F2-A32A-FD3D58976FC8}" presName="linNode" presStyleCnt="0"/>
      <dgm:spPr/>
    </dgm:pt>
    <dgm:pt modelId="{2AA2F4DD-0A5C-484A-A8F4-D77D2632136A}" type="pres">
      <dgm:prSet presAssocID="{A1267EA5-E692-46F2-A32A-FD3D58976FC8}" presName="parentShp" presStyleLbl="node1" presStyleIdx="0" presStyleCnt="1" custScaleX="142604">
        <dgm:presLayoutVars>
          <dgm:bulletEnabled val="1"/>
        </dgm:presLayoutVars>
      </dgm:prSet>
      <dgm:spPr/>
      <dgm:t>
        <a:bodyPr/>
        <a:lstStyle/>
        <a:p>
          <a:endParaRPr lang="en-US"/>
        </a:p>
      </dgm:t>
    </dgm:pt>
    <dgm:pt modelId="{A1A03791-885B-4FB2-83BF-96B831B38701}" type="pres">
      <dgm:prSet presAssocID="{A1267EA5-E692-46F2-A32A-FD3D58976FC8}" presName="childShp" presStyleLbl="bgAccFollowNode1" presStyleIdx="0" presStyleCnt="1">
        <dgm:presLayoutVars>
          <dgm:bulletEnabled val="1"/>
        </dgm:presLayoutVars>
      </dgm:prSet>
      <dgm:spPr/>
    </dgm:pt>
  </dgm:ptLst>
  <dgm:cxnLst>
    <dgm:cxn modelId="{A2F77BC8-5E64-4765-8A84-E7421E9F0111}" type="presOf" srcId="{9F783090-C55B-404B-AAFF-169EFB4E353B}" destId="{1D5E5B76-1944-48D6-8734-807C2548F4E1}" srcOrd="0" destOrd="0" presId="urn:microsoft.com/office/officeart/2005/8/layout/vList6"/>
    <dgm:cxn modelId="{5CE690A6-99F6-44C6-A6A6-56FB0DAE0555}" srcId="{9F783090-C55B-404B-AAFF-169EFB4E353B}" destId="{A1267EA5-E692-46F2-A32A-FD3D58976FC8}" srcOrd="0" destOrd="0" parTransId="{13FC9217-2D2D-45FB-B3FB-44E0B4FB2AAB}" sibTransId="{800B8A7C-3A30-4CAF-A1B4-06E4A55BF6F8}"/>
    <dgm:cxn modelId="{7083015A-FB83-4935-96F5-40731224ED58}" type="presOf" srcId="{A1267EA5-E692-46F2-A32A-FD3D58976FC8}" destId="{2AA2F4DD-0A5C-484A-A8F4-D77D2632136A}" srcOrd="0" destOrd="0" presId="urn:microsoft.com/office/officeart/2005/8/layout/vList6"/>
    <dgm:cxn modelId="{3F9214A7-1C84-47DE-AB9E-E9ADD32F8367}" type="presParOf" srcId="{1D5E5B76-1944-48D6-8734-807C2548F4E1}" destId="{E26A26BD-AE07-4745-9D7A-ABA7F7BD354F}" srcOrd="0" destOrd="0" presId="urn:microsoft.com/office/officeart/2005/8/layout/vList6"/>
    <dgm:cxn modelId="{1E9562BA-04E1-4AA1-9C05-4C3144F1DEA7}" type="presParOf" srcId="{E26A26BD-AE07-4745-9D7A-ABA7F7BD354F}" destId="{2AA2F4DD-0A5C-484A-A8F4-D77D2632136A}" srcOrd="0" destOrd="0" presId="urn:microsoft.com/office/officeart/2005/8/layout/vList6"/>
    <dgm:cxn modelId="{27F7C5E4-F10F-489B-9B69-6486C8B6DC2B}" type="presParOf" srcId="{E26A26BD-AE07-4745-9D7A-ABA7F7BD354F}" destId="{A1A03791-885B-4FB2-83BF-96B831B3870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783090-C55B-404B-AAFF-169EFB4E353B}"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1D5E5B76-1944-48D6-8734-807C2548F4E1}" type="pres">
      <dgm:prSet presAssocID="{9F783090-C55B-404B-AAFF-169EFB4E353B}" presName="Name0" presStyleCnt="0">
        <dgm:presLayoutVars>
          <dgm:dir/>
          <dgm:animLvl val="lvl"/>
          <dgm:resizeHandles/>
        </dgm:presLayoutVars>
      </dgm:prSet>
      <dgm:spPr/>
      <dgm:t>
        <a:bodyPr/>
        <a:lstStyle/>
        <a:p>
          <a:endParaRPr lang="en-US"/>
        </a:p>
      </dgm:t>
    </dgm:pt>
  </dgm:ptLst>
  <dgm:cxnLst>
    <dgm:cxn modelId="{950D029D-8D33-4AAF-B4EB-C328CF317E8B}" type="presOf" srcId="{9F783090-C55B-404B-AAFF-169EFB4E353B}" destId="{1D5E5B76-1944-48D6-8734-807C2548F4E1}" srcOrd="0"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D7D7842-540C-4B68-8019-424B0D6BDCC8}" type="doc">
      <dgm:prSet loTypeId="urn:microsoft.com/office/officeart/2005/8/layout/hProcess9" loCatId="process" qsTypeId="urn:microsoft.com/office/officeart/2005/8/quickstyle/simple1" qsCatId="simple" csTypeId="urn:microsoft.com/office/officeart/2005/8/colors/accent1_2" csCatId="accent1" phldr="1"/>
      <dgm:spPr/>
    </dgm:pt>
    <dgm:pt modelId="{26E1EEE3-E810-4BAF-9527-7B02D8967AA8}">
      <dgm:prSet phldrT="[Text]"/>
      <dgm:spPr/>
      <dgm:t>
        <a:bodyPr/>
        <a:lstStyle/>
        <a:p>
          <a:r>
            <a:rPr lang="en-US" dirty="0"/>
            <a:t>Reduces to</a:t>
          </a:r>
        </a:p>
        <a:p>
          <a:r>
            <a:rPr lang="en-US" dirty="0"/>
            <a:t>r = 2 + 11 = 13 </a:t>
          </a:r>
        </a:p>
      </dgm:t>
    </dgm:pt>
    <dgm:pt modelId="{54EBC2DE-30FB-45CB-81C8-E8DF99C38EDD}" type="parTrans" cxnId="{96825049-F2E8-4021-B118-63FDEC7EEF5F}">
      <dgm:prSet/>
      <dgm:spPr/>
      <dgm:t>
        <a:bodyPr/>
        <a:lstStyle/>
        <a:p>
          <a:endParaRPr lang="en-US"/>
        </a:p>
      </dgm:t>
    </dgm:pt>
    <dgm:pt modelId="{8A1C149E-62C9-4918-BA3A-913C7A6D0BF6}" type="sibTrans" cxnId="{96825049-F2E8-4021-B118-63FDEC7EEF5F}">
      <dgm:prSet/>
      <dgm:spPr/>
      <dgm:t>
        <a:bodyPr/>
        <a:lstStyle/>
        <a:p>
          <a:endParaRPr lang="en-US"/>
        </a:p>
      </dgm:t>
    </dgm:pt>
    <dgm:pt modelId="{39793B04-D60D-4C1D-98A0-046BE288131A}" type="pres">
      <dgm:prSet presAssocID="{DD7D7842-540C-4B68-8019-424B0D6BDCC8}" presName="CompostProcess" presStyleCnt="0">
        <dgm:presLayoutVars>
          <dgm:dir/>
          <dgm:resizeHandles val="exact"/>
        </dgm:presLayoutVars>
      </dgm:prSet>
      <dgm:spPr/>
    </dgm:pt>
    <dgm:pt modelId="{D7F63C7F-BB9D-4D98-979D-B9EF5C970879}" type="pres">
      <dgm:prSet presAssocID="{DD7D7842-540C-4B68-8019-424B0D6BDCC8}" presName="arrow" presStyleLbl="bgShp" presStyleIdx="0" presStyleCnt="1" custScaleX="117647" custLinFactNeighborX="-29032" custLinFactNeighborY="-325"/>
      <dgm:spPr/>
    </dgm:pt>
    <dgm:pt modelId="{DC447D56-312D-424A-8F85-3051469C5D40}" type="pres">
      <dgm:prSet presAssocID="{DD7D7842-540C-4B68-8019-424B0D6BDCC8}" presName="linearProcess" presStyleCnt="0"/>
      <dgm:spPr/>
    </dgm:pt>
    <dgm:pt modelId="{2B9089F0-40E0-4F12-9819-4ACC2D774DC6}" type="pres">
      <dgm:prSet presAssocID="{26E1EEE3-E810-4BAF-9527-7B02D8967AA8}" presName="textNode" presStyleLbl="node1" presStyleIdx="0" presStyleCnt="1" custScaleX="87996" custScaleY="193313" custLinFactNeighborX="-56372">
        <dgm:presLayoutVars>
          <dgm:bulletEnabled val="1"/>
        </dgm:presLayoutVars>
      </dgm:prSet>
      <dgm:spPr/>
      <dgm:t>
        <a:bodyPr/>
        <a:lstStyle/>
        <a:p>
          <a:endParaRPr lang="en-US"/>
        </a:p>
      </dgm:t>
    </dgm:pt>
  </dgm:ptLst>
  <dgm:cxnLst>
    <dgm:cxn modelId="{9DD334C4-FD9D-4EE9-B619-71ECB51BBFBE}" type="presOf" srcId="{26E1EEE3-E810-4BAF-9527-7B02D8967AA8}" destId="{2B9089F0-40E0-4F12-9819-4ACC2D774DC6}" srcOrd="0" destOrd="0" presId="urn:microsoft.com/office/officeart/2005/8/layout/hProcess9"/>
    <dgm:cxn modelId="{64CC8A01-04B4-4B82-AA27-9C8EEE31887E}" type="presOf" srcId="{DD7D7842-540C-4B68-8019-424B0D6BDCC8}" destId="{39793B04-D60D-4C1D-98A0-046BE288131A}" srcOrd="0" destOrd="0" presId="urn:microsoft.com/office/officeart/2005/8/layout/hProcess9"/>
    <dgm:cxn modelId="{96825049-F2E8-4021-B118-63FDEC7EEF5F}" srcId="{DD7D7842-540C-4B68-8019-424B0D6BDCC8}" destId="{26E1EEE3-E810-4BAF-9527-7B02D8967AA8}" srcOrd="0" destOrd="0" parTransId="{54EBC2DE-30FB-45CB-81C8-E8DF99C38EDD}" sibTransId="{8A1C149E-62C9-4918-BA3A-913C7A6D0BF6}"/>
    <dgm:cxn modelId="{007C256F-6BF7-4C11-A5E1-FB6226DD273A}" type="presParOf" srcId="{39793B04-D60D-4C1D-98A0-046BE288131A}" destId="{D7F63C7F-BB9D-4D98-979D-B9EF5C970879}" srcOrd="0" destOrd="0" presId="urn:microsoft.com/office/officeart/2005/8/layout/hProcess9"/>
    <dgm:cxn modelId="{5E25F444-F493-4A9A-865F-8AF62537C4DE}" type="presParOf" srcId="{39793B04-D60D-4C1D-98A0-046BE288131A}" destId="{DC447D56-312D-424A-8F85-3051469C5D40}" srcOrd="1" destOrd="0" presId="urn:microsoft.com/office/officeart/2005/8/layout/hProcess9"/>
    <dgm:cxn modelId="{406E1804-DDE2-4B10-BC1E-AF989448EC3C}" type="presParOf" srcId="{DC447D56-312D-424A-8F85-3051469C5D40}" destId="{2B9089F0-40E0-4F12-9819-4ACC2D774DC6}" srcOrd="0" destOrd="0" presId="urn:microsoft.com/office/officeart/2005/8/layout/hProcess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03791-885B-4FB2-83BF-96B831B38701}">
      <dsp:nvSpPr>
        <dsp:cNvPr id="0" name=""/>
        <dsp:cNvSpPr/>
      </dsp:nvSpPr>
      <dsp:spPr>
        <a:xfrm>
          <a:off x="1192001" y="0"/>
          <a:ext cx="1252496" cy="75086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2F4DD-0A5C-484A-A8F4-D77D2632136A}">
      <dsp:nvSpPr>
        <dsp:cNvPr id="0" name=""/>
        <dsp:cNvSpPr/>
      </dsp:nvSpPr>
      <dsp:spPr>
        <a:xfrm>
          <a:off x="1261" y="0"/>
          <a:ext cx="1190739" cy="750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a:t>Reduces to </a:t>
          </a:r>
        </a:p>
        <a:p>
          <a:pPr lvl="0" algn="ctr" defTabSz="755650">
            <a:lnSpc>
              <a:spcPct val="90000"/>
            </a:lnSpc>
            <a:spcBef>
              <a:spcPct val="0"/>
            </a:spcBef>
            <a:spcAft>
              <a:spcPct val="35000"/>
            </a:spcAft>
          </a:pPr>
          <a:r>
            <a:rPr lang="en-US" sz="1700" kern="1200" dirty="0"/>
            <a:t>r = 0 + 0 =0</a:t>
          </a:r>
        </a:p>
      </dsp:txBody>
      <dsp:txXfrm>
        <a:off x="37915" y="36654"/>
        <a:ext cx="1117431" cy="67755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03791-885B-4FB2-83BF-96B831B38701}">
      <dsp:nvSpPr>
        <dsp:cNvPr id="0" name=""/>
        <dsp:cNvSpPr/>
      </dsp:nvSpPr>
      <dsp:spPr>
        <a:xfrm>
          <a:off x="1353416" y="0"/>
          <a:ext cx="1091993" cy="841019"/>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2F4DD-0A5C-484A-A8F4-D77D2632136A}">
      <dsp:nvSpPr>
        <dsp:cNvPr id="0" name=""/>
        <dsp:cNvSpPr/>
      </dsp:nvSpPr>
      <dsp:spPr>
        <a:xfrm>
          <a:off x="349" y="0"/>
          <a:ext cx="1353066" cy="8410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Reduces to </a:t>
          </a:r>
        </a:p>
        <a:p>
          <a:pPr lvl="0" algn="ctr" defTabSz="666750">
            <a:lnSpc>
              <a:spcPct val="90000"/>
            </a:lnSpc>
            <a:spcBef>
              <a:spcPct val="0"/>
            </a:spcBef>
            <a:spcAft>
              <a:spcPct val="35000"/>
            </a:spcAft>
          </a:pPr>
          <a:r>
            <a:rPr lang="en-US" sz="1500" kern="1200" dirty="0"/>
            <a:t>r = 11 + 0 = 11</a:t>
          </a:r>
        </a:p>
      </dsp:txBody>
      <dsp:txXfrm>
        <a:off x="41404" y="41055"/>
        <a:ext cx="1270956" cy="75890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03791-885B-4FB2-83BF-96B831B38701}">
      <dsp:nvSpPr>
        <dsp:cNvPr id="0" name=""/>
        <dsp:cNvSpPr/>
      </dsp:nvSpPr>
      <dsp:spPr>
        <a:xfrm>
          <a:off x="1192001" y="0"/>
          <a:ext cx="1252496" cy="75086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2F4DD-0A5C-484A-A8F4-D77D2632136A}">
      <dsp:nvSpPr>
        <dsp:cNvPr id="0" name=""/>
        <dsp:cNvSpPr/>
      </dsp:nvSpPr>
      <dsp:spPr>
        <a:xfrm>
          <a:off x="1261" y="0"/>
          <a:ext cx="1190739" cy="750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US" sz="1500" kern="1200" dirty="0"/>
            <a:t>Reduces to </a:t>
          </a:r>
        </a:p>
        <a:p>
          <a:pPr lvl="0" algn="ctr" defTabSz="666750">
            <a:lnSpc>
              <a:spcPct val="90000"/>
            </a:lnSpc>
            <a:spcBef>
              <a:spcPct val="0"/>
            </a:spcBef>
            <a:spcAft>
              <a:spcPct val="35000"/>
            </a:spcAft>
          </a:pPr>
          <a:r>
            <a:rPr lang="en-US" sz="1500" kern="1200" dirty="0"/>
            <a:t>r = 13 + 0 =0</a:t>
          </a:r>
        </a:p>
      </dsp:txBody>
      <dsp:txXfrm>
        <a:off x="37915" y="36654"/>
        <a:ext cx="1117431" cy="6775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63C7F-BB9D-4D98-979D-B9EF5C970879}">
      <dsp:nvSpPr>
        <dsp:cNvPr id="0" name=""/>
        <dsp:cNvSpPr/>
      </dsp:nvSpPr>
      <dsp:spPr>
        <a:xfrm>
          <a:off x="0" y="0"/>
          <a:ext cx="2794127" cy="106250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089F0-40E0-4F12-9819-4ACC2D774DC6}">
      <dsp:nvSpPr>
        <dsp:cNvPr id="0" name=""/>
        <dsp:cNvSpPr/>
      </dsp:nvSpPr>
      <dsp:spPr>
        <a:xfrm>
          <a:off x="64942" y="120460"/>
          <a:ext cx="1167892" cy="8215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Reduces to</a:t>
          </a:r>
        </a:p>
        <a:p>
          <a:pPr lvl="0" algn="ctr" defTabSz="711200">
            <a:lnSpc>
              <a:spcPct val="90000"/>
            </a:lnSpc>
            <a:spcBef>
              <a:spcPct val="0"/>
            </a:spcBef>
            <a:spcAft>
              <a:spcPct val="35000"/>
            </a:spcAft>
          </a:pPr>
          <a:r>
            <a:rPr lang="en-US" sz="1600" kern="1200" dirty="0"/>
            <a:t>r = 0 + 0 = 0 </a:t>
          </a:r>
        </a:p>
      </dsp:txBody>
      <dsp:txXfrm>
        <a:off x="105048" y="160566"/>
        <a:ext cx="1087680" cy="74137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03791-885B-4FB2-83BF-96B831B38701}">
      <dsp:nvSpPr>
        <dsp:cNvPr id="0" name=""/>
        <dsp:cNvSpPr/>
      </dsp:nvSpPr>
      <dsp:spPr>
        <a:xfrm>
          <a:off x="1192001" y="0"/>
          <a:ext cx="1252496" cy="75086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2F4DD-0A5C-484A-A8F4-D77D2632136A}">
      <dsp:nvSpPr>
        <dsp:cNvPr id="0" name=""/>
        <dsp:cNvSpPr/>
      </dsp:nvSpPr>
      <dsp:spPr>
        <a:xfrm>
          <a:off x="1261" y="0"/>
          <a:ext cx="1190739" cy="750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a:t>Reduces to </a:t>
          </a:r>
        </a:p>
        <a:p>
          <a:pPr lvl="0" algn="ctr" defTabSz="755650">
            <a:lnSpc>
              <a:spcPct val="90000"/>
            </a:lnSpc>
            <a:spcBef>
              <a:spcPct val="0"/>
            </a:spcBef>
            <a:spcAft>
              <a:spcPct val="35000"/>
            </a:spcAft>
          </a:pPr>
          <a:r>
            <a:rPr lang="en-US" sz="1700" kern="1200" dirty="0"/>
            <a:t>r = 0 + 0 =0</a:t>
          </a:r>
        </a:p>
      </dsp:txBody>
      <dsp:txXfrm>
        <a:off x="37915" y="36654"/>
        <a:ext cx="1117431" cy="67755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53C61-75D2-43BF-926D-190B3DF66308}">
      <dsp:nvSpPr>
        <dsp:cNvPr id="0" name=""/>
        <dsp:cNvSpPr/>
      </dsp:nvSpPr>
      <dsp:spPr>
        <a:xfrm>
          <a:off x="2402911" y="92"/>
          <a:ext cx="2068440" cy="1378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Problem</a:t>
          </a:r>
        </a:p>
      </dsp:txBody>
      <dsp:txXfrm>
        <a:off x="2443299" y="40480"/>
        <a:ext cx="1987664" cy="1298184"/>
      </dsp:txXfrm>
    </dsp:sp>
    <dsp:sp modelId="{93A8FFCC-9A16-41EF-80D0-9839B3E3B7FF}">
      <dsp:nvSpPr>
        <dsp:cNvPr id="0" name=""/>
        <dsp:cNvSpPr/>
      </dsp:nvSpPr>
      <dsp:spPr>
        <a:xfrm>
          <a:off x="1034220" y="1379052"/>
          <a:ext cx="2402911" cy="551708"/>
        </a:xfrm>
        <a:custGeom>
          <a:avLst/>
          <a:gdLst/>
          <a:ahLst/>
          <a:cxnLst/>
          <a:rect l="0" t="0" r="0" b="0"/>
          <a:pathLst>
            <a:path>
              <a:moveTo>
                <a:pt x="2402911" y="0"/>
              </a:moveTo>
              <a:lnTo>
                <a:pt x="2402911" y="275854"/>
              </a:lnTo>
              <a:lnTo>
                <a:pt x="0" y="275854"/>
              </a:lnTo>
              <a:lnTo>
                <a:pt x="0" y="5517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11BF6-C42F-4047-BDFA-3876CA28E7F8}">
      <dsp:nvSpPr>
        <dsp:cNvPr id="0" name=""/>
        <dsp:cNvSpPr/>
      </dsp:nvSpPr>
      <dsp:spPr>
        <a:xfrm>
          <a:off x="0" y="1930761"/>
          <a:ext cx="2068440" cy="1378960"/>
        </a:xfrm>
        <a:prstGeom prst="roundRect">
          <a:avLst>
            <a:gd name="adj" fmla="val 10000"/>
          </a:avLst>
        </a:prstGeom>
        <a:solidFill>
          <a:schemeClr val="accent1">
            <a:hueOff val="0"/>
            <a:satOff val="0"/>
            <a:lumOff val="0"/>
            <a:alphaOff val="0"/>
          </a:schemeClr>
        </a:solidFill>
        <a:ln w="28575"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Specification +                 Algorithm</a:t>
          </a:r>
        </a:p>
      </dsp:txBody>
      <dsp:txXfrm>
        <a:off x="40388" y="1971149"/>
        <a:ext cx="1987664" cy="1298184"/>
      </dsp:txXfrm>
    </dsp:sp>
    <dsp:sp modelId="{D6D6DD83-1404-42E6-9249-B0C2C932802C}">
      <dsp:nvSpPr>
        <dsp:cNvPr id="0" name=""/>
        <dsp:cNvSpPr/>
      </dsp:nvSpPr>
      <dsp:spPr>
        <a:xfrm>
          <a:off x="3437132" y="1379052"/>
          <a:ext cx="2606111" cy="551924"/>
        </a:xfrm>
        <a:custGeom>
          <a:avLst/>
          <a:gdLst/>
          <a:ahLst/>
          <a:cxnLst/>
          <a:rect l="0" t="0" r="0" b="0"/>
          <a:pathLst>
            <a:path>
              <a:moveTo>
                <a:pt x="0" y="0"/>
              </a:moveTo>
              <a:lnTo>
                <a:pt x="0" y="275962"/>
              </a:lnTo>
              <a:lnTo>
                <a:pt x="2606111" y="275962"/>
              </a:lnTo>
              <a:lnTo>
                <a:pt x="2606111" y="5519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4356E1-9A28-493E-BC25-94C03859889D}">
      <dsp:nvSpPr>
        <dsp:cNvPr id="0" name=""/>
        <dsp:cNvSpPr/>
      </dsp:nvSpPr>
      <dsp:spPr>
        <a:xfrm>
          <a:off x="5009023" y="1930977"/>
          <a:ext cx="2068440" cy="13789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Specification +                   No Algorithm</a:t>
          </a:r>
        </a:p>
      </dsp:txBody>
      <dsp:txXfrm>
        <a:off x="5049411" y="1971365"/>
        <a:ext cx="1987664" cy="129818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F0947-EB61-4596-B3C6-F2F64A3211B7}">
      <dsp:nvSpPr>
        <dsp:cNvPr id="0" name=""/>
        <dsp:cNvSpPr/>
      </dsp:nvSpPr>
      <dsp:spPr>
        <a:xfrm>
          <a:off x="5013419" y="722531"/>
          <a:ext cx="2267063" cy="291938"/>
        </a:xfrm>
        <a:custGeom>
          <a:avLst/>
          <a:gdLst/>
          <a:ahLst/>
          <a:cxnLst/>
          <a:rect l="0" t="0" r="0" b="0"/>
          <a:pathLst>
            <a:path>
              <a:moveTo>
                <a:pt x="0" y="0"/>
              </a:moveTo>
              <a:lnTo>
                <a:pt x="0" y="186640"/>
              </a:lnTo>
              <a:lnTo>
                <a:pt x="2267063" y="186640"/>
              </a:lnTo>
              <a:lnTo>
                <a:pt x="2267063" y="2919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0C4338-33B0-4D2B-8A7F-BBBC559E69D5}">
      <dsp:nvSpPr>
        <dsp:cNvPr id="0" name=""/>
        <dsp:cNvSpPr/>
      </dsp:nvSpPr>
      <dsp:spPr>
        <a:xfrm>
          <a:off x="2404003" y="1787762"/>
          <a:ext cx="2673318" cy="317691"/>
        </a:xfrm>
        <a:custGeom>
          <a:avLst/>
          <a:gdLst/>
          <a:ahLst/>
          <a:cxnLst/>
          <a:rect l="0" t="0" r="0" b="0"/>
          <a:pathLst>
            <a:path>
              <a:moveTo>
                <a:pt x="0" y="0"/>
              </a:moveTo>
              <a:lnTo>
                <a:pt x="0" y="212393"/>
              </a:lnTo>
              <a:lnTo>
                <a:pt x="2673318" y="212393"/>
              </a:lnTo>
              <a:lnTo>
                <a:pt x="2673318" y="3176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FCE3DF-D9A4-4BAA-8EE1-393865164E00}">
      <dsp:nvSpPr>
        <dsp:cNvPr id="0" name=""/>
        <dsp:cNvSpPr/>
      </dsp:nvSpPr>
      <dsp:spPr>
        <a:xfrm>
          <a:off x="797994" y="1787762"/>
          <a:ext cx="1606008" cy="190630"/>
        </a:xfrm>
        <a:custGeom>
          <a:avLst/>
          <a:gdLst/>
          <a:ahLst/>
          <a:cxnLst/>
          <a:rect l="0" t="0" r="0" b="0"/>
          <a:pathLst>
            <a:path>
              <a:moveTo>
                <a:pt x="1606008" y="0"/>
              </a:moveTo>
              <a:lnTo>
                <a:pt x="1606008" y="85333"/>
              </a:lnTo>
              <a:lnTo>
                <a:pt x="0" y="85333"/>
              </a:lnTo>
              <a:lnTo>
                <a:pt x="0" y="1906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B9F543-3F60-489A-806D-F07F5F79C320}">
      <dsp:nvSpPr>
        <dsp:cNvPr id="0" name=""/>
        <dsp:cNvSpPr/>
      </dsp:nvSpPr>
      <dsp:spPr>
        <a:xfrm>
          <a:off x="2404003" y="722531"/>
          <a:ext cx="2609416" cy="343458"/>
        </a:xfrm>
        <a:custGeom>
          <a:avLst/>
          <a:gdLst/>
          <a:ahLst/>
          <a:cxnLst/>
          <a:rect l="0" t="0" r="0" b="0"/>
          <a:pathLst>
            <a:path>
              <a:moveTo>
                <a:pt x="2609416" y="0"/>
              </a:moveTo>
              <a:lnTo>
                <a:pt x="2609416" y="238161"/>
              </a:lnTo>
              <a:lnTo>
                <a:pt x="0" y="238161"/>
              </a:lnTo>
              <a:lnTo>
                <a:pt x="0" y="3434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C7F5F8-FCFF-4D94-962D-CF89874D3143}">
      <dsp:nvSpPr>
        <dsp:cNvPr id="0" name=""/>
        <dsp:cNvSpPr/>
      </dsp:nvSpPr>
      <dsp:spPr>
        <a:xfrm>
          <a:off x="4217043" y="759"/>
          <a:ext cx="1592751" cy="721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E6781-C4E9-4EB1-B3BA-E4756A90AC56}">
      <dsp:nvSpPr>
        <dsp:cNvPr id="0" name=""/>
        <dsp:cNvSpPr/>
      </dsp:nvSpPr>
      <dsp:spPr>
        <a:xfrm>
          <a:off x="4343337" y="120739"/>
          <a:ext cx="1592751" cy="7217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Problem</a:t>
          </a:r>
        </a:p>
      </dsp:txBody>
      <dsp:txXfrm>
        <a:off x="4364477" y="141879"/>
        <a:ext cx="1550471" cy="679491"/>
      </dsp:txXfrm>
    </dsp:sp>
    <dsp:sp modelId="{1C059D07-A75C-4E8B-A9D4-A5D3E6FFDCE0}">
      <dsp:nvSpPr>
        <dsp:cNvPr id="0" name=""/>
        <dsp:cNvSpPr/>
      </dsp:nvSpPr>
      <dsp:spPr>
        <a:xfrm>
          <a:off x="1512489" y="1065990"/>
          <a:ext cx="1783026" cy="721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A33F6-D6AA-410A-9C94-EA241D452D16}">
      <dsp:nvSpPr>
        <dsp:cNvPr id="0" name=""/>
        <dsp:cNvSpPr/>
      </dsp:nvSpPr>
      <dsp:spPr>
        <a:xfrm>
          <a:off x="1638784" y="1185970"/>
          <a:ext cx="1783026" cy="7217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Specification       +              Algorithm</a:t>
          </a:r>
        </a:p>
      </dsp:txBody>
      <dsp:txXfrm>
        <a:off x="1659924" y="1207110"/>
        <a:ext cx="1740746" cy="679491"/>
      </dsp:txXfrm>
    </dsp:sp>
    <dsp:sp modelId="{17FE21C8-FF6C-4DFE-9DD9-0E7E60267E29}">
      <dsp:nvSpPr>
        <dsp:cNvPr id="0" name=""/>
        <dsp:cNvSpPr/>
      </dsp:nvSpPr>
      <dsp:spPr>
        <a:xfrm>
          <a:off x="-126294" y="1978393"/>
          <a:ext cx="1848576" cy="721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208F3-4514-4598-8002-005FCBFB6A19}">
      <dsp:nvSpPr>
        <dsp:cNvPr id="0" name=""/>
        <dsp:cNvSpPr/>
      </dsp:nvSpPr>
      <dsp:spPr>
        <a:xfrm>
          <a:off x="0" y="2098372"/>
          <a:ext cx="1848576" cy="7217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Deterministic</a:t>
          </a:r>
        </a:p>
        <a:p>
          <a:pPr lvl="0" algn="ctr" defTabSz="800100">
            <a:lnSpc>
              <a:spcPct val="90000"/>
            </a:lnSpc>
            <a:spcBef>
              <a:spcPct val="0"/>
            </a:spcBef>
            <a:spcAft>
              <a:spcPct val="35000"/>
            </a:spcAft>
          </a:pPr>
          <a:r>
            <a:rPr lang="en-US" sz="1800" kern="1200" dirty="0"/>
            <a:t>Algorithms </a:t>
          </a:r>
          <a:endParaRPr lang="en-US" sz="1300" kern="1200" dirty="0"/>
        </a:p>
      </dsp:txBody>
      <dsp:txXfrm>
        <a:off x="21140" y="2119512"/>
        <a:ext cx="1806296" cy="679491"/>
      </dsp:txXfrm>
    </dsp:sp>
    <dsp:sp modelId="{675373A1-E43E-45F3-A577-023C3077B125}">
      <dsp:nvSpPr>
        <dsp:cNvPr id="0" name=""/>
        <dsp:cNvSpPr/>
      </dsp:nvSpPr>
      <dsp:spPr>
        <a:xfrm>
          <a:off x="4174669" y="2105453"/>
          <a:ext cx="1805304" cy="721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5BF22F-058E-4C31-82E9-A82E2C5708CE}">
      <dsp:nvSpPr>
        <dsp:cNvPr id="0" name=""/>
        <dsp:cNvSpPr/>
      </dsp:nvSpPr>
      <dsp:spPr>
        <a:xfrm>
          <a:off x="4300963" y="2225433"/>
          <a:ext cx="1805304" cy="7217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Non-Deterministic</a:t>
          </a:r>
        </a:p>
        <a:p>
          <a:pPr lvl="0" algn="ctr" defTabSz="711200">
            <a:lnSpc>
              <a:spcPct val="90000"/>
            </a:lnSpc>
            <a:spcBef>
              <a:spcPct val="0"/>
            </a:spcBef>
            <a:spcAft>
              <a:spcPct val="35000"/>
            </a:spcAft>
          </a:pPr>
          <a:r>
            <a:rPr lang="en-US" sz="1600" kern="1200" dirty="0"/>
            <a:t>Algorithms </a:t>
          </a:r>
        </a:p>
      </dsp:txBody>
      <dsp:txXfrm>
        <a:off x="4322103" y="2246573"/>
        <a:ext cx="1763024" cy="679491"/>
      </dsp:txXfrm>
    </dsp:sp>
    <dsp:sp modelId="{9763EDDB-A756-4F9B-9DDE-2A4D5AA8AD2A}">
      <dsp:nvSpPr>
        <dsp:cNvPr id="0" name=""/>
        <dsp:cNvSpPr/>
      </dsp:nvSpPr>
      <dsp:spPr>
        <a:xfrm>
          <a:off x="6420096" y="1014470"/>
          <a:ext cx="1720771" cy="7217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19B59-E7A9-4C1C-A5B7-13506257D4D9}">
      <dsp:nvSpPr>
        <dsp:cNvPr id="0" name=""/>
        <dsp:cNvSpPr/>
      </dsp:nvSpPr>
      <dsp:spPr>
        <a:xfrm>
          <a:off x="6546390" y="1134449"/>
          <a:ext cx="1720771" cy="7217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Specification       +                        No Algorithm</a:t>
          </a:r>
        </a:p>
      </dsp:txBody>
      <dsp:txXfrm>
        <a:off x="6567530" y="1155589"/>
        <a:ext cx="1678491" cy="67949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F0947-EB61-4596-B3C6-F2F64A3211B7}">
      <dsp:nvSpPr>
        <dsp:cNvPr id="0" name=""/>
        <dsp:cNvSpPr/>
      </dsp:nvSpPr>
      <dsp:spPr>
        <a:xfrm>
          <a:off x="4327822" y="684255"/>
          <a:ext cx="2356712" cy="305255"/>
        </a:xfrm>
        <a:custGeom>
          <a:avLst/>
          <a:gdLst/>
          <a:ahLst/>
          <a:cxnLst/>
          <a:rect l="0" t="0" r="0" b="0"/>
          <a:pathLst>
            <a:path>
              <a:moveTo>
                <a:pt x="0" y="0"/>
              </a:moveTo>
              <a:lnTo>
                <a:pt x="0" y="185529"/>
              </a:lnTo>
              <a:lnTo>
                <a:pt x="2356712" y="185529"/>
              </a:lnTo>
              <a:lnTo>
                <a:pt x="2356712" y="3052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0C4338-33B0-4D2B-8A7F-BBBC559E69D5}">
      <dsp:nvSpPr>
        <dsp:cNvPr id="0" name=""/>
        <dsp:cNvSpPr/>
      </dsp:nvSpPr>
      <dsp:spPr>
        <a:xfrm>
          <a:off x="2424356" y="1823130"/>
          <a:ext cx="1929365" cy="403653"/>
        </a:xfrm>
        <a:custGeom>
          <a:avLst/>
          <a:gdLst/>
          <a:ahLst/>
          <a:cxnLst/>
          <a:rect l="0" t="0" r="0" b="0"/>
          <a:pathLst>
            <a:path>
              <a:moveTo>
                <a:pt x="0" y="0"/>
              </a:moveTo>
              <a:lnTo>
                <a:pt x="0" y="283927"/>
              </a:lnTo>
              <a:lnTo>
                <a:pt x="1929365" y="283927"/>
              </a:lnTo>
              <a:lnTo>
                <a:pt x="1929365" y="4036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FCE3DF-D9A4-4BAA-8EE1-393865164E00}">
      <dsp:nvSpPr>
        <dsp:cNvPr id="0" name=""/>
        <dsp:cNvSpPr/>
      </dsp:nvSpPr>
      <dsp:spPr>
        <a:xfrm>
          <a:off x="502601" y="1823130"/>
          <a:ext cx="1921755" cy="403653"/>
        </a:xfrm>
        <a:custGeom>
          <a:avLst/>
          <a:gdLst/>
          <a:ahLst/>
          <a:cxnLst/>
          <a:rect l="0" t="0" r="0" b="0"/>
          <a:pathLst>
            <a:path>
              <a:moveTo>
                <a:pt x="1921755" y="0"/>
              </a:moveTo>
              <a:lnTo>
                <a:pt x="1921755" y="283927"/>
              </a:lnTo>
              <a:lnTo>
                <a:pt x="0" y="283927"/>
              </a:lnTo>
              <a:lnTo>
                <a:pt x="0" y="4036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B9F543-3F60-489A-806D-F07F5F79C320}">
      <dsp:nvSpPr>
        <dsp:cNvPr id="0" name=""/>
        <dsp:cNvSpPr/>
      </dsp:nvSpPr>
      <dsp:spPr>
        <a:xfrm>
          <a:off x="2424356" y="684255"/>
          <a:ext cx="1903466" cy="318198"/>
        </a:xfrm>
        <a:custGeom>
          <a:avLst/>
          <a:gdLst/>
          <a:ahLst/>
          <a:cxnLst/>
          <a:rect l="0" t="0" r="0" b="0"/>
          <a:pathLst>
            <a:path>
              <a:moveTo>
                <a:pt x="1903466" y="0"/>
              </a:moveTo>
              <a:lnTo>
                <a:pt x="1903466" y="198471"/>
              </a:lnTo>
              <a:lnTo>
                <a:pt x="0" y="198471"/>
              </a:lnTo>
              <a:lnTo>
                <a:pt x="0" y="3181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C7F5F8-FCFF-4D94-962D-CF89874D3143}">
      <dsp:nvSpPr>
        <dsp:cNvPr id="0" name=""/>
        <dsp:cNvSpPr/>
      </dsp:nvSpPr>
      <dsp:spPr>
        <a:xfrm>
          <a:off x="3681621" y="-136420"/>
          <a:ext cx="1292403" cy="820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E6781-C4E9-4EB1-B3BA-E4756A90AC56}">
      <dsp:nvSpPr>
        <dsp:cNvPr id="0" name=""/>
        <dsp:cNvSpPr/>
      </dsp:nvSpPr>
      <dsp:spPr>
        <a:xfrm>
          <a:off x="3825221" y="0"/>
          <a:ext cx="1292403" cy="8206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Problem</a:t>
          </a:r>
        </a:p>
      </dsp:txBody>
      <dsp:txXfrm>
        <a:off x="3849258" y="24037"/>
        <a:ext cx="1244329" cy="772602"/>
      </dsp:txXfrm>
    </dsp:sp>
    <dsp:sp modelId="{1C059D07-A75C-4E8B-A9D4-A5D3E6FFDCE0}">
      <dsp:nvSpPr>
        <dsp:cNvPr id="0" name=""/>
        <dsp:cNvSpPr/>
      </dsp:nvSpPr>
      <dsp:spPr>
        <a:xfrm>
          <a:off x="1778155" y="1002453"/>
          <a:ext cx="1292403" cy="820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A33F6-D6AA-410A-9C94-EA241D452D16}">
      <dsp:nvSpPr>
        <dsp:cNvPr id="0" name=""/>
        <dsp:cNvSpPr/>
      </dsp:nvSpPr>
      <dsp:spPr>
        <a:xfrm>
          <a:off x="1921755" y="1138874"/>
          <a:ext cx="1292403" cy="8206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Specification       +              Algorithm</a:t>
          </a:r>
        </a:p>
      </dsp:txBody>
      <dsp:txXfrm>
        <a:off x="1945792" y="1162911"/>
        <a:ext cx="1244329" cy="772602"/>
      </dsp:txXfrm>
    </dsp:sp>
    <dsp:sp modelId="{17FE21C8-FF6C-4DFE-9DD9-0E7E60267E29}">
      <dsp:nvSpPr>
        <dsp:cNvPr id="0" name=""/>
        <dsp:cNvSpPr/>
      </dsp:nvSpPr>
      <dsp:spPr>
        <a:xfrm>
          <a:off x="-143600" y="2226783"/>
          <a:ext cx="1292403" cy="820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208F3-4514-4598-8002-005FCBFB6A19}">
      <dsp:nvSpPr>
        <dsp:cNvPr id="0" name=""/>
        <dsp:cNvSpPr/>
      </dsp:nvSpPr>
      <dsp:spPr>
        <a:xfrm>
          <a:off x="0" y="2363204"/>
          <a:ext cx="1292403" cy="8206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Deterministic</a:t>
          </a:r>
        </a:p>
        <a:p>
          <a:pPr lvl="0" algn="ctr" defTabSz="622300">
            <a:lnSpc>
              <a:spcPct val="90000"/>
            </a:lnSpc>
            <a:spcBef>
              <a:spcPct val="0"/>
            </a:spcBef>
            <a:spcAft>
              <a:spcPct val="35000"/>
            </a:spcAft>
          </a:pPr>
          <a:r>
            <a:rPr lang="en-US" sz="1400" kern="1200" dirty="0"/>
            <a:t>Algorithms </a:t>
          </a:r>
        </a:p>
      </dsp:txBody>
      <dsp:txXfrm>
        <a:off x="24037" y="2387241"/>
        <a:ext cx="1244329" cy="772602"/>
      </dsp:txXfrm>
    </dsp:sp>
    <dsp:sp modelId="{675373A1-E43E-45F3-A577-023C3077B125}">
      <dsp:nvSpPr>
        <dsp:cNvPr id="0" name=""/>
        <dsp:cNvSpPr/>
      </dsp:nvSpPr>
      <dsp:spPr>
        <a:xfrm>
          <a:off x="3707521" y="2226783"/>
          <a:ext cx="1292403" cy="820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5BF22F-058E-4C31-82E9-A82E2C5708CE}">
      <dsp:nvSpPr>
        <dsp:cNvPr id="0" name=""/>
        <dsp:cNvSpPr/>
      </dsp:nvSpPr>
      <dsp:spPr>
        <a:xfrm>
          <a:off x="3851121" y="2363204"/>
          <a:ext cx="1292403" cy="8206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Non-Deterministic</a:t>
          </a:r>
        </a:p>
        <a:p>
          <a:pPr lvl="0" algn="ctr" defTabSz="622300">
            <a:lnSpc>
              <a:spcPct val="90000"/>
            </a:lnSpc>
            <a:spcBef>
              <a:spcPct val="0"/>
            </a:spcBef>
            <a:spcAft>
              <a:spcPct val="35000"/>
            </a:spcAft>
          </a:pPr>
          <a:r>
            <a:rPr lang="en-US" sz="1400" kern="1200" dirty="0"/>
            <a:t>Algorithms </a:t>
          </a:r>
        </a:p>
      </dsp:txBody>
      <dsp:txXfrm>
        <a:off x="3875158" y="2387241"/>
        <a:ext cx="1244329" cy="772602"/>
      </dsp:txXfrm>
    </dsp:sp>
    <dsp:sp modelId="{9763EDDB-A756-4F9B-9DDE-2A4D5AA8AD2A}">
      <dsp:nvSpPr>
        <dsp:cNvPr id="0" name=""/>
        <dsp:cNvSpPr/>
      </dsp:nvSpPr>
      <dsp:spPr>
        <a:xfrm>
          <a:off x="6038333" y="989511"/>
          <a:ext cx="1292403" cy="8206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19B59-E7A9-4C1C-A5B7-13506257D4D9}">
      <dsp:nvSpPr>
        <dsp:cNvPr id="0" name=""/>
        <dsp:cNvSpPr/>
      </dsp:nvSpPr>
      <dsp:spPr>
        <a:xfrm>
          <a:off x="6181933" y="1125932"/>
          <a:ext cx="1292403" cy="8206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Specification       +                        No Algorithm</a:t>
          </a:r>
        </a:p>
      </dsp:txBody>
      <dsp:txXfrm>
        <a:off x="6205970" y="1149969"/>
        <a:ext cx="1244329" cy="772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53C61-75D2-43BF-926D-190B3DF66308}">
      <dsp:nvSpPr>
        <dsp:cNvPr id="0" name=""/>
        <dsp:cNvSpPr/>
      </dsp:nvSpPr>
      <dsp:spPr>
        <a:xfrm>
          <a:off x="1153932" y="52614"/>
          <a:ext cx="1300153" cy="6908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Problem</a:t>
          </a:r>
        </a:p>
      </dsp:txBody>
      <dsp:txXfrm>
        <a:off x="1174168" y="72850"/>
        <a:ext cx="1259681" cy="650422"/>
      </dsp:txXfrm>
    </dsp:sp>
    <dsp:sp modelId="{93A8FFCC-9A16-41EF-80D0-9839B3E3B7FF}">
      <dsp:nvSpPr>
        <dsp:cNvPr id="0" name=""/>
        <dsp:cNvSpPr/>
      </dsp:nvSpPr>
      <dsp:spPr>
        <a:xfrm>
          <a:off x="712423" y="743508"/>
          <a:ext cx="1091586" cy="224720"/>
        </a:xfrm>
        <a:custGeom>
          <a:avLst/>
          <a:gdLst/>
          <a:ahLst/>
          <a:cxnLst/>
          <a:rect l="0" t="0" r="0" b="0"/>
          <a:pathLst>
            <a:path>
              <a:moveTo>
                <a:pt x="1091586" y="0"/>
              </a:moveTo>
              <a:lnTo>
                <a:pt x="1091586" y="112360"/>
              </a:lnTo>
              <a:lnTo>
                <a:pt x="0" y="112360"/>
              </a:lnTo>
              <a:lnTo>
                <a:pt x="0" y="22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11BF6-C42F-4047-BDFA-3876CA28E7F8}">
      <dsp:nvSpPr>
        <dsp:cNvPr id="0" name=""/>
        <dsp:cNvSpPr/>
      </dsp:nvSpPr>
      <dsp:spPr>
        <a:xfrm>
          <a:off x="0" y="968229"/>
          <a:ext cx="1424846" cy="690894"/>
        </a:xfrm>
        <a:prstGeom prst="roundRect">
          <a:avLst>
            <a:gd name="adj" fmla="val 10000"/>
          </a:avLst>
        </a:prstGeom>
        <a:solidFill>
          <a:schemeClr val="accent1">
            <a:hueOff val="0"/>
            <a:satOff val="0"/>
            <a:lumOff val="0"/>
            <a:alphaOff val="0"/>
          </a:schemeClr>
        </a:solidFill>
        <a:ln w="28575"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Decision Problem </a:t>
          </a:r>
        </a:p>
      </dsp:txBody>
      <dsp:txXfrm>
        <a:off x="20236" y="988465"/>
        <a:ext cx="1384374" cy="650422"/>
      </dsp:txXfrm>
    </dsp:sp>
    <dsp:sp modelId="{D6D6DD83-1404-42E6-9249-B0C2C932802C}">
      <dsp:nvSpPr>
        <dsp:cNvPr id="0" name=""/>
        <dsp:cNvSpPr/>
      </dsp:nvSpPr>
      <dsp:spPr>
        <a:xfrm>
          <a:off x="1804009" y="743508"/>
          <a:ext cx="903908" cy="225697"/>
        </a:xfrm>
        <a:custGeom>
          <a:avLst/>
          <a:gdLst/>
          <a:ahLst/>
          <a:cxnLst/>
          <a:rect l="0" t="0" r="0" b="0"/>
          <a:pathLst>
            <a:path>
              <a:moveTo>
                <a:pt x="0" y="0"/>
              </a:moveTo>
              <a:lnTo>
                <a:pt x="0" y="112848"/>
              </a:lnTo>
              <a:lnTo>
                <a:pt x="903908" y="112848"/>
              </a:lnTo>
              <a:lnTo>
                <a:pt x="903908" y="2256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4356E1-9A28-493E-BC25-94C03859889D}">
      <dsp:nvSpPr>
        <dsp:cNvPr id="0" name=""/>
        <dsp:cNvSpPr/>
      </dsp:nvSpPr>
      <dsp:spPr>
        <a:xfrm>
          <a:off x="1867361" y="969206"/>
          <a:ext cx="1681113" cy="6908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optimization Problem </a:t>
          </a:r>
        </a:p>
      </dsp:txBody>
      <dsp:txXfrm>
        <a:off x="1887597" y="989442"/>
        <a:ext cx="1640641" cy="65042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13885-F74A-4524-882D-2344A85FC655}">
      <dsp:nvSpPr>
        <dsp:cNvPr id="0" name=""/>
        <dsp:cNvSpPr/>
      </dsp:nvSpPr>
      <dsp:spPr>
        <a:xfrm>
          <a:off x="722178" y="0"/>
          <a:ext cx="2573376" cy="15920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NP</a:t>
          </a:r>
          <a:endParaRPr lang="en-US" sz="1100" kern="1200" dirty="0"/>
        </a:p>
      </dsp:txBody>
      <dsp:txXfrm>
        <a:off x="1333355" y="119406"/>
        <a:ext cx="1351022" cy="270655"/>
      </dsp:txXfrm>
    </dsp:sp>
    <dsp:sp modelId="{F01D6508-1FF0-47AB-9837-D0B65A509B49}">
      <dsp:nvSpPr>
        <dsp:cNvPr id="0" name=""/>
        <dsp:cNvSpPr/>
      </dsp:nvSpPr>
      <dsp:spPr>
        <a:xfrm>
          <a:off x="2607142" y="546331"/>
          <a:ext cx="673693" cy="6617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a:t>P</a:t>
          </a:r>
          <a:endParaRPr lang="en-US" sz="1400" kern="1200" dirty="0"/>
        </a:p>
      </dsp:txBody>
      <dsp:txXfrm>
        <a:off x="2705802" y="711773"/>
        <a:ext cx="476373" cy="330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63C7F-BB9D-4D98-979D-B9EF5C970879}">
      <dsp:nvSpPr>
        <dsp:cNvPr id="0" name=""/>
        <dsp:cNvSpPr/>
      </dsp:nvSpPr>
      <dsp:spPr>
        <a:xfrm>
          <a:off x="0" y="0"/>
          <a:ext cx="2794127" cy="106250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089F0-40E0-4F12-9819-4ACC2D774DC6}">
      <dsp:nvSpPr>
        <dsp:cNvPr id="0" name=""/>
        <dsp:cNvSpPr/>
      </dsp:nvSpPr>
      <dsp:spPr>
        <a:xfrm>
          <a:off x="0" y="120460"/>
          <a:ext cx="1383030" cy="8215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Reduces to</a:t>
          </a:r>
        </a:p>
        <a:p>
          <a:pPr lvl="0" algn="ctr" defTabSz="711200">
            <a:lnSpc>
              <a:spcPct val="90000"/>
            </a:lnSpc>
            <a:spcBef>
              <a:spcPct val="0"/>
            </a:spcBef>
            <a:spcAft>
              <a:spcPct val="35000"/>
            </a:spcAft>
          </a:pPr>
          <a:r>
            <a:rPr lang="en-US" sz="1600" kern="1200" dirty="0"/>
            <a:t>r = 11 + 0 = 11 </a:t>
          </a:r>
        </a:p>
      </dsp:txBody>
      <dsp:txXfrm>
        <a:off x="40106" y="160566"/>
        <a:ext cx="1302818" cy="7413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03791-885B-4FB2-83BF-96B831B38701}">
      <dsp:nvSpPr>
        <dsp:cNvPr id="0" name=""/>
        <dsp:cNvSpPr/>
      </dsp:nvSpPr>
      <dsp:spPr>
        <a:xfrm>
          <a:off x="1192001" y="0"/>
          <a:ext cx="1252496" cy="75086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2F4DD-0A5C-484A-A8F4-D77D2632136A}">
      <dsp:nvSpPr>
        <dsp:cNvPr id="0" name=""/>
        <dsp:cNvSpPr/>
      </dsp:nvSpPr>
      <dsp:spPr>
        <a:xfrm>
          <a:off x="1261" y="0"/>
          <a:ext cx="1190739" cy="750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a:t>Reduces to </a:t>
          </a:r>
        </a:p>
        <a:p>
          <a:pPr lvl="0" algn="ctr" defTabSz="755650">
            <a:lnSpc>
              <a:spcPct val="90000"/>
            </a:lnSpc>
            <a:spcBef>
              <a:spcPct val="0"/>
            </a:spcBef>
            <a:spcAft>
              <a:spcPct val="35000"/>
            </a:spcAft>
          </a:pPr>
          <a:r>
            <a:rPr lang="en-US" sz="1700" kern="1200" dirty="0"/>
            <a:t>r = 0 + 0 =0</a:t>
          </a:r>
        </a:p>
      </dsp:txBody>
      <dsp:txXfrm>
        <a:off x="37915" y="36654"/>
        <a:ext cx="1117431" cy="6775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63C7F-BB9D-4D98-979D-B9EF5C970879}">
      <dsp:nvSpPr>
        <dsp:cNvPr id="0" name=""/>
        <dsp:cNvSpPr/>
      </dsp:nvSpPr>
      <dsp:spPr>
        <a:xfrm>
          <a:off x="0" y="0"/>
          <a:ext cx="2794127" cy="106250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089F0-40E0-4F12-9819-4ACC2D774DC6}">
      <dsp:nvSpPr>
        <dsp:cNvPr id="0" name=""/>
        <dsp:cNvSpPr/>
      </dsp:nvSpPr>
      <dsp:spPr>
        <a:xfrm>
          <a:off x="64942" y="120460"/>
          <a:ext cx="1167892" cy="8215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Reduces to</a:t>
          </a:r>
        </a:p>
        <a:p>
          <a:pPr lvl="0" algn="ctr" defTabSz="711200">
            <a:lnSpc>
              <a:spcPct val="90000"/>
            </a:lnSpc>
            <a:spcBef>
              <a:spcPct val="0"/>
            </a:spcBef>
            <a:spcAft>
              <a:spcPct val="35000"/>
            </a:spcAft>
          </a:pPr>
          <a:r>
            <a:rPr lang="en-US" sz="1600" kern="1200" dirty="0"/>
            <a:t>r = 5 + 0 = 5 </a:t>
          </a:r>
        </a:p>
      </dsp:txBody>
      <dsp:txXfrm>
        <a:off x="105048" y="160566"/>
        <a:ext cx="1087680" cy="7413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03791-885B-4FB2-83BF-96B831B38701}">
      <dsp:nvSpPr>
        <dsp:cNvPr id="0" name=""/>
        <dsp:cNvSpPr/>
      </dsp:nvSpPr>
      <dsp:spPr>
        <a:xfrm>
          <a:off x="1192001" y="0"/>
          <a:ext cx="1252496" cy="75086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2F4DD-0A5C-484A-A8F4-D77D2632136A}">
      <dsp:nvSpPr>
        <dsp:cNvPr id="0" name=""/>
        <dsp:cNvSpPr/>
      </dsp:nvSpPr>
      <dsp:spPr>
        <a:xfrm>
          <a:off x="1261" y="0"/>
          <a:ext cx="1190739" cy="750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sz="1700" kern="1200" dirty="0"/>
            <a:t>Reduces to </a:t>
          </a:r>
        </a:p>
        <a:p>
          <a:pPr lvl="0" algn="ctr" defTabSz="755650">
            <a:lnSpc>
              <a:spcPct val="90000"/>
            </a:lnSpc>
            <a:spcBef>
              <a:spcPct val="0"/>
            </a:spcBef>
            <a:spcAft>
              <a:spcPct val="35000"/>
            </a:spcAft>
          </a:pPr>
          <a:r>
            <a:rPr lang="en-US" sz="1700" kern="1200" dirty="0"/>
            <a:t>r = 0 + 0 =0</a:t>
          </a:r>
        </a:p>
      </dsp:txBody>
      <dsp:txXfrm>
        <a:off x="37915" y="36654"/>
        <a:ext cx="1117431" cy="6775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63C7F-BB9D-4D98-979D-B9EF5C970879}">
      <dsp:nvSpPr>
        <dsp:cNvPr id="0" name=""/>
        <dsp:cNvSpPr/>
      </dsp:nvSpPr>
      <dsp:spPr>
        <a:xfrm>
          <a:off x="0" y="0"/>
          <a:ext cx="2794127" cy="106250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089F0-40E0-4F12-9819-4ACC2D774DC6}">
      <dsp:nvSpPr>
        <dsp:cNvPr id="0" name=""/>
        <dsp:cNvSpPr/>
      </dsp:nvSpPr>
      <dsp:spPr>
        <a:xfrm>
          <a:off x="0" y="120460"/>
          <a:ext cx="1383030" cy="8215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Reduces to</a:t>
          </a:r>
        </a:p>
        <a:p>
          <a:pPr lvl="0" algn="ctr" defTabSz="711200">
            <a:lnSpc>
              <a:spcPct val="90000"/>
            </a:lnSpc>
            <a:spcBef>
              <a:spcPct val="0"/>
            </a:spcBef>
            <a:spcAft>
              <a:spcPct val="35000"/>
            </a:spcAft>
          </a:pPr>
          <a:r>
            <a:rPr lang="en-US" sz="1600" kern="1200" dirty="0"/>
            <a:t>r = 2 + 11 = 13 </a:t>
          </a:r>
        </a:p>
      </dsp:txBody>
      <dsp:txXfrm>
        <a:off x="40106" y="160566"/>
        <a:ext cx="1302818" cy="74137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BACEAC4-A403-464D-AD17-A27650571B57}"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39615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ACEAC4-A403-464D-AD17-A27650571B57}"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170543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ACEAC4-A403-464D-AD17-A27650571B57}"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187993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BACEAC4-A403-464D-AD17-A27650571B57}"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2174609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ACEAC4-A403-464D-AD17-A27650571B57}" type="datetimeFigureOut">
              <a:rPr lang="en-IN" smtClean="0"/>
              <a:t>10-12-2021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140161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BACEAC4-A403-464D-AD17-A27650571B57}"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395138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BACEAC4-A403-464D-AD17-A27650571B57}" type="datetimeFigureOut">
              <a:rPr lang="en-IN" smtClean="0"/>
              <a:t>10-12-2021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207365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BACEAC4-A403-464D-AD17-A27650571B57}" type="datetimeFigureOut">
              <a:rPr lang="en-IN" smtClean="0"/>
              <a:t>10-12-2021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1902701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CEAC4-A403-464D-AD17-A27650571B57}" type="datetimeFigureOut">
              <a:rPr lang="en-IN" smtClean="0"/>
              <a:t>10-12-2021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368041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ACEAC4-A403-464D-AD17-A27650571B57}"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211082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ACEAC4-A403-464D-AD17-A27650571B57}" type="datetimeFigureOut">
              <a:rPr lang="en-IN" smtClean="0"/>
              <a:t>10-12-2021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DF0DB-2AD6-4F0C-956C-254D5625CB6E}" type="slidenum">
              <a:rPr lang="en-IN" smtClean="0"/>
              <a:t>‹#›</a:t>
            </a:fld>
            <a:endParaRPr lang="en-IN"/>
          </a:p>
        </p:txBody>
      </p:sp>
    </p:spTree>
    <p:extLst>
      <p:ext uri="{BB962C8B-B14F-4D97-AF65-F5344CB8AC3E}">
        <p14:creationId xmlns:p14="http://schemas.microsoft.com/office/powerpoint/2010/main" val="58806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CEAC4-A403-464D-AD17-A27650571B57}" type="datetimeFigureOut">
              <a:rPr lang="en-IN" smtClean="0"/>
              <a:t>10-12-2021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DF0DB-2AD6-4F0C-956C-254D5625CB6E}" type="slidenum">
              <a:rPr lang="en-IN" smtClean="0"/>
              <a:t>‹#›</a:t>
            </a:fld>
            <a:endParaRPr lang="en-IN"/>
          </a:p>
        </p:txBody>
      </p:sp>
    </p:spTree>
    <p:extLst>
      <p:ext uri="{BB962C8B-B14F-4D97-AF65-F5344CB8AC3E}">
        <p14:creationId xmlns:p14="http://schemas.microsoft.com/office/powerpoint/2010/main" val="3652868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2.emf"/><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image" Target="../media/image10.emf"/><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Layout" Target="../diagrams/layout2.xml"/><Relationship Id="rId19" Type="http://schemas.openxmlformats.org/officeDocument/2006/relationships/image" Target="../media/image13.emf"/><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37.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18" Type="http://schemas.openxmlformats.org/officeDocument/2006/relationships/image" Target="../media/image14.emf"/><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image" Target="../media/image10.emf"/><Relationship Id="rId16" Type="http://schemas.openxmlformats.org/officeDocument/2006/relationships/diagramColors" Target="../diagrams/colors6.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19" Type="http://schemas.openxmlformats.org/officeDocument/2006/relationships/image" Target="../media/image15.emf"/><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image" Target="../media/image17.emf"/><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image" Target="../media/image14.emf"/><Relationship Id="rId2" Type="http://schemas.openxmlformats.org/officeDocument/2006/relationships/diagramData" Target="../diagrams/data7.xml"/><Relationship Id="rId16" Type="http://schemas.microsoft.com/office/2007/relationships/diagramDrawing" Target="../diagrams/drawing9.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5" Type="http://schemas.openxmlformats.org/officeDocument/2006/relationships/diagramColors" Target="../diagrams/colors9.xml"/><Relationship Id="rId10" Type="http://schemas.openxmlformats.org/officeDocument/2006/relationships/diagramColors" Target="../diagrams/colors8.xml"/><Relationship Id="rId19" Type="http://schemas.openxmlformats.org/officeDocument/2006/relationships/image" Target="../media/image18.emf"/><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image" Target="../media/image19.emf"/><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14.emf"/><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image" Target="../media/image20.emf"/></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4.xml"/><Relationship Id="rId18" Type="http://schemas.openxmlformats.org/officeDocument/2006/relationships/image" Target="../media/image21.emf"/><Relationship Id="rId3" Type="http://schemas.openxmlformats.org/officeDocument/2006/relationships/diagramLayout" Target="../diagrams/layout12.xml"/><Relationship Id="rId7" Type="http://schemas.openxmlformats.org/officeDocument/2006/relationships/diagramData" Target="../diagrams/data13.xml"/><Relationship Id="rId12" Type="http://schemas.openxmlformats.org/officeDocument/2006/relationships/diagramData" Target="../diagrams/data14.xml"/><Relationship Id="rId17" Type="http://schemas.openxmlformats.org/officeDocument/2006/relationships/image" Target="../media/image17.emf"/><Relationship Id="rId2" Type="http://schemas.openxmlformats.org/officeDocument/2006/relationships/diagramData" Target="../diagrams/data12.xml"/><Relationship Id="rId16" Type="http://schemas.microsoft.com/office/2007/relationships/diagramDrawing" Target="../diagrams/drawing14.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5" Type="http://schemas.openxmlformats.org/officeDocument/2006/relationships/diagramColors" Target="../diagrams/colors14.xml"/><Relationship Id="rId10" Type="http://schemas.openxmlformats.org/officeDocument/2006/relationships/diagramColors" Target="../diagrams/colors13.xml"/><Relationship Id="rId19" Type="http://schemas.openxmlformats.org/officeDocument/2006/relationships/image" Target="../media/image22.emf"/><Relationship Id="rId4" Type="http://schemas.openxmlformats.org/officeDocument/2006/relationships/diagramQuickStyle" Target="../diagrams/quickStyle12.xml"/><Relationship Id="rId9" Type="http://schemas.openxmlformats.org/officeDocument/2006/relationships/diagramQuickStyle" Target="../diagrams/quickStyle13.xml"/><Relationship Id="rId14" Type="http://schemas.openxmlformats.org/officeDocument/2006/relationships/diagramQuickStyle" Target="../diagrams/quickStyle14.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22.emf"/><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21.emf"/><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 Id="rId1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5.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5.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5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Times New Roman" panose="02020603050405020304" pitchFamily="18" charset="0"/>
                <a:cs typeface="Times New Roman" panose="02020603050405020304" pitchFamily="18" charset="0"/>
              </a:rPr>
              <a:t>UNIT V</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74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3832"/>
            <a:ext cx="10515600" cy="4918434"/>
          </a:xfrm>
        </p:spPr>
        <p:txBody>
          <a:bodyPr>
            <a:normAutofit/>
          </a:bodyPr>
          <a:lstStyle/>
          <a:p>
            <a:pPr marL="0" indent="0" algn="just">
              <a:buNone/>
            </a:pPr>
            <a:r>
              <a:rPr lang="en-US" altLang="en-US" b="1" dirty="0">
                <a:solidFill>
                  <a:srgbClr val="C00000"/>
                </a:solidFill>
                <a:latin typeface="Times New Roman" panose="02020603050405020304" pitchFamily="18" charset="0"/>
                <a:cs typeface="Times New Roman" panose="02020603050405020304" pitchFamily="18" charset="0"/>
              </a:rPr>
              <a:t>Least Cost (LC)Search:</a:t>
            </a:r>
          </a:p>
          <a:p>
            <a:pPr marL="0" indent="0" algn="just">
              <a:lnSpc>
                <a:spcPct val="110000"/>
              </a:lnSpc>
              <a:spcBef>
                <a:spcPts val="0"/>
              </a:spcBef>
              <a:buNone/>
            </a:pPr>
            <a:r>
              <a:rPr lang="en-US" altLang="en-US" dirty="0">
                <a:latin typeface="Times New Roman" panose="02020603050405020304" pitchFamily="18" charset="0"/>
                <a:cs typeface="Times New Roman" panose="02020603050405020304" pitchFamily="18" charset="0"/>
              </a:rPr>
              <a:t>In both LIFO and FIFO branch-and-bound the selection rule for the next E-node is rather rigid and in a sense blind. The selection rule for the next E-node does not give any preference to a node that has a very good chance of getting the search to an answer node quickly.</a:t>
            </a:r>
          </a:p>
          <a:p>
            <a:pPr marL="0" indent="0" algn="just">
              <a:lnSpc>
                <a:spcPct val="100000"/>
              </a:lnSpc>
              <a:spcBef>
                <a:spcPts val="0"/>
              </a:spcBef>
              <a:buNone/>
            </a:pPr>
            <a:endParaRPr lang="en-US" altLang="en-US" dirty="0" smtClean="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search for an answer node can often be speeded by using an "intelligent" ranking function c(ᵔ) for live nodes. The next E-node is selected on the basis of this ranking function</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365125"/>
            <a:ext cx="10515600" cy="795081"/>
          </a:xfrm>
        </p:spPr>
        <p:txBody>
          <a:bodyPr/>
          <a:lstStyle/>
          <a:p>
            <a:r>
              <a:rPr lang="en-US" b="1" dirty="0">
                <a:latin typeface="Times New Roman" panose="02020603050405020304" pitchFamily="18" charset="0"/>
                <a:cs typeface="Times New Roman" panose="02020603050405020304" pitchFamily="18" charset="0"/>
              </a:rPr>
              <a:t>BRANCH AND </a:t>
            </a:r>
            <a:r>
              <a:rPr lang="en-US" b="1" dirty="0" smtClean="0">
                <a:latin typeface="Times New Roman" panose="02020603050405020304" pitchFamily="18" charset="0"/>
                <a:cs typeface="Times New Roman" panose="02020603050405020304" pitchFamily="18" charset="0"/>
              </a:rPr>
              <a:t>BOUND LC METHOD </a:t>
            </a:r>
            <a:endParaRPr lang="en-IN" dirty="0"/>
          </a:p>
        </p:txBody>
      </p:sp>
    </p:spTree>
    <p:extLst>
      <p:ext uri="{BB962C8B-B14F-4D97-AF65-F5344CB8AC3E}">
        <p14:creationId xmlns:p14="http://schemas.microsoft.com/office/powerpoint/2010/main" val="343101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3340"/>
            <a:ext cx="10665542" cy="5076621"/>
          </a:xfrm>
        </p:spPr>
        <p:txBody>
          <a:bodyPr>
            <a:normAutofit fontScale="70000" lnSpcReduction="20000"/>
          </a:bodyPr>
          <a:lstStyle/>
          <a:p>
            <a:pPr marL="0" indent="0" algn="just">
              <a:lnSpc>
                <a:spcPct val="150000"/>
              </a:lnSpc>
              <a:buNone/>
              <a:defRPr/>
            </a:pPr>
            <a:r>
              <a:rPr lang="en-US" sz="4000" dirty="0">
                <a:latin typeface="Times New Roman" panose="02020603050405020304" pitchFamily="18" charset="0"/>
                <a:cs typeface="Times New Roman" panose="02020603050405020304" pitchFamily="18" charset="0"/>
              </a:rPr>
              <a:t>The ideal way to assign ranks would be on the basis of the additional Computational effort (or cost) needed to reach an answer node from the live node. </a:t>
            </a:r>
          </a:p>
          <a:p>
            <a:pPr marL="0" indent="0" algn="just">
              <a:lnSpc>
                <a:spcPct val="150000"/>
              </a:lnSpc>
              <a:buNone/>
              <a:defRPr/>
            </a:pPr>
            <a:r>
              <a:rPr lang="en-US" sz="4000" dirty="0">
                <a:latin typeface="Times New Roman" panose="02020603050405020304" pitchFamily="18" charset="0"/>
                <a:cs typeface="Times New Roman" panose="02020603050405020304" pitchFamily="18" charset="0"/>
              </a:rPr>
              <a:t>For any node x, this cost could be</a:t>
            </a:r>
          </a:p>
          <a:p>
            <a:pPr marL="1146175" indent="-398463" algn="just">
              <a:lnSpc>
                <a:spcPct val="150000"/>
              </a:lnSpc>
              <a:defRPr/>
            </a:pPr>
            <a:r>
              <a:rPr lang="en-US" sz="4000" dirty="0">
                <a:latin typeface="Times New Roman" panose="02020603050405020304" pitchFamily="18" charset="0"/>
                <a:cs typeface="Times New Roman" panose="02020603050405020304" pitchFamily="18" charset="0"/>
              </a:rPr>
              <a:t>(1) the number of nodes in the sub-tree x that need to be generated before an answer node is generated or, more simply, </a:t>
            </a:r>
          </a:p>
          <a:p>
            <a:pPr marL="1146175" indent="-398463" algn="just">
              <a:lnSpc>
                <a:spcPct val="150000"/>
              </a:lnSpc>
              <a:defRPr/>
            </a:pPr>
            <a:r>
              <a:rPr lang="en-US" sz="4000" dirty="0">
                <a:latin typeface="Times New Roman" panose="02020603050405020304" pitchFamily="18" charset="0"/>
                <a:cs typeface="Times New Roman" panose="02020603050405020304" pitchFamily="18" charset="0"/>
              </a:rPr>
              <a:t>(2) the number of levels the nearest answer node(in the subtree x) is from x.</a:t>
            </a:r>
          </a:p>
          <a:p>
            <a:endParaRPr lang="en-IN" dirty="0"/>
          </a:p>
        </p:txBody>
      </p:sp>
      <p:sp>
        <p:nvSpPr>
          <p:cNvPr id="4" name="Title 1"/>
          <p:cNvSpPr>
            <a:spLocks noGrp="1"/>
          </p:cNvSpPr>
          <p:nvPr>
            <p:ph type="title"/>
          </p:nvPr>
        </p:nvSpPr>
        <p:spPr>
          <a:xfrm>
            <a:off x="838200" y="365125"/>
            <a:ext cx="10515600" cy="863600"/>
          </a:xfrm>
        </p:spPr>
        <p:txBody>
          <a:bodyPr/>
          <a:lstStyle/>
          <a:p>
            <a:r>
              <a:rPr lang="en-US" b="1" dirty="0">
                <a:latin typeface="Times New Roman" panose="02020603050405020304" pitchFamily="18" charset="0"/>
                <a:cs typeface="Times New Roman" panose="02020603050405020304" pitchFamily="18" charset="0"/>
              </a:rPr>
              <a:t>BRANCH AND BOUND </a:t>
            </a:r>
            <a:r>
              <a:rPr lang="en-US" b="1" dirty="0" smtClean="0">
                <a:latin typeface="Times New Roman" panose="02020603050405020304" pitchFamily="18" charset="0"/>
                <a:cs typeface="Times New Roman" panose="02020603050405020304" pitchFamily="18" charset="0"/>
              </a:rPr>
              <a:t>LC METHOD</a:t>
            </a:r>
            <a:endParaRPr lang="en-IN" dirty="0"/>
          </a:p>
        </p:txBody>
      </p:sp>
    </p:spTree>
    <p:extLst>
      <p:ext uri="{BB962C8B-B14F-4D97-AF65-F5344CB8AC3E}">
        <p14:creationId xmlns:p14="http://schemas.microsoft.com/office/powerpoint/2010/main" val="289490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1045"/>
            <a:ext cx="10515600" cy="5065918"/>
          </a:xfrm>
        </p:spPr>
        <p:txBody>
          <a:bodyPr>
            <a:normAutofit/>
          </a:bodyPr>
          <a:lstStyle/>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C=4              C=2               C=5	       C=10</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p>
          <a:p>
            <a:pPr marL="0" indent="0">
              <a:buNone/>
            </a:pPr>
            <a:r>
              <a:rPr lang="en-US" sz="1800" dirty="0" smtClean="0">
                <a:latin typeface="Times New Roman" panose="02020603050405020304" pitchFamily="18" charset="0"/>
                <a:cs typeface="Times New Roman" panose="02020603050405020304" pitchFamily="18" charset="0"/>
              </a:rPr>
              <a:t>				          C=20                           C=35</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C=10</a:t>
            </a:r>
            <a:endParaRPr lang="en-IN" sz="1800" b="1"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237305"/>
            <a:ext cx="10515600" cy="765585"/>
          </a:xfrm>
        </p:spPr>
        <p:txBody>
          <a:bodyPr/>
          <a:lstStyle/>
          <a:p>
            <a:r>
              <a:rPr lang="en-US" b="1" dirty="0">
                <a:latin typeface="Times New Roman" panose="02020603050405020304" pitchFamily="18" charset="0"/>
                <a:cs typeface="Times New Roman" panose="02020603050405020304" pitchFamily="18" charset="0"/>
              </a:rPr>
              <a:t>BRANCH AND </a:t>
            </a:r>
            <a:r>
              <a:rPr lang="en-US" b="1" dirty="0" smtClean="0">
                <a:latin typeface="Times New Roman" panose="02020603050405020304" pitchFamily="18" charset="0"/>
                <a:cs typeface="Times New Roman" panose="02020603050405020304" pitchFamily="18" charset="0"/>
              </a:rPr>
              <a:t>BOUND   LC METHOD </a:t>
            </a:r>
            <a:endParaRPr lang="en-IN" dirty="0"/>
          </a:p>
        </p:txBody>
      </p:sp>
      <p:sp>
        <p:nvSpPr>
          <p:cNvPr id="5" name="Oval 4"/>
          <p:cNvSpPr/>
          <p:nvPr/>
        </p:nvSpPr>
        <p:spPr>
          <a:xfrm>
            <a:off x="5860026" y="1285568"/>
            <a:ext cx="471948" cy="4621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Oval 6"/>
          <p:cNvSpPr/>
          <p:nvPr/>
        </p:nvSpPr>
        <p:spPr>
          <a:xfrm>
            <a:off x="4567084" y="2384322"/>
            <a:ext cx="471948" cy="4621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Oval 7"/>
          <p:cNvSpPr/>
          <p:nvPr/>
        </p:nvSpPr>
        <p:spPr>
          <a:xfrm>
            <a:off x="5786284" y="2384322"/>
            <a:ext cx="471948" cy="4621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Oval 8"/>
          <p:cNvSpPr/>
          <p:nvPr/>
        </p:nvSpPr>
        <p:spPr>
          <a:xfrm>
            <a:off x="7005484" y="2384322"/>
            <a:ext cx="471948" cy="4621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1" name="Straight Connector 10"/>
          <p:cNvCxnSpPr>
            <a:stCxn id="5" idx="3"/>
            <a:endCxn id="7" idx="0"/>
          </p:cNvCxnSpPr>
          <p:nvPr/>
        </p:nvCxnSpPr>
        <p:spPr>
          <a:xfrm flipH="1">
            <a:off x="4803058" y="1680009"/>
            <a:ext cx="1126083" cy="70431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8" idx="0"/>
          </p:cNvCxnSpPr>
          <p:nvPr/>
        </p:nvCxnSpPr>
        <p:spPr>
          <a:xfrm flipH="1">
            <a:off x="6022258" y="1747684"/>
            <a:ext cx="73742" cy="63663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5" idx="5"/>
            <a:endCxn id="9" idx="0"/>
          </p:cNvCxnSpPr>
          <p:nvPr/>
        </p:nvCxnSpPr>
        <p:spPr>
          <a:xfrm>
            <a:off x="6262859" y="1680009"/>
            <a:ext cx="978599" cy="704313"/>
          </a:xfrm>
          <a:prstGeom prst="line">
            <a:avLst/>
          </a:prstGeom>
        </p:spPr>
        <p:style>
          <a:lnRef idx="1">
            <a:schemeClr val="dk1"/>
          </a:lnRef>
          <a:fillRef idx="0">
            <a:schemeClr val="dk1"/>
          </a:fillRef>
          <a:effectRef idx="0">
            <a:schemeClr val="dk1"/>
          </a:effectRef>
          <a:fontRef idx="minor">
            <a:schemeClr val="tx1"/>
          </a:fontRef>
        </p:style>
      </p:cxnSp>
      <p:sp>
        <p:nvSpPr>
          <p:cNvPr id="25" name="Oval 24"/>
          <p:cNvSpPr/>
          <p:nvPr/>
        </p:nvSpPr>
        <p:spPr>
          <a:xfrm>
            <a:off x="5786284" y="3428998"/>
            <a:ext cx="471948" cy="4621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Oval 26"/>
          <p:cNvSpPr/>
          <p:nvPr/>
        </p:nvSpPr>
        <p:spPr>
          <a:xfrm>
            <a:off x="8471720" y="2384322"/>
            <a:ext cx="471948" cy="4621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9" name="Straight Connector 28"/>
          <p:cNvCxnSpPr>
            <a:stCxn id="5" idx="6"/>
            <a:endCxn id="27" idx="1"/>
          </p:cNvCxnSpPr>
          <p:nvPr/>
        </p:nvCxnSpPr>
        <p:spPr>
          <a:xfrm>
            <a:off x="6331974" y="1516626"/>
            <a:ext cx="2208861" cy="935371"/>
          </a:xfrm>
          <a:prstGeom prst="line">
            <a:avLst/>
          </a:prstGeom>
        </p:spPr>
        <p:style>
          <a:lnRef idx="1">
            <a:schemeClr val="dk1"/>
          </a:lnRef>
          <a:fillRef idx="0">
            <a:schemeClr val="dk1"/>
          </a:fillRef>
          <a:effectRef idx="0">
            <a:schemeClr val="dk1"/>
          </a:effectRef>
          <a:fontRef idx="minor">
            <a:schemeClr val="tx1"/>
          </a:fontRef>
        </p:style>
      </p:cxnSp>
      <p:sp>
        <p:nvSpPr>
          <p:cNvPr id="31" name="Oval 30"/>
          <p:cNvSpPr/>
          <p:nvPr/>
        </p:nvSpPr>
        <p:spPr>
          <a:xfrm>
            <a:off x="5693167" y="4473674"/>
            <a:ext cx="471948" cy="4621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Oval 31"/>
          <p:cNvSpPr/>
          <p:nvPr/>
        </p:nvSpPr>
        <p:spPr>
          <a:xfrm>
            <a:off x="6641075" y="3412946"/>
            <a:ext cx="471948" cy="46211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34" name="Straight Connector 33"/>
          <p:cNvCxnSpPr>
            <a:endCxn id="25" idx="0"/>
          </p:cNvCxnSpPr>
          <p:nvPr/>
        </p:nvCxnSpPr>
        <p:spPr>
          <a:xfrm flipH="1">
            <a:off x="6022258" y="2846438"/>
            <a:ext cx="36871" cy="58256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8" idx="6"/>
            <a:endCxn id="32" idx="0"/>
          </p:cNvCxnSpPr>
          <p:nvPr/>
        </p:nvCxnSpPr>
        <p:spPr>
          <a:xfrm>
            <a:off x="6258232" y="2615380"/>
            <a:ext cx="618817" cy="797566"/>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25" idx="4"/>
            <a:endCxn id="31" idx="0"/>
          </p:cNvCxnSpPr>
          <p:nvPr/>
        </p:nvCxnSpPr>
        <p:spPr>
          <a:xfrm flipH="1">
            <a:off x="5929141" y="3891114"/>
            <a:ext cx="93117" cy="5825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2898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a:xfrm>
            <a:off x="1020763" y="2246313"/>
            <a:ext cx="10515600" cy="1973262"/>
          </a:xfrm>
        </p:spPr>
        <p:txBody>
          <a:bodyPr/>
          <a:lstStyle/>
          <a:p>
            <a:pPr eaLnBrk="1" hangingPunct="1"/>
            <a:r>
              <a:rPr lang="en-US" altLang="en-US" sz="66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1308995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838200" y="313250"/>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
        <p:nvSpPr>
          <p:cNvPr id="17411" name="Content Placeholder 2"/>
          <p:cNvSpPr>
            <a:spLocks noGrp="1" noChangeArrowheads="1"/>
          </p:cNvSpPr>
          <p:nvPr>
            <p:ph idx="1"/>
          </p:nvPr>
        </p:nvSpPr>
        <p:spPr>
          <a:xfrm>
            <a:off x="758774" y="816077"/>
            <a:ext cx="10515600" cy="5737789"/>
          </a:xfrm>
        </p:spPr>
        <p:txBody>
          <a:bodyPr/>
          <a:lstStyle/>
          <a:p>
            <a:pPr marL="0" indent="0" algn="just">
              <a:buNone/>
            </a:pPr>
            <a:r>
              <a:rPr lang="en-US" altLang="en-US" sz="2400" dirty="0" smtClean="0">
                <a:latin typeface="Times New Roman" panose="02020603050405020304" pitchFamily="18" charset="0"/>
                <a:cs typeface="Times New Roman" panose="02020603050405020304" pitchFamily="18" charset="0"/>
              </a:rPr>
              <a:t>To use the branch-and-bound technique to solve any problem, it is first necessary to conceive of a state space tree for the problem.</a:t>
            </a:r>
          </a:p>
          <a:p>
            <a:pPr marL="0" indent="0" algn="just">
              <a:buNone/>
            </a:pPr>
            <a:r>
              <a:rPr lang="en-US" altLang="en-US" sz="2400" dirty="0" smtClean="0">
                <a:latin typeface="Times New Roman" panose="02020603050405020304" pitchFamily="18" charset="0"/>
                <a:cs typeface="Times New Roman" panose="02020603050405020304" pitchFamily="18" charset="0"/>
              </a:rPr>
              <a:t>The above were discussed with respect to minimization problems where as the knapsack problem is a maximization problem.</a:t>
            </a:r>
          </a:p>
          <a:p>
            <a:pPr marL="0" indent="0" algn="just">
              <a:buNone/>
            </a:pPr>
            <a:r>
              <a:rPr lang="en-US" altLang="en-US" sz="2400" dirty="0" smtClean="0">
                <a:latin typeface="Times New Roman" panose="02020603050405020304" pitchFamily="18" charset="0"/>
                <a:cs typeface="Times New Roman" panose="02020603050405020304" pitchFamily="18" charset="0"/>
              </a:rPr>
              <a:t>This difficulty is easily overcome by replacing the objective function, </a:t>
            </a:r>
            <a:r>
              <a:rPr lang="en-US" altLang="en-US" sz="2400" dirty="0" err="1" smtClean="0">
                <a:latin typeface="Times New Roman" panose="02020603050405020304" pitchFamily="18" charset="0"/>
                <a:cs typeface="Times New Roman" panose="02020603050405020304" pitchFamily="18" charset="0"/>
              </a:rPr>
              <a:t>ƩP</a:t>
            </a:r>
            <a:r>
              <a:rPr lang="en-US" altLang="en-US" sz="2400" baseline="-25000" dirty="0" err="1" smtClean="0">
                <a:latin typeface="Times New Roman" panose="02020603050405020304" pitchFamily="18" charset="0"/>
                <a:cs typeface="Times New Roman" panose="02020603050405020304" pitchFamily="18" charset="0"/>
              </a:rPr>
              <a:t>i</a:t>
            </a:r>
            <a:r>
              <a:rPr lang="en-US" altLang="en-US" sz="2400" dirty="0" err="1" smtClean="0">
                <a:latin typeface="Times New Roman" panose="02020603050405020304" pitchFamily="18" charset="0"/>
                <a:cs typeface="Times New Roman" panose="02020603050405020304" pitchFamily="18" charset="0"/>
              </a:rPr>
              <a:t>x</a:t>
            </a:r>
            <a:r>
              <a:rPr lang="en-US" altLang="en-US" sz="2400" baseline="-25000" dirty="0" err="1" smtClean="0">
                <a:latin typeface="Times New Roman" panose="02020603050405020304" pitchFamily="18" charset="0"/>
                <a:cs typeface="Times New Roman" panose="02020603050405020304" pitchFamily="18" charset="0"/>
              </a:rPr>
              <a:t>i</a:t>
            </a:r>
            <a:r>
              <a:rPr lang="en-US" altLang="en-US" sz="2400" dirty="0" smtClean="0">
                <a:latin typeface="Times New Roman" panose="02020603050405020304" pitchFamily="18" charset="0"/>
                <a:cs typeface="Times New Roman" panose="02020603050405020304" pitchFamily="18" charset="0"/>
              </a:rPr>
              <a:t> by the function –</a:t>
            </a:r>
            <a:r>
              <a:rPr lang="en-US" altLang="en-US" sz="2400" dirty="0" err="1" smtClean="0">
                <a:latin typeface="Times New Roman" panose="02020603050405020304" pitchFamily="18" charset="0"/>
                <a:cs typeface="Times New Roman" panose="02020603050405020304" pitchFamily="18" charset="0"/>
              </a:rPr>
              <a:t>Ʃp</a:t>
            </a:r>
            <a:r>
              <a:rPr lang="en-US" altLang="en-US" sz="2400" baseline="-25000" dirty="0" err="1" smtClean="0">
                <a:latin typeface="Times New Roman" panose="02020603050405020304" pitchFamily="18" charset="0"/>
                <a:cs typeface="Times New Roman" panose="02020603050405020304" pitchFamily="18" charset="0"/>
              </a:rPr>
              <a:t>i</a:t>
            </a:r>
            <a:r>
              <a:rPr lang="en-US" altLang="en-US" sz="2400" dirty="0" err="1" smtClean="0">
                <a:latin typeface="Times New Roman" panose="02020603050405020304" pitchFamily="18" charset="0"/>
                <a:cs typeface="Times New Roman" panose="02020603050405020304" pitchFamily="18" charset="0"/>
              </a:rPr>
              <a:t>x</a:t>
            </a:r>
            <a:r>
              <a:rPr lang="en-US" altLang="en-US" sz="2400" baseline="-25000" dirty="0" err="1" smtClean="0">
                <a:latin typeface="Times New Roman" panose="02020603050405020304" pitchFamily="18" charset="0"/>
                <a:cs typeface="Times New Roman" panose="02020603050405020304" pitchFamily="18" charset="0"/>
              </a:rPr>
              <a:t>i</a:t>
            </a:r>
            <a:r>
              <a:rPr lang="en-US" altLang="en-US" sz="2400" dirty="0" smtClean="0">
                <a:latin typeface="Times New Roman" panose="02020603050405020304" pitchFamily="18" charset="0"/>
                <a:cs typeface="Times New Roman" panose="02020603050405020304" pitchFamily="18" charset="0"/>
              </a:rPr>
              <a:t>.</a:t>
            </a:r>
            <a:r>
              <a:rPr lang="en-US" altLang="en-US" sz="2400" baseline="-25000" dirty="0" smtClean="0">
                <a:latin typeface="Times New Roman" panose="02020603050405020304" pitchFamily="18" charset="0"/>
                <a:cs typeface="Times New Roman" panose="02020603050405020304" pitchFamily="18" charset="0"/>
              </a:rPr>
              <a:t> </a:t>
            </a:r>
          </a:p>
          <a:p>
            <a:pPr marL="0" indent="0" algn="just">
              <a:buNone/>
            </a:pPr>
            <a:r>
              <a:rPr lang="en-US" altLang="en-US" sz="2400" dirty="0" smtClean="0">
                <a:latin typeface="Times New Roman" panose="02020603050405020304" pitchFamily="18" charset="0"/>
                <a:cs typeface="Times New Roman" panose="02020603050405020304" pitchFamily="18" charset="0"/>
              </a:rPr>
              <a:t>Clearly, </a:t>
            </a:r>
            <a:r>
              <a:rPr lang="en-US" altLang="en-US" sz="2400" dirty="0" err="1" smtClean="0">
                <a:latin typeface="Times New Roman" panose="02020603050405020304" pitchFamily="18" charset="0"/>
                <a:cs typeface="Times New Roman" panose="02020603050405020304" pitchFamily="18" charset="0"/>
              </a:rPr>
              <a:t>ƩP</a:t>
            </a:r>
            <a:r>
              <a:rPr lang="en-US" altLang="en-US" sz="2400" baseline="-25000" dirty="0" err="1" smtClean="0">
                <a:latin typeface="Times New Roman" panose="02020603050405020304" pitchFamily="18" charset="0"/>
                <a:cs typeface="Times New Roman" panose="02020603050405020304" pitchFamily="18" charset="0"/>
              </a:rPr>
              <a:t>i</a:t>
            </a:r>
            <a:r>
              <a:rPr lang="en-US" altLang="en-US" sz="2400" dirty="0" err="1" smtClean="0">
                <a:latin typeface="Times New Roman" panose="02020603050405020304" pitchFamily="18" charset="0"/>
                <a:cs typeface="Times New Roman" panose="02020603050405020304" pitchFamily="18" charset="0"/>
              </a:rPr>
              <a:t>x</a:t>
            </a:r>
            <a:r>
              <a:rPr lang="en-US" altLang="en-US" sz="2400" baseline="-25000" dirty="0" err="1" smtClean="0">
                <a:latin typeface="Times New Roman" panose="02020603050405020304" pitchFamily="18" charset="0"/>
                <a:cs typeface="Times New Roman" panose="02020603050405020304" pitchFamily="18" charset="0"/>
              </a:rPr>
              <a:t>i</a:t>
            </a:r>
            <a:r>
              <a:rPr lang="en-US" altLang="en-US" sz="2400" dirty="0" smtClean="0">
                <a:latin typeface="Times New Roman" panose="02020603050405020304" pitchFamily="18" charset="0"/>
                <a:cs typeface="Times New Roman" panose="02020603050405020304" pitchFamily="18" charset="0"/>
              </a:rPr>
              <a:t> is maximized </a:t>
            </a:r>
            <a:r>
              <a:rPr lang="en-US" altLang="en-US" sz="2400" dirty="0" err="1" smtClean="0">
                <a:latin typeface="Times New Roman" panose="02020603050405020304" pitchFamily="18" charset="0"/>
                <a:cs typeface="Times New Roman" panose="02020603050405020304" pitchFamily="18" charset="0"/>
              </a:rPr>
              <a:t>iff</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Ʃp</a:t>
            </a:r>
            <a:r>
              <a:rPr lang="en-US" altLang="en-US" sz="2400" baseline="-25000" dirty="0" err="1" smtClean="0">
                <a:latin typeface="Times New Roman" panose="02020603050405020304" pitchFamily="18" charset="0"/>
                <a:cs typeface="Times New Roman" panose="02020603050405020304" pitchFamily="18" charset="0"/>
              </a:rPr>
              <a:t>i</a:t>
            </a:r>
            <a:r>
              <a:rPr lang="en-US" altLang="en-US" sz="2400" dirty="0" err="1" smtClean="0">
                <a:latin typeface="Times New Roman" panose="02020603050405020304" pitchFamily="18" charset="0"/>
                <a:cs typeface="Times New Roman" panose="02020603050405020304" pitchFamily="18" charset="0"/>
              </a:rPr>
              <a:t>x</a:t>
            </a:r>
            <a:r>
              <a:rPr lang="en-US" altLang="en-US" sz="2400" baseline="-25000" dirty="0" err="1" smtClean="0">
                <a:latin typeface="Times New Roman" panose="02020603050405020304" pitchFamily="18" charset="0"/>
                <a:cs typeface="Times New Roman" panose="02020603050405020304" pitchFamily="18" charset="0"/>
              </a:rPr>
              <a:t>i</a:t>
            </a:r>
            <a:r>
              <a:rPr lang="en-US" altLang="en-US" sz="2400" baseline="-25000"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is minimized. This modified knapsack problem is stated as</a:t>
            </a:r>
          </a:p>
          <a:p>
            <a:pPr algn="just"/>
            <a:endParaRPr lang="en-US" altLang="en-US" dirty="0" smtClean="0">
              <a:cs typeface="Times New Roman" panose="02020603050405020304" pitchFamily="18" charset="0"/>
            </a:endParaRPr>
          </a:p>
        </p:txBody>
      </p:sp>
      <p:pic>
        <p:nvPicPr>
          <p:cNvPr id="4" name="Picture 3">
            <a:extLst/>
          </p:cNvPr>
          <p:cNvPicPr>
            <a:picLocks noChangeAspect="1"/>
          </p:cNvPicPr>
          <p:nvPr/>
        </p:nvPicPr>
        <p:blipFill>
          <a:blip r:embed="rId2"/>
          <a:stretch>
            <a:fillRect/>
          </a:stretch>
        </p:blipFill>
        <p:spPr>
          <a:xfrm>
            <a:off x="3464694" y="4117719"/>
            <a:ext cx="4749800" cy="2508250"/>
          </a:xfrm>
          <a:prstGeom prst="rect">
            <a:avLst/>
          </a:prstGeom>
          <a:solidFill>
            <a:schemeClr val="accent2">
              <a:lumMod val="20000"/>
              <a:lumOff val="80000"/>
            </a:schemeClr>
          </a:solidFill>
          <a:ln w="28575">
            <a:solidFill>
              <a:schemeClr val="accent2">
                <a:lumMod val="60000"/>
                <a:lumOff val="40000"/>
              </a:schemeClr>
            </a:solidFill>
          </a:ln>
        </p:spPr>
      </p:pic>
    </p:spTree>
    <p:extLst>
      <p:ext uri="{BB962C8B-B14F-4D97-AF65-F5344CB8AC3E}">
        <p14:creationId xmlns:p14="http://schemas.microsoft.com/office/powerpoint/2010/main" val="3955097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704" y="1120876"/>
            <a:ext cx="10515600" cy="5417575"/>
          </a:xfrm>
        </p:spPr>
        <p:txBody>
          <a:bodyPr>
            <a:normAutofit lnSpcReduction="10000"/>
          </a:bodyPr>
          <a:lstStyle/>
          <a:p>
            <a:pPr marL="0" indent="0" algn="just">
              <a:buNone/>
              <a:defRPr/>
            </a:pPr>
            <a:r>
              <a:rPr lang="en-US" altLang="en-US" dirty="0">
                <a:solidFill>
                  <a:srgbClr val="C00000"/>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[LCBB] Consider the knapsack instance n = 4, </a:t>
            </a:r>
          </a:p>
          <a:p>
            <a:pPr marL="0" indent="0" algn="just">
              <a:buNone/>
              <a:defRPr/>
            </a:pPr>
            <a:r>
              <a:rPr lang="en-US" dirty="0">
                <a:latin typeface="Times New Roman" panose="02020603050405020304" pitchFamily="18" charset="0"/>
                <a:cs typeface="Times New Roman" panose="02020603050405020304" pitchFamily="18" charset="0"/>
              </a:rPr>
              <a:t>  (p</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 (10,10,12,18), (w</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 (2, 4, 6,9), and m = 15.</a:t>
            </a:r>
          </a:p>
          <a:p>
            <a:pPr marL="0" indent="0" algn="just">
              <a:buNone/>
              <a:defRPr/>
            </a:pPr>
            <a:r>
              <a:rPr lang="en-US" altLang="en-US" dirty="0">
                <a:latin typeface="Times New Roman" panose="02020603050405020304" pitchFamily="18" charset="0"/>
                <a:cs typeface="Times New Roman" panose="02020603050405020304" pitchFamily="18" charset="0"/>
              </a:rPr>
              <a:t>  Find the fixed-size tuple solution with maximum profit.</a:t>
            </a:r>
          </a:p>
          <a:p>
            <a:pPr marL="0" indent="0" algn="just">
              <a:buNone/>
              <a:defRPr/>
            </a:pPr>
            <a:r>
              <a:rPr lang="en-US" altLang="en-US" dirty="0">
                <a:solidFill>
                  <a:srgbClr val="C00000"/>
                </a:solidFill>
                <a:latin typeface="Times New Roman" panose="02020603050405020304" pitchFamily="18" charset="0"/>
                <a:cs typeface="Times New Roman" panose="02020603050405020304" pitchFamily="18" charset="0"/>
              </a:rPr>
              <a:t>Solution:</a:t>
            </a:r>
          </a:p>
          <a:p>
            <a:pPr marL="0" indent="0" algn="just">
              <a:buNone/>
              <a:defRPr/>
            </a:pPr>
            <a:r>
              <a:rPr lang="en-US" altLang="en-US" dirty="0">
                <a:latin typeface="Times New Roman" panose="02020603050405020304" pitchFamily="18" charset="0"/>
                <a:cs typeface="Times New Roman" panose="02020603050405020304" pitchFamily="18" charset="0"/>
              </a:rPr>
              <a:t>0/1 knapsack problem can be solved by using branch and bound technique. In this problem we will calculate lower bound (l) and upper bound (u) for each node. </a:t>
            </a:r>
          </a:p>
          <a:p>
            <a:pPr marL="0" indent="0" algn="just">
              <a:buNone/>
              <a:defRPr/>
            </a:pPr>
            <a:r>
              <a:rPr lang="en-US" altLang="en-US" dirty="0">
                <a:latin typeface="Times New Roman" panose="02020603050405020304" pitchFamily="18" charset="0"/>
                <a:cs typeface="Times New Roman" panose="02020603050405020304" pitchFamily="18" charset="0"/>
              </a:rPr>
              <a:t>    u = –</a:t>
            </a:r>
            <a:r>
              <a:rPr lang="en-US" altLang="en-US" dirty="0" err="1">
                <a:latin typeface="Times New Roman" panose="02020603050405020304" pitchFamily="18" charset="0"/>
                <a:cs typeface="Times New Roman" panose="02020603050405020304" pitchFamily="18" charset="0"/>
              </a:rPr>
              <a:t>Ʃp</a:t>
            </a:r>
            <a:r>
              <a:rPr lang="en-US" altLang="en-US" baseline="-25000" dirty="0" err="1">
                <a:latin typeface="Times New Roman" panose="02020603050405020304" pitchFamily="18" charset="0"/>
                <a:cs typeface="Times New Roman" panose="02020603050405020304" pitchFamily="18" charset="0"/>
              </a:rPr>
              <a:t>i</a:t>
            </a:r>
            <a:r>
              <a:rPr lang="en-US" altLang="en-US" dirty="0" err="1">
                <a:latin typeface="Times New Roman" panose="02020603050405020304" pitchFamily="18" charset="0"/>
                <a:cs typeface="Times New Roman" panose="02020603050405020304" pitchFamily="18" charset="0"/>
              </a:rPr>
              <a:t>x</a:t>
            </a:r>
            <a:r>
              <a:rPr lang="en-US" altLang="en-US" baseline="-25000" dirty="0" err="1">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(without fraction) such that </a:t>
            </a:r>
            <a:r>
              <a:rPr lang="en-US" altLang="en-US" dirty="0" err="1">
                <a:latin typeface="Times New Roman" panose="02020603050405020304" pitchFamily="18" charset="0"/>
                <a:cs typeface="Times New Roman" panose="02020603050405020304" pitchFamily="18" charset="0"/>
              </a:rPr>
              <a:t>Ʃw</a:t>
            </a:r>
            <a:r>
              <a:rPr lang="en-US" altLang="en-US" baseline="-25000" dirty="0" err="1">
                <a:latin typeface="Times New Roman" panose="02020603050405020304" pitchFamily="18" charset="0"/>
                <a:cs typeface="Times New Roman" panose="02020603050405020304" pitchFamily="18" charset="0"/>
              </a:rPr>
              <a:t>i</a:t>
            </a:r>
            <a:r>
              <a:rPr lang="en-US" altLang="en-US" dirty="0" err="1">
                <a:latin typeface="Times New Roman" panose="02020603050405020304" pitchFamily="18" charset="0"/>
                <a:cs typeface="Times New Roman" panose="02020603050405020304" pitchFamily="18" charset="0"/>
              </a:rPr>
              <a:t>x</a:t>
            </a:r>
            <a:r>
              <a:rPr lang="en-US" altLang="en-US" baseline="-25000" dirty="0" err="1">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m</a:t>
            </a:r>
          </a:p>
          <a:p>
            <a:pPr marL="0" indent="0" algn="just">
              <a:buNone/>
              <a:defRPr/>
            </a:pPr>
            <a:r>
              <a:rPr lang="en-US" altLang="en-US" dirty="0">
                <a:latin typeface="Times New Roman" panose="02020603050405020304" pitchFamily="18" charset="0"/>
                <a:cs typeface="Times New Roman" panose="02020603050405020304" pitchFamily="18" charset="0"/>
              </a:rPr>
              <a:t>    l = –</a:t>
            </a:r>
            <a:r>
              <a:rPr lang="en-US" altLang="en-US" dirty="0" err="1">
                <a:latin typeface="Times New Roman" panose="02020603050405020304" pitchFamily="18" charset="0"/>
                <a:cs typeface="Times New Roman" panose="02020603050405020304" pitchFamily="18" charset="0"/>
              </a:rPr>
              <a:t>Ʃp</a:t>
            </a:r>
            <a:r>
              <a:rPr lang="en-US" altLang="en-US" baseline="-25000" dirty="0" err="1">
                <a:latin typeface="Times New Roman" panose="02020603050405020304" pitchFamily="18" charset="0"/>
                <a:cs typeface="Times New Roman" panose="02020603050405020304" pitchFamily="18" charset="0"/>
              </a:rPr>
              <a:t>i</a:t>
            </a:r>
            <a:r>
              <a:rPr lang="en-US" altLang="en-US" dirty="0" err="1">
                <a:latin typeface="Times New Roman" panose="02020603050405020304" pitchFamily="18" charset="0"/>
                <a:cs typeface="Times New Roman" panose="02020603050405020304" pitchFamily="18" charset="0"/>
              </a:rPr>
              <a:t>x</a:t>
            </a:r>
            <a:r>
              <a:rPr lang="en-US" altLang="en-US" baseline="-25000" dirty="0" err="1">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(with fraction) such that </a:t>
            </a:r>
            <a:r>
              <a:rPr lang="en-US" altLang="en-US" dirty="0" err="1">
                <a:latin typeface="Times New Roman" panose="02020603050405020304" pitchFamily="18" charset="0"/>
                <a:cs typeface="Times New Roman" panose="02020603050405020304" pitchFamily="18" charset="0"/>
              </a:rPr>
              <a:t>Ʃw</a:t>
            </a:r>
            <a:r>
              <a:rPr lang="en-US" altLang="en-US" baseline="-25000" dirty="0" err="1">
                <a:latin typeface="Times New Roman" panose="02020603050405020304" pitchFamily="18" charset="0"/>
                <a:cs typeface="Times New Roman" panose="02020603050405020304" pitchFamily="18" charset="0"/>
              </a:rPr>
              <a:t>i</a:t>
            </a:r>
            <a:r>
              <a:rPr lang="en-US" altLang="en-US" dirty="0" err="1">
                <a:latin typeface="Times New Roman" panose="02020603050405020304" pitchFamily="18" charset="0"/>
                <a:cs typeface="Times New Roman" panose="02020603050405020304" pitchFamily="18" charset="0"/>
              </a:rPr>
              <a:t>x</a:t>
            </a:r>
            <a:r>
              <a:rPr lang="en-US" altLang="en-US" baseline="-25000" dirty="0" err="1">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m</a:t>
            </a:r>
          </a:p>
          <a:p>
            <a:pPr marL="0" indent="0" algn="just">
              <a:buNone/>
              <a:defRPr/>
            </a:pPr>
            <a:r>
              <a:rPr lang="en-US" altLang="en-US" dirty="0" smtClean="0">
                <a:latin typeface="Times New Roman" panose="02020603050405020304" pitchFamily="18" charset="0"/>
                <a:cs typeface="Times New Roman" panose="02020603050405020304" pitchFamily="18" charset="0"/>
              </a:rPr>
              <a:t>upper </a:t>
            </a:r>
            <a:r>
              <a:rPr lang="en-US"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Initally</a:t>
            </a:r>
            <a:r>
              <a:rPr lang="en-US" dirty="0">
                <a:latin typeface="Times New Roman" panose="02020603050405020304" pitchFamily="18" charset="0"/>
                <a:cs typeface="Times New Roman" panose="02020603050405020304" pitchFamily="18" charset="0"/>
              </a:rPr>
              <a:t>  </a:t>
            </a:r>
          </a:p>
          <a:p>
            <a:pPr marL="0" indent="0" algn="just">
              <a:buNone/>
              <a:defRPr/>
            </a:pPr>
            <a:r>
              <a:rPr lang="en-US" altLang="en-US" dirty="0">
                <a:latin typeface="Times New Roman" panose="02020603050405020304" pitchFamily="18" charset="0"/>
                <a:cs typeface="Times New Roman" panose="02020603050405020304" pitchFamily="18" charset="0"/>
              </a:rPr>
              <a:t>At a node, if </a:t>
            </a:r>
            <a:r>
              <a:rPr lang="en-US" dirty="0">
                <a:solidFill>
                  <a:srgbClr val="FF0000"/>
                </a:solidFill>
                <a:latin typeface="Times New Roman" panose="02020603050405020304" pitchFamily="18" charset="0"/>
                <a:cs typeface="Times New Roman" panose="02020603050405020304" pitchFamily="18" charset="0"/>
              </a:rPr>
              <a:t>u &lt; upper update upper with </a:t>
            </a:r>
            <a:r>
              <a:rPr lang="en-US" dirty="0" smtClean="0">
                <a:solidFill>
                  <a:srgbClr val="FF0000"/>
                </a:solidFill>
                <a:latin typeface="Times New Roman" panose="02020603050405020304" pitchFamily="18" charset="0"/>
                <a:cs typeface="Times New Roman" panose="02020603050405020304" pitchFamily="18" charset="0"/>
              </a:rPr>
              <a:t>u </a:t>
            </a:r>
            <a:r>
              <a:rPr lang="en-US" altLang="en-US" dirty="0" smtClean="0">
                <a:latin typeface="Times New Roman" panose="02020603050405020304" pitchFamily="18" charset="0"/>
                <a:cs typeface="Times New Roman" panose="02020603050405020304" pitchFamily="18" charset="0"/>
              </a:rPr>
              <a:t>and </a:t>
            </a:r>
            <a:r>
              <a:rPr lang="en-US" altLang="en-US" dirty="0">
                <a:latin typeface="Times New Roman" panose="02020603050405020304" pitchFamily="18" charset="0"/>
                <a:cs typeface="Times New Roman" panose="02020603050405020304" pitchFamily="18" charset="0"/>
              </a:rPr>
              <a:t>if c </a:t>
            </a:r>
            <a:r>
              <a:rPr lang="en-US" altLang="en-US" dirty="0">
                <a:solidFill>
                  <a:srgbClr val="FF0000"/>
                </a:solidFill>
                <a:latin typeface="Times New Roman" panose="02020603050405020304" pitchFamily="18" charset="0"/>
                <a:cs typeface="Times New Roman" panose="02020603050405020304" pitchFamily="18" charset="0"/>
              </a:rPr>
              <a:t>&gt; upper kill that node</a:t>
            </a:r>
            <a:r>
              <a:rPr lang="en-US" altLang="en-US" dirty="0" smtClean="0">
                <a:solidFill>
                  <a:srgbClr val="FF0000"/>
                </a:solidFill>
                <a:latin typeface="Times New Roman" panose="02020603050405020304" pitchFamily="18" charset="0"/>
                <a:cs typeface="Times New Roman" panose="02020603050405020304" pitchFamily="18" charset="0"/>
              </a:rPr>
              <a:t>.</a:t>
            </a:r>
          </a:p>
          <a:p>
            <a:pPr marL="0" indent="0" algn="just">
              <a:buNone/>
              <a:defRPr/>
            </a:pPr>
            <a:endParaRPr lang="en-US" altLang="en-US" dirty="0">
              <a:cs typeface="Times New Roman" pitchFamily="18" charset="0"/>
            </a:endParaRPr>
          </a:p>
          <a:p>
            <a:endParaRPr lang="en-IN" dirty="0"/>
          </a:p>
        </p:txBody>
      </p:sp>
      <p:sp>
        <p:nvSpPr>
          <p:cNvPr id="4" name="Title 1"/>
          <p:cNvSpPr>
            <a:spLocks noGrp="1" noChangeArrowheads="1"/>
          </p:cNvSpPr>
          <p:nvPr>
            <p:ph type="title"/>
          </p:nvPr>
        </p:nvSpPr>
        <p:spPr>
          <a:xfrm>
            <a:off x="956187" y="450902"/>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533381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18535" y="994595"/>
            <a:ext cx="10515600" cy="5347212"/>
          </a:xfrm>
        </p:spPr>
        <p:txBody>
          <a:bodyPr>
            <a:noAutofit/>
          </a:bodyPr>
          <a:lstStyle/>
          <a:p>
            <a:pPr marL="0" indent="0" algn="just">
              <a:buNone/>
              <a:defRPr/>
            </a:pPr>
            <a:r>
              <a:rPr lang="en-US" altLang="en-US" dirty="0">
                <a:latin typeface="Times New Roman" panose="02020603050405020304" pitchFamily="18" charset="0"/>
                <a:cs typeface="Times New Roman" panose="02020603050405020304" pitchFamily="18" charset="0"/>
              </a:rPr>
              <a:t>Place first item in knapsack. Remaining weight of knapsack is 15 – 2 = 13. Place next item w2 in knapsack and the remaining weight of knapsack is 13 – 4 = 9. Place next item w3 in knapsack then the remaining weight of knapsack is 9 – 6 = 3. No fractions are allowed in calculation of upper bound so w4 cannot be placed in knapsack. </a:t>
            </a:r>
          </a:p>
          <a:p>
            <a:pPr marL="0" indent="0" algn="just">
              <a:buNone/>
              <a:defRPr/>
            </a:pPr>
            <a:r>
              <a:rPr lang="fr-FR" altLang="en-US" dirty="0">
                <a:latin typeface="Times New Roman" panose="02020603050405020304" pitchFamily="18" charset="0"/>
                <a:cs typeface="Times New Roman" panose="02020603050405020304" pitchFamily="18" charset="0"/>
              </a:rPr>
              <a:t>Profit = P1 + P2 + P3 = 10 + 10 + 12 </a:t>
            </a:r>
          </a:p>
          <a:p>
            <a:pPr marL="0" indent="0" algn="just">
              <a:buNone/>
              <a:defRPr/>
            </a:pPr>
            <a:r>
              <a:rPr lang="en-US" altLang="en-US" dirty="0">
                <a:latin typeface="Times New Roman" panose="02020603050405020304" pitchFamily="18" charset="0"/>
                <a:cs typeface="Times New Roman" panose="02020603050405020304" pitchFamily="18" charset="0"/>
              </a:rPr>
              <a:t>So, Upper bound = 32 </a:t>
            </a:r>
          </a:p>
          <a:p>
            <a:pPr marL="0" indent="0" algn="just">
              <a:buNone/>
              <a:defRPr/>
            </a:pPr>
            <a:r>
              <a:rPr lang="en-US" dirty="0">
                <a:latin typeface="Times New Roman" panose="02020603050405020304" pitchFamily="18" charset="0"/>
                <a:cs typeface="Times New Roman" panose="02020603050405020304" pitchFamily="18" charset="0"/>
              </a:rPr>
              <a:t>To calculate lower bound we can place w</a:t>
            </a:r>
            <a:r>
              <a:rPr lang="en-US" baseline="-25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in knapsack since fractions are allowed in calculation of lower bound. </a:t>
            </a:r>
          </a:p>
          <a:p>
            <a:pPr marL="0" indent="0" algn="just">
              <a:buNone/>
              <a:defRPr/>
            </a:pPr>
            <a:r>
              <a:rPr lang="en-US" dirty="0">
                <a:latin typeface="Times New Roman" panose="02020603050405020304" pitchFamily="18" charset="0"/>
                <a:cs typeface="Times New Roman" panose="02020603050405020304" pitchFamily="18" charset="0"/>
              </a:rPr>
              <a:t>Lower bound = 10 + 10 + 12 + ( 3/9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18) = 32 + 6 = 38 </a:t>
            </a:r>
          </a:p>
          <a:p>
            <a:pPr marL="0" indent="0" algn="just">
              <a:buNone/>
              <a:defRPr/>
            </a:pPr>
            <a:r>
              <a:rPr lang="en-US" dirty="0" smtClean="0">
                <a:latin typeface="Times New Roman" panose="02020603050405020304" pitchFamily="18" charset="0"/>
                <a:cs typeface="Times New Roman" panose="02020603050405020304" pitchFamily="18" charset="0"/>
              </a:rPr>
              <a:t>Knapsack </a:t>
            </a:r>
            <a:r>
              <a:rPr lang="en-US" dirty="0">
                <a:latin typeface="Times New Roman" panose="02020603050405020304" pitchFamily="18" charset="0"/>
                <a:cs typeface="Times New Roman" panose="02020603050405020304" pitchFamily="18" charset="0"/>
              </a:rPr>
              <a:t>problem is maximization problem but branch and bound technique is applicable for only minimization problems. </a:t>
            </a:r>
          </a:p>
        </p:txBody>
      </p:sp>
      <p:sp>
        <p:nvSpPr>
          <p:cNvPr id="7" name="Title 1"/>
          <p:cNvSpPr>
            <a:spLocks noGrp="1" noChangeArrowheads="1"/>
          </p:cNvSpPr>
          <p:nvPr>
            <p:ph type="title"/>
          </p:nvPr>
        </p:nvSpPr>
        <p:spPr>
          <a:xfrm>
            <a:off x="818535" y="480398"/>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1695533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p:cNvPr>
          <p:cNvSpPr>
            <a:spLocks noGrp="1" noChangeArrowheads="1"/>
          </p:cNvSpPr>
          <p:nvPr>
            <p:ph idx="1"/>
          </p:nvPr>
        </p:nvSpPr>
        <p:spPr>
          <a:xfrm>
            <a:off x="838200" y="1150373"/>
            <a:ext cx="10515600" cy="5026589"/>
          </a:xfrm>
        </p:spPr>
        <p:txBody>
          <a:bodyPr/>
          <a:lstStyle/>
          <a:p>
            <a:pPr marL="0" indent="0" algn="just">
              <a:buNone/>
              <a:defRPr/>
            </a:pPr>
            <a:r>
              <a:rPr lang="en-US" dirty="0">
                <a:latin typeface="Times New Roman" panose="02020603050405020304" pitchFamily="18" charset="0"/>
                <a:cs typeface="Times New Roman" panose="02020603050405020304" pitchFamily="18" charset="0"/>
              </a:rPr>
              <a:t>In order to convert maximization problem into minimization problem we have to take negative sign for upper bound and lower bound. </a:t>
            </a:r>
          </a:p>
          <a:p>
            <a:pPr marL="0" indent="0" algn="just">
              <a:buNone/>
              <a:defRPr/>
            </a:pPr>
            <a:r>
              <a:rPr lang="en-US" dirty="0">
                <a:latin typeface="Times New Roman" panose="02020603050405020304" pitchFamily="18" charset="0"/>
                <a:cs typeface="Times New Roman" panose="02020603050405020304" pitchFamily="18" charset="0"/>
              </a:rPr>
              <a:t>Therefore, Upper bound (U) = -32 </a:t>
            </a:r>
          </a:p>
          <a:p>
            <a:pPr marL="0" indent="0" algn="jus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                      Lower bound (L) = -38 </a:t>
            </a:r>
          </a:p>
          <a:p>
            <a:pPr marL="0" indent="0" algn="jus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                        and as </a:t>
            </a:r>
            <a:r>
              <a:rPr lang="en-US" dirty="0">
                <a:solidFill>
                  <a:srgbClr val="C00000"/>
                </a:solidFill>
                <a:latin typeface="Times New Roman" panose="02020603050405020304" pitchFamily="18" charset="0"/>
                <a:cs typeface="Times New Roman" panose="02020603050405020304" pitchFamily="18" charset="0"/>
              </a:rPr>
              <a:t>u &lt; upper, upper = -32</a:t>
            </a:r>
          </a:p>
          <a:p>
            <a:pPr marL="0" indent="0" algn="just">
              <a:buNone/>
              <a:defRPr/>
            </a:pPr>
            <a:r>
              <a:rPr lang="en-US" altLang="en-US" dirty="0">
                <a:latin typeface="Times New Roman" panose="02020603050405020304" pitchFamily="18" charset="0"/>
                <a:cs typeface="Times New Roman" panose="02020603050405020304" pitchFamily="18" charset="0"/>
              </a:rPr>
              <a:t>We choose the path, which has minimum difference of upper bound and lower bound. If the difference is equal then we choose the path by comparing upper bounds and we discard node with maximum upper bound. </a:t>
            </a:r>
          </a:p>
        </p:txBody>
      </p:sp>
      <p:pic>
        <p:nvPicPr>
          <p:cNvPr id="3" name="Picture 2">
            <a:extLst/>
          </p:cNvPr>
          <p:cNvPicPr>
            <a:picLocks noChangeAspect="1"/>
          </p:cNvPicPr>
          <p:nvPr/>
        </p:nvPicPr>
        <p:blipFill>
          <a:blip r:embed="rId2"/>
          <a:stretch>
            <a:fillRect/>
          </a:stretch>
        </p:blipFill>
        <p:spPr>
          <a:xfrm>
            <a:off x="5412607" y="5310188"/>
            <a:ext cx="1743075" cy="866775"/>
          </a:xfrm>
          <a:prstGeom prst="rect">
            <a:avLst/>
          </a:prstGeom>
          <a:solidFill>
            <a:schemeClr val="accent2">
              <a:lumMod val="20000"/>
              <a:lumOff val="80000"/>
            </a:schemeClr>
          </a:solidFill>
          <a:ln w="28575">
            <a:solidFill>
              <a:schemeClr val="accent2">
                <a:lumMod val="75000"/>
              </a:schemeClr>
            </a:solidFill>
          </a:ln>
        </p:spPr>
      </p:pic>
      <p:sp>
        <p:nvSpPr>
          <p:cNvPr id="7" name="Title 1"/>
          <p:cNvSpPr>
            <a:spLocks noGrp="1" noChangeArrowheads="1"/>
          </p:cNvSpPr>
          <p:nvPr>
            <p:ph type="title"/>
          </p:nvPr>
        </p:nvSpPr>
        <p:spPr>
          <a:xfrm>
            <a:off x="838200" y="588552"/>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105748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789039" y="992136"/>
            <a:ext cx="10515600" cy="5772457"/>
          </a:xfrm>
        </p:spPr>
        <p:txBody>
          <a:bodyPr>
            <a:normAutofit lnSpcReduction="10000"/>
          </a:bodyPr>
          <a:lstStyle/>
          <a:p>
            <a:pPr marL="0" indent="0">
              <a:buNone/>
              <a:defRPr/>
            </a:pPr>
            <a:r>
              <a:rPr lang="en-US" dirty="0">
                <a:latin typeface="Times New Roman" panose="02020603050405020304" pitchFamily="18" charset="0"/>
                <a:cs typeface="Times New Roman" panose="02020603050405020304" pitchFamily="18" charset="0"/>
              </a:rPr>
              <a:t>Now we will calculate upper bound and lower bound for nodes 2, 3. For </a:t>
            </a:r>
            <a:r>
              <a:rPr lang="en-US" dirty="0">
                <a:solidFill>
                  <a:schemeClr val="accent2"/>
                </a:solidFill>
                <a:latin typeface="Times New Roman" panose="02020603050405020304" pitchFamily="18" charset="0"/>
                <a:cs typeface="Times New Roman" panose="02020603050405020304" pitchFamily="18" charset="0"/>
              </a:rPr>
              <a:t>node 2</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1, means we should place first item in the knapsack. </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    U = 10 + 10 + 12 = 32, make it as -32 </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    L = 10 + 10 + 12 + 3/9 x 18 = 32 + 6 = 38, make it as -38 </a:t>
            </a:r>
          </a:p>
          <a:p>
            <a:pPr marL="0" indent="0">
              <a:buNone/>
              <a:defRPr/>
            </a:pPr>
            <a:r>
              <a:rPr lang="en-US" dirty="0">
                <a:latin typeface="Times New Roman" panose="02020603050405020304" pitchFamily="18" charset="0"/>
                <a:cs typeface="Times New Roman" panose="02020603050405020304" pitchFamily="18" charset="0"/>
              </a:rPr>
              <a:t>For </a:t>
            </a:r>
            <a:r>
              <a:rPr lang="en-US" dirty="0">
                <a:solidFill>
                  <a:schemeClr val="accent2"/>
                </a:solidFill>
                <a:latin typeface="Times New Roman" panose="02020603050405020304" pitchFamily="18" charset="0"/>
                <a:cs typeface="Times New Roman" panose="02020603050405020304" pitchFamily="18" charset="0"/>
              </a:rPr>
              <a:t>node 3</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0, means we should not place first item in the knapsack. </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     U = 10 + 12 = 22, make it as -22 </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     L = 10 + 12 + 5/9 x 18 = 10 + 12 + 10 = 32, make it as -32 </a:t>
            </a:r>
          </a:p>
          <a:p>
            <a:pPr marL="0" indent="0">
              <a:buNone/>
              <a:defRPr/>
            </a:pPr>
            <a:r>
              <a:rPr lang="en-US" dirty="0">
                <a:latin typeface="Times New Roman" panose="02020603050405020304" pitchFamily="18" charset="0"/>
                <a:cs typeface="Times New Roman" panose="02020603050405020304" pitchFamily="18" charset="0"/>
              </a:rPr>
              <a:t>Next, we will calculate difference of upper bound and lower bound for nodes 2, 3 </a:t>
            </a:r>
          </a:p>
          <a:p>
            <a:pPr marL="0" indent="0">
              <a:buFont typeface="Arial" panose="020B0604020202020204" pitchFamily="34" charset="0"/>
              <a:buNone/>
              <a:defRPr/>
            </a:pPr>
            <a:r>
              <a:rPr lang="nl-NL" dirty="0">
                <a:latin typeface="Times New Roman" panose="02020603050405020304" pitchFamily="18" charset="0"/>
                <a:cs typeface="Times New Roman" panose="02020603050405020304" pitchFamily="18" charset="0"/>
              </a:rPr>
              <a:t>   For node 2, U – L = -32 + 38 = 6 </a:t>
            </a:r>
          </a:p>
          <a:p>
            <a:pPr marL="0" indent="0">
              <a:buFont typeface="Arial" panose="020B0604020202020204" pitchFamily="34" charset="0"/>
              <a:buNone/>
              <a:defRPr/>
            </a:pPr>
            <a:r>
              <a:rPr lang="nl-NL" dirty="0">
                <a:latin typeface="Times New Roman" panose="02020603050405020304" pitchFamily="18" charset="0"/>
                <a:cs typeface="Times New Roman" panose="02020603050405020304" pitchFamily="18" charset="0"/>
              </a:rPr>
              <a:t>   For node 3, U – L = -22 + 32 = 10 </a:t>
            </a:r>
          </a:p>
          <a:p>
            <a:pPr marL="0" indent="0">
              <a:buNone/>
              <a:defRPr/>
            </a:pPr>
            <a:r>
              <a:rPr lang="en-US" dirty="0">
                <a:latin typeface="Times New Roman" panose="02020603050405020304" pitchFamily="18" charset="0"/>
                <a:cs typeface="Times New Roman" panose="02020603050405020304" pitchFamily="18" charset="0"/>
              </a:rPr>
              <a:t>Choose node 2, since it has minimum difference value of 6. </a:t>
            </a:r>
          </a:p>
        </p:txBody>
      </p:sp>
      <p:sp>
        <p:nvSpPr>
          <p:cNvPr id="7" name="Title 1"/>
          <p:cNvSpPr>
            <a:spLocks noGrp="1" noChangeArrowheads="1"/>
          </p:cNvSpPr>
          <p:nvPr>
            <p:ph type="title"/>
          </p:nvPr>
        </p:nvSpPr>
        <p:spPr>
          <a:xfrm>
            <a:off x="818535" y="480398"/>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2001309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a:xfrm>
            <a:off x="838200" y="3608438"/>
            <a:ext cx="11049000" cy="3049844"/>
          </a:xfrm>
        </p:spPr>
        <p:txBody>
          <a:bodyPr>
            <a:normAutofit fontScale="90000"/>
          </a:bodyPr>
          <a:lstStyle/>
          <a:p>
            <a:r>
              <a:rPr lang="en-US" altLang="en-US" sz="2800" dirty="0" smtClean="0">
                <a:cs typeface="Times New Roman" panose="02020603050405020304" pitchFamily="18" charset="0"/>
              </a:rPr>
              <a:t/>
            </a:r>
            <a:br>
              <a:rPr lang="en-US" altLang="en-US" sz="2800" dirty="0" smtClean="0">
                <a:cs typeface="Times New Roman" panose="02020603050405020304" pitchFamily="18" charset="0"/>
              </a:rPr>
            </a:br>
            <a:r>
              <a:rPr lang="en-US" altLang="en-US" sz="2800" dirty="0" smtClean="0">
                <a:cs typeface="Times New Roman" panose="02020603050405020304" pitchFamily="18" charset="0"/>
              </a:rPr>
              <a:t/>
            </a:r>
            <a:br>
              <a:rPr lang="en-US" altLang="en-US" sz="2800" dirty="0" smtClean="0">
                <a:cs typeface="Times New Roman" panose="02020603050405020304" pitchFamily="18" charset="0"/>
              </a:rPr>
            </a:br>
            <a:r>
              <a:rPr lang="en-US" altLang="en-US" sz="2800" dirty="0" smtClean="0">
                <a:latin typeface="Times New Roman" panose="02020603050405020304" pitchFamily="18" charset="0"/>
                <a:cs typeface="Times New Roman" panose="02020603050405020304" pitchFamily="18" charset="0"/>
              </a:rPr>
              <a:t>Now we will calculate lower bound and upper bound of node 4 and 5.</a:t>
            </a:r>
            <a:br>
              <a:rPr lang="en-US" altLang="en-US" sz="2800" dirty="0" smtClean="0">
                <a:latin typeface="Times New Roman" panose="02020603050405020304" pitchFamily="18" charset="0"/>
                <a:cs typeface="Times New Roman" panose="02020603050405020304" pitchFamily="18" charset="0"/>
              </a:rPr>
            </a:br>
            <a:r>
              <a:rPr lang="en-US" altLang="en-US" sz="2800" dirty="0" smtClean="0">
                <a:latin typeface="Times New Roman" panose="02020603050405020304" pitchFamily="18" charset="0"/>
                <a:cs typeface="Times New Roman" panose="02020603050405020304" pitchFamily="18" charset="0"/>
              </a:rPr>
              <a:t>For </a:t>
            </a:r>
            <a:r>
              <a:rPr lang="en-US" altLang="en-US" sz="2800" dirty="0" smtClean="0">
                <a:solidFill>
                  <a:schemeClr val="accent2"/>
                </a:solidFill>
                <a:latin typeface="Times New Roman" panose="02020603050405020304" pitchFamily="18" charset="0"/>
                <a:cs typeface="Times New Roman" panose="02020603050405020304" pitchFamily="18" charset="0"/>
              </a:rPr>
              <a:t>node 4</a:t>
            </a:r>
            <a:r>
              <a:rPr lang="en-US" altLang="en-US" sz="2800" dirty="0" smtClean="0">
                <a:latin typeface="Times New Roman" panose="02020603050405020304" pitchFamily="18" charset="0"/>
                <a:cs typeface="Times New Roman" panose="02020603050405020304" pitchFamily="18" charset="0"/>
              </a:rPr>
              <a:t>, x</a:t>
            </a:r>
            <a:r>
              <a:rPr lang="en-US" altLang="en-US" sz="2800" baseline="-25000" dirty="0" smtClean="0">
                <a:latin typeface="Times New Roman" panose="02020603050405020304" pitchFamily="18" charset="0"/>
                <a:cs typeface="Times New Roman" panose="02020603050405020304" pitchFamily="18" charset="0"/>
              </a:rPr>
              <a:t>2</a:t>
            </a:r>
            <a:r>
              <a:rPr lang="en-US" altLang="en-US" sz="2800" dirty="0" smtClean="0">
                <a:latin typeface="Times New Roman" panose="02020603050405020304" pitchFamily="18" charset="0"/>
                <a:cs typeface="Times New Roman" panose="02020603050405020304" pitchFamily="18" charset="0"/>
              </a:rPr>
              <a:t>= 1, means we should place second item in the knapsack. </a:t>
            </a:r>
            <a:br>
              <a:rPr lang="en-US" altLang="en-US" sz="2800" dirty="0" smtClean="0">
                <a:latin typeface="Times New Roman" panose="02020603050405020304" pitchFamily="18" charset="0"/>
                <a:cs typeface="Times New Roman" panose="02020603050405020304" pitchFamily="18" charset="0"/>
              </a:rPr>
            </a:br>
            <a:r>
              <a:rPr lang="en-US" altLang="en-US" sz="2800" dirty="0" smtClean="0">
                <a:latin typeface="Times New Roman" panose="02020603050405020304" pitchFamily="18" charset="0"/>
                <a:cs typeface="Times New Roman" panose="02020603050405020304" pitchFamily="18" charset="0"/>
              </a:rPr>
              <a:t>    U = 10 + 10 + 12 = 32, make it as -32 </a:t>
            </a:r>
            <a:br>
              <a:rPr lang="en-US" altLang="en-US" sz="2800" dirty="0" smtClean="0">
                <a:latin typeface="Times New Roman" panose="02020603050405020304" pitchFamily="18" charset="0"/>
                <a:cs typeface="Times New Roman" panose="02020603050405020304" pitchFamily="18" charset="0"/>
              </a:rPr>
            </a:br>
            <a:r>
              <a:rPr lang="en-US" altLang="en-US" sz="2800" dirty="0" smtClean="0">
                <a:latin typeface="Times New Roman" panose="02020603050405020304" pitchFamily="18" charset="0"/>
                <a:cs typeface="Times New Roman" panose="02020603050405020304" pitchFamily="18" charset="0"/>
              </a:rPr>
              <a:t>    L = 10 + 10 + 12 + 3/9 x 18 = 32 + 6 = 38, make it as -38 </a:t>
            </a:r>
            <a:br>
              <a:rPr lang="en-US" altLang="en-US" sz="2800" dirty="0" smtClean="0">
                <a:latin typeface="Times New Roman" panose="02020603050405020304" pitchFamily="18" charset="0"/>
                <a:cs typeface="Times New Roman" panose="02020603050405020304" pitchFamily="18" charset="0"/>
              </a:rPr>
            </a:br>
            <a:r>
              <a:rPr lang="en-US" altLang="en-US" sz="2800" dirty="0" smtClean="0">
                <a:latin typeface="Times New Roman" panose="02020603050405020304" pitchFamily="18" charset="0"/>
                <a:cs typeface="Times New Roman" panose="02020603050405020304" pitchFamily="18" charset="0"/>
              </a:rPr>
              <a:t>For </a:t>
            </a:r>
            <a:r>
              <a:rPr lang="en-US" altLang="en-US" sz="2800" dirty="0" smtClean="0">
                <a:solidFill>
                  <a:schemeClr val="accent2"/>
                </a:solidFill>
                <a:latin typeface="Times New Roman" panose="02020603050405020304" pitchFamily="18" charset="0"/>
                <a:cs typeface="Times New Roman" panose="02020603050405020304" pitchFamily="18" charset="0"/>
              </a:rPr>
              <a:t>node 5</a:t>
            </a:r>
            <a:r>
              <a:rPr lang="en-US" altLang="en-US" sz="2800" dirty="0" smtClean="0">
                <a:latin typeface="Times New Roman" panose="02020603050405020304" pitchFamily="18" charset="0"/>
                <a:cs typeface="Times New Roman" panose="02020603050405020304" pitchFamily="18" charset="0"/>
              </a:rPr>
              <a:t>, x</a:t>
            </a:r>
            <a:r>
              <a:rPr lang="en-US" altLang="en-US" sz="2800" baseline="-25000" dirty="0" smtClean="0">
                <a:latin typeface="Times New Roman" panose="02020603050405020304" pitchFamily="18" charset="0"/>
                <a:cs typeface="Times New Roman" panose="02020603050405020304" pitchFamily="18" charset="0"/>
              </a:rPr>
              <a:t>2</a:t>
            </a:r>
            <a:r>
              <a:rPr lang="en-US" altLang="en-US" sz="2800" dirty="0" smtClean="0">
                <a:latin typeface="Times New Roman" panose="02020603050405020304" pitchFamily="18" charset="0"/>
                <a:cs typeface="Times New Roman" panose="02020603050405020304" pitchFamily="18" charset="0"/>
              </a:rPr>
              <a:t> = 0, means we should not place second item in the knapsack. </a:t>
            </a:r>
            <a:br>
              <a:rPr lang="en-US" altLang="en-US" sz="2800" dirty="0" smtClean="0">
                <a:latin typeface="Times New Roman" panose="02020603050405020304" pitchFamily="18" charset="0"/>
                <a:cs typeface="Times New Roman" panose="02020603050405020304" pitchFamily="18" charset="0"/>
              </a:rPr>
            </a:br>
            <a:r>
              <a:rPr lang="en-US" altLang="en-US" sz="2800" dirty="0" smtClean="0">
                <a:latin typeface="Times New Roman" panose="02020603050405020304" pitchFamily="18" charset="0"/>
                <a:cs typeface="Times New Roman" panose="02020603050405020304" pitchFamily="18" charset="0"/>
              </a:rPr>
              <a:t>     U = 10 + 12 = 22, make it as -22 </a:t>
            </a:r>
            <a:br>
              <a:rPr lang="en-US" altLang="en-US" sz="2800" dirty="0" smtClean="0">
                <a:latin typeface="Times New Roman" panose="02020603050405020304" pitchFamily="18" charset="0"/>
                <a:cs typeface="Times New Roman" panose="02020603050405020304" pitchFamily="18" charset="0"/>
              </a:rPr>
            </a:br>
            <a:r>
              <a:rPr lang="en-US" altLang="en-US" sz="2800" dirty="0" smtClean="0">
                <a:latin typeface="Times New Roman" panose="02020603050405020304" pitchFamily="18" charset="0"/>
                <a:cs typeface="Times New Roman" panose="02020603050405020304" pitchFamily="18" charset="0"/>
              </a:rPr>
              <a:t>     L = 10 + 12 + 7/9 x 18 = 10 + 12 + 10 = 36, make it as -36 </a:t>
            </a:r>
            <a:br>
              <a:rPr lang="en-US" altLang="en-US" sz="2800" dirty="0" smtClean="0">
                <a:latin typeface="Times New Roman" panose="02020603050405020304" pitchFamily="18" charset="0"/>
                <a:cs typeface="Times New Roman" panose="02020603050405020304" pitchFamily="18" charset="0"/>
              </a:rPr>
            </a:br>
            <a:r>
              <a:rPr lang="en-US" altLang="en-US" sz="3200" dirty="0" smtClean="0">
                <a:latin typeface="Times New Roman" panose="02020603050405020304" pitchFamily="18" charset="0"/>
                <a:cs typeface="Times New Roman" panose="02020603050405020304" pitchFamily="18" charset="0"/>
              </a:rPr>
              <a:t> </a:t>
            </a:r>
            <a:br>
              <a:rPr lang="en-US" altLang="en-US" sz="3200" dirty="0" smtClean="0">
                <a:latin typeface="Times New Roman" panose="02020603050405020304" pitchFamily="18" charset="0"/>
                <a:cs typeface="Times New Roman" panose="02020603050405020304" pitchFamily="18" charset="0"/>
              </a:rPr>
            </a:br>
            <a:endParaRPr lang="en-US" altLang="en-US" sz="3200" dirty="0" smtClean="0">
              <a:latin typeface="Times New Roman" panose="02020603050405020304" pitchFamily="18" charset="0"/>
              <a:cs typeface="Times New Roman" panose="02020603050405020304" pitchFamily="18" charset="0"/>
            </a:endParaRPr>
          </a:p>
        </p:txBody>
      </p:sp>
      <p:pic>
        <p:nvPicPr>
          <p:cNvPr id="5" name="Content Placeholder 4">
            <a:extLst/>
          </p:cNvPr>
          <p:cNvPicPr>
            <a:picLocks noGrp="1" noChangeAspect="1"/>
          </p:cNvPicPr>
          <p:nvPr>
            <p:ph idx="1"/>
          </p:nvPr>
        </p:nvPicPr>
        <p:blipFill>
          <a:blip r:embed="rId2"/>
          <a:stretch>
            <a:fillRect/>
          </a:stretch>
        </p:blipFill>
        <p:spPr>
          <a:xfrm>
            <a:off x="3697287" y="1347019"/>
            <a:ext cx="4562475" cy="2100263"/>
          </a:xfrm>
          <a:ln w="28575">
            <a:solidFill>
              <a:schemeClr val="accent2">
                <a:lumMod val="75000"/>
              </a:schemeClr>
            </a:solidFill>
          </a:ln>
        </p:spPr>
      </p:pic>
      <p:sp>
        <p:nvSpPr>
          <p:cNvPr id="8" name="Title 1"/>
          <p:cNvSpPr txBox="1">
            <a:spLocks noChangeArrowheads="1"/>
          </p:cNvSpPr>
          <p:nvPr/>
        </p:nvSpPr>
        <p:spPr>
          <a:xfrm>
            <a:off x="838200" y="414671"/>
            <a:ext cx="10515600" cy="43090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4211348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b="1" dirty="0" smtClean="0">
                <a:latin typeface="Times New Roman" panose="02020603050405020304" pitchFamily="18" charset="0"/>
                <a:cs typeface="Times New Roman" panose="02020603050405020304" pitchFamily="18" charset="0"/>
              </a:rPr>
              <a:t>BRANCH AND BOUND</a:t>
            </a:r>
          </a:p>
          <a:p>
            <a:pPr algn="just"/>
            <a:r>
              <a:rPr lang="en-US" b="1" dirty="0" smtClean="0">
                <a:latin typeface="Times New Roman" panose="02020603050405020304" pitchFamily="18" charset="0"/>
                <a:cs typeface="Times New Roman" panose="02020603050405020304" pitchFamily="18" charset="0"/>
              </a:rPr>
              <a:t>GENERAL METHOD</a:t>
            </a:r>
          </a:p>
          <a:p>
            <a:pPr algn="just"/>
            <a:r>
              <a:rPr lang="en-US" b="1" dirty="0" smtClean="0">
                <a:latin typeface="Times New Roman" panose="02020603050405020304" pitchFamily="18" charset="0"/>
                <a:cs typeface="Times New Roman" panose="02020603050405020304" pitchFamily="18" charset="0"/>
              </a:rPr>
              <a:t>FIFO BRANCH AND BOUND SOLUTION</a:t>
            </a:r>
          </a:p>
          <a:p>
            <a:pPr algn="just"/>
            <a:r>
              <a:rPr lang="en-US" b="1" dirty="0" smtClean="0">
                <a:latin typeface="Times New Roman" panose="02020603050405020304" pitchFamily="18" charset="0"/>
                <a:cs typeface="Times New Roman" panose="02020603050405020304" pitchFamily="18" charset="0"/>
              </a:rPr>
              <a:t>LIFO BRANCH AND BOUND SOLUTION</a:t>
            </a:r>
          </a:p>
          <a:p>
            <a:pPr algn="just"/>
            <a:r>
              <a:rPr lang="en-US" b="1" dirty="0">
                <a:latin typeface="Times New Roman" panose="02020603050405020304" pitchFamily="18" charset="0"/>
                <a:cs typeface="Times New Roman" panose="02020603050405020304" pitchFamily="18" charset="0"/>
              </a:rPr>
              <a:t>LC BRANCH AND BOUND SOLUTION</a:t>
            </a:r>
          </a:p>
          <a:p>
            <a:pPr algn="just"/>
            <a:r>
              <a:rPr lang="en-US" b="1" dirty="0" smtClean="0">
                <a:latin typeface="Times New Roman" panose="02020603050405020304" pitchFamily="18" charset="0"/>
                <a:cs typeface="Times New Roman" panose="02020603050405020304" pitchFamily="18" charset="0"/>
              </a:rPr>
              <a:t>0/1 </a:t>
            </a:r>
            <a:r>
              <a:rPr lang="en-US" b="1" dirty="0">
                <a:latin typeface="Times New Roman" panose="02020603050405020304" pitchFamily="18" charset="0"/>
                <a:cs typeface="Times New Roman" panose="02020603050405020304" pitchFamily="18" charset="0"/>
              </a:rPr>
              <a:t>KNAPSACK PROBLEM</a:t>
            </a:r>
          </a:p>
          <a:p>
            <a:pPr algn="just"/>
            <a:r>
              <a:rPr lang="en-US" b="1" dirty="0" smtClean="0">
                <a:latin typeface="Times New Roman" panose="02020603050405020304" pitchFamily="18" charset="0"/>
                <a:cs typeface="Times New Roman" panose="02020603050405020304" pitchFamily="18" charset="0"/>
              </a:rPr>
              <a:t>TRAVELLING SALES PERSON PROBLEM</a:t>
            </a:r>
          </a:p>
          <a:p>
            <a:pPr algn="just"/>
            <a:r>
              <a:rPr lang="en-US" b="1" dirty="0" smtClean="0">
                <a:latin typeface="Times New Roman" panose="02020603050405020304" pitchFamily="18" charset="0"/>
                <a:cs typeface="Times New Roman" panose="02020603050405020304" pitchFamily="18" charset="0"/>
              </a:rPr>
              <a:t>NP-HARD AND NP-COMPLETE PROBLEMS</a:t>
            </a:r>
          </a:p>
          <a:p>
            <a:pPr algn="just"/>
            <a:r>
              <a:rPr lang="en-US" b="1" dirty="0" smtClean="0">
                <a:latin typeface="Times New Roman" panose="02020603050405020304" pitchFamily="18" charset="0"/>
                <a:cs typeface="Times New Roman" panose="02020603050405020304" pitchFamily="18" charset="0"/>
              </a:rPr>
              <a:t>BASIC CONCEPTS </a:t>
            </a:r>
          </a:p>
          <a:p>
            <a:pPr algn="just"/>
            <a:r>
              <a:rPr lang="en-US" b="1" dirty="0" smtClean="0">
                <a:latin typeface="Times New Roman" panose="02020603050405020304" pitchFamily="18" charset="0"/>
                <a:cs typeface="Times New Roman" panose="02020603050405020304" pitchFamily="18" charset="0"/>
              </a:rPr>
              <a:t>NON DETERMINISTIC ALGORITHMS</a:t>
            </a:r>
          </a:p>
          <a:p>
            <a:pPr algn="just"/>
            <a:r>
              <a:rPr lang="en-US" b="1" dirty="0" smtClean="0">
                <a:latin typeface="Times New Roman" panose="02020603050405020304" pitchFamily="18" charset="0"/>
                <a:cs typeface="Times New Roman" panose="02020603050405020304" pitchFamily="18" charset="0"/>
              </a:rPr>
              <a:t>NP-HARD  AND NP-COMPLETE CLASSES</a:t>
            </a:r>
          </a:p>
          <a:p>
            <a:pPr algn="just"/>
            <a:r>
              <a:rPr lang="en-US" b="1" dirty="0" smtClean="0">
                <a:latin typeface="Times New Roman" panose="02020603050405020304" pitchFamily="18" charset="0"/>
                <a:cs typeface="Times New Roman" panose="02020603050405020304" pitchFamily="18" charset="0"/>
              </a:rPr>
              <a:t>COOKS THEOREM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115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noChangeArrowheads="1"/>
          </p:cNvSpPr>
          <p:nvPr>
            <p:ph idx="1"/>
          </p:nvPr>
        </p:nvSpPr>
        <p:spPr>
          <a:xfrm>
            <a:off x="818535" y="1101213"/>
            <a:ext cx="10515600" cy="4918434"/>
          </a:xfrm>
        </p:spPr>
        <p:txBody>
          <a:bodyPr>
            <a:normAutofit lnSpcReduction="10000"/>
          </a:bodyPr>
          <a:lstStyle/>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pPr marL="0" indent="0">
              <a:buNone/>
            </a:pPr>
            <a:endParaRPr lang="en-US" altLang="en-US" dirty="0" smtClean="0">
              <a:latin typeface="Times New Roman" panose="02020603050405020304" pitchFamily="18" charset="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Calculate difference of lower and upper bound of nodes 4 and 5. </a:t>
            </a:r>
            <a:br>
              <a:rPr lang="en-US" altLang="en-US" dirty="0" smtClean="0">
                <a:latin typeface="Times New Roman" panose="02020603050405020304" pitchFamily="18" charset="0"/>
                <a:cs typeface="Times New Roman" panose="02020603050405020304" pitchFamily="18" charset="0"/>
              </a:rPr>
            </a:br>
            <a:r>
              <a:rPr lang="nl-NL" altLang="en-US" dirty="0" smtClean="0">
                <a:latin typeface="Times New Roman" panose="02020603050405020304" pitchFamily="18" charset="0"/>
                <a:cs typeface="Times New Roman" panose="02020603050405020304" pitchFamily="18" charset="0"/>
              </a:rPr>
              <a:t>For node 4, U – L = -32 + 38 = 6 </a:t>
            </a:r>
            <a:br>
              <a:rPr lang="nl-NL" altLang="en-US" dirty="0" smtClean="0">
                <a:latin typeface="Times New Roman" panose="02020603050405020304" pitchFamily="18" charset="0"/>
                <a:cs typeface="Times New Roman" panose="02020603050405020304" pitchFamily="18" charset="0"/>
              </a:rPr>
            </a:br>
            <a:r>
              <a:rPr lang="nl-NL" altLang="en-US" dirty="0" smtClean="0">
                <a:latin typeface="Times New Roman" panose="02020603050405020304" pitchFamily="18" charset="0"/>
                <a:cs typeface="Times New Roman" panose="02020603050405020304" pitchFamily="18" charset="0"/>
              </a:rPr>
              <a:t>For node 5, U – L = -22 + 36 = 14 </a:t>
            </a:r>
            <a:br>
              <a:rPr lang="nl-NL"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Choose node 4, since it has minimum difference value of 6.</a:t>
            </a:r>
          </a:p>
        </p:txBody>
      </p:sp>
      <p:pic>
        <p:nvPicPr>
          <p:cNvPr id="5" name="Content Placeholder 3">
            <a:extLst/>
          </p:cNvPr>
          <p:cNvPicPr>
            <a:picLocks noChangeAspect="1"/>
          </p:cNvPicPr>
          <p:nvPr/>
        </p:nvPicPr>
        <p:blipFill>
          <a:blip r:embed="rId2"/>
          <a:stretch>
            <a:fillRect/>
          </a:stretch>
        </p:blipFill>
        <p:spPr bwMode="auto">
          <a:xfrm>
            <a:off x="3179405" y="1353420"/>
            <a:ext cx="4948238" cy="2636837"/>
          </a:xfrm>
          <a:prstGeom prst="rect">
            <a:avLst/>
          </a:prstGeom>
          <a:noFill/>
          <a:ln w="28575">
            <a:solidFill>
              <a:schemeClr val="accent2">
                <a:lumMod val="75000"/>
              </a:schemeClr>
            </a:solidFill>
          </a:ln>
          <a:extLst/>
        </p:spPr>
      </p:pic>
      <p:sp>
        <p:nvSpPr>
          <p:cNvPr id="8" name="Title 1"/>
          <p:cNvSpPr>
            <a:spLocks noGrp="1" noChangeArrowheads="1"/>
          </p:cNvSpPr>
          <p:nvPr>
            <p:ph type="title"/>
          </p:nvPr>
        </p:nvSpPr>
        <p:spPr>
          <a:xfrm>
            <a:off x="818535" y="480398"/>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271965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noChangeArrowheads="1"/>
          </p:cNvSpPr>
          <p:nvPr>
            <p:ph idx="1"/>
          </p:nvPr>
        </p:nvSpPr>
        <p:spPr>
          <a:xfrm>
            <a:off x="828368" y="1108485"/>
            <a:ext cx="10515600" cy="4043619"/>
          </a:xfrm>
        </p:spPr>
        <p:txBody>
          <a:bodyPr/>
          <a:lstStyle/>
          <a:p>
            <a:pPr marL="0" indent="0">
              <a:buNone/>
            </a:pPr>
            <a:r>
              <a:rPr lang="en-US" altLang="en-US" dirty="0" smtClean="0">
                <a:latin typeface="Times New Roman" panose="02020603050405020304" pitchFamily="18" charset="0"/>
                <a:cs typeface="Times New Roman" panose="02020603050405020304" pitchFamily="18" charset="0"/>
              </a:rPr>
              <a:t>Now we will calculate lower bound and upper bound of node 6 and 7.</a:t>
            </a:r>
          </a:p>
          <a:p>
            <a:pPr marL="0" indent="0">
              <a:buNone/>
            </a:pPr>
            <a:r>
              <a:rPr lang="en-US" altLang="en-US" dirty="0" smtClean="0">
                <a:latin typeface="Times New Roman" panose="02020603050405020304" pitchFamily="18" charset="0"/>
                <a:cs typeface="Times New Roman" panose="02020603050405020304" pitchFamily="18" charset="0"/>
              </a:rPr>
              <a:t>For </a:t>
            </a:r>
            <a:r>
              <a:rPr lang="en-US" altLang="en-US" dirty="0" smtClean="0">
                <a:solidFill>
                  <a:schemeClr val="accent2"/>
                </a:solidFill>
                <a:latin typeface="Times New Roman" panose="02020603050405020304" pitchFamily="18" charset="0"/>
                <a:cs typeface="Times New Roman" panose="02020603050405020304" pitchFamily="18" charset="0"/>
              </a:rPr>
              <a:t>node 6</a:t>
            </a:r>
            <a:r>
              <a:rPr lang="en-US" altLang="en-US" dirty="0" smtClean="0">
                <a:latin typeface="Times New Roman" panose="02020603050405020304" pitchFamily="18" charset="0"/>
                <a:cs typeface="Times New Roman" panose="02020603050405020304" pitchFamily="18" charset="0"/>
              </a:rPr>
              <a:t>, x</a:t>
            </a:r>
            <a:r>
              <a:rPr lang="en-US" altLang="en-US" baseline="-25000" dirty="0" smtClean="0">
                <a:latin typeface="Times New Roman" panose="02020603050405020304" pitchFamily="18" charset="0"/>
                <a:cs typeface="Times New Roman" panose="02020603050405020304" pitchFamily="18" charset="0"/>
              </a:rPr>
              <a:t>3</a:t>
            </a:r>
            <a:r>
              <a:rPr lang="en-US" altLang="en-US" dirty="0" smtClean="0">
                <a:latin typeface="Times New Roman" panose="02020603050405020304" pitchFamily="18" charset="0"/>
                <a:cs typeface="Times New Roman" panose="02020603050405020304" pitchFamily="18" charset="0"/>
              </a:rPr>
              <a:t>= 1, means we should place third item in the knapsack. </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U = 10 + 10 + 12 = 32, make it as -32 </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L = 10 + 10 + 12 + 3/9 x 18 = 32 + 6 = 38, make it as -38 </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For </a:t>
            </a:r>
            <a:r>
              <a:rPr lang="en-US" altLang="en-US" dirty="0" smtClean="0">
                <a:solidFill>
                  <a:schemeClr val="accent2"/>
                </a:solidFill>
                <a:latin typeface="Times New Roman" panose="02020603050405020304" pitchFamily="18" charset="0"/>
                <a:cs typeface="Times New Roman" panose="02020603050405020304" pitchFamily="18" charset="0"/>
              </a:rPr>
              <a:t>node 7</a:t>
            </a:r>
            <a:r>
              <a:rPr lang="en-US" altLang="en-US" dirty="0" smtClean="0">
                <a:latin typeface="Times New Roman" panose="02020603050405020304" pitchFamily="18" charset="0"/>
                <a:cs typeface="Times New Roman" panose="02020603050405020304" pitchFamily="18" charset="0"/>
              </a:rPr>
              <a:t>, x</a:t>
            </a:r>
            <a:r>
              <a:rPr lang="en-US" altLang="en-US" baseline="-25000" dirty="0" smtClean="0">
                <a:latin typeface="Times New Roman" panose="02020603050405020304" pitchFamily="18" charset="0"/>
                <a:cs typeface="Times New Roman" panose="02020603050405020304" pitchFamily="18" charset="0"/>
              </a:rPr>
              <a:t>3</a:t>
            </a:r>
            <a:r>
              <a:rPr lang="en-US" altLang="en-US" dirty="0" smtClean="0">
                <a:latin typeface="Times New Roman" panose="02020603050405020304" pitchFamily="18" charset="0"/>
                <a:cs typeface="Times New Roman" panose="02020603050405020304" pitchFamily="18" charset="0"/>
              </a:rPr>
              <a:t> = 0, means we should not place third item in the knapsack. </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U = 10 + 10 + 18 = 38, make it as -38 </a:t>
            </a:r>
            <a:br>
              <a:rPr lang="en-US" altLang="en-US" dirty="0" smtClean="0">
                <a:latin typeface="Times New Roman" panose="02020603050405020304" pitchFamily="18" charset="0"/>
                <a:cs typeface="Times New Roman" panose="02020603050405020304" pitchFamily="18" charset="0"/>
              </a:rPr>
            </a:br>
            <a:r>
              <a:rPr lang="en-US" altLang="en-US" dirty="0" smtClean="0">
                <a:latin typeface="Times New Roman" panose="02020603050405020304" pitchFamily="18" charset="0"/>
                <a:cs typeface="Times New Roman" panose="02020603050405020304" pitchFamily="18" charset="0"/>
              </a:rPr>
              <a:t>     L = 10 + 10 + 9/9 x 18 = 10 + 10 + 18 = 38, make it as -38</a:t>
            </a: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p:txBody>
      </p:sp>
      <p:sp>
        <p:nvSpPr>
          <p:cNvPr id="6" name="Title 1"/>
          <p:cNvSpPr>
            <a:spLocks noGrp="1" noChangeArrowheads="1"/>
          </p:cNvSpPr>
          <p:nvPr>
            <p:ph type="title"/>
          </p:nvPr>
        </p:nvSpPr>
        <p:spPr>
          <a:xfrm>
            <a:off x="818535" y="480398"/>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2504936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noChangeArrowheads="1"/>
          </p:cNvSpPr>
          <p:nvPr>
            <p:ph idx="1"/>
          </p:nvPr>
        </p:nvSpPr>
        <p:spPr>
          <a:xfrm>
            <a:off x="818535" y="996950"/>
            <a:ext cx="10515600" cy="5783262"/>
          </a:xfrm>
        </p:spPr>
        <p:txBody>
          <a:bodyPr/>
          <a:lstStyle/>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a:p>
            <a:pPr marL="0" indent="0">
              <a:buNone/>
            </a:pPr>
            <a:r>
              <a:rPr lang="en-US" altLang="en-US" dirty="0" smtClean="0">
                <a:latin typeface="Times New Roman" panose="02020603050405020304" pitchFamily="18" charset="0"/>
                <a:cs typeface="Times New Roman" panose="02020603050405020304" pitchFamily="18" charset="0"/>
              </a:rPr>
              <a:t>Calculate difference of lower and upper bound of nodes 6 and 7. </a:t>
            </a:r>
          </a:p>
          <a:p>
            <a:pPr marL="0" indent="0">
              <a:buNone/>
            </a:pPr>
            <a:r>
              <a:rPr lang="nl-NL" altLang="en-US" dirty="0" smtClean="0">
                <a:latin typeface="Times New Roman" panose="02020603050405020304" pitchFamily="18" charset="0"/>
                <a:cs typeface="Times New Roman" panose="02020603050405020304" pitchFamily="18" charset="0"/>
              </a:rPr>
              <a:t>For node 6, U – L = -32 + 38 = 6 </a:t>
            </a:r>
          </a:p>
          <a:p>
            <a:pPr marL="0" indent="0">
              <a:buNone/>
            </a:pPr>
            <a:r>
              <a:rPr lang="nl-NL" altLang="en-US" dirty="0" smtClean="0">
                <a:latin typeface="Times New Roman" panose="02020603050405020304" pitchFamily="18" charset="0"/>
                <a:cs typeface="Times New Roman" panose="02020603050405020304" pitchFamily="18" charset="0"/>
              </a:rPr>
              <a:t>For node 7, U – L = -38 + 38 = 0 </a:t>
            </a:r>
          </a:p>
          <a:p>
            <a:pPr marL="0" indent="0">
              <a:buNone/>
            </a:pPr>
            <a:r>
              <a:rPr lang="en-US" altLang="en-US" dirty="0" smtClean="0">
                <a:latin typeface="Times New Roman" panose="02020603050405020304" pitchFamily="18" charset="0"/>
                <a:cs typeface="Times New Roman" panose="02020603050405020304" pitchFamily="18" charset="0"/>
              </a:rPr>
              <a:t>Choose node 7, since it is minimum difference value of 0. </a:t>
            </a:r>
          </a:p>
          <a:p>
            <a:endParaRPr lang="en-US" altLang="en-US" dirty="0" smtClean="0">
              <a:cs typeface="Times New Roman" panose="02020603050405020304" pitchFamily="18" charset="0"/>
            </a:endParaRPr>
          </a:p>
        </p:txBody>
      </p:sp>
      <p:pic>
        <p:nvPicPr>
          <p:cNvPr id="4" name="Picture 3">
            <a:extLst/>
          </p:cNvPr>
          <p:cNvPicPr>
            <a:picLocks noChangeAspect="1"/>
          </p:cNvPicPr>
          <p:nvPr/>
        </p:nvPicPr>
        <p:blipFill>
          <a:blip r:embed="rId2"/>
          <a:stretch>
            <a:fillRect/>
          </a:stretch>
        </p:blipFill>
        <p:spPr>
          <a:xfrm>
            <a:off x="2031591" y="976543"/>
            <a:ext cx="5691188" cy="3543300"/>
          </a:xfrm>
          <a:prstGeom prst="rect">
            <a:avLst/>
          </a:prstGeom>
          <a:ln w="28575">
            <a:solidFill>
              <a:schemeClr val="accent2">
                <a:lumMod val="75000"/>
              </a:schemeClr>
            </a:solidFill>
          </a:ln>
        </p:spPr>
      </p:pic>
      <p:sp>
        <p:nvSpPr>
          <p:cNvPr id="8" name="Title 1"/>
          <p:cNvSpPr>
            <a:spLocks noGrp="1" noChangeArrowheads="1"/>
          </p:cNvSpPr>
          <p:nvPr>
            <p:ph type="title"/>
          </p:nvPr>
        </p:nvSpPr>
        <p:spPr>
          <a:xfrm>
            <a:off x="818535" y="492472"/>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1944163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562897" y="1126050"/>
            <a:ext cx="10515600" cy="4606156"/>
          </a:xfrm>
        </p:spPr>
        <p:txBody>
          <a:bodyPr/>
          <a:lstStyle/>
          <a:p>
            <a:pPr marL="0" indent="0" algn="just">
              <a:buNone/>
              <a:defRPr/>
            </a:pPr>
            <a:r>
              <a:rPr lang="en-US" dirty="0">
                <a:latin typeface="Times New Roman" panose="02020603050405020304" pitchFamily="18" charset="0"/>
                <a:cs typeface="Times New Roman" panose="02020603050405020304" pitchFamily="18" charset="0"/>
              </a:rPr>
              <a:t>Now we will calculate lower bound and upper bound of node 8 and 9.</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For </a:t>
            </a:r>
            <a:r>
              <a:rPr lang="en-US" dirty="0">
                <a:solidFill>
                  <a:schemeClr val="accent2"/>
                </a:solidFill>
                <a:latin typeface="Times New Roman" panose="02020603050405020304" pitchFamily="18" charset="0"/>
                <a:cs typeface="Times New Roman" panose="02020603050405020304" pitchFamily="18" charset="0"/>
              </a:rPr>
              <a:t>node 8</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1, means we should place fourth item in the knapsack.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U = 10 + 10 + 18 = 38, make it as -38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 = 10 + 10 + 9/9 x 18 = 38, make it as -38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a:t>
            </a:r>
            <a:r>
              <a:rPr lang="en-US" dirty="0">
                <a:solidFill>
                  <a:schemeClr val="accent2"/>
                </a:solidFill>
                <a:latin typeface="Times New Roman" panose="02020603050405020304" pitchFamily="18" charset="0"/>
                <a:cs typeface="Times New Roman" panose="02020603050405020304" pitchFamily="18" charset="0"/>
              </a:rPr>
              <a:t>node 9</a:t>
            </a:r>
            <a:r>
              <a:rPr lang="en-US" dirty="0">
                <a:latin typeface="Times New Roman" panose="02020603050405020304" pitchFamily="18" charset="0"/>
                <a:cs typeface="Times New Roman" panose="02020603050405020304" pitchFamily="18" charset="0"/>
              </a:rPr>
              <a:t>, x</a:t>
            </a:r>
            <a:r>
              <a:rPr lang="en-US" baseline="-25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 0, means we should not place fourth item in the knapsack.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U = 10 + 10 = 20, make it as -20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 = 10 + 10 = 20, make it as -20</a:t>
            </a:r>
            <a:endParaRPr lang="en-US" alt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defRPr/>
            </a:pPr>
            <a:r>
              <a:rPr lang="en-US" dirty="0">
                <a:cs typeface="Times New Roman" pitchFamily="18" charset="0"/>
              </a:rPr>
              <a:t> </a:t>
            </a:r>
          </a:p>
        </p:txBody>
      </p:sp>
      <p:sp>
        <p:nvSpPr>
          <p:cNvPr id="7" name="Title 1"/>
          <p:cNvSpPr>
            <a:spLocks noGrp="1" noChangeArrowheads="1"/>
          </p:cNvSpPr>
          <p:nvPr>
            <p:ph type="title"/>
          </p:nvPr>
        </p:nvSpPr>
        <p:spPr>
          <a:xfrm>
            <a:off x="562897" y="539391"/>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3339500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noChangeArrowheads="1"/>
          </p:cNvSpPr>
          <p:nvPr>
            <p:ph idx="1"/>
          </p:nvPr>
        </p:nvSpPr>
        <p:spPr>
          <a:xfrm>
            <a:off x="838200" y="1011290"/>
            <a:ext cx="10515600" cy="5165673"/>
          </a:xfrm>
        </p:spPr>
        <p:txBody>
          <a:bodyPr/>
          <a:lstStyle/>
          <a:p>
            <a:pPr marL="0" indent="0">
              <a:buNone/>
            </a:pPr>
            <a:endParaRPr lang="en-US" altLang="en-US" dirty="0" smtClean="0">
              <a:cs typeface="Times New Roman" panose="02020603050405020304" pitchFamily="18" charset="0"/>
            </a:endParaRPr>
          </a:p>
          <a:p>
            <a:endParaRPr lang="en-US" altLang="en-US" dirty="0" smtClean="0">
              <a:cs typeface="Times New Roman" panose="02020603050405020304" pitchFamily="18" charset="0"/>
            </a:endParaRPr>
          </a:p>
        </p:txBody>
      </p:sp>
      <p:pic>
        <p:nvPicPr>
          <p:cNvPr id="4" name="Picture 3">
            <a:extLst/>
          </p:cNvPr>
          <p:cNvPicPr>
            <a:picLocks noChangeAspect="1"/>
          </p:cNvPicPr>
          <p:nvPr/>
        </p:nvPicPr>
        <p:blipFill>
          <a:blip r:embed="rId2"/>
          <a:stretch>
            <a:fillRect/>
          </a:stretch>
        </p:blipFill>
        <p:spPr>
          <a:xfrm>
            <a:off x="1339031" y="1011290"/>
            <a:ext cx="5727700" cy="5187950"/>
          </a:xfrm>
          <a:prstGeom prst="rect">
            <a:avLst/>
          </a:prstGeom>
          <a:ln w="28575">
            <a:solidFill>
              <a:schemeClr val="accent2">
                <a:lumMod val="75000"/>
              </a:schemeClr>
            </a:solidFill>
          </a:ln>
        </p:spPr>
      </p:pic>
      <p:sp>
        <p:nvSpPr>
          <p:cNvPr id="8" name="Title 1"/>
          <p:cNvSpPr>
            <a:spLocks noGrp="1" noChangeArrowheads="1"/>
          </p:cNvSpPr>
          <p:nvPr>
            <p:ph type="title"/>
          </p:nvPr>
        </p:nvSpPr>
        <p:spPr>
          <a:xfrm>
            <a:off x="818535" y="480398"/>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37195485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a:extLst/>
          </p:cNvPr>
          <p:cNvSpPr>
            <a:spLocks noGrp="1" noChangeArrowheads="1"/>
          </p:cNvSpPr>
          <p:nvPr>
            <p:ph idx="1"/>
          </p:nvPr>
        </p:nvSpPr>
        <p:spPr>
          <a:xfrm>
            <a:off x="838200" y="1199535"/>
            <a:ext cx="10515600" cy="5220930"/>
          </a:xfrm>
        </p:spPr>
        <p:txBody>
          <a:bodyPr>
            <a:normAutofit/>
          </a:bodyPr>
          <a:lstStyle/>
          <a:p>
            <a:pPr marL="0" indent="0" algn="just">
              <a:buNone/>
              <a:defRPr/>
            </a:pPr>
            <a:r>
              <a:rPr lang="en-US" dirty="0">
                <a:latin typeface="Times New Roman" panose="02020603050405020304" pitchFamily="18" charset="0"/>
                <a:cs typeface="Times New Roman" panose="02020603050405020304" pitchFamily="18" charset="0"/>
              </a:rPr>
              <a:t>Calculate difference of lower and upper bound of nodes 8 and 9. </a:t>
            </a:r>
          </a:p>
          <a:p>
            <a:pPr marL="398463" indent="0" algn="just">
              <a:buFont typeface="Arial" panose="020B0604020202020204" pitchFamily="34" charset="0"/>
              <a:buNone/>
              <a:defRPr/>
            </a:pPr>
            <a:r>
              <a:rPr lang="nl-NL" dirty="0">
                <a:latin typeface="Times New Roman" panose="02020603050405020304" pitchFamily="18" charset="0"/>
                <a:cs typeface="Times New Roman" panose="02020603050405020304" pitchFamily="18" charset="0"/>
              </a:rPr>
              <a:t>For node 8, U – L = -38 + 38 = 0 </a:t>
            </a:r>
          </a:p>
          <a:p>
            <a:pPr marL="398463" indent="0" algn="just">
              <a:buFont typeface="Arial" panose="020B0604020202020204" pitchFamily="34" charset="0"/>
              <a:buNone/>
              <a:defRPr/>
            </a:pPr>
            <a:r>
              <a:rPr lang="nl-NL" dirty="0">
                <a:latin typeface="Times New Roman" panose="02020603050405020304" pitchFamily="18" charset="0"/>
                <a:cs typeface="Times New Roman" panose="02020603050405020304" pitchFamily="18" charset="0"/>
              </a:rPr>
              <a:t>For node 9, U – L = -20 + 20 = 0 </a:t>
            </a:r>
          </a:p>
          <a:p>
            <a:pPr marL="0" indent="0" algn="just">
              <a:buNone/>
              <a:defRPr/>
            </a:pPr>
            <a:r>
              <a:rPr lang="en-US" dirty="0">
                <a:latin typeface="Times New Roman" panose="02020603050405020304" pitchFamily="18" charset="0"/>
                <a:cs typeface="Times New Roman" panose="02020603050405020304" pitchFamily="18" charset="0"/>
              </a:rPr>
              <a:t>Here the difference is same, so compare upper bounds of nodes 8 and 9. Discard the node, which has maximum upper bound. Choose node 8, discard node 9 since, it has maximum upper bound. </a:t>
            </a:r>
          </a:p>
          <a:p>
            <a:pPr marL="0" indent="0" algn="just">
              <a:buNone/>
              <a:defRPr/>
            </a:pPr>
            <a:r>
              <a:rPr lang="en-US" dirty="0">
                <a:latin typeface="Times New Roman" panose="02020603050405020304" pitchFamily="18" charset="0"/>
                <a:cs typeface="Times New Roman" panose="02020603050405020304" pitchFamily="18" charset="0"/>
              </a:rPr>
              <a:t>Consider the path from     1     2      4      7      8 </a:t>
            </a:r>
          </a:p>
          <a:p>
            <a:pPr marL="0" indent="682625" algn="just">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X1 = 1                         X2 = 1             X3 = 0                X4 = 1 </a:t>
            </a:r>
          </a:p>
          <a:p>
            <a:pPr marL="0" indent="0">
              <a:buNone/>
              <a:defRPr/>
            </a:pPr>
            <a:r>
              <a:rPr lang="en-US" dirty="0">
                <a:latin typeface="Times New Roman" panose="02020603050405020304" pitchFamily="18" charset="0"/>
                <a:cs typeface="Times New Roman" panose="02020603050405020304" pitchFamily="18" charset="0"/>
              </a:rPr>
              <a:t>The solution for 0/1 Knapsack problem is (x1, x2, x3, x4) = (1, 1, 0, 1) Maximum profit is: </a:t>
            </a:r>
          </a:p>
          <a:p>
            <a:pPr marL="0" indent="0">
              <a:buNone/>
              <a:defRPr/>
            </a:pPr>
            <a:r>
              <a:rPr lang="en-US" dirty="0" err="1" smtClean="0">
                <a:latin typeface="Times New Roman" panose="02020603050405020304" pitchFamily="18" charset="0"/>
                <a:cs typeface="Times New Roman" panose="02020603050405020304" pitchFamily="18" charset="0"/>
              </a:rPr>
              <a:t>Ʃ</a:t>
            </a:r>
            <a:r>
              <a:rPr lang="en-US" i="1" dirty="0" err="1" smtClean="0">
                <a:latin typeface="Times New Roman" panose="02020603050405020304" pitchFamily="18" charset="0"/>
                <a:cs typeface="Times New Roman" panose="02020603050405020304" pitchFamily="18" charset="0"/>
              </a:rPr>
              <a:t>P</a:t>
            </a:r>
            <a:r>
              <a:rPr lang="en-US" i="1" baseline="-25000"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10 x 1 + 10 x 1 + 12 x 0 + 18 x 1  =  10 + 10 + 18 = 38. </a:t>
            </a:r>
          </a:p>
          <a:p>
            <a:pPr>
              <a:defRPr/>
            </a:pPr>
            <a:endParaRPr lang="en-US" altLang="en-US" dirty="0">
              <a:cs typeface="Times New Roman" pitchFamily="18" charset="0"/>
            </a:endParaRPr>
          </a:p>
        </p:txBody>
      </p:sp>
      <p:cxnSp>
        <p:nvCxnSpPr>
          <p:cNvPr id="4" name="Straight Arrow Connector 3">
            <a:extLst/>
          </p:cNvPr>
          <p:cNvCxnSpPr/>
          <p:nvPr/>
        </p:nvCxnSpPr>
        <p:spPr>
          <a:xfrm>
            <a:off x="5138738" y="3695700"/>
            <a:ext cx="309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p:cNvPr>
          <p:cNvCxnSpPr/>
          <p:nvPr/>
        </p:nvCxnSpPr>
        <p:spPr>
          <a:xfrm>
            <a:off x="5786438" y="3695700"/>
            <a:ext cx="309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p:cNvPr>
          <p:cNvCxnSpPr/>
          <p:nvPr/>
        </p:nvCxnSpPr>
        <p:spPr>
          <a:xfrm>
            <a:off x="6402388" y="3695700"/>
            <a:ext cx="309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p:cNvPr>
          <p:cNvCxnSpPr/>
          <p:nvPr/>
        </p:nvCxnSpPr>
        <p:spPr>
          <a:xfrm>
            <a:off x="7056438" y="3695700"/>
            <a:ext cx="309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itle 1"/>
          <p:cNvSpPr>
            <a:spLocks noGrp="1" noChangeArrowheads="1"/>
          </p:cNvSpPr>
          <p:nvPr>
            <p:ph type="title"/>
          </p:nvPr>
        </p:nvSpPr>
        <p:spPr>
          <a:xfrm>
            <a:off x="838200" y="655024"/>
            <a:ext cx="10515600" cy="315912"/>
          </a:xfrm>
        </p:spPr>
        <p:txBody>
          <a:bodyPr>
            <a:normAutofit fontScale="90000"/>
          </a:bodyPr>
          <a:lstStyle/>
          <a:p>
            <a:r>
              <a:rPr lang="en-US" altLang="en-US" sz="3200" dirty="0" smtClean="0">
                <a:solidFill>
                  <a:srgbClr val="C00000"/>
                </a:solidFill>
                <a:latin typeface="Times New Roman" panose="02020603050405020304" pitchFamily="18" charset="0"/>
                <a:cs typeface="Times New Roman" panose="02020603050405020304" pitchFamily="18" charset="0"/>
              </a:rPr>
              <a:t>0/1 KNAPSACK PROBLEM</a:t>
            </a:r>
          </a:p>
        </p:txBody>
      </p:sp>
    </p:spTree>
    <p:extLst>
      <p:ext uri="{BB962C8B-B14F-4D97-AF65-F5344CB8AC3E}">
        <p14:creationId xmlns:p14="http://schemas.microsoft.com/office/powerpoint/2010/main" val="1346751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ctrTitle"/>
          </p:nvPr>
        </p:nvSpPr>
        <p:spPr/>
        <p:txBody>
          <a:bodyPr/>
          <a:lstStyle/>
          <a:p>
            <a:pPr eaLnBrk="1" hangingPunct="1"/>
            <a:r>
              <a:rPr lang="en-US" altLang="en-US" b="1" dirty="0" smtClean="0">
                <a:solidFill>
                  <a:srgbClr val="FF0000"/>
                </a:solidFill>
                <a:cs typeface="Times New Roman" panose="02020603050405020304" pitchFamily="18" charset="0"/>
              </a:rPr>
              <a:t>TRAVELLING SALESMAN PROBLEM</a:t>
            </a:r>
            <a:endParaRPr lang="en-US" altLang="en-US" dirty="0" smtClean="0">
              <a:solidFill>
                <a:srgbClr val="FF0000"/>
              </a:solidFill>
              <a:cs typeface="Times New Roman" panose="02020603050405020304" pitchFamily="18" charset="0"/>
            </a:endParaRPr>
          </a:p>
        </p:txBody>
      </p:sp>
    </p:spTree>
    <p:extLst>
      <p:ext uri="{BB962C8B-B14F-4D97-AF65-F5344CB8AC3E}">
        <p14:creationId xmlns:p14="http://schemas.microsoft.com/office/powerpoint/2010/main" val="1156222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7795"/>
            <a:ext cx="9144000" cy="667108"/>
          </a:xfrm>
        </p:spPr>
        <p:txBody>
          <a:bodyPr>
            <a:noAutofit/>
          </a:bodyPr>
          <a:lstStyle/>
          <a:p>
            <a:r>
              <a:rPr lang="en-US" altLang="en-US" sz="4000" b="1" dirty="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
        <p:nvSpPr>
          <p:cNvPr id="32770" name="Content Placeholder 2"/>
          <p:cNvSpPr>
            <a:spLocks noGrp="1" noChangeArrowheads="1"/>
          </p:cNvSpPr>
          <p:nvPr>
            <p:ph type="subTitle" idx="1"/>
          </p:nvPr>
        </p:nvSpPr>
        <p:spPr>
          <a:xfrm>
            <a:off x="1524000" y="1789471"/>
            <a:ext cx="9144000" cy="3281516"/>
          </a:xfrm>
        </p:spPr>
        <p:txBody>
          <a:bodyPr>
            <a:normAutofit/>
          </a:bodyPr>
          <a:lstStyle/>
          <a:p>
            <a:pPr marL="0" indent="0" algn="just">
              <a:lnSpc>
                <a:spcPct val="100000"/>
              </a:lnSpc>
              <a:buNone/>
            </a:pPr>
            <a:r>
              <a:rPr lang="en-US" altLang="en-US" dirty="0" smtClean="0">
                <a:latin typeface="Times New Roman" panose="02020603050405020304" pitchFamily="18" charset="0"/>
                <a:cs typeface="Times New Roman" panose="02020603050405020304" pitchFamily="18" charset="0"/>
              </a:rPr>
              <a:t>Let G = (V, E) be a directed graph defining an instance of the traveling sales person problem. </a:t>
            </a:r>
          </a:p>
          <a:p>
            <a:pPr marL="0" indent="0" algn="just">
              <a:lnSpc>
                <a:spcPct val="100000"/>
              </a:lnSpc>
              <a:buNone/>
            </a:pPr>
            <a:r>
              <a:rPr lang="en-US" altLang="en-US" dirty="0" smtClean="0">
                <a:latin typeface="Times New Roman" panose="02020603050405020304" pitchFamily="18" charset="0"/>
                <a:cs typeface="Times New Roman" panose="02020603050405020304" pitchFamily="18" charset="0"/>
              </a:rPr>
              <a:t>Let </a:t>
            </a:r>
            <a:r>
              <a:rPr lang="en-US" altLang="en-US" dirty="0" err="1" smtClean="0">
                <a:latin typeface="Times New Roman" panose="02020603050405020304" pitchFamily="18" charset="0"/>
                <a:cs typeface="Times New Roman" panose="02020603050405020304" pitchFamily="18" charset="0"/>
              </a:rPr>
              <a:t>C</a:t>
            </a:r>
            <a:r>
              <a:rPr lang="en-US" altLang="en-US" baseline="-25000" dirty="0" err="1" smtClean="0">
                <a:latin typeface="Times New Roman" panose="02020603050405020304" pitchFamily="18" charset="0"/>
                <a:cs typeface="Times New Roman" panose="02020603050405020304" pitchFamily="18" charset="0"/>
              </a:rPr>
              <a:t>ij</a:t>
            </a:r>
            <a:r>
              <a:rPr lang="en-US" altLang="en-US" dirty="0" smtClean="0">
                <a:latin typeface="Times New Roman" panose="02020603050405020304" pitchFamily="18" charset="0"/>
                <a:cs typeface="Times New Roman" panose="02020603050405020304" pitchFamily="18" charset="0"/>
              </a:rPr>
              <a:t> equal the cost of edge &lt;</a:t>
            </a:r>
            <a:r>
              <a:rPr lang="en-US" altLang="en-US" dirty="0" err="1" smtClean="0">
                <a:latin typeface="Times New Roman" panose="02020603050405020304" pitchFamily="18" charset="0"/>
                <a:cs typeface="Times New Roman" panose="02020603050405020304" pitchFamily="18" charset="0"/>
              </a:rPr>
              <a:t>i,j</a:t>
            </a:r>
            <a:r>
              <a:rPr lang="en-US" altLang="en-US" dirty="0" smtClean="0">
                <a:latin typeface="Times New Roman" panose="02020603050405020304" pitchFamily="18" charset="0"/>
                <a:cs typeface="Times New Roman" panose="02020603050405020304" pitchFamily="18" charset="0"/>
              </a:rPr>
              <a:t>&gt;,</a:t>
            </a:r>
            <a:r>
              <a:rPr lang="en-US" altLang="en-US" dirty="0" err="1" smtClean="0">
                <a:latin typeface="Times New Roman" panose="02020603050405020304" pitchFamily="18" charset="0"/>
                <a:cs typeface="Times New Roman" panose="02020603050405020304" pitchFamily="18" charset="0"/>
              </a:rPr>
              <a:t>C</a:t>
            </a:r>
            <a:r>
              <a:rPr lang="en-US" altLang="en-US" baseline="-25000" dirty="0" err="1" smtClean="0">
                <a:latin typeface="Times New Roman" panose="02020603050405020304" pitchFamily="18" charset="0"/>
                <a:cs typeface="Times New Roman" panose="02020603050405020304" pitchFamily="18" charset="0"/>
              </a:rPr>
              <a:t>ij</a:t>
            </a:r>
            <a:r>
              <a:rPr lang="en-US" altLang="en-US" dirty="0" smtClean="0">
                <a:latin typeface="Times New Roman" panose="02020603050405020304" pitchFamily="18" charset="0"/>
                <a:cs typeface="Times New Roman" panose="02020603050405020304" pitchFamily="18" charset="0"/>
              </a:rPr>
              <a:t> = ∞ if &lt;</a:t>
            </a:r>
            <a:r>
              <a:rPr lang="en-US" altLang="en-US" dirty="0" err="1" smtClean="0">
                <a:latin typeface="Times New Roman" panose="02020603050405020304" pitchFamily="18" charset="0"/>
                <a:cs typeface="Times New Roman" panose="02020603050405020304" pitchFamily="18" charset="0"/>
              </a:rPr>
              <a:t>i,j</a:t>
            </a:r>
            <a:r>
              <a:rPr lang="en-US" altLang="en-US" dirty="0" smtClean="0">
                <a:latin typeface="Times New Roman" panose="02020603050405020304" pitchFamily="18" charset="0"/>
                <a:cs typeface="Times New Roman" panose="02020603050405020304" pitchFamily="18" charset="0"/>
              </a:rPr>
              <a:t>&gt; ∉ E, and let |V|= n.</a:t>
            </a:r>
          </a:p>
          <a:p>
            <a:pPr marL="0" indent="0" algn="just">
              <a:lnSpc>
                <a:spcPct val="100000"/>
              </a:lnSpc>
              <a:buNone/>
            </a:pPr>
            <a:r>
              <a:rPr lang="en-US" altLang="en-US" dirty="0" smtClean="0">
                <a:latin typeface="Times New Roman" panose="02020603050405020304" pitchFamily="18" charset="0"/>
                <a:cs typeface="Times New Roman" panose="02020603050405020304" pitchFamily="18" charset="0"/>
              </a:rPr>
              <a:t>Without loss of generality, we can assume that every tour starts and ends at vertex1. So, the solution space S is given by S= {1, </a:t>
            </a:r>
            <a:r>
              <a:rPr lang="el-GR" altLang="en-US" dirty="0" smtClean="0">
                <a:latin typeface="Times New Roman" panose="02020603050405020304" pitchFamily="18" charset="0"/>
                <a:cs typeface="Times New Roman" panose="02020603050405020304" pitchFamily="18" charset="0"/>
              </a:rPr>
              <a:t>π</a:t>
            </a:r>
            <a:r>
              <a:rPr lang="en-US" altLang="en-US" dirty="0" smtClean="0">
                <a:latin typeface="Times New Roman" panose="02020603050405020304" pitchFamily="18" charset="0"/>
                <a:cs typeface="Times New Roman" panose="02020603050405020304" pitchFamily="18" charset="0"/>
              </a:rPr>
              <a:t>, 1|</a:t>
            </a:r>
            <a:r>
              <a:rPr lang="el-GR" altLang="en-US" dirty="0" smtClean="0">
                <a:latin typeface="Times New Roman" panose="02020603050405020304" pitchFamily="18" charset="0"/>
                <a:cs typeface="Times New Roman" panose="02020603050405020304" pitchFamily="18" charset="0"/>
              </a:rPr>
              <a:t>π</a:t>
            </a:r>
            <a:r>
              <a:rPr lang="en-US" altLang="en-US" b="1" dirty="0" smtClean="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is a permutation of (2,3,... , n)}.</a:t>
            </a:r>
          </a:p>
          <a:p>
            <a:pPr marL="0" indent="0" algn="just">
              <a:lnSpc>
                <a:spcPct val="100000"/>
              </a:lnSpc>
              <a:buNone/>
            </a:pPr>
            <a:r>
              <a:rPr lang="en-US" altLang="en-US" dirty="0" smtClean="0">
                <a:latin typeface="Times New Roman" panose="02020603050405020304" pitchFamily="18" charset="0"/>
                <a:cs typeface="Times New Roman" panose="02020603050405020304" pitchFamily="18" charset="0"/>
              </a:rPr>
              <a:t>Then |S| = (n - 1)!. </a:t>
            </a:r>
          </a:p>
        </p:txBody>
      </p:sp>
    </p:spTree>
    <p:extLst>
      <p:ext uri="{BB962C8B-B14F-4D97-AF65-F5344CB8AC3E}">
        <p14:creationId xmlns:p14="http://schemas.microsoft.com/office/powerpoint/2010/main" val="106126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noChangeArrowheads="1"/>
          </p:cNvSpPr>
          <p:nvPr>
            <p:ph idx="1"/>
          </p:nvPr>
        </p:nvSpPr>
        <p:spPr>
          <a:xfrm>
            <a:off x="907026" y="1310097"/>
            <a:ext cx="10515600" cy="4679797"/>
          </a:xfrm>
        </p:spPr>
        <p:txBody>
          <a:bodyPr>
            <a:normAutofit/>
          </a:bodyPr>
          <a:lstStyle/>
          <a:p>
            <a:pPr marL="0" indent="0" algn="just">
              <a:buNone/>
            </a:pPr>
            <a:r>
              <a:rPr lang="en-US" altLang="en-US" dirty="0" smtClean="0">
                <a:latin typeface="Times New Roman" panose="02020603050405020304" pitchFamily="18" charset="0"/>
                <a:cs typeface="Times New Roman" panose="02020603050405020304" pitchFamily="18" charset="0"/>
              </a:rPr>
              <a:t>To use LCBB to search the traveling sales person state space tree, we need to define a cost function c(</a:t>
            </a:r>
            <a:r>
              <a:rPr lang="en-US" altLang="en-US" sz="4800" baseline="10000"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and two other functions  (</a:t>
            </a:r>
            <a:r>
              <a:rPr lang="en-US" altLang="en-US" sz="4800" baseline="10000"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and u(</a:t>
            </a:r>
            <a:r>
              <a:rPr lang="en-US" altLang="en-US" sz="4800" baseline="10000"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such that </a:t>
            </a:r>
            <a:r>
              <a:rPr lang="pt-BR" altLang="en-US" dirty="0" smtClean="0">
                <a:latin typeface="Times New Roman" panose="02020603050405020304" pitchFamily="18" charset="0"/>
                <a:cs typeface="Times New Roman" panose="02020603050405020304" pitchFamily="18" charset="0"/>
              </a:rPr>
              <a:t>c(r) &lt; c(r) &lt; u(r) for all nodes r.</a:t>
            </a:r>
          </a:p>
          <a:p>
            <a:pPr marL="0" indent="0" algn="just">
              <a:buNone/>
            </a:pPr>
            <a:r>
              <a:rPr lang="en-US" altLang="en-US" dirty="0" smtClean="0">
                <a:latin typeface="Times New Roman" panose="02020603050405020304" pitchFamily="18" charset="0"/>
                <a:cs typeface="Times New Roman" panose="02020603050405020304" pitchFamily="18" charset="0"/>
              </a:rPr>
              <a:t>The cost c(</a:t>
            </a:r>
            <a:r>
              <a:rPr lang="en-US" altLang="en-US" sz="4800" baseline="10000"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is such that the solution node with least c(</a:t>
            </a:r>
            <a:r>
              <a:rPr lang="en-US" altLang="en-US" sz="4800" baseline="10000"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corresponds to a shortest tour in G. One choice for c(</a:t>
            </a:r>
            <a:r>
              <a:rPr lang="en-US" altLang="en-US" sz="4800" baseline="10000"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is </a:t>
            </a:r>
          </a:p>
          <a:p>
            <a:pPr marL="0" indent="0" algn="just">
              <a:buNone/>
            </a:pPr>
            <a:r>
              <a:rPr lang="en-US" altLang="en-US" dirty="0" smtClean="0">
                <a:latin typeface="Times New Roman" panose="02020603050405020304" pitchFamily="18" charset="0"/>
                <a:cs typeface="Times New Roman" panose="02020603050405020304" pitchFamily="18" charset="0"/>
              </a:rPr>
              <a:t>C(A) = {length of tour by the path from the root to A, if A is a leaf cost of minimum-cost leaf in the sub tree A, if A is not a Leaf</a:t>
            </a:r>
          </a:p>
          <a:p>
            <a:pPr marL="0" indent="0" algn="just">
              <a:buNone/>
            </a:pPr>
            <a:r>
              <a:rPr lang="en-US" altLang="en-US" dirty="0" smtClean="0">
                <a:latin typeface="Times New Roman" panose="02020603050405020304" pitchFamily="18" charset="0"/>
                <a:cs typeface="Times New Roman" panose="02020603050405020304" pitchFamily="18" charset="0"/>
              </a:rPr>
              <a:t>A simple   (</a:t>
            </a:r>
            <a:r>
              <a:rPr lang="en-US" altLang="en-US" sz="4800" baseline="10000" dirty="0" smtClean="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such that   (A) &lt; c(A) for all A is obtained by defining   (A) to be the length of the path defined at node A. </a:t>
            </a:r>
          </a:p>
        </p:txBody>
      </p:sp>
      <p:sp>
        <p:nvSpPr>
          <p:cNvPr id="11" name="Title 1"/>
          <p:cNvSpPr txBox="1">
            <a:spLocks/>
          </p:cNvSpPr>
          <p:nvPr/>
        </p:nvSpPr>
        <p:spPr>
          <a:xfrm>
            <a:off x="1524000" y="217795"/>
            <a:ext cx="9144000" cy="6671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582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a:extLst/>
          </p:cNvPr>
          <p:cNvSpPr>
            <a:spLocks noGrp="1" noChangeArrowheads="1"/>
          </p:cNvSpPr>
          <p:nvPr>
            <p:ph idx="1"/>
          </p:nvPr>
        </p:nvSpPr>
        <p:spPr>
          <a:xfrm>
            <a:off x="897193" y="1170039"/>
            <a:ext cx="10862187" cy="5283149"/>
          </a:xfrm>
        </p:spPr>
        <p:txBody>
          <a:bodyPr>
            <a:normAutofit fontScale="92500" lnSpcReduction="20000"/>
          </a:bodyPr>
          <a:lstStyle/>
          <a:p>
            <a:pPr marL="0" indent="0">
              <a:buNone/>
              <a:defRPr/>
            </a:pPr>
            <a:r>
              <a:rPr lang="en-US" altLang="en-US" dirty="0" smtClean="0">
                <a:latin typeface="Times New Roman" panose="02020603050405020304" pitchFamily="18" charset="0"/>
                <a:cs typeface="Times New Roman" panose="02020603050405020304" pitchFamily="18" charset="0"/>
              </a:rPr>
              <a:t>From the figure </a:t>
            </a:r>
            <a:r>
              <a:rPr lang="en-US" altLang="en-US" dirty="0">
                <a:latin typeface="Times New Roman" panose="02020603050405020304" pitchFamily="18" charset="0"/>
                <a:cs typeface="Times New Roman" panose="02020603050405020304" pitchFamily="18" charset="0"/>
              </a:rPr>
              <a:t>shows the tree organization for the case of a complete graph with |V| = 4. </a:t>
            </a:r>
          </a:p>
          <a:p>
            <a:pPr marL="0" indent="0">
              <a:buNone/>
              <a:defRPr/>
            </a:pPr>
            <a:r>
              <a:rPr lang="en-US" altLang="en-US" dirty="0">
                <a:latin typeface="Times New Roman" panose="02020603050405020304" pitchFamily="18" charset="0"/>
                <a:cs typeface="Times New Roman" panose="02020603050405020304" pitchFamily="18" charset="0"/>
              </a:rPr>
              <a:t>Each leaf node L is a solution node and represents the tour defined by the path from the root to L.</a:t>
            </a:r>
          </a:p>
          <a:p>
            <a:pPr>
              <a:defRPr/>
            </a:pPr>
            <a:endParaRPr lang="en-US" dirty="0">
              <a:cs typeface="Times New Roman" pitchFamily="18" charset="0"/>
            </a:endParaRPr>
          </a:p>
          <a:p>
            <a:pPr>
              <a:defRPr/>
            </a:pPr>
            <a:endParaRPr lang="en-US" dirty="0">
              <a:cs typeface="Times New Roman" pitchFamily="18" charset="0"/>
            </a:endParaRPr>
          </a:p>
          <a:p>
            <a:pPr>
              <a:defRPr/>
            </a:pPr>
            <a:endParaRPr lang="en-US" dirty="0">
              <a:cs typeface="Times New Roman" pitchFamily="18" charset="0"/>
            </a:endParaRPr>
          </a:p>
          <a:p>
            <a:pPr>
              <a:defRPr/>
            </a:pPr>
            <a:endParaRPr lang="en-US" dirty="0">
              <a:cs typeface="Times New Roman" pitchFamily="18" charset="0"/>
            </a:endParaRPr>
          </a:p>
          <a:p>
            <a:pPr>
              <a:defRPr/>
            </a:pPr>
            <a:endParaRPr lang="en-US" dirty="0">
              <a:cs typeface="Times New Roman" pitchFamily="18" charset="0"/>
            </a:endParaRPr>
          </a:p>
          <a:p>
            <a:pPr>
              <a:defRPr/>
            </a:pPr>
            <a:endParaRPr lang="en-US" dirty="0">
              <a:cs typeface="Times New Roman" pitchFamily="18" charset="0"/>
            </a:endParaRPr>
          </a:p>
          <a:p>
            <a:pPr>
              <a:defRPr/>
            </a:pPr>
            <a:endParaRPr lang="en-US" dirty="0">
              <a:cs typeface="Times New Roman" pitchFamily="18" charset="0"/>
            </a:endParaRPr>
          </a:p>
          <a:p>
            <a:pPr marL="0" indent="0" algn="ctr">
              <a:buFont typeface="Arial" panose="020B0604020202020204" pitchFamily="34" charset="0"/>
              <a:buNone/>
              <a:defRPr/>
            </a:pPr>
            <a:endParaRPr lang="en-US" sz="2000" dirty="0" smtClean="0">
              <a:cs typeface="Times New Roman" pitchFamily="18" charset="0"/>
            </a:endParaRPr>
          </a:p>
          <a:p>
            <a:pPr marL="0" indent="0" algn="ctr">
              <a:buFont typeface="Arial" panose="020B0604020202020204" pitchFamily="34" charset="0"/>
              <a:buNone/>
              <a:defRPr/>
            </a:pPr>
            <a:endParaRPr lang="en-US" sz="2000" dirty="0" smtClean="0">
              <a:cs typeface="Times New Roman" pitchFamily="18" charset="0"/>
            </a:endParaRPr>
          </a:p>
          <a:p>
            <a:pPr marL="0" indent="0" algn="ctr">
              <a:buFont typeface="Arial" panose="020B0604020202020204" pitchFamily="34" charset="0"/>
              <a:buNone/>
              <a:defRPr/>
            </a:pPr>
            <a:r>
              <a:rPr lang="en-US" sz="2000" dirty="0" smtClean="0">
                <a:cs typeface="Times New Roman" pitchFamily="18" charset="0"/>
              </a:rPr>
              <a:t>State </a:t>
            </a:r>
            <a:r>
              <a:rPr lang="en-US" sz="2000" dirty="0">
                <a:cs typeface="Times New Roman" pitchFamily="18" charset="0"/>
              </a:rPr>
              <a:t>space tree for the traveling sales person problem with </a:t>
            </a:r>
            <a:r>
              <a:rPr lang="nn-NO" sz="2000" dirty="0">
                <a:cs typeface="Times New Roman" pitchFamily="18" charset="0"/>
              </a:rPr>
              <a:t>n = 4 and i</a:t>
            </a:r>
            <a:r>
              <a:rPr lang="nn-NO" sz="2000" baseline="-25000" dirty="0">
                <a:cs typeface="Times New Roman" pitchFamily="18" charset="0"/>
              </a:rPr>
              <a:t>0</a:t>
            </a:r>
            <a:r>
              <a:rPr lang="nn-NO" sz="2000" dirty="0">
                <a:cs typeface="Times New Roman" pitchFamily="18" charset="0"/>
              </a:rPr>
              <a:t> = i</a:t>
            </a:r>
            <a:r>
              <a:rPr lang="nn-NO" sz="2000" baseline="-25000" dirty="0">
                <a:cs typeface="Times New Roman" pitchFamily="18" charset="0"/>
              </a:rPr>
              <a:t>4</a:t>
            </a:r>
            <a:r>
              <a:rPr lang="nn-NO" sz="2000" dirty="0">
                <a:cs typeface="Times New Roman" pitchFamily="18" charset="0"/>
              </a:rPr>
              <a:t> = I</a:t>
            </a:r>
            <a:endParaRPr lang="en-US" altLang="en-US" sz="2000" dirty="0">
              <a:cs typeface="Times New Roman" pitchFamily="18" charset="0"/>
            </a:endParaRPr>
          </a:p>
          <a:p>
            <a:pPr>
              <a:defRPr/>
            </a:pPr>
            <a:endParaRPr lang="en-US" altLang="en-US" dirty="0">
              <a:cs typeface="Times New Roman" pitchFamily="18" charset="0"/>
            </a:endParaRPr>
          </a:p>
        </p:txBody>
      </p:sp>
      <p:pic>
        <p:nvPicPr>
          <p:cNvPr id="4" name="Content Placeholder 3">
            <a:extLst/>
          </p:cNvPr>
          <p:cNvPicPr>
            <a:picLocks noChangeAspect="1"/>
          </p:cNvPicPr>
          <p:nvPr/>
        </p:nvPicPr>
        <p:blipFill>
          <a:blip r:embed="rId2"/>
          <a:stretch>
            <a:fillRect/>
          </a:stretch>
        </p:blipFill>
        <p:spPr bwMode="auto">
          <a:xfrm>
            <a:off x="1722746" y="2569856"/>
            <a:ext cx="8070183" cy="3044363"/>
          </a:xfrm>
          <a:prstGeom prst="rect">
            <a:avLst/>
          </a:prstGeom>
          <a:noFill/>
          <a:ln w="28575">
            <a:solidFill>
              <a:schemeClr val="accent2">
                <a:lumMod val="75000"/>
              </a:schemeClr>
            </a:solidFill>
          </a:ln>
          <a:extLst/>
        </p:spPr>
      </p:pic>
      <p:sp>
        <p:nvSpPr>
          <p:cNvPr id="8" name="Title 1"/>
          <p:cNvSpPr txBox="1">
            <a:spLocks/>
          </p:cNvSpPr>
          <p:nvPr/>
        </p:nvSpPr>
        <p:spPr>
          <a:xfrm>
            <a:off x="1524000" y="217795"/>
            <a:ext cx="9144000" cy="6671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970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BRANCH AND BOUND </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altLang="en-US" b="1" dirty="0">
                <a:solidFill>
                  <a:srgbClr val="FF0000"/>
                </a:solidFill>
                <a:latin typeface="Times New Roman" panose="02020603050405020304" pitchFamily="18" charset="0"/>
                <a:cs typeface="Times New Roman" panose="02020603050405020304" pitchFamily="18" charset="0"/>
              </a:rPr>
              <a:t>Solution states</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are those problem states 's' for which the path from the root to 's' defines a tuple in the solution space. The leaf nodes in the combinatorial tree are the solution states.</a:t>
            </a:r>
          </a:p>
          <a:p>
            <a:pPr algn="just"/>
            <a:endParaRPr lang="en-US" altLang="en-US" dirty="0">
              <a:latin typeface="Times New Roman" panose="02020603050405020304" pitchFamily="18" charset="0"/>
              <a:cs typeface="Times New Roman" panose="02020603050405020304" pitchFamily="18" charset="0"/>
            </a:endParaRPr>
          </a:p>
          <a:p>
            <a:pPr marL="0" indent="0" algn="just">
              <a:buNone/>
            </a:pPr>
            <a:r>
              <a:rPr lang="en-US" altLang="en-US" b="1" dirty="0" smtClean="0">
                <a:solidFill>
                  <a:srgbClr val="00B050"/>
                </a:solidFill>
                <a:latin typeface="Times New Roman" panose="02020603050405020304" pitchFamily="18" charset="0"/>
                <a:cs typeface="Times New Roman" panose="02020603050405020304" pitchFamily="18" charset="0"/>
              </a:rPr>
              <a:t>Answer </a:t>
            </a:r>
            <a:r>
              <a:rPr lang="en-US" altLang="en-US" b="1" dirty="0">
                <a:solidFill>
                  <a:srgbClr val="00B050"/>
                </a:solidFill>
                <a:latin typeface="Times New Roman" panose="02020603050405020304" pitchFamily="18" charset="0"/>
                <a:cs typeface="Times New Roman" panose="02020603050405020304" pitchFamily="18" charset="0"/>
              </a:rPr>
              <a:t>states</a:t>
            </a:r>
            <a:r>
              <a:rPr lang="en-US" altLang="en-US" dirty="0">
                <a:solidFill>
                  <a:srgbClr val="00B05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are those solution states 's' for which the path from the root to 's' defines a tuple that is a member of the set of solutions (</a:t>
            </a:r>
            <a:r>
              <a:rPr lang="en-US" altLang="en-US" dirty="0" err="1">
                <a:latin typeface="Times New Roman" panose="02020603050405020304" pitchFamily="18" charset="0"/>
                <a:cs typeface="Times New Roman" panose="02020603050405020304" pitchFamily="18" charset="0"/>
              </a:rPr>
              <a:t>i.e.,it</a:t>
            </a:r>
            <a:r>
              <a:rPr lang="en-US" altLang="en-US" dirty="0">
                <a:latin typeface="Times New Roman" panose="02020603050405020304" pitchFamily="18" charset="0"/>
                <a:cs typeface="Times New Roman" panose="02020603050405020304" pitchFamily="18" charset="0"/>
              </a:rPr>
              <a:t> satisfies the implicit constraints) of the problem.</a:t>
            </a:r>
          </a:p>
          <a:p>
            <a:pPr algn="just"/>
            <a:endParaRPr lang="en-US" altLang="en-US" dirty="0">
              <a:latin typeface="Times New Roman" panose="02020603050405020304" pitchFamily="18" charset="0"/>
              <a:cs typeface="Times New Roman" panose="02020603050405020304" pitchFamily="18" charset="0"/>
            </a:endParaRPr>
          </a:p>
          <a:p>
            <a:pPr marL="0" indent="0" algn="just">
              <a:buNone/>
            </a:pP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tree organization of the solution space is referred to as the </a:t>
            </a:r>
            <a:r>
              <a:rPr lang="en-US" altLang="en-US" b="1" dirty="0">
                <a:solidFill>
                  <a:srgbClr val="00B050"/>
                </a:solidFill>
                <a:latin typeface="Times New Roman" panose="02020603050405020304" pitchFamily="18" charset="0"/>
                <a:cs typeface="Times New Roman" panose="02020603050405020304" pitchFamily="18" charset="0"/>
              </a:rPr>
              <a:t>state space tree.</a:t>
            </a:r>
            <a:r>
              <a:rPr lang="en-US" altLang="en-US" dirty="0">
                <a:solidFill>
                  <a:srgbClr val="00B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8566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a:extLst/>
          </p:cNvPr>
          <p:cNvSpPr>
            <a:spLocks noGrp="1" noChangeArrowheads="1"/>
          </p:cNvSpPr>
          <p:nvPr>
            <p:ph idx="1"/>
          </p:nvPr>
        </p:nvSpPr>
        <p:spPr>
          <a:xfrm>
            <a:off x="838200" y="1081548"/>
            <a:ext cx="10515600" cy="5112774"/>
          </a:xfrm>
        </p:spPr>
        <p:txBody>
          <a:bodyPr>
            <a:normAutofit fontScale="25000" lnSpcReduction="20000"/>
          </a:bodyPr>
          <a:lstStyle/>
          <a:p>
            <a:pPr marL="0" indent="0" algn="just">
              <a:buNone/>
              <a:defRPr/>
            </a:pPr>
            <a:endParaRPr lang="en-US" dirty="0" smtClean="0">
              <a:latin typeface="Times New Roman" panose="02020603050405020304" pitchFamily="18" charset="0"/>
              <a:cs typeface="Times New Roman" panose="02020603050405020304" pitchFamily="18" charset="0"/>
            </a:endParaRPr>
          </a:p>
          <a:p>
            <a:pPr marL="0" indent="0" algn="just">
              <a:buNone/>
              <a:defRPr/>
            </a:pPr>
            <a:endParaRPr lang="en-US" sz="7000" dirty="0" smtClean="0">
              <a:latin typeface="Times New Roman" panose="02020603050405020304" pitchFamily="18" charset="0"/>
              <a:cs typeface="Times New Roman" panose="02020603050405020304" pitchFamily="18" charset="0"/>
            </a:endParaRPr>
          </a:p>
          <a:p>
            <a:pPr marL="0" indent="0" algn="just">
              <a:buNone/>
              <a:defRPr/>
            </a:pPr>
            <a:endParaRPr lang="en-US" sz="7000" dirty="0">
              <a:latin typeface="Times New Roman" panose="02020603050405020304" pitchFamily="18" charset="0"/>
              <a:cs typeface="Times New Roman" panose="02020603050405020304" pitchFamily="18" charset="0"/>
            </a:endParaRPr>
          </a:p>
          <a:p>
            <a:pPr marL="0" indent="0" algn="just">
              <a:buNone/>
              <a:defRPr/>
            </a:pPr>
            <a:endParaRPr lang="en-US" sz="7000" dirty="0" smtClean="0">
              <a:latin typeface="Times New Roman" panose="02020603050405020304" pitchFamily="18" charset="0"/>
              <a:cs typeface="Times New Roman" panose="02020603050405020304" pitchFamily="18" charset="0"/>
            </a:endParaRPr>
          </a:p>
          <a:p>
            <a:pPr marL="0" indent="0" algn="just">
              <a:buNone/>
              <a:defRPr/>
            </a:pPr>
            <a:endParaRPr lang="en-US" sz="7000" dirty="0">
              <a:latin typeface="Times New Roman" panose="02020603050405020304" pitchFamily="18" charset="0"/>
              <a:cs typeface="Times New Roman" panose="02020603050405020304" pitchFamily="18" charset="0"/>
            </a:endParaRPr>
          </a:p>
          <a:p>
            <a:pPr marL="0" indent="0" algn="just">
              <a:buNone/>
              <a:defRPr/>
            </a:pPr>
            <a:endParaRPr lang="en-US" sz="7000" dirty="0" smtClean="0">
              <a:latin typeface="Times New Roman" panose="02020603050405020304" pitchFamily="18" charset="0"/>
              <a:cs typeface="Times New Roman" panose="02020603050405020304" pitchFamily="18" charset="0"/>
            </a:endParaRPr>
          </a:p>
          <a:p>
            <a:pPr marL="0" indent="0" algn="just">
              <a:buNone/>
              <a:defRPr/>
            </a:pPr>
            <a:endParaRPr lang="en-US" sz="7000" dirty="0">
              <a:latin typeface="Times New Roman" panose="02020603050405020304" pitchFamily="18" charset="0"/>
              <a:cs typeface="Times New Roman" panose="02020603050405020304" pitchFamily="18" charset="0"/>
            </a:endParaRPr>
          </a:p>
          <a:p>
            <a:pPr marL="0" indent="0" algn="just">
              <a:buNone/>
              <a:defRPr/>
            </a:pPr>
            <a:endParaRPr lang="en-US" sz="7000" dirty="0" smtClean="0">
              <a:latin typeface="Times New Roman" panose="02020603050405020304" pitchFamily="18" charset="0"/>
              <a:cs typeface="Times New Roman" panose="02020603050405020304" pitchFamily="18" charset="0"/>
            </a:endParaRPr>
          </a:p>
          <a:p>
            <a:pPr marL="0" indent="0" algn="just">
              <a:buNone/>
              <a:defRPr/>
            </a:pPr>
            <a:endParaRPr lang="en-US" sz="7000" dirty="0">
              <a:latin typeface="Times New Roman" panose="02020603050405020304" pitchFamily="18" charset="0"/>
              <a:cs typeface="Times New Roman" panose="02020603050405020304" pitchFamily="18" charset="0"/>
            </a:endParaRPr>
          </a:p>
          <a:p>
            <a:pPr marL="0" indent="0" algn="just">
              <a:buNone/>
              <a:defRPr/>
            </a:pPr>
            <a:endParaRPr lang="en-US" sz="11200" dirty="0" smtClean="0">
              <a:latin typeface="Times New Roman" panose="02020603050405020304" pitchFamily="18" charset="0"/>
              <a:cs typeface="Times New Roman" panose="02020603050405020304" pitchFamily="18" charset="0"/>
            </a:endParaRPr>
          </a:p>
          <a:p>
            <a:pPr marL="0" indent="0" algn="just">
              <a:buNone/>
              <a:defRPr/>
            </a:pPr>
            <a:endParaRPr lang="en-US" sz="11200" dirty="0">
              <a:latin typeface="Times New Roman" panose="02020603050405020304" pitchFamily="18" charset="0"/>
              <a:cs typeface="Times New Roman" panose="02020603050405020304" pitchFamily="18" charset="0"/>
            </a:endParaRPr>
          </a:p>
          <a:p>
            <a:pPr marL="0" indent="0" algn="just">
              <a:buNone/>
              <a:defRPr/>
            </a:pPr>
            <a:r>
              <a:rPr lang="en-US" sz="11200" dirty="0" smtClean="0">
                <a:latin typeface="Times New Roman" panose="02020603050405020304" pitchFamily="18" charset="0"/>
                <a:cs typeface="Times New Roman" panose="02020603050405020304" pitchFamily="18" charset="0"/>
              </a:rPr>
              <a:t>A </a:t>
            </a:r>
            <a:r>
              <a:rPr lang="en-US" sz="11200" b="1" i="1" dirty="0">
                <a:solidFill>
                  <a:srgbClr val="C00000"/>
                </a:solidFill>
                <a:latin typeface="Times New Roman" panose="02020603050405020304" pitchFamily="18" charset="0"/>
                <a:cs typeface="Times New Roman" panose="02020603050405020304" pitchFamily="18" charset="0"/>
              </a:rPr>
              <a:t>row (column) is said to be reduced </a:t>
            </a:r>
            <a:r>
              <a:rPr lang="en-US" sz="11200" dirty="0" err="1">
                <a:latin typeface="Times New Roman" panose="02020603050405020304" pitchFamily="18" charset="0"/>
                <a:cs typeface="Times New Roman" panose="02020603050405020304" pitchFamily="18" charset="0"/>
              </a:rPr>
              <a:t>iff</a:t>
            </a:r>
            <a:r>
              <a:rPr lang="en-US" sz="11200" dirty="0">
                <a:latin typeface="Times New Roman" panose="02020603050405020304" pitchFamily="18" charset="0"/>
                <a:cs typeface="Times New Roman" panose="02020603050405020304" pitchFamily="18" charset="0"/>
              </a:rPr>
              <a:t> it contains at least one zero and all remaining entries are non-negative. A </a:t>
            </a:r>
            <a:r>
              <a:rPr lang="en-US" sz="11200" b="1" i="1" dirty="0">
                <a:solidFill>
                  <a:srgbClr val="C00000"/>
                </a:solidFill>
                <a:latin typeface="Times New Roman" panose="02020603050405020304" pitchFamily="18" charset="0"/>
                <a:cs typeface="Times New Roman" panose="02020603050405020304" pitchFamily="18" charset="0"/>
              </a:rPr>
              <a:t>matrix is reduced </a:t>
            </a:r>
            <a:r>
              <a:rPr lang="en-US" sz="11200" dirty="0" err="1">
                <a:latin typeface="Times New Roman" panose="02020603050405020304" pitchFamily="18" charset="0"/>
                <a:cs typeface="Times New Roman" panose="02020603050405020304" pitchFamily="18" charset="0"/>
              </a:rPr>
              <a:t>iff</a:t>
            </a:r>
            <a:r>
              <a:rPr lang="en-US" sz="11200" dirty="0">
                <a:latin typeface="Times New Roman" panose="02020603050405020304" pitchFamily="18" charset="0"/>
                <a:cs typeface="Times New Roman" panose="02020603050405020304" pitchFamily="18" charset="0"/>
              </a:rPr>
              <a:t> every row and column is reduced.</a:t>
            </a:r>
            <a:endParaRPr lang="en-US" altLang="en-US" sz="11200" dirty="0">
              <a:latin typeface="Times New Roman" panose="02020603050405020304" pitchFamily="18" charset="0"/>
              <a:cs typeface="Times New Roman" panose="02020603050405020304" pitchFamily="18" charset="0"/>
            </a:endParaRPr>
          </a:p>
          <a:p>
            <a:pPr marL="0" indent="0">
              <a:buNone/>
              <a:defRPr/>
            </a:pPr>
            <a:endParaRPr lang="en-US" altLang="en-US" sz="11200" dirty="0">
              <a:solidFill>
                <a:srgbClr val="C00000"/>
              </a:solidFill>
              <a:latin typeface="Times New Roman" panose="02020603050405020304" pitchFamily="18" charset="0"/>
              <a:cs typeface="Times New Roman" panose="02020603050405020304" pitchFamily="18" charset="0"/>
            </a:endParaRPr>
          </a:p>
          <a:p>
            <a:pPr>
              <a:defRPr/>
            </a:pPr>
            <a:endParaRPr lang="en-US" altLang="en-US" sz="7000" dirty="0">
              <a:solidFill>
                <a:srgbClr val="C00000"/>
              </a:solidFill>
              <a:cs typeface="Times New Roman" pitchFamily="18" charset="0"/>
            </a:endParaRPr>
          </a:p>
          <a:p>
            <a:pPr>
              <a:defRPr/>
            </a:pPr>
            <a:endParaRPr lang="en-US" altLang="en-US" sz="7000" dirty="0">
              <a:solidFill>
                <a:srgbClr val="C00000"/>
              </a:solidFill>
              <a:cs typeface="Times New Roman" pitchFamily="18" charset="0"/>
            </a:endParaRPr>
          </a:p>
          <a:p>
            <a:pPr>
              <a:defRPr/>
            </a:pPr>
            <a:endParaRPr lang="en-US" altLang="en-US" sz="7000" dirty="0" smtClean="0">
              <a:solidFill>
                <a:srgbClr val="C00000"/>
              </a:solidFill>
              <a:cs typeface="Times New Roman" pitchFamily="18" charset="0"/>
            </a:endParaRPr>
          </a:p>
          <a:p>
            <a:pPr>
              <a:defRPr/>
            </a:pPr>
            <a:endParaRPr lang="en-US" altLang="en-US" dirty="0">
              <a:solidFill>
                <a:srgbClr val="C00000"/>
              </a:solidFill>
              <a:cs typeface="Times New Roman" pitchFamily="18" charset="0"/>
            </a:endParaRPr>
          </a:p>
          <a:p>
            <a:pPr marL="0" indent="0">
              <a:buNone/>
              <a:defRPr/>
            </a:pPr>
            <a:r>
              <a:rPr lang="en-US" altLang="en-US" dirty="0" smtClean="0">
                <a:solidFill>
                  <a:srgbClr val="C00000"/>
                </a:solidFill>
                <a:cs typeface="Times New Roman" pitchFamily="18" charset="0"/>
              </a:rPr>
              <a:t>						</a:t>
            </a:r>
          </a:p>
          <a:p>
            <a:pPr marL="0" indent="0">
              <a:buNone/>
              <a:defRPr/>
            </a:pPr>
            <a:endParaRPr lang="en-US" altLang="en-US" sz="2000" dirty="0">
              <a:solidFill>
                <a:srgbClr val="C00000"/>
              </a:solidFill>
              <a:latin typeface="Times New Roman" panose="02020603050405020304" pitchFamily="18" charset="0"/>
              <a:cs typeface="Times New Roman" pitchFamily="18" charset="0"/>
            </a:endParaRPr>
          </a:p>
          <a:p>
            <a:pPr marL="0" indent="0">
              <a:buNone/>
              <a:defRPr/>
            </a:pPr>
            <a:r>
              <a:rPr lang="en-US" altLang="en-US" sz="2000" dirty="0" smtClean="0">
                <a:solidFill>
                  <a:srgbClr val="C00000"/>
                </a:solidFill>
                <a:latin typeface="Times New Roman" panose="02020603050405020304" pitchFamily="18" charset="0"/>
                <a:cs typeface="Times New Roman" panose="02020603050405020304" pitchFamily="18" charset="0"/>
              </a:rPr>
              <a:t>						</a:t>
            </a:r>
            <a:endParaRPr lang="en-US" altLang="en-US" dirty="0">
              <a:solidFill>
                <a:srgbClr val="C00000"/>
              </a:solidFill>
              <a:latin typeface="Times New Roman" panose="02020603050405020304" pitchFamily="18" charset="0"/>
              <a:cs typeface="Times New Roman" panose="02020603050405020304" pitchFamily="18" charset="0"/>
            </a:endParaRPr>
          </a:p>
          <a:p>
            <a:pPr>
              <a:defRPr/>
            </a:pPr>
            <a:endParaRPr lang="en-US" altLang="en-US" dirty="0" smtClean="0">
              <a:solidFill>
                <a:srgbClr val="C00000"/>
              </a:solidFill>
              <a:cs typeface="Times New Roman" pitchFamily="18" charset="0"/>
            </a:endParaRPr>
          </a:p>
          <a:p>
            <a:pPr marL="0" indent="0" algn="ctr">
              <a:lnSpc>
                <a:spcPct val="100000"/>
              </a:lnSpc>
              <a:buFont typeface="Arial" panose="020B0604020202020204" pitchFamily="34" charset="0"/>
              <a:buNone/>
              <a:defRPr/>
            </a:pPr>
            <a:endParaRPr lang="en-US" altLang="en-US" sz="2000" dirty="0">
              <a:solidFill>
                <a:srgbClr val="C00000"/>
              </a:solidFill>
              <a:cs typeface="Times New Roman" pitchFamily="18" charset="0"/>
            </a:endParaRPr>
          </a:p>
          <a:p>
            <a:pPr>
              <a:defRPr/>
            </a:pPr>
            <a:endParaRPr lang="en-US" altLang="en-US" dirty="0">
              <a:cs typeface="Times New Roman" pitchFamily="18" charset="0"/>
            </a:endParaRPr>
          </a:p>
        </p:txBody>
      </p:sp>
      <p:sp>
        <p:nvSpPr>
          <p:cNvPr id="8" name="Title 1"/>
          <p:cNvSpPr txBox="1">
            <a:spLocks/>
          </p:cNvSpPr>
          <p:nvPr/>
        </p:nvSpPr>
        <p:spPr>
          <a:xfrm>
            <a:off x="1524000" y="217795"/>
            <a:ext cx="9144000" cy="6671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756" y="1415845"/>
            <a:ext cx="7669160" cy="2733368"/>
          </a:xfrm>
          <a:prstGeom prst="rect">
            <a:avLst/>
          </a:prstGeom>
        </p:spPr>
      </p:pic>
    </p:spTree>
    <p:extLst>
      <p:ext uri="{BB962C8B-B14F-4D97-AF65-F5344CB8AC3E}">
        <p14:creationId xmlns:p14="http://schemas.microsoft.com/office/powerpoint/2010/main" val="685271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noChangeArrowheads="1"/>
          </p:cNvSpPr>
          <p:nvPr>
            <p:ph idx="1"/>
          </p:nvPr>
        </p:nvSpPr>
        <p:spPr>
          <a:xfrm>
            <a:off x="838200" y="1061884"/>
            <a:ext cx="10515600" cy="5565057"/>
          </a:xfrm>
        </p:spPr>
        <p:txBody>
          <a:bodyPr>
            <a:normAutofit/>
          </a:bodyPr>
          <a:lstStyle/>
          <a:p>
            <a:pPr marL="0" indent="0" algn="just">
              <a:buNone/>
            </a:pPr>
            <a:r>
              <a:rPr lang="en-US" altLang="en-US" dirty="0" smtClean="0">
                <a:latin typeface="Times New Roman" panose="02020603050405020304" pitchFamily="18" charset="0"/>
                <a:cs typeface="Times New Roman" panose="02020603050405020304" pitchFamily="18" charset="0"/>
              </a:rPr>
              <a:t>As an example of how to reduce the cost matrix of a given graph G, consider the matrix of Fig and we obtain the reduced matrix in Fig (b) which is the cost of root node by the following operations:</a:t>
            </a:r>
          </a:p>
          <a:p>
            <a:pPr marL="0" indent="0" algn="just">
              <a:buNone/>
            </a:pPr>
            <a:r>
              <a:rPr lang="en-US" altLang="en-US" dirty="0" smtClean="0">
                <a:latin typeface="Times New Roman" panose="02020603050405020304" pitchFamily="18" charset="0"/>
                <a:cs typeface="Times New Roman" panose="02020603050405020304" pitchFamily="18" charset="0"/>
              </a:rPr>
              <a:t>If ‘t’ is chosen to be the minimum entry in row </a:t>
            </a:r>
            <a:r>
              <a:rPr lang="en-US" altLang="en-US" dirty="0" err="1"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(column j), then subtracting it from all entries in row </a:t>
            </a:r>
            <a:r>
              <a:rPr lang="en-US" altLang="en-US" dirty="0" err="1"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(column j) introduces a zero into row </a:t>
            </a:r>
            <a:r>
              <a:rPr lang="en-US" altLang="en-US" dirty="0" err="1" smtClean="0">
                <a:latin typeface="Times New Roman" panose="02020603050405020304" pitchFamily="18" charset="0"/>
                <a:cs typeface="Times New Roman" panose="02020603050405020304" pitchFamily="18" charset="0"/>
              </a:rPr>
              <a:t>i</a:t>
            </a:r>
            <a:r>
              <a:rPr lang="en-US" altLang="en-US" dirty="0" smtClean="0">
                <a:latin typeface="Times New Roman" panose="02020603050405020304" pitchFamily="18" charset="0"/>
                <a:cs typeface="Times New Roman" panose="02020603050405020304" pitchFamily="18" charset="0"/>
              </a:rPr>
              <a:t> (column j). </a:t>
            </a:r>
          </a:p>
          <a:p>
            <a:pPr marL="0" indent="0" algn="just">
              <a:buNone/>
            </a:pPr>
            <a:r>
              <a:rPr lang="en-US" altLang="en-US" dirty="0" smtClean="0">
                <a:latin typeface="Times New Roman" panose="02020603050405020304" pitchFamily="18" charset="0"/>
                <a:cs typeface="Times New Roman" panose="02020603050405020304" pitchFamily="18" charset="0"/>
              </a:rPr>
              <a:t>Repeating this as often as needed, the cost matrix can be reduced.</a:t>
            </a:r>
          </a:p>
          <a:p>
            <a:pPr marL="0" indent="0" algn="just">
              <a:buNone/>
            </a:pPr>
            <a:r>
              <a:rPr lang="en-US" altLang="en-US" dirty="0" smtClean="0">
                <a:latin typeface="Times New Roman" panose="02020603050405020304" pitchFamily="18" charset="0"/>
                <a:cs typeface="Times New Roman" panose="02020603050405020304" pitchFamily="18" charset="0"/>
              </a:rPr>
              <a:t>The total amount subtracted from the columns and rows is a lower bound on the length of a minimum-cost tour and can be used as the v value for the root of the state space tree.</a:t>
            </a:r>
          </a:p>
        </p:txBody>
      </p:sp>
      <p:sp>
        <p:nvSpPr>
          <p:cNvPr id="7" name="Title 1"/>
          <p:cNvSpPr txBox="1">
            <a:spLocks/>
          </p:cNvSpPr>
          <p:nvPr/>
        </p:nvSpPr>
        <p:spPr>
          <a:xfrm>
            <a:off x="1524000" y="217795"/>
            <a:ext cx="9144000" cy="6671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0157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p:cNvPr>
          <p:cNvPicPr>
            <a:picLocks noGrp="1" noChangeAspect="1" noChangeArrowheads="1"/>
          </p:cNvPicPr>
          <p:nvPr>
            <p:ph idx="1"/>
          </p:nvPr>
        </p:nvPicPr>
        <p:blipFill>
          <a:blip r:embed="rId2"/>
          <a:srcRect/>
          <a:stretch>
            <a:fillRect/>
          </a:stretch>
        </p:blipFill>
        <p:spPr bwMode="auto">
          <a:xfrm>
            <a:off x="1253613" y="2782078"/>
            <a:ext cx="9615948" cy="3313188"/>
          </a:xfrm>
          <a:prstGeom prst="rect">
            <a:avLst/>
          </a:prstGeom>
          <a:noFill/>
          <a:ln w="28575">
            <a:solidFill>
              <a:schemeClr val="accent2">
                <a:lumMod val="75000"/>
              </a:schemeClr>
            </a:solidFill>
            <a:miter lim="800000"/>
            <a:headEnd/>
            <a:tailEnd/>
          </a:ln>
          <a:extLst/>
        </p:spPr>
      </p:pic>
      <p:sp>
        <p:nvSpPr>
          <p:cNvPr id="5" name="Title 1"/>
          <p:cNvSpPr txBox="1">
            <a:spLocks noGrp="1"/>
          </p:cNvSpPr>
          <p:nvPr>
            <p:ph type="title"/>
          </p:nvPr>
        </p:nvSpPr>
        <p:spPr>
          <a:xfrm>
            <a:off x="936522" y="197976"/>
            <a:ext cx="10515600" cy="7852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1111045" y="1190154"/>
            <a:ext cx="9901084" cy="1384995"/>
          </a:xfrm>
          <a:prstGeom prst="rect">
            <a:avLst/>
          </a:prstGeom>
        </p:spPr>
        <p:txBody>
          <a:bodyPr wrap="square">
            <a:spAutoFit/>
          </a:bodyPr>
          <a:lstStyle/>
          <a:p>
            <a:pPr algn="just"/>
            <a:r>
              <a:rPr lang="en-US" altLang="en-US" sz="2800" dirty="0">
                <a:latin typeface="Times New Roman" panose="02020603050405020304" pitchFamily="18" charset="0"/>
                <a:cs typeface="Times New Roman" panose="02020603050405020304" pitchFamily="18" charset="0"/>
              </a:rPr>
              <a:t>Subtracting 10,2,2,3,4, </a:t>
            </a:r>
            <a:r>
              <a:rPr lang="en-US" altLang="en-US" sz="2800" dirty="0" smtClean="0">
                <a:latin typeface="Times New Roman" panose="02020603050405020304" pitchFamily="18" charset="0"/>
                <a:cs typeface="Times New Roman" panose="02020603050405020304" pitchFamily="18" charset="0"/>
              </a:rPr>
              <a:t>from </a:t>
            </a:r>
            <a:r>
              <a:rPr lang="en-US" altLang="en-US" sz="2800" dirty="0">
                <a:latin typeface="Times New Roman" panose="02020603050405020304" pitchFamily="18" charset="0"/>
                <a:cs typeface="Times New Roman" panose="02020603050405020304" pitchFamily="18" charset="0"/>
              </a:rPr>
              <a:t>rows 1,2,3,4, and 5 and </a:t>
            </a:r>
            <a:r>
              <a:rPr lang="en-US" altLang="en-US" sz="2800" dirty="0" smtClean="0">
                <a:latin typeface="Times New Roman" panose="02020603050405020304" pitchFamily="18" charset="0"/>
                <a:cs typeface="Times New Roman" panose="02020603050405020304" pitchFamily="18" charset="0"/>
              </a:rPr>
              <a:t>1,3 from columns </a:t>
            </a:r>
            <a:r>
              <a:rPr lang="en-US" altLang="en-US" sz="2800" dirty="0">
                <a:latin typeface="Times New Roman" panose="02020603050405020304" pitchFamily="18" charset="0"/>
                <a:cs typeface="Times New Roman" panose="02020603050405020304" pitchFamily="18" charset="0"/>
              </a:rPr>
              <a:t>1and </a:t>
            </a:r>
            <a:r>
              <a:rPr lang="en-US" altLang="en-US" sz="2800" dirty="0" smtClean="0">
                <a:latin typeface="Times New Roman" panose="02020603050405020304" pitchFamily="18" charset="0"/>
                <a:cs typeface="Times New Roman" panose="02020603050405020304" pitchFamily="18" charset="0"/>
              </a:rPr>
              <a:t>3 only.  </a:t>
            </a:r>
            <a:r>
              <a:rPr lang="en-US" altLang="en-US" sz="2800" dirty="0">
                <a:latin typeface="Times New Roman" panose="02020603050405020304" pitchFamily="18" charset="0"/>
                <a:cs typeface="Times New Roman" panose="02020603050405020304" pitchFamily="18" charset="0"/>
              </a:rPr>
              <a:t>respectively of the matrix of Fig 1(a) yields the reduced matrix of Fig 1(b). </a:t>
            </a:r>
          </a:p>
        </p:txBody>
      </p:sp>
    </p:spTree>
    <p:extLst>
      <p:ext uri="{BB962C8B-B14F-4D97-AF65-F5344CB8AC3E}">
        <p14:creationId xmlns:p14="http://schemas.microsoft.com/office/powerpoint/2010/main" val="35517471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Content Placeholder 2"/>
          <p:cNvSpPr>
            <a:spLocks noGrp="1" noChangeArrowheads="1"/>
          </p:cNvSpPr>
          <p:nvPr>
            <p:ph idx="1"/>
          </p:nvPr>
        </p:nvSpPr>
        <p:spPr>
          <a:xfrm>
            <a:off x="838200" y="1917290"/>
            <a:ext cx="10515600" cy="3657600"/>
          </a:xfrm>
        </p:spPr>
        <p:txBody>
          <a:bodyPr/>
          <a:lstStyle/>
          <a:p>
            <a:pPr marL="0" indent="0" algn="just">
              <a:buNone/>
            </a:pPr>
            <a:r>
              <a:rPr lang="en-US" altLang="en-US" dirty="0" smtClean="0">
                <a:latin typeface="Times New Roman" panose="02020603050405020304" pitchFamily="18" charset="0"/>
                <a:cs typeface="Times New Roman" panose="02020603050405020304" pitchFamily="18" charset="0"/>
              </a:rPr>
              <a:t>The total amount subtracted is 25. Hence, all tours in the original graph have a length at least 25. i.e. Min-cost of the tour will the cost of the first reduced matric.</a:t>
            </a:r>
          </a:p>
          <a:p>
            <a:pPr marL="0" indent="0">
              <a:buNone/>
            </a:pPr>
            <a:r>
              <a:rPr lang="en-US" altLang="en-US" dirty="0" smtClean="0">
                <a:latin typeface="Times New Roman" panose="02020603050405020304" pitchFamily="18" charset="0"/>
                <a:cs typeface="Times New Roman" panose="02020603050405020304" pitchFamily="18" charset="0"/>
              </a:rPr>
              <a:t>We can associate a reduced cost matrix with every node in the traveling sales person state space tree. </a:t>
            </a:r>
          </a:p>
          <a:p>
            <a:pPr marL="457200" lvl="1" indent="0">
              <a:buNone/>
            </a:pPr>
            <a:r>
              <a:rPr lang="en-US" altLang="en-US" sz="2800" b="1" dirty="0" smtClean="0">
                <a:latin typeface="Times New Roman" panose="02020603050405020304" pitchFamily="18" charset="0"/>
                <a:cs typeface="Times New Roman" panose="02020603050405020304" pitchFamily="18" charset="0"/>
              </a:rPr>
              <a:t>Let A be the reduced cost matrix for node R.</a:t>
            </a:r>
          </a:p>
          <a:p>
            <a:pPr marL="457200" lvl="1" indent="0">
              <a:buNone/>
            </a:pPr>
            <a:r>
              <a:rPr lang="en-US" altLang="en-US" sz="2800" b="1" dirty="0" smtClean="0">
                <a:latin typeface="Times New Roman" panose="02020603050405020304" pitchFamily="18" charset="0"/>
                <a:cs typeface="Times New Roman" panose="02020603050405020304" pitchFamily="18" charset="0"/>
              </a:rPr>
              <a:t>Let S be a child of R such that the tree edge(R,S) corresponds to including edge(</a:t>
            </a:r>
            <a:r>
              <a:rPr lang="en-US" altLang="en-US" sz="2800" b="1" dirty="0" err="1" smtClean="0">
                <a:latin typeface="Times New Roman" panose="02020603050405020304" pitchFamily="18" charset="0"/>
                <a:cs typeface="Times New Roman" panose="02020603050405020304" pitchFamily="18" charset="0"/>
              </a:rPr>
              <a:t>i</a:t>
            </a:r>
            <a:r>
              <a:rPr lang="en-US" altLang="en-US" sz="2800" b="1" dirty="0" smtClean="0">
                <a:latin typeface="Times New Roman" panose="02020603050405020304" pitchFamily="18" charset="0"/>
                <a:cs typeface="Times New Roman" panose="02020603050405020304" pitchFamily="18" charset="0"/>
              </a:rPr>
              <a:t>, j) in the tour.</a:t>
            </a:r>
          </a:p>
        </p:txBody>
      </p:sp>
      <p:sp>
        <p:nvSpPr>
          <p:cNvPr id="12" name="Title 1"/>
          <p:cNvSpPr txBox="1">
            <a:spLocks/>
          </p:cNvSpPr>
          <p:nvPr/>
        </p:nvSpPr>
        <p:spPr>
          <a:xfrm>
            <a:off x="1524000" y="217795"/>
            <a:ext cx="9144000" cy="6671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134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noChangeArrowheads="1"/>
          </p:cNvSpPr>
          <p:nvPr>
            <p:ph idx="1"/>
          </p:nvPr>
        </p:nvSpPr>
        <p:spPr>
          <a:xfrm>
            <a:off x="427703" y="1415845"/>
            <a:ext cx="11336594" cy="5004619"/>
          </a:xfrm>
        </p:spPr>
        <p:txBody>
          <a:bodyPr>
            <a:normAutofit/>
          </a:bodyPr>
          <a:lstStyle/>
          <a:p>
            <a:pPr marL="457200" lvl="1" indent="0" algn="just">
              <a:buNone/>
            </a:pPr>
            <a:r>
              <a:rPr lang="en-US" altLang="en-US" sz="2800" dirty="0">
                <a:latin typeface="Times New Roman" panose="02020603050405020304" pitchFamily="18" charset="0"/>
                <a:cs typeface="Times New Roman" panose="02020603050405020304" pitchFamily="18" charset="0"/>
              </a:rPr>
              <a:t>If S is not a leaf, then the reduced cost matrix for S may be obtained as follows:</a:t>
            </a:r>
          </a:p>
          <a:p>
            <a:pPr marL="914400" lvl="2" indent="0" algn="just">
              <a:buNone/>
            </a:pPr>
            <a:r>
              <a:rPr lang="en-US" altLang="en-US" sz="2800" dirty="0">
                <a:latin typeface="Times New Roman" panose="02020603050405020304" pitchFamily="18" charset="0"/>
                <a:cs typeface="Times New Roman" panose="02020603050405020304" pitchFamily="18" charset="0"/>
              </a:rPr>
              <a:t> (1) Change all entries in row </a:t>
            </a:r>
            <a:r>
              <a:rPr lang="en-US" altLang="en-US" sz="28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and column j of A to ∞. This prevents the use of any more  </a:t>
            </a:r>
            <a:r>
              <a:rPr lang="en-US" altLang="en-US" sz="2800" dirty="0" smtClean="0">
                <a:latin typeface="Times New Roman" panose="02020603050405020304" pitchFamily="18" charset="0"/>
                <a:cs typeface="Times New Roman" panose="02020603050405020304" pitchFamily="18" charset="0"/>
              </a:rPr>
              <a:t>edges </a:t>
            </a:r>
            <a:r>
              <a:rPr lang="en-US" altLang="en-US" sz="2800" dirty="0">
                <a:latin typeface="Times New Roman" panose="02020603050405020304" pitchFamily="18" charset="0"/>
                <a:cs typeface="Times New Roman" panose="02020603050405020304" pitchFamily="18" charset="0"/>
              </a:rPr>
              <a:t>leaving vertex </a:t>
            </a:r>
            <a:r>
              <a:rPr lang="en-US" altLang="en-US" sz="28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or entering vertex j.</a:t>
            </a:r>
          </a:p>
          <a:p>
            <a:pPr marL="914400" lvl="2" indent="0">
              <a:buNone/>
            </a:pPr>
            <a:r>
              <a:rPr lang="en-US" altLang="en-US" sz="2800" dirty="0">
                <a:latin typeface="Times New Roman" panose="02020603050405020304" pitchFamily="18" charset="0"/>
                <a:cs typeface="Times New Roman" panose="02020603050405020304" pitchFamily="18" charset="0"/>
              </a:rPr>
              <a:t> (2) Set A(j, 1) to ∞. This prevents the use of edge(j,1).</a:t>
            </a:r>
          </a:p>
          <a:p>
            <a:pPr marL="914400" lvl="2" indent="0">
              <a:buNone/>
            </a:pPr>
            <a:r>
              <a:rPr lang="en-US" altLang="en-US" sz="2800" dirty="0">
                <a:latin typeface="Times New Roman" panose="02020603050405020304" pitchFamily="18" charset="0"/>
                <a:cs typeface="Times New Roman" panose="02020603050405020304" pitchFamily="18" charset="0"/>
              </a:rPr>
              <a:t> (3) Reduce all rows and columns in the resulting matrix except for rows and columns </a:t>
            </a:r>
            <a:r>
              <a:rPr lang="en-US" altLang="en-US" sz="2800" dirty="0" smtClean="0">
                <a:latin typeface="Times New Roman" panose="02020603050405020304" pitchFamily="18" charset="0"/>
                <a:cs typeface="Times New Roman" panose="02020603050405020304" pitchFamily="18" charset="0"/>
              </a:rPr>
              <a:t>containing </a:t>
            </a:r>
            <a:r>
              <a:rPr lang="en-US" altLang="en-US" sz="2800" dirty="0">
                <a:latin typeface="Times New Roman" panose="02020603050405020304" pitchFamily="18" charset="0"/>
                <a:cs typeface="Times New Roman" panose="02020603050405020304" pitchFamily="18" charset="0"/>
              </a:rPr>
              <a:t>only ∞</a:t>
            </a:r>
            <a:r>
              <a:rPr lang="en-US" altLang="en-US" sz="2800" dirty="0" smtClean="0">
                <a:latin typeface="Times New Roman" panose="02020603050405020304" pitchFamily="18" charset="0"/>
                <a:cs typeface="Times New Roman" panose="02020603050405020304" pitchFamily="18" charset="0"/>
              </a:rPr>
              <a:t>.</a:t>
            </a:r>
          </a:p>
          <a:p>
            <a:pPr marL="914400" lvl="2" indent="0">
              <a:buNone/>
            </a:pPr>
            <a:r>
              <a:rPr lang="en-US" altLang="en-US" sz="2800" dirty="0" smtClean="0">
                <a:latin typeface="Times New Roman" panose="02020603050405020304" pitchFamily="18" charset="0"/>
                <a:cs typeface="Times New Roman" panose="02020603050405020304" pitchFamily="18" charset="0"/>
              </a:rPr>
              <a:t>If </a:t>
            </a:r>
            <a:r>
              <a:rPr lang="en-US" altLang="en-US" sz="2800" dirty="0">
                <a:latin typeface="Times New Roman" panose="02020603050405020304" pitchFamily="18" charset="0"/>
                <a:cs typeface="Times New Roman" panose="02020603050405020304" pitchFamily="18" charset="0"/>
              </a:rPr>
              <a:t>r is the total amount subtracted in step (3) </a:t>
            </a:r>
            <a:r>
              <a:rPr lang="en-US" altLang="en-US" sz="2800" dirty="0" smtClean="0">
                <a:latin typeface="Times New Roman" panose="02020603050405020304" pitchFamily="18" charset="0"/>
                <a:cs typeface="Times New Roman" panose="02020603050405020304" pitchFamily="18" charset="0"/>
              </a:rPr>
              <a:t>then</a:t>
            </a:r>
            <a:r>
              <a:rPr lang="en-US" altLang="en-US" sz="2800" b="1" dirty="0" smtClean="0">
                <a:solidFill>
                  <a:srgbClr val="C00000"/>
                </a:solidFill>
                <a:latin typeface="Times New Roman" panose="02020603050405020304" pitchFamily="18" charset="0"/>
                <a:cs typeface="Times New Roman" panose="02020603050405020304" pitchFamily="18" charset="0"/>
              </a:rPr>
              <a:t> </a:t>
            </a:r>
            <a:r>
              <a:rPr lang="en-US" altLang="en-US" sz="2800" b="1" dirty="0">
                <a:solidFill>
                  <a:srgbClr val="C00000"/>
                </a:solidFill>
                <a:latin typeface="Times New Roman" panose="02020603050405020304" pitchFamily="18" charset="0"/>
                <a:cs typeface="Times New Roman" panose="02020603050405020304" pitchFamily="18" charset="0"/>
              </a:rPr>
              <a:t>(S) = (R) + A(</a:t>
            </a:r>
            <a:r>
              <a:rPr lang="en-US" altLang="en-US" sz="2800" b="1" dirty="0" err="1">
                <a:solidFill>
                  <a:srgbClr val="C00000"/>
                </a:solidFill>
                <a:latin typeface="Times New Roman" panose="02020603050405020304" pitchFamily="18" charset="0"/>
                <a:cs typeface="Times New Roman" panose="02020603050405020304" pitchFamily="18" charset="0"/>
              </a:rPr>
              <a:t>i</a:t>
            </a:r>
            <a:r>
              <a:rPr lang="en-US" altLang="en-US" sz="2800" b="1" dirty="0">
                <a:solidFill>
                  <a:srgbClr val="C00000"/>
                </a:solidFill>
                <a:latin typeface="Times New Roman" panose="02020603050405020304" pitchFamily="18" charset="0"/>
                <a:cs typeface="Times New Roman" panose="02020603050405020304" pitchFamily="18" charset="0"/>
              </a:rPr>
              <a:t>, j) + r</a:t>
            </a:r>
          </a:p>
          <a:p>
            <a:pPr marL="457200" lvl="1" indent="0" algn="just">
              <a:buNone/>
            </a:pPr>
            <a:r>
              <a:rPr lang="en-US" altLang="en-US" sz="2800" dirty="0" smtClean="0">
                <a:latin typeface="Times New Roman" panose="02020603050405020304" pitchFamily="18" charset="0"/>
                <a:cs typeface="Times New Roman" panose="02020603050405020304" pitchFamily="18" charset="0"/>
              </a:rPr>
              <a:t>For the upper bound function u, we can use u(R) = ∞ for all nodes R.</a:t>
            </a:r>
          </a:p>
        </p:txBody>
      </p:sp>
      <p:sp>
        <p:nvSpPr>
          <p:cNvPr id="8" name="Title 1"/>
          <p:cNvSpPr txBox="1">
            <a:spLocks/>
          </p:cNvSpPr>
          <p:nvPr/>
        </p:nvSpPr>
        <p:spPr>
          <a:xfrm>
            <a:off x="1524000" y="217795"/>
            <a:ext cx="9144000" cy="6671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027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838200" y="1347019"/>
            <a:ext cx="10515600" cy="5145856"/>
          </a:xfrm>
        </p:spPr>
        <p:txBody>
          <a:bodyPr/>
          <a:lstStyle/>
          <a:p>
            <a:pPr marL="0" indent="0">
              <a:buNone/>
              <a:defRPr/>
            </a:pPr>
            <a:endParaRPr lang="en-US" dirty="0" smtClean="0">
              <a:latin typeface="Times New Roman" panose="02020603050405020304" pitchFamily="18" charset="0"/>
              <a:cs typeface="Times New Roman" panose="02020603050405020304" pitchFamily="18" charset="0"/>
            </a:endParaRPr>
          </a:p>
          <a:p>
            <a:pPr marL="0" indent="0">
              <a:buNone/>
              <a:defRPr/>
            </a:pPr>
            <a:r>
              <a:rPr lang="en-US" dirty="0" smtClean="0">
                <a:latin typeface="Times New Roman" panose="02020603050405020304" pitchFamily="18" charset="0"/>
                <a:cs typeface="Times New Roman" panose="02020603050405020304" pitchFamily="18" charset="0"/>
              </a:rPr>
              <a:t>Let </a:t>
            </a:r>
            <a:r>
              <a:rPr lang="en-US" dirty="0">
                <a:latin typeface="Times New Roman" panose="02020603050405020304" pitchFamily="18" charset="0"/>
                <a:cs typeface="Times New Roman" panose="02020603050405020304" pitchFamily="18" charset="0"/>
              </a:rPr>
              <a:t>us now trace the progress of the LCBB algorithm on the problem instance of Fig </a:t>
            </a:r>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a:t>
            </a:r>
          </a:p>
          <a:p>
            <a:pPr marL="0" indent="0">
              <a:buNone/>
              <a:defRP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initial reduced Matrix is Matrix A (that of Fig </a:t>
            </a:r>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(b)) and </a:t>
            </a:r>
          </a:p>
          <a:p>
            <a:pPr marL="0" indent="0">
              <a:buFont typeface="Arial" panose="020B0604020202020204" pitchFamily="34" charset="0"/>
              <a:buNone/>
              <a:defRPr/>
            </a:pPr>
            <a:r>
              <a:rPr lang="en-US" dirty="0">
                <a:latin typeface="Times New Roman" panose="02020603050405020304" pitchFamily="18" charset="0"/>
                <a:cs typeface="Times New Roman" panose="02020603050405020304" pitchFamily="18" charset="0"/>
              </a:rPr>
              <a:t>   upper = ∞</a:t>
            </a:r>
          </a:p>
          <a:p>
            <a:pPr lvl="1">
              <a:defRPr/>
            </a:pPr>
            <a:r>
              <a:rPr lang="en-US" altLang="en-US" dirty="0">
                <a:latin typeface="Times New Roman" panose="02020603050405020304" pitchFamily="18" charset="0"/>
                <a:cs typeface="Times New Roman" panose="02020603050405020304" pitchFamily="18" charset="0"/>
              </a:rPr>
              <a:t>Reduced Cost Matrix at node 1 is  </a:t>
            </a:r>
          </a:p>
          <a:p>
            <a:pPr lvl="1">
              <a:defRPr/>
            </a:pPr>
            <a:r>
              <a:rPr lang="en-US" altLang="en-US" dirty="0">
                <a:latin typeface="Times New Roman" panose="02020603050405020304" pitchFamily="18" charset="0"/>
                <a:cs typeface="Times New Roman" panose="02020603050405020304" pitchFamily="18" charset="0"/>
              </a:rPr>
              <a:t>Cost of reduction is r = 25</a:t>
            </a:r>
          </a:p>
          <a:p>
            <a:pPr lvl="1">
              <a:defRPr/>
            </a:pPr>
            <a:endParaRPr lang="en-US" altLang="en-US" dirty="0">
              <a:cs typeface="Times New Roman" pitchFamily="18" charset="0"/>
            </a:endParaRPr>
          </a:p>
          <a:p>
            <a:pPr lvl="1">
              <a:defRPr/>
            </a:pPr>
            <a:endParaRPr lang="en-US" altLang="en-US" dirty="0">
              <a:cs typeface="Times New Roman" pitchFamily="18" charset="0"/>
            </a:endParaRPr>
          </a:p>
          <a:p>
            <a:pPr lvl="1">
              <a:defRPr/>
            </a:pPr>
            <a:endParaRPr lang="en-US" altLang="en-US" dirty="0">
              <a:cs typeface="Times New Roman" pitchFamily="18" charset="0"/>
            </a:endParaRPr>
          </a:p>
          <a:p>
            <a:pPr marL="0" indent="0">
              <a:buFont typeface="Arial" panose="020B0604020202020204" pitchFamily="34" charset="0"/>
              <a:buNone/>
              <a:defRPr/>
            </a:pPr>
            <a:r>
              <a:rPr lang="en-US" altLang="en-US" sz="2000" dirty="0">
                <a:cs typeface="Times New Roman" pitchFamily="18" charset="0"/>
              </a:rPr>
              <a:t>                              Fig 2</a:t>
            </a:r>
            <a:r>
              <a:rPr lang="en-US" altLang="en-US" sz="2000" dirty="0" smtClean="0">
                <a:cs typeface="Times New Roman" pitchFamily="18" charset="0"/>
              </a:rPr>
              <a:t> </a:t>
            </a:r>
            <a:r>
              <a:rPr lang="en-US" altLang="en-US" sz="2000" dirty="0">
                <a:cs typeface="Times New Roman" pitchFamily="18" charset="0"/>
              </a:rPr>
              <a:t>(a) : State Space Tree</a:t>
            </a:r>
            <a:r>
              <a:rPr lang="en-US" altLang="en-US" dirty="0">
                <a:cs typeface="Times New Roman" pitchFamily="18" charset="0"/>
              </a:rPr>
              <a:t>                                          </a:t>
            </a:r>
            <a:r>
              <a:rPr lang="en-US" altLang="en-US" sz="2000" dirty="0">
                <a:cs typeface="Times New Roman" pitchFamily="18" charset="0"/>
              </a:rPr>
              <a:t>Matrix A</a:t>
            </a:r>
            <a:endParaRPr lang="en-US" altLang="en-US" dirty="0">
              <a:cs typeface="Times New Roman" pitchFamily="18" charset="0"/>
            </a:endParaRPr>
          </a:p>
        </p:txBody>
      </p:sp>
      <p:pic>
        <p:nvPicPr>
          <p:cNvPr id="2" name="Picture 1">
            <a:extLst/>
          </p:cNvPr>
          <p:cNvPicPr>
            <a:picLocks noChangeAspect="1"/>
          </p:cNvPicPr>
          <p:nvPr/>
        </p:nvPicPr>
        <p:blipFill>
          <a:blip r:embed="rId2"/>
          <a:stretch>
            <a:fillRect/>
          </a:stretch>
        </p:blipFill>
        <p:spPr>
          <a:xfrm>
            <a:off x="7814648" y="3658394"/>
            <a:ext cx="3095625" cy="2163763"/>
          </a:xfrm>
          <a:prstGeom prst="rect">
            <a:avLst/>
          </a:prstGeom>
          <a:ln w="28575">
            <a:solidFill>
              <a:schemeClr val="accent2">
                <a:lumMod val="75000"/>
              </a:schemeClr>
            </a:solidFill>
          </a:ln>
        </p:spPr>
      </p:pic>
      <p:pic>
        <p:nvPicPr>
          <p:cNvPr id="3" name="Picture 2">
            <a:extLst/>
          </p:cNvPr>
          <p:cNvPicPr>
            <a:picLocks noChangeAspect="1"/>
          </p:cNvPicPr>
          <p:nvPr/>
        </p:nvPicPr>
        <p:blipFill>
          <a:blip r:embed="rId3"/>
          <a:stretch>
            <a:fillRect/>
          </a:stretch>
        </p:blipFill>
        <p:spPr>
          <a:xfrm>
            <a:off x="3156207" y="5000062"/>
            <a:ext cx="1652587" cy="701675"/>
          </a:xfrm>
          <a:prstGeom prst="rect">
            <a:avLst/>
          </a:prstGeom>
          <a:ln w="28575">
            <a:solidFill>
              <a:schemeClr val="accent2">
                <a:lumMod val="75000"/>
              </a:schemeClr>
            </a:solidFill>
          </a:ln>
        </p:spPr>
      </p:pic>
      <p:sp>
        <p:nvSpPr>
          <p:cNvPr id="9" name="Title 1"/>
          <p:cNvSpPr txBox="1">
            <a:spLocks/>
          </p:cNvSpPr>
          <p:nvPr/>
        </p:nvSpPr>
        <p:spPr>
          <a:xfrm>
            <a:off x="1524000" y="217795"/>
            <a:ext cx="9144000" cy="6671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985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1150374" y="770585"/>
            <a:ext cx="10183761" cy="6145161"/>
          </a:xfrm>
        </p:spPr>
        <p:txBody>
          <a:bodyPr>
            <a:normAutofit/>
          </a:bodyPr>
          <a:lstStyle/>
          <a:p>
            <a:pPr marL="0" indent="0">
              <a:spcBef>
                <a:spcPts val="600"/>
              </a:spcBef>
              <a:buNone/>
              <a:defRPr/>
            </a:pPr>
            <a:r>
              <a:rPr lang="en-US" altLang="en-US" dirty="0">
                <a:latin typeface="Times New Roman" panose="02020603050405020304" pitchFamily="18" charset="0"/>
                <a:cs typeface="Times New Roman" panose="02020603050405020304" pitchFamily="18" charset="0"/>
              </a:rPr>
              <a:t>Now, let us find the costs from node 1 to nodes 2,3,4, and 5.</a:t>
            </a:r>
          </a:p>
          <a:p>
            <a:pPr marL="0" indent="0">
              <a:spcBef>
                <a:spcPts val="600"/>
              </a:spcBef>
              <a:buNone/>
              <a:defRPr/>
            </a:pPr>
            <a:r>
              <a:rPr lang="en-US" altLang="en-US" dirty="0">
                <a:latin typeface="Times New Roman" panose="02020603050405020304" pitchFamily="18" charset="0"/>
                <a:cs typeface="Times New Roman" panose="02020603050405020304" pitchFamily="18" charset="0"/>
              </a:rPr>
              <a:t>Cost of node 2 is    </a:t>
            </a:r>
            <a:r>
              <a:rPr lang="en-US" alt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C(1</a:t>
            </a:r>
            <a:r>
              <a:rPr lang="en-US" dirty="0">
                <a:latin typeface="Times New Roman" panose="02020603050405020304" pitchFamily="18" charset="0"/>
                <a:cs typeface="Times New Roman" panose="02020603050405020304" pitchFamily="18" charset="0"/>
              </a:rPr>
              <a:t>) + A(1, 2) + r </a:t>
            </a:r>
            <a:r>
              <a:rPr 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25 + 10 + 0 = 35</a:t>
            </a:r>
            <a:endParaRPr lang="en-US" b="1" dirty="0">
              <a:latin typeface="Times New Roman" panose="02020603050405020304" pitchFamily="18" charset="0"/>
              <a:cs typeface="Times New Roman" panose="02020603050405020304" pitchFamily="18" charset="0"/>
            </a:endParaRPr>
          </a:p>
          <a:p>
            <a:pPr>
              <a:spcBef>
                <a:spcPts val="600"/>
              </a:spcBef>
              <a:defRPr/>
            </a:pPr>
            <a:endParaRPr lang="en-US" b="1" dirty="0">
              <a:cs typeface="Times New Roman" pitchFamily="18" charset="0"/>
            </a:endParaRPr>
          </a:p>
          <a:p>
            <a:pPr>
              <a:defRPr/>
            </a:pPr>
            <a:endParaRPr lang="en-US" b="1" dirty="0">
              <a:cs typeface="Times New Roman" pitchFamily="18" charset="0"/>
            </a:endParaRPr>
          </a:p>
          <a:p>
            <a:pPr>
              <a:defRPr/>
            </a:pPr>
            <a:endParaRPr lang="en-US" b="1" dirty="0">
              <a:cs typeface="Times New Roman" pitchFamily="18" charset="0"/>
            </a:endParaRPr>
          </a:p>
          <a:p>
            <a:pPr marL="0" indent="0">
              <a:spcBef>
                <a:spcPts val="0"/>
              </a:spcBef>
              <a:buFont typeface="Arial" panose="020B0604020202020204" pitchFamily="34" charset="0"/>
              <a:buNone/>
              <a:defRPr/>
            </a:pPr>
            <a:endParaRPr lang="en-US" altLang="en-US" b="1" dirty="0">
              <a:solidFill>
                <a:srgbClr val="C00000"/>
              </a:solidFill>
              <a:cs typeface="Times New Roman" pitchFamily="18" charset="0"/>
            </a:endParaRPr>
          </a:p>
          <a:p>
            <a:pPr marL="0" indent="0">
              <a:spcBef>
                <a:spcPts val="0"/>
              </a:spcBef>
              <a:buFont typeface="Arial" panose="020B0604020202020204" pitchFamily="34" charset="0"/>
              <a:buNone/>
              <a:defRPr/>
            </a:pPr>
            <a:r>
              <a:rPr lang="en-US" altLang="en-US" b="1" dirty="0">
                <a:solidFill>
                  <a:srgbClr val="C00000"/>
                </a:solidFill>
                <a:cs typeface="Times New Roman" pitchFamily="18" charset="0"/>
              </a:rPr>
              <a:t>                 </a:t>
            </a:r>
            <a:r>
              <a:rPr lang="en-US" altLang="en-US" sz="2400" dirty="0">
                <a:cs typeface="Times New Roman" pitchFamily="18" charset="0"/>
              </a:rPr>
              <a:t>Matrix A</a:t>
            </a:r>
            <a:endParaRPr lang="en-US" altLang="en-US" b="1" dirty="0">
              <a:solidFill>
                <a:srgbClr val="C00000"/>
              </a:solidFill>
              <a:cs typeface="Times New Roman" pitchFamily="18" charset="0"/>
            </a:endParaRPr>
          </a:p>
          <a:p>
            <a:pPr marL="0" indent="0">
              <a:buNone/>
              <a:defRPr/>
            </a:pPr>
            <a:r>
              <a:rPr lang="en-US" altLang="en-US" dirty="0">
                <a:cs typeface="Times New Roman" pitchFamily="18" charset="0"/>
              </a:rPr>
              <a:t>Cost of node 3 is    C</a:t>
            </a:r>
            <a:r>
              <a:rPr lang="en-US" dirty="0" smtClean="0">
                <a:cs typeface="Times New Roman" pitchFamily="18" charset="0"/>
              </a:rPr>
              <a:t>(3</a:t>
            </a:r>
            <a:r>
              <a:rPr lang="en-US" dirty="0">
                <a:cs typeface="Times New Roman" pitchFamily="18" charset="0"/>
              </a:rPr>
              <a:t>) =   </a:t>
            </a:r>
            <a:r>
              <a:rPr lang="en-US" dirty="0" smtClean="0">
                <a:cs typeface="Times New Roman" pitchFamily="18" charset="0"/>
              </a:rPr>
              <a:t>C(1</a:t>
            </a:r>
            <a:r>
              <a:rPr lang="en-US" dirty="0">
                <a:cs typeface="Times New Roman" pitchFamily="18" charset="0"/>
              </a:rPr>
              <a:t>) + A(1, 3) + r = 25 + 17 + 11 = 53</a:t>
            </a:r>
            <a:endParaRPr lang="en-US" altLang="en-US" dirty="0">
              <a:cs typeface="Times New Roman" pitchFamily="18" charset="0"/>
            </a:endParaRPr>
          </a:p>
          <a:p>
            <a:pPr>
              <a:defRPr/>
            </a:pPr>
            <a:endParaRPr lang="en-US" dirty="0">
              <a:cs typeface="Times New Roman" pitchFamily="18" charset="0"/>
            </a:endParaRPr>
          </a:p>
          <a:p>
            <a:pPr>
              <a:defRPr/>
            </a:pPr>
            <a:endParaRPr lang="en-US" altLang="en-US" dirty="0">
              <a:cs typeface="Times New Roman" pitchFamily="18" charset="0"/>
            </a:endParaRPr>
          </a:p>
          <a:p>
            <a:pPr>
              <a:defRPr/>
            </a:pPr>
            <a:endParaRPr lang="en-US" altLang="en-US" dirty="0">
              <a:cs typeface="Times New Roman" pitchFamily="18" charset="0"/>
            </a:endParaRPr>
          </a:p>
          <a:p>
            <a:pPr>
              <a:defRPr/>
            </a:pPr>
            <a:endParaRPr lang="en-US" altLang="en-US" dirty="0">
              <a:cs typeface="Times New Roman" pitchFamily="18" charset="0"/>
            </a:endParaRPr>
          </a:p>
          <a:p>
            <a:pPr marL="0" indent="0">
              <a:buFont typeface="Arial" panose="020B0604020202020204" pitchFamily="34" charset="0"/>
              <a:buNone/>
              <a:defRPr/>
            </a:pPr>
            <a:r>
              <a:rPr lang="en-US" altLang="en-US" sz="2000" dirty="0">
                <a:cs typeface="Times New Roman" pitchFamily="18" charset="0"/>
              </a:rPr>
              <a:t>                       </a:t>
            </a:r>
            <a:r>
              <a:rPr lang="en-US" altLang="en-US" sz="2000" dirty="0" smtClean="0">
                <a:cs typeface="Times New Roman" pitchFamily="18" charset="0"/>
              </a:rPr>
              <a:t>Matrix </a:t>
            </a:r>
            <a:r>
              <a:rPr lang="en-US" altLang="en-US" sz="2000" dirty="0">
                <a:cs typeface="Times New Roman" pitchFamily="18" charset="0"/>
              </a:rPr>
              <a:t>A</a:t>
            </a:r>
          </a:p>
        </p:txBody>
      </p:sp>
      <p:pic>
        <p:nvPicPr>
          <p:cNvPr id="7" name="Picture 6">
            <a:extLst/>
          </p:cNvPr>
          <p:cNvPicPr>
            <a:picLocks noChangeAspect="1"/>
          </p:cNvPicPr>
          <p:nvPr/>
        </p:nvPicPr>
        <p:blipFill>
          <a:blip r:embed="rId2"/>
          <a:stretch>
            <a:fillRect/>
          </a:stretch>
        </p:blipFill>
        <p:spPr>
          <a:xfrm>
            <a:off x="1929096" y="1792287"/>
            <a:ext cx="2248207" cy="1442220"/>
          </a:xfrm>
          <a:prstGeom prst="rect">
            <a:avLst/>
          </a:prstGeom>
          <a:ln w="28575">
            <a:solidFill>
              <a:schemeClr val="accent2">
                <a:lumMod val="75000"/>
              </a:schemeClr>
            </a:solidFill>
          </a:ln>
        </p:spPr>
      </p:pic>
      <p:graphicFrame>
        <p:nvGraphicFramePr>
          <p:cNvPr id="3" name="Diagram 2">
            <a:extLst/>
          </p:cNvPr>
          <p:cNvGraphicFramePr/>
          <p:nvPr>
            <p:extLst>
              <p:ext uri="{D42A27DB-BD31-4B8C-83A1-F6EECF244321}">
                <p14:modId xmlns:p14="http://schemas.microsoft.com/office/powerpoint/2010/main" val="1704101723"/>
              </p:ext>
            </p:extLst>
          </p:nvPr>
        </p:nvGraphicFramePr>
        <p:xfrm>
          <a:off x="4723397" y="2092296"/>
          <a:ext cx="2445759" cy="750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p:cNvPr>
          <p:cNvPicPr>
            <a:picLocks noChangeAspect="1"/>
          </p:cNvPicPr>
          <p:nvPr/>
        </p:nvPicPr>
        <p:blipFill>
          <a:blip r:embed="rId8"/>
          <a:stretch>
            <a:fillRect/>
          </a:stretch>
        </p:blipFill>
        <p:spPr>
          <a:xfrm>
            <a:off x="7875639" y="1671950"/>
            <a:ext cx="2325944" cy="1562557"/>
          </a:xfrm>
          <a:prstGeom prst="rect">
            <a:avLst/>
          </a:prstGeom>
          <a:ln w="28575">
            <a:solidFill>
              <a:schemeClr val="accent2">
                <a:lumMod val="75000"/>
              </a:schemeClr>
            </a:solidFill>
          </a:ln>
        </p:spPr>
      </p:pic>
      <p:pic>
        <p:nvPicPr>
          <p:cNvPr id="13" name="Picture 12">
            <a:extLst/>
          </p:cNvPr>
          <p:cNvPicPr>
            <a:picLocks noChangeAspect="1"/>
          </p:cNvPicPr>
          <p:nvPr/>
        </p:nvPicPr>
        <p:blipFill>
          <a:blip r:embed="rId2"/>
          <a:stretch>
            <a:fillRect/>
          </a:stretch>
        </p:blipFill>
        <p:spPr>
          <a:xfrm>
            <a:off x="1602277" y="4580585"/>
            <a:ext cx="2464898" cy="1723377"/>
          </a:xfrm>
          <a:prstGeom prst="rect">
            <a:avLst/>
          </a:prstGeom>
          <a:ln w="28575">
            <a:solidFill>
              <a:schemeClr val="accent2">
                <a:lumMod val="75000"/>
              </a:schemeClr>
            </a:solidFill>
          </a:ln>
        </p:spPr>
      </p:pic>
      <p:graphicFrame>
        <p:nvGraphicFramePr>
          <p:cNvPr id="15" name="Diagram 14">
            <a:extLst/>
          </p:cNvPr>
          <p:cNvGraphicFramePr/>
          <p:nvPr/>
        </p:nvGraphicFramePr>
        <p:xfrm>
          <a:off x="5339522" y="2213020"/>
          <a:ext cx="2445759" cy="6568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0" name="Diagram 9">
            <a:extLst/>
          </p:cNvPr>
          <p:cNvGraphicFramePr/>
          <p:nvPr>
            <p:extLst>
              <p:ext uri="{D42A27DB-BD31-4B8C-83A1-F6EECF244321}">
                <p14:modId xmlns:p14="http://schemas.microsoft.com/office/powerpoint/2010/main" val="1030210362"/>
              </p:ext>
            </p:extLst>
          </p:nvPr>
        </p:nvGraphicFramePr>
        <p:xfrm>
          <a:off x="4549211" y="4911019"/>
          <a:ext cx="2794129" cy="106250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pic>
        <p:nvPicPr>
          <p:cNvPr id="16" name="Picture 15">
            <a:extLst/>
          </p:cNvPr>
          <p:cNvPicPr>
            <a:picLocks noChangeAspect="1"/>
          </p:cNvPicPr>
          <p:nvPr/>
        </p:nvPicPr>
        <p:blipFill>
          <a:blip r:embed="rId19"/>
          <a:stretch>
            <a:fillRect/>
          </a:stretch>
        </p:blipFill>
        <p:spPr>
          <a:xfrm>
            <a:off x="7973961" y="4662182"/>
            <a:ext cx="2634635" cy="1814305"/>
          </a:xfrm>
          <a:prstGeom prst="rect">
            <a:avLst/>
          </a:prstGeom>
          <a:ln w="28575">
            <a:solidFill>
              <a:schemeClr val="accent2">
                <a:lumMod val="75000"/>
              </a:schemeClr>
            </a:solidFill>
          </a:ln>
        </p:spPr>
      </p:pic>
      <p:sp>
        <p:nvSpPr>
          <p:cNvPr id="19" name="Title 1"/>
          <p:cNvSpPr txBox="1">
            <a:spLocks/>
          </p:cNvSpPr>
          <p:nvPr/>
        </p:nvSpPr>
        <p:spPr>
          <a:xfrm>
            <a:off x="1524000" y="217795"/>
            <a:ext cx="9144000" cy="511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715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1002890" y="530941"/>
            <a:ext cx="10350910" cy="6076335"/>
          </a:xfrm>
        </p:spPr>
        <p:txBody>
          <a:bodyPr>
            <a:normAutofit lnSpcReduction="10000"/>
          </a:bodyPr>
          <a:lstStyle/>
          <a:p>
            <a:pPr marL="0" indent="0">
              <a:spcBef>
                <a:spcPts val="600"/>
              </a:spcBef>
              <a:buNone/>
              <a:defRPr/>
            </a:pPr>
            <a:endParaRPr lang="en-US" altLang="en-US" dirty="0" smtClean="0"/>
          </a:p>
          <a:p>
            <a:pPr>
              <a:spcBef>
                <a:spcPts val="600"/>
              </a:spcBef>
              <a:defRPr/>
            </a:pPr>
            <a:r>
              <a:rPr lang="en-US" altLang="en-US" dirty="0" smtClean="0"/>
              <a:t>Cost </a:t>
            </a:r>
            <a:r>
              <a:rPr lang="en-US" altLang="en-US" dirty="0"/>
              <a:t>of node 4 is     </a:t>
            </a:r>
            <a:r>
              <a:rPr lang="en-US" altLang="en-US" dirty="0" smtClean="0"/>
              <a:t>C</a:t>
            </a:r>
            <a:r>
              <a:rPr lang="en-US" dirty="0" smtClean="0"/>
              <a:t>(4</a:t>
            </a:r>
            <a:r>
              <a:rPr lang="en-US" dirty="0"/>
              <a:t>) =  </a:t>
            </a:r>
            <a:r>
              <a:rPr lang="en-US" dirty="0" smtClean="0"/>
              <a:t>  C(1</a:t>
            </a:r>
            <a:r>
              <a:rPr lang="en-US" dirty="0"/>
              <a:t>) + A(1, 4) + r </a:t>
            </a:r>
            <a:r>
              <a:rPr lang="en-US" b="1" dirty="0"/>
              <a:t>= </a:t>
            </a:r>
            <a:r>
              <a:rPr lang="en-US" altLang="en-US" dirty="0"/>
              <a:t>25 + 0 +0 = 25 </a:t>
            </a:r>
            <a:endParaRPr lang="en-US" b="1" dirty="0"/>
          </a:p>
          <a:p>
            <a:pPr>
              <a:spcBef>
                <a:spcPts val="600"/>
              </a:spcBef>
              <a:defRPr/>
            </a:pPr>
            <a:endParaRPr lang="en-US" b="1" dirty="0"/>
          </a:p>
          <a:p>
            <a:pPr>
              <a:defRPr/>
            </a:pPr>
            <a:endParaRPr lang="en-US" b="1" dirty="0"/>
          </a:p>
          <a:p>
            <a:pPr>
              <a:defRPr/>
            </a:pPr>
            <a:endParaRPr lang="en-US" b="1" dirty="0"/>
          </a:p>
          <a:p>
            <a:pPr marL="0" indent="0">
              <a:spcBef>
                <a:spcPts val="0"/>
              </a:spcBef>
              <a:buFont typeface="Arial" panose="020B0604020202020204" pitchFamily="34" charset="0"/>
              <a:buNone/>
              <a:defRPr/>
            </a:pPr>
            <a:endParaRPr lang="en-US" altLang="en-US" b="1" dirty="0">
              <a:solidFill>
                <a:srgbClr val="C00000"/>
              </a:solidFill>
            </a:endParaRPr>
          </a:p>
          <a:p>
            <a:pPr marL="0" indent="0">
              <a:spcBef>
                <a:spcPts val="0"/>
              </a:spcBef>
              <a:buFont typeface="Arial" panose="020B0604020202020204" pitchFamily="34" charset="0"/>
              <a:buNone/>
              <a:defRPr/>
            </a:pPr>
            <a:r>
              <a:rPr lang="en-US" altLang="en-US" b="1" dirty="0">
                <a:solidFill>
                  <a:srgbClr val="C00000"/>
                </a:solidFill>
              </a:rPr>
              <a:t>                 </a:t>
            </a:r>
            <a:r>
              <a:rPr lang="en-US" altLang="en-US" sz="2400" dirty="0"/>
              <a:t>Matrix A</a:t>
            </a:r>
            <a:endParaRPr lang="en-US" altLang="en-US" b="1" dirty="0">
              <a:solidFill>
                <a:srgbClr val="C00000"/>
              </a:solidFill>
            </a:endParaRPr>
          </a:p>
          <a:p>
            <a:pPr>
              <a:defRPr/>
            </a:pPr>
            <a:r>
              <a:rPr lang="en-US" altLang="en-US" dirty="0"/>
              <a:t>Cost of node 5 is   </a:t>
            </a:r>
            <a:r>
              <a:rPr lang="en-US" altLang="en-US" dirty="0" smtClean="0"/>
              <a:t>C</a:t>
            </a:r>
            <a:r>
              <a:rPr lang="en-US" dirty="0" smtClean="0"/>
              <a:t>(5</a:t>
            </a:r>
            <a:r>
              <a:rPr lang="en-US" dirty="0"/>
              <a:t>) =    </a:t>
            </a:r>
            <a:r>
              <a:rPr lang="en-US" dirty="0" smtClean="0"/>
              <a:t>C(1</a:t>
            </a:r>
            <a:r>
              <a:rPr lang="en-US" dirty="0"/>
              <a:t>) + A(1, 5) + r = 25 + 1 + 5 = 31</a:t>
            </a:r>
            <a:endParaRPr lang="en-US" altLang="en-US" dirty="0"/>
          </a:p>
          <a:p>
            <a:pPr>
              <a:defRPr/>
            </a:pPr>
            <a:endParaRPr lang="en-US" dirty="0"/>
          </a:p>
          <a:p>
            <a:pPr>
              <a:defRPr/>
            </a:pPr>
            <a:endParaRPr lang="en-US" altLang="en-US" dirty="0"/>
          </a:p>
          <a:p>
            <a:pPr>
              <a:defRPr/>
            </a:pPr>
            <a:endParaRPr lang="en-US" altLang="en-US" dirty="0"/>
          </a:p>
          <a:p>
            <a:pPr>
              <a:defRPr/>
            </a:pPr>
            <a:endParaRPr lang="en-US" altLang="en-US" dirty="0"/>
          </a:p>
          <a:p>
            <a:pPr marL="0" indent="0">
              <a:buFont typeface="Arial" panose="020B0604020202020204" pitchFamily="34" charset="0"/>
              <a:buNone/>
              <a:defRPr/>
            </a:pPr>
            <a:r>
              <a:rPr lang="en-US" altLang="en-US" sz="2000" dirty="0"/>
              <a:t>                   Matrix A</a:t>
            </a:r>
          </a:p>
        </p:txBody>
      </p:sp>
      <p:pic>
        <p:nvPicPr>
          <p:cNvPr id="7" name="Picture 6">
            <a:extLst/>
          </p:cNvPr>
          <p:cNvPicPr>
            <a:picLocks noChangeAspect="1"/>
          </p:cNvPicPr>
          <p:nvPr/>
        </p:nvPicPr>
        <p:blipFill>
          <a:blip r:embed="rId2"/>
          <a:stretch>
            <a:fillRect/>
          </a:stretch>
        </p:blipFill>
        <p:spPr>
          <a:xfrm>
            <a:off x="1628878" y="1440037"/>
            <a:ext cx="2497107" cy="1601890"/>
          </a:xfrm>
          <a:prstGeom prst="rect">
            <a:avLst/>
          </a:prstGeom>
          <a:ln w="28575">
            <a:solidFill>
              <a:schemeClr val="accent2">
                <a:lumMod val="75000"/>
              </a:schemeClr>
            </a:solidFill>
          </a:ln>
        </p:spPr>
      </p:pic>
      <p:graphicFrame>
        <p:nvGraphicFramePr>
          <p:cNvPr id="3" name="Diagram 2">
            <a:extLst/>
          </p:cNvPr>
          <p:cNvGraphicFramePr/>
          <p:nvPr>
            <p:extLst>
              <p:ext uri="{D42A27DB-BD31-4B8C-83A1-F6EECF244321}">
                <p14:modId xmlns:p14="http://schemas.microsoft.com/office/powerpoint/2010/main" val="2195471559"/>
              </p:ext>
            </p:extLst>
          </p:nvPr>
        </p:nvGraphicFramePr>
        <p:xfrm>
          <a:off x="4751973" y="1818528"/>
          <a:ext cx="2445759" cy="750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a:extLst/>
          </p:cNvPr>
          <p:cNvPicPr>
            <a:picLocks noChangeAspect="1"/>
          </p:cNvPicPr>
          <p:nvPr/>
        </p:nvPicPr>
        <p:blipFill>
          <a:blip r:embed="rId2"/>
          <a:stretch>
            <a:fillRect/>
          </a:stretch>
        </p:blipFill>
        <p:spPr>
          <a:xfrm>
            <a:off x="1397000" y="4137025"/>
            <a:ext cx="2670175" cy="1866900"/>
          </a:xfrm>
          <a:prstGeom prst="rect">
            <a:avLst/>
          </a:prstGeom>
          <a:ln w="28575">
            <a:solidFill>
              <a:schemeClr val="accent2">
                <a:lumMod val="75000"/>
              </a:schemeClr>
            </a:solidFill>
          </a:ln>
        </p:spPr>
      </p:pic>
      <p:graphicFrame>
        <p:nvGraphicFramePr>
          <p:cNvPr id="15" name="Diagram 14">
            <a:extLst/>
          </p:cNvPr>
          <p:cNvGraphicFramePr/>
          <p:nvPr/>
        </p:nvGraphicFramePr>
        <p:xfrm>
          <a:off x="5339522" y="1912571"/>
          <a:ext cx="2445759" cy="6568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p:cNvPr>
          <p:cNvGraphicFramePr/>
          <p:nvPr>
            <p:extLst>
              <p:ext uri="{D42A27DB-BD31-4B8C-83A1-F6EECF244321}">
                <p14:modId xmlns:p14="http://schemas.microsoft.com/office/powerpoint/2010/main" val="2662973142"/>
              </p:ext>
            </p:extLst>
          </p:nvPr>
        </p:nvGraphicFramePr>
        <p:xfrm>
          <a:off x="4577786" y="4533457"/>
          <a:ext cx="2794129" cy="106250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2" name="Picture 1">
            <a:extLst/>
          </p:cNvPr>
          <p:cNvPicPr>
            <a:picLocks noChangeAspect="1"/>
          </p:cNvPicPr>
          <p:nvPr/>
        </p:nvPicPr>
        <p:blipFill>
          <a:blip r:embed="rId18"/>
          <a:stretch>
            <a:fillRect/>
          </a:stretch>
        </p:blipFill>
        <p:spPr>
          <a:xfrm>
            <a:off x="8028418" y="1317523"/>
            <a:ext cx="2373690" cy="1724404"/>
          </a:xfrm>
          <a:prstGeom prst="rect">
            <a:avLst/>
          </a:prstGeom>
          <a:ln w="28575">
            <a:solidFill>
              <a:schemeClr val="accent2">
                <a:lumMod val="75000"/>
              </a:schemeClr>
            </a:solidFill>
          </a:ln>
        </p:spPr>
      </p:pic>
      <p:pic>
        <p:nvPicPr>
          <p:cNvPr id="6" name="Picture 5">
            <a:extLst/>
          </p:cNvPr>
          <p:cNvPicPr>
            <a:picLocks noChangeAspect="1"/>
          </p:cNvPicPr>
          <p:nvPr/>
        </p:nvPicPr>
        <p:blipFill>
          <a:blip r:embed="rId19"/>
          <a:stretch>
            <a:fillRect/>
          </a:stretch>
        </p:blipFill>
        <p:spPr>
          <a:xfrm>
            <a:off x="7882528" y="4073111"/>
            <a:ext cx="2755976" cy="1983201"/>
          </a:xfrm>
          <a:prstGeom prst="rect">
            <a:avLst/>
          </a:prstGeom>
          <a:ln w="28575">
            <a:solidFill>
              <a:schemeClr val="accent2">
                <a:lumMod val="75000"/>
              </a:schemeClr>
            </a:solidFill>
          </a:ln>
        </p:spPr>
      </p:pic>
      <p:sp>
        <p:nvSpPr>
          <p:cNvPr id="18" name="Title 1"/>
          <p:cNvSpPr txBox="1">
            <a:spLocks/>
          </p:cNvSpPr>
          <p:nvPr/>
        </p:nvSpPr>
        <p:spPr>
          <a:xfrm>
            <a:off x="1524000" y="217795"/>
            <a:ext cx="9144000" cy="511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265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455201" y="749211"/>
            <a:ext cx="11264851" cy="5913386"/>
          </a:xfrm>
        </p:spPr>
        <p:txBody>
          <a:bodyPr>
            <a:normAutofit/>
          </a:bodyPr>
          <a:lstStyle/>
          <a:p>
            <a:pPr>
              <a:defRPr/>
            </a:pPr>
            <a:endParaRPr lang="en-US" altLang="en-US" dirty="0"/>
          </a:p>
          <a:p>
            <a:pPr>
              <a:defRPr/>
            </a:pPr>
            <a:endParaRPr lang="en-US" altLang="en-US" dirty="0"/>
          </a:p>
          <a:p>
            <a:pPr>
              <a:defRPr/>
            </a:pPr>
            <a:endParaRPr lang="en-US" altLang="en-US" dirty="0"/>
          </a:p>
          <a:p>
            <a:pPr>
              <a:defRPr/>
            </a:pPr>
            <a:endParaRPr lang="en-US" altLang="en-US" dirty="0"/>
          </a:p>
          <a:p>
            <a:pPr marL="0" indent="0" algn="ctr">
              <a:buFont typeface="Arial" panose="020B0604020202020204" pitchFamily="34" charset="0"/>
              <a:buNone/>
              <a:defRPr/>
            </a:pPr>
            <a:r>
              <a:rPr lang="en-US" altLang="en-US" sz="2000" dirty="0">
                <a:latin typeface="Times New Roman" panose="02020603050405020304" pitchFamily="18" charset="0"/>
                <a:cs typeface="Times New Roman" panose="02020603050405020304" pitchFamily="18" charset="0"/>
              </a:rPr>
              <a:t>Fig </a:t>
            </a:r>
            <a:r>
              <a:rPr lang="en-US" altLang="en-US" sz="2000" dirty="0" smtClean="0">
                <a:latin typeface="Times New Roman" panose="02020603050405020304" pitchFamily="18" charset="0"/>
                <a:cs typeface="Times New Roman" panose="02020603050405020304" pitchFamily="18" charset="0"/>
              </a:rPr>
              <a:t> 2(b</a:t>
            </a:r>
            <a:r>
              <a:rPr lang="en-US" altLang="en-US" sz="2000" dirty="0">
                <a:latin typeface="Times New Roman" panose="02020603050405020304" pitchFamily="18" charset="0"/>
                <a:cs typeface="Times New Roman" panose="02020603050405020304" pitchFamily="18" charset="0"/>
              </a:rPr>
              <a:t>) : State Space Tree</a:t>
            </a:r>
          </a:p>
          <a:p>
            <a:pPr marL="0" indent="0">
              <a:buNone/>
              <a:defRPr/>
            </a:pPr>
            <a:r>
              <a:rPr lang="en-US" altLang="en-US" dirty="0">
                <a:latin typeface="Times New Roman" panose="02020603050405020304" pitchFamily="18" charset="0"/>
                <a:cs typeface="Times New Roman" panose="02020603050405020304" pitchFamily="18" charset="0"/>
              </a:rPr>
              <a:t>Now according to LC B &amp; B, we shall  have to expand node 4 as it is the node with least cost. And path covered till now is </a:t>
            </a:r>
          </a:p>
          <a:p>
            <a:pPr marL="0" indent="0">
              <a:buNone/>
              <a:defRPr/>
            </a:pPr>
            <a:r>
              <a:rPr lang="en-US" altLang="en-US" dirty="0">
                <a:latin typeface="Times New Roman" panose="02020603050405020304" pitchFamily="18" charset="0"/>
                <a:cs typeface="Times New Roman" panose="02020603050405020304" pitchFamily="18" charset="0"/>
              </a:rPr>
              <a:t>And the reduced matrix to be considered is  the reduced matrix computed at node 4. </a:t>
            </a:r>
            <a:r>
              <a:rPr lang="en-US" altLang="en-US" dirty="0" err="1">
                <a:latin typeface="Times New Roman" panose="02020603050405020304" pitchFamily="18" charset="0"/>
                <a:cs typeface="Times New Roman" panose="02020603050405020304" pitchFamily="18" charset="0"/>
              </a:rPr>
              <a:t>i.e</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call </a:t>
            </a:r>
            <a:r>
              <a:rPr lang="en-US" altLang="en-US" dirty="0">
                <a:latin typeface="Times New Roman" panose="02020603050405020304" pitchFamily="18" charset="0"/>
                <a:cs typeface="Times New Roman" panose="02020603050405020304" pitchFamily="18" charset="0"/>
              </a:rPr>
              <a:t>it matrix </a:t>
            </a:r>
            <a:r>
              <a:rPr lang="en-US" altLang="en-US" dirty="0" smtClean="0">
                <a:latin typeface="Times New Roman" panose="02020603050405020304" pitchFamily="18" charset="0"/>
                <a:cs typeface="Times New Roman" panose="02020603050405020304" pitchFamily="18" charset="0"/>
              </a:rPr>
              <a:t>B And </a:t>
            </a:r>
            <a:r>
              <a:rPr lang="en-US" altLang="en-US" dirty="0">
                <a:latin typeface="Times New Roman" panose="02020603050405020304" pitchFamily="18" charset="0"/>
                <a:cs typeface="Times New Roman" panose="02020603050405020304" pitchFamily="18" charset="0"/>
              </a:rPr>
              <a:t>reduced cost of </a:t>
            </a:r>
          </a:p>
          <a:p>
            <a:pPr marL="0" indent="0">
              <a:spcBef>
                <a:spcPts val="0"/>
              </a:spcBef>
              <a:buFont typeface="Arial" panose="020B0604020202020204" pitchFamily="34" charset="0"/>
              <a:buNone/>
              <a:defRPr/>
            </a:pPr>
            <a:r>
              <a:rPr lang="en-US" altLang="en-US" dirty="0">
                <a:latin typeface="Times New Roman" panose="02020603050405020304" pitchFamily="18" charset="0"/>
                <a:cs typeface="Times New Roman" panose="02020603050405020304" pitchFamily="18" charset="0"/>
              </a:rPr>
              <a:t>   Matrix B  = 25</a:t>
            </a:r>
          </a:p>
          <a:p>
            <a:pPr marL="0" indent="0">
              <a:spcBef>
                <a:spcPts val="0"/>
              </a:spcBef>
              <a:buFont typeface="Arial" panose="020B0604020202020204" pitchFamily="34" charset="0"/>
              <a:buNone/>
              <a:defRPr/>
            </a:pPr>
            <a:endParaRPr lang="en-US" altLang="en-US" dirty="0"/>
          </a:p>
          <a:p>
            <a:pPr marL="0" indent="0">
              <a:buFont typeface="Arial" panose="020B0604020202020204" pitchFamily="34" charset="0"/>
              <a:buNone/>
              <a:defRPr/>
            </a:pPr>
            <a:r>
              <a:rPr lang="en-US" altLang="en-US" sz="2000" dirty="0"/>
              <a:t>                                                                                  </a:t>
            </a:r>
          </a:p>
          <a:p>
            <a:pPr>
              <a:defRPr/>
            </a:pPr>
            <a:endParaRPr lang="en-US" altLang="en-US" dirty="0"/>
          </a:p>
        </p:txBody>
      </p:sp>
      <p:pic>
        <p:nvPicPr>
          <p:cNvPr id="2" name="Picture 1">
            <a:extLst/>
          </p:cNvPr>
          <p:cNvPicPr>
            <a:picLocks noChangeAspect="1"/>
          </p:cNvPicPr>
          <p:nvPr/>
        </p:nvPicPr>
        <p:blipFill>
          <a:blip r:embed="rId2"/>
          <a:stretch>
            <a:fillRect/>
          </a:stretch>
        </p:blipFill>
        <p:spPr>
          <a:xfrm>
            <a:off x="1870919" y="1020961"/>
            <a:ext cx="7277100" cy="1786962"/>
          </a:xfrm>
          <a:prstGeom prst="rect">
            <a:avLst/>
          </a:prstGeom>
          <a:ln w="28575">
            <a:solidFill>
              <a:schemeClr val="accent2">
                <a:lumMod val="75000"/>
              </a:schemeClr>
            </a:solidFill>
          </a:ln>
        </p:spPr>
      </p:pic>
      <p:sp>
        <p:nvSpPr>
          <p:cNvPr id="3" name="Oval 2">
            <a:extLst/>
          </p:cNvPr>
          <p:cNvSpPr/>
          <p:nvPr/>
        </p:nvSpPr>
        <p:spPr>
          <a:xfrm>
            <a:off x="5641723" y="5094851"/>
            <a:ext cx="360363" cy="3413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6" name="Oval 5">
            <a:extLst/>
          </p:cNvPr>
          <p:cNvSpPr/>
          <p:nvPr/>
        </p:nvSpPr>
        <p:spPr>
          <a:xfrm>
            <a:off x="6860837" y="5106551"/>
            <a:ext cx="360362" cy="2936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cxnSp>
        <p:nvCxnSpPr>
          <p:cNvPr id="5" name="Straight Arrow Connector 4">
            <a:extLst/>
          </p:cNvPr>
          <p:cNvCxnSpPr/>
          <p:nvPr/>
        </p:nvCxnSpPr>
        <p:spPr>
          <a:xfrm>
            <a:off x="5982776" y="5251220"/>
            <a:ext cx="874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015" name="TextBox 6"/>
          <p:cNvSpPr txBox="1">
            <a:spLocks noChangeArrowheads="1"/>
          </p:cNvSpPr>
          <p:nvPr/>
        </p:nvSpPr>
        <p:spPr bwMode="auto">
          <a:xfrm>
            <a:off x="5622541" y="5068939"/>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dirty="0">
                <a:latin typeface="Calibri" panose="020F0502020204030204" pitchFamily="34" charset="0"/>
              </a:rPr>
              <a:t>1</a:t>
            </a:r>
          </a:p>
        </p:txBody>
      </p:sp>
      <p:sp>
        <p:nvSpPr>
          <p:cNvPr id="43016" name="TextBox 7"/>
          <p:cNvSpPr txBox="1">
            <a:spLocks noChangeArrowheads="1"/>
          </p:cNvSpPr>
          <p:nvPr/>
        </p:nvSpPr>
        <p:spPr bwMode="auto">
          <a:xfrm>
            <a:off x="6917477" y="5066276"/>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dirty="0">
                <a:latin typeface="Calibri" panose="020F0502020204030204" pitchFamily="34" charset="0"/>
              </a:rPr>
              <a:t>4</a:t>
            </a:r>
          </a:p>
        </p:txBody>
      </p:sp>
      <p:pic>
        <p:nvPicPr>
          <p:cNvPr id="11" name="Picture 10">
            <a:extLst/>
          </p:cNvPr>
          <p:cNvPicPr>
            <a:picLocks noChangeAspect="1"/>
          </p:cNvPicPr>
          <p:nvPr/>
        </p:nvPicPr>
        <p:blipFill>
          <a:blip r:embed="rId3"/>
          <a:stretch>
            <a:fillRect/>
          </a:stretch>
        </p:blipFill>
        <p:spPr>
          <a:xfrm>
            <a:off x="8568373" y="4654382"/>
            <a:ext cx="2460832" cy="1788769"/>
          </a:xfrm>
          <a:prstGeom prst="rect">
            <a:avLst/>
          </a:prstGeom>
          <a:ln w="28575">
            <a:solidFill>
              <a:schemeClr val="accent2">
                <a:lumMod val="75000"/>
              </a:schemeClr>
            </a:solidFill>
          </a:ln>
        </p:spPr>
      </p:pic>
      <p:sp>
        <p:nvSpPr>
          <p:cNvPr id="13" name="Title 1"/>
          <p:cNvSpPr txBox="1">
            <a:spLocks/>
          </p:cNvSpPr>
          <p:nvPr/>
        </p:nvSpPr>
        <p:spPr>
          <a:xfrm>
            <a:off x="1524000" y="217795"/>
            <a:ext cx="9144000" cy="511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116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973394" y="884903"/>
            <a:ext cx="10380406" cy="5850194"/>
          </a:xfrm>
        </p:spPr>
        <p:txBody>
          <a:bodyPr>
            <a:normAutofit fontScale="92500" lnSpcReduction="20000"/>
          </a:bodyPr>
          <a:lstStyle/>
          <a:p>
            <a:pPr marL="0" indent="0">
              <a:spcBef>
                <a:spcPts val="600"/>
              </a:spcBef>
              <a:buNone/>
              <a:defRPr/>
            </a:pPr>
            <a:r>
              <a:rPr lang="en-US" altLang="en-US" dirty="0">
                <a:latin typeface="Times New Roman" panose="02020603050405020304" pitchFamily="18" charset="0"/>
                <a:cs typeface="Times New Roman" panose="02020603050405020304" pitchFamily="18" charset="0"/>
              </a:rPr>
              <a:t>Now, let us find the costs from node 4 to nodes 6,7, and 8.</a:t>
            </a:r>
          </a:p>
          <a:p>
            <a:pPr marL="0" indent="0">
              <a:spcBef>
                <a:spcPts val="600"/>
              </a:spcBef>
              <a:buNone/>
              <a:defRPr/>
            </a:pPr>
            <a:r>
              <a:rPr lang="en-US" altLang="en-US" dirty="0">
                <a:latin typeface="Times New Roman" panose="02020603050405020304" pitchFamily="18" charset="0"/>
                <a:cs typeface="Times New Roman" panose="02020603050405020304" pitchFamily="18" charset="0"/>
              </a:rPr>
              <a:t>Cost of node 6 is     </a:t>
            </a:r>
            <a:r>
              <a:rPr lang="en-US" alt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C(4</a:t>
            </a:r>
            <a:r>
              <a:rPr lang="en-US" dirty="0">
                <a:latin typeface="Times New Roman" panose="02020603050405020304" pitchFamily="18" charset="0"/>
                <a:cs typeface="Times New Roman" panose="02020603050405020304" pitchFamily="18" charset="0"/>
              </a:rPr>
              <a:t>) + B(4, 2) + r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25 + 3 +0 = 28</a:t>
            </a:r>
          </a:p>
          <a:p>
            <a:pPr>
              <a:spcBef>
                <a:spcPts val="600"/>
              </a:spcBef>
              <a:defRPr/>
            </a:pPr>
            <a:endParaRPr lang="en-US" dirty="0">
              <a:latin typeface="Times New Roman" panose="02020603050405020304" pitchFamily="18" charset="0"/>
              <a:cs typeface="Times New Roman" panose="02020603050405020304" pitchFamily="18" charset="0"/>
            </a:endParaRPr>
          </a:p>
          <a:p>
            <a:pPr>
              <a:defRPr/>
            </a:pPr>
            <a:endParaRPr lang="en-US" dirty="0"/>
          </a:p>
          <a:p>
            <a:pPr>
              <a:defRPr/>
            </a:pPr>
            <a:endParaRPr lang="en-US" b="1" dirty="0"/>
          </a:p>
          <a:p>
            <a:pPr marL="0" indent="0">
              <a:spcBef>
                <a:spcPts val="0"/>
              </a:spcBef>
              <a:buFont typeface="Arial" panose="020B0604020202020204" pitchFamily="34" charset="0"/>
              <a:buNone/>
              <a:defRPr/>
            </a:pPr>
            <a:endParaRPr lang="en-US" altLang="en-US" b="1" dirty="0">
              <a:solidFill>
                <a:srgbClr val="C00000"/>
              </a:solidFill>
            </a:endParaRPr>
          </a:p>
          <a:p>
            <a:pPr marL="0" indent="0">
              <a:spcBef>
                <a:spcPts val="0"/>
              </a:spcBef>
              <a:buFont typeface="Arial" panose="020B0604020202020204" pitchFamily="34" charset="0"/>
              <a:buNone/>
              <a:defRPr/>
            </a:pPr>
            <a:r>
              <a:rPr lang="en-US" altLang="en-US" b="1" dirty="0">
                <a:solidFill>
                  <a:srgbClr val="C00000"/>
                </a:solidFill>
              </a:rPr>
              <a:t>                 </a:t>
            </a:r>
            <a:r>
              <a:rPr lang="en-US" altLang="en-US" sz="2400" dirty="0"/>
              <a:t>Matrix B</a:t>
            </a:r>
            <a:endParaRPr lang="en-US" altLang="en-US" b="1" dirty="0">
              <a:solidFill>
                <a:srgbClr val="C00000"/>
              </a:solidFill>
            </a:endParaRPr>
          </a:p>
          <a:p>
            <a:pPr marL="0" indent="0">
              <a:buNone/>
              <a:defRPr/>
            </a:pPr>
            <a:endParaRPr lang="en-US" altLang="en-US" dirty="0" smtClean="0"/>
          </a:p>
          <a:p>
            <a:pPr marL="0" indent="0">
              <a:buNone/>
              <a:defRPr/>
            </a:pPr>
            <a:endParaRPr lang="en-US" altLang="en-US" dirty="0"/>
          </a:p>
          <a:p>
            <a:pPr marL="0" indent="0">
              <a:buNone/>
              <a:defRPr/>
            </a:pPr>
            <a:r>
              <a:rPr lang="en-US" altLang="en-US" dirty="0" smtClean="0">
                <a:latin typeface="Times New Roman" panose="02020603050405020304" pitchFamily="18" charset="0"/>
                <a:cs typeface="Times New Roman" panose="02020603050405020304" pitchFamily="18" charset="0"/>
              </a:rPr>
              <a:t>Cost </a:t>
            </a:r>
            <a:r>
              <a:rPr lang="en-US" altLang="en-US" dirty="0">
                <a:latin typeface="Times New Roman" panose="02020603050405020304" pitchFamily="18" charset="0"/>
                <a:cs typeface="Times New Roman" panose="02020603050405020304" pitchFamily="18" charset="0"/>
              </a:rPr>
              <a:t>of node 7 is     </a:t>
            </a:r>
            <a:r>
              <a:rPr lang="en-US" alt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C(4</a:t>
            </a:r>
            <a:r>
              <a:rPr lang="en-US" dirty="0">
                <a:latin typeface="Times New Roman" panose="02020603050405020304" pitchFamily="18" charset="0"/>
                <a:cs typeface="Times New Roman" panose="02020603050405020304" pitchFamily="18" charset="0"/>
              </a:rPr>
              <a:t>) + B(4, 3) + r = 25 + 12 + 13 = 50</a:t>
            </a:r>
            <a:endParaRPr lang="en-US" altLang="en-US" dirty="0">
              <a:latin typeface="Times New Roman" panose="02020603050405020304" pitchFamily="18" charset="0"/>
              <a:cs typeface="Times New Roman" panose="02020603050405020304" pitchFamily="18" charset="0"/>
            </a:endParaRPr>
          </a:p>
          <a:p>
            <a:pPr>
              <a:defRPr/>
            </a:pPr>
            <a:endParaRPr lang="en-US" dirty="0"/>
          </a:p>
          <a:p>
            <a:pPr>
              <a:defRPr/>
            </a:pPr>
            <a:endParaRPr lang="en-US" altLang="en-US" dirty="0"/>
          </a:p>
          <a:p>
            <a:pPr>
              <a:defRPr/>
            </a:pPr>
            <a:endParaRPr lang="en-US" altLang="en-US" dirty="0"/>
          </a:p>
          <a:p>
            <a:pPr>
              <a:defRPr/>
            </a:pPr>
            <a:endParaRPr lang="en-US" altLang="en-US" dirty="0"/>
          </a:p>
          <a:p>
            <a:pPr marL="0" indent="0">
              <a:buFont typeface="Arial" panose="020B0604020202020204" pitchFamily="34" charset="0"/>
              <a:buNone/>
              <a:defRPr/>
            </a:pPr>
            <a:r>
              <a:rPr lang="en-US" altLang="en-US" sz="2000" dirty="0"/>
              <a:t>                 Matrix B</a:t>
            </a:r>
          </a:p>
        </p:txBody>
      </p:sp>
      <p:graphicFrame>
        <p:nvGraphicFramePr>
          <p:cNvPr id="3" name="Diagram 2">
            <a:extLst/>
          </p:cNvPr>
          <p:cNvGraphicFramePr/>
          <p:nvPr>
            <p:extLst>
              <p:ext uri="{D42A27DB-BD31-4B8C-83A1-F6EECF244321}">
                <p14:modId xmlns:p14="http://schemas.microsoft.com/office/powerpoint/2010/main" val="2393063775"/>
              </p:ext>
            </p:extLst>
          </p:nvPr>
        </p:nvGraphicFramePr>
        <p:xfrm>
          <a:off x="4625111" y="2387477"/>
          <a:ext cx="2445759" cy="750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p:cNvPr>
          <p:cNvGraphicFramePr/>
          <p:nvPr/>
        </p:nvGraphicFramePr>
        <p:xfrm>
          <a:off x="5339522" y="1990949"/>
          <a:ext cx="2445759" cy="6568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a:extLst/>
          </p:cNvPr>
          <p:cNvGraphicFramePr/>
          <p:nvPr>
            <p:extLst>
              <p:ext uri="{D42A27DB-BD31-4B8C-83A1-F6EECF244321}">
                <p14:modId xmlns:p14="http://schemas.microsoft.com/office/powerpoint/2010/main" val="658101836"/>
              </p:ext>
            </p:extLst>
          </p:nvPr>
        </p:nvGraphicFramePr>
        <p:xfrm>
          <a:off x="4625111" y="4912620"/>
          <a:ext cx="2794129" cy="10625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4" name="Picture 13">
            <a:extLst/>
          </p:cNvPr>
          <p:cNvPicPr>
            <a:picLocks noChangeAspect="1"/>
          </p:cNvPicPr>
          <p:nvPr/>
        </p:nvPicPr>
        <p:blipFill>
          <a:blip r:embed="rId17"/>
          <a:stretch>
            <a:fillRect/>
          </a:stretch>
        </p:blipFill>
        <p:spPr>
          <a:xfrm>
            <a:off x="1435510" y="1935508"/>
            <a:ext cx="2490378" cy="1809173"/>
          </a:xfrm>
          <a:prstGeom prst="rect">
            <a:avLst/>
          </a:prstGeom>
          <a:ln w="28575">
            <a:solidFill>
              <a:schemeClr val="accent2">
                <a:lumMod val="75000"/>
              </a:schemeClr>
            </a:solidFill>
          </a:ln>
        </p:spPr>
      </p:pic>
      <p:pic>
        <p:nvPicPr>
          <p:cNvPr id="17" name="Picture 16">
            <a:extLst/>
          </p:cNvPr>
          <p:cNvPicPr>
            <a:picLocks noChangeAspect="1"/>
          </p:cNvPicPr>
          <p:nvPr/>
        </p:nvPicPr>
        <p:blipFill>
          <a:blip r:embed="rId17"/>
          <a:stretch>
            <a:fillRect/>
          </a:stretch>
        </p:blipFill>
        <p:spPr>
          <a:xfrm>
            <a:off x="1244600" y="4654639"/>
            <a:ext cx="2681288" cy="1947863"/>
          </a:xfrm>
          <a:prstGeom prst="rect">
            <a:avLst/>
          </a:prstGeom>
          <a:ln w="28575">
            <a:solidFill>
              <a:schemeClr val="accent2">
                <a:lumMod val="75000"/>
              </a:schemeClr>
            </a:solidFill>
          </a:ln>
        </p:spPr>
      </p:pic>
      <p:pic>
        <p:nvPicPr>
          <p:cNvPr id="2" name="Picture 1">
            <a:extLst/>
          </p:cNvPr>
          <p:cNvPicPr>
            <a:picLocks noChangeAspect="1"/>
          </p:cNvPicPr>
          <p:nvPr/>
        </p:nvPicPr>
        <p:blipFill>
          <a:blip r:embed="rId18"/>
          <a:stretch>
            <a:fillRect/>
          </a:stretch>
        </p:blipFill>
        <p:spPr>
          <a:xfrm>
            <a:off x="7507034" y="1834312"/>
            <a:ext cx="2894013" cy="1898650"/>
          </a:xfrm>
          <a:prstGeom prst="rect">
            <a:avLst/>
          </a:prstGeom>
          <a:ln w="28575">
            <a:solidFill>
              <a:schemeClr val="accent2">
                <a:lumMod val="75000"/>
              </a:schemeClr>
            </a:solidFill>
          </a:ln>
        </p:spPr>
      </p:pic>
      <p:pic>
        <p:nvPicPr>
          <p:cNvPr id="6" name="Picture 5">
            <a:extLst/>
          </p:cNvPr>
          <p:cNvPicPr>
            <a:picLocks noChangeAspect="1"/>
          </p:cNvPicPr>
          <p:nvPr/>
        </p:nvPicPr>
        <p:blipFill>
          <a:blip r:embed="rId19"/>
          <a:stretch>
            <a:fillRect/>
          </a:stretch>
        </p:blipFill>
        <p:spPr>
          <a:xfrm>
            <a:off x="7721347" y="4818152"/>
            <a:ext cx="2679700" cy="1784350"/>
          </a:xfrm>
          <a:prstGeom prst="rect">
            <a:avLst/>
          </a:prstGeom>
          <a:ln w="28575">
            <a:solidFill>
              <a:schemeClr val="accent2">
                <a:lumMod val="75000"/>
              </a:schemeClr>
            </a:solidFill>
          </a:ln>
        </p:spPr>
      </p:pic>
      <p:sp>
        <p:nvSpPr>
          <p:cNvPr id="20" name="Title 1"/>
          <p:cNvSpPr txBox="1">
            <a:spLocks/>
          </p:cNvSpPr>
          <p:nvPr/>
        </p:nvSpPr>
        <p:spPr>
          <a:xfrm>
            <a:off x="1524000" y="217795"/>
            <a:ext cx="9144000" cy="511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1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4739"/>
          </a:xfrm>
        </p:spPr>
        <p:txBody>
          <a:bodyPr/>
          <a:lstStyle/>
          <a:p>
            <a:r>
              <a:rPr lang="en-US" b="1" dirty="0">
                <a:latin typeface="Times New Roman" panose="02020603050405020304" pitchFamily="18" charset="0"/>
                <a:cs typeface="Times New Roman" panose="02020603050405020304" pitchFamily="18" charset="0"/>
              </a:rPr>
              <a:t>BRANCH AND BOUND </a:t>
            </a:r>
            <a:endParaRPr lang="en-IN" dirty="0"/>
          </a:p>
        </p:txBody>
      </p:sp>
      <p:sp>
        <p:nvSpPr>
          <p:cNvPr id="3" name="Content Placeholder 2"/>
          <p:cNvSpPr>
            <a:spLocks noGrp="1"/>
          </p:cNvSpPr>
          <p:nvPr>
            <p:ph idx="1"/>
          </p:nvPr>
        </p:nvSpPr>
        <p:spPr>
          <a:xfrm>
            <a:off x="371959" y="1379349"/>
            <a:ext cx="10981841" cy="5052448"/>
          </a:xfrm>
        </p:spPr>
        <p:txBody>
          <a:bodyPr>
            <a:normAutofit/>
          </a:bodyPr>
          <a:lstStyle/>
          <a:p>
            <a:pPr marL="0" indent="0" algn="just">
              <a:buNone/>
            </a:pPr>
            <a:r>
              <a:rPr lang="en-US" altLang="en-US" dirty="0">
                <a:latin typeface="Times New Roman" panose="02020603050405020304" pitchFamily="18" charset="0"/>
                <a:cs typeface="Times New Roman" panose="02020603050405020304" pitchFamily="18" charset="0"/>
              </a:rPr>
              <a:t>A node which has been generated and all of whose children have not yet been generated is called </a:t>
            </a:r>
            <a:r>
              <a:rPr lang="en-US" altLang="en-US" dirty="0">
                <a:solidFill>
                  <a:srgbClr val="FF0000"/>
                </a:solidFill>
                <a:latin typeface="Times New Roman" panose="02020603050405020304" pitchFamily="18" charset="0"/>
                <a:cs typeface="Times New Roman" panose="02020603050405020304" pitchFamily="18" charset="0"/>
              </a:rPr>
              <a:t>a</a:t>
            </a:r>
            <a:r>
              <a:rPr lang="en-US" altLang="en-US" i="1" dirty="0">
                <a:solidFill>
                  <a:srgbClr val="FF0000"/>
                </a:solidFill>
                <a:latin typeface="Times New Roman" panose="02020603050405020304" pitchFamily="18" charset="0"/>
                <a:cs typeface="Times New Roman" panose="02020603050405020304" pitchFamily="18" charset="0"/>
              </a:rPr>
              <a:t> </a:t>
            </a:r>
            <a:r>
              <a:rPr lang="en-US" altLang="en-US" b="1" i="1" dirty="0">
                <a:solidFill>
                  <a:srgbClr val="FF0000"/>
                </a:solidFill>
                <a:latin typeface="Times New Roman" panose="02020603050405020304" pitchFamily="18" charset="0"/>
                <a:cs typeface="Times New Roman" panose="02020603050405020304" pitchFamily="18" charset="0"/>
              </a:rPr>
              <a:t>live node</a:t>
            </a:r>
            <a:r>
              <a:rPr lang="en-US" altLang="en-US" b="1" i="1" dirty="0">
                <a:latin typeface="Times New Roman" panose="02020603050405020304" pitchFamily="18" charset="0"/>
                <a:cs typeface="Times New Roman" panose="02020603050405020304" pitchFamily="18" charset="0"/>
              </a:rPr>
              <a:t>.</a:t>
            </a:r>
          </a:p>
          <a:p>
            <a:pPr marL="0" indent="0" algn="just">
              <a:buNone/>
            </a:pPr>
            <a:r>
              <a:rPr lang="en-US" altLang="en-US" dirty="0" smtClean="0">
                <a:latin typeface="Times New Roman" panose="02020603050405020304" pitchFamily="18" charset="0"/>
                <a:cs typeface="Times New Roman" panose="02020603050405020304" pitchFamily="18" charset="0"/>
              </a:rPr>
              <a:t>The </a:t>
            </a:r>
            <a:r>
              <a:rPr lang="en-US" altLang="en-US" b="1" i="1" dirty="0">
                <a:solidFill>
                  <a:srgbClr val="FF0000"/>
                </a:solidFill>
                <a:latin typeface="Times New Roman" panose="02020603050405020304" pitchFamily="18" charset="0"/>
                <a:cs typeface="Times New Roman" panose="02020603050405020304" pitchFamily="18" charset="0"/>
              </a:rPr>
              <a:t>live node</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whose children are currently being generated is called the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-node (node being expanded).</a:t>
            </a:r>
          </a:p>
          <a:p>
            <a:pPr marL="0" indent="0" algn="just">
              <a:buNone/>
            </a:pPr>
            <a:r>
              <a:rPr lang="en-US" altLang="en-US" dirty="0" smtClean="0">
                <a:latin typeface="Times New Roman" panose="02020603050405020304" pitchFamily="18" charset="0"/>
                <a:cs typeface="Times New Roman" panose="02020603050405020304" pitchFamily="18" charset="0"/>
              </a:rPr>
              <a:t>A </a:t>
            </a:r>
            <a:r>
              <a:rPr lang="en-US" altLang="en-US" b="1" i="1" dirty="0">
                <a:solidFill>
                  <a:srgbClr val="FF0000"/>
                </a:solidFill>
                <a:latin typeface="Times New Roman" panose="02020603050405020304" pitchFamily="18" charset="0"/>
                <a:cs typeface="Times New Roman" panose="02020603050405020304" pitchFamily="18" charset="0"/>
              </a:rPr>
              <a:t>dead node</a:t>
            </a:r>
            <a:r>
              <a:rPr lang="en-US" altLang="en-US" i="1"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is a generated node, which is not to be expanded further or all of whose children have been generated.</a:t>
            </a:r>
          </a:p>
          <a:p>
            <a:pPr marL="0" indent="0" algn="just">
              <a:buNone/>
            </a:pPr>
            <a:r>
              <a:rPr lang="en-US" altLang="en-US" b="1" i="1" dirty="0" smtClean="0">
                <a:solidFill>
                  <a:srgbClr val="FF0000"/>
                </a:solidFill>
                <a:latin typeface="Times New Roman" panose="02020603050405020304" pitchFamily="18" charset="0"/>
                <a:cs typeface="Times New Roman" panose="02020603050405020304" pitchFamily="18" charset="0"/>
              </a:rPr>
              <a:t>Bounding </a:t>
            </a:r>
            <a:r>
              <a:rPr lang="en-US" altLang="en-US" b="1" i="1" dirty="0">
                <a:solidFill>
                  <a:srgbClr val="FF0000"/>
                </a:solidFill>
                <a:latin typeface="Times New Roman" panose="02020603050405020304" pitchFamily="18" charset="0"/>
                <a:cs typeface="Times New Roman" panose="02020603050405020304" pitchFamily="18" charset="0"/>
              </a:rPr>
              <a:t>functions</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are used to kill live nodes without generating all their children.</a:t>
            </a:r>
          </a:p>
          <a:p>
            <a:pPr marL="0" indent="0" algn="just">
              <a:buNone/>
            </a:pPr>
            <a:r>
              <a:rPr lang="en-US" altLang="en-US" dirty="0" smtClean="0">
                <a:latin typeface="Times New Roman" panose="02020603050405020304" pitchFamily="18" charset="0"/>
                <a:cs typeface="Times New Roman" panose="02020603050405020304" pitchFamily="18" charset="0"/>
              </a:rPr>
              <a:t>Depth </a:t>
            </a:r>
            <a:r>
              <a:rPr lang="en-US" altLang="en-US" dirty="0">
                <a:latin typeface="Times New Roman" panose="02020603050405020304" pitchFamily="18" charset="0"/>
                <a:cs typeface="Times New Roman" panose="02020603050405020304" pitchFamily="18" charset="0"/>
              </a:rPr>
              <a:t>first node generation with bounding function is called backtracking. State generation methods in which the</a:t>
            </a:r>
            <a:r>
              <a:rPr lang="en-US" altLang="en-US" i="1" dirty="0">
                <a:latin typeface="Times New Roman" panose="02020603050405020304" pitchFamily="18" charset="0"/>
                <a:cs typeface="Times New Roman" panose="02020603050405020304" pitchFamily="18" charset="0"/>
              </a:rPr>
              <a:t> E-</a:t>
            </a:r>
            <a:r>
              <a:rPr lang="en-US" altLang="en-US" dirty="0">
                <a:latin typeface="Times New Roman" panose="02020603050405020304" pitchFamily="18" charset="0"/>
                <a:cs typeface="Times New Roman" panose="02020603050405020304" pitchFamily="18" charset="0"/>
              </a:rPr>
              <a:t>node remains the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-node until it is dead lead to</a:t>
            </a:r>
            <a:r>
              <a:rPr lang="en-US" altLang="en-US" i="1" dirty="0">
                <a:latin typeface="Times New Roman" panose="02020603050405020304" pitchFamily="18" charset="0"/>
                <a:cs typeface="Times New Roman" panose="02020603050405020304" pitchFamily="18" charset="0"/>
              </a:rPr>
              <a:t> </a:t>
            </a:r>
            <a:r>
              <a:rPr lang="en-US" altLang="en-US" b="1" i="1" dirty="0">
                <a:latin typeface="Times New Roman" panose="02020603050405020304" pitchFamily="18" charset="0"/>
                <a:cs typeface="Times New Roman" panose="02020603050405020304" pitchFamily="18" charset="0"/>
              </a:rPr>
              <a:t>branch-and-bound method</a:t>
            </a:r>
            <a:r>
              <a:rPr lang="en-US" altLang="en-US" b="1"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117415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838200" y="501650"/>
            <a:ext cx="10515600" cy="6092825"/>
          </a:xfrm>
        </p:spPr>
        <p:txBody>
          <a:bodyPr/>
          <a:lstStyle/>
          <a:p>
            <a:pPr>
              <a:spcBef>
                <a:spcPts val="600"/>
              </a:spcBef>
              <a:defRPr/>
            </a:pPr>
            <a:endParaRPr lang="en-US" altLang="en-US" dirty="0"/>
          </a:p>
          <a:p>
            <a:pPr>
              <a:spcBef>
                <a:spcPts val="600"/>
              </a:spcBef>
              <a:defRPr/>
            </a:pPr>
            <a:r>
              <a:rPr lang="en-US" altLang="en-US" dirty="0"/>
              <a:t>Cost of node 8 is   </a:t>
            </a:r>
            <a:r>
              <a:rPr lang="en-US" altLang="en-US" dirty="0" smtClean="0"/>
              <a:t> C</a:t>
            </a:r>
            <a:r>
              <a:rPr lang="en-US" dirty="0" smtClean="0"/>
              <a:t>(8</a:t>
            </a:r>
            <a:r>
              <a:rPr lang="en-US" dirty="0"/>
              <a:t>) =    </a:t>
            </a:r>
            <a:r>
              <a:rPr lang="en-US" dirty="0" smtClean="0"/>
              <a:t>C(4</a:t>
            </a:r>
            <a:r>
              <a:rPr lang="en-US" dirty="0"/>
              <a:t>) + B(4, 5) + r </a:t>
            </a:r>
            <a:r>
              <a:rPr lang="en-US" b="1" dirty="0"/>
              <a:t>= </a:t>
            </a:r>
            <a:r>
              <a:rPr lang="en-US" dirty="0"/>
              <a:t>25 + 0 + 11 = 36</a:t>
            </a:r>
          </a:p>
          <a:p>
            <a:pPr>
              <a:defRPr/>
            </a:pPr>
            <a:endParaRPr lang="en-US" dirty="0"/>
          </a:p>
          <a:p>
            <a:pPr>
              <a:defRPr/>
            </a:pPr>
            <a:endParaRPr lang="en-US" b="1" dirty="0"/>
          </a:p>
          <a:p>
            <a:pPr marL="0" indent="0">
              <a:spcBef>
                <a:spcPts val="0"/>
              </a:spcBef>
              <a:buFont typeface="Arial" panose="020B0604020202020204" pitchFamily="34" charset="0"/>
              <a:buNone/>
              <a:defRPr/>
            </a:pPr>
            <a:endParaRPr lang="en-US" altLang="en-US" b="1" dirty="0">
              <a:solidFill>
                <a:srgbClr val="C00000"/>
              </a:solidFill>
            </a:endParaRPr>
          </a:p>
          <a:p>
            <a:pPr marL="0" indent="0">
              <a:spcBef>
                <a:spcPts val="0"/>
              </a:spcBef>
              <a:buFont typeface="Arial" panose="020B0604020202020204" pitchFamily="34" charset="0"/>
              <a:buNone/>
              <a:defRPr/>
            </a:pPr>
            <a:r>
              <a:rPr lang="en-US" altLang="en-US" b="1" dirty="0">
                <a:solidFill>
                  <a:srgbClr val="C00000"/>
                </a:solidFill>
              </a:rPr>
              <a:t>                 </a:t>
            </a:r>
            <a:r>
              <a:rPr lang="en-US" altLang="en-US" sz="2400" dirty="0"/>
              <a:t>Matrix B</a:t>
            </a:r>
            <a:endParaRPr lang="en-US" altLang="en-US" b="1" dirty="0">
              <a:solidFill>
                <a:srgbClr val="C00000"/>
              </a:solidFill>
            </a:endParaRPr>
          </a:p>
          <a:p>
            <a:pPr>
              <a:defRPr/>
            </a:pPr>
            <a:endParaRPr lang="en-US" dirty="0"/>
          </a:p>
          <a:p>
            <a:pPr>
              <a:defRPr/>
            </a:pPr>
            <a:endParaRPr lang="en-US" altLang="en-US" dirty="0"/>
          </a:p>
          <a:p>
            <a:pPr>
              <a:defRPr/>
            </a:pPr>
            <a:endParaRPr lang="en-US" altLang="en-US" dirty="0"/>
          </a:p>
          <a:p>
            <a:pPr>
              <a:defRPr/>
            </a:pPr>
            <a:endParaRPr lang="en-US" altLang="en-US" dirty="0"/>
          </a:p>
        </p:txBody>
      </p:sp>
      <p:graphicFrame>
        <p:nvGraphicFramePr>
          <p:cNvPr id="3" name="Diagram 2">
            <a:extLst/>
          </p:cNvPr>
          <p:cNvGraphicFramePr/>
          <p:nvPr/>
        </p:nvGraphicFramePr>
        <p:xfrm>
          <a:off x="4723397" y="1850666"/>
          <a:ext cx="2445759" cy="841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p:cNvPr>
          <p:cNvGraphicFramePr/>
          <p:nvPr/>
        </p:nvGraphicFramePr>
        <p:xfrm>
          <a:off x="5339522" y="2213020"/>
          <a:ext cx="2445759" cy="6568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4" name="Picture 13">
            <a:extLst/>
          </p:cNvPr>
          <p:cNvPicPr>
            <a:picLocks noChangeAspect="1"/>
          </p:cNvPicPr>
          <p:nvPr/>
        </p:nvPicPr>
        <p:blipFill>
          <a:blip r:embed="rId12"/>
          <a:stretch>
            <a:fillRect/>
          </a:stretch>
        </p:blipFill>
        <p:spPr>
          <a:xfrm>
            <a:off x="1274096" y="1473994"/>
            <a:ext cx="2681288" cy="1947862"/>
          </a:xfrm>
          <a:prstGeom prst="rect">
            <a:avLst/>
          </a:prstGeom>
          <a:ln w="28575">
            <a:solidFill>
              <a:schemeClr val="accent2">
                <a:lumMod val="75000"/>
              </a:schemeClr>
            </a:solidFill>
          </a:ln>
        </p:spPr>
      </p:pic>
      <p:pic>
        <p:nvPicPr>
          <p:cNvPr id="7" name="Picture 6">
            <a:extLst/>
          </p:cNvPr>
          <p:cNvPicPr>
            <a:picLocks noChangeAspect="1"/>
          </p:cNvPicPr>
          <p:nvPr/>
        </p:nvPicPr>
        <p:blipFill>
          <a:blip r:embed="rId13"/>
          <a:stretch>
            <a:fillRect/>
          </a:stretch>
        </p:blipFill>
        <p:spPr>
          <a:xfrm>
            <a:off x="7785100" y="1443038"/>
            <a:ext cx="2979738" cy="2009775"/>
          </a:xfrm>
          <a:prstGeom prst="rect">
            <a:avLst/>
          </a:prstGeom>
          <a:ln w="28575">
            <a:solidFill>
              <a:schemeClr val="accent2">
                <a:lumMod val="75000"/>
              </a:schemeClr>
            </a:solidFill>
          </a:ln>
        </p:spPr>
      </p:pic>
      <p:pic>
        <p:nvPicPr>
          <p:cNvPr id="12" name="Picture 11">
            <a:extLst/>
          </p:cNvPr>
          <p:cNvPicPr>
            <a:picLocks noChangeAspect="1"/>
          </p:cNvPicPr>
          <p:nvPr/>
        </p:nvPicPr>
        <p:blipFill>
          <a:blip r:embed="rId14"/>
          <a:stretch>
            <a:fillRect/>
          </a:stretch>
        </p:blipFill>
        <p:spPr>
          <a:xfrm>
            <a:off x="2874451" y="3784210"/>
            <a:ext cx="5994400" cy="2146300"/>
          </a:xfrm>
          <a:prstGeom prst="rect">
            <a:avLst/>
          </a:prstGeom>
          <a:ln w="28575">
            <a:solidFill>
              <a:schemeClr val="accent2">
                <a:lumMod val="75000"/>
              </a:schemeClr>
            </a:solidFill>
          </a:ln>
        </p:spPr>
      </p:pic>
      <p:sp>
        <p:nvSpPr>
          <p:cNvPr id="2" name="Rectangle 1"/>
          <p:cNvSpPr/>
          <p:nvPr/>
        </p:nvSpPr>
        <p:spPr>
          <a:xfrm>
            <a:off x="4486915" y="6152402"/>
            <a:ext cx="2623732" cy="369332"/>
          </a:xfrm>
          <a:prstGeom prst="rect">
            <a:avLst/>
          </a:prstGeom>
        </p:spPr>
        <p:txBody>
          <a:bodyPr wrap="none">
            <a:spAutoFit/>
          </a:bodyPr>
          <a:lstStyle/>
          <a:p>
            <a:pPr algn="ctr">
              <a:defRPr/>
            </a:pPr>
            <a:r>
              <a:rPr lang="en-US" altLang="en-US" dirty="0"/>
              <a:t>Fig </a:t>
            </a:r>
            <a:r>
              <a:rPr lang="en-US" altLang="en-US" dirty="0" smtClean="0"/>
              <a:t>2(c</a:t>
            </a:r>
            <a:r>
              <a:rPr lang="en-US" altLang="en-US" dirty="0"/>
              <a:t>) : State Space Tree</a:t>
            </a:r>
          </a:p>
        </p:txBody>
      </p:sp>
      <p:sp>
        <p:nvSpPr>
          <p:cNvPr id="16" name="Title 1"/>
          <p:cNvSpPr txBox="1">
            <a:spLocks/>
          </p:cNvSpPr>
          <p:nvPr/>
        </p:nvSpPr>
        <p:spPr>
          <a:xfrm>
            <a:off x="1524000" y="217795"/>
            <a:ext cx="9144000" cy="511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9687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838199" y="707922"/>
            <a:ext cx="11009671" cy="5978013"/>
          </a:xfrm>
        </p:spPr>
        <p:txBody>
          <a:bodyPr>
            <a:normAutofit/>
          </a:bodyPr>
          <a:lstStyle/>
          <a:p>
            <a:pPr>
              <a:defRPr/>
            </a:pPr>
            <a:endParaRPr lang="en-US" altLang="en-US" dirty="0"/>
          </a:p>
          <a:p>
            <a:pPr>
              <a:defRPr/>
            </a:pPr>
            <a:endParaRPr lang="en-US" altLang="en-US" dirty="0"/>
          </a:p>
          <a:p>
            <a:pPr>
              <a:defRPr/>
            </a:pPr>
            <a:endParaRPr lang="en-US" altLang="en-US" dirty="0"/>
          </a:p>
          <a:p>
            <a:pPr>
              <a:defRPr/>
            </a:pPr>
            <a:endParaRPr lang="en-US" altLang="en-US" dirty="0"/>
          </a:p>
          <a:p>
            <a:pPr marL="0" indent="0" algn="ctr">
              <a:buFont typeface="Arial" panose="020B0604020202020204" pitchFamily="34" charset="0"/>
              <a:buNone/>
              <a:defRPr/>
            </a:pPr>
            <a:endParaRPr lang="en-US" altLang="en-US" sz="2000" dirty="0"/>
          </a:p>
          <a:p>
            <a:pPr marL="0" indent="0">
              <a:buNone/>
              <a:defRPr/>
            </a:pPr>
            <a:r>
              <a:rPr lang="en-US" altLang="en-US" sz="2400" dirty="0" smtClean="0">
                <a:latin typeface="Times New Roman" panose="02020603050405020304" pitchFamily="18" charset="0"/>
                <a:cs typeface="Times New Roman" panose="02020603050405020304" pitchFamily="18" charset="0"/>
              </a:rPr>
              <a:t>Now </a:t>
            </a:r>
            <a:r>
              <a:rPr lang="en-US" altLang="en-US" sz="2400" dirty="0">
                <a:latin typeface="Times New Roman" panose="02020603050405020304" pitchFamily="18" charset="0"/>
                <a:cs typeface="Times New Roman" panose="02020603050405020304" pitchFamily="18" charset="0"/>
              </a:rPr>
              <a:t>according to LC B &amp; B, we shall  have to expand node 6 when compared with cost of the nodes 2,3,6,7,8,5  as it is the node with least cost. And path covered till now is </a:t>
            </a:r>
          </a:p>
          <a:p>
            <a:pPr marL="0" indent="0">
              <a:buNone/>
              <a:defRPr/>
            </a:pPr>
            <a:r>
              <a:rPr lang="en-US" altLang="en-US" sz="2400" dirty="0">
                <a:latin typeface="Times New Roman" panose="02020603050405020304" pitchFamily="18" charset="0"/>
                <a:cs typeface="Times New Roman" panose="02020603050405020304" pitchFamily="18" charset="0"/>
              </a:rPr>
              <a:t>And the reduced matrix to be considered is  the reduced matrix computed at node 6. </a:t>
            </a:r>
            <a:r>
              <a:rPr lang="en-US" altLang="en-US" sz="2400" dirty="0" err="1">
                <a:latin typeface="Times New Roman" panose="02020603050405020304" pitchFamily="18" charset="0"/>
                <a:cs typeface="Times New Roman" panose="02020603050405020304" pitchFamily="18" charset="0"/>
              </a:rPr>
              <a:t>i.e</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call </a:t>
            </a:r>
            <a:r>
              <a:rPr lang="en-US" altLang="en-US" sz="2400" dirty="0">
                <a:latin typeface="Times New Roman" panose="02020603050405020304" pitchFamily="18" charset="0"/>
                <a:cs typeface="Times New Roman" panose="02020603050405020304" pitchFamily="18" charset="0"/>
              </a:rPr>
              <a:t>it matrix C</a:t>
            </a:r>
          </a:p>
          <a:p>
            <a:pPr marL="0" indent="0">
              <a:spcBef>
                <a:spcPts val="0"/>
              </a:spcBef>
              <a:buNone/>
              <a:defRPr/>
            </a:pPr>
            <a:endParaRPr lang="en-US" altLang="en-US" sz="2400" dirty="0">
              <a:latin typeface="Times New Roman" panose="02020603050405020304" pitchFamily="18" charset="0"/>
              <a:cs typeface="Times New Roman" panose="02020603050405020304" pitchFamily="18" charset="0"/>
            </a:endParaRPr>
          </a:p>
          <a:p>
            <a:pPr marL="0" indent="0">
              <a:spcBef>
                <a:spcPts val="0"/>
              </a:spcBef>
              <a:buNone/>
              <a:defRPr/>
            </a:pPr>
            <a:r>
              <a:rPr lang="en-US" altLang="en-US" sz="2400" dirty="0" smtClean="0">
                <a:latin typeface="Times New Roman" panose="02020603050405020304" pitchFamily="18" charset="0"/>
                <a:cs typeface="Times New Roman" panose="02020603050405020304" pitchFamily="18" charset="0"/>
              </a:rPr>
              <a:t>And </a:t>
            </a:r>
            <a:r>
              <a:rPr lang="en-US" altLang="en-US" sz="2400" dirty="0">
                <a:latin typeface="Times New Roman" panose="02020603050405020304" pitchFamily="18" charset="0"/>
                <a:cs typeface="Times New Roman" panose="02020603050405020304" pitchFamily="18" charset="0"/>
              </a:rPr>
              <a:t>reduced cost of </a:t>
            </a:r>
            <a:r>
              <a:rPr lang="en-US" altLang="en-US" sz="2400" dirty="0" smtClean="0">
                <a:latin typeface="Times New Roman" panose="02020603050405020304" pitchFamily="18" charset="0"/>
                <a:cs typeface="Times New Roman" panose="02020603050405020304" pitchFamily="18" charset="0"/>
              </a:rPr>
              <a:t>Matrix </a:t>
            </a:r>
            <a:r>
              <a:rPr lang="en-US" altLang="en-US" sz="2400" dirty="0">
                <a:latin typeface="Times New Roman" panose="02020603050405020304" pitchFamily="18" charset="0"/>
                <a:cs typeface="Times New Roman" panose="02020603050405020304" pitchFamily="18" charset="0"/>
              </a:rPr>
              <a:t>C  = 28</a:t>
            </a:r>
          </a:p>
          <a:p>
            <a:pPr marL="0" indent="0">
              <a:lnSpc>
                <a:spcPct val="150000"/>
              </a:lnSpc>
              <a:buFont typeface="Arial" panose="020B0604020202020204" pitchFamily="34" charset="0"/>
              <a:buNone/>
              <a:defRPr/>
            </a:pPr>
            <a:r>
              <a:rPr lang="en-US" altLang="en-US" sz="2000" dirty="0">
                <a:latin typeface="Times New Roman" panose="02020603050405020304" pitchFamily="18" charset="0"/>
                <a:cs typeface="Times New Roman" panose="02020603050405020304" pitchFamily="18" charset="0"/>
              </a:rPr>
              <a:t>                                      </a:t>
            </a:r>
            <a:r>
              <a:rPr lang="en-US" altLang="en-US" sz="2000" dirty="0"/>
              <a:t>                           </a:t>
            </a:r>
            <a:endParaRPr lang="en-US" altLang="en-US" sz="2000" dirty="0" smtClean="0"/>
          </a:p>
          <a:p>
            <a:pPr marL="0" indent="0">
              <a:lnSpc>
                <a:spcPct val="150000"/>
              </a:lnSpc>
              <a:buFont typeface="Arial" panose="020B0604020202020204" pitchFamily="34" charset="0"/>
              <a:buNone/>
              <a:defRPr/>
            </a:pPr>
            <a:r>
              <a:rPr lang="en-US" altLang="en-US" sz="2400" dirty="0" smtClean="0">
                <a:latin typeface="Times New Roman" panose="02020603050405020304" pitchFamily="18" charset="0"/>
                <a:cs typeface="Times New Roman" panose="02020603050405020304" pitchFamily="18" charset="0"/>
              </a:rPr>
              <a:t>					Matrix </a:t>
            </a:r>
            <a:r>
              <a:rPr lang="en-US" altLang="en-US" sz="2400" dirty="0">
                <a:latin typeface="Times New Roman" panose="02020603050405020304" pitchFamily="18" charset="0"/>
                <a:cs typeface="Times New Roman" panose="02020603050405020304" pitchFamily="18" charset="0"/>
              </a:rPr>
              <a:t>C</a:t>
            </a:r>
          </a:p>
          <a:p>
            <a:pPr>
              <a:defRPr/>
            </a:pPr>
            <a:endParaRPr lang="en-US" altLang="en-US" dirty="0"/>
          </a:p>
        </p:txBody>
      </p:sp>
      <p:sp>
        <p:nvSpPr>
          <p:cNvPr id="3" name="Oval 2">
            <a:extLst/>
          </p:cNvPr>
          <p:cNvSpPr/>
          <p:nvPr/>
        </p:nvSpPr>
        <p:spPr>
          <a:xfrm>
            <a:off x="8670925" y="5489835"/>
            <a:ext cx="360363" cy="3413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6" name="Oval 5">
            <a:extLst/>
          </p:cNvPr>
          <p:cNvSpPr/>
          <p:nvPr/>
        </p:nvSpPr>
        <p:spPr>
          <a:xfrm>
            <a:off x="9907588" y="5559737"/>
            <a:ext cx="360362"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cxnSp>
        <p:nvCxnSpPr>
          <p:cNvPr id="5" name="Straight Arrow Connector 4">
            <a:extLst/>
          </p:cNvPr>
          <p:cNvCxnSpPr/>
          <p:nvPr/>
        </p:nvCxnSpPr>
        <p:spPr>
          <a:xfrm>
            <a:off x="9031288" y="5660491"/>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086" name="TextBox 6"/>
          <p:cNvSpPr txBox="1">
            <a:spLocks noChangeArrowheads="1"/>
          </p:cNvSpPr>
          <p:nvPr/>
        </p:nvSpPr>
        <p:spPr bwMode="auto">
          <a:xfrm>
            <a:off x="8729663" y="5456496"/>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dirty="0">
                <a:latin typeface="Calibri" panose="020F0502020204030204" pitchFamily="34" charset="0"/>
              </a:rPr>
              <a:t>1</a:t>
            </a:r>
          </a:p>
        </p:txBody>
      </p:sp>
      <p:sp>
        <p:nvSpPr>
          <p:cNvPr id="46087" name="TextBox 7"/>
          <p:cNvSpPr txBox="1">
            <a:spLocks noChangeArrowheads="1"/>
          </p:cNvSpPr>
          <p:nvPr/>
        </p:nvSpPr>
        <p:spPr bwMode="auto">
          <a:xfrm>
            <a:off x="9972881" y="5489835"/>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dirty="0">
                <a:latin typeface="Calibri" panose="020F0502020204030204" pitchFamily="34" charset="0"/>
              </a:rPr>
              <a:t>4</a:t>
            </a:r>
          </a:p>
        </p:txBody>
      </p:sp>
      <p:cxnSp>
        <p:nvCxnSpPr>
          <p:cNvPr id="12" name="Straight Arrow Connector 11">
            <a:extLst/>
          </p:cNvPr>
          <p:cNvCxnSpPr/>
          <p:nvPr/>
        </p:nvCxnSpPr>
        <p:spPr>
          <a:xfrm>
            <a:off x="10274506" y="5710448"/>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p:cNvPr>
          <p:cNvSpPr/>
          <p:nvPr/>
        </p:nvSpPr>
        <p:spPr>
          <a:xfrm>
            <a:off x="11144250" y="5597837"/>
            <a:ext cx="360363"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46091" name="TextBox 8"/>
          <p:cNvSpPr txBox="1">
            <a:spLocks noChangeArrowheads="1"/>
          </p:cNvSpPr>
          <p:nvPr/>
        </p:nvSpPr>
        <p:spPr bwMode="auto">
          <a:xfrm>
            <a:off x="11153672" y="5559737"/>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2</a:t>
            </a:r>
          </a:p>
        </p:txBody>
      </p:sp>
      <p:pic>
        <p:nvPicPr>
          <p:cNvPr id="15" name="Picture 14">
            <a:extLst/>
          </p:cNvPr>
          <p:cNvPicPr>
            <a:picLocks noChangeAspect="1"/>
          </p:cNvPicPr>
          <p:nvPr/>
        </p:nvPicPr>
        <p:blipFill>
          <a:blip r:embed="rId2"/>
          <a:stretch>
            <a:fillRect/>
          </a:stretch>
        </p:blipFill>
        <p:spPr>
          <a:xfrm>
            <a:off x="5367544" y="4545680"/>
            <a:ext cx="2492375" cy="1635125"/>
          </a:xfrm>
          <a:prstGeom prst="rect">
            <a:avLst/>
          </a:prstGeom>
          <a:ln w="28575">
            <a:solidFill>
              <a:schemeClr val="accent2">
                <a:lumMod val="75000"/>
              </a:schemeClr>
            </a:solidFill>
          </a:ln>
        </p:spPr>
      </p:pic>
      <p:pic>
        <p:nvPicPr>
          <p:cNvPr id="16" name="Picture 15">
            <a:extLst/>
          </p:cNvPr>
          <p:cNvPicPr>
            <a:picLocks noChangeAspect="1"/>
          </p:cNvPicPr>
          <p:nvPr/>
        </p:nvPicPr>
        <p:blipFill>
          <a:blip r:embed="rId3"/>
          <a:stretch>
            <a:fillRect/>
          </a:stretch>
        </p:blipFill>
        <p:spPr>
          <a:xfrm>
            <a:off x="3098800" y="833912"/>
            <a:ext cx="5994400" cy="2146300"/>
          </a:xfrm>
          <a:prstGeom prst="rect">
            <a:avLst/>
          </a:prstGeom>
          <a:ln w="28575">
            <a:solidFill>
              <a:schemeClr val="accent2">
                <a:lumMod val="75000"/>
              </a:schemeClr>
            </a:solidFill>
          </a:ln>
        </p:spPr>
      </p:pic>
      <p:sp>
        <p:nvSpPr>
          <p:cNvPr id="17" name="Title 1"/>
          <p:cNvSpPr txBox="1">
            <a:spLocks/>
          </p:cNvSpPr>
          <p:nvPr/>
        </p:nvSpPr>
        <p:spPr>
          <a:xfrm>
            <a:off x="1524000" y="217795"/>
            <a:ext cx="9144000" cy="511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5260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786581" y="806245"/>
            <a:ext cx="10567219" cy="5840361"/>
          </a:xfrm>
        </p:spPr>
        <p:txBody>
          <a:bodyPr>
            <a:normAutofit fontScale="70000" lnSpcReduction="20000"/>
          </a:bodyPr>
          <a:lstStyle/>
          <a:p>
            <a:pPr marL="0" indent="0">
              <a:spcBef>
                <a:spcPts val="600"/>
              </a:spcBef>
              <a:buNone/>
              <a:defRPr/>
            </a:pPr>
            <a:r>
              <a:rPr lang="en-US" altLang="en-US" sz="3400" dirty="0">
                <a:latin typeface="Times New Roman" panose="02020603050405020304" pitchFamily="18" charset="0"/>
                <a:cs typeface="Times New Roman" panose="02020603050405020304" pitchFamily="18" charset="0"/>
              </a:rPr>
              <a:t>Now, let us find the costs from node 6 to nodes 9 and 10.</a:t>
            </a:r>
          </a:p>
          <a:p>
            <a:pPr marL="0" indent="0">
              <a:spcBef>
                <a:spcPts val="600"/>
              </a:spcBef>
              <a:buNone/>
              <a:defRPr/>
            </a:pPr>
            <a:r>
              <a:rPr lang="en-US" altLang="en-US" sz="3400" dirty="0">
                <a:latin typeface="Times New Roman" panose="02020603050405020304" pitchFamily="18" charset="0"/>
                <a:cs typeface="Times New Roman" panose="02020603050405020304" pitchFamily="18" charset="0"/>
              </a:rPr>
              <a:t>Cost of node 9 is     </a:t>
            </a:r>
            <a:r>
              <a:rPr lang="en-US" altLang="en-US" sz="3400" dirty="0" smtClean="0">
                <a:latin typeface="Times New Roman" panose="02020603050405020304" pitchFamily="18" charset="0"/>
                <a:cs typeface="Times New Roman" panose="02020603050405020304" pitchFamily="18" charset="0"/>
              </a:rPr>
              <a:t>C</a:t>
            </a:r>
            <a:r>
              <a:rPr lang="en-US" sz="3400" dirty="0" smtClean="0">
                <a:latin typeface="Times New Roman" panose="02020603050405020304" pitchFamily="18" charset="0"/>
                <a:cs typeface="Times New Roman" panose="02020603050405020304" pitchFamily="18" charset="0"/>
              </a:rPr>
              <a:t>(9</a:t>
            </a:r>
            <a:r>
              <a:rPr lang="en-US" sz="3400" dirty="0">
                <a:latin typeface="Times New Roman" panose="02020603050405020304" pitchFamily="18" charset="0"/>
                <a:cs typeface="Times New Roman" panose="02020603050405020304" pitchFamily="18" charset="0"/>
              </a:rPr>
              <a:t>) = </a:t>
            </a:r>
            <a:r>
              <a:rPr lang="en-US" sz="3400" dirty="0" smtClean="0">
                <a:latin typeface="Times New Roman" panose="02020603050405020304" pitchFamily="18" charset="0"/>
                <a:cs typeface="Times New Roman" panose="02020603050405020304" pitchFamily="18" charset="0"/>
              </a:rPr>
              <a:t>C(6</a:t>
            </a:r>
            <a:r>
              <a:rPr lang="en-US" sz="3400" dirty="0">
                <a:latin typeface="Times New Roman" panose="02020603050405020304" pitchFamily="18" charset="0"/>
                <a:cs typeface="Times New Roman" panose="02020603050405020304" pitchFamily="18" charset="0"/>
              </a:rPr>
              <a:t>) + C(2, 3) + r </a:t>
            </a:r>
            <a:r>
              <a:rPr lang="en-US" sz="3400" b="1"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28 +</a:t>
            </a:r>
            <a:r>
              <a:rPr lang="en-US" sz="3400" b="1"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11 + 13 = 52</a:t>
            </a:r>
          </a:p>
          <a:p>
            <a:pPr>
              <a:spcBef>
                <a:spcPts val="600"/>
              </a:spcBef>
              <a:defRPr/>
            </a:pPr>
            <a:endParaRPr lang="en-US" dirty="0">
              <a:latin typeface="Times New Roman" panose="02020603050405020304" pitchFamily="18" charset="0"/>
              <a:cs typeface="Times New Roman" panose="02020603050405020304" pitchFamily="18" charset="0"/>
            </a:endParaRPr>
          </a:p>
          <a:p>
            <a:pPr>
              <a:defRPr/>
            </a:pPr>
            <a:endParaRPr lang="en-US" dirty="0">
              <a:latin typeface="Times New Roman" panose="02020603050405020304" pitchFamily="18" charset="0"/>
              <a:cs typeface="Times New Roman" panose="02020603050405020304" pitchFamily="18" charset="0"/>
            </a:endParaRPr>
          </a:p>
          <a:p>
            <a:pPr>
              <a:defRPr/>
            </a:pPr>
            <a:endParaRPr lang="en-US" b="1" dirty="0">
              <a:latin typeface="Times New Roman" panose="02020603050405020304" pitchFamily="18" charset="0"/>
              <a:cs typeface="Times New Roman" panose="02020603050405020304" pitchFamily="18" charset="0"/>
            </a:endParaRPr>
          </a:p>
          <a:p>
            <a:pPr marL="0" indent="0">
              <a:spcBef>
                <a:spcPts val="0"/>
              </a:spcBef>
              <a:buFont typeface="Arial" panose="020B0604020202020204" pitchFamily="34" charset="0"/>
              <a:buNone/>
              <a:defRPr/>
            </a:pPr>
            <a:endParaRPr lang="en-US" altLang="en-US" b="1" dirty="0">
              <a:solidFill>
                <a:srgbClr val="C00000"/>
              </a:solidFill>
              <a:latin typeface="Times New Roman" panose="02020603050405020304" pitchFamily="18" charset="0"/>
              <a:cs typeface="Times New Roman" panose="02020603050405020304" pitchFamily="18" charset="0"/>
            </a:endParaRPr>
          </a:p>
          <a:p>
            <a:pPr marL="0" indent="0">
              <a:spcBef>
                <a:spcPts val="0"/>
              </a:spcBef>
              <a:buFont typeface="Arial" panose="020B0604020202020204" pitchFamily="34" charset="0"/>
              <a:buNone/>
              <a:defRPr/>
            </a:pPr>
            <a:r>
              <a:rPr lang="en-US" altLang="en-US" b="1" dirty="0">
                <a:solidFill>
                  <a:srgbClr val="C00000"/>
                </a:solidFill>
                <a:latin typeface="Times New Roman" panose="02020603050405020304" pitchFamily="18" charset="0"/>
                <a:cs typeface="Times New Roman" panose="02020603050405020304" pitchFamily="18" charset="0"/>
              </a:rPr>
              <a:t>                 </a:t>
            </a:r>
            <a:endParaRPr lang="en-US" altLang="en-US" b="1" dirty="0" smtClean="0">
              <a:solidFill>
                <a:srgbClr val="C00000"/>
              </a:solidFill>
              <a:latin typeface="Times New Roman" panose="02020603050405020304" pitchFamily="18" charset="0"/>
              <a:cs typeface="Times New Roman" panose="02020603050405020304" pitchFamily="18" charset="0"/>
            </a:endParaRPr>
          </a:p>
          <a:p>
            <a:pPr marL="0" indent="0">
              <a:spcBef>
                <a:spcPts val="0"/>
              </a:spcBef>
              <a:buFont typeface="Arial" panose="020B0604020202020204" pitchFamily="34" charset="0"/>
              <a:buNone/>
              <a:defRPr/>
            </a:pPr>
            <a:endParaRPr lang="en-US" altLang="en-US" sz="2400" dirty="0" smtClean="0">
              <a:latin typeface="Times New Roman" panose="02020603050405020304" pitchFamily="18" charset="0"/>
              <a:cs typeface="Times New Roman" panose="02020603050405020304" pitchFamily="18" charset="0"/>
            </a:endParaRPr>
          </a:p>
          <a:p>
            <a:pPr marL="0" indent="0">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spcBef>
                <a:spcPts val="0"/>
              </a:spcBef>
              <a:buFont typeface="Arial" panose="020B0604020202020204" pitchFamily="34" charset="0"/>
              <a:buNone/>
              <a:defRPr/>
            </a:pPr>
            <a:endParaRPr lang="en-US" altLang="en-US" sz="2400" dirty="0" smtClean="0">
              <a:latin typeface="Times New Roman" panose="02020603050405020304" pitchFamily="18" charset="0"/>
              <a:cs typeface="Times New Roman" panose="02020603050405020304" pitchFamily="18" charset="0"/>
            </a:endParaRPr>
          </a:p>
          <a:p>
            <a:pPr marL="0" indent="0">
              <a:spcBef>
                <a:spcPts val="0"/>
              </a:spcBef>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spcBef>
                <a:spcPts val="0"/>
              </a:spcBef>
              <a:buFont typeface="Arial" panose="020B0604020202020204" pitchFamily="34" charset="0"/>
              <a:buNone/>
              <a:defRPr/>
            </a:pPr>
            <a:r>
              <a:rPr lang="en-US" altLang="en-US" sz="2400" dirty="0" smtClean="0">
                <a:latin typeface="Times New Roman" panose="02020603050405020304" pitchFamily="18" charset="0"/>
                <a:cs typeface="Times New Roman" panose="02020603050405020304" pitchFamily="18" charset="0"/>
              </a:rPr>
              <a:t>		</a:t>
            </a:r>
            <a:r>
              <a:rPr lang="en-US" altLang="en-US" sz="3400" dirty="0" smtClean="0">
                <a:latin typeface="Times New Roman" panose="02020603050405020304" pitchFamily="18" charset="0"/>
                <a:cs typeface="Times New Roman" panose="02020603050405020304" pitchFamily="18" charset="0"/>
              </a:rPr>
              <a:t>Matrix </a:t>
            </a:r>
            <a:r>
              <a:rPr lang="en-US" altLang="en-US" sz="3400" dirty="0">
                <a:latin typeface="Times New Roman" panose="02020603050405020304" pitchFamily="18" charset="0"/>
                <a:cs typeface="Times New Roman" panose="02020603050405020304" pitchFamily="18" charset="0"/>
              </a:rPr>
              <a:t>C</a:t>
            </a:r>
            <a:endParaRPr lang="en-US" altLang="en-US" sz="4600" b="1" dirty="0">
              <a:solidFill>
                <a:srgbClr val="C00000"/>
              </a:solidFill>
              <a:latin typeface="Times New Roman" panose="02020603050405020304" pitchFamily="18" charset="0"/>
              <a:cs typeface="Times New Roman" panose="02020603050405020304" pitchFamily="18" charset="0"/>
            </a:endParaRPr>
          </a:p>
          <a:p>
            <a:pPr marL="0" indent="0">
              <a:buNone/>
              <a:defRPr/>
            </a:pPr>
            <a:r>
              <a:rPr lang="en-US" altLang="en-US" sz="4000" dirty="0" smtClean="0">
                <a:latin typeface="Times New Roman" panose="02020603050405020304" pitchFamily="18" charset="0"/>
                <a:cs typeface="Times New Roman" panose="02020603050405020304" pitchFamily="18" charset="0"/>
              </a:rPr>
              <a:t>Cost </a:t>
            </a:r>
            <a:r>
              <a:rPr lang="en-US" altLang="en-US" sz="4000" dirty="0">
                <a:latin typeface="Times New Roman" panose="02020603050405020304" pitchFamily="18" charset="0"/>
                <a:cs typeface="Times New Roman" panose="02020603050405020304" pitchFamily="18" charset="0"/>
              </a:rPr>
              <a:t>of node 10 is     </a:t>
            </a:r>
            <a:r>
              <a:rPr lang="en-US" altLang="en-US" sz="4000" dirty="0" smtClean="0">
                <a:latin typeface="Times New Roman" panose="02020603050405020304" pitchFamily="18" charset="0"/>
                <a:cs typeface="Times New Roman" panose="02020603050405020304" pitchFamily="18" charset="0"/>
              </a:rPr>
              <a:t>C</a:t>
            </a:r>
            <a:r>
              <a:rPr lang="en-US" sz="4000" dirty="0" smtClean="0">
                <a:latin typeface="Times New Roman" panose="02020603050405020304" pitchFamily="18" charset="0"/>
                <a:cs typeface="Times New Roman" panose="02020603050405020304" pitchFamily="18" charset="0"/>
              </a:rPr>
              <a:t>(10</a:t>
            </a:r>
            <a:r>
              <a:rPr lang="en-US" sz="4000" dirty="0">
                <a:latin typeface="Times New Roman" panose="02020603050405020304" pitchFamily="18" charset="0"/>
                <a:cs typeface="Times New Roman" panose="02020603050405020304" pitchFamily="18" charset="0"/>
              </a:rPr>
              <a:t>) = </a:t>
            </a:r>
            <a:r>
              <a:rPr lang="en-US" sz="4000" dirty="0" smtClean="0">
                <a:latin typeface="Times New Roman" panose="02020603050405020304" pitchFamily="18" charset="0"/>
                <a:cs typeface="Times New Roman" panose="02020603050405020304" pitchFamily="18" charset="0"/>
              </a:rPr>
              <a:t>C(6</a:t>
            </a:r>
            <a:r>
              <a:rPr lang="en-US" sz="4000" dirty="0">
                <a:latin typeface="Times New Roman" panose="02020603050405020304" pitchFamily="18" charset="0"/>
                <a:cs typeface="Times New Roman" panose="02020603050405020304" pitchFamily="18" charset="0"/>
              </a:rPr>
              <a:t>) + B(2, 5) + r = 28 + 0 + 0 = 28</a:t>
            </a:r>
            <a:endParaRPr lang="en-US" altLang="en-US" sz="4000" dirty="0">
              <a:latin typeface="Times New Roman" panose="02020603050405020304" pitchFamily="18" charset="0"/>
              <a:cs typeface="Times New Roman" panose="02020603050405020304" pitchFamily="18" charset="0"/>
            </a:endParaRPr>
          </a:p>
          <a:p>
            <a:pPr>
              <a:defRPr/>
            </a:pPr>
            <a:endParaRPr lang="en-US" altLang="en-US" dirty="0"/>
          </a:p>
          <a:p>
            <a:pPr>
              <a:defRPr/>
            </a:pPr>
            <a:endParaRPr lang="en-US" altLang="en-US" dirty="0"/>
          </a:p>
          <a:p>
            <a:pPr>
              <a:defRPr/>
            </a:pPr>
            <a:endParaRPr lang="en-US" altLang="en-US" dirty="0"/>
          </a:p>
          <a:p>
            <a:pPr marL="0" indent="0">
              <a:buFont typeface="Arial" panose="020B0604020202020204" pitchFamily="34" charset="0"/>
              <a:buNone/>
              <a:defRPr/>
            </a:pPr>
            <a:r>
              <a:rPr lang="en-US" altLang="en-US" sz="2000" dirty="0"/>
              <a:t>                </a:t>
            </a:r>
            <a:endParaRPr lang="en-US" altLang="en-US" sz="2000" dirty="0" smtClean="0"/>
          </a:p>
          <a:p>
            <a:pPr marL="0" indent="0">
              <a:buFont typeface="Arial" panose="020B0604020202020204" pitchFamily="34" charset="0"/>
              <a:buNone/>
              <a:defRPr/>
            </a:pPr>
            <a:endParaRPr lang="en-US" altLang="en-US" sz="2000" dirty="0" smtClean="0"/>
          </a:p>
          <a:p>
            <a:pPr marL="0" indent="0">
              <a:buFont typeface="Arial" panose="020B0604020202020204" pitchFamily="34" charset="0"/>
              <a:buNone/>
              <a:defRPr/>
            </a:pPr>
            <a:r>
              <a:rPr lang="en-US" altLang="en-US" sz="2000" dirty="0" smtClean="0"/>
              <a:t> </a:t>
            </a:r>
          </a:p>
          <a:p>
            <a:pPr marL="0" indent="0">
              <a:buFont typeface="Arial" panose="020B0604020202020204" pitchFamily="34" charset="0"/>
              <a:buNone/>
              <a:defRPr/>
            </a:pPr>
            <a:r>
              <a:rPr lang="en-US" altLang="en-US" sz="2000" dirty="0">
                <a:latin typeface="Times New Roman" panose="02020603050405020304" pitchFamily="18" charset="0"/>
                <a:cs typeface="Times New Roman" panose="02020603050405020304" pitchFamily="18" charset="0"/>
              </a:rPr>
              <a:t>	</a:t>
            </a:r>
            <a:r>
              <a:rPr lang="en-US" altLang="en-US" sz="3400" dirty="0" smtClean="0">
                <a:latin typeface="Times New Roman" panose="02020603050405020304" pitchFamily="18" charset="0"/>
                <a:cs typeface="Times New Roman" panose="02020603050405020304" pitchFamily="18" charset="0"/>
              </a:rPr>
              <a:t>Matrix </a:t>
            </a:r>
            <a:r>
              <a:rPr lang="en-US" altLang="en-US" sz="3400" dirty="0">
                <a:latin typeface="Times New Roman" panose="02020603050405020304" pitchFamily="18" charset="0"/>
                <a:cs typeface="Times New Roman" panose="02020603050405020304" pitchFamily="18" charset="0"/>
              </a:rPr>
              <a:t>C</a:t>
            </a:r>
            <a:endParaRPr lang="en-US" altLang="en-US" sz="2000" dirty="0">
              <a:latin typeface="Times New Roman" panose="02020603050405020304" pitchFamily="18" charset="0"/>
              <a:cs typeface="Times New Roman" panose="02020603050405020304" pitchFamily="18" charset="0"/>
            </a:endParaRPr>
          </a:p>
        </p:txBody>
      </p:sp>
      <p:graphicFrame>
        <p:nvGraphicFramePr>
          <p:cNvPr id="3" name="Diagram 2">
            <a:extLst/>
          </p:cNvPr>
          <p:cNvGraphicFramePr/>
          <p:nvPr/>
        </p:nvGraphicFramePr>
        <p:xfrm>
          <a:off x="4723397" y="1576343"/>
          <a:ext cx="2445759" cy="750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p:cNvPr>
          <p:cNvGraphicFramePr/>
          <p:nvPr/>
        </p:nvGraphicFramePr>
        <p:xfrm>
          <a:off x="5339522" y="1938697"/>
          <a:ext cx="2445759" cy="6568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a:extLst/>
          </p:cNvPr>
          <p:cNvGraphicFramePr/>
          <p:nvPr/>
        </p:nvGraphicFramePr>
        <p:xfrm>
          <a:off x="4566117" y="4306263"/>
          <a:ext cx="2794129" cy="10625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6" name="Picture 15">
            <a:extLst/>
          </p:cNvPr>
          <p:cNvPicPr>
            <a:picLocks noChangeAspect="1"/>
          </p:cNvPicPr>
          <p:nvPr/>
        </p:nvPicPr>
        <p:blipFill>
          <a:blip r:embed="rId17"/>
          <a:stretch>
            <a:fillRect/>
          </a:stretch>
        </p:blipFill>
        <p:spPr>
          <a:xfrm>
            <a:off x="1487871" y="4204468"/>
            <a:ext cx="2727325" cy="1881187"/>
          </a:xfrm>
          <a:prstGeom prst="rect">
            <a:avLst/>
          </a:prstGeom>
          <a:ln w="28575">
            <a:solidFill>
              <a:schemeClr val="accent2">
                <a:lumMod val="75000"/>
              </a:schemeClr>
            </a:solidFill>
          </a:ln>
        </p:spPr>
      </p:pic>
      <p:pic>
        <p:nvPicPr>
          <p:cNvPr id="18" name="Picture 17">
            <a:extLst/>
          </p:cNvPr>
          <p:cNvPicPr>
            <a:picLocks noChangeAspect="1"/>
          </p:cNvPicPr>
          <p:nvPr/>
        </p:nvPicPr>
        <p:blipFill>
          <a:blip r:embed="rId17"/>
          <a:stretch>
            <a:fillRect/>
          </a:stretch>
        </p:blipFill>
        <p:spPr>
          <a:xfrm>
            <a:off x="1425458" y="1576343"/>
            <a:ext cx="2659062" cy="1744662"/>
          </a:xfrm>
          <a:prstGeom prst="rect">
            <a:avLst/>
          </a:prstGeom>
          <a:ln w="28575">
            <a:solidFill>
              <a:schemeClr val="accent2">
                <a:lumMod val="75000"/>
              </a:schemeClr>
            </a:solidFill>
          </a:ln>
        </p:spPr>
      </p:pic>
      <p:pic>
        <p:nvPicPr>
          <p:cNvPr id="7" name="Picture 6">
            <a:extLst/>
          </p:cNvPr>
          <p:cNvPicPr>
            <a:picLocks noChangeAspect="1"/>
          </p:cNvPicPr>
          <p:nvPr/>
        </p:nvPicPr>
        <p:blipFill>
          <a:blip r:embed="rId18"/>
          <a:stretch>
            <a:fillRect/>
          </a:stretch>
        </p:blipFill>
        <p:spPr>
          <a:xfrm>
            <a:off x="7737472" y="1513374"/>
            <a:ext cx="2697163" cy="1854200"/>
          </a:xfrm>
          <a:prstGeom prst="rect">
            <a:avLst/>
          </a:prstGeom>
          <a:ln w="28575">
            <a:solidFill>
              <a:schemeClr val="accent2">
                <a:lumMod val="75000"/>
              </a:schemeClr>
            </a:solidFill>
          </a:ln>
        </p:spPr>
      </p:pic>
      <p:pic>
        <p:nvPicPr>
          <p:cNvPr id="8" name="Picture 7">
            <a:extLst/>
          </p:cNvPr>
          <p:cNvPicPr>
            <a:picLocks noChangeAspect="1"/>
          </p:cNvPicPr>
          <p:nvPr/>
        </p:nvPicPr>
        <p:blipFill>
          <a:blip r:embed="rId19"/>
          <a:stretch>
            <a:fillRect/>
          </a:stretch>
        </p:blipFill>
        <p:spPr>
          <a:xfrm>
            <a:off x="7643811" y="4306263"/>
            <a:ext cx="2884487" cy="1947863"/>
          </a:xfrm>
          <a:prstGeom prst="rect">
            <a:avLst/>
          </a:prstGeom>
          <a:ln w="28575">
            <a:solidFill>
              <a:schemeClr val="accent2">
                <a:lumMod val="75000"/>
              </a:schemeClr>
            </a:solidFill>
          </a:ln>
        </p:spPr>
      </p:pic>
      <p:sp>
        <p:nvSpPr>
          <p:cNvPr id="20" name="Title 1"/>
          <p:cNvSpPr txBox="1">
            <a:spLocks/>
          </p:cNvSpPr>
          <p:nvPr/>
        </p:nvSpPr>
        <p:spPr>
          <a:xfrm>
            <a:off x="1524000" y="217795"/>
            <a:ext cx="9144000" cy="511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2871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422787" y="658761"/>
            <a:ext cx="11493910" cy="6076336"/>
          </a:xfrm>
        </p:spPr>
        <p:txBody>
          <a:bodyPr>
            <a:normAutofit fontScale="85000" lnSpcReduction="20000"/>
          </a:bodyPr>
          <a:lstStyle/>
          <a:p>
            <a:pPr>
              <a:defRPr/>
            </a:pPr>
            <a:endParaRPr lang="en-US" altLang="en-US" dirty="0"/>
          </a:p>
          <a:p>
            <a:pPr>
              <a:defRPr/>
            </a:pPr>
            <a:endParaRPr lang="en-US" altLang="en-US" dirty="0"/>
          </a:p>
          <a:p>
            <a:pPr>
              <a:defRPr/>
            </a:pPr>
            <a:endParaRPr lang="en-US" altLang="en-US" dirty="0"/>
          </a:p>
          <a:p>
            <a:pPr>
              <a:defRPr/>
            </a:pPr>
            <a:endParaRPr lang="en-US" altLang="en-US" dirty="0"/>
          </a:p>
          <a:p>
            <a:pPr marL="0" indent="0" algn="ctr">
              <a:buFont typeface="Arial" panose="020B0604020202020204" pitchFamily="34" charset="0"/>
              <a:buNone/>
              <a:defRPr/>
            </a:pPr>
            <a:endParaRPr lang="en-US" altLang="en-US" sz="2000" dirty="0"/>
          </a:p>
          <a:p>
            <a:pPr marL="0" indent="0" algn="ctr">
              <a:buNone/>
              <a:defRPr/>
            </a:pPr>
            <a:r>
              <a:rPr lang="en-US" altLang="en-US" sz="2000" dirty="0" smtClean="0"/>
              <a:t>			</a:t>
            </a:r>
          </a:p>
          <a:p>
            <a:pPr marL="0" indent="0" algn="ctr">
              <a:buNone/>
              <a:defRPr/>
            </a:pPr>
            <a:r>
              <a:rPr lang="en-US" altLang="en-US" sz="2000" dirty="0" smtClean="0"/>
              <a:t>			</a:t>
            </a:r>
          </a:p>
          <a:p>
            <a:pPr marL="0" indent="0" algn="ctr">
              <a:buNone/>
              <a:defRPr/>
            </a:pPr>
            <a:endParaRPr lang="en-US" altLang="en-US" sz="2000" dirty="0"/>
          </a:p>
          <a:p>
            <a:pPr marL="0" indent="0" algn="ctr">
              <a:buNone/>
              <a:defRPr/>
            </a:pPr>
            <a:r>
              <a:rPr lang="en-US" altLang="en-US" sz="2000" dirty="0" smtClean="0">
                <a:latin typeface="Times New Roman" panose="02020603050405020304" pitchFamily="18" charset="0"/>
                <a:cs typeface="Times New Roman" panose="02020603050405020304" pitchFamily="18" charset="0"/>
              </a:rPr>
              <a:t>                           Fig 2 </a:t>
            </a:r>
            <a:r>
              <a:rPr lang="en-US" altLang="en-US" sz="2000" dirty="0">
                <a:latin typeface="Times New Roman" panose="02020603050405020304" pitchFamily="18" charset="0"/>
                <a:cs typeface="Times New Roman" panose="02020603050405020304" pitchFamily="18" charset="0"/>
              </a:rPr>
              <a:t>(d) : State Space </a:t>
            </a:r>
            <a:r>
              <a:rPr lang="en-US" altLang="en-US" sz="2000" dirty="0" smtClean="0">
                <a:latin typeface="Times New Roman" panose="02020603050405020304" pitchFamily="18" charset="0"/>
                <a:cs typeface="Times New Roman" panose="02020603050405020304" pitchFamily="18" charset="0"/>
              </a:rPr>
              <a:t>Tree                                                           Matrix </a:t>
            </a:r>
            <a:r>
              <a:rPr lang="en-US" altLang="en-US" sz="2000" dirty="0">
                <a:latin typeface="Times New Roman" panose="02020603050405020304" pitchFamily="18" charset="0"/>
                <a:cs typeface="Times New Roman" panose="02020603050405020304" pitchFamily="18" charset="0"/>
              </a:rPr>
              <a:t>D</a:t>
            </a:r>
          </a:p>
          <a:p>
            <a:pPr marL="0" indent="0" algn="ctr">
              <a:buFont typeface="Arial" panose="020B0604020202020204" pitchFamily="34" charset="0"/>
              <a:buNone/>
              <a:defRPr/>
            </a:pPr>
            <a:endParaRPr lang="en-US" altLang="en-US" sz="2000" dirty="0">
              <a:latin typeface="Times New Roman" panose="02020603050405020304" pitchFamily="18" charset="0"/>
              <a:cs typeface="Times New Roman" panose="02020603050405020304" pitchFamily="18" charset="0"/>
            </a:endParaRPr>
          </a:p>
          <a:p>
            <a:pPr marL="0" indent="0">
              <a:buNone/>
              <a:defRPr/>
            </a:pPr>
            <a:r>
              <a:rPr lang="en-US" altLang="en-US" sz="3000" dirty="0" smtClean="0">
                <a:latin typeface="Times New Roman" panose="02020603050405020304" pitchFamily="18" charset="0"/>
                <a:cs typeface="Times New Roman" panose="02020603050405020304" pitchFamily="18" charset="0"/>
              </a:rPr>
              <a:t>Now </a:t>
            </a:r>
            <a:r>
              <a:rPr lang="en-US" altLang="en-US" sz="3000" dirty="0">
                <a:latin typeface="Times New Roman" panose="02020603050405020304" pitchFamily="18" charset="0"/>
                <a:cs typeface="Times New Roman" panose="02020603050405020304" pitchFamily="18" charset="0"/>
              </a:rPr>
              <a:t>according to LC B &amp; B, we shall  have to expand node 10 when compared with cost of the nodes 2,3,9,10,7,8,5  as it is the node with least cost. And path covered till now is </a:t>
            </a:r>
          </a:p>
          <a:p>
            <a:pPr marL="0" indent="0">
              <a:buNone/>
              <a:defRPr/>
            </a:pPr>
            <a:r>
              <a:rPr lang="en-US" altLang="en-US" sz="3000" dirty="0">
                <a:latin typeface="Times New Roman" panose="02020603050405020304" pitchFamily="18" charset="0"/>
                <a:cs typeface="Times New Roman" panose="02020603050405020304" pitchFamily="18" charset="0"/>
              </a:rPr>
              <a:t>And the reduced matrix to be considered is  the reduced matrix computed at node 10. </a:t>
            </a:r>
            <a:r>
              <a:rPr lang="en-US" altLang="en-US" sz="3000" dirty="0" err="1">
                <a:latin typeface="Times New Roman" panose="02020603050405020304" pitchFamily="18" charset="0"/>
                <a:cs typeface="Times New Roman" panose="02020603050405020304" pitchFamily="18" charset="0"/>
              </a:rPr>
              <a:t>i.e</a:t>
            </a:r>
            <a:r>
              <a:rPr lang="en-US" altLang="en-US" sz="3000" dirty="0">
                <a:latin typeface="Times New Roman" panose="02020603050405020304" pitchFamily="18" charset="0"/>
                <a:cs typeface="Times New Roman" panose="02020603050405020304" pitchFamily="18" charset="0"/>
              </a:rPr>
              <a:t> </a:t>
            </a:r>
            <a:r>
              <a:rPr lang="en-US" altLang="en-US" sz="3000" dirty="0" smtClean="0">
                <a:latin typeface="Times New Roman" panose="02020603050405020304" pitchFamily="18" charset="0"/>
                <a:cs typeface="Times New Roman" panose="02020603050405020304" pitchFamily="18" charset="0"/>
              </a:rPr>
              <a:t>call </a:t>
            </a:r>
            <a:r>
              <a:rPr lang="en-US" altLang="en-US" sz="3000" dirty="0">
                <a:latin typeface="Times New Roman" panose="02020603050405020304" pitchFamily="18" charset="0"/>
                <a:cs typeface="Times New Roman" panose="02020603050405020304" pitchFamily="18" charset="0"/>
              </a:rPr>
              <a:t>it matrix D</a:t>
            </a:r>
          </a:p>
          <a:p>
            <a:pPr marL="0" indent="0">
              <a:spcBef>
                <a:spcPts val="0"/>
              </a:spcBef>
              <a:buNone/>
              <a:defRPr/>
            </a:pPr>
            <a:r>
              <a:rPr lang="en-US" altLang="en-US" sz="3000" dirty="0" smtClean="0">
                <a:latin typeface="Times New Roman" panose="02020603050405020304" pitchFamily="18" charset="0"/>
                <a:cs typeface="Times New Roman" panose="02020603050405020304" pitchFamily="18" charset="0"/>
              </a:rPr>
              <a:t>				</a:t>
            </a:r>
          </a:p>
          <a:p>
            <a:pPr marL="0" indent="0">
              <a:spcBef>
                <a:spcPts val="0"/>
              </a:spcBef>
              <a:buNone/>
              <a:defRPr/>
            </a:pPr>
            <a:endParaRPr lang="en-US" altLang="en-US" sz="3000" dirty="0" smtClean="0">
              <a:latin typeface="Times New Roman" panose="02020603050405020304" pitchFamily="18" charset="0"/>
              <a:cs typeface="Times New Roman" panose="02020603050405020304" pitchFamily="18" charset="0"/>
            </a:endParaRPr>
          </a:p>
          <a:p>
            <a:pPr marL="0" indent="0">
              <a:spcBef>
                <a:spcPts val="0"/>
              </a:spcBef>
              <a:buNone/>
              <a:defRPr/>
            </a:pPr>
            <a:r>
              <a:rPr lang="en-US" altLang="en-US" sz="3000" dirty="0" smtClean="0">
                <a:latin typeface="Times New Roman" panose="02020603050405020304" pitchFamily="18" charset="0"/>
                <a:cs typeface="Times New Roman" panose="02020603050405020304" pitchFamily="18" charset="0"/>
              </a:rPr>
              <a:t>And </a:t>
            </a:r>
            <a:r>
              <a:rPr lang="en-US" altLang="en-US" sz="3000" dirty="0">
                <a:latin typeface="Times New Roman" panose="02020603050405020304" pitchFamily="18" charset="0"/>
                <a:cs typeface="Times New Roman" panose="02020603050405020304" pitchFamily="18" charset="0"/>
              </a:rPr>
              <a:t>reduced cost of </a:t>
            </a:r>
            <a:r>
              <a:rPr lang="en-US" altLang="en-US" sz="3000" dirty="0" smtClean="0"/>
              <a:t>Matrix </a:t>
            </a:r>
            <a:r>
              <a:rPr lang="en-US" altLang="en-US" sz="3000" dirty="0"/>
              <a:t>D  = 28</a:t>
            </a:r>
          </a:p>
          <a:p>
            <a:pPr marL="0" indent="0">
              <a:buNone/>
              <a:defRPr/>
            </a:pPr>
            <a:endParaRPr lang="en-US" altLang="en-US" dirty="0"/>
          </a:p>
        </p:txBody>
      </p:sp>
      <p:sp>
        <p:nvSpPr>
          <p:cNvPr id="3" name="Oval 2">
            <a:extLst/>
          </p:cNvPr>
          <p:cNvSpPr/>
          <p:nvPr/>
        </p:nvSpPr>
        <p:spPr>
          <a:xfrm>
            <a:off x="5681662" y="5636946"/>
            <a:ext cx="360363" cy="3413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6" name="Oval 5">
            <a:extLst/>
          </p:cNvPr>
          <p:cNvSpPr/>
          <p:nvPr/>
        </p:nvSpPr>
        <p:spPr>
          <a:xfrm>
            <a:off x="6902451" y="5636945"/>
            <a:ext cx="360362"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cxnSp>
        <p:nvCxnSpPr>
          <p:cNvPr id="5" name="Straight Arrow Connector 4">
            <a:extLst/>
          </p:cNvPr>
          <p:cNvCxnSpPr/>
          <p:nvPr/>
        </p:nvCxnSpPr>
        <p:spPr>
          <a:xfrm>
            <a:off x="6042025" y="5807602"/>
            <a:ext cx="874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134" name="TextBox 6"/>
          <p:cNvSpPr txBox="1">
            <a:spLocks noChangeArrowheads="1"/>
          </p:cNvSpPr>
          <p:nvPr/>
        </p:nvSpPr>
        <p:spPr bwMode="auto">
          <a:xfrm>
            <a:off x="5681662" y="5598845"/>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dirty="0">
                <a:latin typeface="Calibri" panose="020F0502020204030204" pitchFamily="34" charset="0"/>
              </a:rPr>
              <a:t>1</a:t>
            </a:r>
          </a:p>
        </p:txBody>
      </p:sp>
      <p:sp>
        <p:nvSpPr>
          <p:cNvPr id="48135" name="TextBox 7"/>
          <p:cNvSpPr txBox="1">
            <a:spLocks noChangeArrowheads="1"/>
          </p:cNvSpPr>
          <p:nvPr/>
        </p:nvSpPr>
        <p:spPr bwMode="auto">
          <a:xfrm>
            <a:off x="6961189" y="5611738"/>
            <a:ext cx="371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dirty="0">
                <a:latin typeface="Calibri" panose="020F0502020204030204" pitchFamily="34" charset="0"/>
              </a:rPr>
              <a:t>4</a:t>
            </a:r>
          </a:p>
        </p:txBody>
      </p:sp>
      <p:cxnSp>
        <p:nvCxnSpPr>
          <p:cNvPr id="12" name="Straight Arrow Connector 11">
            <a:extLst/>
          </p:cNvPr>
          <p:cNvCxnSpPr/>
          <p:nvPr/>
        </p:nvCxnSpPr>
        <p:spPr>
          <a:xfrm>
            <a:off x="7262813" y="5782995"/>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p:cNvPr>
          <p:cNvSpPr/>
          <p:nvPr/>
        </p:nvSpPr>
        <p:spPr>
          <a:xfrm>
            <a:off x="8200026" y="5648058"/>
            <a:ext cx="360362"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48138" name="TextBox 8"/>
          <p:cNvSpPr txBox="1">
            <a:spLocks noChangeArrowheads="1"/>
          </p:cNvSpPr>
          <p:nvPr/>
        </p:nvSpPr>
        <p:spPr bwMode="auto">
          <a:xfrm>
            <a:off x="8229394" y="5598845"/>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dirty="0">
                <a:latin typeface="Calibri" panose="020F0502020204030204" pitchFamily="34" charset="0"/>
              </a:rPr>
              <a:t>2</a:t>
            </a:r>
          </a:p>
        </p:txBody>
      </p:sp>
      <p:pic>
        <p:nvPicPr>
          <p:cNvPr id="2" name="Picture 1">
            <a:extLst/>
          </p:cNvPr>
          <p:cNvPicPr>
            <a:picLocks noChangeAspect="1"/>
          </p:cNvPicPr>
          <p:nvPr/>
        </p:nvPicPr>
        <p:blipFill>
          <a:blip r:embed="rId2"/>
          <a:stretch>
            <a:fillRect/>
          </a:stretch>
        </p:blipFill>
        <p:spPr>
          <a:xfrm>
            <a:off x="2629272" y="1102596"/>
            <a:ext cx="4219575" cy="2409825"/>
          </a:xfrm>
          <a:prstGeom prst="rect">
            <a:avLst/>
          </a:prstGeom>
          <a:ln w="28575">
            <a:solidFill>
              <a:schemeClr val="accent2">
                <a:lumMod val="75000"/>
              </a:schemeClr>
            </a:solidFill>
          </a:ln>
        </p:spPr>
      </p:pic>
      <p:cxnSp>
        <p:nvCxnSpPr>
          <p:cNvPr id="16" name="Straight Arrow Connector 15">
            <a:extLst/>
          </p:cNvPr>
          <p:cNvCxnSpPr/>
          <p:nvPr/>
        </p:nvCxnSpPr>
        <p:spPr>
          <a:xfrm>
            <a:off x="8560388" y="5794108"/>
            <a:ext cx="874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p:cNvPr>
          <p:cNvSpPr/>
          <p:nvPr/>
        </p:nvSpPr>
        <p:spPr>
          <a:xfrm>
            <a:off x="9435101" y="5661552"/>
            <a:ext cx="392113"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48142" name="TextBox 9"/>
          <p:cNvSpPr txBox="1">
            <a:spLocks noChangeArrowheads="1"/>
          </p:cNvSpPr>
          <p:nvPr/>
        </p:nvSpPr>
        <p:spPr bwMode="auto">
          <a:xfrm>
            <a:off x="9480345" y="5636945"/>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dirty="0">
                <a:latin typeface="Calibri" panose="020F0502020204030204" pitchFamily="34" charset="0"/>
              </a:rPr>
              <a:t>5</a:t>
            </a:r>
          </a:p>
        </p:txBody>
      </p:sp>
      <p:pic>
        <p:nvPicPr>
          <p:cNvPr id="18" name="Picture 17">
            <a:extLst/>
          </p:cNvPr>
          <p:cNvPicPr>
            <a:picLocks noChangeAspect="1"/>
          </p:cNvPicPr>
          <p:nvPr/>
        </p:nvPicPr>
        <p:blipFill>
          <a:blip r:embed="rId3"/>
          <a:stretch>
            <a:fillRect/>
          </a:stretch>
        </p:blipFill>
        <p:spPr>
          <a:xfrm>
            <a:off x="8035260" y="1896346"/>
            <a:ext cx="2392363" cy="1616075"/>
          </a:xfrm>
          <a:prstGeom prst="rect">
            <a:avLst/>
          </a:prstGeom>
          <a:ln w="28575">
            <a:solidFill>
              <a:schemeClr val="accent2">
                <a:lumMod val="75000"/>
              </a:schemeClr>
            </a:solidFill>
          </a:ln>
        </p:spPr>
      </p:pic>
      <p:sp>
        <p:nvSpPr>
          <p:cNvPr id="19" name="Title 1"/>
          <p:cNvSpPr txBox="1">
            <a:spLocks/>
          </p:cNvSpPr>
          <p:nvPr/>
        </p:nvSpPr>
        <p:spPr>
          <a:xfrm>
            <a:off x="1524000" y="217795"/>
            <a:ext cx="9144000" cy="511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4114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511278" y="855406"/>
            <a:ext cx="10842522" cy="5739069"/>
          </a:xfrm>
        </p:spPr>
        <p:txBody>
          <a:bodyPr/>
          <a:lstStyle/>
          <a:p>
            <a:pPr>
              <a:spcBef>
                <a:spcPts val="600"/>
              </a:spcBef>
              <a:defRPr/>
            </a:pPr>
            <a:endParaRPr lang="en-US" altLang="en-US" dirty="0" smtClean="0"/>
          </a:p>
          <a:p>
            <a:pPr marL="0" indent="0">
              <a:spcBef>
                <a:spcPts val="600"/>
              </a:spcBef>
              <a:buNone/>
              <a:defRPr/>
            </a:pPr>
            <a:r>
              <a:rPr lang="en-US" altLang="en-US" dirty="0" smtClean="0">
                <a:latin typeface="Times New Roman" panose="02020603050405020304" pitchFamily="18" charset="0"/>
                <a:cs typeface="Times New Roman" panose="02020603050405020304" pitchFamily="18" charset="0"/>
              </a:rPr>
              <a:t>Now</a:t>
            </a:r>
            <a:r>
              <a:rPr lang="en-US" altLang="en-US" dirty="0">
                <a:latin typeface="Times New Roman" panose="02020603050405020304" pitchFamily="18" charset="0"/>
                <a:cs typeface="Times New Roman" panose="02020603050405020304" pitchFamily="18" charset="0"/>
              </a:rPr>
              <a:t>, let us find the costs from node 10 to node 11.</a:t>
            </a:r>
          </a:p>
          <a:p>
            <a:pPr marL="0" indent="0">
              <a:spcBef>
                <a:spcPts val="600"/>
              </a:spcBef>
              <a:buNone/>
              <a:defRPr/>
            </a:pPr>
            <a:r>
              <a:rPr lang="en-US" altLang="en-US" dirty="0">
                <a:latin typeface="Times New Roman" panose="02020603050405020304" pitchFamily="18" charset="0"/>
                <a:cs typeface="Times New Roman" panose="02020603050405020304" pitchFamily="18" charset="0"/>
              </a:rPr>
              <a:t>Cost of node 11 is     </a:t>
            </a:r>
            <a:r>
              <a:rPr lang="en-US" alt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C(10</a:t>
            </a:r>
            <a:r>
              <a:rPr lang="en-US" dirty="0">
                <a:latin typeface="Times New Roman" panose="02020603050405020304" pitchFamily="18" charset="0"/>
                <a:cs typeface="Times New Roman" panose="02020603050405020304" pitchFamily="18" charset="0"/>
              </a:rPr>
              <a:t>) + D(5, 3) + r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28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+ 0 = </a:t>
            </a:r>
            <a:r>
              <a:rPr lang="en-US" dirty="0" smtClean="0">
                <a:latin typeface="Times New Roman" panose="02020603050405020304" pitchFamily="18" charset="0"/>
                <a:cs typeface="Times New Roman" panose="02020603050405020304" pitchFamily="18" charset="0"/>
              </a:rPr>
              <a:t>28</a:t>
            </a:r>
          </a:p>
          <a:p>
            <a:pPr marL="0" indent="0">
              <a:spcBef>
                <a:spcPts val="600"/>
              </a:spcBef>
              <a:buNone/>
              <a:defRPr/>
            </a:pPr>
            <a:endParaRPr lang="en-US" dirty="0"/>
          </a:p>
          <a:p>
            <a:pPr>
              <a:spcBef>
                <a:spcPts val="600"/>
              </a:spcBef>
              <a:defRPr/>
            </a:pPr>
            <a:endParaRPr lang="en-US" dirty="0"/>
          </a:p>
          <a:p>
            <a:pPr>
              <a:defRPr/>
            </a:pPr>
            <a:endParaRPr lang="en-US" dirty="0"/>
          </a:p>
          <a:p>
            <a:pPr>
              <a:defRPr/>
            </a:pPr>
            <a:endParaRPr lang="en-US" b="1" dirty="0"/>
          </a:p>
          <a:p>
            <a:pPr marL="0" indent="0">
              <a:spcBef>
                <a:spcPts val="0"/>
              </a:spcBef>
              <a:buFont typeface="Arial" panose="020B0604020202020204" pitchFamily="34" charset="0"/>
              <a:buNone/>
              <a:defRPr/>
            </a:pPr>
            <a:endParaRPr lang="en-US" altLang="en-US" b="1" dirty="0">
              <a:solidFill>
                <a:srgbClr val="C00000"/>
              </a:solidFill>
            </a:endParaRPr>
          </a:p>
          <a:p>
            <a:pPr marL="0" indent="0">
              <a:spcBef>
                <a:spcPts val="0"/>
              </a:spcBef>
              <a:buFont typeface="Arial" panose="020B0604020202020204" pitchFamily="34" charset="0"/>
              <a:buNone/>
              <a:defRPr/>
            </a:pPr>
            <a:r>
              <a:rPr lang="en-US" altLang="en-US" b="1" dirty="0">
                <a:solidFill>
                  <a:srgbClr val="C00000"/>
                </a:solidFill>
              </a:rPr>
              <a:t>                 </a:t>
            </a:r>
            <a:endParaRPr lang="en-US" altLang="en-US" b="1" dirty="0" smtClean="0">
              <a:solidFill>
                <a:srgbClr val="C00000"/>
              </a:solidFill>
            </a:endParaRPr>
          </a:p>
          <a:p>
            <a:pPr marL="0" indent="0">
              <a:spcBef>
                <a:spcPts val="0"/>
              </a:spcBef>
              <a:buFont typeface="Arial" panose="020B0604020202020204" pitchFamily="34" charset="0"/>
              <a:buNone/>
              <a:defRPr/>
            </a:pPr>
            <a:endParaRPr lang="en-US" altLang="en-US" sz="2400" b="1" dirty="0">
              <a:solidFill>
                <a:srgbClr val="C00000"/>
              </a:solidFill>
            </a:endParaRPr>
          </a:p>
          <a:p>
            <a:pPr marL="0" indent="0">
              <a:spcBef>
                <a:spcPts val="0"/>
              </a:spcBef>
              <a:buFont typeface="Arial" panose="020B0604020202020204" pitchFamily="34" charset="0"/>
              <a:buNone/>
              <a:defRPr/>
            </a:pPr>
            <a:r>
              <a:rPr lang="en-US" altLang="en-US" sz="2400" dirty="0" smtClean="0"/>
              <a:t>               Matrix </a:t>
            </a:r>
            <a:r>
              <a:rPr lang="en-US" altLang="en-US" sz="2400" dirty="0"/>
              <a:t>D</a:t>
            </a:r>
            <a:endParaRPr lang="en-US" altLang="en-US" b="1" dirty="0">
              <a:solidFill>
                <a:srgbClr val="C00000"/>
              </a:solidFill>
            </a:endParaRPr>
          </a:p>
          <a:p>
            <a:pPr>
              <a:defRPr/>
            </a:pPr>
            <a:endParaRPr lang="en-US" dirty="0"/>
          </a:p>
          <a:p>
            <a:pPr>
              <a:defRPr/>
            </a:pPr>
            <a:endParaRPr lang="en-US" altLang="en-US" dirty="0"/>
          </a:p>
          <a:p>
            <a:pPr marL="0" indent="0">
              <a:buFont typeface="Arial" panose="020B0604020202020204" pitchFamily="34" charset="0"/>
              <a:buNone/>
              <a:defRPr/>
            </a:pPr>
            <a:endParaRPr lang="en-US" altLang="en-US" dirty="0"/>
          </a:p>
          <a:p>
            <a:pPr>
              <a:defRPr/>
            </a:pPr>
            <a:endParaRPr lang="en-US" altLang="en-US" dirty="0"/>
          </a:p>
        </p:txBody>
      </p:sp>
      <p:graphicFrame>
        <p:nvGraphicFramePr>
          <p:cNvPr id="3" name="Diagram 2">
            <a:extLst/>
          </p:cNvPr>
          <p:cNvGraphicFramePr/>
          <p:nvPr>
            <p:extLst>
              <p:ext uri="{D42A27DB-BD31-4B8C-83A1-F6EECF244321}">
                <p14:modId xmlns:p14="http://schemas.microsoft.com/office/powerpoint/2010/main" val="1016984722"/>
              </p:ext>
            </p:extLst>
          </p:nvPr>
        </p:nvGraphicFramePr>
        <p:xfrm>
          <a:off x="4811717" y="3604364"/>
          <a:ext cx="2445759" cy="750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p:cNvPr>
          <p:cNvGraphicFramePr/>
          <p:nvPr/>
        </p:nvGraphicFramePr>
        <p:xfrm>
          <a:off x="5339522" y="2213020"/>
          <a:ext cx="2445759" cy="6568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a:extLst/>
          </p:cNvPr>
          <p:cNvPicPr>
            <a:picLocks noChangeAspect="1"/>
          </p:cNvPicPr>
          <p:nvPr/>
        </p:nvPicPr>
        <p:blipFill>
          <a:blip r:embed="rId12"/>
          <a:stretch>
            <a:fillRect/>
          </a:stretch>
        </p:blipFill>
        <p:spPr>
          <a:xfrm>
            <a:off x="7629319" y="2666001"/>
            <a:ext cx="3616325" cy="2355849"/>
          </a:xfrm>
          <a:prstGeom prst="rect">
            <a:avLst/>
          </a:prstGeom>
          <a:ln w="28575">
            <a:solidFill>
              <a:schemeClr val="accent2">
                <a:lumMod val="75000"/>
              </a:schemeClr>
            </a:solidFill>
          </a:ln>
        </p:spPr>
      </p:pic>
      <p:pic>
        <p:nvPicPr>
          <p:cNvPr id="14" name="Picture 13">
            <a:extLst/>
          </p:cNvPr>
          <p:cNvPicPr>
            <a:picLocks noChangeAspect="1"/>
          </p:cNvPicPr>
          <p:nvPr/>
        </p:nvPicPr>
        <p:blipFill>
          <a:blip r:embed="rId13"/>
          <a:stretch>
            <a:fillRect/>
          </a:stretch>
        </p:blipFill>
        <p:spPr>
          <a:xfrm>
            <a:off x="815017" y="2744710"/>
            <a:ext cx="3369219" cy="2277140"/>
          </a:xfrm>
          <a:prstGeom prst="rect">
            <a:avLst/>
          </a:prstGeom>
          <a:ln w="28575">
            <a:solidFill>
              <a:schemeClr val="accent2">
                <a:lumMod val="75000"/>
              </a:schemeClr>
            </a:solidFill>
          </a:ln>
        </p:spPr>
      </p:pic>
      <p:pic>
        <p:nvPicPr>
          <p:cNvPr id="49163"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29438" y="4355229"/>
            <a:ext cx="204946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p:cNvSpPr txBox="1">
            <a:spLocks/>
          </p:cNvSpPr>
          <p:nvPr/>
        </p:nvSpPr>
        <p:spPr>
          <a:xfrm>
            <a:off x="1434900" y="523620"/>
            <a:ext cx="9144000" cy="511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smtClean="0">
                <a:solidFill>
                  <a:srgbClr val="FF0000"/>
                </a:solidFill>
                <a:cs typeface="Times New Roman" panose="02020603050405020304" pitchFamily="18" charset="0"/>
              </a:rPr>
              <a:t>TRAVELLING SALESMAN PROBLEM</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6040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p:cNvPr>
          <p:cNvSpPr>
            <a:spLocks noGrp="1" noChangeArrowheads="1"/>
          </p:cNvSpPr>
          <p:nvPr>
            <p:ph idx="1"/>
          </p:nvPr>
        </p:nvSpPr>
        <p:spPr>
          <a:xfrm>
            <a:off x="838200" y="425450"/>
            <a:ext cx="10515600" cy="6323013"/>
          </a:xfrm>
        </p:spPr>
        <p:txBody>
          <a:bodyPr/>
          <a:lstStyle/>
          <a:p>
            <a:pPr>
              <a:defRPr/>
            </a:pPr>
            <a:endParaRPr lang="en-US" altLang="en-US" dirty="0"/>
          </a:p>
          <a:p>
            <a:pPr>
              <a:defRPr/>
            </a:pPr>
            <a:endParaRPr lang="en-US" altLang="en-US" dirty="0"/>
          </a:p>
          <a:p>
            <a:pPr>
              <a:defRPr/>
            </a:pPr>
            <a:endParaRPr lang="en-US" altLang="en-US" dirty="0"/>
          </a:p>
          <a:p>
            <a:pPr>
              <a:defRPr/>
            </a:pPr>
            <a:endParaRPr lang="en-US" altLang="en-US" dirty="0"/>
          </a:p>
          <a:p>
            <a:pPr marL="0" indent="0" algn="ctr">
              <a:buFont typeface="Arial" panose="020B0604020202020204" pitchFamily="34" charset="0"/>
              <a:buNone/>
              <a:defRPr/>
            </a:pPr>
            <a:endParaRPr lang="en-US" altLang="en-US" sz="2000" dirty="0"/>
          </a:p>
          <a:p>
            <a:pPr marL="0" indent="0" algn="ctr">
              <a:buFont typeface="Arial" panose="020B0604020202020204" pitchFamily="34" charset="0"/>
              <a:buNone/>
              <a:defRPr/>
            </a:pPr>
            <a:endParaRPr lang="en-US" altLang="en-US" sz="2000" dirty="0"/>
          </a:p>
          <a:p>
            <a:pPr marL="0" indent="0" algn="ctr">
              <a:buFont typeface="Arial" panose="020B0604020202020204" pitchFamily="34" charset="0"/>
              <a:buNone/>
              <a:defRPr/>
            </a:pPr>
            <a:endParaRPr lang="en-US" altLang="en-US" sz="2000" dirty="0"/>
          </a:p>
          <a:p>
            <a:pPr marL="0" indent="0" algn="ctr">
              <a:buFont typeface="Arial" panose="020B0604020202020204" pitchFamily="34" charset="0"/>
              <a:buNone/>
              <a:defRPr/>
            </a:pPr>
            <a:endParaRPr lang="en-US" altLang="en-US" sz="2000" dirty="0"/>
          </a:p>
          <a:p>
            <a:pPr marL="0" indent="0" algn="ctr">
              <a:buFont typeface="Arial" panose="020B0604020202020204" pitchFamily="34" charset="0"/>
              <a:buNone/>
              <a:defRPr/>
            </a:pPr>
            <a:endParaRPr lang="en-US" altLang="en-US" sz="2000" dirty="0"/>
          </a:p>
          <a:p>
            <a:pPr marL="0" indent="0" algn="ctr">
              <a:buFont typeface="Arial" panose="020B0604020202020204" pitchFamily="34" charset="0"/>
              <a:buNone/>
              <a:defRPr/>
            </a:pPr>
            <a:r>
              <a:rPr lang="en-US" altLang="en-US" sz="2000" dirty="0"/>
              <a:t>Fig 13 (e) : State Space Tree </a:t>
            </a:r>
            <a:r>
              <a:rPr lang="en-US" sz="2000" dirty="0"/>
              <a:t>generated by procedure LC B &amp; B</a:t>
            </a:r>
            <a:endParaRPr lang="en-US" altLang="en-US" sz="2000" dirty="0"/>
          </a:p>
          <a:p>
            <a:pPr>
              <a:defRPr/>
            </a:pPr>
            <a:r>
              <a:rPr lang="en-US" altLang="en-US" sz="2400" dirty="0"/>
              <a:t>path covered till now is </a:t>
            </a:r>
          </a:p>
          <a:p>
            <a:pPr>
              <a:defRPr/>
            </a:pPr>
            <a:r>
              <a:rPr lang="en-US" altLang="en-US" sz="2400" dirty="0"/>
              <a:t>Cost of the path is 28. </a:t>
            </a:r>
          </a:p>
          <a:p>
            <a:pPr>
              <a:defRPr/>
            </a:pPr>
            <a:endParaRPr lang="en-US" altLang="en-US" sz="2400" dirty="0"/>
          </a:p>
        </p:txBody>
      </p:sp>
      <p:sp>
        <p:nvSpPr>
          <p:cNvPr id="3" name="Oval 2">
            <a:extLst/>
          </p:cNvPr>
          <p:cNvSpPr/>
          <p:nvPr/>
        </p:nvSpPr>
        <p:spPr>
          <a:xfrm>
            <a:off x="4427538" y="4943475"/>
            <a:ext cx="361950" cy="3413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sp>
        <p:nvSpPr>
          <p:cNvPr id="6" name="Oval 5">
            <a:extLst/>
          </p:cNvPr>
          <p:cNvSpPr/>
          <p:nvPr/>
        </p:nvSpPr>
        <p:spPr>
          <a:xfrm>
            <a:off x="5905500" y="4940300"/>
            <a:ext cx="360363"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cxnSp>
        <p:nvCxnSpPr>
          <p:cNvPr id="5" name="Straight Arrow Connector 4">
            <a:extLst/>
          </p:cNvPr>
          <p:cNvCxnSpPr/>
          <p:nvPr/>
        </p:nvCxnSpPr>
        <p:spPr>
          <a:xfrm>
            <a:off x="4910138" y="5113338"/>
            <a:ext cx="874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182" name="TextBox 6"/>
          <p:cNvSpPr txBox="1">
            <a:spLocks noChangeArrowheads="1"/>
          </p:cNvSpPr>
          <p:nvPr/>
        </p:nvSpPr>
        <p:spPr bwMode="auto">
          <a:xfrm>
            <a:off x="4487863" y="49164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1</a:t>
            </a:r>
          </a:p>
        </p:txBody>
      </p:sp>
      <p:sp>
        <p:nvSpPr>
          <p:cNvPr id="50183" name="TextBox 7"/>
          <p:cNvSpPr txBox="1">
            <a:spLocks noChangeArrowheads="1"/>
          </p:cNvSpPr>
          <p:nvPr/>
        </p:nvSpPr>
        <p:spPr bwMode="auto">
          <a:xfrm>
            <a:off x="5945188" y="4914900"/>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4</a:t>
            </a:r>
          </a:p>
        </p:txBody>
      </p:sp>
      <p:cxnSp>
        <p:nvCxnSpPr>
          <p:cNvPr id="12" name="Straight Arrow Connector 11">
            <a:extLst/>
          </p:cNvPr>
          <p:cNvCxnSpPr/>
          <p:nvPr/>
        </p:nvCxnSpPr>
        <p:spPr>
          <a:xfrm>
            <a:off x="6370638" y="5081588"/>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p:cNvPr>
          <p:cNvSpPr/>
          <p:nvPr/>
        </p:nvSpPr>
        <p:spPr>
          <a:xfrm>
            <a:off x="7346950" y="4887913"/>
            <a:ext cx="361950" cy="2936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186" name="TextBox 8"/>
          <p:cNvSpPr txBox="1">
            <a:spLocks noChangeArrowheads="1"/>
          </p:cNvSpPr>
          <p:nvPr/>
        </p:nvSpPr>
        <p:spPr bwMode="auto">
          <a:xfrm>
            <a:off x="7327900" y="4862513"/>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2</a:t>
            </a:r>
          </a:p>
        </p:txBody>
      </p:sp>
      <p:cxnSp>
        <p:nvCxnSpPr>
          <p:cNvPr id="16" name="Straight Arrow Connector 15">
            <a:extLst/>
          </p:cNvPr>
          <p:cNvCxnSpPr/>
          <p:nvPr/>
        </p:nvCxnSpPr>
        <p:spPr>
          <a:xfrm>
            <a:off x="7888288" y="5048250"/>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p:cNvPr>
          <p:cNvSpPr/>
          <p:nvPr/>
        </p:nvSpPr>
        <p:spPr>
          <a:xfrm>
            <a:off x="8805863" y="4852988"/>
            <a:ext cx="392112"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189" name="TextBox 9"/>
          <p:cNvSpPr txBox="1">
            <a:spLocks noChangeArrowheads="1"/>
          </p:cNvSpPr>
          <p:nvPr/>
        </p:nvSpPr>
        <p:spPr bwMode="auto">
          <a:xfrm>
            <a:off x="8831263" y="4811713"/>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5</a:t>
            </a:r>
          </a:p>
        </p:txBody>
      </p:sp>
      <p:pic>
        <p:nvPicPr>
          <p:cNvPr id="4" name="Picture 3">
            <a:extLst/>
          </p:cNvPr>
          <p:cNvPicPr>
            <a:picLocks noChangeAspect="1"/>
          </p:cNvPicPr>
          <p:nvPr/>
        </p:nvPicPr>
        <p:blipFill>
          <a:blip r:embed="rId2"/>
          <a:stretch>
            <a:fillRect/>
          </a:stretch>
        </p:blipFill>
        <p:spPr>
          <a:xfrm>
            <a:off x="3586163" y="465138"/>
            <a:ext cx="4708525" cy="3987800"/>
          </a:xfrm>
          <a:prstGeom prst="rect">
            <a:avLst/>
          </a:prstGeom>
          <a:ln w="28575">
            <a:solidFill>
              <a:schemeClr val="accent2">
                <a:lumMod val="75000"/>
              </a:schemeClr>
            </a:solidFill>
          </a:ln>
        </p:spPr>
      </p:pic>
      <p:cxnSp>
        <p:nvCxnSpPr>
          <p:cNvPr id="19" name="Straight Arrow Connector 18">
            <a:extLst/>
          </p:cNvPr>
          <p:cNvCxnSpPr/>
          <p:nvPr/>
        </p:nvCxnSpPr>
        <p:spPr>
          <a:xfrm>
            <a:off x="9340850" y="4995863"/>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p:cNvPr>
          <p:cNvSpPr/>
          <p:nvPr/>
        </p:nvSpPr>
        <p:spPr>
          <a:xfrm>
            <a:off x="10291763" y="4849813"/>
            <a:ext cx="392112" cy="29368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193" name="TextBox 12"/>
          <p:cNvSpPr txBox="1">
            <a:spLocks noChangeArrowheads="1"/>
          </p:cNvSpPr>
          <p:nvPr/>
        </p:nvSpPr>
        <p:spPr bwMode="auto">
          <a:xfrm>
            <a:off x="10321925" y="4811713"/>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3</a:t>
            </a:r>
          </a:p>
        </p:txBody>
      </p:sp>
      <p:sp>
        <p:nvSpPr>
          <p:cNvPr id="50194" name="TextBox 6"/>
          <p:cNvSpPr txBox="1">
            <a:spLocks noChangeArrowheads="1"/>
          </p:cNvSpPr>
          <p:nvPr/>
        </p:nvSpPr>
        <p:spPr bwMode="auto">
          <a:xfrm>
            <a:off x="4189413" y="531653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1</a:t>
            </a:r>
          </a:p>
        </p:txBody>
      </p:sp>
      <p:sp>
        <p:nvSpPr>
          <p:cNvPr id="50195" name="TextBox 9"/>
          <p:cNvSpPr txBox="1">
            <a:spLocks noChangeArrowheads="1"/>
          </p:cNvSpPr>
          <p:nvPr/>
        </p:nvSpPr>
        <p:spPr bwMode="auto">
          <a:xfrm>
            <a:off x="7770813" y="5305425"/>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5</a:t>
            </a:r>
          </a:p>
        </p:txBody>
      </p:sp>
      <p:sp>
        <p:nvSpPr>
          <p:cNvPr id="50196" name="TextBox 12"/>
          <p:cNvSpPr txBox="1">
            <a:spLocks noChangeArrowheads="1"/>
          </p:cNvSpPr>
          <p:nvPr/>
        </p:nvSpPr>
        <p:spPr bwMode="auto">
          <a:xfrm>
            <a:off x="8805863" y="528478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3</a:t>
            </a:r>
          </a:p>
        </p:txBody>
      </p:sp>
      <p:cxnSp>
        <p:nvCxnSpPr>
          <p:cNvPr id="29" name="Straight Arrow Connector 28">
            <a:extLst/>
          </p:cNvPr>
          <p:cNvCxnSpPr>
            <a:cxnSpLocks/>
          </p:cNvCxnSpPr>
          <p:nvPr/>
        </p:nvCxnSpPr>
        <p:spPr>
          <a:xfrm>
            <a:off x="4614863" y="5524500"/>
            <a:ext cx="708025" cy="14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a:extLst/>
          </p:cNvPr>
          <p:cNvSpPr/>
          <p:nvPr/>
        </p:nvSpPr>
        <p:spPr>
          <a:xfrm>
            <a:off x="8764588" y="5335588"/>
            <a:ext cx="392112"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199" name="TextBox 6"/>
          <p:cNvSpPr txBox="1">
            <a:spLocks noChangeArrowheads="1"/>
          </p:cNvSpPr>
          <p:nvPr/>
        </p:nvSpPr>
        <p:spPr bwMode="auto">
          <a:xfrm>
            <a:off x="8829675" y="5259388"/>
            <a:ext cx="303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3</a:t>
            </a:r>
          </a:p>
        </p:txBody>
      </p:sp>
      <p:sp>
        <p:nvSpPr>
          <p:cNvPr id="31" name="Oval 30">
            <a:extLst/>
          </p:cNvPr>
          <p:cNvSpPr/>
          <p:nvPr/>
        </p:nvSpPr>
        <p:spPr>
          <a:xfrm>
            <a:off x="7724775" y="5365750"/>
            <a:ext cx="392113"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201" name="TextBox 7"/>
          <p:cNvSpPr txBox="1">
            <a:spLocks noChangeArrowheads="1"/>
          </p:cNvSpPr>
          <p:nvPr/>
        </p:nvSpPr>
        <p:spPr bwMode="auto">
          <a:xfrm>
            <a:off x="7754938" y="533400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5</a:t>
            </a:r>
          </a:p>
        </p:txBody>
      </p:sp>
      <p:sp>
        <p:nvSpPr>
          <p:cNvPr id="33" name="Oval 32">
            <a:extLst/>
          </p:cNvPr>
          <p:cNvSpPr/>
          <p:nvPr/>
        </p:nvSpPr>
        <p:spPr>
          <a:xfrm>
            <a:off x="6497638" y="5365750"/>
            <a:ext cx="392112"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203" name="TextBox 8"/>
          <p:cNvSpPr txBox="1">
            <a:spLocks noChangeArrowheads="1"/>
          </p:cNvSpPr>
          <p:nvPr/>
        </p:nvSpPr>
        <p:spPr bwMode="auto">
          <a:xfrm>
            <a:off x="6559550" y="5305425"/>
            <a:ext cx="392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2</a:t>
            </a:r>
          </a:p>
        </p:txBody>
      </p:sp>
      <p:sp>
        <p:nvSpPr>
          <p:cNvPr id="35" name="Oval 34">
            <a:extLst/>
          </p:cNvPr>
          <p:cNvSpPr/>
          <p:nvPr/>
        </p:nvSpPr>
        <p:spPr>
          <a:xfrm>
            <a:off x="5418138" y="5392738"/>
            <a:ext cx="392112"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205" name="TextBox 9"/>
          <p:cNvSpPr txBox="1">
            <a:spLocks noChangeArrowheads="1"/>
          </p:cNvSpPr>
          <p:nvPr/>
        </p:nvSpPr>
        <p:spPr bwMode="auto">
          <a:xfrm>
            <a:off x="5478463" y="5340350"/>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4</a:t>
            </a:r>
          </a:p>
        </p:txBody>
      </p:sp>
      <p:sp>
        <p:nvSpPr>
          <p:cNvPr id="37" name="Oval 36">
            <a:extLst/>
          </p:cNvPr>
          <p:cNvSpPr/>
          <p:nvPr/>
        </p:nvSpPr>
        <p:spPr>
          <a:xfrm>
            <a:off x="4184650" y="5322888"/>
            <a:ext cx="392113"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207" name="TextBox 10"/>
          <p:cNvSpPr txBox="1">
            <a:spLocks noChangeArrowheads="1"/>
          </p:cNvSpPr>
          <p:nvPr/>
        </p:nvSpPr>
        <p:spPr bwMode="auto">
          <a:xfrm>
            <a:off x="4248150" y="5297488"/>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1</a:t>
            </a:r>
          </a:p>
        </p:txBody>
      </p:sp>
      <p:sp>
        <p:nvSpPr>
          <p:cNvPr id="40" name="Oval 39">
            <a:extLst/>
          </p:cNvPr>
          <p:cNvSpPr/>
          <p:nvPr/>
        </p:nvSpPr>
        <p:spPr>
          <a:xfrm>
            <a:off x="10080625" y="5316538"/>
            <a:ext cx="392113" cy="292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sp>
        <p:nvSpPr>
          <p:cNvPr id="50209" name="TextBox 14"/>
          <p:cNvSpPr txBox="1">
            <a:spLocks noChangeArrowheads="1"/>
          </p:cNvSpPr>
          <p:nvPr/>
        </p:nvSpPr>
        <p:spPr bwMode="auto">
          <a:xfrm>
            <a:off x="10140950" y="52593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latin typeface="Calibri" panose="020F0502020204030204" pitchFamily="34" charset="0"/>
              </a:rPr>
              <a:t>1</a:t>
            </a:r>
          </a:p>
        </p:txBody>
      </p:sp>
      <p:cxnSp>
        <p:nvCxnSpPr>
          <p:cNvPr id="42" name="Straight Arrow Connector 41">
            <a:extLst/>
          </p:cNvPr>
          <p:cNvCxnSpPr>
            <a:cxnSpLocks/>
          </p:cNvCxnSpPr>
          <p:nvPr/>
        </p:nvCxnSpPr>
        <p:spPr>
          <a:xfrm flipV="1">
            <a:off x="5956300" y="5538788"/>
            <a:ext cx="47148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p:cNvPr>
          <p:cNvCxnSpPr>
            <a:cxnSpLocks/>
          </p:cNvCxnSpPr>
          <p:nvPr/>
        </p:nvCxnSpPr>
        <p:spPr>
          <a:xfrm>
            <a:off x="6980238" y="5489575"/>
            <a:ext cx="695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p:cNvPr>
          <p:cNvCxnSpPr>
            <a:cxnSpLocks/>
          </p:cNvCxnSpPr>
          <p:nvPr/>
        </p:nvCxnSpPr>
        <p:spPr>
          <a:xfrm>
            <a:off x="8120063" y="5516563"/>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p:cNvPr>
          <p:cNvCxnSpPr>
            <a:cxnSpLocks/>
          </p:cNvCxnSpPr>
          <p:nvPr/>
        </p:nvCxnSpPr>
        <p:spPr>
          <a:xfrm>
            <a:off x="9340850" y="5495925"/>
            <a:ext cx="577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214" name="TextBox 30725"/>
          <p:cNvSpPr txBox="1">
            <a:spLocks noChangeArrowheads="1"/>
          </p:cNvSpPr>
          <p:nvPr/>
        </p:nvSpPr>
        <p:spPr bwMode="auto">
          <a:xfrm>
            <a:off x="4673600" y="5449888"/>
            <a:ext cx="419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solidFill>
                  <a:srgbClr val="C00000"/>
                </a:solidFill>
                <a:latin typeface="Calibri" panose="020F0502020204030204" pitchFamily="34" charset="0"/>
              </a:rPr>
              <a:t>10</a:t>
            </a:r>
          </a:p>
        </p:txBody>
      </p:sp>
      <p:sp>
        <p:nvSpPr>
          <p:cNvPr id="50215" name="TextBox 51"/>
          <p:cNvSpPr txBox="1">
            <a:spLocks noChangeArrowheads="1"/>
          </p:cNvSpPr>
          <p:nvPr/>
        </p:nvSpPr>
        <p:spPr bwMode="auto">
          <a:xfrm>
            <a:off x="5921375" y="5484813"/>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solidFill>
                  <a:srgbClr val="C00000"/>
                </a:solidFill>
                <a:latin typeface="Calibri" panose="020F0502020204030204" pitchFamily="34" charset="0"/>
              </a:rPr>
              <a:t>6</a:t>
            </a:r>
          </a:p>
        </p:txBody>
      </p:sp>
      <p:sp>
        <p:nvSpPr>
          <p:cNvPr id="50216" name="TextBox 52"/>
          <p:cNvSpPr txBox="1">
            <a:spLocks noChangeArrowheads="1"/>
          </p:cNvSpPr>
          <p:nvPr/>
        </p:nvSpPr>
        <p:spPr bwMode="auto">
          <a:xfrm>
            <a:off x="7015163" y="5484813"/>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solidFill>
                  <a:srgbClr val="C00000"/>
                </a:solidFill>
                <a:latin typeface="Calibri" panose="020F0502020204030204" pitchFamily="34" charset="0"/>
              </a:rPr>
              <a:t>2</a:t>
            </a:r>
          </a:p>
        </p:txBody>
      </p:sp>
      <p:sp>
        <p:nvSpPr>
          <p:cNvPr id="50217" name="TextBox 53"/>
          <p:cNvSpPr txBox="1">
            <a:spLocks noChangeArrowheads="1"/>
          </p:cNvSpPr>
          <p:nvPr/>
        </p:nvSpPr>
        <p:spPr bwMode="auto">
          <a:xfrm>
            <a:off x="8147050" y="5511800"/>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solidFill>
                  <a:srgbClr val="C00000"/>
                </a:solidFill>
                <a:latin typeface="Calibri" panose="020F0502020204030204" pitchFamily="34" charset="0"/>
              </a:rPr>
              <a:t>7</a:t>
            </a:r>
          </a:p>
        </p:txBody>
      </p:sp>
      <p:sp>
        <p:nvSpPr>
          <p:cNvPr id="50218" name="TextBox 54"/>
          <p:cNvSpPr txBox="1">
            <a:spLocks noChangeArrowheads="1"/>
          </p:cNvSpPr>
          <p:nvPr/>
        </p:nvSpPr>
        <p:spPr bwMode="auto">
          <a:xfrm>
            <a:off x="9359900" y="5484813"/>
            <a:ext cx="30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Times New Roman" panose="02020603050405020304" pitchFamily="18" charset="0"/>
              </a:defRPr>
            </a:lvl9pPr>
          </a:lstStyle>
          <a:p>
            <a:pPr>
              <a:lnSpc>
                <a:spcPct val="100000"/>
              </a:lnSpc>
              <a:spcBef>
                <a:spcPct val="0"/>
              </a:spcBef>
              <a:buFontTx/>
              <a:buNone/>
            </a:pPr>
            <a:r>
              <a:rPr lang="en-US" altLang="en-US" sz="1800">
                <a:solidFill>
                  <a:srgbClr val="C00000"/>
                </a:solidFill>
                <a:latin typeface="Calibri" panose="020F0502020204030204" pitchFamily="34" charset="0"/>
              </a:rPr>
              <a:t>3</a:t>
            </a:r>
          </a:p>
        </p:txBody>
      </p:sp>
    </p:spTree>
    <p:extLst>
      <p:ext uri="{BB962C8B-B14F-4D97-AF65-F5344CB8AC3E}">
        <p14:creationId xmlns:p14="http://schemas.microsoft.com/office/powerpoint/2010/main" val="39653578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a:xfrm>
            <a:off x="838200" y="365125"/>
            <a:ext cx="10515600" cy="315913"/>
          </a:xfrm>
        </p:spPr>
        <p:txBody>
          <a:bodyPr>
            <a:normAutofit fontScale="90000"/>
          </a:bodyPr>
          <a:lstStyle/>
          <a:p>
            <a:r>
              <a:rPr lang="en-US" altLang="en-US" smtClean="0">
                <a:solidFill>
                  <a:srgbClr val="C00000"/>
                </a:solidFill>
                <a:cs typeface="Times New Roman" panose="02020603050405020304" pitchFamily="18" charset="0"/>
              </a:rPr>
              <a:t>Introduction:</a:t>
            </a:r>
          </a:p>
        </p:txBody>
      </p:sp>
      <p:sp>
        <p:nvSpPr>
          <p:cNvPr id="31747" name="Content Placeholder 2"/>
          <p:cNvSpPr>
            <a:spLocks noGrp="1" noChangeArrowheads="1"/>
          </p:cNvSpPr>
          <p:nvPr>
            <p:ph idx="1"/>
          </p:nvPr>
        </p:nvSpPr>
        <p:spPr>
          <a:xfrm>
            <a:off x="838200" y="952500"/>
            <a:ext cx="10515600" cy="5224463"/>
          </a:xfrm>
        </p:spPr>
        <p:txBody>
          <a:bodyPr>
            <a:normAutofit lnSpcReduction="10000"/>
          </a:bodyPr>
          <a:lstStyle/>
          <a:p>
            <a:pPr algn="just">
              <a:lnSpc>
                <a:spcPct val="150000"/>
              </a:lnSpc>
            </a:pPr>
            <a:r>
              <a:rPr lang="en-US" altLang="en-US" dirty="0" smtClean="0">
                <a:cs typeface="Times New Roman" panose="02020603050405020304" pitchFamily="18" charset="0"/>
              </a:rPr>
              <a:t>An O(n</a:t>
            </a:r>
            <a:r>
              <a:rPr lang="en-US" altLang="en-US" baseline="30000" dirty="0" smtClean="0">
                <a:cs typeface="Times New Roman" panose="02020603050405020304" pitchFamily="18" charset="0"/>
              </a:rPr>
              <a:t>2</a:t>
            </a:r>
            <a:r>
              <a:rPr lang="en-US" altLang="en-US" dirty="0" smtClean="0">
                <a:cs typeface="Times New Roman" panose="02020603050405020304" pitchFamily="18" charset="0"/>
              </a:rPr>
              <a:t>2</a:t>
            </a:r>
            <a:r>
              <a:rPr lang="en-US" altLang="en-US" baseline="30000" dirty="0" smtClean="0">
                <a:cs typeface="Times New Roman" panose="02020603050405020304" pitchFamily="18" charset="0"/>
              </a:rPr>
              <a:t>n</a:t>
            </a:r>
            <a:r>
              <a:rPr lang="en-US" altLang="en-US" dirty="0" smtClean="0">
                <a:cs typeface="Times New Roman" panose="02020603050405020304" pitchFamily="18" charset="0"/>
              </a:rPr>
              <a:t>) dynamic programming algorithm for the traveling sales person problem was arrived.</a:t>
            </a:r>
          </a:p>
          <a:p>
            <a:pPr algn="just">
              <a:lnSpc>
                <a:spcPct val="150000"/>
              </a:lnSpc>
            </a:pPr>
            <a:r>
              <a:rPr lang="en-US" altLang="en-US" dirty="0" smtClean="0">
                <a:cs typeface="Times New Roman" panose="02020603050405020304" pitchFamily="18" charset="0"/>
              </a:rPr>
              <a:t>We now investigate branch-and bound algorithms for this problem. Although the worst-case complexity of these algorithms will not be any better than O(n</a:t>
            </a:r>
            <a:r>
              <a:rPr lang="en-US" altLang="en-US" baseline="30000" dirty="0" smtClean="0">
                <a:cs typeface="Times New Roman" panose="02020603050405020304" pitchFamily="18" charset="0"/>
              </a:rPr>
              <a:t>2</a:t>
            </a:r>
            <a:r>
              <a:rPr lang="en-US" altLang="en-US" dirty="0" smtClean="0">
                <a:cs typeface="Times New Roman" panose="02020603050405020304" pitchFamily="18" charset="0"/>
              </a:rPr>
              <a:t>2</a:t>
            </a:r>
            <a:r>
              <a:rPr lang="en-US" altLang="en-US" baseline="30000" dirty="0" smtClean="0">
                <a:cs typeface="Times New Roman" panose="02020603050405020304" pitchFamily="18" charset="0"/>
              </a:rPr>
              <a:t>n</a:t>
            </a:r>
            <a:r>
              <a:rPr lang="en-US" altLang="en-US" dirty="0" smtClean="0">
                <a:cs typeface="Times New Roman" panose="02020603050405020304" pitchFamily="18" charset="0"/>
              </a:rPr>
              <a:t>) but the use of good bounding functions will enable these branch-and-bound algorithms to solve some problem instances in much less time than required by the dynamic programming algorithm.</a:t>
            </a:r>
          </a:p>
        </p:txBody>
      </p:sp>
    </p:spTree>
    <p:extLst>
      <p:ext uri="{BB962C8B-B14F-4D97-AF65-F5344CB8AC3E}">
        <p14:creationId xmlns:p14="http://schemas.microsoft.com/office/powerpoint/2010/main" val="38387422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a:extLst/>
          </p:cNvPr>
          <p:cNvSpPr>
            <a:spLocks noGrp="1" noChangeArrowheads="1"/>
          </p:cNvSpPr>
          <p:nvPr>
            <p:ph idx="1"/>
          </p:nvPr>
        </p:nvSpPr>
        <p:spPr>
          <a:xfrm>
            <a:off x="838199" y="876300"/>
            <a:ext cx="10842523" cy="5300663"/>
          </a:xfrm>
        </p:spPr>
        <p:txBody>
          <a:bodyPr rtlCol="0">
            <a:normAutofit/>
          </a:bodyPr>
          <a:lstStyle/>
          <a:p>
            <a:pPr marL="0" indent="0" eaLnBrk="1" fontAlgn="auto" hangingPunct="1">
              <a:spcBef>
                <a:spcPts val="0"/>
              </a:spcBef>
              <a:spcAft>
                <a:spcPts val="0"/>
              </a:spcAft>
              <a:buClr>
                <a:schemeClr val="accent2">
                  <a:lumMod val="75000"/>
                </a:schemeClr>
              </a:buClr>
              <a:buSzPct val="80000"/>
              <a:buFont typeface="Arial" panose="020B0604020202020204" pitchFamily="34" charset="0"/>
              <a:buNone/>
              <a:defRPr/>
            </a:pPr>
            <a:r>
              <a:rPr lang="en-US" sz="2000" b="1" dirty="0"/>
              <a:t>	</a:t>
            </a:r>
          </a:p>
          <a:p>
            <a:pPr marL="0" indent="0" eaLnBrk="1" fontAlgn="auto" hangingPunct="1">
              <a:spcAft>
                <a:spcPts val="0"/>
              </a:spcAft>
              <a:buNone/>
              <a:defRPr/>
            </a:pPr>
            <a:endParaRPr lang="en-IN" b="1" dirty="0" smtClean="0"/>
          </a:p>
          <a:p>
            <a:pPr marL="0" indent="0" eaLnBrk="1" fontAlgn="auto" hangingPunct="1">
              <a:spcAft>
                <a:spcPts val="0"/>
              </a:spcAft>
              <a:buNone/>
              <a:defRPr/>
            </a:pPr>
            <a:endParaRPr lang="en-IN" b="1" dirty="0"/>
          </a:p>
          <a:p>
            <a:pPr marL="0" indent="0" eaLnBrk="1" fontAlgn="auto" hangingPunct="1">
              <a:spcAft>
                <a:spcPts val="0"/>
              </a:spcAft>
              <a:buNone/>
              <a:defRPr/>
            </a:pPr>
            <a:endParaRPr lang="en-IN" b="1" dirty="0" smtClean="0"/>
          </a:p>
          <a:p>
            <a:pPr marL="0" indent="0" algn="ctr" eaLnBrk="1" fontAlgn="auto" hangingPunct="1">
              <a:spcAft>
                <a:spcPts val="0"/>
              </a:spcAft>
              <a:buNone/>
              <a:defRPr/>
            </a:pPr>
            <a:r>
              <a:rPr lang="en-IN" b="1" dirty="0"/>
              <a:t>	</a:t>
            </a:r>
            <a:r>
              <a:rPr lang="en-IN" b="1" dirty="0" smtClean="0"/>
              <a:t>	</a:t>
            </a:r>
            <a:r>
              <a:rPr lang="en-IN" sz="3600" b="1" dirty="0" smtClean="0">
                <a:solidFill>
                  <a:srgbClr val="FF0000"/>
                </a:solidFill>
                <a:latin typeface="Times New Roman" panose="02020603050405020304" pitchFamily="18" charset="0"/>
                <a:cs typeface="Times New Roman" panose="02020603050405020304" pitchFamily="18" charset="0"/>
              </a:rPr>
              <a:t>NP-Hard </a:t>
            </a:r>
            <a:r>
              <a:rPr lang="en-IN" sz="3600" b="1" dirty="0">
                <a:solidFill>
                  <a:srgbClr val="FF0000"/>
                </a:solidFill>
                <a:latin typeface="Times New Roman" panose="02020603050405020304" pitchFamily="18" charset="0"/>
                <a:cs typeface="Times New Roman" panose="02020603050405020304" pitchFamily="18" charset="0"/>
              </a:rPr>
              <a:t>and NP-Complete problems	</a:t>
            </a:r>
          </a:p>
          <a:p>
            <a:pPr marL="457200" lvl="1" indent="0" eaLnBrk="1" fontAlgn="auto" hangingPunct="1">
              <a:lnSpc>
                <a:spcPct val="100000"/>
              </a:lnSpc>
              <a:spcAft>
                <a:spcPts val="0"/>
              </a:spcAft>
              <a:buClr>
                <a:schemeClr val="accent2">
                  <a:lumMod val="75000"/>
                </a:schemeClr>
              </a:buClr>
              <a:buSzPct val="80000"/>
              <a:buNone/>
              <a:defRPr/>
            </a:pPr>
            <a:endParaRPr lang="en-IN" dirty="0"/>
          </a:p>
          <a:p>
            <a:pPr eaLnBrk="1" fontAlgn="auto" hangingPunct="1">
              <a:spcAft>
                <a:spcPts val="0"/>
              </a:spcAft>
              <a:buClr>
                <a:schemeClr val="accent2">
                  <a:lumMod val="75000"/>
                </a:schemeClr>
              </a:buClr>
              <a:buSzPct val="80000"/>
              <a:defRPr/>
            </a:pPr>
            <a:endParaRPr lang="en-US" altLang="en-US" dirty="0"/>
          </a:p>
        </p:txBody>
      </p:sp>
    </p:spTree>
    <p:extLst>
      <p:ext uri="{BB962C8B-B14F-4D97-AF65-F5344CB8AC3E}">
        <p14:creationId xmlns:p14="http://schemas.microsoft.com/office/powerpoint/2010/main" val="41591628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819150" y="4327525"/>
            <a:ext cx="10515600" cy="1647825"/>
          </a:xfrm>
        </p:spPr>
        <p:txBody>
          <a:bodyPr/>
          <a:lstStyle/>
          <a:p>
            <a:pPr marL="457200" indent="-457200">
              <a:buFontTx/>
              <a:buChar char="•"/>
            </a:pPr>
            <a:r>
              <a:rPr lang="en-US" altLang="en-US" sz="2800" b="1" smtClean="0">
                <a:solidFill>
                  <a:srgbClr val="92D050"/>
                </a:solidFill>
              </a:rPr>
              <a:t>How &amp; Why this topic is considered as research topic?</a:t>
            </a:r>
            <a:br>
              <a:rPr lang="en-US" altLang="en-US" sz="2800" b="1" smtClean="0">
                <a:solidFill>
                  <a:srgbClr val="92D050"/>
                </a:solidFill>
              </a:rPr>
            </a:br>
            <a:r>
              <a:rPr lang="en-US" altLang="en-US" sz="2800" b="1" smtClean="0">
                <a:solidFill>
                  <a:srgbClr val="92D050"/>
                </a:solidFill>
              </a:rPr>
              <a:t/>
            </a:r>
            <a:br>
              <a:rPr lang="en-US" altLang="en-US" sz="2800" b="1" smtClean="0">
                <a:solidFill>
                  <a:srgbClr val="92D050"/>
                </a:solidFill>
              </a:rPr>
            </a:br>
            <a:r>
              <a:rPr lang="en-US" altLang="en-US" sz="2800" b="1" smtClean="0"/>
              <a:t>The framework or guidelines according to which we can work with these kind of problems is known as NP-H &amp; NP-C</a:t>
            </a:r>
          </a:p>
        </p:txBody>
      </p:sp>
      <p:sp>
        <p:nvSpPr>
          <p:cNvPr id="8195" name="Content Placeholder 2"/>
          <p:cNvSpPr>
            <a:spLocks noGrp="1" noChangeArrowheads="1"/>
          </p:cNvSpPr>
          <p:nvPr>
            <p:ph type="body" idx="1"/>
          </p:nvPr>
        </p:nvSpPr>
        <p:spPr>
          <a:xfrm>
            <a:off x="746125" y="484188"/>
            <a:ext cx="5157788" cy="823912"/>
          </a:xfrm>
        </p:spPr>
        <p:txBody>
          <a:bodyPr/>
          <a:lstStyle/>
          <a:p>
            <a:pPr eaLnBrk="1" hangingPunct="1"/>
            <a:r>
              <a:rPr lang="en-US" altLang="en-US" smtClean="0">
                <a:solidFill>
                  <a:srgbClr val="C00000"/>
                </a:solidFill>
              </a:rPr>
              <a:t>Polynomial time Algo</a:t>
            </a:r>
          </a:p>
        </p:txBody>
      </p:sp>
      <p:sp>
        <p:nvSpPr>
          <p:cNvPr id="8196" name="Content Placeholder 2"/>
          <p:cNvSpPr>
            <a:spLocks noGrp="1" noChangeArrowheads="1"/>
          </p:cNvSpPr>
          <p:nvPr>
            <p:ph sz="half" idx="2"/>
          </p:nvPr>
        </p:nvSpPr>
        <p:spPr>
          <a:xfrm>
            <a:off x="890588" y="1409700"/>
            <a:ext cx="5156200" cy="2789238"/>
          </a:xfrm>
        </p:spPr>
        <p:txBody>
          <a:bodyPr/>
          <a:lstStyle/>
          <a:p>
            <a:r>
              <a:rPr lang="en-US" altLang="en-US" smtClean="0"/>
              <a:t>Linear search</a:t>
            </a:r>
          </a:p>
          <a:p>
            <a:r>
              <a:rPr lang="en-US" altLang="en-US" smtClean="0"/>
              <a:t>Binary search </a:t>
            </a:r>
          </a:p>
          <a:p>
            <a:r>
              <a:rPr lang="en-US" altLang="en-US" smtClean="0"/>
              <a:t>Insertion Sort</a:t>
            </a:r>
          </a:p>
          <a:p>
            <a:r>
              <a:rPr lang="en-US" altLang="en-US" smtClean="0"/>
              <a:t>Merge Sort</a:t>
            </a:r>
          </a:p>
          <a:p>
            <a:r>
              <a:rPr lang="en-US" altLang="en-US" smtClean="0"/>
              <a:t>Matrix Multiplication</a:t>
            </a:r>
          </a:p>
        </p:txBody>
      </p:sp>
      <p:sp>
        <p:nvSpPr>
          <p:cNvPr id="8197" name="Text Placeholder 3"/>
          <p:cNvSpPr>
            <a:spLocks noGrp="1" noChangeArrowheads="1"/>
          </p:cNvSpPr>
          <p:nvPr>
            <p:ph type="body" sz="quarter" idx="3"/>
          </p:nvPr>
        </p:nvSpPr>
        <p:spPr>
          <a:xfrm>
            <a:off x="5997575" y="484188"/>
            <a:ext cx="5183188" cy="823912"/>
          </a:xfrm>
        </p:spPr>
        <p:txBody>
          <a:bodyPr/>
          <a:lstStyle/>
          <a:p>
            <a:r>
              <a:rPr lang="en-US" altLang="en-US" smtClean="0">
                <a:solidFill>
                  <a:srgbClr val="C00000"/>
                </a:solidFill>
              </a:rPr>
              <a:t>Exponential time Algo</a:t>
            </a:r>
          </a:p>
        </p:txBody>
      </p:sp>
      <p:sp>
        <p:nvSpPr>
          <p:cNvPr id="8198" name="Content Placeholder 4"/>
          <p:cNvSpPr>
            <a:spLocks noGrp="1" noChangeArrowheads="1"/>
          </p:cNvSpPr>
          <p:nvPr>
            <p:ph sz="quarter" idx="4"/>
          </p:nvPr>
        </p:nvSpPr>
        <p:spPr>
          <a:xfrm>
            <a:off x="6191250" y="1308100"/>
            <a:ext cx="5183188" cy="2671763"/>
          </a:xfrm>
        </p:spPr>
        <p:txBody>
          <a:bodyPr/>
          <a:lstStyle/>
          <a:p>
            <a:r>
              <a:rPr lang="en-US" altLang="en-US" smtClean="0"/>
              <a:t>0/1 knapsack</a:t>
            </a:r>
          </a:p>
          <a:p>
            <a:r>
              <a:rPr lang="en-US" altLang="en-US" smtClean="0"/>
              <a:t>Travelling sales person</a:t>
            </a:r>
          </a:p>
          <a:p>
            <a:r>
              <a:rPr lang="en-US" altLang="en-US" smtClean="0"/>
              <a:t>Sum of Subsets</a:t>
            </a:r>
          </a:p>
          <a:p>
            <a:r>
              <a:rPr lang="en-US" altLang="en-US" smtClean="0"/>
              <a:t>Graph Coloring</a:t>
            </a:r>
          </a:p>
          <a:p>
            <a:r>
              <a:rPr lang="en-US" altLang="en-US" smtClean="0"/>
              <a:t>Hamiltonian Cycle</a:t>
            </a:r>
          </a:p>
        </p:txBody>
      </p:sp>
    </p:spTree>
    <p:extLst>
      <p:ext uri="{BB962C8B-B14F-4D97-AF65-F5344CB8AC3E}">
        <p14:creationId xmlns:p14="http://schemas.microsoft.com/office/powerpoint/2010/main" val="15638040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839788" y="365125"/>
            <a:ext cx="10515600" cy="523875"/>
          </a:xfrm>
        </p:spPr>
        <p:txBody>
          <a:bodyPr/>
          <a:lstStyle/>
          <a:p>
            <a:pPr eaLnBrk="1" hangingPunct="1"/>
            <a:r>
              <a:rPr lang="en-US" altLang="en-US" sz="2400" b="1" smtClean="0">
                <a:solidFill>
                  <a:srgbClr val="C00000"/>
                </a:solidFill>
              </a:rPr>
              <a:t>Classification of problems:</a:t>
            </a:r>
          </a:p>
        </p:txBody>
      </p:sp>
      <p:sp>
        <p:nvSpPr>
          <p:cNvPr id="4099" name="Content Placeholder 5"/>
          <p:cNvSpPr>
            <a:spLocks noGrp="1" noChangeArrowheads="1"/>
          </p:cNvSpPr>
          <p:nvPr>
            <p:ph sz="quarter" idx="4"/>
          </p:nvPr>
        </p:nvSpPr>
        <p:spPr>
          <a:xfrm>
            <a:off x="838200" y="4198938"/>
            <a:ext cx="10515600" cy="2178050"/>
          </a:xfrm>
        </p:spPr>
        <p:txBody>
          <a:bodyPr/>
          <a:lstStyle/>
          <a:p>
            <a:pPr marL="0" indent="0">
              <a:buNone/>
            </a:pPr>
            <a:r>
              <a:rPr lang="en-US" altLang="en-US" dirty="0" smtClean="0">
                <a:latin typeface="Times New Roman" panose="02020603050405020304" pitchFamily="18" charset="0"/>
                <a:cs typeface="Times New Roman" panose="02020603050405020304" pitchFamily="18" charset="0"/>
              </a:rPr>
              <a:t>The problems which are unsolved or no algorithm exists till now are called as </a:t>
            </a:r>
            <a:r>
              <a:rPr lang="en-US" altLang="en-US" b="1" dirty="0" smtClean="0">
                <a:solidFill>
                  <a:srgbClr val="C00000"/>
                </a:solidFill>
                <a:latin typeface="Times New Roman" panose="02020603050405020304" pitchFamily="18" charset="0"/>
                <a:cs typeface="Times New Roman" panose="02020603050405020304" pitchFamily="18" charset="0"/>
              </a:rPr>
              <a:t>undecidable  problems</a:t>
            </a:r>
            <a:r>
              <a:rPr lang="en-US" altLang="en-US" dirty="0" smtClean="0">
                <a:latin typeface="Times New Roman" panose="02020603050405020304" pitchFamily="18" charset="0"/>
                <a:cs typeface="Times New Roman" panose="02020603050405020304" pitchFamily="18" charset="0"/>
              </a:rPr>
              <a:t>.</a:t>
            </a:r>
          </a:p>
          <a:p>
            <a:pPr lvl="1">
              <a:buClr>
                <a:schemeClr val="accent2"/>
              </a:buClr>
              <a:buSzPct val="80000"/>
              <a:buFont typeface="Courier New" panose="02070309020205020404" pitchFamily="49" charset="0"/>
              <a:buChar char="o"/>
            </a:pPr>
            <a:r>
              <a:rPr lang="en-US" altLang="en-US" b="1" dirty="0" smtClean="0">
                <a:latin typeface="Times New Roman" panose="02020603050405020304" pitchFamily="18" charset="0"/>
                <a:cs typeface="Times New Roman" panose="02020603050405020304" pitchFamily="18" charset="0"/>
              </a:rPr>
              <a:t>Ex:</a:t>
            </a:r>
            <a:r>
              <a:rPr lang="en-US" altLang="en-US" dirty="0" smtClean="0">
                <a:latin typeface="Times New Roman" panose="02020603050405020304" pitchFamily="18" charset="0"/>
                <a:cs typeface="Times New Roman" panose="02020603050405020304" pitchFamily="18" charset="0"/>
              </a:rPr>
              <a:t> Halting problem of Turing Machine, Ambiguity Problem.</a:t>
            </a:r>
          </a:p>
          <a:p>
            <a:pPr marL="0" indent="0">
              <a:buNone/>
            </a:pPr>
            <a:r>
              <a:rPr lang="en-US" altLang="en-US" dirty="0" smtClean="0">
                <a:latin typeface="Times New Roman" panose="02020603050405020304" pitchFamily="18" charset="0"/>
                <a:cs typeface="Times New Roman" panose="02020603050405020304" pitchFamily="18" charset="0"/>
              </a:rPr>
              <a:t>The problems which are defined and solved or algorithm exists are called as </a:t>
            </a:r>
            <a:r>
              <a:rPr lang="en-US" altLang="en-US" b="1" dirty="0" smtClean="0">
                <a:solidFill>
                  <a:srgbClr val="C00000"/>
                </a:solidFill>
                <a:latin typeface="Times New Roman" panose="02020603050405020304" pitchFamily="18" charset="0"/>
                <a:cs typeface="Times New Roman" panose="02020603050405020304" pitchFamily="18" charset="0"/>
              </a:rPr>
              <a:t>decidable  problems.</a:t>
            </a:r>
            <a:endParaRPr lang="en-US" altLang="en-US" dirty="0" smtClean="0">
              <a:latin typeface="Times New Roman" panose="02020603050405020304" pitchFamily="18" charset="0"/>
              <a:cs typeface="Times New Roman" panose="02020603050405020304" pitchFamily="18" charset="0"/>
            </a:endParaRPr>
          </a:p>
        </p:txBody>
      </p:sp>
      <p:graphicFrame>
        <p:nvGraphicFramePr>
          <p:cNvPr id="2" name="Content Placeholder 1">
            <a:extLst/>
          </p:cNvPr>
          <p:cNvGraphicFramePr>
            <a:graphicFrameLocks noGrp="1"/>
          </p:cNvGraphicFramePr>
          <p:nvPr>
            <p:ph idx="4294967295"/>
            <p:extLst>
              <p:ext uri="{D42A27DB-BD31-4B8C-83A1-F6EECF244321}">
                <p14:modId xmlns:p14="http://schemas.microsoft.com/office/powerpoint/2010/main" val="843348981"/>
              </p:ext>
            </p:extLst>
          </p:nvPr>
        </p:nvGraphicFramePr>
        <p:xfrm>
          <a:off x="995517" y="889000"/>
          <a:ext cx="9967452" cy="330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6668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BRANCH AND BOUND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7423" y="1825625"/>
            <a:ext cx="11127783" cy="4351338"/>
          </a:xfrm>
        </p:spPr>
        <p:txBody>
          <a:bodyPr>
            <a:normAutofit fontScale="92500" lnSpcReduction="10000"/>
          </a:bodyPr>
          <a:lstStyle/>
          <a:p>
            <a:pPr marL="0" indent="0" algn="just">
              <a:lnSpc>
                <a:spcPct val="100000"/>
              </a:lnSpc>
              <a:buNone/>
            </a:pPr>
            <a:r>
              <a:rPr lang="en-US" altLang="en-US" dirty="0">
                <a:latin typeface="Times New Roman" panose="02020603050405020304" pitchFamily="18" charset="0"/>
                <a:cs typeface="Times New Roman" panose="02020603050405020304" pitchFamily="18" charset="0"/>
              </a:rPr>
              <a:t>The term branch-and-bound refers to all state space search methods in which all children of the E-node are generated before any other live  node can become the E-node.</a:t>
            </a:r>
          </a:p>
          <a:p>
            <a:pPr marL="0" indent="0" algn="just">
              <a:lnSpc>
                <a:spcPct val="100000"/>
              </a:lnSpc>
              <a:buNone/>
            </a:pPr>
            <a:r>
              <a:rPr lang="en-US" altLang="en-US" dirty="0">
                <a:latin typeface="Times New Roman" panose="02020603050405020304" pitchFamily="18" charset="0"/>
                <a:cs typeface="Times New Roman" panose="02020603050405020304" pitchFamily="18" charset="0"/>
              </a:rPr>
              <a:t>In branch-and bound terminology, a BFS-like state space search will be called </a:t>
            </a:r>
            <a:r>
              <a:rPr lang="en-US" altLang="en-US" b="1" dirty="0">
                <a:solidFill>
                  <a:srgbClr val="C00000"/>
                </a:solidFill>
                <a:latin typeface="Times New Roman" panose="02020603050405020304" pitchFamily="18" charset="0"/>
                <a:cs typeface="Times New Roman" panose="02020603050405020304" pitchFamily="18" charset="0"/>
              </a:rPr>
              <a:t>FIFO(First In First Out) </a:t>
            </a:r>
            <a:r>
              <a:rPr lang="en-US" altLang="en-US" dirty="0">
                <a:latin typeface="Times New Roman" panose="02020603050405020304" pitchFamily="18" charset="0"/>
                <a:cs typeface="Times New Roman" panose="02020603050405020304" pitchFamily="18" charset="0"/>
              </a:rPr>
              <a:t>search as the list of live nodes is a first-in-first-out list (or </a:t>
            </a:r>
            <a:r>
              <a:rPr lang="en-US" altLang="en-US" b="1" dirty="0">
                <a:solidFill>
                  <a:srgbClr val="C00000"/>
                </a:solidFill>
                <a:latin typeface="Times New Roman" panose="02020603050405020304" pitchFamily="18" charset="0"/>
                <a:cs typeface="Times New Roman" panose="02020603050405020304" pitchFamily="18" charset="0"/>
              </a:rPr>
              <a:t>queue</a:t>
            </a:r>
            <a:r>
              <a:rPr lang="en-US" altLang="en-US" dirty="0">
                <a:latin typeface="Times New Roman" panose="02020603050405020304" pitchFamily="18" charset="0"/>
                <a:cs typeface="Times New Roman" panose="02020603050405020304" pitchFamily="18" charset="0"/>
              </a:rPr>
              <a:t>). </a:t>
            </a:r>
          </a:p>
          <a:p>
            <a:pPr marL="0" indent="0" algn="just">
              <a:lnSpc>
                <a:spcPct val="100000"/>
              </a:lnSpc>
              <a:buNone/>
            </a:pPr>
            <a:r>
              <a:rPr lang="en-US" altLang="en-US" dirty="0">
                <a:latin typeface="Times New Roman" panose="02020603050405020304" pitchFamily="18" charset="0"/>
                <a:cs typeface="Times New Roman" panose="02020603050405020304" pitchFamily="18" charset="0"/>
              </a:rPr>
              <a:t>A D-search-like state space search will be called </a:t>
            </a:r>
            <a:r>
              <a:rPr lang="en-US" altLang="en-US" dirty="0">
                <a:solidFill>
                  <a:srgbClr val="C00000"/>
                </a:solidFill>
                <a:latin typeface="Times New Roman" panose="02020603050405020304" pitchFamily="18" charset="0"/>
                <a:cs typeface="Times New Roman" panose="02020603050405020304" pitchFamily="18" charset="0"/>
              </a:rPr>
              <a:t>LIFO(Last In First Out) </a:t>
            </a:r>
            <a:r>
              <a:rPr lang="en-US" altLang="en-US" dirty="0">
                <a:latin typeface="Times New Roman" panose="02020603050405020304" pitchFamily="18" charset="0"/>
                <a:cs typeface="Times New Roman" panose="02020603050405020304" pitchFamily="18" charset="0"/>
              </a:rPr>
              <a:t>search as the list of live nodes is a last-in-first-out list (or </a:t>
            </a:r>
            <a:r>
              <a:rPr lang="en-US" altLang="en-US" b="1" dirty="0">
                <a:solidFill>
                  <a:srgbClr val="C00000"/>
                </a:solidFill>
                <a:latin typeface="Times New Roman" panose="02020603050405020304" pitchFamily="18" charset="0"/>
                <a:cs typeface="Times New Roman" panose="02020603050405020304" pitchFamily="18" charset="0"/>
              </a:rPr>
              <a:t>stack</a:t>
            </a:r>
            <a:r>
              <a:rPr lang="en-US" altLang="en-US" dirty="0">
                <a:latin typeface="Times New Roman" panose="02020603050405020304" pitchFamily="18" charset="0"/>
                <a:cs typeface="Times New Roman" panose="02020603050405020304" pitchFamily="18" charset="0"/>
              </a:rPr>
              <a:t>). </a:t>
            </a:r>
          </a:p>
          <a:p>
            <a:pPr marL="0" indent="0" algn="just">
              <a:lnSpc>
                <a:spcPct val="100000"/>
              </a:lnSpc>
              <a:buNone/>
            </a:pPr>
            <a:r>
              <a:rPr lang="en-US" altLang="en-US" dirty="0">
                <a:latin typeface="Times New Roman" panose="02020603050405020304" pitchFamily="18" charset="0"/>
                <a:cs typeface="Times New Roman" panose="02020603050405020304" pitchFamily="18" charset="0"/>
              </a:rPr>
              <a:t>As in the case of backtracking, bounding functions are used to help avoid the generation of sub-trees that do not contain an answer node.</a:t>
            </a:r>
          </a:p>
          <a:p>
            <a:endParaRPr lang="en-IN" dirty="0"/>
          </a:p>
        </p:txBody>
      </p:sp>
    </p:spTree>
    <p:extLst>
      <p:ext uri="{BB962C8B-B14F-4D97-AF65-F5344CB8AC3E}">
        <p14:creationId xmlns:p14="http://schemas.microsoft.com/office/powerpoint/2010/main" val="220358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p:cNvPr>
          <p:cNvGraphicFramePr>
            <a:graphicFrameLocks noGrp="1"/>
          </p:cNvGraphicFramePr>
          <p:nvPr>
            <p:ph idx="1"/>
            <p:extLst>
              <p:ext uri="{D42A27DB-BD31-4B8C-83A1-F6EECF244321}">
                <p14:modId xmlns:p14="http://schemas.microsoft.com/office/powerpoint/2010/main" val="973566641"/>
              </p:ext>
            </p:extLst>
          </p:nvPr>
        </p:nvGraphicFramePr>
        <p:xfrm>
          <a:off x="516228" y="481035"/>
          <a:ext cx="9091411" cy="2947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123" name="Content Placeholder 5"/>
          <p:cNvSpPr txBox="1">
            <a:spLocks noChangeArrowheads="1"/>
          </p:cNvSpPr>
          <p:nvPr/>
        </p:nvSpPr>
        <p:spPr bwMode="auto">
          <a:xfrm>
            <a:off x="838200" y="3659188"/>
            <a:ext cx="10515600"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90000"/>
              </a:lnSpc>
              <a:spcBef>
                <a:spcPts val="1000"/>
              </a:spcBef>
              <a:buFont typeface="Arial" panose="020B0604020202020204" pitchFamily="34" charset="0"/>
              <a:buChar char="•"/>
            </a:pPr>
            <a:r>
              <a:rPr lang="en-US" altLang="en-US" sz="2400"/>
              <a:t>The algorithms in a theoretical framework with the statements performing the operations whose outcomes are not uniquely defined but are limited to specified sets of possibilities are called as </a:t>
            </a:r>
            <a:r>
              <a:rPr lang="en-US" altLang="en-US" sz="2400" b="1">
                <a:solidFill>
                  <a:srgbClr val="C00000"/>
                </a:solidFill>
              </a:rPr>
              <a:t>Non-deterministic  Algorithms</a:t>
            </a:r>
            <a:r>
              <a:rPr lang="en-US" altLang="en-US" sz="2400"/>
              <a:t>. Possibilities. The machine executing such operations is allowed to choose any one of these outcomes subject to a termination condition to be defined later.</a:t>
            </a:r>
          </a:p>
          <a:p>
            <a:pPr algn="just">
              <a:lnSpc>
                <a:spcPct val="90000"/>
              </a:lnSpc>
              <a:spcBef>
                <a:spcPts val="1000"/>
              </a:spcBef>
              <a:buFont typeface="Arial" panose="020B0604020202020204" pitchFamily="34" charset="0"/>
              <a:buChar char="•"/>
            </a:pPr>
            <a:r>
              <a:rPr lang="en-US" altLang="en-US" sz="2400"/>
              <a:t>The Algorithms with the statements wherein the operations are uniquely defined are called as </a:t>
            </a:r>
            <a:r>
              <a:rPr lang="en-US" altLang="en-US" sz="2400" b="1">
                <a:solidFill>
                  <a:srgbClr val="C00000"/>
                </a:solidFill>
              </a:rPr>
              <a:t>deterministic  Algorithms.</a:t>
            </a:r>
            <a:r>
              <a:rPr lang="en-US" altLang="en-US" sz="2400"/>
              <a:t> Such algorithms agree with the way programs are executed on a computer.</a:t>
            </a:r>
            <a:endParaRPr lang="en-US" altLang="en-US" sz="2400" b="1">
              <a:solidFill>
                <a:srgbClr val="C00000"/>
              </a:solidFill>
            </a:endParaRPr>
          </a:p>
          <a:p>
            <a:pPr lvl="1" algn="just">
              <a:lnSpc>
                <a:spcPct val="90000"/>
              </a:lnSpc>
              <a:spcBef>
                <a:spcPts val="500"/>
              </a:spcBef>
              <a:buClr>
                <a:schemeClr val="accent2"/>
              </a:buClr>
              <a:buSzPct val="80000"/>
              <a:buFont typeface="Courier New" panose="02070309020205020404" pitchFamily="49" charset="0"/>
              <a:buChar char="o"/>
            </a:pPr>
            <a:r>
              <a:rPr lang="en-US" altLang="en-US" sz="2400" b="1"/>
              <a:t>Ex:</a:t>
            </a:r>
            <a:r>
              <a:rPr lang="en-US" altLang="en-US" sz="2400"/>
              <a:t> von-neumann architecture, Harvard architecture.</a:t>
            </a:r>
          </a:p>
          <a:p>
            <a:pPr algn="just">
              <a:lnSpc>
                <a:spcPct val="90000"/>
              </a:lnSpc>
              <a:spcBef>
                <a:spcPts val="1000"/>
              </a:spcBef>
              <a:buFont typeface="Arial" panose="020B0604020202020204" pitchFamily="34" charset="0"/>
              <a:buChar char="•"/>
            </a:pPr>
            <a:endParaRPr lang="en-US" altLang="en-US" sz="2800"/>
          </a:p>
        </p:txBody>
      </p:sp>
    </p:spTree>
    <p:extLst>
      <p:ext uri="{BB962C8B-B14F-4D97-AF65-F5344CB8AC3E}">
        <p14:creationId xmlns:p14="http://schemas.microsoft.com/office/powerpoint/2010/main" val="24092033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noChangeArrowheads="1"/>
          </p:cNvSpPr>
          <p:nvPr>
            <p:ph idx="1"/>
          </p:nvPr>
        </p:nvSpPr>
        <p:spPr>
          <a:xfrm>
            <a:off x="838200" y="384175"/>
            <a:ext cx="10515600" cy="6337300"/>
          </a:xfrm>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The problems which are solved effectively and efficiently are called as </a:t>
            </a:r>
            <a:r>
              <a:rPr lang="en-US" altLang="en-US" b="1" smtClean="0">
                <a:solidFill>
                  <a:srgbClr val="C00000"/>
                </a:solidFill>
              </a:rPr>
              <a:t>tractable problems </a:t>
            </a:r>
            <a:r>
              <a:rPr lang="en-US" altLang="en-US" smtClean="0"/>
              <a:t>otherwise called as </a:t>
            </a:r>
            <a:r>
              <a:rPr lang="en-US" altLang="en-US" b="1" smtClean="0">
                <a:solidFill>
                  <a:srgbClr val="C00000"/>
                </a:solidFill>
              </a:rPr>
              <a:t>intractable problems</a:t>
            </a:r>
            <a:r>
              <a:rPr lang="en-US" altLang="en-US" smtClean="0"/>
              <a:t>.</a:t>
            </a:r>
          </a:p>
        </p:txBody>
      </p:sp>
      <p:graphicFrame>
        <p:nvGraphicFramePr>
          <p:cNvPr id="5" name="Content Placeholder 1">
            <a:extLst/>
          </p:cNvPr>
          <p:cNvGraphicFramePr>
            <a:graphicFrameLocks/>
          </p:cNvGraphicFramePr>
          <p:nvPr/>
        </p:nvGraphicFramePr>
        <p:xfrm>
          <a:off x="2078328" y="384377"/>
          <a:ext cx="8035344" cy="3350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p:cNvPr>
          <p:cNvSpPr/>
          <p:nvPr/>
        </p:nvSpPr>
        <p:spPr>
          <a:xfrm>
            <a:off x="925513" y="4065588"/>
            <a:ext cx="1655762" cy="118903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r>
              <a:rPr lang="en-US" dirty="0"/>
              <a:t>Algorithms with polynomial time</a:t>
            </a:r>
          </a:p>
        </p:txBody>
      </p:sp>
      <p:sp>
        <p:nvSpPr>
          <p:cNvPr id="7" name="Rectangle: Rounded Corners 6">
            <a:extLst/>
          </p:cNvPr>
          <p:cNvSpPr/>
          <p:nvPr/>
        </p:nvSpPr>
        <p:spPr>
          <a:xfrm>
            <a:off x="3233738" y="4065588"/>
            <a:ext cx="1573212" cy="118903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r>
              <a:rPr lang="en-US" dirty="0"/>
              <a:t>Algorithms with exponential time</a:t>
            </a:r>
          </a:p>
          <a:p>
            <a:pPr>
              <a:defRPr/>
            </a:pPr>
            <a:endParaRPr lang="en-US" dirty="0"/>
          </a:p>
        </p:txBody>
      </p:sp>
      <p:sp>
        <p:nvSpPr>
          <p:cNvPr id="8" name="Rectangle: Rounded Corners 7">
            <a:extLst/>
          </p:cNvPr>
          <p:cNvSpPr/>
          <p:nvPr/>
        </p:nvSpPr>
        <p:spPr>
          <a:xfrm>
            <a:off x="5248275" y="4065588"/>
            <a:ext cx="1462088" cy="118903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r>
              <a:rPr lang="en-US" dirty="0"/>
              <a:t>Algorithms with polynomial time</a:t>
            </a:r>
          </a:p>
          <a:p>
            <a:pPr>
              <a:defRPr/>
            </a:pPr>
            <a:endParaRPr lang="en-US" dirty="0"/>
          </a:p>
        </p:txBody>
      </p:sp>
      <p:sp>
        <p:nvSpPr>
          <p:cNvPr id="9" name="Rectangle: Rounded Corners 8">
            <a:extLst/>
          </p:cNvPr>
          <p:cNvSpPr/>
          <p:nvPr/>
        </p:nvSpPr>
        <p:spPr>
          <a:xfrm>
            <a:off x="7588250" y="4065588"/>
            <a:ext cx="1460500" cy="118903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defRPr/>
            </a:pPr>
            <a:r>
              <a:rPr lang="en-US" dirty="0"/>
              <a:t>Algorithms with exponential time</a:t>
            </a:r>
          </a:p>
          <a:p>
            <a:pPr>
              <a:defRPr/>
            </a:pPr>
            <a:endParaRPr lang="en-US" dirty="0"/>
          </a:p>
        </p:txBody>
      </p:sp>
      <p:cxnSp>
        <p:nvCxnSpPr>
          <p:cNvPr id="3" name="Straight Arrow Connector 2">
            <a:extLst/>
          </p:cNvPr>
          <p:cNvCxnSpPr/>
          <p:nvPr/>
        </p:nvCxnSpPr>
        <p:spPr>
          <a:xfrm flipH="1">
            <a:off x="1778000" y="3552825"/>
            <a:ext cx="893763" cy="512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p:cNvPr>
          <p:cNvCxnSpPr/>
          <p:nvPr/>
        </p:nvCxnSpPr>
        <p:spPr>
          <a:xfrm>
            <a:off x="3025775" y="3552825"/>
            <a:ext cx="850900" cy="45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p:cNvPr>
          <p:cNvCxnSpPr/>
          <p:nvPr/>
        </p:nvCxnSpPr>
        <p:spPr>
          <a:xfrm flipH="1">
            <a:off x="5967413" y="3552825"/>
            <a:ext cx="620712" cy="45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p:cNvPr>
          <p:cNvCxnSpPr/>
          <p:nvPr/>
        </p:nvCxnSpPr>
        <p:spPr>
          <a:xfrm>
            <a:off x="7096125" y="3552825"/>
            <a:ext cx="755650" cy="512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p:cNvPr>
          <p:cNvCxnSpPr/>
          <p:nvPr/>
        </p:nvCxnSpPr>
        <p:spPr>
          <a:xfrm flipV="1">
            <a:off x="1223963" y="3552825"/>
            <a:ext cx="0" cy="512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57" name="TextBox 20"/>
          <p:cNvSpPr txBox="1">
            <a:spLocks noChangeArrowheads="1"/>
          </p:cNvSpPr>
          <p:nvPr/>
        </p:nvSpPr>
        <p:spPr bwMode="auto">
          <a:xfrm>
            <a:off x="925513" y="3259138"/>
            <a:ext cx="1041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Tractable</a:t>
            </a:r>
          </a:p>
        </p:txBody>
      </p:sp>
      <p:cxnSp>
        <p:nvCxnSpPr>
          <p:cNvPr id="23" name="Straight Arrow Connector 22">
            <a:extLst/>
          </p:cNvPr>
          <p:cNvCxnSpPr/>
          <p:nvPr/>
        </p:nvCxnSpPr>
        <p:spPr>
          <a:xfrm flipV="1">
            <a:off x="4456113" y="3552825"/>
            <a:ext cx="0" cy="512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59" name="TextBox 23"/>
          <p:cNvSpPr txBox="1">
            <a:spLocks noChangeArrowheads="1"/>
          </p:cNvSpPr>
          <p:nvPr/>
        </p:nvSpPr>
        <p:spPr bwMode="auto">
          <a:xfrm>
            <a:off x="4040188" y="3259138"/>
            <a:ext cx="1198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a:t>Intractable</a:t>
            </a:r>
          </a:p>
        </p:txBody>
      </p:sp>
    </p:spTree>
    <p:extLst>
      <p:ext uri="{BB962C8B-B14F-4D97-AF65-F5344CB8AC3E}">
        <p14:creationId xmlns:p14="http://schemas.microsoft.com/office/powerpoint/2010/main" val="4039464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2"/>
          <p:cNvSpPr>
            <a:spLocks noGrp="1" noChangeArrowheads="1"/>
          </p:cNvSpPr>
          <p:nvPr>
            <p:ph type="body" idx="1"/>
          </p:nvPr>
        </p:nvSpPr>
        <p:spPr/>
        <p:txBody>
          <a:bodyPr/>
          <a:lstStyle/>
          <a:p>
            <a:r>
              <a:rPr lang="en-US" altLang="en-US" smtClean="0"/>
              <a:t>Decision Problem</a:t>
            </a:r>
          </a:p>
        </p:txBody>
      </p:sp>
      <p:sp>
        <p:nvSpPr>
          <p:cNvPr id="7172" name="Content Placeholder 3"/>
          <p:cNvSpPr>
            <a:spLocks noGrp="1" noChangeArrowheads="1"/>
          </p:cNvSpPr>
          <p:nvPr>
            <p:ph sz="half" idx="2"/>
          </p:nvPr>
        </p:nvSpPr>
        <p:spPr/>
        <p:txBody>
          <a:bodyPr/>
          <a:lstStyle/>
          <a:p>
            <a:r>
              <a:rPr lang="en-US" altLang="en-US" sz="2400" smtClean="0"/>
              <a:t>Searching Problems</a:t>
            </a:r>
          </a:p>
          <a:p>
            <a:r>
              <a:rPr lang="en-US" altLang="en-US" sz="2400" smtClean="0"/>
              <a:t>Sorting</a:t>
            </a:r>
          </a:p>
          <a:p>
            <a:r>
              <a:rPr lang="en-US" altLang="en-US" sz="2400" smtClean="0"/>
              <a:t>N- Queens</a:t>
            </a:r>
          </a:p>
          <a:p>
            <a:r>
              <a:rPr lang="en-US" altLang="en-US" sz="2400" smtClean="0"/>
              <a:t>Dead-lock detection</a:t>
            </a:r>
          </a:p>
          <a:p>
            <a:r>
              <a:rPr lang="en-US" altLang="en-US" sz="2400" smtClean="0"/>
              <a:t>Banker’s Algorithm</a:t>
            </a:r>
          </a:p>
          <a:p>
            <a:r>
              <a:rPr lang="en-US" altLang="en-US" sz="2400" smtClean="0"/>
              <a:t>Finding whether given problem is decision or optimization problem. </a:t>
            </a:r>
          </a:p>
        </p:txBody>
      </p:sp>
      <p:sp>
        <p:nvSpPr>
          <p:cNvPr id="7173" name="Text Placeholder 4"/>
          <p:cNvSpPr>
            <a:spLocks noGrp="1" noChangeArrowheads="1"/>
          </p:cNvSpPr>
          <p:nvPr>
            <p:ph type="body" sz="quarter" idx="3"/>
          </p:nvPr>
        </p:nvSpPr>
        <p:spPr/>
        <p:txBody>
          <a:bodyPr/>
          <a:lstStyle/>
          <a:p>
            <a:r>
              <a:rPr lang="en-US" altLang="en-US" smtClean="0"/>
              <a:t>Optimization Problem</a:t>
            </a:r>
          </a:p>
        </p:txBody>
      </p:sp>
      <p:sp>
        <p:nvSpPr>
          <p:cNvPr id="7174" name="Content Placeholder 5"/>
          <p:cNvSpPr>
            <a:spLocks noGrp="1" noChangeArrowheads="1"/>
          </p:cNvSpPr>
          <p:nvPr>
            <p:ph sz="quarter" idx="4"/>
          </p:nvPr>
        </p:nvSpPr>
        <p:spPr/>
        <p:txBody>
          <a:bodyPr/>
          <a:lstStyle/>
          <a:p>
            <a:r>
              <a:rPr lang="en-US" altLang="en-US" sz="2400" smtClean="0"/>
              <a:t>Knapsack</a:t>
            </a:r>
          </a:p>
          <a:p>
            <a:r>
              <a:rPr lang="en-US" altLang="en-US" sz="2400" smtClean="0"/>
              <a:t>Job sequencing</a:t>
            </a:r>
          </a:p>
          <a:p>
            <a:r>
              <a:rPr lang="en-US" altLang="en-US" sz="2400" smtClean="0"/>
              <a:t>Matrix –chain Multiplication</a:t>
            </a:r>
          </a:p>
          <a:p>
            <a:r>
              <a:rPr lang="en-US" altLang="en-US" sz="2400" smtClean="0"/>
              <a:t>Travelling sales person</a:t>
            </a:r>
          </a:p>
          <a:p>
            <a:r>
              <a:rPr lang="en-US" altLang="en-US" sz="2400" smtClean="0"/>
              <a:t>Spanning trees</a:t>
            </a:r>
          </a:p>
          <a:p>
            <a:r>
              <a:rPr lang="en-US" altLang="en-US" sz="2400" smtClean="0"/>
              <a:t>Graph coloring</a:t>
            </a:r>
          </a:p>
          <a:p>
            <a:r>
              <a:rPr lang="en-US" altLang="en-US" sz="2400" smtClean="0"/>
              <a:t>CPU scheduling algorithms.</a:t>
            </a:r>
          </a:p>
          <a:p>
            <a:r>
              <a:rPr lang="en-US" altLang="en-US" sz="2400" smtClean="0"/>
              <a:t>Page replacement algorithms</a:t>
            </a:r>
          </a:p>
        </p:txBody>
      </p:sp>
      <p:graphicFrame>
        <p:nvGraphicFramePr>
          <p:cNvPr id="9" name="Content Placeholder 1">
            <a:extLst/>
          </p:cNvPr>
          <p:cNvGraphicFramePr>
            <a:graphicFrameLocks noGrp="1"/>
          </p:cNvGraphicFramePr>
          <p:nvPr>
            <p:ph idx="4294967295"/>
          </p:nvPr>
        </p:nvGraphicFramePr>
        <p:xfrm>
          <a:off x="2916405" y="297488"/>
          <a:ext cx="5157787" cy="1660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4000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a:extLst/>
          </p:cNvPr>
          <p:cNvSpPr>
            <a:spLocks noGrp="1" noChangeArrowheads="1"/>
          </p:cNvSpPr>
          <p:nvPr>
            <p:ph idx="1"/>
          </p:nvPr>
        </p:nvSpPr>
        <p:spPr>
          <a:xfrm>
            <a:off x="838200" y="695325"/>
            <a:ext cx="10515600" cy="5481638"/>
          </a:xfrm>
        </p:spPr>
        <p:txBody>
          <a:bodyPr/>
          <a:lstStyle/>
          <a:p>
            <a:pPr algn="just" eaLnBrk="1" hangingPunct="1">
              <a:lnSpc>
                <a:spcPct val="150000"/>
              </a:lnSpc>
              <a:defRPr/>
            </a:pPr>
            <a:r>
              <a:rPr lang="en-US" altLang="en-US" dirty="0"/>
              <a:t>Basic idea involved here can be expressed as the following points:</a:t>
            </a:r>
          </a:p>
          <a:p>
            <a:pPr marL="914400" lvl="1" indent="-457200" algn="just" eaLnBrk="1" hangingPunct="1">
              <a:lnSpc>
                <a:spcPct val="150000"/>
              </a:lnSpc>
              <a:buClr>
                <a:schemeClr val="accent2">
                  <a:lumMod val="75000"/>
                </a:schemeClr>
              </a:buClr>
              <a:buSzPct val="80000"/>
              <a:buFont typeface="+mj-lt"/>
              <a:buAutoNum type="arabicPeriod"/>
              <a:defRPr/>
            </a:pPr>
            <a:r>
              <a:rPr lang="en-US" altLang="en-US" dirty="0"/>
              <a:t>If an exponential time taking algorithm cannot be solved in polynomial time, then try to relate all the exponential time taking algorithms in terms of their computation or difficulty.</a:t>
            </a:r>
          </a:p>
          <a:p>
            <a:pPr marL="457200" lvl="1" indent="0" algn="just" eaLnBrk="1" hangingPunct="1">
              <a:lnSpc>
                <a:spcPct val="150000"/>
              </a:lnSpc>
              <a:buClr>
                <a:schemeClr val="accent2">
                  <a:lumMod val="75000"/>
                </a:schemeClr>
              </a:buClr>
              <a:buSzPct val="80000"/>
              <a:buFont typeface="Arial" panose="020B0604020202020204" pitchFamily="34" charset="0"/>
              <a:buNone/>
              <a:defRPr/>
            </a:pPr>
            <a:r>
              <a:rPr lang="en-US" altLang="en-US" dirty="0"/>
              <a:t>	</a:t>
            </a:r>
            <a:r>
              <a:rPr lang="en-US" altLang="en-US" dirty="0" err="1">
                <a:solidFill>
                  <a:schemeClr val="accent5">
                    <a:lumMod val="75000"/>
                  </a:schemeClr>
                </a:solidFill>
              </a:rPr>
              <a:t>i.e</a:t>
            </a:r>
            <a:r>
              <a:rPr lang="en-US" altLang="en-US" dirty="0">
                <a:solidFill>
                  <a:schemeClr val="accent5">
                    <a:lumMod val="75000"/>
                  </a:schemeClr>
                </a:solidFill>
              </a:rPr>
              <a:t> show that there exists some association between them.</a:t>
            </a:r>
          </a:p>
          <a:p>
            <a:pPr marL="914400" lvl="1" indent="-457200" algn="just" eaLnBrk="1" hangingPunct="1">
              <a:lnSpc>
                <a:spcPct val="150000"/>
              </a:lnSpc>
              <a:buClr>
                <a:schemeClr val="accent2">
                  <a:lumMod val="75000"/>
                </a:schemeClr>
              </a:buClr>
              <a:buSzPct val="80000"/>
              <a:buFont typeface="+mj-lt"/>
              <a:buAutoNum type="arabicPeriod" startAt="2"/>
              <a:defRPr/>
            </a:pPr>
            <a:r>
              <a:rPr lang="en-US" altLang="en-US" dirty="0"/>
              <a:t>If an polynomial time deterministic algorithm cannot be written, then at least try to write a non-deterministic polynomial time algorithm.</a:t>
            </a:r>
          </a:p>
          <a:p>
            <a:pPr marL="457200" lvl="1" indent="0" algn="just" eaLnBrk="1" hangingPunct="1">
              <a:lnSpc>
                <a:spcPct val="150000"/>
              </a:lnSpc>
              <a:buClr>
                <a:schemeClr val="accent2">
                  <a:lumMod val="75000"/>
                </a:schemeClr>
              </a:buClr>
              <a:buSzPct val="80000"/>
              <a:buFont typeface="Arial" panose="020B0604020202020204" pitchFamily="34" charset="0"/>
              <a:buNone/>
              <a:defRPr/>
            </a:pPr>
            <a:r>
              <a:rPr lang="en-US" altLang="en-US" dirty="0"/>
              <a:t>	</a:t>
            </a:r>
            <a:r>
              <a:rPr lang="en-US" altLang="en-US" dirty="0" err="1">
                <a:solidFill>
                  <a:schemeClr val="accent5">
                    <a:lumMod val="75000"/>
                  </a:schemeClr>
                </a:solidFill>
              </a:rPr>
              <a:t>i.e</a:t>
            </a:r>
            <a:r>
              <a:rPr lang="en-US" altLang="en-US" dirty="0">
                <a:solidFill>
                  <a:schemeClr val="accent5">
                    <a:lumMod val="75000"/>
                  </a:schemeClr>
                </a:solidFill>
              </a:rPr>
              <a:t> The idea behind writing a ND Algorithm is preserving the work for future, 	so that if any achieved can be replaced.</a:t>
            </a:r>
          </a:p>
        </p:txBody>
      </p:sp>
    </p:spTree>
    <p:extLst>
      <p:ext uri="{BB962C8B-B14F-4D97-AF65-F5344CB8AC3E}">
        <p14:creationId xmlns:p14="http://schemas.microsoft.com/office/powerpoint/2010/main" val="9086274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839788" y="365125"/>
            <a:ext cx="10515600" cy="395288"/>
          </a:xfrm>
        </p:spPr>
        <p:txBody>
          <a:bodyPr>
            <a:normAutofit fontScale="90000"/>
          </a:bodyPr>
          <a:lstStyle/>
          <a:p>
            <a:r>
              <a:rPr lang="en-US" altLang="en-US" sz="3600" smtClean="0">
                <a:solidFill>
                  <a:srgbClr val="C00000"/>
                </a:solidFill>
              </a:rPr>
              <a:t>Let us look at some ND Algorithms</a:t>
            </a:r>
          </a:p>
        </p:txBody>
      </p:sp>
      <p:sp>
        <p:nvSpPr>
          <p:cNvPr id="10243" name="Text Placeholder 2"/>
          <p:cNvSpPr>
            <a:spLocks noGrp="1" noChangeArrowheads="1"/>
          </p:cNvSpPr>
          <p:nvPr>
            <p:ph type="body" idx="1"/>
          </p:nvPr>
        </p:nvSpPr>
        <p:spPr>
          <a:xfrm>
            <a:off x="839788" y="823913"/>
            <a:ext cx="5157787" cy="395287"/>
          </a:xfrm>
        </p:spPr>
        <p:txBody>
          <a:bodyPr>
            <a:normAutofit lnSpcReduction="10000"/>
          </a:bodyPr>
          <a:lstStyle/>
          <a:p>
            <a:r>
              <a:rPr lang="en-US" altLang="en-US" smtClean="0"/>
              <a:t>Searching Algorithm</a:t>
            </a:r>
          </a:p>
        </p:txBody>
      </p:sp>
      <p:sp>
        <p:nvSpPr>
          <p:cNvPr id="4" name="Content Placeholder 3">
            <a:extLst/>
          </p:cNvPr>
          <p:cNvSpPr>
            <a:spLocks noGrp="1"/>
          </p:cNvSpPr>
          <p:nvPr>
            <p:ph sz="half" idx="2"/>
          </p:nvPr>
        </p:nvSpPr>
        <p:spPr>
          <a:xfrm>
            <a:off x="839788" y="1219200"/>
            <a:ext cx="5157787" cy="5103813"/>
          </a:xfrm>
          <a:ln w="28575">
            <a:solidFill>
              <a:schemeClr val="accent2">
                <a:lumMod val="75000"/>
              </a:schemeClr>
            </a:solidFill>
          </a:ln>
        </p:spPr>
        <p:txBody>
          <a:bodyPr>
            <a:normAutofit lnSpcReduction="10000"/>
          </a:bodyPr>
          <a:lstStyle/>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Algorithm </a:t>
            </a:r>
            <a:r>
              <a:rPr lang="en-US" altLang="en-US" sz="2400" dirty="0" err="1">
                <a:cs typeface="Times New Roman" panose="02020603050405020304" pitchFamily="18" charset="0"/>
              </a:rPr>
              <a:t>Nsearch</a:t>
            </a:r>
            <a:r>
              <a:rPr lang="en-US" altLang="en-US" sz="2400" dirty="0">
                <a:cs typeface="Times New Roman" panose="02020603050405020304" pitchFamily="18" charset="0"/>
              </a:rPr>
              <a:t> (</a:t>
            </a:r>
            <a:r>
              <a:rPr lang="en-US" altLang="en-US" sz="2400" dirty="0" err="1">
                <a:cs typeface="Times New Roman" panose="02020603050405020304" pitchFamily="18" charset="0"/>
              </a:rPr>
              <a:t>A,n,Key</a:t>
            </a:r>
            <a:r>
              <a:rPr lang="en-US" altLang="en-US" sz="2400" dirty="0">
                <a:cs typeface="Times New Roman" panose="02020603050405020304" pitchFamily="18" charset="0"/>
              </a:rPr>
              <a:t>)            </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Begin:</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		j    </a:t>
            </a:r>
            <a:r>
              <a:rPr lang="en-US" altLang="en-US" sz="2400" dirty="0">
                <a:cs typeface="Times New Roman" panose="02020603050405020304" pitchFamily="18" charset="0"/>
                <a:sym typeface="Symbol" panose="05050102010706020507" pitchFamily="18" charset="2"/>
              </a:rPr>
              <a:t>	</a:t>
            </a:r>
            <a:r>
              <a:rPr lang="en-US" altLang="en-US" sz="2400" dirty="0">
                <a:solidFill>
                  <a:schemeClr val="accent4">
                    <a:lumMod val="75000"/>
                  </a:schemeClr>
                </a:solidFill>
                <a:cs typeface="Times New Roman" panose="02020603050405020304" pitchFamily="18" charset="0"/>
              </a:rPr>
              <a:t>choice (1 :n )</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		if A(j) =  x then </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             {</a:t>
            </a:r>
          </a:p>
          <a:p>
            <a:pPr algn="just" eaLnBrk="1" hangingPunct="1">
              <a:lnSpc>
                <a:spcPct val="80000"/>
              </a:lnSpc>
              <a:spcBef>
                <a:spcPct val="0"/>
              </a:spcBef>
              <a:spcAft>
                <a:spcPts val="600"/>
              </a:spcAft>
              <a:buFont typeface="Arial" panose="020B0604020202020204" pitchFamily="34" charset="0"/>
              <a:buNone/>
              <a:defRPr/>
            </a:pPr>
            <a:r>
              <a:rPr lang="en-US" altLang="en-US" sz="2400" dirty="0">
                <a:cs typeface="Times New Roman" panose="02020603050405020304" pitchFamily="18" charset="0"/>
              </a:rPr>
              <a:t>                 write(j) ;   				     </a:t>
            </a:r>
            <a:r>
              <a:rPr lang="en-US" altLang="en-US" sz="2400" dirty="0">
                <a:solidFill>
                  <a:schemeClr val="accent4">
                    <a:lumMod val="75000"/>
                  </a:schemeClr>
                </a:solidFill>
                <a:cs typeface="Times New Roman" panose="02020603050405020304" pitchFamily="18" charset="0"/>
              </a:rPr>
              <a:t>success( ) ;</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             } </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            else </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		{</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	     	    write (‘0’) ;   </a:t>
            </a:r>
          </a:p>
          <a:p>
            <a:pPr algn="just" eaLnBrk="1" hangingPunct="1">
              <a:lnSpc>
                <a:spcPct val="80000"/>
              </a:lnSpc>
              <a:spcBef>
                <a:spcPct val="0"/>
              </a:spcBef>
              <a:spcAft>
                <a:spcPts val="600"/>
              </a:spcAft>
              <a:buFont typeface="Arial" panose="020B0604020202020204" pitchFamily="34" charset="0"/>
              <a:buNone/>
              <a:defRPr/>
            </a:pPr>
            <a:r>
              <a:rPr lang="en-US" altLang="en-US" sz="2400" dirty="0">
                <a:solidFill>
                  <a:schemeClr val="accent4">
                    <a:lumMod val="75000"/>
                  </a:schemeClr>
                </a:solidFill>
                <a:cs typeface="Times New Roman" panose="02020603050405020304" pitchFamily="18" charset="0"/>
              </a:rPr>
              <a:t>                failure ( ); </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            }</a:t>
            </a:r>
          </a:p>
          <a:p>
            <a:pPr algn="just" eaLnBrk="1" hangingPunct="1">
              <a:lnSpc>
                <a:spcPct val="80000"/>
              </a:lnSpc>
              <a:spcBef>
                <a:spcPct val="0"/>
              </a:spcBef>
              <a:spcAft>
                <a:spcPts val="600"/>
              </a:spcAft>
              <a:buFontTx/>
              <a:buNone/>
              <a:defRPr/>
            </a:pPr>
            <a:r>
              <a:rPr lang="en-US" altLang="en-US" sz="2400" dirty="0">
                <a:cs typeface="Times New Roman" panose="02020603050405020304" pitchFamily="18" charset="0"/>
              </a:rPr>
              <a:t>	End:</a:t>
            </a:r>
          </a:p>
          <a:p>
            <a:pPr>
              <a:defRPr/>
            </a:pPr>
            <a:endParaRPr lang="en-US" dirty="0"/>
          </a:p>
        </p:txBody>
      </p:sp>
      <p:sp>
        <p:nvSpPr>
          <p:cNvPr id="10245" name="Text Placeholder 4"/>
          <p:cNvSpPr>
            <a:spLocks noGrp="1" noChangeArrowheads="1"/>
          </p:cNvSpPr>
          <p:nvPr>
            <p:ph type="body" sz="quarter" idx="3"/>
          </p:nvPr>
        </p:nvSpPr>
        <p:spPr>
          <a:xfrm>
            <a:off x="6194425" y="825500"/>
            <a:ext cx="5183188" cy="395288"/>
          </a:xfrm>
        </p:spPr>
        <p:txBody>
          <a:bodyPr>
            <a:normAutofit lnSpcReduction="10000"/>
          </a:bodyPr>
          <a:lstStyle/>
          <a:p>
            <a:r>
              <a:rPr lang="en-US" altLang="en-US" smtClean="0"/>
              <a:t>Sorting Algorithm</a:t>
            </a:r>
          </a:p>
        </p:txBody>
      </p:sp>
      <p:pic>
        <p:nvPicPr>
          <p:cNvPr id="8" name="Content Placeholder 7">
            <a:extLst/>
          </p:cNvPr>
          <p:cNvPicPr>
            <a:picLocks noGrp="1" noChangeAspect="1"/>
          </p:cNvPicPr>
          <p:nvPr>
            <p:ph sz="quarter" idx="4"/>
          </p:nvPr>
        </p:nvPicPr>
        <p:blipFill>
          <a:blip r:embed="rId2"/>
          <a:stretch>
            <a:fillRect/>
          </a:stretch>
        </p:blipFill>
        <p:spPr>
          <a:xfrm>
            <a:off x="6172200" y="1219200"/>
            <a:ext cx="5183188" cy="5103813"/>
          </a:xfrm>
          <a:ln w="28575">
            <a:solidFill>
              <a:schemeClr val="accent2">
                <a:lumMod val="60000"/>
                <a:lumOff val="40000"/>
              </a:schemeClr>
            </a:solidFill>
          </a:ln>
        </p:spPr>
      </p:pic>
    </p:spTree>
    <p:extLst>
      <p:ext uri="{BB962C8B-B14F-4D97-AF65-F5344CB8AC3E}">
        <p14:creationId xmlns:p14="http://schemas.microsoft.com/office/powerpoint/2010/main" val="30043093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a:extLst/>
          </p:cNvPr>
          <p:cNvSpPr>
            <a:spLocks noGrp="1" noChangeArrowheads="1"/>
          </p:cNvSpPr>
          <p:nvPr>
            <p:ph idx="1"/>
          </p:nvPr>
        </p:nvSpPr>
        <p:spPr>
          <a:xfrm>
            <a:off x="838200" y="347663"/>
            <a:ext cx="10515600" cy="5829300"/>
          </a:xfrm>
        </p:spPr>
        <p:txBody>
          <a:bodyPr/>
          <a:lstStyle/>
          <a:p>
            <a:pPr eaLnBrk="1" hangingPunct="1">
              <a:defRPr/>
            </a:pPr>
            <a:r>
              <a:rPr lang="en-US" altLang="en-US" dirty="0"/>
              <a:t>With this we define two classes of problems:</a:t>
            </a:r>
          </a:p>
          <a:p>
            <a:pPr lvl="1" algn="just">
              <a:defRPr/>
            </a:pPr>
            <a:r>
              <a:rPr lang="en-US" altLang="en-US" b="1" dirty="0">
                <a:solidFill>
                  <a:schemeClr val="accent2">
                    <a:lumMod val="75000"/>
                  </a:schemeClr>
                </a:solidFill>
              </a:rPr>
              <a:t>P </a:t>
            </a:r>
            <a:r>
              <a:rPr lang="en-US" altLang="en-US" dirty="0">
                <a:solidFill>
                  <a:schemeClr val="accent2">
                    <a:lumMod val="75000"/>
                  </a:schemeClr>
                </a:solidFill>
              </a:rPr>
              <a:t>: </a:t>
            </a:r>
            <a:r>
              <a:rPr lang="en-US" altLang="en-US" b="1" dirty="0">
                <a:solidFill>
                  <a:schemeClr val="accent2">
                    <a:lumMod val="75000"/>
                  </a:schemeClr>
                </a:solidFill>
              </a:rPr>
              <a:t> </a:t>
            </a:r>
            <a:r>
              <a:rPr lang="en-US" altLang="en-US" dirty="0">
                <a:solidFill>
                  <a:schemeClr val="accent2">
                    <a:lumMod val="75000"/>
                  </a:schemeClr>
                </a:solidFill>
              </a:rPr>
              <a:t> </a:t>
            </a:r>
            <a:r>
              <a:rPr lang="en-US" sz="2800" dirty="0"/>
              <a:t>is the set of all decision problems solvable by deterministic algorithms in polynomial time.</a:t>
            </a:r>
          </a:p>
          <a:p>
            <a:pPr marL="457200" lvl="1" indent="0" algn="just">
              <a:buFont typeface="Arial" panose="020B0604020202020204" pitchFamily="34" charset="0"/>
              <a:buNone/>
              <a:defRPr/>
            </a:pPr>
            <a:r>
              <a:rPr lang="en-US" sz="2800" dirty="0"/>
              <a:t>      </a:t>
            </a:r>
            <a:r>
              <a:rPr lang="en-US" dirty="0"/>
              <a:t>Ex:  searching, sorting, </a:t>
            </a:r>
            <a:r>
              <a:rPr lang="en-US" dirty="0" err="1"/>
              <a:t>sssp</a:t>
            </a:r>
            <a:r>
              <a:rPr lang="en-US" dirty="0"/>
              <a:t>, </a:t>
            </a:r>
            <a:r>
              <a:rPr lang="en-US" dirty="0" err="1"/>
              <a:t>mcst</a:t>
            </a:r>
            <a:r>
              <a:rPr lang="en-US" dirty="0"/>
              <a:t> , </a:t>
            </a:r>
            <a:r>
              <a:rPr lang="en-US" dirty="0" err="1"/>
              <a:t>etc</a:t>
            </a:r>
            <a:r>
              <a:rPr lang="en-US" dirty="0"/>
              <a:t> </a:t>
            </a:r>
            <a:endParaRPr lang="en-US" sz="2800" dirty="0"/>
          </a:p>
          <a:p>
            <a:pPr lvl="1" algn="just">
              <a:defRPr/>
            </a:pPr>
            <a:r>
              <a:rPr lang="en-US" b="1" dirty="0">
                <a:solidFill>
                  <a:schemeClr val="accent2">
                    <a:lumMod val="75000"/>
                  </a:schemeClr>
                </a:solidFill>
              </a:rPr>
              <a:t>NP</a:t>
            </a:r>
            <a:r>
              <a:rPr lang="en-US" dirty="0">
                <a:solidFill>
                  <a:schemeClr val="accent2">
                    <a:lumMod val="75000"/>
                  </a:schemeClr>
                </a:solidFill>
              </a:rPr>
              <a:t>:</a:t>
            </a:r>
            <a:r>
              <a:rPr lang="en-US" dirty="0"/>
              <a:t> </a:t>
            </a:r>
            <a:r>
              <a:rPr lang="en-US" sz="2800" dirty="0"/>
              <a:t>is the set of all decision problems solvable by non-deterministic algorithms in polynomial time.</a:t>
            </a:r>
          </a:p>
          <a:p>
            <a:pPr lvl="2" algn="just">
              <a:buClr>
                <a:schemeClr val="accent2">
                  <a:lumMod val="75000"/>
                </a:schemeClr>
              </a:buClr>
              <a:buSzPct val="80000"/>
              <a:buFont typeface="Wingdings" panose="05000000000000000000" pitchFamily="2" charset="2"/>
              <a:buChar char="Ø"/>
              <a:defRPr/>
            </a:pPr>
            <a:r>
              <a:rPr lang="en-US" altLang="en-US" sz="2400" dirty="0"/>
              <a:t>We write these algorithms for deterministic exponential time taking algorithms.</a:t>
            </a:r>
          </a:p>
          <a:p>
            <a:pPr>
              <a:defRPr/>
            </a:pPr>
            <a:r>
              <a:rPr lang="en-US" sz="2400" dirty="0"/>
              <a:t>Since deterministic algorithms are just a special case of  Non-deterministic ones, we conclude that P</a:t>
            </a:r>
            <a:r>
              <a:rPr lang="en-US" dirty="0"/>
              <a:t>⊆NP</a:t>
            </a:r>
            <a:r>
              <a:rPr lang="en-US" sz="2400" dirty="0"/>
              <a:t>. </a:t>
            </a:r>
          </a:p>
          <a:p>
            <a:pPr>
              <a:defRPr/>
            </a:pPr>
            <a:r>
              <a:rPr lang="en-US" sz="2400" dirty="0"/>
              <a:t>What we do not know, and what has become perhaps the most famous unsolved problem in computer science, is whether P = NP or P </a:t>
            </a:r>
            <a:r>
              <a:rPr lang="en-US" dirty="0"/>
              <a:t>⊂</a:t>
            </a:r>
            <a:r>
              <a:rPr lang="en-US" sz="2400" dirty="0"/>
              <a:t> NP</a:t>
            </a:r>
            <a:endParaRPr lang="en-US" altLang="en-US" sz="2400" dirty="0"/>
          </a:p>
          <a:p>
            <a:pPr lvl="2" algn="just">
              <a:buClr>
                <a:schemeClr val="accent2">
                  <a:lumMod val="75000"/>
                </a:schemeClr>
              </a:buClr>
              <a:buSzPct val="80000"/>
              <a:buFont typeface="Wingdings" panose="05000000000000000000" pitchFamily="2" charset="2"/>
              <a:buChar char="Ø"/>
              <a:defRPr/>
            </a:pPr>
            <a:endParaRPr lang="en-US" altLang="en-US" sz="2400" dirty="0"/>
          </a:p>
          <a:p>
            <a:pPr lvl="2" algn="just">
              <a:buClr>
                <a:schemeClr val="accent2">
                  <a:lumMod val="75000"/>
                </a:schemeClr>
              </a:buClr>
              <a:buSzPct val="80000"/>
              <a:buFont typeface="Wingdings" panose="05000000000000000000" pitchFamily="2" charset="2"/>
              <a:buChar char="Ø"/>
              <a:defRPr/>
            </a:pPr>
            <a:r>
              <a:rPr lang="en-US" altLang="en-US" sz="2400" dirty="0">
                <a:solidFill>
                  <a:srgbClr val="92D050"/>
                </a:solidFill>
              </a:rPr>
              <a:t>Cook’s theorem</a:t>
            </a:r>
          </a:p>
          <a:p>
            <a:pPr lvl="2" algn="just">
              <a:buClr>
                <a:schemeClr val="accent2">
                  <a:lumMod val="75000"/>
                </a:schemeClr>
              </a:buClr>
              <a:buSzPct val="80000"/>
              <a:buFont typeface="Wingdings" panose="05000000000000000000" pitchFamily="2" charset="2"/>
              <a:buChar char="Ø"/>
              <a:defRPr/>
            </a:pPr>
            <a:endParaRPr lang="en-US" altLang="en-US" sz="2400" dirty="0"/>
          </a:p>
        </p:txBody>
      </p:sp>
      <p:graphicFrame>
        <p:nvGraphicFramePr>
          <p:cNvPr id="3" name="Diagram 2">
            <a:extLst/>
          </p:cNvPr>
          <p:cNvGraphicFramePr/>
          <p:nvPr/>
        </p:nvGraphicFramePr>
        <p:xfrm>
          <a:off x="7942329" y="4918179"/>
          <a:ext cx="3295561" cy="1592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150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a:extLst/>
          </p:cNvPr>
          <p:cNvSpPr>
            <a:spLocks noGrp="1" noChangeArrowheads="1"/>
          </p:cNvSpPr>
          <p:nvPr>
            <p:ph idx="1"/>
          </p:nvPr>
        </p:nvSpPr>
        <p:spPr>
          <a:xfrm>
            <a:off x="838200" y="347663"/>
            <a:ext cx="10515600" cy="5561524"/>
          </a:xfrm>
        </p:spPr>
        <p:txBody>
          <a:bodyPr/>
          <a:lstStyle/>
          <a:p>
            <a:pPr marL="0" indent="0" algn="just" eaLnBrk="1" hangingPunct="1">
              <a:buNone/>
              <a:defRPr/>
            </a:pPr>
            <a:r>
              <a:rPr lang="en-US" altLang="en-US" dirty="0">
                <a:latin typeface="Times New Roman" panose="02020603050405020304" pitchFamily="18" charset="0"/>
                <a:cs typeface="Times New Roman" panose="02020603050405020304" pitchFamily="18" charset="0"/>
              </a:rPr>
              <a:t>For relating the exponential time taking algorithms </a:t>
            </a:r>
            <a:r>
              <a:rPr lang="en-US" altLang="en-US" dirty="0" smtClean="0">
                <a:latin typeface="Times New Roman" panose="02020603050405020304" pitchFamily="18" charset="0"/>
                <a:cs typeface="Times New Roman" panose="02020603050405020304" pitchFamily="18" charset="0"/>
              </a:rPr>
              <a:t>in terms </a:t>
            </a:r>
            <a:r>
              <a:rPr lang="en-US" altLang="en-US" dirty="0">
                <a:latin typeface="Times New Roman" panose="02020603050405020304" pitchFamily="18" charset="0"/>
                <a:cs typeface="Times New Roman" panose="02020603050405020304" pitchFamily="18" charset="0"/>
              </a:rPr>
              <a:t>of their computation or difficulty we consider satisfiability problem as base problem.</a:t>
            </a:r>
          </a:p>
          <a:p>
            <a:pPr marL="0" indent="0" algn="just">
              <a:buNone/>
              <a:defRPr/>
            </a:pPr>
            <a:r>
              <a:rPr lang="en-US" dirty="0">
                <a:solidFill>
                  <a:srgbClr val="C00000"/>
                </a:solidFill>
                <a:latin typeface="Times New Roman" panose="02020603050405020304" pitchFamily="18" charset="0"/>
                <a:cs typeface="Times New Roman" panose="02020603050405020304" pitchFamily="18" charset="0"/>
              </a:rPr>
              <a:t>[Satisfiability] </a:t>
            </a:r>
            <a:r>
              <a:rPr lang="en-US" dirty="0">
                <a:latin typeface="Times New Roman" panose="02020603050405020304" pitchFamily="18" charset="0"/>
                <a:cs typeface="Times New Roman" panose="02020603050405020304" pitchFamily="18" charset="0"/>
              </a:rPr>
              <a:t>Let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Denote Boolean variables </a:t>
            </a:r>
            <a:r>
              <a:rPr lang="en-US" sz="2400" dirty="0">
                <a:latin typeface="Times New Roman" panose="02020603050405020304" pitchFamily="18" charset="0"/>
                <a:cs typeface="Times New Roman" panose="02020603050405020304" pitchFamily="18" charset="0"/>
              </a:rPr>
              <a:t>(their value is either true or false).</a:t>
            </a:r>
            <a:r>
              <a:rPr lang="en-US" dirty="0">
                <a:latin typeface="Times New Roman" panose="02020603050405020304" pitchFamily="18" charset="0"/>
                <a:cs typeface="Times New Roman" panose="02020603050405020304" pitchFamily="18" charset="0"/>
              </a:rPr>
              <a:t>Let x' denote the negation of X</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literal is either a variable or its negation. A formula in the propositional calculus is an Expression that can be constructed using literals and the operations ‘</a:t>
            </a:r>
            <a:r>
              <a:rPr lang="en-US" dirty="0">
                <a:solidFill>
                  <a:srgbClr val="FF0000"/>
                </a:solidFill>
                <a:latin typeface="Times New Roman" panose="02020603050405020304" pitchFamily="18" charset="0"/>
                <a:cs typeface="Times New Roman" panose="02020603050405020304" pitchFamily="18" charset="0"/>
              </a:rPr>
              <a:t>and</a:t>
            </a:r>
            <a:r>
              <a:rPr lang="en-US" dirty="0">
                <a:solidFill>
                  <a:srgbClr val="92D05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‘or</a:t>
            </a:r>
            <a:r>
              <a:rPr lang="en-US" dirty="0">
                <a:solidFill>
                  <a:srgbClr val="92D05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pPr lvl="1" algn="just">
              <a:defRPr/>
            </a:pPr>
            <a:r>
              <a:rPr lang="en-US" dirty="0">
                <a:latin typeface="Times New Roman" panose="02020603050405020304" pitchFamily="18" charset="0"/>
                <a:cs typeface="Times New Roman" panose="02020603050405020304" pitchFamily="18" charset="0"/>
              </a:rPr>
              <a:t>Examples of such formulas are                                                                           . </a:t>
            </a:r>
          </a:p>
          <a:p>
            <a:pPr marL="457200" lvl="1" indent="0" algn="just">
              <a:buFont typeface="Arial" panose="020B0604020202020204" pitchFamily="34" charset="0"/>
              <a:buNone/>
              <a:defRP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symbol V denotes </a:t>
            </a:r>
            <a:r>
              <a:rPr lang="en-US" dirty="0">
                <a:solidFill>
                  <a:srgbClr val="FF0000"/>
                </a:solidFill>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and      denotes </a:t>
            </a:r>
            <a:r>
              <a:rPr lang="en-US" dirty="0">
                <a:solidFill>
                  <a:srgbClr val="FF0000"/>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p>
          <a:p>
            <a:pPr lvl="1" algn="just">
              <a:defRPr/>
            </a:pPr>
            <a:r>
              <a:rPr lang="en-US" dirty="0">
                <a:latin typeface="Times New Roman" panose="02020603050405020304" pitchFamily="18" charset="0"/>
                <a:cs typeface="Times New Roman" panose="02020603050405020304" pitchFamily="18" charset="0"/>
              </a:rPr>
              <a:t>A formula is in conjunctive normal form(CNF) if and only if it is represented as       </a:t>
            </a:r>
            <a:r>
              <a:rPr lang="en-US" dirty="0" smtClean="0">
                <a:latin typeface="Times New Roman" panose="02020603050405020304" pitchFamily="18" charset="0"/>
                <a:cs typeface="Times New Roman" panose="02020603050405020304" pitchFamily="18" charset="0"/>
              </a:rPr>
              <a:t>  where </a:t>
            </a:r>
            <a:r>
              <a:rPr lang="en-US" dirty="0">
                <a:latin typeface="Times New Roman" panose="02020603050405020304" pitchFamily="18" charset="0"/>
                <a:cs typeface="Times New Roman" panose="02020603050405020304" pitchFamily="18" charset="0"/>
              </a:rPr>
              <a:t>the c</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are clauses each represented as         . The </a:t>
            </a:r>
            <a:r>
              <a:rPr lang="en-US" dirty="0" err="1">
                <a:latin typeface="Times New Roman" panose="02020603050405020304" pitchFamily="18" charset="0"/>
                <a:cs typeface="Times New Roman" panose="02020603050405020304" pitchFamily="18" charset="0"/>
              </a:rPr>
              <a:t>l</a:t>
            </a:r>
            <a:r>
              <a:rPr lang="en-US" baseline="-25000" dirty="0" err="1">
                <a:latin typeface="Times New Roman" panose="02020603050405020304" pitchFamily="18" charset="0"/>
                <a:cs typeface="Times New Roman" panose="02020603050405020304" pitchFamily="18" charset="0"/>
              </a:rPr>
              <a:t>ij</a:t>
            </a:r>
            <a:r>
              <a:rPr lang="en-US" dirty="0">
                <a:latin typeface="Times New Roman" panose="02020603050405020304" pitchFamily="18" charset="0"/>
                <a:cs typeface="Times New Roman" panose="02020603050405020304" pitchFamily="18" charset="0"/>
              </a:rPr>
              <a:t> are literals.</a:t>
            </a:r>
            <a:endParaRPr lang="en-US" altLang="en-US" dirty="0">
              <a:latin typeface="Times New Roman" panose="02020603050405020304" pitchFamily="18" charset="0"/>
              <a:cs typeface="Times New Roman" panose="02020603050405020304" pitchFamily="18" charset="0"/>
            </a:endParaRPr>
          </a:p>
          <a:p>
            <a:pPr algn="just" eaLnBrk="1" hangingPunct="1">
              <a:defRPr/>
            </a:pPr>
            <a:endParaRPr lang="en-US" altLang="en-US" dirty="0">
              <a:latin typeface="Times New Roman" panose="02020603050405020304" pitchFamily="18" charset="0"/>
              <a:cs typeface="Times New Roman" panose="02020603050405020304" pitchFamily="18" charset="0"/>
            </a:endParaRPr>
          </a:p>
        </p:txBody>
      </p:sp>
      <p:pic>
        <p:nvPicPr>
          <p:cNvPr id="1229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700" y="3647767"/>
            <a:ext cx="5617087" cy="324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888" y="4098925"/>
            <a:ext cx="228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787" y="4816118"/>
            <a:ext cx="674687"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9633" y="4835782"/>
            <a:ext cx="4826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06804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noChangeArrowheads="1"/>
          </p:cNvSpPr>
          <p:nvPr>
            <p:ph idx="1"/>
          </p:nvPr>
        </p:nvSpPr>
        <p:spPr>
          <a:xfrm>
            <a:off x="838200" y="347663"/>
            <a:ext cx="10515600" cy="5829300"/>
          </a:xfrm>
        </p:spPr>
        <p:txBody>
          <a:bodyPr/>
          <a:lstStyle/>
          <a:p>
            <a:pPr marL="0" indent="0">
              <a:buNone/>
            </a:pPr>
            <a:r>
              <a:rPr lang="en-US" altLang="en-US" dirty="0" smtClean="0">
                <a:latin typeface="Times New Roman" panose="02020603050405020304" pitchFamily="18" charset="0"/>
                <a:cs typeface="Times New Roman" panose="02020603050405020304" pitchFamily="18" charset="0"/>
              </a:rPr>
              <a:t>The satisfiability problem is to determine whether a formula is true for some assignment of truth values to the variables.</a:t>
            </a:r>
          </a:p>
          <a:p>
            <a:pPr marL="0" indent="0">
              <a:buNone/>
            </a:pPr>
            <a:r>
              <a:rPr lang="en-US" altLang="en-US" dirty="0" smtClean="0">
                <a:latin typeface="Times New Roman" panose="02020603050405020304" pitchFamily="18" charset="0"/>
                <a:cs typeface="Times New Roman" panose="02020603050405020304" pitchFamily="18" charset="0"/>
              </a:rPr>
              <a:t>CNF-satisfiability is the satisfiability problem for CNF formulas</a:t>
            </a:r>
          </a:p>
        </p:txBody>
      </p:sp>
    </p:spTree>
    <p:extLst>
      <p:ext uri="{BB962C8B-B14F-4D97-AF65-F5344CB8AC3E}">
        <p14:creationId xmlns:p14="http://schemas.microsoft.com/office/powerpoint/2010/main" val="99318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p:cNvPr>
          <p:cNvSpPr/>
          <p:nvPr/>
        </p:nvSpPr>
        <p:spPr>
          <a:xfrm>
            <a:off x="514555" y="290048"/>
            <a:ext cx="11176000" cy="6567952"/>
          </a:xfrm>
          <a:prstGeom prst="rect">
            <a:avLst/>
          </a:prstGeom>
        </p:spPr>
        <p:txBody>
          <a:bodyPr>
            <a:spAutoFit/>
          </a:bodyPr>
          <a:lstStyle/>
          <a:p>
            <a:pPr fontAlgn="auto">
              <a:spcBef>
                <a:spcPts val="0"/>
              </a:spcBef>
              <a:spcAft>
                <a:spcPts val="0"/>
              </a:spcAft>
              <a:defRPr/>
            </a:pPr>
            <a:r>
              <a:rPr lang="en-US" sz="2000" b="1" dirty="0">
                <a:latin typeface="Times New Roman" pitchFamily="18" charset="0"/>
                <a:cs typeface="Times New Roman" pitchFamily="18" charset="0"/>
              </a:rPr>
              <a:t>SATISFIABILITY :</a:t>
            </a:r>
          </a:p>
          <a:p>
            <a:pPr fontAlgn="auto">
              <a:spcBef>
                <a:spcPts val="0"/>
              </a:spcBef>
              <a:spcAft>
                <a:spcPts val="0"/>
              </a:spcAft>
              <a:defRPr/>
            </a:pPr>
            <a:endParaRPr lang="en-US" sz="800" b="1" dirty="0">
              <a:latin typeface="Times New Roman" pitchFamily="18" charset="0"/>
              <a:cs typeface="Times New Roman" pitchFamily="18" charset="0"/>
            </a:endParaRPr>
          </a:p>
          <a:p>
            <a:pPr fontAlgn="auto">
              <a:spcBef>
                <a:spcPts val="0"/>
              </a:spcBef>
              <a:spcAft>
                <a:spcPts val="0"/>
              </a:spcAft>
              <a:buFont typeface="Wingdings" pitchFamily="2" charset="2"/>
              <a:buChar char="Ø"/>
              <a:defRPr/>
            </a:pPr>
            <a:r>
              <a:rPr 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Given a Boolean expression on </a:t>
            </a:r>
            <a:r>
              <a:rPr lang="en-US" altLang="zh-CN" sz="2000" i="1" dirty="0">
                <a:latin typeface="Times New Roman" pitchFamily="18" charset="0"/>
                <a:cs typeface="Times New Roman" pitchFamily="18" charset="0"/>
              </a:rPr>
              <a:t>n</a:t>
            </a:r>
            <a:r>
              <a:rPr lang="en-US" altLang="zh-CN" sz="2000" dirty="0">
                <a:latin typeface="Times New Roman" pitchFamily="18" charset="0"/>
                <a:cs typeface="Times New Roman" pitchFamily="18" charset="0"/>
              </a:rPr>
              <a:t> variables, can we assign values such that the expression is TRUE?</a:t>
            </a:r>
          </a:p>
          <a:p>
            <a:pPr lvl="1" fontAlgn="auto">
              <a:spcBef>
                <a:spcPts val="0"/>
              </a:spcBef>
              <a:spcAft>
                <a:spcPts val="0"/>
              </a:spcAft>
              <a:defRPr/>
            </a:pPr>
            <a:r>
              <a:rPr lang="en-US" altLang="zh-CN" sz="2000" dirty="0">
                <a:latin typeface="Times New Roman" pitchFamily="18" charset="0"/>
                <a:cs typeface="Times New Roman" pitchFamily="18" charset="0"/>
              </a:rPr>
              <a:t>Ex: ((</a:t>
            </a:r>
            <a:r>
              <a:rPr lang="en-US" altLang="zh-CN" sz="2000" i="1" dirty="0">
                <a:latin typeface="Times New Roman" pitchFamily="18" charset="0"/>
                <a:cs typeface="Times New Roman" pitchFamily="18" charset="0"/>
              </a:rPr>
              <a:t>x</a:t>
            </a:r>
            <a:r>
              <a:rPr lang="en-US" altLang="zh-CN" sz="2000" i="1" baseline="-25000" dirty="0">
                <a:latin typeface="Times New Roman" pitchFamily="18" charset="0"/>
                <a:cs typeface="Times New Roman" pitchFamily="18" charset="0"/>
              </a:rPr>
              <a:t>1</a:t>
            </a:r>
            <a:r>
              <a:rPr lang="en-US" altLang="zh-CN"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sym typeface="Symbol" pitchFamily="18" charset="2"/>
              </a:rPr>
              <a:t></a:t>
            </a:r>
            <a:r>
              <a:rPr lang="en-US" altLang="zh-CN" sz="2000" i="1" dirty="0">
                <a:latin typeface="Times New Roman" pitchFamily="18" charset="0"/>
                <a:cs typeface="Times New Roman" pitchFamily="18" charset="0"/>
                <a:sym typeface="Symbol" pitchFamily="18" charset="2"/>
              </a:rPr>
              <a:t>x</a:t>
            </a:r>
            <a:r>
              <a:rPr lang="en-US" altLang="zh-CN" sz="2000" i="1" baseline="-25000" dirty="0">
                <a:latin typeface="Times New Roman" pitchFamily="18" charset="0"/>
                <a:cs typeface="Times New Roman" pitchFamily="18" charset="0"/>
                <a:sym typeface="Symbol" pitchFamily="18" charset="2"/>
              </a:rPr>
              <a:t>2</a:t>
            </a:r>
            <a:r>
              <a:rPr lang="en-US" altLang="zh-CN" sz="2000" dirty="0">
                <a:latin typeface="Times New Roman" pitchFamily="18" charset="0"/>
                <a:cs typeface="Times New Roman" pitchFamily="18" charset="0"/>
                <a:sym typeface="Symbol" pitchFamily="18" charset="2"/>
              </a:rPr>
              <a:t>)  ((</a:t>
            </a:r>
            <a:r>
              <a:rPr lang="en-US" altLang="zh-CN" sz="2000" i="1" dirty="0">
                <a:latin typeface="Times New Roman" pitchFamily="18" charset="0"/>
                <a:cs typeface="Times New Roman" pitchFamily="18" charset="0"/>
                <a:sym typeface="Symbol" pitchFamily="18" charset="2"/>
              </a:rPr>
              <a:t>x</a:t>
            </a:r>
            <a:r>
              <a:rPr lang="en-US" altLang="zh-CN" sz="2000" i="1" baseline="-25000" dirty="0">
                <a:latin typeface="Times New Roman" pitchFamily="18" charset="0"/>
                <a:cs typeface="Times New Roman" pitchFamily="18" charset="0"/>
                <a:sym typeface="Symbol" pitchFamily="18" charset="2"/>
              </a:rPr>
              <a:t>1</a:t>
            </a:r>
            <a:r>
              <a:rPr lang="en-US" altLang="zh-CN" sz="2000" i="1" dirty="0">
                <a:latin typeface="Times New Roman" pitchFamily="18" charset="0"/>
                <a:cs typeface="Times New Roman" pitchFamily="18" charset="0"/>
                <a:sym typeface="Symbol" pitchFamily="18" charset="2"/>
              </a:rPr>
              <a:t> </a:t>
            </a:r>
            <a:r>
              <a:rPr lang="en-US" altLang="zh-CN" sz="2000" dirty="0">
                <a:latin typeface="Times New Roman" pitchFamily="18" charset="0"/>
                <a:cs typeface="Times New Roman" pitchFamily="18" charset="0"/>
                <a:sym typeface="Symbol" pitchFamily="18" charset="2"/>
              </a:rPr>
              <a:t> </a:t>
            </a:r>
            <a:r>
              <a:rPr lang="en-US" altLang="zh-CN" sz="2000" i="1" dirty="0">
                <a:latin typeface="Times New Roman" pitchFamily="18" charset="0"/>
                <a:cs typeface="Times New Roman" pitchFamily="18" charset="0"/>
                <a:sym typeface="Symbol" pitchFamily="18" charset="2"/>
              </a:rPr>
              <a:t>x</a:t>
            </a:r>
            <a:r>
              <a:rPr lang="en-US" altLang="zh-CN" sz="2000" i="1" baseline="-25000" dirty="0">
                <a:latin typeface="Times New Roman" pitchFamily="18" charset="0"/>
                <a:cs typeface="Times New Roman" pitchFamily="18" charset="0"/>
                <a:sym typeface="Symbol" pitchFamily="18" charset="2"/>
              </a:rPr>
              <a:t>3</a:t>
            </a:r>
            <a:r>
              <a:rPr lang="en-US" altLang="zh-CN" sz="2000" dirty="0">
                <a:latin typeface="Times New Roman" pitchFamily="18" charset="0"/>
                <a:cs typeface="Times New Roman" pitchFamily="18" charset="0"/>
                <a:sym typeface="Symbol" pitchFamily="18" charset="2"/>
              </a:rPr>
              <a:t>)  </a:t>
            </a:r>
            <a:r>
              <a:rPr lang="en-US" altLang="zh-CN" sz="2000" i="1" dirty="0">
                <a:latin typeface="Times New Roman" pitchFamily="18" charset="0"/>
                <a:cs typeface="Times New Roman" pitchFamily="18" charset="0"/>
                <a:sym typeface="Symbol" pitchFamily="18" charset="2"/>
              </a:rPr>
              <a:t>x</a:t>
            </a:r>
            <a:r>
              <a:rPr lang="en-US" altLang="zh-CN" sz="2000" i="1" baseline="-25000" dirty="0">
                <a:latin typeface="Times New Roman" pitchFamily="18" charset="0"/>
                <a:cs typeface="Times New Roman" pitchFamily="18" charset="0"/>
                <a:sym typeface="Symbol" pitchFamily="18" charset="2"/>
              </a:rPr>
              <a:t>4</a:t>
            </a:r>
            <a:r>
              <a:rPr lang="en-US" altLang="zh-CN" sz="2000" dirty="0">
                <a:latin typeface="Times New Roman" pitchFamily="18" charset="0"/>
                <a:cs typeface="Times New Roman" pitchFamily="18" charset="0"/>
                <a:sym typeface="Symbol" pitchFamily="18" charset="2"/>
              </a:rPr>
              <a:t>)) </a:t>
            </a:r>
            <a:r>
              <a:rPr lang="en-US" altLang="zh-CN" sz="2000" i="1" dirty="0">
                <a:latin typeface="Times New Roman" pitchFamily="18" charset="0"/>
                <a:cs typeface="Times New Roman" pitchFamily="18" charset="0"/>
                <a:sym typeface="Symbol" pitchFamily="18" charset="2"/>
              </a:rPr>
              <a:t>x</a:t>
            </a:r>
            <a:r>
              <a:rPr lang="en-US" altLang="zh-CN" sz="2000" i="1" baseline="-25000" dirty="0">
                <a:latin typeface="Times New Roman" pitchFamily="18" charset="0"/>
                <a:cs typeface="Times New Roman" pitchFamily="18" charset="0"/>
                <a:sym typeface="Symbol" pitchFamily="18" charset="2"/>
              </a:rPr>
              <a:t>2</a:t>
            </a:r>
            <a:endParaRPr lang="en-US" altLang="zh-CN" sz="2000" dirty="0">
              <a:latin typeface="Times New Roman" pitchFamily="18" charset="0"/>
              <a:cs typeface="Times New Roman" pitchFamily="18" charset="0"/>
              <a:sym typeface="Symbol" pitchFamily="18" charset="2"/>
            </a:endParaRPr>
          </a:p>
          <a:p>
            <a:pPr lvl="1" fontAlgn="auto">
              <a:spcBef>
                <a:spcPts val="0"/>
              </a:spcBef>
              <a:spcAft>
                <a:spcPts val="0"/>
              </a:spcAft>
              <a:defRPr/>
            </a:pPr>
            <a:endParaRPr lang="en-US" altLang="zh-CN" sz="2000" dirty="0">
              <a:latin typeface="Times New Roman" pitchFamily="18" charset="0"/>
              <a:cs typeface="Times New Roman" pitchFamily="18" charset="0"/>
              <a:sym typeface="Symbol" pitchFamily="18" charset="2"/>
            </a:endParaRPr>
          </a:p>
          <a:p>
            <a:pPr fontAlgn="auto">
              <a:spcBef>
                <a:spcPts val="0"/>
              </a:spcBef>
              <a:spcAft>
                <a:spcPts val="0"/>
              </a:spcAft>
              <a:buFont typeface="Wingdings" pitchFamily="2" charset="2"/>
              <a:buChar char="Ø"/>
              <a:defRPr/>
            </a:pPr>
            <a:r>
              <a:rPr lang="en-US" altLang="zh-CN" sz="2000" dirty="0">
                <a:latin typeface="Times New Roman" pitchFamily="18" charset="0"/>
                <a:cs typeface="Times New Roman" pitchFamily="18" charset="0"/>
                <a:sym typeface="Symbol" pitchFamily="18" charset="2"/>
              </a:rPr>
              <a:t>  Seems simple enough, but no known deterministic polynomial time algorithm exists</a:t>
            </a:r>
          </a:p>
          <a:p>
            <a:pPr fontAlgn="auto">
              <a:spcBef>
                <a:spcPts val="0"/>
              </a:spcBef>
              <a:spcAft>
                <a:spcPts val="0"/>
              </a:spcAft>
              <a:defRPr/>
            </a:pPr>
            <a:endParaRPr lang="en-US" altLang="zh-CN" sz="1200" dirty="0">
              <a:latin typeface="+mn-lt"/>
            </a:endParaRPr>
          </a:p>
          <a:p>
            <a:pPr fontAlgn="auto">
              <a:spcBef>
                <a:spcPts val="0"/>
              </a:spcBef>
              <a:spcAft>
                <a:spcPts val="0"/>
              </a:spcAft>
              <a:defRPr/>
            </a:pPr>
            <a:r>
              <a:rPr lang="en-US" altLang="zh-CN" sz="2000" b="1" dirty="0">
                <a:latin typeface="Times New Roman" pitchFamily="18" charset="0"/>
                <a:cs typeface="Times New Roman" pitchFamily="18" charset="0"/>
              </a:rPr>
              <a:t>Example: CNF satisfiability</a:t>
            </a:r>
          </a:p>
          <a:p>
            <a:pPr marL="457200" indent="-457200" fontAlgn="auto">
              <a:lnSpc>
                <a:spcPct val="80000"/>
              </a:lnSpc>
              <a:spcBef>
                <a:spcPts val="0"/>
              </a:spcBef>
              <a:spcAft>
                <a:spcPts val="0"/>
              </a:spcAft>
              <a:defRPr/>
            </a:pPr>
            <a:r>
              <a:rPr lang="en-US" altLang="zh-CN" sz="2000" dirty="0">
                <a:latin typeface="Times New Roman" pitchFamily="18" charset="0"/>
                <a:cs typeface="Times New Roman" pitchFamily="18" charset="0"/>
              </a:rPr>
              <a:t>    This problem is in </a:t>
            </a:r>
            <a:r>
              <a:rPr lang="en-US" altLang="zh-CN" sz="2000" i="1" dirty="0">
                <a:latin typeface="Times New Roman" pitchFamily="18" charset="0"/>
                <a:cs typeface="Times New Roman" pitchFamily="18" charset="0"/>
              </a:rPr>
              <a:t>NP</a:t>
            </a:r>
            <a:r>
              <a:rPr lang="en-US" altLang="zh-CN" sz="2000" dirty="0">
                <a:latin typeface="Times New Roman" pitchFamily="18" charset="0"/>
                <a:cs typeface="Times New Roman" pitchFamily="18" charset="0"/>
              </a:rPr>
              <a:t>. Nondeterministic algorithm:</a:t>
            </a:r>
          </a:p>
          <a:p>
            <a:pPr marL="838200" lvl="1" indent="-381000" fontAlgn="auto">
              <a:lnSpc>
                <a:spcPct val="80000"/>
              </a:lnSpc>
              <a:spcBef>
                <a:spcPts val="0"/>
              </a:spcBef>
              <a:spcAft>
                <a:spcPts val="0"/>
              </a:spcAft>
              <a:buFont typeface="Arial" pitchFamily="34" charset="0"/>
              <a:buChar char="•"/>
              <a:defRPr/>
            </a:pPr>
            <a:r>
              <a:rPr lang="en-US" altLang="zh-CN" sz="2000" dirty="0">
                <a:latin typeface="Times New Roman" pitchFamily="18" charset="0"/>
                <a:cs typeface="Times New Roman" pitchFamily="18" charset="0"/>
              </a:rPr>
              <a:t>Guess truth assignment</a:t>
            </a:r>
          </a:p>
          <a:p>
            <a:pPr marL="838200" lvl="1" indent="-381000" fontAlgn="auto">
              <a:lnSpc>
                <a:spcPct val="80000"/>
              </a:lnSpc>
              <a:spcBef>
                <a:spcPts val="0"/>
              </a:spcBef>
              <a:spcAft>
                <a:spcPts val="0"/>
              </a:spcAft>
              <a:buFont typeface="Arial" pitchFamily="34" charset="0"/>
              <a:buChar char="•"/>
              <a:defRPr/>
            </a:pPr>
            <a:r>
              <a:rPr lang="en-US" altLang="zh-CN" sz="2000" dirty="0">
                <a:latin typeface="Times New Roman" pitchFamily="18" charset="0"/>
                <a:cs typeface="Times New Roman" pitchFamily="18" charset="0"/>
              </a:rPr>
              <a:t>Check assignment to see if it satisfies CNF </a:t>
            </a:r>
            <a:r>
              <a:rPr lang="en-US" altLang="zh-CN" dirty="0">
                <a:latin typeface="Times New Roman" pitchFamily="18" charset="0"/>
                <a:cs typeface="Times New Roman" pitchFamily="18" charset="0"/>
              </a:rPr>
              <a:t>formula</a:t>
            </a:r>
          </a:p>
          <a:p>
            <a:pPr marL="838200" lvl="1" indent="-381000" fontAlgn="auto">
              <a:lnSpc>
                <a:spcPct val="80000"/>
              </a:lnSpc>
              <a:spcBef>
                <a:spcPts val="0"/>
              </a:spcBef>
              <a:spcAft>
                <a:spcPts val="0"/>
              </a:spcAft>
              <a:defRPr/>
            </a:pPr>
            <a:endParaRPr lang="en-US" altLang="zh-CN" dirty="0">
              <a:latin typeface="Times New Roman" pitchFamily="18" charset="0"/>
              <a:cs typeface="Times New Roman" pitchFamily="18" charset="0"/>
            </a:endParaRPr>
          </a:p>
          <a:p>
            <a:pPr marL="457200" indent="-457200" fontAlgn="auto">
              <a:lnSpc>
                <a:spcPct val="80000"/>
              </a:lnSpc>
              <a:spcBef>
                <a:spcPts val="0"/>
              </a:spcBef>
              <a:spcAft>
                <a:spcPts val="0"/>
              </a:spcAft>
              <a:defRPr/>
            </a:pPr>
            <a:r>
              <a:rPr lang="en-US" altLang="zh-CN" dirty="0">
                <a:latin typeface="Times New Roman" pitchFamily="18" charset="0"/>
                <a:cs typeface="Times New Roman" pitchFamily="18" charset="0"/>
              </a:rPr>
              <a:t>Example: </a:t>
            </a:r>
          </a:p>
          <a:p>
            <a:pPr marL="457200" indent="-457200" fontAlgn="auto">
              <a:lnSpc>
                <a:spcPct val="80000"/>
              </a:lnSpc>
              <a:spcBef>
                <a:spcPts val="0"/>
              </a:spcBef>
              <a:spcAft>
                <a:spcPts val="0"/>
              </a:spcAft>
              <a:buFont typeface="Monotype Sorts" charset="2"/>
              <a:buNone/>
              <a:defRPr/>
            </a:pPr>
            <a:r>
              <a:rPr lang="en-US" altLang="zh-CN" dirty="0">
                <a:latin typeface="Times New Roman" pitchFamily="18" charset="0"/>
                <a:cs typeface="Times New Roman" pitchFamily="18" charset="0"/>
              </a:rPr>
              <a:t>		(A</a:t>
            </a:r>
            <a:r>
              <a:rPr lang="en-US" altLang="zh-CN" dirty="0">
                <a:latin typeface="Times New Roman" pitchFamily="18" charset="0"/>
                <a:ea typeface="Arial Unicode MS" pitchFamily="34" charset="-128"/>
                <a:cs typeface="Times New Roman" pitchFamily="18" charset="0"/>
                <a:sym typeface="Symbol" pitchFamily="18" charset="2"/>
              </a:rPr>
              <a:t></a:t>
            </a:r>
            <a:r>
              <a:rPr lang="en-US" altLang="zh-CN" dirty="0">
                <a:latin typeface="Times New Roman" pitchFamily="18" charset="0"/>
                <a:cs typeface="Times New Roman" pitchFamily="18" charset="0"/>
              </a:rPr>
              <a:t>¬B </a:t>
            </a:r>
            <a:r>
              <a:rPr lang="en-US" altLang="zh-CN" dirty="0">
                <a:latin typeface="Times New Roman" pitchFamily="18" charset="0"/>
                <a:ea typeface="Arial Unicode MS" pitchFamily="34" charset="-128"/>
                <a:cs typeface="Times New Roman" pitchFamily="18" charset="0"/>
                <a:sym typeface="Symbol" pitchFamily="18" charset="2"/>
              </a:rPr>
              <a:t></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rPr>
              <a:t>¬C ) </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rPr>
              <a:t>¬A</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ea typeface="Arial Unicode MS" pitchFamily="34" charset="-128"/>
                <a:cs typeface="Times New Roman" pitchFamily="18" charset="0"/>
                <a:sym typeface="Symbol" pitchFamily="18" charset="2"/>
              </a:rPr>
              <a:t></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rPr>
              <a:t>B</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rPr>
              <a:t>¬</a:t>
            </a:r>
            <a:r>
              <a:rPr lang="en-US" altLang="zh-CN" dirty="0">
                <a:latin typeface="Times New Roman" pitchFamily="18" charset="0"/>
                <a:ea typeface="Arial Unicode MS" pitchFamily="34" charset="-128"/>
                <a:cs typeface="Times New Roman" pitchFamily="18" charset="0"/>
              </a:rPr>
              <a:t> B </a:t>
            </a:r>
            <a:r>
              <a:rPr lang="en-US" altLang="zh-CN" dirty="0">
                <a:latin typeface="Times New Roman" pitchFamily="18" charset="0"/>
                <a:ea typeface="Arial Unicode MS" pitchFamily="34" charset="-128"/>
                <a:cs typeface="Times New Roman" pitchFamily="18" charset="0"/>
                <a:sym typeface="Symbol" pitchFamily="18" charset="2"/>
              </a:rPr>
              <a:t></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rPr>
              <a:t>D </a:t>
            </a:r>
            <a:r>
              <a:rPr lang="en-US" altLang="zh-CN" dirty="0">
                <a:latin typeface="Times New Roman" pitchFamily="18" charset="0"/>
                <a:ea typeface="Arial Unicode MS" pitchFamily="34" charset="-128"/>
                <a:cs typeface="Times New Roman" pitchFamily="18" charset="0"/>
                <a:sym typeface="Symbol" pitchFamily="18" charset="2"/>
              </a:rPr>
              <a:t></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rPr>
              <a:t>F </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sym typeface="Symbol" pitchFamily="18" charset="2"/>
              </a:rPr>
              <a:t></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rPr>
              <a:t>F </a:t>
            </a:r>
            <a:r>
              <a:rPr lang="en-US" altLang="zh-CN" dirty="0">
                <a:latin typeface="Times New Roman" pitchFamily="18" charset="0"/>
                <a:ea typeface="Arial Unicode MS" pitchFamily="34" charset="-128"/>
                <a:cs typeface="Times New Roman" pitchFamily="18" charset="0"/>
                <a:sym typeface="Symbol" pitchFamily="18" charset="2"/>
              </a:rPr>
              <a:t></a:t>
            </a:r>
            <a:r>
              <a:rPr lang="en-US" altLang="zh-CN" dirty="0">
                <a:latin typeface="Times New Roman" pitchFamily="18" charset="0"/>
                <a:ea typeface="Arial Unicode MS" pitchFamily="34" charset="-128"/>
                <a:cs typeface="Times New Roman" pitchFamily="18" charset="0"/>
              </a:rPr>
              <a:t> </a:t>
            </a:r>
            <a:r>
              <a:rPr lang="en-US" altLang="zh-CN" dirty="0">
                <a:latin typeface="Times New Roman" pitchFamily="18" charset="0"/>
                <a:cs typeface="Times New Roman" pitchFamily="18" charset="0"/>
              </a:rPr>
              <a:t>¬ D</a:t>
            </a:r>
            <a:r>
              <a:rPr lang="en-US" altLang="zh-CN" dirty="0">
                <a:latin typeface="Times New Roman" pitchFamily="18" charset="0"/>
                <a:ea typeface="Arial Unicode MS" pitchFamily="34" charset="-128"/>
                <a:cs typeface="Times New Roman" pitchFamily="18" charset="0"/>
              </a:rPr>
              <a:t>)</a:t>
            </a:r>
          </a:p>
          <a:p>
            <a:pPr marL="457200" indent="-457200" fontAlgn="auto">
              <a:lnSpc>
                <a:spcPct val="80000"/>
              </a:lnSpc>
              <a:spcBef>
                <a:spcPts val="0"/>
              </a:spcBef>
              <a:spcAft>
                <a:spcPts val="0"/>
              </a:spcAft>
              <a:defRPr/>
            </a:pPr>
            <a:endParaRPr lang="en-US" altLang="zh-CN" dirty="0">
              <a:latin typeface="Times New Roman" pitchFamily="18" charset="0"/>
              <a:cs typeface="Times New Roman" pitchFamily="18" charset="0"/>
            </a:endParaRPr>
          </a:p>
          <a:p>
            <a:pPr marL="457200" indent="-457200" fontAlgn="auto">
              <a:lnSpc>
                <a:spcPct val="80000"/>
              </a:lnSpc>
              <a:spcBef>
                <a:spcPts val="0"/>
              </a:spcBef>
              <a:spcAft>
                <a:spcPts val="0"/>
              </a:spcAft>
              <a:defRPr/>
            </a:pPr>
            <a:r>
              <a:rPr lang="en-US" altLang="zh-CN" sz="2400" dirty="0">
                <a:latin typeface="Times New Roman" pitchFamily="18" charset="0"/>
                <a:cs typeface="Times New Roman" pitchFamily="18" charset="0"/>
              </a:rPr>
              <a:t>Truth assignments:</a:t>
            </a:r>
          </a:p>
          <a:p>
            <a:pPr marL="1257300" lvl="2" indent="-342900" fontAlgn="auto">
              <a:lnSpc>
                <a:spcPct val="80000"/>
              </a:lnSpc>
              <a:spcBef>
                <a:spcPts val="0"/>
              </a:spcBef>
              <a:spcAft>
                <a:spcPts val="0"/>
              </a:spcAft>
              <a:buFont typeface="Monotype Sorts" charset="2"/>
              <a:buNone/>
              <a:defRPr/>
            </a:pPr>
            <a:r>
              <a:rPr lang="en-US" altLang="zh-CN" sz="2400" u="sng" dirty="0">
                <a:latin typeface="Times New Roman" pitchFamily="18" charset="0"/>
                <a:cs typeface="Times New Roman" pitchFamily="18" charset="0"/>
              </a:rPr>
              <a:t>      A B C D E F</a:t>
            </a:r>
          </a:p>
          <a:p>
            <a:pPr marL="1257300" lvl="2" indent="-342900" fontAlgn="auto">
              <a:lnSpc>
                <a:spcPct val="80000"/>
              </a:lnSpc>
              <a:spcBef>
                <a:spcPts val="0"/>
              </a:spcBef>
              <a:spcAft>
                <a:spcPts val="0"/>
              </a:spcAft>
              <a:buFont typeface="Monotype Sorts" charset="2"/>
              <a:buAutoNum type="arabicPeriod"/>
              <a:defRPr/>
            </a:pPr>
            <a:r>
              <a:rPr lang="en-US" altLang="zh-CN" sz="2400" dirty="0">
                <a:latin typeface="Times New Roman" pitchFamily="18" charset="0"/>
                <a:cs typeface="Times New Roman" pitchFamily="18" charset="0"/>
              </a:rPr>
              <a:t>0  1  1  0  1  0</a:t>
            </a:r>
          </a:p>
          <a:p>
            <a:pPr marL="1257300" lvl="2" indent="-342900" fontAlgn="auto">
              <a:lnSpc>
                <a:spcPct val="80000"/>
              </a:lnSpc>
              <a:spcBef>
                <a:spcPts val="0"/>
              </a:spcBef>
              <a:spcAft>
                <a:spcPts val="0"/>
              </a:spcAft>
              <a:buFont typeface="Monotype Sorts" charset="2"/>
              <a:buAutoNum type="arabicPeriod"/>
              <a:defRPr/>
            </a:pPr>
            <a:r>
              <a:rPr lang="en-US" altLang="zh-CN" sz="2400" dirty="0">
                <a:latin typeface="Times New Roman" pitchFamily="18" charset="0"/>
                <a:cs typeface="Times New Roman" pitchFamily="18" charset="0"/>
              </a:rPr>
              <a:t>1  0  0  0  0  1</a:t>
            </a:r>
          </a:p>
          <a:p>
            <a:pPr marL="1257300" lvl="2" indent="-342900" fontAlgn="auto">
              <a:lnSpc>
                <a:spcPct val="80000"/>
              </a:lnSpc>
              <a:spcBef>
                <a:spcPts val="0"/>
              </a:spcBef>
              <a:spcAft>
                <a:spcPts val="0"/>
              </a:spcAft>
              <a:buFont typeface="Monotype Sorts" charset="2"/>
              <a:buAutoNum type="arabicPeriod"/>
              <a:defRPr/>
            </a:pPr>
            <a:r>
              <a:rPr lang="en-US" altLang="zh-CN" sz="2400" dirty="0">
                <a:latin typeface="Times New Roman" pitchFamily="18" charset="0"/>
                <a:cs typeface="Times New Roman" pitchFamily="18" charset="0"/>
              </a:rPr>
              <a:t>1  1  0  0  0  1</a:t>
            </a:r>
          </a:p>
          <a:p>
            <a:pPr marL="1257300" lvl="2" indent="-342900" fontAlgn="auto">
              <a:lnSpc>
                <a:spcPct val="80000"/>
              </a:lnSpc>
              <a:spcBef>
                <a:spcPts val="0"/>
              </a:spcBef>
              <a:spcAft>
                <a:spcPts val="0"/>
              </a:spcAft>
              <a:buFont typeface="Monotype Sorts" charset="2"/>
              <a:buAutoNum type="arabicPeriod"/>
              <a:defRPr/>
            </a:pPr>
            <a:r>
              <a:rPr lang="en-US" altLang="zh-CN" sz="2400" dirty="0">
                <a:latin typeface="Times New Roman" pitchFamily="18" charset="0"/>
                <a:cs typeface="Times New Roman" pitchFamily="18" charset="0"/>
              </a:rPr>
              <a:t>... (how many more?)</a:t>
            </a:r>
          </a:p>
          <a:p>
            <a:pPr fontAlgn="auto">
              <a:spcBef>
                <a:spcPts val="0"/>
              </a:spcBef>
              <a:spcAft>
                <a:spcPts val="0"/>
              </a:spcAft>
              <a:buFont typeface="Wingdings" pitchFamily="2" charset="2"/>
              <a:buChar char="Ø"/>
              <a:defRPr/>
            </a:pPr>
            <a:r>
              <a:rPr lang="en-US" sz="2000" dirty="0">
                <a:latin typeface="Times New Roman" pitchFamily="18" charset="0"/>
                <a:cs typeface="Times New Roman" pitchFamily="18" charset="0"/>
              </a:rPr>
              <a:t>Such an algorithm could proceed  by simply choosing (non deterministically) one of the 2</a:t>
            </a:r>
            <a:r>
              <a:rPr lang="en-US" sz="2000" baseline="30000" dirty="0">
                <a:latin typeface="Times New Roman" pitchFamily="18" charset="0"/>
                <a:cs typeface="Times New Roman" pitchFamily="18" charset="0"/>
              </a:rPr>
              <a:t>n</a:t>
            </a:r>
            <a:r>
              <a:rPr lang="en-US" sz="2000" dirty="0">
                <a:latin typeface="Times New Roman" pitchFamily="18" charset="0"/>
                <a:cs typeface="Times New Roman" pitchFamily="18" charset="0"/>
              </a:rPr>
              <a:t> possible assignments of truth values to (x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and verify that E(x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is true for that assignment.</a:t>
            </a:r>
          </a:p>
          <a:p>
            <a:pPr fontAlgn="auto">
              <a:spcBef>
                <a:spcPts val="0"/>
              </a:spcBef>
              <a:spcAft>
                <a:spcPts val="0"/>
              </a:spcAft>
              <a:buFont typeface="Wingdings" pitchFamily="2" charset="2"/>
              <a:buChar char="Ø"/>
              <a:defRPr/>
            </a:pPr>
            <a:endParaRPr lang="en-US" altLang="zh-CN" sz="2000" dirty="0">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35057781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528638"/>
            <a:ext cx="10515600" cy="5648325"/>
          </a:xfrm>
        </p:spPr>
        <p:txBody>
          <a:bodyPr>
            <a:normAutofit lnSpcReduction="10000"/>
          </a:bodyPr>
          <a:lstStyle/>
          <a:p>
            <a:pPr marL="0" indent="0" algn="just">
              <a:lnSpc>
                <a:spcPct val="100000"/>
              </a:lnSpc>
              <a:buNone/>
              <a:defRPr/>
            </a:pPr>
            <a:r>
              <a:rPr lang="en-US" sz="2400" dirty="0">
                <a:latin typeface="Times New Roman" panose="02020603050405020304" pitchFamily="18" charset="0"/>
                <a:cs typeface="Times New Roman" panose="02020603050405020304" pitchFamily="18" charset="0"/>
              </a:rPr>
              <a:t>It is easy to obtain a polynomial time non-deterministic algorithm that terminates successfully if and only if a given propositional formula E(x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is satisfiable. Such an algorithm could proceed by simply choosing (non- deterministically) one of the 2</a:t>
            </a:r>
            <a:r>
              <a:rPr lang="en-US" sz="2400" baseline="30000"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possible  assignments of truth values to(x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and verifying that E(x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is true for that assignment.</a:t>
            </a:r>
          </a:p>
          <a:p>
            <a:pPr algn="just">
              <a:lnSpc>
                <a:spcPct val="100000"/>
              </a:lnSpc>
              <a:defRPr/>
            </a:pPr>
            <a:endParaRPr lang="en-US" sz="2400" dirty="0"/>
          </a:p>
          <a:p>
            <a:pPr algn="just">
              <a:lnSpc>
                <a:spcPct val="100000"/>
              </a:lnSpc>
              <a:defRPr/>
            </a:pPr>
            <a:endParaRPr lang="en-US" sz="2400" dirty="0"/>
          </a:p>
          <a:p>
            <a:pPr algn="just">
              <a:lnSpc>
                <a:spcPct val="100000"/>
              </a:lnSpc>
              <a:defRPr/>
            </a:pPr>
            <a:endParaRPr lang="en-US" sz="2400" dirty="0"/>
          </a:p>
          <a:p>
            <a:pPr algn="just">
              <a:lnSpc>
                <a:spcPct val="100000"/>
              </a:lnSpc>
              <a:defRPr/>
            </a:pPr>
            <a:endParaRPr lang="en-US" sz="2400" dirty="0"/>
          </a:p>
          <a:p>
            <a:pPr algn="just">
              <a:lnSpc>
                <a:spcPct val="100000"/>
              </a:lnSpc>
              <a:defRPr/>
            </a:pPr>
            <a:endParaRPr lang="en-US" sz="2400" dirty="0"/>
          </a:p>
          <a:p>
            <a:pPr algn="just">
              <a:lnSpc>
                <a:spcPct val="100000"/>
              </a:lnSpc>
              <a:defRPr/>
            </a:pPr>
            <a:endParaRPr lang="en-US" sz="2400" dirty="0"/>
          </a:p>
          <a:p>
            <a:pPr algn="just">
              <a:lnSpc>
                <a:spcPct val="100000"/>
              </a:lnSpc>
              <a:defRPr/>
            </a:pPr>
            <a:endParaRPr lang="en-US" sz="2400" dirty="0"/>
          </a:p>
          <a:p>
            <a:pPr marL="0" indent="0" algn="ctr">
              <a:lnSpc>
                <a:spcPct val="100000"/>
              </a:lnSpc>
              <a:spcBef>
                <a:spcPts val="0"/>
              </a:spcBef>
              <a:buFont typeface="Arial" panose="020B0604020202020204" pitchFamily="34" charset="0"/>
              <a:buNone/>
              <a:defRPr/>
            </a:pPr>
            <a:r>
              <a:rPr lang="en-US" sz="2000" b="1" dirty="0"/>
              <a:t>Algorithm:</a:t>
            </a:r>
            <a:r>
              <a:rPr lang="en-US" sz="2000" dirty="0"/>
              <a:t> Non-deterministic satisfiability</a:t>
            </a:r>
            <a:endParaRPr lang="en-US" sz="1800" dirty="0"/>
          </a:p>
          <a:p>
            <a:pPr algn="just">
              <a:lnSpc>
                <a:spcPct val="100000"/>
              </a:lnSpc>
              <a:defRPr/>
            </a:pPr>
            <a:endParaRPr lang="en-US" sz="2400" dirty="0"/>
          </a:p>
          <a:p>
            <a:pPr algn="just">
              <a:lnSpc>
                <a:spcPct val="100000"/>
              </a:lnSpc>
              <a:defRPr/>
            </a:pPr>
            <a:endParaRPr lang="en-US" sz="2400" dirty="0"/>
          </a:p>
        </p:txBody>
      </p:sp>
      <p:pic>
        <p:nvPicPr>
          <p:cNvPr id="4" name="Picture 3">
            <a:extLst/>
          </p:cNvPr>
          <p:cNvPicPr>
            <a:picLocks noChangeAspect="1"/>
          </p:cNvPicPr>
          <p:nvPr/>
        </p:nvPicPr>
        <p:blipFill>
          <a:blip r:embed="rId2"/>
          <a:stretch>
            <a:fillRect/>
          </a:stretch>
        </p:blipFill>
        <p:spPr>
          <a:xfrm>
            <a:off x="986093" y="2572569"/>
            <a:ext cx="10219813" cy="3287456"/>
          </a:xfrm>
          <a:prstGeom prst="rect">
            <a:avLst/>
          </a:prstGeom>
          <a:ln w="28575">
            <a:solidFill>
              <a:schemeClr val="accent2">
                <a:lumMod val="60000"/>
                <a:lumOff val="40000"/>
              </a:schemeClr>
            </a:solidFill>
          </a:ln>
        </p:spPr>
      </p:pic>
    </p:spTree>
    <p:extLst>
      <p:ext uri="{BB962C8B-B14F-4D97-AF65-F5344CB8AC3E}">
        <p14:creationId xmlns:p14="http://schemas.microsoft.com/office/powerpoint/2010/main" val="150343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9349"/>
            <a:ext cx="10754532" cy="4797614"/>
          </a:xfrm>
        </p:spPr>
        <p:txBody>
          <a:bodyPr>
            <a:normAutofit lnSpcReduction="10000"/>
          </a:bodyPr>
          <a:lstStyle/>
          <a:p>
            <a:pPr marL="0" indent="0" algn="just">
              <a:buNone/>
            </a:pPr>
            <a:r>
              <a:rPr lang="en-US" altLang="en-US" dirty="0">
                <a:latin typeface="Times New Roman" panose="02020603050405020304" pitchFamily="18" charset="0"/>
                <a:cs typeface="Times New Roman" panose="02020603050405020304" pitchFamily="18" charset="0"/>
              </a:rPr>
              <a:t>The term branch-and-bound refers to all state space search methods in which all children of the E-node are generated before any other live node can become the E-node.</a:t>
            </a:r>
          </a:p>
          <a:p>
            <a:pPr algn="just"/>
            <a:endParaRPr lang="en-US" altLang="en-US" dirty="0">
              <a:latin typeface="Times New Roman" panose="02020603050405020304" pitchFamily="18" charset="0"/>
              <a:cs typeface="Times New Roman" panose="02020603050405020304" pitchFamily="18" charset="0"/>
            </a:endParaRPr>
          </a:p>
          <a:p>
            <a:pPr marL="0" indent="0" algn="just">
              <a:buNone/>
            </a:pPr>
            <a:r>
              <a:rPr lang="en-US" altLang="en-US" dirty="0" smtClean="0">
                <a:latin typeface="Times New Roman" panose="02020603050405020304" pitchFamily="18" charset="0"/>
                <a:cs typeface="Times New Roman" panose="02020603050405020304" pitchFamily="18" charset="0"/>
              </a:rPr>
              <a:t>In </a:t>
            </a:r>
            <a:r>
              <a:rPr lang="en-US" altLang="en-US" dirty="0">
                <a:latin typeface="Times New Roman" panose="02020603050405020304" pitchFamily="18" charset="0"/>
                <a:cs typeface="Times New Roman" panose="02020603050405020304" pitchFamily="18" charset="0"/>
              </a:rPr>
              <a:t>branch-and-bound terminology breadth first search(</a:t>
            </a:r>
            <a:r>
              <a:rPr lang="en-US" altLang="en-US" b="1" i="1" dirty="0">
                <a:solidFill>
                  <a:srgbClr val="FF0000"/>
                </a:solidFill>
                <a:latin typeface="Times New Roman" panose="02020603050405020304" pitchFamily="18" charset="0"/>
                <a:cs typeface="Times New Roman" panose="02020603050405020304" pitchFamily="18" charset="0"/>
              </a:rPr>
              <a:t>BFS</a:t>
            </a:r>
            <a:r>
              <a:rPr lang="en-US" altLang="en-US" dirty="0">
                <a:latin typeface="Times New Roman" panose="02020603050405020304" pitchFamily="18" charset="0"/>
                <a:cs typeface="Times New Roman" panose="02020603050405020304" pitchFamily="18" charset="0"/>
              </a:rPr>
              <a:t>)- like state space search will be called FIFO (First In First Output) search as the list of live nodes is a first -in-first -out list(or queue).</a:t>
            </a:r>
          </a:p>
          <a:p>
            <a:pPr algn="just"/>
            <a:endParaRPr lang="en-US" altLang="en-US" dirty="0">
              <a:latin typeface="Times New Roman" panose="02020603050405020304" pitchFamily="18" charset="0"/>
              <a:cs typeface="Times New Roman" panose="02020603050405020304" pitchFamily="18" charset="0"/>
            </a:endParaRPr>
          </a:p>
          <a:p>
            <a:pPr marL="0" indent="0" algn="just">
              <a:buNone/>
            </a:pPr>
            <a:r>
              <a:rPr lang="en-US" altLang="en-US" dirty="0" smtClean="0">
                <a:latin typeface="Times New Roman" panose="02020603050405020304" pitchFamily="18" charset="0"/>
                <a:cs typeface="Times New Roman" panose="02020603050405020304" pitchFamily="18" charset="0"/>
              </a:rPr>
              <a:t>A </a:t>
            </a:r>
            <a:r>
              <a:rPr lang="en-US" altLang="en-US" b="1" i="1" dirty="0">
                <a:solidFill>
                  <a:srgbClr val="FF0000"/>
                </a:solidFill>
                <a:latin typeface="Times New Roman" panose="02020603050405020304" pitchFamily="18" charset="0"/>
                <a:cs typeface="Times New Roman" panose="02020603050405020304" pitchFamily="18" charset="0"/>
              </a:rPr>
              <a:t>D-search</a:t>
            </a:r>
            <a:r>
              <a:rPr lang="en-US" altLang="en-US" dirty="0">
                <a:latin typeface="Times New Roman" panose="02020603050405020304" pitchFamily="18" charset="0"/>
                <a:cs typeface="Times New Roman" panose="02020603050405020304" pitchFamily="18" charset="0"/>
              </a:rPr>
              <a:t> (depth search) state space search will be called LIFO (Last In First Out) search, as the list of live nodes is a list-in-first-out list (or stack</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838200" y="272135"/>
            <a:ext cx="10515600" cy="967729"/>
          </a:xfrm>
        </p:spPr>
        <p:txBody>
          <a:bodyPr/>
          <a:lstStyle/>
          <a:p>
            <a:r>
              <a:rPr lang="en-US" b="1" dirty="0">
                <a:latin typeface="Times New Roman" panose="02020603050405020304" pitchFamily="18" charset="0"/>
                <a:cs typeface="Times New Roman" panose="02020603050405020304" pitchFamily="18" charset="0"/>
              </a:rPr>
              <a:t>BRANCH AND BOUND </a:t>
            </a:r>
            <a:endParaRPr lang="en-IN" dirty="0"/>
          </a:p>
        </p:txBody>
      </p:sp>
    </p:spTree>
    <p:extLst>
      <p:ext uri="{BB962C8B-B14F-4D97-AF65-F5344CB8AC3E}">
        <p14:creationId xmlns:p14="http://schemas.microsoft.com/office/powerpoint/2010/main" val="220545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p:cNvPr>
          <p:cNvSpPr/>
          <p:nvPr/>
        </p:nvSpPr>
        <p:spPr>
          <a:xfrm>
            <a:off x="609600" y="-7938"/>
            <a:ext cx="10815484" cy="6223242"/>
          </a:xfrm>
          <a:prstGeom prst="rect">
            <a:avLst/>
          </a:prstGeom>
        </p:spPr>
        <p:txBody>
          <a:bodyPr wrap="square">
            <a:spAutoFit/>
          </a:bodyPr>
          <a:lstStyle/>
          <a:p>
            <a:pPr fontAlgn="auto">
              <a:spcBef>
                <a:spcPts val="0"/>
              </a:spcBef>
              <a:spcAft>
                <a:spcPts val="0"/>
              </a:spcAft>
              <a:defRPr/>
            </a:pPr>
            <a:r>
              <a:rPr lang="en-US" b="1" dirty="0">
                <a:latin typeface="Times New Roman" pitchFamily="18" charset="0"/>
                <a:cs typeface="Times New Roman" pitchFamily="18" charset="0"/>
              </a:rPr>
              <a:t>Definition : Reducibility </a:t>
            </a:r>
          </a:p>
          <a:p>
            <a:pPr algn="just" fontAlgn="auto">
              <a:spcBef>
                <a:spcPts val="0"/>
              </a:spcBef>
              <a:spcAft>
                <a:spcPts val="0"/>
              </a:spcAft>
              <a:defRPr/>
            </a:pPr>
            <a:r>
              <a:rPr lang="en-US" sz="2000" dirty="0">
                <a:latin typeface="Times New Roman" pitchFamily="18" charset="0"/>
                <a:cs typeface="Times New Roman" pitchFamily="18" charset="0"/>
              </a:rPr>
              <a:t>Let L</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and L</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be problems. L</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reduces to L</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(L</a:t>
            </a:r>
            <a:r>
              <a:rPr lang="en-US" sz="2000" baseline="-25000" dirty="0">
                <a:latin typeface="Times New Roman" pitchFamily="18" charset="0"/>
                <a:cs typeface="Times New Roman" pitchFamily="18" charset="0"/>
              </a:rPr>
              <a:t>1 </a:t>
            </a:r>
            <a:r>
              <a:rPr lang="en-US" sz="2000" dirty="0">
                <a:latin typeface="Times New Roman" pitchFamily="18" charset="0"/>
                <a:cs typeface="Times New Roman" pitchFamily="18" charset="0"/>
                <a:sym typeface="Symbol" pitchFamily="18" charset="2"/>
              </a:rPr>
              <a:t> L</a:t>
            </a:r>
            <a:r>
              <a:rPr lang="en-US" sz="2000"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 if and only if there is a deterministic polynomial time algorithm to solve L</a:t>
            </a:r>
            <a:r>
              <a:rPr lang="en-US" sz="2000" baseline="-25000" dirty="0">
                <a:latin typeface="Times New Roman" pitchFamily="18" charset="0"/>
                <a:cs typeface="Times New Roman" pitchFamily="18" charset="0"/>
                <a:sym typeface="Symbol" pitchFamily="18" charset="2"/>
              </a:rPr>
              <a:t>1</a:t>
            </a:r>
            <a:r>
              <a:rPr lang="en-US" sz="2000" dirty="0">
                <a:latin typeface="Times New Roman" pitchFamily="18" charset="0"/>
                <a:cs typeface="Times New Roman" pitchFamily="18" charset="0"/>
                <a:sym typeface="Symbol" pitchFamily="18" charset="2"/>
              </a:rPr>
              <a:t> that solves L</a:t>
            </a:r>
            <a:r>
              <a:rPr lang="en-US" sz="2000" baseline="-25000" dirty="0">
                <a:latin typeface="Times New Roman" pitchFamily="18" charset="0"/>
                <a:cs typeface="Times New Roman" pitchFamily="18" charset="0"/>
                <a:sym typeface="Symbol" pitchFamily="18" charset="2"/>
              </a:rPr>
              <a:t>2</a:t>
            </a:r>
            <a:r>
              <a:rPr lang="en-US" sz="2000" dirty="0">
                <a:latin typeface="Times New Roman" pitchFamily="18" charset="0"/>
                <a:cs typeface="Times New Roman" pitchFamily="18" charset="0"/>
                <a:sym typeface="Symbol" pitchFamily="18" charset="2"/>
              </a:rPr>
              <a:t> in polynomial  time.</a:t>
            </a:r>
          </a:p>
          <a:p>
            <a:pPr algn="just" fontAlgn="auto">
              <a:spcBef>
                <a:spcPts val="0"/>
              </a:spcBef>
              <a:spcAft>
                <a:spcPts val="0"/>
              </a:spcAft>
              <a:buFont typeface="Wingdings" pitchFamily="2" charset="2"/>
              <a:buChar char="Ø"/>
              <a:defRPr/>
            </a:pPr>
            <a:r>
              <a:rPr lang="en-US" sz="2000" dirty="0">
                <a:solidFill>
                  <a:srgbClr val="C00000"/>
                </a:solidFill>
                <a:latin typeface="Times New Roman" pitchFamily="18" charset="0"/>
                <a:cs typeface="Times New Roman" pitchFamily="18" charset="0"/>
                <a:sym typeface="Symbol" pitchFamily="18" charset="2"/>
              </a:rPr>
              <a:t>  If L</a:t>
            </a:r>
            <a:r>
              <a:rPr lang="en-US" sz="2000" baseline="-25000" dirty="0">
                <a:solidFill>
                  <a:srgbClr val="C00000"/>
                </a:solidFill>
                <a:latin typeface="Times New Roman" pitchFamily="18" charset="0"/>
                <a:cs typeface="Times New Roman" pitchFamily="18" charset="0"/>
                <a:sym typeface="Symbol" pitchFamily="18" charset="2"/>
              </a:rPr>
              <a:t>1</a:t>
            </a:r>
            <a:r>
              <a:rPr lang="en-US" sz="2000" dirty="0">
                <a:solidFill>
                  <a:srgbClr val="C00000"/>
                </a:solidFill>
                <a:latin typeface="Times New Roman" pitchFamily="18" charset="0"/>
                <a:cs typeface="Times New Roman" pitchFamily="18" charset="0"/>
                <a:sym typeface="Symbol" pitchFamily="18" charset="2"/>
              </a:rPr>
              <a:t> </a:t>
            </a:r>
            <a:r>
              <a:rPr lang="en-US" sz="2000" dirty="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sym typeface="Symbol" pitchFamily="18" charset="2"/>
              </a:rPr>
              <a:t> L</a:t>
            </a:r>
            <a:r>
              <a:rPr lang="en-US" sz="2000" baseline="-25000" dirty="0">
                <a:solidFill>
                  <a:srgbClr val="C00000"/>
                </a:solidFill>
                <a:latin typeface="Times New Roman" pitchFamily="18" charset="0"/>
                <a:cs typeface="Times New Roman" pitchFamily="18" charset="0"/>
                <a:sym typeface="Symbol" pitchFamily="18" charset="2"/>
              </a:rPr>
              <a:t>2</a:t>
            </a:r>
            <a:r>
              <a:rPr lang="en-US" sz="2000" dirty="0">
                <a:solidFill>
                  <a:srgbClr val="C00000"/>
                </a:solidFill>
                <a:latin typeface="Times New Roman" pitchFamily="18" charset="0"/>
                <a:cs typeface="Times New Roman" pitchFamily="18" charset="0"/>
                <a:sym typeface="Symbol" pitchFamily="18" charset="2"/>
              </a:rPr>
              <a:t> and L</a:t>
            </a:r>
            <a:r>
              <a:rPr lang="en-US" sz="2000" baseline="-25000" dirty="0">
                <a:solidFill>
                  <a:srgbClr val="C00000"/>
                </a:solidFill>
                <a:latin typeface="Times New Roman" pitchFamily="18" charset="0"/>
                <a:cs typeface="Times New Roman" pitchFamily="18" charset="0"/>
                <a:sym typeface="Symbol" pitchFamily="18" charset="2"/>
              </a:rPr>
              <a:t>2</a:t>
            </a:r>
            <a:r>
              <a:rPr lang="en-US" sz="2000" dirty="0">
                <a:solidFill>
                  <a:srgbClr val="C00000"/>
                </a:solidFill>
                <a:latin typeface="Times New Roman" pitchFamily="18" charset="0"/>
                <a:cs typeface="Times New Roman" pitchFamily="18" charset="0"/>
                <a:sym typeface="Symbol" pitchFamily="18" charset="2"/>
              </a:rPr>
              <a:t> </a:t>
            </a:r>
            <a:r>
              <a:rPr lang="en-US" sz="2000" dirty="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sym typeface="Symbol" pitchFamily="18" charset="2"/>
              </a:rPr>
              <a:t> L</a:t>
            </a:r>
            <a:r>
              <a:rPr lang="en-US" sz="2000" baseline="-25000" dirty="0">
                <a:solidFill>
                  <a:srgbClr val="C00000"/>
                </a:solidFill>
                <a:latin typeface="Times New Roman" pitchFamily="18" charset="0"/>
                <a:cs typeface="Times New Roman" pitchFamily="18" charset="0"/>
                <a:sym typeface="Symbol" pitchFamily="18" charset="2"/>
              </a:rPr>
              <a:t>3</a:t>
            </a:r>
            <a:r>
              <a:rPr lang="en-US" sz="2000" dirty="0">
                <a:solidFill>
                  <a:srgbClr val="C00000"/>
                </a:solidFill>
                <a:latin typeface="Times New Roman" pitchFamily="18" charset="0"/>
                <a:cs typeface="Times New Roman" pitchFamily="18" charset="0"/>
                <a:sym typeface="Symbol" pitchFamily="18" charset="2"/>
              </a:rPr>
              <a:t> then L</a:t>
            </a:r>
            <a:r>
              <a:rPr lang="en-US" sz="2000" baseline="-25000" dirty="0">
                <a:solidFill>
                  <a:srgbClr val="C00000"/>
                </a:solidFill>
                <a:latin typeface="Times New Roman" pitchFamily="18" charset="0"/>
                <a:cs typeface="Times New Roman" pitchFamily="18" charset="0"/>
                <a:sym typeface="Symbol" pitchFamily="18" charset="2"/>
              </a:rPr>
              <a:t>1</a:t>
            </a:r>
            <a:r>
              <a:rPr lang="en-US" sz="2000" dirty="0">
                <a:solidFill>
                  <a:srgbClr val="C00000"/>
                </a:solidFill>
                <a:latin typeface="Times New Roman" pitchFamily="18" charset="0"/>
                <a:cs typeface="Times New Roman" pitchFamily="18" charset="0"/>
                <a:sym typeface="Symbol" pitchFamily="18" charset="2"/>
              </a:rPr>
              <a:t> </a:t>
            </a:r>
            <a:r>
              <a:rPr lang="en-US" sz="2000" dirty="0">
                <a:solidFill>
                  <a:srgbClr val="C00000"/>
                </a:solidFill>
                <a:latin typeface="Times New Roman" pitchFamily="18" charset="0"/>
                <a:cs typeface="Times New Roman" pitchFamily="18" charset="0"/>
              </a:rPr>
              <a:t> </a:t>
            </a:r>
            <a:r>
              <a:rPr lang="en-US" sz="2000" dirty="0">
                <a:solidFill>
                  <a:srgbClr val="C00000"/>
                </a:solidFill>
                <a:latin typeface="Times New Roman" pitchFamily="18" charset="0"/>
                <a:cs typeface="Times New Roman" pitchFamily="18" charset="0"/>
                <a:sym typeface="Symbol" pitchFamily="18" charset="2"/>
              </a:rPr>
              <a:t> L</a:t>
            </a:r>
            <a:r>
              <a:rPr lang="en-US" sz="2000" baseline="-25000" dirty="0">
                <a:solidFill>
                  <a:srgbClr val="C00000"/>
                </a:solidFill>
                <a:latin typeface="Times New Roman" pitchFamily="18" charset="0"/>
                <a:cs typeface="Times New Roman" pitchFamily="18" charset="0"/>
                <a:sym typeface="Symbol" pitchFamily="18" charset="2"/>
              </a:rPr>
              <a:t>3</a:t>
            </a:r>
            <a:r>
              <a:rPr lang="en-US" sz="2000" dirty="0">
                <a:solidFill>
                  <a:srgbClr val="C00000"/>
                </a:solidFill>
                <a:latin typeface="Times New Roman" pitchFamily="18" charset="0"/>
                <a:cs typeface="Times New Roman" pitchFamily="18" charset="0"/>
                <a:sym typeface="Symbol" pitchFamily="18" charset="2"/>
              </a:rPr>
              <a:t>.</a:t>
            </a:r>
          </a:p>
          <a:p>
            <a:pPr algn="just" fontAlgn="auto">
              <a:spcBef>
                <a:spcPts val="0"/>
              </a:spcBef>
              <a:spcAft>
                <a:spcPts val="0"/>
              </a:spcAft>
              <a:defRPr/>
            </a:pPr>
            <a:endParaRPr lang="en-US" sz="2000" dirty="0">
              <a:latin typeface="Times New Roman" pitchFamily="18" charset="0"/>
              <a:cs typeface="Times New Roman" pitchFamily="18" charset="0"/>
              <a:sym typeface="Symbol" pitchFamily="18" charset="2"/>
            </a:endParaRPr>
          </a:p>
          <a:p>
            <a:pPr algn="just" fontAlgn="auto">
              <a:spcBef>
                <a:spcPts val="0"/>
              </a:spcBef>
              <a:spcAft>
                <a:spcPts val="0"/>
              </a:spcAft>
              <a:defRPr/>
            </a:pPr>
            <a:r>
              <a:rPr lang="en-US" sz="2000" b="1" dirty="0">
                <a:latin typeface="Times New Roman" pitchFamily="18" charset="0"/>
                <a:cs typeface="Times New Roman" pitchFamily="18" charset="0"/>
              </a:rPr>
              <a:t>Idea:</a:t>
            </a:r>
            <a:r>
              <a:rPr lang="en-US" sz="2000" dirty="0">
                <a:latin typeface="Times New Roman" pitchFamily="18" charset="0"/>
                <a:cs typeface="Times New Roman" pitchFamily="18" charset="0"/>
              </a:rPr>
              <a:t> transform the inputs of A to inputs of B</a:t>
            </a:r>
          </a:p>
          <a:p>
            <a:pPr algn="just" fontAlgn="auto">
              <a:spcBef>
                <a:spcPts val="0"/>
              </a:spcBef>
              <a:spcAft>
                <a:spcPts val="0"/>
              </a:spcAft>
              <a:defRPr/>
            </a:pPr>
            <a:endParaRPr lang="en-US" dirty="0">
              <a:latin typeface="Times New Roman" pitchFamily="18" charset="0"/>
              <a:cs typeface="Times New Roman" pitchFamily="18" charset="0"/>
              <a:sym typeface="Symbol" pitchFamily="18" charset="2"/>
            </a:endParaRPr>
          </a:p>
          <a:p>
            <a:pPr algn="just" fontAlgn="auto">
              <a:spcBef>
                <a:spcPts val="0"/>
              </a:spcBef>
              <a:spcAft>
                <a:spcPts val="0"/>
              </a:spcAft>
              <a:defRPr/>
            </a:pPr>
            <a:endParaRPr lang="en-US" b="1" dirty="0">
              <a:latin typeface="Times New Roman" pitchFamily="18" charset="0"/>
              <a:cs typeface="Times New Roman" pitchFamily="18" charset="0"/>
            </a:endParaRPr>
          </a:p>
          <a:p>
            <a:pPr algn="just" fontAlgn="auto">
              <a:spcBef>
                <a:spcPts val="0"/>
              </a:spcBef>
              <a:spcAft>
                <a:spcPts val="0"/>
              </a:spcAft>
              <a:defRPr/>
            </a:pPr>
            <a:endParaRPr lang="en-US" b="1" dirty="0">
              <a:latin typeface="Times New Roman" pitchFamily="18" charset="0"/>
              <a:cs typeface="Times New Roman" pitchFamily="18" charset="0"/>
            </a:endParaRPr>
          </a:p>
          <a:p>
            <a:pPr algn="just" fontAlgn="auto">
              <a:spcBef>
                <a:spcPts val="0"/>
              </a:spcBef>
              <a:spcAft>
                <a:spcPts val="0"/>
              </a:spcAft>
              <a:defRPr/>
            </a:pPr>
            <a:endParaRPr lang="en-US" b="1" dirty="0">
              <a:latin typeface="Times New Roman" pitchFamily="18" charset="0"/>
              <a:cs typeface="Times New Roman" pitchFamily="18" charset="0"/>
            </a:endParaRPr>
          </a:p>
          <a:p>
            <a:pPr algn="just" fontAlgn="auto">
              <a:spcBef>
                <a:spcPts val="0"/>
              </a:spcBef>
              <a:spcAft>
                <a:spcPts val="0"/>
              </a:spcAft>
              <a:defRPr/>
            </a:pPr>
            <a:endParaRPr lang="en-US" b="1" dirty="0">
              <a:latin typeface="Times New Roman" pitchFamily="18" charset="0"/>
              <a:cs typeface="Times New Roman" pitchFamily="18" charset="0"/>
            </a:endParaRPr>
          </a:p>
          <a:p>
            <a:pPr algn="just" fontAlgn="auto">
              <a:spcBef>
                <a:spcPts val="0"/>
              </a:spcBef>
              <a:spcAft>
                <a:spcPts val="0"/>
              </a:spcAft>
              <a:defRPr/>
            </a:pPr>
            <a:endParaRPr lang="en-US" b="1" dirty="0">
              <a:latin typeface="Times New Roman" pitchFamily="18" charset="0"/>
              <a:cs typeface="Times New Roman" pitchFamily="18" charset="0"/>
            </a:endParaRPr>
          </a:p>
          <a:p>
            <a:pPr fontAlgn="auto">
              <a:spcBef>
                <a:spcPts val="0"/>
              </a:spcBef>
              <a:spcAft>
                <a:spcPts val="0"/>
              </a:spcAft>
              <a:defRPr/>
            </a:pPr>
            <a:r>
              <a:rPr lang="en-US" altLang="zh-CN" sz="2000" dirty="0" smtClean="0">
                <a:latin typeface="Times New Roman" pitchFamily="18" charset="0"/>
                <a:cs typeface="Times New Roman" pitchFamily="18" charset="0"/>
              </a:rPr>
              <a:t>Example</a:t>
            </a:r>
            <a:r>
              <a:rPr lang="en-US" altLang="zh-CN" sz="2000" dirty="0">
                <a:latin typeface="Times New Roman" pitchFamily="18" charset="0"/>
                <a:cs typeface="Times New Roman" pitchFamily="18" charset="0"/>
              </a:rPr>
              <a:t>: </a:t>
            </a:r>
          </a:p>
          <a:p>
            <a:pPr fontAlgn="auto">
              <a:spcBef>
                <a:spcPts val="0"/>
              </a:spcBef>
              <a:spcAft>
                <a:spcPts val="0"/>
              </a:spcAft>
              <a:defRPr/>
            </a:pPr>
            <a:r>
              <a:rPr lang="en-US" altLang="zh-CN" sz="2000" dirty="0">
                <a:latin typeface="Times New Roman" pitchFamily="18" charset="0"/>
                <a:cs typeface="Times New Roman" pitchFamily="18" charset="0"/>
              </a:rPr>
              <a:t>         lcm(m, n) = m * n / </a:t>
            </a:r>
            <a:r>
              <a:rPr lang="en-US" altLang="zh-CN" sz="2000" dirty="0" err="1">
                <a:latin typeface="Times New Roman" pitchFamily="18" charset="0"/>
                <a:cs typeface="Times New Roman" pitchFamily="18" charset="0"/>
              </a:rPr>
              <a:t>gcd</a:t>
            </a:r>
            <a:r>
              <a:rPr lang="en-US" altLang="zh-CN" sz="2000" dirty="0">
                <a:latin typeface="Times New Roman" pitchFamily="18" charset="0"/>
                <a:cs typeface="Times New Roman" pitchFamily="18" charset="0"/>
              </a:rPr>
              <a:t>(m, n)</a:t>
            </a:r>
          </a:p>
          <a:p>
            <a:pPr fontAlgn="auto">
              <a:spcBef>
                <a:spcPts val="0"/>
              </a:spcBef>
              <a:spcAft>
                <a:spcPts val="0"/>
              </a:spcAft>
              <a:buFont typeface="Wingdings" pitchFamily="2" charset="2"/>
              <a:buChar char="Ø"/>
              <a:defRPr/>
            </a:pPr>
            <a:r>
              <a:rPr lang="en-US" altLang="zh-CN" sz="2000" dirty="0">
                <a:latin typeface="Times New Roman" pitchFamily="18" charset="0"/>
                <a:cs typeface="Times New Roman" pitchFamily="18" charset="0"/>
              </a:rPr>
              <a:t>    lcm(</a:t>
            </a:r>
            <a:r>
              <a:rPr lang="en-US" altLang="zh-CN" sz="2000" dirty="0" err="1">
                <a:latin typeface="Times New Roman" pitchFamily="18" charset="0"/>
                <a:cs typeface="Times New Roman" pitchFamily="18" charset="0"/>
              </a:rPr>
              <a:t>m,n</a:t>
            </a:r>
            <a:r>
              <a:rPr lang="en-US" altLang="zh-CN" sz="2000" dirty="0">
                <a:latin typeface="Times New Roman" pitchFamily="18" charset="0"/>
                <a:cs typeface="Times New Roman" pitchFamily="18" charset="0"/>
              </a:rPr>
              <a:t>) problem is reduced to </a:t>
            </a:r>
            <a:r>
              <a:rPr lang="en-US" altLang="zh-CN" sz="2000" dirty="0" err="1">
                <a:latin typeface="Times New Roman" pitchFamily="18" charset="0"/>
                <a:cs typeface="Times New Roman" pitchFamily="18" charset="0"/>
              </a:rPr>
              <a:t>gcd</a:t>
            </a:r>
            <a:r>
              <a:rPr lang="en-US" altLang="zh-CN" sz="2000" dirty="0">
                <a:latin typeface="Times New Roman" pitchFamily="18" charset="0"/>
                <a:cs typeface="Times New Roman" pitchFamily="18" charset="0"/>
              </a:rPr>
              <a:t>(m, n) problem</a:t>
            </a:r>
          </a:p>
          <a:p>
            <a:pPr algn="just" fontAlgn="auto">
              <a:spcBef>
                <a:spcPts val="0"/>
              </a:spcBef>
              <a:spcAft>
                <a:spcPts val="0"/>
              </a:spcAft>
              <a:defRPr/>
            </a:pPr>
            <a:r>
              <a:rPr lang="en-US" sz="2400" b="1" dirty="0" smtClean="0">
                <a:solidFill>
                  <a:srgbClr val="FF0000"/>
                </a:solidFill>
                <a:latin typeface="Times New Roman" pitchFamily="18" charset="0"/>
                <a:cs typeface="Times New Roman" pitchFamily="18" charset="0"/>
              </a:rPr>
              <a:t>NP-Hard </a:t>
            </a:r>
            <a:r>
              <a:rPr lang="en-US" sz="2400" b="1" dirty="0">
                <a:solidFill>
                  <a:srgbClr val="FF0000"/>
                </a:solidFill>
                <a:latin typeface="Times New Roman" pitchFamily="18" charset="0"/>
                <a:cs typeface="Times New Roman" pitchFamily="18" charset="0"/>
              </a:rPr>
              <a:t>Problem </a:t>
            </a:r>
            <a:r>
              <a:rPr lang="en-US" sz="2400" dirty="0">
                <a:solidFill>
                  <a:srgbClr val="FF0000"/>
                </a:solidFill>
                <a:latin typeface="Times New Roman" pitchFamily="18" charset="0"/>
                <a:cs typeface="Times New Roman" pitchFamily="18" charset="0"/>
              </a:rPr>
              <a:t>:  </a:t>
            </a:r>
          </a:p>
          <a:p>
            <a:pPr algn="just" fontAlgn="auto">
              <a:spcBef>
                <a:spcPts val="0"/>
              </a:spcBef>
              <a:spcAft>
                <a:spcPts val="0"/>
              </a:spcAft>
              <a:defRPr/>
            </a:pPr>
            <a:r>
              <a:rPr lang="en-US" sz="2400" dirty="0">
                <a:solidFill>
                  <a:srgbClr val="FF0000"/>
                </a:solidFill>
                <a:latin typeface="Times New Roman" pitchFamily="18" charset="0"/>
                <a:cs typeface="Times New Roman" pitchFamily="18" charset="0"/>
              </a:rPr>
              <a:t>A problem L is NP-hard if any only if satisfiability reduces to L.</a:t>
            </a:r>
          </a:p>
          <a:p>
            <a:pPr algn="just" fontAlgn="auto">
              <a:spcBef>
                <a:spcPts val="0"/>
              </a:spcBef>
              <a:spcAft>
                <a:spcPts val="0"/>
              </a:spcAft>
              <a:defRPr/>
            </a:pPr>
            <a:endParaRPr lang="en-US" sz="1400" dirty="0">
              <a:solidFill>
                <a:srgbClr val="FF0000"/>
              </a:solidFill>
              <a:latin typeface="Times New Roman" pitchFamily="18" charset="0"/>
              <a:cs typeface="Times New Roman" pitchFamily="18" charset="0"/>
            </a:endParaRPr>
          </a:p>
          <a:p>
            <a:pPr fontAlgn="auto">
              <a:lnSpc>
                <a:spcPct val="90000"/>
              </a:lnSpc>
              <a:spcBef>
                <a:spcPts val="0"/>
              </a:spcBef>
              <a:spcAft>
                <a:spcPts val="0"/>
              </a:spcAft>
              <a:defRPr/>
            </a:pPr>
            <a:r>
              <a:rPr lang="en-US" sz="2400" b="1" dirty="0">
                <a:solidFill>
                  <a:srgbClr val="FF0000"/>
                </a:solidFill>
                <a:latin typeface="Times New Roman" pitchFamily="18" charset="0"/>
                <a:cs typeface="Times New Roman" pitchFamily="18" charset="0"/>
              </a:rPr>
              <a:t>NP-complete Problem</a:t>
            </a:r>
            <a:r>
              <a:rPr lang="en-US" sz="2400" dirty="0">
                <a:solidFill>
                  <a:srgbClr val="FF0000"/>
                </a:solidFill>
                <a:latin typeface="Times New Roman" pitchFamily="18" charset="0"/>
                <a:cs typeface="Times New Roman" pitchFamily="18" charset="0"/>
              </a:rPr>
              <a:t> : </a:t>
            </a:r>
          </a:p>
          <a:p>
            <a:pPr algn="just" fontAlgn="auto">
              <a:lnSpc>
                <a:spcPct val="90000"/>
              </a:lnSpc>
              <a:spcBef>
                <a:spcPts val="0"/>
              </a:spcBef>
              <a:spcAft>
                <a:spcPts val="0"/>
              </a:spcAft>
              <a:defRPr/>
            </a:pPr>
            <a:r>
              <a:rPr lang="en-US" sz="2400" dirty="0">
                <a:solidFill>
                  <a:srgbClr val="FF0000"/>
                </a:solidFill>
                <a:latin typeface="Times New Roman" pitchFamily="18" charset="0"/>
                <a:cs typeface="Times New Roman" pitchFamily="18" charset="0"/>
              </a:rPr>
              <a:t>A problem L is NP-complete if and only if L is NP-hard and L </a:t>
            </a:r>
            <a:r>
              <a:rPr lang="en-US" sz="3200" dirty="0">
                <a:solidFill>
                  <a:srgbClr val="FF0000"/>
                </a:solidFill>
                <a:latin typeface="Times New Roman" pitchFamily="18" charset="0"/>
                <a:cs typeface="Times New Roman" pitchFamily="18" charset="0"/>
              </a:rPr>
              <a:t> </a:t>
            </a:r>
            <a:r>
              <a:rPr lang="ru-RU" sz="3200" dirty="0">
                <a:solidFill>
                  <a:srgbClr val="FF0000"/>
                </a:solidFill>
                <a:latin typeface="Times New Roman" pitchFamily="18" charset="0"/>
                <a:cs typeface="Times New Roman" pitchFamily="18" charset="0"/>
              </a:rPr>
              <a:t>є</a:t>
            </a:r>
            <a:r>
              <a:rPr lang="en-US" sz="3200" dirty="0">
                <a:solidFill>
                  <a:srgbClr val="FF0000"/>
                </a:solidFill>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NP</a:t>
            </a:r>
            <a:r>
              <a:rPr lang="en-US" sz="2400" dirty="0" smtClean="0">
                <a:solidFill>
                  <a:srgbClr val="FF0000"/>
                </a:solidFill>
                <a:latin typeface="Times New Roman" pitchFamily="18" charset="0"/>
                <a:cs typeface="Times New Roman" pitchFamily="18" charset="0"/>
              </a:rPr>
              <a:t>.</a:t>
            </a:r>
            <a:endParaRPr lang="en-US" sz="2400" dirty="0">
              <a:solidFill>
                <a:srgbClr val="FF0000"/>
              </a:solidFill>
              <a:latin typeface="Times New Roman" pitchFamily="18" charset="0"/>
              <a:cs typeface="Times New Roman" pitchFamily="18" charset="0"/>
            </a:endParaRPr>
          </a:p>
        </p:txBody>
      </p:sp>
      <p:grpSp>
        <p:nvGrpSpPr>
          <p:cNvPr id="17411" name="Group 21"/>
          <p:cNvGrpSpPr>
            <a:grpSpLocks/>
          </p:cNvGrpSpPr>
          <p:nvPr/>
        </p:nvGrpSpPr>
        <p:grpSpPr bwMode="auto">
          <a:xfrm>
            <a:off x="373626" y="1983658"/>
            <a:ext cx="10820400" cy="1482725"/>
            <a:chOff x="304" y="895"/>
            <a:chExt cx="5112" cy="1024"/>
          </a:xfrm>
        </p:grpSpPr>
        <p:sp>
          <p:nvSpPr>
            <p:cNvPr id="17415" name="Rectangle 22"/>
            <p:cNvSpPr>
              <a:spLocks noChangeArrowheads="1"/>
            </p:cNvSpPr>
            <p:nvPr/>
          </p:nvSpPr>
          <p:spPr bwMode="auto">
            <a:xfrm>
              <a:off x="677" y="895"/>
              <a:ext cx="4181" cy="989"/>
            </a:xfrm>
            <a:prstGeom prst="rect">
              <a:avLst/>
            </a:prstGeom>
            <a:solidFill>
              <a:srgbClr val="EAEAEA"/>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2400">
                <a:cs typeface="Arial" panose="020B0604020202020204" pitchFamily="34" charset="0"/>
              </a:endParaRPr>
            </a:p>
            <a:p>
              <a:pPr algn="ctr" eaLnBrk="1" hangingPunct="1"/>
              <a:endParaRPr lang="en-US" altLang="en-US" sz="2400">
                <a:cs typeface="Arial" panose="020B0604020202020204" pitchFamily="34" charset="0"/>
              </a:endParaRPr>
            </a:p>
            <a:p>
              <a:pPr algn="ctr" eaLnBrk="1" hangingPunct="1"/>
              <a:endParaRPr lang="en-US" altLang="en-US" sz="2400">
                <a:cs typeface="Arial" panose="020B0604020202020204" pitchFamily="34" charset="0"/>
              </a:endParaRPr>
            </a:p>
          </p:txBody>
        </p:sp>
        <p:sp>
          <p:nvSpPr>
            <p:cNvPr id="17416" name="Rectangle 23"/>
            <p:cNvSpPr>
              <a:spLocks noChangeArrowheads="1"/>
            </p:cNvSpPr>
            <p:nvPr/>
          </p:nvSpPr>
          <p:spPr bwMode="auto">
            <a:xfrm>
              <a:off x="852" y="1102"/>
              <a:ext cx="614" cy="561"/>
            </a:xfrm>
            <a:prstGeom prst="rect">
              <a:avLst/>
            </a:prstGeom>
            <a:solidFill>
              <a:schemeClr val="bg1"/>
            </a:solidFill>
            <a:ln w="25400">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800">
                  <a:latin typeface="Monotype Corsiva" panose="03010101010201010101" pitchFamily="66" charset="0"/>
                  <a:cs typeface="Arial" panose="020B0604020202020204" pitchFamily="34" charset="0"/>
                </a:rPr>
                <a:t>f</a:t>
              </a:r>
            </a:p>
          </p:txBody>
        </p:sp>
        <p:sp>
          <p:nvSpPr>
            <p:cNvPr id="17417" name="Rectangle 24"/>
            <p:cNvSpPr>
              <a:spLocks noChangeArrowheads="1"/>
            </p:cNvSpPr>
            <p:nvPr/>
          </p:nvSpPr>
          <p:spPr bwMode="auto">
            <a:xfrm>
              <a:off x="2224" y="1102"/>
              <a:ext cx="2082" cy="561"/>
            </a:xfrm>
            <a:prstGeom prst="rect">
              <a:avLst/>
            </a:prstGeom>
            <a:solidFill>
              <a:schemeClr val="bg1"/>
            </a:solidFill>
            <a:ln w="25400">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a:cs typeface="Arial" panose="020B0604020202020204" pitchFamily="34" charset="0"/>
                </a:rPr>
                <a:t>Problem B</a:t>
              </a:r>
            </a:p>
          </p:txBody>
        </p:sp>
        <p:sp>
          <p:nvSpPr>
            <p:cNvPr id="17418" name="Line 25"/>
            <p:cNvSpPr>
              <a:spLocks noChangeShapeType="1"/>
            </p:cNvSpPr>
            <p:nvPr/>
          </p:nvSpPr>
          <p:spPr bwMode="auto">
            <a:xfrm>
              <a:off x="304" y="1383"/>
              <a:ext cx="5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19" name="Text Box 26"/>
            <p:cNvSpPr txBox="1">
              <a:spLocks noChangeArrowheads="1"/>
            </p:cNvSpPr>
            <p:nvPr/>
          </p:nvSpPr>
          <p:spPr bwMode="auto">
            <a:xfrm>
              <a:off x="453" y="1074"/>
              <a:ext cx="19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a:cs typeface="Arial" panose="020B0604020202020204" pitchFamily="34" charset="0"/>
                  <a:sym typeface="Symbol" panose="05050102010706020507" pitchFamily="18" charset="2"/>
                </a:rPr>
                <a:t></a:t>
              </a:r>
            </a:p>
          </p:txBody>
        </p:sp>
        <p:sp>
          <p:nvSpPr>
            <p:cNvPr id="17420" name="Text Box 27"/>
            <p:cNvSpPr txBox="1">
              <a:spLocks noChangeArrowheads="1"/>
            </p:cNvSpPr>
            <p:nvPr/>
          </p:nvSpPr>
          <p:spPr bwMode="auto">
            <a:xfrm>
              <a:off x="1946" y="1074"/>
              <a:ext cx="18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a:cs typeface="Arial" panose="020B0604020202020204" pitchFamily="34" charset="0"/>
                  <a:sym typeface="Symbol" panose="05050102010706020507" pitchFamily="18" charset="2"/>
                </a:rPr>
                <a:t></a:t>
              </a:r>
            </a:p>
          </p:txBody>
        </p:sp>
        <p:sp>
          <p:nvSpPr>
            <p:cNvPr id="17421" name="Line 28"/>
            <p:cNvSpPr>
              <a:spLocks noChangeShapeType="1"/>
            </p:cNvSpPr>
            <p:nvPr/>
          </p:nvSpPr>
          <p:spPr bwMode="auto">
            <a:xfrm>
              <a:off x="1480" y="1383"/>
              <a:ext cx="74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22" name="Line 29"/>
            <p:cNvSpPr>
              <a:spLocks noChangeShapeType="1"/>
            </p:cNvSpPr>
            <p:nvPr/>
          </p:nvSpPr>
          <p:spPr bwMode="auto">
            <a:xfrm flipV="1">
              <a:off x="4310" y="1186"/>
              <a:ext cx="547" cy="19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23" name="Line 30"/>
            <p:cNvSpPr>
              <a:spLocks noChangeShapeType="1"/>
            </p:cNvSpPr>
            <p:nvPr/>
          </p:nvSpPr>
          <p:spPr bwMode="auto">
            <a:xfrm>
              <a:off x="4310" y="1397"/>
              <a:ext cx="547" cy="19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24" name="Line 31"/>
            <p:cNvSpPr>
              <a:spLocks noChangeShapeType="1"/>
            </p:cNvSpPr>
            <p:nvPr/>
          </p:nvSpPr>
          <p:spPr bwMode="auto">
            <a:xfrm>
              <a:off x="4854" y="1191"/>
              <a:ext cx="5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25" name="Line 32"/>
            <p:cNvSpPr>
              <a:spLocks noChangeShapeType="1"/>
            </p:cNvSpPr>
            <p:nvPr/>
          </p:nvSpPr>
          <p:spPr bwMode="auto">
            <a:xfrm>
              <a:off x="4859" y="1585"/>
              <a:ext cx="55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26" name="Text Box 33"/>
            <p:cNvSpPr txBox="1">
              <a:spLocks noChangeArrowheads="1"/>
            </p:cNvSpPr>
            <p:nvPr/>
          </p:nvSpPr>
          <p:spPr bwMode="auto">
            <a:xfrm>
              <a:off x="4402" y="1065"/>
              <a:ext cx="23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cs typeface="Arial" panose="020B0604020202020204" pitchFamily="34" charset="0"/>
                </a:rPr>
                <a:t>yes</a:t>
              </a:r>
            </a:p>
          </p:txBody>
        </p:sp>
        <p:sp>
          <p:nvSpPr>
            <p:cNvPr id="17427" name="Text Box 34"/>
            <p:cNvSpPr txBox="1">
              <a:spLocks noChangeArrowheads="1"/>
            </p:cNvSpPr>
            <p:nvPr/>
          </p:nvSpPr>
          <p:spPr bwMode="auto">
            <a:xfrm>
              <a:off x="4426" y="1463"/>
              <a:ext cx="2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cs typeface="Arial" panose="020B0604020202020204" pitchFamily="34" charset="0"/>
                </a:rPr>
                <a:t>no</a:t>
              </a:r>
            </a:p>
          </p:txBody>
        </p:sp>
        <p:sp>
          <p:nvSpPr>
            <p:cNvPr id="17428" name="Text Box 35"/>
            <p:cNvSpPr txBox="1">
              <a:spLocks noChangeArrowheads="1"/>
            </p:cNvSpPr>
            <p:nvPr/>
          </p:nvSpPr>
          <p:spPr bwMode="auto">
            <a:xfrm>
              <a:off x="4997" y="969"/>
              <a:ext cx="23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cs typeface="Arial" panose="020B0604020202020204" pitchFamily="34" charset="0"/>
                </a:rPr>
                <a:t>yes</a:t>
              </a:r>
            </a:p>
          </p:txBody>
        </p:sp>
        <p:sp>
          <p:nvSpPr>
            <p:cNvPr id="17429" name="Text Box 36"/>
            <p:cNvSpPr txBox="1">
              <a:spLocks noChangeArrowheads="1"/>
            </p:cNvSpPr>
            <p:nvPr/>
          </p:nvSpPr>
          <p:spPr bwMode="auto">
            <a:xfrm>
              <a:off x="5021" y="1367"/>
              <a:ext cx="2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cs typeface="Arial" panose="020B0604020202020204" pitchFamily="34" charset="0"/>
                </a:rPr>
                <a:t>no</a:t>
              </a:r>
            </a:p>
          </p:txBody>
        </p:sp>
        <p:sp>
          <p:nvSpPr>
            <p:cNvPr id="17430" name="Text Box 37"/>
            <p:cNvSpPr txBox="1">
              <a:spLocks noChangeArrowheads="1"/>
            </p:cNvSpPr>
            <p:nvPr/>
          </p:nvSpPr>
          <p:spPr bwMode="auto">
            <a:xfrm>
              <a:off x="1469" y="1664"/>
              <a:ext cx="54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cs typeface="Arial" panose="020B0604020202020204" pitchFamily="34" charset="0"/>
                </a:rPr>
                <a:t>Problem A</a:t>
              </a:r>
            </a:p>
          </p:txBody>
        </p:sp>
      </p:grpSp>
    </p:spTree>
    <p:extLst>
      <p:ext uri="{BB962C8B-B14F-4D97-AF65-F5344CB8AC3E}">
        <p14:creationId xmlns:p14="http://schemas.microsoft.com/office/powerpoint/2010/main" val="3786601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334963"/>
            <a:ext cx="10980174" cy="6013450"/>
          </a:xfrm>
        </p:spPr>
        <p:txBody>
          <a:bodyPr>
            <a:normAutofit lnSpcReduction="10000"/>
          </a:bodyPr>
          <a:lstStyle/>
          <a:p>
            <a:pPr marL="0" indent="0">
              <a:buFont typeface="Arial" panose="020B0604020202020204" pitchFamily="34" charset="0"/>
              <a:buNone/>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marL="0" indent="0" algn="ctr">
              <a:spcBef>
                <a:spcPts val="0"/>
              </a:spcBef>
              <a:buFont typeface="Arial" panose="020B0604020202020204" pitchFamily="34" charset="0"/>
              <a:buNone/>
              <a:defRPr/>
            </a:pPr>
            <a:r>
              <a:rPr lang="en-US" sz="2400" b="1" dirty="0">
                <a:latin typeface="Times New Roman" panose="02020603050405020304" pitchFamily="18" charset="0"/>
                <a:cs typeface="Times New Roman" panose="02020603050405020304" pitchFamily="18" charset="0"/>
              </a:rPr>
              <a:t>Fig</a:t>
            </a:r>
            <a:r>
              <a:rPr lang="en-US" sz="2400" dirty="0">
                <a:latin typeface="Times New Roman" panose="02020603050405020304" pitchFamily="18" charset="0"/>
                <a:cs typeface="Times New Roman" panose="02020603050405020304" pitchFamily="18" charset="0"/>
              </a:rPr>
              <a:t>: Commonly believed relationship among P, NP, NP-complete, and NP-hard problems</a:t>
            </a:r>
          </a:p>
          <a:p>
            <a:pPr marL="0" indent="0" algn="just">
              <a:lnSpc>
                <a:spcPct val="100000"/>
              </a:lnSpc>
              <a:buNone/>
              <a:defRPr/>
            </a:pPr>
            <a:r>
              <a:rPr lang="en-US" dirty="0">
                <a:latin typeface="Times New Roman" panose="02020603050405020304" pitchFamily="18" charset="0"/>
                <a:cs typeface="Times New Roman" panose="02020603050405020304" pitchFamily="18" charset="0"/>
              </a:rPr>
              <a:t>It is easy to see that there are NP-hard problems that are not NP-Complete. Only a decision problem can be NP-complete. However, an optimization problem may be NP-hard. Furthermore if L</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a decision problem and L2 an optimization problem, it is quite possible that L</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oc</a:t>
            </a:r>
            <a:r>
              <a:rPr lang="en-US" dirty="0">
                <a:latin typeface="Times New Roman" panose="02020603050405020304" pitchFamily="18" charset="0"/>
                <a:cs typeface="Times New Roman" panose="02020603050405020304" pitchFamily="18" charset="0"/>
              </a:rPr>
              <a:t> L</a:t>
            </a:r>
            <a:r>
              <a:rPr lang="en-US" baseline="-25000" dirty="0">
                <a:latin typeface="Times New Roman" panose="02020603050405020304" pitchFamily="18" charset="0"/>
                <a:cs typeface="Times New Roman" panose="02020603050405020304" pitchFamily="18" charset="0"/>
              </a:rPr>
              <a:t>2.</a:t>
            </a:r>
          </a:p>
        </p:txBody>
      </p:sp>
      <p:pic>
        <p:nvPicPr>
          <p:cNvPr id="4" name="Picture 3">
            <a:extLst/>
          </p:cNvPr>
          <p:cNvPicPr>
            <a:picLocks noChangeAspect="1"/>
          </p:cNvPicPr>
          <p:nvPr/>
        </p:nvPicPr>
        <p:blipFill>
          <a:blip r:embed="rId2"/>
          <a:stretch>
            <a:fillRect/>
          </a:stretch>
        </p:blipFill>
        <p:spPr>
          <a:xfrm>
            <a:off x="2576513" y="509588"/>
            <a:ext cx="5330825" cy="2666231"/>
          </a:xfrm>
          <a:prstGeom prst="rect">
            <a:avLst/>
          </a:prstGeom>
          <a:ln w="28575">
            <a:solidFill>
              <a:schemeClr val="accent2">
                <a:lumMod val="60000"/>
                <a:lumOff val="40000"/>
              </a:schemeClr>
            </a:solidFill>
          </a:ln>
        </p:spPr>
      </p:pic>
    </p:spTree>
    <p:extLst>
      <p:ext uri="{BB962C8B-B14F-4D97-AF65-F5344CB8AC3E}">
        <p14:creationId xmlns:p14="http://schemas.microsoft.com/office/powerpoint/2010/main" val="7918117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304800" y="228600"/>
            <a:ext cx="11379200" cy="652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0488">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fontAlgn="auto">
              <a:spcBef>
                <a:spcPts val="0"/>
              </a:spcBef>
              <a:spcAft>
                <a:spcPts val="0"/>
              </a:spcAft>
              <a:defRPr/>
            </a:pPr>
            <a:r>
              <a:rPr lang="en-US" sz="2800" dirty="0">
                <a:latin typeface="Times New Roman" pitchFamily="18" charset="0"/>
                <a:cs typeface="Times New Roman" pitchFamily="18" charset="0"/>
              </a:rPr>
              <a:t>Since deterministic algorithm are a special case of non deterministic ones, we </a:t>
            </a:r>
          </a:p>
          <a:p>
            <a:pPr marL="91440" algn="just" fontAlgn="auto">
              <a:lnSpc>
                <a:spcPct val="80000"/>
              </a:lnSpc>
              <a:spcBef>
                <a:spcPts val="600"/>
              </a:spcBef>
              <a:spcAft>
                <a:spcPts val="0"/>
              </a:spcAft>
              <a:defRPr/>
            </a:pPr>
            <a:r>
              <a:rPr lang="en-US" sz="2800" dirty="0" smtClean="0">
                <a:latin typeface="Times New Roman" pitchFamily="18" charset="0"/>
                <a:cs typeface="Times New Roman" pitchFamily="18" charset="0"/>
              </a:rPr>
              <a:t>can </a:t>
            </a:r>
            <a:r>
              <a:rPr lang="en-US" sz="2800" dirty="0">
                <a:latin typeface="Times New Roman" pitchFamily="18" charset="0"/>
                <a:cs typeface="Times New Roman" pitchFamily="18" charset="0"/>
              </a:rPr>
              <a:t>conclude that P</a:t>
            </a:r>
            <a:r>
              <a:rPr lang="en-US" sz="2800" dirty="0">
                <a:latin typeface="Times New Roman" pitchFamily="18" charset="0"/>
                <a:cs typeface="Times New Roman" pitchFamily="18" charset="0"/>
                <a:sym typeface="Symbol" pitchFamily="18" charset="2"/>
              </a:rPr>
              <a:t></a:t>
            </a:r>
            <a:r>
              <a:rPr lang="en-US" sz="2800" dirty="0">
                <a:latin typeface="Times New Roman" pitchFamily="18" charset="0"/>
                <a:cs typeface="Times New Roman" pitchFamily="18" charset="0"/>
              </a:rPr>
              <a:t>NP. </a:t>
            </a:r>
          </a:p>
          <a:p>
            <a:pPr marL="91440" algn="just" fontAlgn="auto">
              <a:lnSpc>
                <a:spcPct val="80000"/>
              </a:lnSpc>
              <a:spcBef>
                <a:spcPts val="600"/>
              </a:spcBef>
              <a:spcAft>
                <a:spcPts val="0"/>
              </a:spcAft>
              <a:defRPr/>
            </a:pPr>
            <a:endParaRPr lang="en-US" sz="2800" dirty="0" smtClean="0">
              <a:latin typeface="Times New Roman" pitchFamily="18" charset="0"/>
              <a:cs typeface="Times New Roman" pitchFamily="18" charset="0"/>
            </a:endParaRPr>
          </a:p>
          <a:p>
            <a:pPr marL="91440" algn="just" fontAlgn="auto">
              <a:lnSpc>
                <a:spcPct val="80000"/>
              </a:lnSpc>
              <a:spcBef>
                <a:spcPts val="600"/>
              </a:spcBef>
              <a:spcAft>
                <a:spcPts val="0"/>
              </a:spcAft>
              <a:defRPr/>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most famous unsolved problem in computer science is whether P = NP or </a:t>
            </a:r>
          </a:p>
          <a:p>
            <a:pPr marL="91440" algn="just" fontAlgn="auto">
              <a:lnSpc>
                <a:spcPct val="80000"/>
              </a:lnSpc>
              <a:spcBef>
                <a:spcPts val="600"/>
              </a:spcBef>
              <a:spcAft>
                <a:spcPts val="0"/>
              </a:spcAft>
              <a:defRPr/>
            </a:pPr>
            <a:r>
              <a:rPr lang="en-US" sz="2800" dirty="0" smtClean="0">
                <a:latin typeface="Times New Roman" pitchFamily="18" charset="0"/>
                <a:cs typeface="Times New Roman" pitchFamily="18" charset="0"/>
              </a:rPr>
              <a:t>P  </a:t>
            </a:r>
            <a:r>
              <a:rPr lang="en-US" sz="2800" dirty="0">
                <a:latin typeface="Times New Roman" pitchFamily="18" charset="0"/>
                <a:cs typeface="Times New Roman" pitchFamily="18" charset="0"/>
                <a:sym typeface="Symbol" pitchFamily="18" charset="2"/>
              </a:rPr>
              <a:t> </a:t>
            </a:r>
            <a:r>
              <a:rPr lang="en-US" sz="2800" dirty="0">
                <a:latin typeface="Times New Roman" pitchFamily="18" charset="0"/>
                <a:cs typeface="Times New Roman" pitchFamily="18" charset="0"/>
              </a:rPr>
              <a:t>NP.</a:t>
            </a:r>
          </a:p>
          <a:p>
            <a:pPr marL="91440" algn="just" fontAlgn="auto">
              <a:lnSpc>
                <a:spcPct val="80000"/>
              </a:lnSpc>
              <a:spcBef>
                <a:spcPts val="600"/>
              </a:spcBef>
              <a:spcAft>
                <a:spcPts val="0"/>
              </a:spcAft>
              <a:defRPr/>
            </a:pPr>
            <a:endParaRPr lang="en-US" sz="2800" dirty="0" smtClean="0">
              <a:latin typeface="Times New Roman" pitchFamily="18" charset="0"/>
              <a:cs typeface="Times New Roman" pitchFamily="18" charset="0"/>
            </a:endParaRPr>
          </a:p>
          <a:p>
            <a:pPr marL="91440" algn="just" fontAlgn="auto">
              <a:lnSpc>
                <a:spcPct val="80000"/>
              </a:lnSpc>
              <a:spcBef>
                <a:spcPts val="600"/>
              </a:spcBef>
              <a:spcAft>
                <a:spcPts val="0"/>
              </a:spcAft>
              <a:defRPr/>
            </a:pPr>
            <a:r>
              <a:rPr lang="en-US" sz="2800" dirty="0" smtClean="0">
                <a:latin typeface="Times New Roman" pitchFamily="18" charset="0"/>
                <a:cs typeface="Times New Roman" pitchFamily="18" charset="0"/>
              </a:rPr>
              <a:t>Is </a:t>
            </a:r>
            <a:r>
              <a:rPr lang="en-US" sz="2800" dirty="0">
                <a:latin typeface="Times New Roman" pitchFamily="18" charset="0"/>
                <a:cs typeface="Times New Roman" pitchFamily="18" charset="0"/>
              </a:rPr>
              <a:t>it possible that for all the problems in NP their exist polynomial time </a:t>
            </a:r>
          </a:p>
          <a:p>
            <a:pPr marL="91440" algn="just" fontAlgn="auto">
              <a:lnSpc>
                <a:spcPct val="80000"/>
              </a:lnSpc>
              <a:spcBef>
                <a:spcPts val="600"/>
              </a:spcBef>
              <a:spcAft>
                <a:spcPts val="0"/>
              </a:spcAft>
              <a:defRPr/>
            </a:pPr>
            <a:r>
              <a:rPr lang="en-US" sz="2800" dirty="0" smtClean="0">
                <a:latin typeface="Times New Roman" pitchFamily="18" charset="0"/>
                <a:cs typeface="Times New Roman" pitchFamily="18" charset="0"/>
              </a:rPr>
              <a:t>deterministic  </a:t>
            </a:r>
            <a:r>
              <a:rPr lang="en-US" sz="2800" dirty="0">
                <a:latin typeface="Times New Roman" pitchFamily="18" charset="0"/>
                <a:cs typeface="Times New Roman" pitchFamily="18" charset="0"/>
              </a:rPr>
              <a:t>algorithms which have remained undiscovered ?</a:t>
            </a:r>
          </a:p>
          <a:p>
            <a:pPr algn="just" eaLnBrk="1" hangingPunct="1">
              <a:spcBef>
                <a:spcPts val="600"/>
              </a:spcBef>
            </a:pPr>
            <a:endParaRPr lang="en-US" altLang="en-US" sz="2800" dirty="0" smtClean="0">
              <a:latin typeface="Times New Roman" panose="02020603050405020304" pitchFamily="18" charset="0"/>
              <a:cs typeface="Times New Roman" panose="02020603050405020304" pitchFamily="18" charset="0"/>
            </a:endParaRPr>
          </a:p>
          <a:p>
            <a:pPr algn="just" eaLnBrk="1" hangingPunct="1">
              <a:spcBef>
                <a:spcPts val="600"/>
              </a:spcBef>
            </a:pPr>
            <a:r>
              <a:rPr lang="en-US" altLang="en-US" sz="2800" dirty="0" smtClean="0">
                <a:latin typeface="Times New Roman" panose="02020603050405020304" pitchFamily="18" charset="0"/>
                <a:cs typeface="Times New Roman" panose="02020603050405020304" pitchFamily="18" charset="0"/>
              </a:rPr>
              <a:t>In </a:t>
            </a:r>
            <a:r>
              <a:rPr lang="en-US" altLang="en-US" sz="2800" dirty="0">
                <a:latin typeface="Times New Roman" panose="02020603050405020304" pitchFamily="18" charset="0"/>
                <a:cs typeface="Times New Roman" panose="02020603050405020304" pitchFamily="18" charset="0"/>
              </a:rPr>
              <a:t>considering this problem S.COOK formulated the following question :</a:t>
            </a:r>
          </a:p>
          <a:p>
            <a:pPr algn="just" eaLnBrk="1" hangingPunct="1">
              <a:spcBef>
                <a:spcPts val="600"/>
              </a:spcBef>
            </a:pPr>
            <a:r>
              <a:rPr lang="en-US" altLang="en-US" sz="2800" dirty="0">
                <a:latin typeface="Times New Roman" panose="02020603050405020304" pitchFamily="18" charset="0"/>
                <a:cs typeface="Times New Roman" panose="02020603050405020304" pitchFamily="18" charset="0"/>
              </a:rPr>
              <a:t>     Is there any single problem in NP such that if we showed it to be in P </a:t>
            </a:r>
            <a:r>
              <a:rPr lang="en-US" altLang="en-US" sz="2800" dirty="0" smtClean="0">
                <a:latin typeface="Times New Roman" panose="02020603050405020304" pitchFamily="18" charset="0"/>
                <a:cs typeface="Times New Roman" panose="02020603050405020304" pitchFamily="18" charset="0"/>
              </a:rPr>
              <a:t>then</a:t>
            </a:r>
          </a:p>
          <a:p>
            <a:pPr algn="just" eaLnBrk="1" hangingPunct="1">
              <a:spcBef>
                <a:spcPts val="600"/>
              </a:spcBef>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that would </a:t>
            </a:r>
            <a:r>
              <a:rPr lang="en-US" altLang="en-US" sz="2800" dirty="0">
                <a:latin typeface="Times New Roman" panose="02020603050405020304" pitchFamily="18" charset="0"/>
                <a:cs typeface="Times New Roman" panose="02020603050405020304" pitchFamily="18" charset="0"/>
              </a:rPr>
              <a:t>imply that P = NP</a:t>
            </a:r>
            <a:r>
              <a:rPr lang="en-US" altLang="en-US" sz="2800" dirty="0" smtClean="0">
                <a:latin typeface="Times New Roman" panose="02020603050405020304" pitchFamily="18" charset="0"/>
                <a:cs typeface="Times New Roman" panose="02020603050405020304" pitchFamily="18" charset="0"/>
              </a:rPr>
              <a:t>.</a:t>
            </a:r>
          </a:p>
          <a:p>
            <a:pPr algn="just" eaLnBrk="1" hangingPunct="1">
              <a:spcBef>
                <a:spcPts val="600"/>
              </a:spcBef>
            </a:pPr>
            <a:endParaRPr lang="en-US" altLang="en-US" sz="2800" dirty="0">
              <a:latin typeface="Times New Roman" panose="02020603050405020304" pitchFamily="18" charset="0"/>
              <a:cs typeface="Times New Roman" panose="02020603050405020304" pitchFamily="18" charset="0"/>
            </a:endParaRPr>
          </a:p>
          <a:p>
            <a:pPr algn="just" eaLnBrk="1" hangingPunct="1">
              <a:spcBef>
                <a:spcPts val="600"/>
              </a:spcBef>
            </a:pPr>
            <a:r>
              <a:rPr lang="en-US" altLang="en-US" sz="2800" b="1" dirty="0">
                <a:latin typeface="Times New Roman" panose="02020603050405020304" pitchFamily="18" charset="0"/>
                <a:cs typeface="Times New Roman" panose="02020603050405020304" pitchFamily="18" charset="0"/>
              </a:rPr>
              <a:t>COOK’s Theorem</a:t>
            </a:r>
            <a:r>
              <a:rPr lang="en-US" altLang="en-US" sz="2800" dirty="0">
                <a:latin typeface="Times New Roman" panose="02020603050405020304" pitchFamily="18" charset="0"/>
                <a:cs typeface="Times New Roman" panose="02020603050405020304" pitchFamily="18" charset="0"/>
              </a:rPr>
              <a:t> : </a:t>
            </a:r>
            <a:r>
              <a:rPr lang="en-US" altLang="en-US" sz="2800" b="1" dirty="0">
                <a:solidFill>
                  <a:srgbClr val="FF0000"/>
                </a:solidFill>
                <a:latin typeface="Times New Roman" panose="02020603050405020304" pitchFamily="18" charset="0"/>
                <a:cs typeface="Times New Roman" panose="02020603050405020304" pitchFamily="18" charset="0"/>
              </a:rPr>
              <a:t>Satisfiability is in P if and only if P = NP</a:t>
            </a:r>
            <a:r>
              <a:rPr lang="en-US" altLang="en-US" sz="2800" b="1" dirty="0"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02867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noChangeArrowheads="1"/>
          </p:cNvSpPr>
          <p:nvPr>
            <p:ph idx="1"/>
          </p:nvPr>
        </p:nvSpPr>
        <p:spPr>
          <a:xfrm>
            <a:off x="739877" y="950554"/>
            <a:ext cx="10515600" cy="5381420"/>
          </a:xfrm>
        </p:spPr>
        <p:txBody>
          <a:bodyPr>
            <a:normAutofit lnSpcReduction="10000"/>
          </a:bodyPr>
          <a:lstStyle/>
          <a:p>
            <a:pPr marL="0" indent="0">
              <a:buNone/>
            </a:pPr>
            <a:r>
              <a:rPr lang="en-US" altLang="en-US" dirty="0" err="1" smtClean="0">
                <a:latin typeface="Times New Roman" panose="02020603050405020304" pitchFamily="18" charset="0"/>
                <a:cs typeface="Times New Roman" panose="02020603050405020304" pitchFamily="18" charset="0"/>
              </a:rPr>
              <a:t>S.Cook</a:t>
            </a:r>
            <a:r>
              <a:rPr lang="en-US" altLang="en-US" dirty="0" smtClean="0">
                <a:latin typeface="Times New Roman" panose="02020603050405020304" pitchFamily="18" charset="0"/>
                <a:cs typeface="Times New Roman" panose="02020603050405020304" pitchFamily="18" charset="0"/>
              </a:rPr>
              <a:t> formulated the following question:</a:t>
            </a:r>
          </a:p>
          <a:p>
            <a:pPr lvl="1"/>
            <a:r>
              <a:rPr lang="en-US" altLang="en-US" sz="2800" dirty="0" smtClean="0">
                <a:solidFill>
                  <a:srgbClr val="FF0000"/>
                </a:solidFill>
                <a:latin typeface="Times New Roman" panose="02020603050405020304" pitchFamily="18" charset="0"/>
                <a:cs typeface="Times New Roman" panose="02020603050405020304" pitchFamily="18" charset="0"/>
              </a:rPr>
              <a:t>“Is there any single problem in NP such that if we showed it to be in P, then that would imply that P = NP? “</a:t>
            </a:r>
          </a:p>
          <a:p>
            <a:pPr marL="0" indent="0">
              <a:buNone/>
            </a:pPr>
            <a:r>
              <a:rPr lang="en-US" altLang="en-US" dirty="0" smtClean="0">
                <a:latin typeface="Times New Roman" panose="02020603050405020304" pitchFamily="18" charset="0"/>
                <a:cs typeface="Times New Roman" panose="02020603050405020304" pitchFamily="18" charset="0"/>
              </a:rPr>
              <a:t>Cook answered his own question in the affirmative with the following theorem.</a:t>
            </a:r>
          </a:p>
          <a:p>
            <a:pPr lvl="1"/>
            <a:r>
              <a:rPr lang="en-US" altLang="en-US" sz="2800" dirty="0" smtClean="0">
                <a:latin typeface="Times New Roman" panose="02020603050405020304" pitchFamily="18" charset="0"/>
                <a:cs typeface="Times New Roman" panose="02020603050405020304" pitchFamily="18" charset="0"/>
              </a:rPr>
              <a:t>Theorem: [Cook]Satisfiability is in P if and only if P = </a:t>
            </a:r>
            <a:r>
              <a:rPr lang="en-US" altLang="en-US" sz="2800" dirty="0" smtClean="0">
                <a:latin typeface="Times New Roman" panose="02020603050405020304" pitchFamily="18" charset="0"/>
                <a:cs typeface="Times New Roman" panose="02020603050405020304" pitchFamily="18" charset="0"/>
              </a:rPr>
              <a:t>NP</a:t>
            </a:r>
          </a:p>
          <a:p>
            <a:pPr marL="457200" lvl="1" indent="0">
              <a:buNone/>
            </a:pPr>
            <a:r>
              <a:rPr lang="en-US" altLang="en-US" sz="2800" dirty="0" smtClean="0">
                <a:latin typeface="Times New Roman" panose="02020603050405020304" pitchFamily="18" charset="0"/>
                <a:cs typeface="Times New Roman" panose="02020603050405020304" pitchFamily="18" charset="0"/>
              </a:rPr>
              <a:t>SAT IS NP COMPLETE</a:t>
            </a:r>
          </a:p>
          <a:p>
            <a:pPr marL="457200" lvl="1" indent="0">
              <a:buNone/>
            </a:pPr>
            <a:r>
              <a:rPr lang="en-US" altLang="en-US" sz="2800" dirty="0" smtClean="0">
                <a:latin typeface="Times New Roman" panose="02020603050405020304" pitchFamily="18" charset="0"/>
                <a:cs typeface="Times New Roman" panose="02020603050405020304" pitchFamily="18" charset="0"/>
              </a:rPr>
              <a:t>PROOF:</a:t>
            </a:r>
          </a:p>
          <a:p>
            <a:pPr marL="971550" lvl="1" indent="-514350">
              <a:buAutoNum type="arabicPeriod"/>
            </a:pPr>
            <a:r>
              <a:rPr lang="en-US" altLang="en-US" sz="2800" dirty="0" smtClean="0">
                <a:latin typeface="Times New Roman" panose="02020603050405020304" pitchFamily="18" charset="0"/>
                <a:cs typeface="Times New Roman" panose="02020603050405020304" pitchFamily="18" charset="0"/>
              </a:rPr>
              <a:t>Convert the execution of a polynomial time NDTM  to a bunch of well formed formulae such that formulae </a:t>
            </a:r>
            <a:r>
              <a:rPr lang="en-US" altLang="en-US" sz="2800" dirty="0" err="1" smtClean="0">
                <a:latin typeface="Times New Roman" panose="02020603050405020304" pitchFamily="18" charset="0"/>
                <a:cs typeface="Times New Roman" panose="02020603050405020304" pitchFamily="18" charset="0"/>
              </a:rPr>
              <a:t>satisfiy</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iff</a:t>
            </a:r>
            <a:r>
              <a:rPr lang="en-US" altLang="en-US" sz="2800" dirty="0" smtClean="0">
                <a:latin typeface="Times New Roman" panose="02020603050405020304" pitchFamily="18" charset="0"/>
                <a:cs typeface="Times New Roman" panose="02020603050405020304" pitchFamily="18" charset="0"/>
              </a:rPr>
              <a:t> the machine accept input.</a:t>
            </a:r>
          </a:p>
          <a:p>
            <a:pPr marL="971550" lvl="1" indent="-514350">
              <a:buAutoNum type="arabicPeriod"/>
            </a:pPr>
            <a:r>
              <a:rPr lang="en-US" altLang="en-US" sz="2800" dirty="0" smtClean="0">
                <a:latin typeface="Times New Roman" panose="02020603050405020304" pitchFamily="18" charset="0"/>
                <a:cs typeface="Times New Roman" panose="02020603050405020304" pitchFamily="18" charset="0"/>
              </a:rPr>
              <a:t>Show that the sum of lengths of formula is polynomial in size of problem </a:t>
            </a:r>
            <a:endParaRPr lang="en-US" alt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3536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2064"/>
            <a:ext cx="10515600" cy="5664899"/>
          </a:xfrm>
        </p:spPr>
        <p:txBody>
          <a:bodyPr/>
          <a:lstStyle/>
          <a:p>
            <a:pPr marL="0" indent="0">
              <a:buNone/>
            </a:pPr>
            <a:r>
              <a:rPr lang="en-US" dirty="0" smtClean="0">
                <a:latin typeface="Times New Roman" panose="02020603050405020304" pitchFamily="18" charset="0"/>
                <a:cs typeface="Times New Roman" panose="02020603050405020304" pitchFamily="18" charset="0"/>
              </a:rPr>
              <a:t>NP –Hard (L) –can polynomially reduce any NP problem to L</a:t>
            </a:r>
          </a:p>
          <a:p>
            <a:pPr marL="0" indent="0">
              <a:buNone/>
            </a:pPr>
            <a:r>
              <a:rPr lang="en-US" dirty="0" smtClean="0">
                <a:latin typeface="Times New Roman" panose="02020603050405020304" pitchFamily="18" charset="0"/>
                <a:cs typeface="Times New Roman" panose="02020603050405020304" pitchFamily="18" charset="0"/>
              </a:rPr>
              <a:t>NP-Complete – L belongs to NP</a:t>
            </a:r>
          </a:p>
          <a:p>
            <a:pPr marL="0" indent="0">
              <a:buNone/>
            </a:pPr>
            <a:r>
              <a:rPr lang="en-US" dirty="0" smtClean="0">
                <a:latin typeface="Times New Roman" panose="02020603050405020304" pitchFamily="18" charset="0"/>
                <a:cs typeface="Times New Roman" panose="02020603050405020304" pitchFamily="18" charset="0"/>
              </a:rPr>
              <a:t>L belongs to NP means NDTM for L that runs in polynomial time </a:t>
            </a:r>
          </a:p>
          <a:p>
            <a:pPr marL="0" indent="0">
              <a:buNone/>
            </a:pPr>
            <a:r>
              <a:rPr lang="en-US" dirty="0" smtClean="0">
                <a:latin typeface="Times New Roman" panose="02020603050405020304" pitchFamily="18" charset="0"/>
                <a:cs typeface="Times New Roman" panose="02020603050405020304" pitchFamily="18" charset="0"/>
              </a:rPr>
              <a:t>An NDTM  is the only model we have for NP problem.</a:t>
            </a:r>
          </a:p>
          <a:p>
            <a:pPr marL="0" indent="0">
              <a:buNone/>
            </a:pPr>
            <a:r>
              <a:rPr lang="en-US" dirty="0" smtClean="0">
                <a:latin typeface="Times New Roman" panose="02020603050405020304" pitchFamily="18" charset="0"/>
                <a:cs typeface="Times New Roman" panose="02020603050405020304" pitchFamily="18" charset="0"/>
              </a:rPr>
              <a:t>SAT belongs to NP</a:t>
            </a:r>
          </a:p>
          <a:p>
            <a:pPr marL="0" indent="0">
              <a:buNone/>
            </a:pPr>
            <a:r>
              <a:rPr lang="en-US" dirty="0" smtClean="0">
                <a:latin typeface="Times New Roman" panose="02020603050405020304" pitchFamily="18" charset="0"/>
                <a:cs typeface="Times New Roman" panose="02020603050405020304" pitchFamily="18" charset="0"/>
              </a:rPr>
              <a:t>Therefore, if we can polynomially reduce and an arbitrary polynomial NDTM to SAT </a:t>
            </a:r>
            <a:r>
              <a:rPr lang="en-IN" dirty="0" smtClean="0">
                <a:latin typeface="Times New Roman" panose="02020603050405020304" pitchFamily="18" charset="0"/>
                <a:cs typeface="Times New Roman" panose="02020603050405020304" pitchFamily="18" charset="0"/>
              </a:rPr>
              <a:t> it means we have proven SAT is complete.</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52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6"/>
            <a:ext cx="10515600" cy="598436"/>
          </a:xfrm>
        </p:spPr>
        <p:txBody>
          <a:bodyPr>
            <a:normAutofit fontScale="90000"/>
          </a:bodyPr>
          <a:lstStyle/>
          <a:p>
            <a:r>
              <a:rPr lang="en-US" b="1" dirty="0">
                <a:latin typeface="Times New Roman" panose="02020603050405020304" pitchFamily="18" charset="0"/>
                <a:cs typeface="Times New Roman" panose="02020603050405020304" pitchFamily="18" charset="0"/>
              </a:rPr>
              <a:t>BRANCH AND </a:t>
            </a:r>
            <a:r>
              <a:rPr lang="en-US" b="1" dirty="0" smtClean="0">
                <a:latin typeface="Times New Roman" panose="02020603050405020304" pitchFamily="18" charset="0"/>
                <a:cs typeface="Times New Roman" panose="02020603050405020304" pitchFamily="18" charset="0"/>
              </a:rPr>
              <a:t>BOUND  FIFO  </a:t>
            </a:r>
            <a:endParaRPr lang="en-IN" dirty="0"/>
          </a:p>
        </p:txBody>
      </p:sp>
      <p:sp>
        <p:nvSpPr>
          <p:cNvPr id="5" name="Oval 4"/>
          <p:cNvSpPr/>
          <p:nvPr/>
        </p:nvSpPr>
        <p:spPr>
          <a:xfrm>
            <a:off x="5525729" y="1288026"/>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Oval 6"/>
          <p:cNvSpPr/>
          <p:nvPr/>
        </p:nvSpPr>
        <p:spPr>
          <a:xfrm>
            <a:off x="3388136" y="2113937"/>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Oval 8"/>
          <p:cNvSpPr/>
          <p:nvPr/>
        </p:nvSpPr>
        <p:spPr>
          <a:xfrm>
            <a:off x="4965290" y="2138517"/>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val 9"/>
          <p:cNvSpPr/>
          <p:nvPr/>
        </p:nvSpPr>
        <p:spPr>
          <a:xfrm>
            <a:off x="6096000" y="2113937"/>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Oval 10"/>
          <p:cNvSpPr/>
          <p:nvPr/>
        </p:nvSpPr>
        <p:spPr>
          <a:xfrm>
            <a:off x="7161572" y="2113937"/>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Oval 12"/>
          <p:cNvSpPr/>
          <p:nvPr/>
        </p:nvSpPr>
        <p:spPr>
          <a:xfrm>
            <a:off x="2570678" y="2900516"/>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Oval 18"/>
          <p:cNvSpPr/>
          <p:nvPr/>
        </p:nvSpPr>
        <p:spPr>
          <a:xfrm>
            <a:off x="3388137" y="2900516"/>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Oval 19"/>
          <p:cNvSpPr/>
          <p:nvPr/>
        </p:nvSpPr>
        <p:spPr>
          <a:xfrm>
            <a:off x="4048432" y="2900516"/>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Oval 22"/>
          <p:cNvSpPr/>
          <p:nvPr/>
        </p:nvSpPr>
        <p:spPr>
          <a:xfrm>
            <a:off x="4698589" y="2880851"/>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Oval 23"/>
          <p:cNvSpPr/>
          <p:nvPr/>
        </p:nvSpPr>
        <p:spPr>
          <a:xfrm>
            <a:off x="5289755" y="2875935"/>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Oval 24"/>
          <p:cNvSpPr/>
          <p:nvPr/>
        </p:nvSpPr>
        <p:spPr>
          <a:xfrm>
            <a:off x="6137170" y="2871020"/>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Oval 25"/>
          <p:cNvSpPr/>
          <p:nvPr/>
        </p:nvSpPr>
        <p:spPr>
          <a:xfrm>
            <a:off x="2217174" y="3583857"/>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Oval 26"/>
          <p:cNvSpPr/>
          <p:nvPr/>
        </p:nvSpPr>
        <p:spPr>
          <a:xfrm>
            <a:off x="3329038" y="3780500"/>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8" name="Oval 27"/>
          <p:cNvSpPr/>
          <p:nvPr/>
        </p:nvSpPr>
        <p:spPr>
          <a:xfrm>
            <a:off x="2217174" y="4444180"/>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Oval 29"/>
          <p:cNvSpPr/>
          <p:nvPr/>
        </p:nvSpPr>
        <p:spPr>
          <a:xfrm>
            <a:off x="4698589" y="3623184"/>
            <a:ext cx="324465"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32" name="Straight Connector 31"/>
          <p:cNvCxnSpPr/>
          <p:nvPr/>
        </p:nvCxnSpPr>
        <p:spPr>
          <a:xfrm flipH="1">
            <a:off x="3617567" y="1510504"/>
            <a:ext cx="1908162" cy="60343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5" idx="3"/>
            <a:endCxn id="9" idx="0"/>
          </p:cNvCxnSpPr>
          <p:nvPr/>
        </p:nvCxnSpPr>
        <p:spPr>
          <a:xfrm flipH="1">
            <a:off x="5127523" y="1556581"/>
            <a:ext cx="445723" cy="581936"/>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5" idx="5"/>
            <a:endCxn id="10" idx="1"/>
          </p:cNvCxnSpPr>
          <p:nvPr/>
        </p:nvCxnSpPr>
        <p:spPr>
          <a:xfrm>
            <a:off x="5802677" y="1556581"/>
            <a:ext cx="340840" cy="603433"/>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5" idx="6"/>
            <a:endCxn id="11" idx="1"/>
          </p:cNvCxnSpPr>
          <p:nvPr/>
        </p:nvCxnSpPr>
        <p:spPr>
          <a:xfrm>
            <a:off x="5850194" y="1445342"/>
            <a:ext cx="1358895" cy="71467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7" idx="3"/>
          </p:cNvCxnSpPr>
          <p:nvPr/>
        </p:nvCxnSpPr>
        <p:spPr>
          <a:xfrm flipH="1">
            <a:off x="2801052" y="2382492"/>
            <a:ext cx="634601" cy="5376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7" idx="4"/>
            <a:endCxn id="19" idx="0"/>
          </p:cNvCxnSpPr>
          <p:nvPr/>
        </p:nvCxnSpPr>
        <p:spPr>
          <a:xfrm>
            <a:off x="3550369" y="2428569"/>
            <a:ext cx="1" cy="471947"/>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endCxn id="20" idx="0"/>
          </p:cNvCxnSpPr>
          <p:nvPr/>
        </p:nvCxnSpPr>
        <p:spPr>
          <a:xfrm>
            <a:off x="3693357" y="2361913"/>
            <a:ext cx="517308" cy="538603"/>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a:stCxn id="13" idx="3"/>
            <a:endCxn id="26" idx="0"/>
          </p:cNvCxnSpPr>
          <p:nvPr/>
        </p:nvCxnSpPr>
        <p:spPr>
          <a:xfrm flipH="1">
            <a:off x="2379407" y="3169071"/>
            <a:ext cx="238788" cy="41478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endCxn id="27" idx="0"/>
          </p:cNvCxnSpPr>
          <p:nvPr/>
        </p:nvCxnSpPr>
        <p:spPr>
          <a:xfrm flipH="1">
            <a:off x="3491271" y="3186621"/>
            <a:ext cx="33437" cy="59387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26" idx="4"/>
            <a:endCxn id="28" idx="0"/>
          </p:cNvCxnSpPr>
          <p:nvPr/>
        </p:nvCxnSpPr>
        <p:spPr>
          <a:xfrm>
            <a:off x="2379407" y="3898489"/>
            <a:ext cx="0" cy="545691"/>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9" idx="4"/>
          </p:cNvCxnSpPr>
          <p:nvPr/>
        </p:nvCxnSpPr>
        <p:spPr>
          <a:xfrm flipH="1">
            <a:off x="4936820" y="2453149"/>
            <a:ext cx="190703" cy="42770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24" idx="0"/>
          </p:cNvCxnSpPr>
          <p:nvPr/>
        </p:nvCxnSpPr>
        <p:spPr>
          <a:xfrm>
            <a:off x="5207302" y="2483899"/>
            <a:ext cx="244686" cy="39203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10" idx="4"/>
            <a:endCxn id="25" idx="0"/>
          </p:cNvCxnSpPr>
          <p:nvPr/>
        </p:nvCxnSpPr>
        <p:spPr>
          <a:xfrm>
            <a:off x="6258233" y="2428569"/>
            <a:ext cx="41170" cy="44245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23" idx="4"/>
            <a:endCxn id="30" idx="0"/>
          </p:cNvCxnSpPr>
          <p:nvPr/>
        </p:nvCxnSpPr>
        <p:spPr>
          <a:xfrm>
            <a:off x="4860822" y="3195483"/>
            <a:ext cx="0" cy="427701"/>
          </a:xfrm>
          <a:prstGeom prst="line">
            <a:avLst/>
          </a:prstGeom>
        </p:spPr>
        <p:style>
          <a:lnRef idx="1">
            <a:schemeClr val="dk1"/>
          </a:lnRef>
          <a:fillRef idx="0">
            <a:schemeClr val="dk1"/>
          </a:fillRef>
          <a:effectRef idx="0">
            <a:schemeClr val="dk1"/>
          </a:effectRef>
          <a:fontRef idx="minor">
            <a:schemeClr val="tx1"/>
          </a:fontRef>
        </p:style>
      </p:cxnSp>
      <p:sp>
        <p:nvSpPr>
          <p:cNvPr id="49" name="Content Placeholder 48"/>
          <p:cNvSpPr txBox="1">
            <a:spLocks noGrp="1"/>
          </p:cNvSpPr>
          <p:nvPr>
            <p:ph idx="1"/>
          </p:nvPr>
        </p:nvSpPr>
        <p:spPr>
          <a:xfrm>
            <a:off x="4909316" y="1719238"/>
            <a:ext cx="420329" cy="313932"/>
          </a:xfrm>
          <a:prstGeom prst="rect">
            <a:avLst/>
          </a:prstGeom>
          <a:noFill/>
        </p:spPr>
        <p:txBody>
          <a:bodyPr wrap="square" rtlCol="0">
            <a:spAutoFit/>
          </a:bodyPr>
          <a:lstStyle/>
          <a:p>
            <a:pPr marL="0" inden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2</a:t>
            </a:r>
            <a:endParaRPr lang="en-IN" sz="1600" baseline="-25000" dirty="0">
              <a:latin typeface="Arial Rounded MT Bold" panose="020F0704030504030204" pitchFamily="34" charset="0"/>
            </a:endParaRPr>
          </a:p>
        </p:txBody>
      </p:sp>
      <p:sp>
        <p:nvSpPr>
          <p:cNvPr id="50" name="Content Placeholder 48"/>
          <p:cNvSpPr txBox="1">
            <a:spLocks/>
          </p:cNvSpPr>
          <p:nvPr/>
        </p:nvSpPr>
        <p:spPr>
          <a:xfrm>
            <a:off x="3789569" y="1719238"/>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smtClean="0">
                <a:latin typeface="Arial Rounded MT Bold" panose="020F0704030504030204" pitchFamily="34" charset="0"/>
              </a:rPr>
              <a:t>1</a:t>
            </a:r>
            <a:endParaRPr lang="en-IN" sz="1600" baseline="-25000" dirty="0">
              <a:latin typeface="Arial Rounded MT Bold" panose="020F0704030504030204" pitchFamily="34" charset="0"/>
            </a:endParaRPr>
          </a:p>
        </p:txBody>
      </p:sp>
      <p:sp>
        <p:nvSpPr>
          <p:cNvPr id="51" name="Content Placeholder 48"/>
          <p:cNvSpPr txBox="1">
            <a:spLocks/>
          </p:cNvSpPr>
          <p:nvPr/>
        </p:nvSpPr>
        <p:spPr>
          <a:xfrm>
            <a:off x="5675671" y="1744386"/>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3</a:t>
            </a:r>
            <a:endParaRPr lang="en-IN" sz="1600" baseline="-25000" dirty="0">
              <a:latin typeface="Arial Rounded MT Bold" panose="020F0704030504030204" pitchFamily="34" charset="0"/>
            </a:endParaRPr>
          </a:p>
        </p:txBody>
      </p:sp>
      <p:sp>
        <p:nvSpPr>
          <p:cNvPr id="52" name="Content Placeholder 48"/>
          <p:cNvSpPr txBox="1">
            <a:spLocks/>
          </p:cNvSpPr>
          <p:nvPr/>
        </p:nvSpPr>
        <p:spPr>
          <a:xfrm>
            <a:off x="6788760" y="1719238"/>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4</a:t>
            </a:r>
            <a:endParaRPr lang="en-IN" sz="1600" baseline="-25000" dirty="0">
              <a:latin typeface="Arial Rounded MT Bold" panose="020F0704030504030204" pitchFamily="34" charset="0"/>
            </a:endParaRPr>
          </a:p>
        </p:txBody>
      </p:sp>
      <p:sp>
        <p:nvSpPr>
          <p:cNvPr id="53" name="Content Placeholder 48"/>
          <p:cNvSpPr txBox="1">
            <a:spLocks/>
          </p:cNvSpPr>
          <p:nvPr/>
        </p:nvSpPr>
        <p:spPr>
          <a:xfrm>
            <a:off x="2627200" y="2540507"/>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2</a:t>
            </a:r>
            <a:endParaRPr lang="en-IN" sz="1600" baseline="-25000" dirty="0">
              <a:latin typeface="Arial Rounded MT Bold" panose="020F0704030504030204" pitchFamily="34" charset="0"/>
            </a:endParaRPr>
          </a:p>
        </p:txBody>
      </p:sp>
      <p:sp>
        <p:nvSpPr>
          <p:cNvPr id="54" name="Content Placeholder 48"/>
          <p:cNvSpPr txBox="1">
            <a:spLocks/>
          </p:cNvSpPr>
          <p:nvPr/>
        </p:nvSpPr>
        <p:spPr>
          <a:xfrm>
            <a:off x="3225488" y="2527241"/>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3</a:t>
            </a:r>
            <a:endParaRPr lang="en-IN" sz="1600" baseline="-25000" dirty="0">
              <a:latin typeface="Arial Rounded MT Bold" panose="020F0704030504030204" pitchFamily="34" charset="0"/>
            </a:endParaRPr>
          </a:p>
        </p:txBody>
      </p:sp>
      <p:sp>
        <p:nvSpPr>
          <p:cNvPr id="55" name="Content Placeholder 48"/>
          <p:cNvSpPr txBox="1">
            <a:spLocks/>
          </p:cNvSpPr>
          <p:nvPr/>
        </p:nvSpPr>
        <p:spPr>
          <a:xfrm>
            <a:off x="4041473" y="2505817"/>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4</a:t>
            </a:r>
            <a:endParaRPr lang="en-IN" sz="1600" baseline="-25000" dirty="0">
              <a:latin typeface="Arial Rounded MT Bold" panose="020F0704030504030204" pitchFamily="34" charset="0"/>
            </a:endParaRPr>
          </a:p>
        </p:txBody>
      </p:sp>
      <p:sp>
        <p:nvSpPr>
          <p:cNvPr id="56" name="Content Placeholder 48"/>
          <p:cNvSpPr txBox="1">
            <a:spLocks/>
          </p:cNvSpPr>
          <p:nvPr/>
        </p:nvSpPr>
        <p:spPr>
          <a:xfrm>
            <a:off x="5351207" y="2474248"/>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4</a:t>
            </a:r>
            <a:endParaRPr lang="en-IN" sz="1600" baseline="-25000" dirty="0">
              <a:latin typeface="Arial Rounded MT Bold" panose="020F0704030504030204" pitchFamily="34" charset="0"/>
            </a:endParaRPr>
          </a:p>
        </p:txBody>
      </p:sp>
      <p:sp>
        <p:nvSpPr>
          <p:cNvPr id="57" name="Content Placeholder 48"/>
          <p:cNvSpPr txBox="1">
            <a:spLocks/>
          </p:cNvSpPr>
          <p:nvPr/>
        </p:nvSpPr>
        <p:spPr>
          <a:xfrm>
            <a:off x="4665911" y="2486152"/>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3</a:t>
            </a:r>
            <a:endParaRPr lang="en-IN" sz="1600" baseline="-25000" dirty="0">
              <a:latin typeface="Arial Rounded MT Bold" panose="020F0704030504030204" pitchFamily="34" charset="0"/>
            </a:endParaRPr>
          </a:p>
        </p:txBody>
      </p:sp>
      <p:sp>
        <p:nvSpPr>
          <p:cNvPr id="58" name="Content Placeholder 48"/>
          <p:cNvSpPr txBox="1">
            <a:spLocks/>
          </p:cNvSpPr>
          <p:nvPr/>
        </p:nvSpPr>
        <p:spPr>
          <a:xfrm>
            <a:off x="6310158" y="2499576"/>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4</a:t>
            </a:r>
            <a:endParaRPr lang="en-IN" sz="1600" baseline="-25000" dirty="0">
              <a:latin typeface="Arial Rounded MT Bold" panose="020F0704030504030204" pitchFamily="34" charset="0"/>
            </a:endParaRPr>
          </a:p>
        </p:txBody>
      </p:sp>
      <p:sp>
        <p:nvSpPr>
          <p:cNvPr id="60" name="Content Placeholder 48"/>
          <p:cNvSpPr txBox="1">
            <a:spLocks/>
          </p:cNvSpPr>
          <p:nvPr/>
        </p:nvSpPr>
        <p:spPr>
          <a:xfrm>
            <a:off x="2149976" y="3168441"/>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3</a:t>
            </a:r>
            <a:endParaRPr lang="en-IN" sz="1600" baseline="-25000" dirty="0">
              <a:latin typeface="Arial Rounded MT Bold" panose="020F0704030504030204" pitchFamily="34" charset="0"/>
            </a:endParaRPr>
          </a:p>
        </p:txBody>
      </p:sp>
      <p:sp>
        <p:nvSpPr>
          <p:cNvPr id="61" name="Content Placeholder 48"/>
          <p:cNvSpPr txBox="1">
            <a:spLocks/>
          </p:cNvSpPr>
          <p:nvPr/>
        </p:nvSpPr>
        <p:spPr>
          <a:xfrm>
            <a:off x="3164146" y="3302577"/>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4</a:t>
            </a:r>
            <a:endParaRPr lang="en-IN" sz="1600" baseline="-25000" dirty="0">
              <a:latin typeface="Arial Rounded MT Bold" panose="020F0704030504030204" pitchFamily="34" charset="0"/>
            </a:endParaRPr>
          </a:p>
        </p:txBody>
      </p:sp>
      <p:sp>
        <p:nvSpPr>
          <p:cNvPr id="63" name="Content Placeholder 48"/>
          <p:cNvSpPr txBox="1">
            <a:spLocks/>
          </p:cNvSpPr>
          <p:nvPr/>
        </p:nvSpPr>
        <p:spPr>
          <a:xfrm>
            <a:off x="4920589" y="3247451"/>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4</a:t>
            </a:r>
            <a:endParaRPr lang="en-IN" sz="1600" baseline="-25000" dirty="0">
              <a:latin typeface="Arial Rounded MT Bold" panose="020F0704030504030204" pitchFamily="34" charset="0"/>
            </a:endParaRPr>
          </a:p>
        </p:txBody>
      </p:sp>
      <p:sp>
        <p:nvSpPr>
          <p:cNvPr id="64" name="Content Placeholder 48"/>
          <p:cNvSpPr txBox="1">
            <a:spLocks/>
          </p:cNvSpPr>
          <p:nvPr/>
        </p:nvSpPr>
        <p:spPr>
          <a:xfrm>
            <a:off x="2007009" y="4014368"/>
            <a:ext cx="420329" cy="3139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latin typeface="Arial Rounded MT Bold" panose="020F0704030504030204" pitchFamily="34" charset="0"/>
              </a:rPr>
              <a:t>J</a:t>
            </a:r>
            <a:r>
              <a:rPr lang="en-US" sz="1600" baseline="-25000" dirty="0">
                <a:latin typeface="Arial Rounded MT Bold" panose="020F0704030504030204" pitchFamily="34" charset="0"/>
              </a:rPr>
              <a:t>4</a:t>
            </a:r>
            <a:endParaRPr lang="en-IN" sz="1600" baseline="-25000" dirty="0">
              <a:latin typeface="Arial Rounded MT Bold" panose="020F0704030504030204" pitchFamily="34" charset="0"/>
            </a:endParaRPr>
          </a:p>
        </p:txBody>
      </p:sp>
    </p:spTree>
    <p:extLst>
      <p:ext uri="{BB962C8B-B14F-4D97-AF65-F5344CB8AC3E}">
        <p14:creationId xmlns:p14="http://schemas.microsoft.com/office/powerpoint/2010/main" val="340806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ppt_x"/>
                                          </p:val>
                                        </p:tav>
                                        <p:tav tm="100000">
                                          <p:val>
                                            <p:strVal val="#ppt_x"/>
                                          </p:val>
                                        </p:tav>
                                      </p:tavLst>
                                    </p:anim>
                                    <p:anim calcmode="lin" valueType="num">
                                      <p:cBhvr additive="base">
                                        <p:cTn id="5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0"/>
                                        </p:tgtEl>
                                        <p:attrNameLst>
                                          <p:attrName>style.visibility</p:attrName>
                                        </p:attrNameLst>
                                      </p:cBhvr>
                                      <p:to>
                                        <p:strVal val="visible"/>
                                      </p:to>
                                    </p:set>
                                    <p:anim calcmode="lin" valueType="num">
                                      <p:cBhvr additive="base">
                                        <p:cTn id="61" dur="500" fill="hold"/>
                                        <p:tgtEl>
                                          <p:spTgt spid="50"/>
                                        </p:tgtEl>
                                        <p:attrNameLst>
                                          <p:attrName>ppt_x</p:attrName>
                                        </p:attrNameLst>
                                      </p:cBhvr>
                                      <p:tavLst>
                                        <p:tav tm="0">
                                          <p:val>
                                            <p:strVal val="#ppt_x"/>
                                          </p:val>
                                        </p:tav>
                                        <p:tav tm="100000">
                                          <p:val>
                                            <p:strVal val="#ppt_x"/>
                                          </p:val>
                                        </p:tav>
                                      </p:tavLst>
                                    </p:anim>
                                    <p:anim calcmode="lin" valueType="num">
                                      <p:cBhvr additive="base">
                                        <p:cTn id="6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9">
                                            <p:txEl>
                                              <p:pRg st="0" end="0"/>
                                            </p:txEl>
                                          </p:spTgt>
                                        </p:tgtEl>
                                        <p:attrNameLst>
                                          <p:attrName>style.visibility</p:attrName>
                                        </p:attrNameLst>
                                      </p:cBhvr>
                                      <p:to>
                                        <p:strVal val="visible"/>
                                      </p:to>
                                    </p:set>
                                    <p:anim calcmode="lin" valueType="num">
                                      <p:cBhvr additive="base">
                                        <p:cTn id="6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additive="base">
                                        <p:cTn id="73" dur="500" fill="hold"/>
                                        <p:tgtEl>
                                          <p:spTgt spid="51"/>
                                        </p:tgtEl>
                                        <p:attrNameLst>
                                          <p:attrName>ppt_x</p:attrName>
                                        </p:attrNameLst>
                                      </p:cBhvr>
                                      <p:tavLst>
                                        <p:tav tm="0">
                                          <p:val>
                                            <p:strVal val="#ppt_x"/>
                                          </p:val>
                                        </p:tav>
                                        <p:tav tm="100000">
                                          <p:val>
                                            <p:strVal val="#ppt_x"/>
                                          </p:val>
                                        </p:tav>
                                      </p:tavLst>
                                    </p:anim>
                                    <p:anim calcmode="lin" valueType="num">
                                      <p:cBhvr additive="base">
                                        <p:cTn id="7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
                                        </p:tgtEl>
                                        <p:attrNameLst>
                                          <p:attrName>style.visibility</p:attrName>
                                        </p:attrNameLst>
                                      </p:cBhvr>
                                      <p:to>
                                        <p:strVal val="visible"/>
                                      </p:to>
                                    </p:set>
                                    <p:anim calcmode="lin" valueType="num">
                                      <p:cBhvr additive="base">
                                        <p:cTn id="79" dur="500" fill="hold"/>
                                        <p:tgtEl>
                                          <p:spTgt spid="52"/>
                                        </p:tgtEl>
                                        <p:attrNameLst>
                                          <p:attrName>ppt_x</p:attrName>
                                        </p:attrNameLst>
                                      </p:cBhvr>
                                      <p:tavLst>
                                        <p:tav tm="0">
                                          <p:val>
                                            <p:strVal val="#ppt_x"/>
                                          </p:val>
                                        </p:tav>
                                        <p:tav tm="100000">
                                          <p:val>
                                            <p:strVal val="#ppt_x"/>
                                          </p:val>
                                        </p:tav>
                                      </p:tavLst>
                                    </p:anim>
                                    <p:anim calcmode="lin" valueType="num">
                                      <p:cBhvr additive="base">
                                        <p:cTn id="8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additive="base">
                                        <p:cTn id="97" dur="500" fill="hold"/>
                                        <p:tgtEl>
                                          <p:spTgt spid="53"/>
                                        </p:tgtEl>
                                        <p:attrNameLst>
                                          <p:attrName>ppt_x</p:attrName>
                                        </p:attrNameLst>
                                      </p:cBhvr>
                                      <p:tavLst>
                                        <p:tav tm="0">
                                          <p:val>
                                            <p:strVal val="#ppt_x"/>
                                          </p:val>
                                        </p:tav>
                                        <p:tav tm="100000">
                                          <p:val>
                                            <p:strVal val="#ppt_x"/>
                                          </p:val>
                                        </p:tav>
                                      </p:tavLst>
                                    </p:anim>
                                    <p:anim calcmode="lin" valueType="num">
                                      <p:cBhvr additive="base">
                                        <p:cTn id="9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additive="base">
                                        <p:cTn id="103" dur="500" fill="hold"/>
                                        <p:tgtEl>
                                          <p:spTgt spid="19"/>
                                        </p:tgtEl>
                                        <p:attrNameLst>
                                          <p:attrName>ppt_x</p:attrName>
                                        </p:attrNameLst>
                                      </p:cBhvr>
                                      <p:tavLst>
                                        <p:tav tm="0">
                                          <p:val>
                                            <p:strVal val="#ppt_x"/>
                                          </p:val>
                                        </p:tav>
                                        <p:tav tm="100000">
                                          <p:val>
                                            <p:strVal val="#ppt_x"/>
                                          </p:val>
                                        </p:tav>
                                      </p:tavLst>
                                    </p:anim>
                                    <p:anim calcmode="lin" valueType="num">
                                      <p:cBhvr additive="base">
                                        <p:cTn id="10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fill="hold"/>
                                        <p:tgtEl>
                                          <p:spTgt spid="45"/>
                                        </p:tgtEl>
                                        <p:attrNameLst>
                                          <p:attrName>ppt_x</p:attrName>
                                        </p:attrNameLst>
                                      </p:cBhvr>
                                      <p:tavLst>
                                        <p:tav tm="0">
                                          <p:val>
                                            <p:strVal val="#ppt_x"/>
                                          </p:val>
                                        </p:tav>
                                        <p:tav tm="100000">
                                          <p:val>
                                            <p:strVal val="#ppt_x"/>
                                          </p:val>
                                        </p:tav>
                                      </p:tavLst>
                                    </p:anim>
                                    <p:anim calcmode="lin" valueType="num">
                                      <p:cBhvr additive="base">
                                        <p:cTn id="11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500" fill="hold"/>
                                        <p:tgtEl>
                                          <p:spTgt spid="54"/>
                                        </p:tgtEl>
                                        <p:attrNameLst>
                                          <p:attrName>ppt_x</p:attrName>
                                        </p:attrNameLst>
                                      </p:cBhvr>
                                      <p:tavLst>
                                        <p:tav tm="0">
                                          <p:val>
                                            <p:strVal val="#ppt_x"/>
                                          </p:val>
                                        </p:tav>
                                        <p:tav tm="100000">
                                          <p:val>
                                            <p:strVal val="#ppt_x"/>
                                          </p:val>
                                        </p:tav>
                                      </p:tavLst>
                                    </p:anim>
                                    <p:anim calcmode="lin" valueType="num">
                                      <p:cBhvr additive="base">
                                        <p:cTn id="11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7"/>
                                        </p:tgtEl>
                                        <p:attrNameLst>
                                          <p:attrName>style.visibility</p:attrName>
                                        </p:attrNameLst>
                                      </p:cBhvr>
                                      <p:to>
                                        <p:strVal val="visible"/>
                                      </p:to>
                                    </p:set>
                                    <p:anim calcmode="lin" valueType="num">
                                      <p:cBhvr additive="base">
                                        <p:cTn id="121" dur="500" fill="hold"/>
                                        <p:tgtEl>
                                          <p:spTgt spid="47"/>
                                        </p:tgtEl>
                                        <p:attrNameLst>
                                          <p:attrName>ppt_x</p:attrName>
                                        </p:attrNameLst>
                                      </p:cBhvr>
                                      <p:tavLst>
                                        <p:tav tm="0">
                                          <p:val>
                                            <p:strVal val="#ppt_x"/>
                                          </p:val>
                                        </p:tav>
                                        <p:tav tm="100000">
                                          <p:val>
                                            <p:strVal val="#ppt_x"/>
                                          </p:val>
                                        </p:tav>
                                      </p:tavLst>
                                    </p:anim>
                                    <p:anim calcmode="lin" valueType="num">
                                      <p:cBhvr additive="base">
                                        <p:cTn id="12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anim calcmode="lin" valueType="num">
                                      <p:cBhvr additive="base">
                                        <p:cTn id="133" dur="500" fill="hold"/>
                                        <p:tgtEl>
                                          <p:spTgt spid="55"/>
                                        </p:tgtEl>
                                        <p:attrNameLst>
                                          <p:attrName>ppt_x</p:attrName>
                                        </p:attrNameLst>
                                      </p:cBhvr>
                                      <p:tavLst>
                                        <p:tav tm="0">
                                          <p:val>
                                            <p:strVal val="#ppt_x"/>
                                          </p:val>
                                        </p:tav>
                                        <p:tav tm="100000">
                                          <p:val>
                                            <p:strVal val="#ppt_x"/>
                                          </p:val>
                                        </p:tav>
                                      </p:tavLst>
                                    </p:anim>
                                    <p:anim calcmode="lin" valueType="num">
                                      <p:cBhvr additive="base">
                                        <p:cTn id="13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1"/>
                                        </p:tgtEl>
                                        <p:attrNameLst>
                                          <p:attrName>style.visibility</p:attrName>
                                        </p:attrNameLst>
                                      </p:cBhvr>
                                      <p:to>
                                        <p:strVal val="visible"/>
                                      </p:to>
                                    </p:set>
                                    <p:anim calcmode="lin" valueType="num">
                                      <p:cBhvr additive="base">
                                        <p:cTn id="139" dur="500" fill="hold"/>
                                        <p:tgtEl>
                                          <p:spTgt spid="31"/>
                                        </p:tgtEl>
                                        <p:attrNameLst>
                                          <p:attrName>ppt_x</p:attrName>
                                        </p:attrNameLst>
                                      </p:cBhvr>
                                      <p:tavLst>
                                        <p:tav tm="0">
                                          <p:val>
                                            <p:strVal val="#ppt_x"/>
                                          </p:val>
                                        </p:tav>
                                        <p:tav tm="100000">
                                          <p:val>
                                            <p:strVal val="#ppt_x"/>
                                          </p:val>
                                        </p:tav>
                                      </p:tavLst>
                                    </p:anim>
                                    <p:anim calcmode="lin" valueType="num">
                                      <p:cBhvr additive="base">
                                        <p:cTn id="14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23"/>
                                        </p:tgtEl>
                                        <p:attrNameLst>
                                          <p:attrName>style.visibility</p:attrName>
                                        </p:attrNameLst>
                                      </p:cBhvr>
                                      <p:to>
                                        <p:strVal val="visible"/>
                                      </p:to>
                                    </p:set>
                                    <p:anim calcmode="lin" valueType="num">
                                      <p:cBhvr additive="base">
                                        <p:cTn id="145" dur="500" fill="hold"/>
                                        <p:tgtEl>
                                          <p:spTgt spid="23"/>
                                        </p:tgtEl>
                                        <p:attrNameLst>
                                          <p:attrName>ppt_x</p:attrName>
                                        </p:attrNameLst>
                                      </p:cBhvr>
                                      <p:tavLst>
                                        <p:tav tm="0">
                                          <p:val>
                                            <p:strVal val="#ppt_x"/>
                                          </p:val>
                                        </p:tav>
                                        <p:tav tm="100000">
                                          <p:val>
                                            <p:strVal val="#ppt_x"/>
                                          </p:val>
                                        </p:tav>
                                      </p:tavLst>
                                    </p:anim>
                                    <p:anim calcmode="lin" valueType="num">
                                      <p:cBhvr additive="base">
                                        <p:cTn id="14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additive="base">
                                        <p:cTn id="157" dur="500" fill="hold"/>
                                        <p:tgtEl>
                                          <p:spTgt spid="38"/>
                                        </p:tgtEl>
                                        <p:attrNameLst>
                                          <p:attrName>ppt_x</p:attrName>
                                        </p:attrNameLst>
                                      </p:cBhvr>
                                      <p:tavLst>
                                        <p:tav tm="0">
                                          <p:val>
                                            <p:strVal val="#ppt_x"/>
                                          </p:val>
                                        </p:tav>
                                        <p:tav tm="100000">
                                          <p:val>
                                            <p:strVal val="#ppt_x"/>
                                          </p:val>
                                        </p:tav>
                                      </p:tavLst>
                                    </p:anim>
                                    <p:anim calcmode="lin" valueType="num">
                                      <p:cBhvr additive="base">
                                        <p:cTn id="1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24"/>
                                        </p:tgtEl>
                                        <p:attrNameLst>
                                          <p:attrName>style.visibility</p:attrName>
                                        </p:attrNameLst>
                                      </p:cBhvr>
                                      <p:to>
                                        <p:strVal val="visible"/>
                                      </p:to>
                                    </p:set>
                                    <p:anim calcmode="lin" valueType="num">
                                      <p:cBhvr additive="base">
                                        <p:cTn id="163" dur="500" fill="hold"/>
                                        <p:tgtEl>
                                          <p:spTgt spid="24"/>
                                        </p:tgtEl>
                                        <p:attrNameLst>
                                          <p:attrName>ppt_x</p:attrName>
                                        </p:attrNameLst>
                                      </p:cBhvr>
                                      <p:tavLst>
                                        <p:tav tm="0">
                                          <p:val>
                                            <p:strVal val="#ppt_x"/>
                                          </p:val>
                                        </p:tav>
                                        <p:tav tm="100000">
                                          <p:val>
                                            <p:strVal val="#ppt_x"/>
                                          </p:val>
                                        </p:tav>
                                      </p:tavLst>
                                    </p:anim>
                                    <p:anim calcmode="lin" valueType="num">
                                      <p:cBhvr additive="base">
                                        <p:cTn id="16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56"/>
                                        </p:tgtEl>
                                        <p:attrNameLst>
                                          <p:attrName>style.visibility</p:attrName>
                                        </p:attrNameLst>
                                      </p:cBhvr>
                                      <p:to>
                                        <p:strVal val="visible"/>
                                      </p:to>
                                    </p:set>
                                    <p:anim calcmode="lin" valueType="num">
                                      <p:cBhvr additive="base">
                                        <p:cTn id="169" dur="500" fill="hold"/>
                                        <p:tgtEl>
                                          <p:spTgt spid="56"/>
                                        </p:tgtEl>
                                        <p:attrNameLst>
                                          <p:attrName>ppt_x</p:attrName>
                                        </p:attrNameLst>
                                      </p:cBhvr>
                                      <p:tavLst>
                                        <p:tav tm="0">
                                          <p:val>
                                            <p:strVal val="#ppt_x"/>
                                          </p:val>
                                        </p:tav>
                                        <p:tav tm="100000">
                                          <p:val>
                                            <p:strVal val="#ppt_x"/>
                                          </p:val>
                                        </p:tav>
                                      </p:tavLst>
                                    </p:anim>
                                    <p:anim calcmode="lin" valueType="num">
                                      <p:cBhvr additive="base">
                                        <p:cTn id="17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41"/>
                                        </p:tgtEl>
                                        <p:attrNameLst>
                                          <p:attrName>style.visibility</p:attrName>
                                        </p:attrNameLst>
                                      </p:cBhvr>
                                      <p:to>
                                        <p:strVal val="visible"/>
                                      </p:to>
                                    </p:set>
                                    <p:anim calcmode="lin" valueType="num">
                                      <p:cBhvr additive="base">
                                        <p:cTn id="175" dur="500" fill="hold"/>
                                        <p:tgtEl>
                                          <p:spTgt spid="41"/>
                                        </p:tgtEl>
                                        <p:attrNameLst>
                                          <p:attrName>ppt_x</p:attrName>
                                        </p:attrNameLst>
                                      </p:cBhvr>
                                      <p:tavLst>
                                        <p:tav tm="0">
                                          <p:val>
                                            <p:strVal val="#ppt_x"/>
                                          </p:val>
                                        </p:tav>
                                        <p:tav tm="100000">
                                          <p:val>
                                            <p:strVal val="#ppt_x"/>
                                          </p:val>
                                        </p:tav>
                                      </p:tavLst>
                                    </p:anim>
                                    <p:anim calcmode="lin" valueType="num">
                                      <p:cBhvr additive="base">
                                        <p:cTn id="17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25"/>
                                        </p:tgtEl>
                                        <p:attrNameLst>
                                          <p:attrName>style.visibility</p:attrName>
                                        </p:attrNameLst>
                                      </p:cBhvr>
                                      <p:to>
                                        <p:strVal val="visible"/>
                                      </p:to>
                                    </p:set>
                                    <p:anim calcmode="lin" valueType="num">
                                      <p:cBhvr additive="base">
                                        <p:cTn id="181" dur="500" fill="hold"/>
                                        <p:tgtEl>
                                          <p:spTgt spid="25"/>
                                        </p:tgtEl>
                                        <p:attrNameLst>
                                          <p:attrName>ppt_x</p:attrName>
                                        </p:attrNameLst>
                                      </p:cBhvr>
                                      <p:tavLst>
                                        <p:tav tm="0">
                                          <p:val>
                                            <p:strVal val="#ppt_x"/>
                                          </p:val>
                                        </p:tav>
                                        <p:tav tm="100000">
                                          <p:val>
                                            <p:strVal val="#ppt_x"/>
                                          </p:val>
                                        </p:tav>
                                      </p:tavLst>
                                    </p:anim>
                                    <p:anim calcmode="lin" valueType="num">
                                      <p:cBhvr additive="base">
                                        <p:cTn id="18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58"/>
                                        </p:tgtEl>
                                        <p:attrNameLst>
                                          <p:attrName>style.visibility</p:attrName>
                                        </p:attrNameLst>
                                      </p:cBhvr>
                                      <p:to>
                                        <p:strVal val="visible"/>
                                      </p:to>
                                    </p:set>
                                    <p:anim calcmode="lin" valueType="num">
                                      <p:cBhvr additive="base">
                                        <p:cTn id="187" dur="500" fill="hold"/>
                                        <p:tgtEl>
                                          <p:spTgt spid="58"/>
                                        </p:tgtEl>
                                        <p:attrNameLst>
                                          <p:attrName>ppt_x</p:attrName>
                                        </p:attrNameLst>
                                      </p:cBhvr>
                                      <p:tavLst>
                                        <p:tav tm="0">
                                          <p:val>
                                            <p:strVal val="#ppt_x"/>
                                          </p:val>
                                        </p:tav>
                                        <p:tav tm="100000">
                                          <p:val>
                                            <p:strVal val="#ppt_x"/>
                                          </p:val>
                                        </p:tav>
                                      </p:tavLst>
                                    </p:anim>
                                    <p:anim calcmode="lin" valueType="num">
                                      <p:cBhvr additive="base">
                                        <p:cTn id="18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6"/>
                                        </p:tgtEl>
                                        <p:attrNameLst>
                                          <p:attrName>style.visibility</p:attrName>
                                        </p:attrNameLst>
                                      </p:cBhvr>
                                      <p:to>
                                        <p:strVal val="visible"/>
                                      </p:to>
                                    </p:set>
                                    <p:anim calcmode="lin" valueType="num">
                                      <p:cBhvr additive="base">
                                        <p:cTn id="193" dur="500" fill="hold"/>
                                        <p:tgtEl>
                                          <p:spTgt spid="6"/>
                                        </p:tgtEl>
                                        <p:attrNameLst>
                                          <p:attrName>ppt_x</p:attrName>
                                        </p:attrNameLst>
                                      </p:cBhvr>
                                      <p:tavLst>
                                        <p:tav tm="0">
                                          <p:val>
                                            <p:strVal val="#ppt_x"/>
                                          </p:val>
                                        </p:tav>
                                        <p:tav tm="100000">
                                          <p:val>
                                            <p:strVal val="#ppt_x"/>
                                          </p:val>
                                        </p:tav>
                                      </p:tavLst>
                                    </p:anim>
                                    <p:anim calcmode="lin" valueType="num">
                                      <p:cBhvr additive="base">
                                        <p:cTn id="19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26"/>
                                        </p:tgtEl>
                                        <p:attrNameLst>
                                          <p:attrName>style.visibility</p:attrName>
                                        </p:attrNameLst>
                                      </p:cBhvr>
                                      <p:to>
                                        <p:strVal val="visible"/>
                                      </p:to>
                                    </p:set>
                                    <p:anim calcmode="lin" valueType="num">
                                      <p:cBhvr additive="base">
                                        <p:cTn id="199" dur="500" fill="hold"/>
                                        <p:tgtEl>
                                          <p:spTgt spid="26"/>
                                        </p:tgtEl>
                                        <p:attrNameLst>
                                          <p:attrName>ppt_x</p:attrName>
                                        </p:attrNameLst>
                                      </p:cBhvr>
                                      <p:tavLst>
                                        <p:tav tm="0">
                                          <p:val>
                                            <p:strVal val="#ppt_x"/>
                                          </p:val>
                                        </p:tav>
                                        <p:tav tm="100000">
                                          <p:val>
                                            <p:strVal val="#ppt_x"/>
                                          </p:val>
                                        </p:tav>
                                      </p:tavLst>
                                    </p:anim>
                                    <p:anim calcmode="lin" valueType="num">
                                      <p:cBhvr additive="base">
                                        <p:cTn id="20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60">
                                            <p:txEl>
                                              <p:pRg st="0" end="0"/>
                                            </p:txEl>
                                          </p:spTgt>
                                        </p:tgtEl>
                                        <p:attrNameLst>
                                          <p:attrName>style.visibility</p:attrName>
                                        </p:attrNameLst>
                                      </p:cBhvr>
                                      <p:to>
                                        <p:strVal val="visible"/>
                                      </p:to>
                                    </p:set>
                                    <p:anim calcmode="lin" valueType="num">
                                      <p:cBhvr additive="base">
                                        <p:cTn id="20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206"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12"/>
                                        </p:tgtEl>
                                        <p:attrNameLst>
                                          <p:attrName>style.visibility</p:attrName>
                                        </p:attrNameLst>
                                      </p:cBhvr>
                                      <p:to>
                                        <p:strVal val="visible"/>
                                      </p:to>
                                    </p:set>
                                    <p:anim calcmode="lin" valueType="num">
                                      <p:cBhvr additive="base">
                                        <p:cTn id="211" dur="500" fill="hold"/>
                                        <p:tgtEl>
                                          <p:spTgt spid="12"/>
                                        </p:tgtEl>
                                        <p:attrNameLst>
                                          <p:attrName>ppt_x</p:attrName>
                                        </p:attrNameLst>
                                      </p:cBhvr>
                                      <p:tavLst>
                                        <p:tav tm="0">
                                          <p:val>
                                            <p:strVal val="#ppt_x"/>
                                          </p:val>
                                        </p:tav>
                                        <p:tav tm="100000">
                                          <p:val>
                                            <p:strVal val="#ppt_x"/>
                                          </p:val>
                                        </p:tav>
                                      </p:tavLst>
                                    </p:anim>
                                    <p:anim calcmode="lin" valueType="num">
                                      <p:cBhvr additive="base">
                                        <p:cTn id="2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27"/>
                                        </p:tgtEl>
                                        <p:attrNameLst>
                                          <p:attrName>style.visibility</p:attrName>
                                        </p:attrNameLst>
                                      </p:cBhvr>
                                      <p:to>
                                        <p:strVal val="visible"/>
                                      </p:to>
                                    </p:set>
                                    <p:anim calcmode="lin" valueType="num">
                                      <p:cBhvr additive="base">
                                        <p:cTn id="217" dur="500" fill="hold"/>
                                        <p:tgtEl>
                                          <p:spTgt spid="27"/>
                                        </p:tgtEl>
                                        <p:attrNameLst>
                                          <p:attrName>ppt_x</p:attrName>
                                        </p:attrNameLst>
                                      </p:cBhvr>
                                      <p:tavLst>
                                        <p:tav tm="0">
                                          <p:val>
                                            <p:strVal val="#ppt_x"/>
                                          </p:val>
                                        </p:tav>
                                        <p:tav tm="100000">
                                          <p:val>
                                            <p:strVal val="#ppt_x"/>
                                          </p:val>
                                        </p:tav>
                                      </p:tavLst>
                                    </p:anim>
                                    <p:anim calcmode="lin" valueType="num">
                                      <p:cBhvr additive="base">
                                        <p:cTn id="2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61"/>
                                        </p:tgtEl>
                                        <p:attrNameLst>
                                          <p:attrName>style.visibility</p:attrName>
                                        </p:attrNameLst>
                                      </p:cBhvr>
                                      <p:to>
                                        <p:strVal val="visible"/>
                                      </p:to>
                                    </p:set>
                                    <p:anim calcmode="lin" valueType="num">
                                      <p:cBhvr additive="base">
                                        <p:cTn id="223" dur="500" fill="hold"/>
                                        <p:tgtEl>
                                          <p:spTgt spid="61"/>
                                        </p:tgtEl>
                                        <p:attrNameLst>
                                          <p:attrName>ppt_x</p:attrName>
                                        </p:attrNameLst>
                                      </p:cBhvr>
                                      <p:tavLst>
                                        <p:tav tm="0">
                                          <p:val>
                                            <p:strVal val="#ppt_x"/>
                                          </p:val>
                                        </p:tav>
                                        <p:tav tm="100000">
                                          <p:val>
                                            <p:strVal val="#ppt_x"/>
                                          </p:val>
                                        </p:tav>
                                      </p:tavLst>
                                    </p:anim>
                                    <p:anim calcmode="lin" valueType="num">
                                      <p:cBhvr additive="base">
                                        <p:cTn id="22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30"/>
                                        </p:tgtEl>
                                        <p:attrNameLst>
                                          <p:attrName>style.visibility</p:attrName>
                                        </p:attrNameLst>
                                      </p:cBhvr>
                                      <p:to>
                                        <p:strVal val="visible"/>
                                      </p:to>
                                    </p:set>
                                    <p:anim calcmode="lin" valueType="num">
                                      <p:cBhvr additive="base">
                                        <p:cTn id="229" dur="500" fill="hold"/>
                                        <p:tgtEl>
                                          <p:spTgt spid="30"/>
                                        </p:tgtEl>
                                        <p:attrNameLst>
                                          <p:attrName>ppt_x</p:attrName>
                                        </p:attrNameLst>
                                      </p:cBhvr>
                                      <p:tavLst>
                                        <p:tav tm="0">
                                          <p:val>
                                            <p:strVal val="#ppt_x"/>
                                          </p:val>
                                        </p:tav>
                                        <p:tav tm="100000">
                                          <p:val>
                                            <p:strVal val="#ppt_x"/>
                                          </p:val>
                                        </p:tav>
                                      </p:tavLst>
                                    </p:anim>
                                    <p:anim calcmode="lin" valueType="num">
                                      <p:cBhvr additive="base">
                                        <p:cTn id="2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nodeType="clickEffect">
                                  <p:stCondLst>
                                    <p:cond delay="0"/>
                                  </p:stCondLst>
                                  <p:childTnLst>
                                    <p:set>
                                      <p:cBhvr>
                                        <p:cTn id="234" dur="1" fill="hold">
                                          <p:stCondLst>
                                            <p:cond delay="0"/>
                                          </p:stCondLst>
                                        </p:cTn>
                                        <p:tgtEl>
                                          <p:spTgt spid="44"/>
                                        </p:tgtEl>
                                        <p:attrNameLst>
                                          <p:attrName>style.visibility</p:attrName>
                                        </p:attrNameLst>
                                      </p:cBhvr>
                                      <p:to>
                                        <p:strVal val="visible"/>
                                      </p:to>
                                    </p:set>
                                    <p:anim calcmode="lin" valueType="num">
                                      <p:cBhvr additive="base">
                                        <p:cTn id="235" dur="500" fill="hold"/>
                                        <p:tgtEl>
                                          <p:spTgt spid="44"/>
                                        </p:tgtEl>
                                        <p:attrNameLst>
                                          <p:attrName>ppt_x</p:attrName>
                                        </p:attrNameLst>
                                      </p:cBhvr>
                                      <p:tavLst>
                                        <p:tav tm="0">
                                          <p:val>
                                            <p:strVal val="#ppt_x"/>
                                          </p:val>
                                        </p:tav>
                                        <p:tav tm="100000">
                                          <p:val>
                                            <p:strVal val="#ppt_x"/>
                                          </p:val>
                                        </p:tav>
                                      </p:tavLst>
                                    </p:anim>
                                    <p:anim calcmode="lin" valueType="num">
                                      <p:cBhvr additive="base">
                                        <p:cTn id="23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63"/>
                                        </p:tgtEl>
                                        <p:attrNameLst>
                                          <p:attrName>style.visibility</p:attrName>
                                        </p:attrNameLst>
                                      </p:cBhvr>
                                      <p:to>
                                        <p:strVal val="visible"/>
                                      </p:to>
                                    </p:set>
                                    <p:anim calcmode="lin" valueType="num">
                                      <p:cBhvr additive="base">
                                        <p:cTn id="241" dur="500" fill="hold"/>
                                        <p:tgtEl>
                                          <p:spTgt spid="63"/>
                                        </p:tgtEl>
                                        <p:attrNameLst>
                                          <p:attrName>ppt_x</p:attrName>
                                        </p:attrNameLst>
                                      </p:cBhvr>
                                      <p:tavLst>
                                        <p:tav tm="0">
                                          <p:val>
                                            <p:strVal val="#ppt_x"/>
                                          </p:val>
                                        </p:tav>
                                        <p:tav tm="100000">
                                          <p:val>
                                            <p:strVal val="#ppt_x"/>
                                          </p:val>
                                        </p:tav>
                                      </p:tavLst>
                                    </p:anim>
                                    <p:anim calcmode="lin" valueType="num">
                                      <p:cBhvr additive="base">
                                        <p:cTn id="24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nodeType="clickEffect">
                                  <p:stCondLst>
                                    <p:cond delay="0"/>
                                  </p:stCondLst>
                                  <p:childTnLst>
                                    <p:set>
                                      <p:cBhvr>
                                        <p:cTn id="246" dur="1" fill="hold">
                                          <p:stCondLst>
                                            <p:cond delay="0"/>
                                          </p:stCondLst>
                                        </p:cTn>
                                        <p:tgtEl>
                                          <p:spTgt spid="21"/>
                                        </p:tgtEl>
                                        <p:attrNameLst>
                                          <p:attrName>style.visibility</p:attrName>
                                        </p:attrNameLst>
                                      </p:cBhvr>
                                      <p:to>
                                        <p:strVal val="visible"/>
                                      </p:to>
                                    </p:set>
                                    <p:anim calcmode="lin" valueType="num">
                                      <p:cBhvr additive="base">
                                        <p:cTn id="247" dur="500" fill="hold"/>
                                        <p:tgtEl>
                                          <p:spTgt spid="21"/>
                                        </p:tgtEl>
                                        <p:attrNameLst>
                                          <p:attrName>ppt_x</p:attrName>
                                        </p:attrNameLst>
                                      </p:cBhvr>
                                      <p:tavLst>
                                        <p:tav tm="0">
                                          <p:val>
                                            <p:strVal val="#ppt_x"/>
                                          </p:val>
                                        </p:tav>
                                        <p:tav tm="100000">
                                          <p:val>
                                            <p:strVal val="#ppt_x"/>
                                          </p:val>
                                        </p:tav>
                                      </p:tavLst>
                                    </p:anim>
                                    <p:anim calcmode="lin" valueType="num">
                                      <p:cBhvr additive="base">
                                        <p:cTn id="24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28"/>
                                        </p:tgtEl>
                                        <p:attrNameLst>
                                          <p:attrName>style.visibility</p:attrName>
                                        </p:attrNameLst>
                                      </p:cBhvr>
                                      <p:to>
                                        <p:strVal val="visible"/>
                                      </p:to>
                                    </p:set>
                                    <p:anim calcmode="lin" valueType="num">
                                      <p:cBhvr additive="base">
                                        <p:cTn id="253" dur="500" fill="hold"/>
                                        <p:tgtEl>
                                          <p:spTgt spid="28"/>
                                        </p:tgtEl>
                                        <p:attrNameLst>
                                          <p:attrName>ppt_x</p:attrName>
                                        </p:attrNameLst>
                                      </p:cBhvr>
                                      <p:tavLst>
                                        <p:tav tm="0">
                                          <p:val>
                                            <p:strVal val="#ppt_x"/>
                                          </p:val>
                                        </p:tav>
                                        <p:tav tm="100000">
                                          <p:val>
                                            <p:strVal val="#ppt_x"/>
                                          </p:val>
                                        </p:tav>
                                      </p:tavLst>
                                    </p:anim>
                                    <p:anim calcmode="lin" valueType="num">
                                      <p:cBhvr additive="base">
                                        <p:cTn id="2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64"/>
                                        </p:tgtEl>
                                        <p:attrNameLst>
                                          <p:attrName>style.visibility</p:attrName>
                                        </p:attrNameLst>
                                      </p:cBhvr>
                                      <p:to>
                                        <p:strVal val="visible"/>
                                      </p:to>
                                    </p:set>
                                    <p:anim calcmode="lin" valueType="num">
                                      <p:cBhvr additive="base">
                                        <p:cTn id="259" dur="500" fill="hold"/>
                                        <p:tgtEl>
                                          <p:spTgt spid="64"/>
                                        </p:tgtEl>
                                        <p:attrNameLst>
                                          <p:attrName>ppt_x</p:attrName>
                                        </p:attrNameLst>
                                      </p:cBhvr>
                                      <p:tavLst>
                                        <p:tav tm="0">
                                          <p:val>
                                            <p:strVal val="#ppt_x"/>
                                          </p:val>
                                        </p:tav>
                                        <p:tav tm="100000">
                                          <p:val>
                                            <p:strVal val="#ppt_x"/>
                                          </p:val>
                                        </p:tav>
                                      </p:tavLst>
                                    </p:anim>
                                    <p:anim calcmode="lin" valueType="num">
                                      <p:cBhvr additive="base">
                                        <p:cTn id="26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P spid="13" grpId="0" animBg="1"/>
      <p:bldP spid="19" grpId="0" animBg="1"/>
      <p:bldP spid="20" grpId="0" animBg="1"/>
      <p:bldP spid="23" grpId="0" animBg="1"/>
      <p:bldP spid="24" grpId="0" animBg="1"/>
      <p:bldP spid="25" grpId="0" animBg="1"/>
      <p:bldP spid="26" grpId="0" animBg="1"/>
      <p:bldP spid="27" grpId="0" animBg="1"/>
      <p:bldP spid="28" grpId="0" animBg="1"/>
      <p:bldP spid="30" grpId="0" animBg="1"/>
      <p:bldP spid="49" grpId="0" build="p"/>
      <p:bldP spid="50" grpId="0"/>
      <p:bldP spid="51" grpId="0"/>
      <p:bldP spid="52" grpId="0"/>
      <p:bldP spid="53" grpId="0"/>
      <p:bldP spid="54" grpId="0"/>
      <p:bldP spid="55" grpId="0"/>
      <p:bldP spid="56" grpId="0"/>
      <p:bldP spid="57" grpId="0"/>
      <p:bldP spid="58" grpId="0"/>
      <p:bldP spid="61" grpId="0"/>
      <p:bldP spid="63" grpId="0"/>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091381"/>
            <a:ext cx="11235813" cy="515440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
        <p:nvSpPr>
          <p:cNvPr id="4" name="Title 1"/>
          <p:cNvSpPr>
            <a:spLocks noGrp="1"/>
          </p:cNvSpPr>
          <p:nvPr>
            <p:ph type="title"/>
          </p:nvPr>
        </p:nvSpPr>
        <p:spPr>
          <a:xfrm>
            <a:off x="838200" y="365125"/>
            <a:ext cx="10515600" cy="588963"/>
          </a:xfrm>
        </p:spPr>
        <p:txBody>
          <a:bodyPr>
            <a:normAutofit fontScale="90000"/>
          </a:bodyPr>
          <a:lstStyle/>
          <a:p>
            <a:r>
              <a:rPr lang="en-US" b="1" dirty="0">
                <a:latin typeface="Times New Roman" panose="02020603050405020304" pitchFamily="18" charset="0"/>
                <a:cs typeface="Times New Roman" panose="02020603050405020304" pitchFamily="18" charset="0"/>
              </a:rPr>
              <a:t>BRANCH AND </a:t>
            </a:r>
            <a:r>
              <a:rPr lang="en-US" b="1" dirty="0" smtClean="0">
                <a:latin typeface="Times New Roman" panose="02020603050405020304" pitchFamily="18" charset="0"/>
                <a:cs typeface="Times New Roman" panose="02020603050405020304" pitchFamily="18" charset="0"/>
              </a:rPr>
              <a:t>BOUND  LIFO  </a:t>
            </a:r>
            <a:endParaRPr lang="en-IN" dirty="0"/>
          </a:p>
        </p:txBody>
      </p:sp>
      <p:sp>
        <p:nvSpPr>
          <p:cNvPr id="5" name="Oval 4"/>
          <p:cNvSpPr/>
          <p:nvPr/>
        </p:nvSpPr>
        <p:spPr>
          <a:xfrm>
            <a:off x="5742039" y="1514168"/>
            <a:ext cx="353961"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IN" dirty="0"/>
          </a:p>
        </p:txBody>
      </p:sp>
      <p:sp>
        <p:nvSpPr>
          <p:cNvPr id="7" name="Oval 6"/>
          <p:cNvSpPr/>
          <p:nvPr/>
        </p:nvSpPr>
        <p:spPr>
          <a:xfrm>
            <a:off x="3790335" y="2246671"/>
            <a:ext cx="353961"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IN" dirty="0"/>
          </a:p>
        </p:txBody>
      </p:sp>
      <p:sp>
        <p:nvSpPr>
          <p:cNvPr id="8" name="Oval 7"/>
          <p:cNvSpPr/>
          <p:nvPr/>
        </p:nvSpPr>
        <p:spPr>
          <a:xfrm>
            <a:off x="5279923" y="2246671"/>
            <a:ext cx="353961"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IN" dirty="0"/>
          </a:p>
        </p:txBody>
      </p:sp>
      <p:sp>
        <p:nvSpPr>
          <p:cNvPr id="9" name="Oval 8"/>
          <p:cNvSpPr/>
          <p:nvPr/>
        </p:nvSpPr>
        <p:spPr>
          <a:xfrm>
            <a:off x="6336891" y="2246671"/>
            <a:ext cx="353961"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endParaRPr lang="en-IN" dirty="0"/>
          </a:p>
        </p:txBody>
      </p:sp>
      <p:sp>
        <p:nvSpPr>
          <p:cNvPr id="10" name="Oval 9"/>
          <p:cNvSpPr/>
          <p:nvPr/>
        </p:nvSpPr>
        <p:spPr>
          <a:xfrm>
            <a:off x="7821562" y="2246671"/>
            <a:ext cx="353961"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endParaRPr lang="en-IN" dirty="0"/>
          </a:p>
        </p:txBody>
      </p:sp>
      <p:cxnSp>
        <p:nvCxnSpPr>
          <p:cNvPr id="12" name="Straight Connector 11"/>
          <p:cNvCxnSpPr>
            <a:stCxn id="5" idx="2"/>
            <a:endCxn id="7" idx="7"/>
          </p:cNvCxnSpPr>
          <p:nvPr/>
        </p:nvCxnSpPr>
        <p:spPr>
          <a:xfrm flipH="1">
            <a:off x="4092460" y="1671484"/>
            <a:ext cx="1649579" cy="621264"/>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5" idx="3"/>
            <a:endCxn id="8" idx="7"/>
          </p:cNvCxnSpPr>
          <p:nvPr/>
        </p:nvCxnSpPr>
        <p:spPr>
          <a:xfrm flipH="1">
            <a:off x="5582048" y="1782723"/>
            <a:ext cx="211827" cy="51002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5"/>
            <a:endCxn id="9" idx="1"/>
          </p:cNvCxnSpPr>
          <p:nvPr/>
        </p:nvCxnSpPr>
        <p:spPr>
          <a:xfrm>
            <a:off x="6044164" y="1782723"/>
            <a:ext cx="344563" cy="51002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5" idx="6"/>
            <a:endCxn id="10" idx="0"/>
          </p:cNvCxnSpPr>
          <p:nvPr/>
        </p:nvCxnSpPr>
        <p:spPr>
          <a:xfrm>
            <a:off x="6096000" y="1671484"/>
            <a:ext cx="1902543" cy="575187"/>
          </a:xfrm>
          <a:prstGeom prst="line">
            <a:avLst/>
          </a:prstGeom>
        </p:spPr>
        <p:style>
          <a:lnRef idx="1">
            <a:schemeClr val="dk1"/>
          </a:lnRef>
          <a:fillRef idx="0">
            <a:schemeClr val="dk1"/>
          </a:fillRef>
          <a:effectRef idx="0">
            <a:schemeClr val="dk1"/>
          </a:effectRef>
          <a:fontRef idx="minor">
            <a:schemeClr val="tx1"/>
          </a:fontRef>
        </p:style>
      </p:cxnSp>
      <p:sp>
        <p:nvSpPr>
          <p:cNvPr id="21" name="Rectangle 20"/>
          <p:cNvSpPr/>
          <p:nvPr/>
        </p:nvSpPr>
        <p:spPr>
          <a:xfrm>
            <a:off x="9606116" y="1671484"/>
            <a:ext cx="403123" cy="3342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5</a:t>
            </a:r>
            <a:endParaRPr lang="en-IN" dirty="0">
              <a:ln w="0"/>
              <a:solidFill>
                <a:schemeClr val="tx1"/>
              </a:solidFill>
              <a:effectLst>
                <a:outerShdw blurRad="38100" dist="19050" dir="2700000" algn="tl" rotWithShape="0">
                  <a:schemeClr val="dk1">
                    <a:alpha val="40000"/>
                  </a:schemeClr>
                </a:outerShdw>
              </a:effectLst>
            </a:endParaRPr>
          </a:p>
        </p:txBody>
      </p:sp>
      <p:sp>
        <p:nvSpPr>
          <p:cNvPr id="22" name="Rectangle 21"/>
          <p:cNvSpPr/>
          <p:nvPr/>
        </p:nvSpPr>
        <p:spPr>
          <a:xfrm>
            <a:off x="9606116" y="2001780"/>
            <a:ext cx="403123" cy="334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endParaRPr lang="en-IN" dirty="0"/>
          </a:p>
        </p:txBody>
      </p:sp>
      <p:sp>
        <p:nvSpPr>
          <p:cNvPr id="24" name="Rectangle 23"/>
          <p:cNvSpPr/>
          <p:nvPr/>
        </p:nvSpPr>
        <p:spPr>
          <a:xfrm>
            <a:off x="9606116" y="2681478"/>
            <a:ext cx="403123" cy="334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IN" dirty="0"/>
          </a:p>
        </p:txBody>
      </p:sp>
      <p:sp>
        <p:nvSpPr>
          <p:cNvPr id="25" name="Rectangle 24"/>
          <p:cNvSpPr/>
          <p:nvPr/>
        </p:nvSpPr>
        <p:spPr>
          <a:xfrm>
            <a:off x="9598744" y="3021048"/>
            <a:ext cx="403123" cy="334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IN" dirty="0"/>
          </a:p>
        </p:txBody>
      </p:sp>
      <p:sp>
        <p:nvSpPr>
          <p:cNvPr id="26" name="Rectangle 25"/>
          <p:cNvSpPr/>
          <p:nvPr/>
        </p:nvSpPr>
        <p:spPr>
          <a:xfrm>
            <a:off x="9606115" y="2351182"/>
            <a:ext cx="403123" cy="3342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IN" dirty="0"/>
          </a:p>
        </p:txBody>
      </p:sp>
      <p:sp>
        <p:nvSpPr>
          <p:cNvPr id="27" name="Oval 26"/>
          <p:cNvSpPr/>
          <p:nvPr/>
        </p:nvSpPr>
        <p:spPr>
          <a:xfrm>
            <a:off x="7084701" y="2988824"/>
            <a:ext cx="353961"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en-IN" dirty="0"/>
          </a:p>
        </p:txBody>
      </p:sp>
      <p:sp>
        <p:nvSpPr>
          <p:cNvPr id="28" name="Oval 27"/>
          <p:cNvSpPr/>
          <p:nvPr/>
        </p:nvSpPr>
        <p:spPr>
          <a:xfrm>
            <a:off x="4826160" y="3030881"/>
            <a:ext cx="353961"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en-IN" dirty="0"/>
          </a:p>
        </p:txBody>
      </p:sp>
      <p:sp>
        <p:nvSpPr>
          <p:cNvPr id="29" name="TextBox 28"/>
          <p:cNvSpPr txBox="1"/>
          <p:nvPr/>
        </p:nvSpPr>
        <p:spPr>
          <a:xfrm>
            <a:off x="4237487" y="1799889"/>
            <a:ext cx="410711" cy="369332"/>
          </a:xfrm>
          <a:prstGeom prst="rect">
            <a:avLst/>
          </a:prstGeom>
          <a:noFill/>
        </p:spPr>
        <p:txBody>
          <a:bodyPr wrap="square" rtlCol="0">
            <a:spAutoFit/>
          </a:bodyPr>
          <a:lstStyle/>
          <a:p>
            <a:r>
              <a:rPr lang="en-US" dirty="0" smtClean="0"/>
              <a:t>J</a:t>
            </a:r>
            <a:r>
              <a:rPr lang="en-US" baseline="-25000" dirty="0" smtClean="0"/>
              <a:t>1</a:t>
            </a:r>
            <a:endParaRPr lang="en-IN" baseline="-25000" dirty="0"/>
          </a:p>
        </p:txBody>
      </p:sp>
      <p:sp>
        <p:nvSpPr>
          <p:cNvPr id="30" name="TextBox 29"/>
          <p:cNvSpPr txBox="1"/>
          <p:nvPr/>
        </p:nvSpPr>
        <p:spPr>
          <a:xfrm>
            <a:off x="5272336" y="1799596"/>
            <a:ext cx="410711" cy="369332"/>
          </a:xfrm>
          <a:prstGeom prst="rect">
            <a:avLst/>
          </a:prstGeom>
          <a:noFill/>
        </p:spPr>
        <p:txBody>
          <a:bodyPr wrap="square" rtlCol="0">
            <a:spAutoFit/>
          </a:bodyPr>
          <a:lstStyle/>
          <a:p>
            <a:r>
              <a:rPr lang="en-US" dirty="0" smtClean="0"/>
              <a:t>J</a:t>
            </a:r>
            <a:r>
              <a:rPr lang="en-US" baseline="-25000" dirty="0"/>
              <a:t>2</a:t>
            </a:r>
            <a:endParaRPr lang="en-IN" baseline="-25000" dirty="0"/>
          </a:p>
        </p:txBody>
      </p:sp>
      <p:sp>
        <p:nvSpPr>
          <p:cNvPr id="31" name="TextBox 30"/>
          <p:cNvSpPr txBox="1"/>
          <p:nvPr/>
        </p:nvSpPr>
        <p:spPr>
          <a:xfrm>
            <a:off x="6271862" y="1828800"/>
            <a:ext cx="410711" cy="369332"/>
          </a:xfrm>
          <a:prstGeom prst="rect">
            <a:avLst/>
          </a:prstGeom>
          <a:noFill/>
        </p:spPr>
        <p:txBody>
          <a:bodyPr wrap="square" rtlCol="0">
            <a:spAutoFit/>
          </a:bodyPr>
          <a:lstStyle/>
          <a:p>
            <a:r>
              <a:rPr lang="en-US" dirty="0" smtClean="0"/>
              <a:t>J</a:t>
            </a:r>
            <a:r>
              <a:rPr lang="en-US" baseline="-25000" dirty="0"/>
              <a:t>3</a:t>
            </a:r>
            <a:endParaRPr lang="en-IN" baseline="-25000" dirty="0"/>
          </a:p>
        </p:txBody>
      </p:sp>
      <p:sp>
        <p:nvSpPr>
          <p:cNvPr id="32" name="TextBox 31"/>
          <p:cNvSpPr txBox="1"/>
          <p:nvPr/>
        </p:nvSpPr>
        <p:spPr>
          <a:xfrm>
            <a:off x="7582226" y="1817114"/>
            <a:ext cx="410711" cy="369332"/>
          </a:xfrm>
          <a:prstGeom prst="rect">
            <a:avLst/>
          </a:prstGeom>
          <a:noFill/>
        </p:spPr>
        <p:txBody>
          <a:bodyPr wrap="square" rtlCol="0">
            <a:spAutoFit/>
          </a:bodyPr>
          <a:lstStyle/>
          <a:p>
            <a:r>
              <a:rPr lang="en-US" dirty="0" smtClean="0"/>
              <a:t>J</a:t>
            </a:r>
            <a:r>
              <a:rPr lang="en-US" baseline="-25000" dirty="0"/>
              <a:t>4</a:t>
            </a:r>
            <a:endParaRPr lang="en-IN" baseline="-25000" dirty="0"/>
          </a:p>
        </p:txBody>
      </p:sp>
      <p:sp>
        <p:nvSpPr>
          <p:cNvPr id="34" name="Oval 33"/>
          <p:cNvSpPr/>
          <p:nvPr/>
        </p:nvSpPr>
        <p:spPr>
          <a:xfrm>
            <a:off x="5823994" y="3030881"/>
            <a:ext cx="353961"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en-IN" dirty="0"/>
          </a:p>
        </p:txBody>
      </p:sp>
      <p:sp>
        <p:nvSpPr>
          <p:cNvPr id="35" name="Oval 34"/>
          <p:cNvSpPr/>
          <p:nvPr/>
        </p:nvSpPr>
        <p:spPr>
          <a:xfrm>
            <a:off x="2753774" y="2963957"/>
            <a:ext cx="656456" cy="4681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11</a:t>
            </a:r>
            <a:endParaRPr lang="en-IN" dirty="0"/>
          </a:p>
        </p:txBody>
      </p:sp>
      <p:cxnSp>
        <p:nvCxnSpPr>
          <p:cNvPr id="40" name="Straight Connector 39"/>
          <p:cNvCxnSpPr>
            <a:stCxn id="9" idx="5"/>
            <a:endCxn id="27" idx="0"/>
          </p:cNvCxnSpPr>
          <p:nvPr/>
        </p:nvCxnSpPr>
        <p:spPr>
          <a:xfrm>
            <a:off x="6639016" y="2515226"/>
            <a:ext cx="622666" cy="473598"/>
          </a:xfrm>
          <a:prstGeom prst="line">
            <a:avLst/>
          </a:prstGeom>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6952421" y="2515226"/>
            <a:ext cx="410711" cy="369332"/>
          </a:xfrm>
          <a:prstGeom prst="rect">
            <a:avLst/>
          </a:prstGeom>
          <a:noFill/>
        </p:spPr>
        <p:txBody>
          <a:bodyPr wrap="square" rtlCol="0">
            <a:spAutoFit/>
          </a:bodyPr>
          <a:lstStyle/>
          <a:p>
            <a:r>
              <a:rPr lang="en-US" dirty="0" smtClean="0"/>
              <a:t>J</a:t>
            </a:r>
            <a:r>
              <a:rPr lang="en-US" baseline="-25000" dirty="0"/>
              <a:t>4</a:t>
            </a:r>
            <a:endParaRPr lang="en-IN" baseline="-25000" dirty="0"/>
          </a:p>
        </p:txBody>
      </p:sp>
      <p:cxnSp>
        <p:nvCxnSpPr>
          <p:cNvPr id="43" name="Straight Connector 42"/>
          <p:cNvCxnSpPr>
            <a:stCxn id="8" idx="5"/>
            <a:endCxn id="34" idx="0"/>
          </p:cNvCxnSpPr>
          <p:nvPr/>
        </p:nvCxnSpPr>
        <p:spPr>
          <a:xfrm>
            <a:off x="5582048" y="2515226"/>
            <a:ext cx="418927" cy="515655"/>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8" idx="3"/>
            <a:endCxn id="28" idx="0"/>
          </p:cNvCxnSpPr>
          <p:nvPr/>
        </p:nvCxnSpPr>
        <p:spPr>
          <a:xfrm flipH="1">
            <a:off x="5003141" y="2515226"/>
            <a:ext cx="328618" cy="515655"/>
          </a:xfrm>
          <a:prstGeom prst="line">
            <a:avLst/>
          </a:prstGeom>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4834802" y="2533096"/>
            <a:ext cx="410711" cy="369332"/>
          </a:xfrm>
          <a:prstGeom prst="rect">
            <a:avLst/>
          </a:prstGeom>
          <a:noFill/>
        </p:spPr>
        <p:txBody>
          <a:bodyPr wrap="square" rtlCol="0">
            <a:spAutoFit/>
          </a:bodyPr>
          <a:lstStyle/>
          <a:p>
            <a:r>
              <a:rPr lang="en-US" dirty="0" smtClean="0"/>
              <a:t>J</a:t>
            </a:r>
            <a:r>
              <a:rPr lang="en-US" baseline="-25000" dirty="0"/>
              <a:t>3</a:t>
            </a:r>
            <a:endParaRPr lang="en-IN" baseline="-25000" dirty="0"/>
          </a:p>
        </p:txBody>
      </p:sp>
      <p:sp>
        <p:nvSpPr>
          <p:cNvPr id="47" name="TextBox 46"/>
          <p:cNvSpPr txBox="1"/>
          <p:nvPr/>
        </p:nvSpPr>
        <p:spPr>
          <a:xfrm>
            <a:off x="5837184" y="2594241"/>
            <a:ext cx="410711" cy="369332"/>
          </a:xfrm>
          <a:prstGeom prst="rect">
            <a:avLst/>
          </a:prstGeom>
          <a:noFill/>
        </p:spPr>
        <p:txBody>
          <a:bodyPr wrap="square" rtlCol="0">
            <a:spAutoFit/>
          </a:bodyPr>
          <a:lstStyle/>
          <a:p>
            <a:r>
              <a:rPr lang="en-US" dirty="0" smtClean="0"/>
              <a:t>J</a:t>
            </a:r>
            <a:r>
              <a:rPr lang="en-US" baseline="-25000" dirty="0"/>
              <a:t>4</a:t>
            </a:r>
            <a:endParaRPr lang="en-IN" baseline="-25000" dirty="0"/>
          </a:p>
        </p:txBody>
      </p:sp>
      <p:sp>
        <p:nvSpPr>
          <p:cNvPr id="48" name="Oval 47"/>
          <p:cNvSpPr/>
          <p:nvPr/>
        </p:nvSpPr>
        <p:spPr>
          <a:xfrm>
            <a:off x="4863178" y="3928758"/>
            <a:ext cx="353961" cy="3146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9</a:t>
            </a:r>
            <a:endParaRPr lang="en-IN" dirty="0"/>
          </a:p>
        </p:txBody>
      </p:sp>
      <p:cxnSp>
        <p:nvCxnSpPr>
          <p:cNvPr id="50" name="Straight Connector 49"/>
          <p:cNvCxnSpPr>
            <a:stCxn id="28" idx="4"/>
            <a:endCxn id="48" idx="0"/>
          </p:cNvCxnSpPr>
          <p:nvPr/>
        </p:nvCxnSpPr>
        <p:spPr>
          <a:xfrm>
            <a:off x="5003141" y="3345513"/>
            <a:ext cx="37018" cy="583245"/>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5071316" y="3452469"/>
            <a:ext cx="410711" cy="369332"/>
          </a:xfrm>
          <a:prstGeom prst="rect">
            <a:avLst/>
          </a:prstGeom>
          <a:noFill/>
        </p:spPr>
        <p:txBody>
          <a:bodyPr wrap="square" rtlCol="0">
            <a:spAutoFit/>
          </a:bodyPr>
          <a:lstStyle/>
          <a:p>
            <a:r>
              <a:rPr lang="en-US" dirty="0" smtClean="0"/>
              <a:t>J</a:t>
            </a:r>
            <a:r>
              <a:rPr lang="en-US" baseline="-25000" dirty="0"/>
              <a:t>4</a:t>
            </a:r>
            <a:endParaRPr lang="en-IN" baseline="-25000" dirty="0"/>
          </a:p>
        </p:txBody>
      </p:sp>
      <p:sp>
        <p:nvSpPr>
          <p:cNvPr id="52" name="Oval 51"/>
          <p:cNvSpPr/>
          <p:nvPr/>
        </p:nvSpPr>
        <p:spPr>
          <a:xfrm>
            <a:off x="3708644" y="2963957"/>
            <a:ext cx="656456" cy="4681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a:t>
            </a:r>
            <a:endParaRPr lang="en-IN" dirty="0"/>
          </a:p>
        </p:txBody>
      </p:sp>
      <p:sp>
        <p:nvSpPr>
          <p:cNvPr id="53" name="Oval 52"/>
          <p:cNvSpPr/>
          <p:nvPr/>
        </p:nvSpPr>
        <p:spPr>
          <a:xfrm>
            <a:off x="1827068" y="2963573"/>
            <a:ext cx="656456" cy="4681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10</a:t>
            </a:r>
            <a:endParaRPr lang="en-IN" dirty="0"/>
          </a:p>
        </p:txBody>
      </p:sp>
      <p:cxnSp>
        <p:nvCxnSpPr>
          <p:cNvPr id="55" name="Straight Connector 54"/>
          <p:cNvCxnSpPr>
            <a:stCxn id="7" idx="2"/>
          </p:cNvCxnSpPr>
          <p:nvPr/>
        </p:nvCxnSpPr>
        <p:spPr>
          <a:xfrm flipH="1">
            <a:off x="2271253" y="2403987"/>
            <a:ext cx="1519082" cy="55958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7" idx="3"/>
            <a:endCxn id="35" idx="0"/>
          </p:cNvCxnSpPr>
          <p:nvPr/>
        </p:nvCxnSpPr>
        <p:spPr>
          <a:xfrm flipH="1">
            <a:off x="3082002" y="2515226"/>
            <a:ext cx="760169" cy="44873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endCxn id="52" idx="0"/>
          </p:cNvCxnSpPr>
          <p:nvPr/>
        </p:nvCxnSpPr>
        <p:spPr>
          <a:xfrm>
            <a:off x="4036872" y="2561303"/>
            <a:ext cx="0" cy="402654"/>
          </a:xfrm>
          <a:prstGeom prst="line">
            <a:avLst/>
          </a:prstGeom>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2503930" y="2410530"/>
            <a:ext cx="410711" cy="369332"/>
          </a:xfrm>
          <a:prstGeom prst="rect">
            <a:avLst/>
          </a:prstGeom>
          <a:noFill/>
        </p:spPr>
        <p:txBody>
          <a:bodyPr wrap="square" rtlCol="0">
            <a:spAutoFit/>
          </a:bodyPr>
          <a:lstStyle/>
          <a:p>
            <a:r>
              <a:rPr lang="en-US" dirty="0" smtClean="0"/>
              <a:t>J</a:t>
            </a:r>
            <a:r>
              <a:rPr lang="en-US" baseline="-25000" dirty="0"/>
              <a:t>2</a:t>
            </a:r>
            <a:endParaRPr lang="en-IN" baseline="-25000" dirty="0"/>
          </a:p>
        </p:txBody>
      </p:sp>
      <p:sp>
        <p:nvSpPr>
          <p:cNvPr id="62" name="TextBox 61"/>
          <p:cNvSpPr txBox="1"/>
          <p:nvPr/>
        </p:nvSpPr>
        <p:spPr>
          <a:xfrm>
            <a:off x="3448493" y="2592094"/>
            <a:ext cx="410711" cy="369332"/>
          </a:xfrm>
          <a:prstGeom prst="rect">
            <a:avLst/>
          </a:prstGeom>
          <a:noFill/>
        </p:spPr>
        <p:txBody>
          <a:bodyPr wrap="square" rtlCol="0">
            <a:spAutoFit/>
          </a:bodyPr>
          <a:lstStyle/>
          <a:p>
            <a:r>
              <a:rPr lang="en-US" dirty="0" smtClean="0"/>
              <a:t>J</a:t>
            </a:r>
            <a:r>
              <a:rPr lang="en-US" baseline="-25000" dirty="0"/>
              <a:t>3</a:t>
            </a:r>
            <a:endParaRPr lang="en-IN" baseline="-25000" dirty="0"/>
          </a:p>
        </p:txBody>
      </p:sp>
      <p:sp>
        <p:nvSpPr>
          <p:cNvPr id="63" name="TextBox 62"/>
          <p:cNvSpPr txBox="1"/>
          <p:nvPr/>
        </p:nvSpPr>
        <p:spPr>
          <a:xfrm>
            <a:off x="4135987" y="2595196"/>
            <a:ext cx="410711" cy="369332"/>
          </a:xfrm>
          <a:prstGeom prst="rect">
            <a:avLst/>
          </a:prstGeom>
          <a:noFill/>
        </p:spPr>
        <p:txBody>
          <a:bodyPr wrap="square" rtlCol="0">
            <a:spAutoFit/>
          </a:bodyPr>
          <a:lstStyle/>
          <a:p>
            <a:r>
              <a:rPr lang="en-US" dirty="0" smtClean="0"/>
              <a:t>J</a:t>
            </a:r>
            <a:r>
              <a:rPr lang="en-US" baseline="-25000" dirty="0"/>
              <a:t>4</a:t>
            </a:r>
            <a:endParaRPr lang="en-IN" baseline="-25000" dirty="0"/>
          </a:p>
        </p:txBody>
      </p:sp>
      <p:sp>
        <p:nvSpPr>
          <p:cNvPr id="64" name="Oval 63"/>
          <p:cNvSpPr/>
          <p:nvPr/>
        </p:nvSpPr>
        <p:spPr>
          <a:xfrm>
            <a:off x="2726259" y="3775246"/>
            <a:ext cx="656456" cy="4681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13</a:t>
            </a:r>
            <a:endParaRPr lang="en-IN" dirty="0"/>
          </a:p>
        </p:txBody>
      </p:sp>
      <p:cxnSp>
        <p:nvCxnSpPr>
          <p:cNvPr id="66" name="Straight Connector 65"/>
          <p:cNvCxnSpPr>
            <a:stCxn id="35" idx="4"/>
            <a:endCxn id="64" idx="0"/>
          </p:cNvCxnSpPr>
          <p:nvPr/>
        </p:nvCxnSpPr>
        <p:spPr>
          <a:xfrm flipH="1">
            <a:off x="3054487" y="3432101"/>
            <a:ext cx="27515" cy="343145"/>
          </a:xfrm>
          <a:prstGeom prst="line">
            <a:avLst/>
          </a:prstGeom>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3079969" y="3455320"/>
            <a:ext cx="410711" cy="369332"/>
          </a:xfrm>
          <a:prstGeom prst="rect">
            <a:avLst/>
          </a:prstGeom>
          <a:noFill/>
        </p:spPr>
        <p:txBody>
          <a:bodyPr wrap="square" rtlCol="0">
            <a:spAutoFit/>
          </a:bodyPr>
          <a:lstStyle/>
          <a:p>
            <a:r>
              <a:rPr lang="en-US" dirty="0" smtClean="0"/>
              <a:t>J</a:t>
            </a:r>
            <a:r>
              <a:rPr lang="en-US" baseline="-25000" dirty="0"/>
              <a:t>4</a:t>
            </a:r>
            <a:endParaRPr lang="en-IN" baseline="-25000" dirty="0"/>
          </a:p>
        </p:txBody>
      </p:sp>
      <p:sp>
        <p:nvSpPr>
          <p:cNvPr id="71" name="Oval 70"/>
          <p:cNvSpPr/>
          <p:nvPr/>
        </p:nvSpPr>
        <p:spPr>
          <a:xfrm>
            <a:off x="1748917" y="3808035"/>
            <a:ext cx="656456" cy="4681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14</a:t>
            </a:r>
            <a:endParaRPr lang="en-IN" dirty="0"/>
          </a:p>
        </p:txBody>
      </p:sp>
      <p:sp>
        <p:nvSpPr>
          <p:cNvPr id="72" name="Oval 71"/>
          <p:cNvSpPr/>
          <p:nvPr/>
        </p:nvSpPr>
        <p:spPr>
          <a:xfrm>
            <a:off x="1769000" y="4840784"/>
            <a:ext cx="656456" cy="4681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15</a:t>
            </a:r>
            <a:endParaRPr lang="en-IN" dirty="0"/>
          </a:p>
        </p:txBody>
      </p:sp>
      <p:cxnSp>
        <p:nvCxnSpPr>
          <p:cNvPr id="74" name="Straight Connector 73"/>
          <p:cNvCxnSpPr>
            <a:stCxn id="53" idx="4"/>
            <a:endCxn id="71" idx="0"/>
          </p:cNvCxnSpPr>
          <p:nvPr/>
        </p:nvCxnSpPr>
        <p:spPr>
          <a:xfrm flipH="1">
            <a:off x="2077145" y="3431717"/>
            <a:ext cx="78151" cy="37631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a:endCxn id="72" idx="0"/>
          </p:cNvCxnSpPr>
          <p:nvPr/>
        </p:nvCxnSpPr>
        <p:spPr>
          <a:xfrm>
            <a:off x="2088218" y="4276179"/>
            <a:ext cx="9010" cy="564605"/>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1635277" y="3405914"/>
            <a:ext cx="410711" cy="369332"/>
          </a:xfrm>
          <a:prstGeom prst="rect">
            <a:avLst/>
          </a:prstGeom>
          <a:noFill/>
        </p:spPr>
        <p:txBody>
          <a:bodyPr wrap="square" rtlCol="0">
            <a:spAutoFit/>
          </a:bodyPr>
          <a:lstStyle/>
          <a:p>
            <a:r>
              <a:rPr lang="en-US" dirty="0" smtClean="0"/>
              <a:t>J</a:t>
            </a:r>
            <a:r>
              <a:rPr lang="en-US" baseline="-25000" dirty="0"/>
              <a:t>3</a:t>
            </a:r>
            <a:endParaRPr lang="en-IN" baseline="-25000" dirty="0"/>
          </a:p>
        </p:txBody>
      </p:sp>
      <p:sp>
        <p:nvSpPr>
          <p:cNvPr id="79" name="TextBox 78"/>
          <p:cNvSpPr txBox="1"/>
          <p:nvPr/>
        </p:nvSpPr>
        <p:spPr>
          <a:xfrm>
            <a:off x="2088218" y="4413472"/>
            <a:ext cx="410711" cy="369332"/>
          </a:xfrm>
          <a:prstGeom prst="rect">
            <a:avLst/>
          </a:prstGeom>
          <a:noFill/>
        </p:spPr>
        <p:txBody>
          <a:bodyPr wrap="square" rtlCol="0">
            <a:spAutoFit/>
          </a:bodyPr>
          <a:lstStyle/>
          <a:p>
            <a:r>
              <a:rPr lang="en-US" dirty="0" smtClean="0"/>
              <a:t>J</a:t>
            </a:r>
            <a:r>
              <a:rPr lang="en-US" baseline="-25000" dirty="0"/>
              <a:t>4</a:t>
            </a:r>
            <a:endParaRPr lang="en-IN" baseline="-25000" dirty="0"/>
          </a:p>
        </p:txBody>
      </p:sp>
      <p:sp>
        <p:nvSpPr>
          <p:cNvPr id="80" name="Rectangle 79"/>
          <p:cNvSpPr/>
          <p:nvPr/>
        </p:nvSpPr>
        <p:spPr>
          <a:xfrm>
            <a:off x="10473812" y="2612283"/>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IN" dirty="0"/>
          </a:p>
        </p:txBody>
      </p:sp>
      <p:sp>
        <p:nvSpPr>
          <p:cNvPr id="81" name="Rectangle 80"/>
          <p:cNvSpPr/>
          <p:nvPr/>
        </p:nvSpPr>
        <p:spPr>
          <a:xfrm>
            <a:off x="10473813" y="2011311"/>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6</a:t>
            </a:r>
            <a:endParaRPr lang="en-IN" dirty="0"/>
          </a:p>
        </p:txBody>
      </p:sp>
      <p:sp>
        <p:nvSpPr>
          <p:cNvPr id="82" name="Rectangle 81"/>
          <p:cNvSpPr/>
          <p:nvPr/>
        </p:nvSpPr>
        <p:spPr>
          <a:xfrm>
            <a:off x="10473812" y="2311797"/>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IN" dirty="0"/>
          </a:p>
        </p:txBody>
      </p:sp>
      <p:sp>
        <p:nvSpPr>
          <p:cNvPr id="83" name="Rectangle 82"/>
          <p:cNvSpPr/>
          <p:nvPr/>
        </p:nvSpPr>
        <p:spPr>
          <a:xfrm>
            <a:off x="10473812" y="2912769"/>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IN" dirty="0"/>
          </a:p>
        </p:txBody>
      </p:sp>
      <p:sp>
        <p:nvSpPr>
          <p:cNvPr id="84" name="Rectangle 83"/>
          <p:cNvSpPr/>
          <p:nvPr/>
        </p:nvSpPr>
        <p:spPr>
          <a:xfrm>
            <a:off x="11161336" y="2275565"/>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a:t>
            </a:r>
            <a:endParaRPr lang="en-IN" dirty="0"/>
          </a:p>
        </p:txBody>
      </p:sp>
      <p:sp>
        <p:nvSpPr>
          <p:cNvPr id="85" name="Rectangle 84"/>
          <p:cNvSpPr/>
          <p:nvPr/>
        </p:nvSpPr>
        <p:spPr>
          <a:xfrm>
            <a:off x="11163792" y="2587646"/>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a:t>
            </a:r>
            <a:endParaRPr lang="en-IN" dirty="0"/>
          </a:p>
        </p:txBody>
      </p:sp>
      <p:sp>
        <p:nvSpPr>
          <p:cNvPr id="86" name="Rectangle 85"/>
          <p:cNvSpPr/>
          <p:nvPr/>
        </p:nvSpPr>
        <p:spPr>
          <a:xfrm>
            <a:off x="11161336" y="2865532"/>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en-IN" dirty="0"/>
          </a:p>
        </p:txBody>
      </p:sp>
      <p:sp>
        <p:nvSpPr>
          <p:cNvPr id="87" name="Rectangle 86"/>
          <p:cNvSpPr/>
          <p:nvPr/>
        </p:nvSpPr>
        <p:spPr>
          <a:xfrm>
            <a:off x="11161336" y="3177613"/>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en-IN" dirty="0"/>
          </a:p>
        </p:txBody>
      </p:sp>
      <p:sp>
        <p:nvSpPr>
          <p:cNvPr id="89" name="Rectangle 88"/>
          <p:cNvSpPr/>
          <p:nvPr/>
        </p:nvSpPr>
        <p:spPr>
          <a:xfrm>
            <a:off x="9593827" y="3972401"/>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9</a:t>
            </a:r>
            <a:endParaRPr lang="en-IN" dirty="0"/>
          </a:p>
        </p:txBody>
      </p:sp>
      <p:sp>
        <p:nvSpPr>
          <p:cNvPr id="90" name="Rectangle 89"/>
          <p:cNvSpPr/>
          <p:nvPr/>
        </p:nvSpPr>
        <p:spPr>
          <a:xfrm>
            <a:off x="9593826" y="4275815"/>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IN" dirty="0"/>
          </a:p>
        </p:txBody>
      </p:sp>
      <p:sp>
        <p:nvSpPr>
          <p:cNvPr id="91" name="Rectangle 90"/>
          <p:cNvSpPr/>
          <p:nvPr/>
        </p:nvSpPr>
        <p:spPr>
          <a:xfrm>
            <a:off x="9593826" y="4558481"/>
            <a:ext cx="341671" cy="300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IN" dirty="0"/>
          </a:p>
        </p:txBody>
      </p:sp>
      <p:sp>
        <p:nvSpPr>
          <p:cNvPr id="93" name="Rectangle 92"/>
          <p:cNvSpPr/>
          <p:nvPr/>
        </p:nvSpPr>
        <p:spPr>
          <a:xfrm>
            <a:off x="10220969" y="3974233"/>
            <a:ext cx="437199" cy="3502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a:t>
            </a:r>
            <a:endParaRPr lang="en-IN" dirty="0"/>
          </a:p>
        </p:txBody>
      </p:sp>
      <p:sp>
        <p:nvSpPr>
          <p:cNvPr id="94" name="Rectangle 93"/>
          <p:cNvSpPr/>
          <p:nvPr/>
        </p:nvSpPr>
        <p:spPr>
          <a:xfrm>
            <a:off x="10220968" y="4311911"/>
            <a:ext cx="437200" cy="3567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11</a:t>
            </a:r>
            <a:endParaRPr lang="en-IN" dirty="0"/>
          </a:p>
        </p:txBody>
      </p:sp>
      <p:sp>
        <p:nvSpPr>
          <p:cNvPr id="95" name="Rectangle 94"/>
          <p:cNvSpPr/>
          <p:nvPr/>
        </p:nvSpPr>
        <p:spPr>
          <a:xfrm>
            <a:off x="10220968" y="4668685"/>
            <a:ext cx="437200" cy="3376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10</a:t>
            </a:r>
            <a:endParaRPr lang="en-IN" dirty="0"/>
          </a:p>
        </p:txBody>
      </p:sp>
      <p:sp>
        <p:nvSpPr>
          <p:cNvPr id="96" name="Rectangle 95"/>
          <p:cNvSpPr/>
          <p:nvPr/>
        </p:nvSpPr>
        <p:spPr>
          <a:xfrm>
            <a:off x="10220967" y="5012883"/>
            <a:ext cx="437201" cy="3730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IN" dirty="0"/>
          </a:p>
        </p:txBody>
      </p:sp>
      <p:sp>
        <p:nvSpPr>
          <p:cNvPr id="97" name="Rectangle 96"/>
          <p:cNvSpPr/>
          <p:nvPr/>
        </p:nvSpPr>
        <p:spPr>
          <a:xfrm>
            <a:off x="10960845" y="4335975"/>
            <a:ext cx="446279" cy="3086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13</a:t>
            </a:r>
            <a:endParaRPr lang="en-IN" dirty="0"/>
          </a:p>
        </p:txBody>
      </p:sp>
      <p:sp>
        <p:nvSpPr>
          <p:cNvPr id="98" name="Rectangle 97"/>
          <p:cNvSpPr/>
          <p:nvPr/>
        </p:nvSpPr>
        <p:spPr>
          <a:xfrm>
            <a:off x="10962074" y="4646451"/>
            <a:ext cx="445050" cy="366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10</a:t>
            </a:r>
            <a:endParaRPr lang="en-IN" dirty="0"/>
          </a:p>
        </p:txBody>
      </p:sp>
      <p:sp>
        <p:nvSpPr>
          <p:cNvPr id="99" name="Rectangle 98"/>
          <p:cNvSpPr/>
          <p:nvPr/>
        </p:nvSpPr>
        <p:spPr>
          <a:xfrm>
            <a:off x="10951981" y="5012883"/>
            <a:ext cx="455143" cy="3730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IN" dirty="0"/>
          </a:p>
        </p:txBody>
      </p:sp>
      <p:sp>
        <p:nvSpPr>
          <p:cNvPr id="100" name="Rectangle 99"/>
          <p:cNvSpPr/>
          <p:nvPr/>
        </p:nvSpPr>
        <p:spPr>
          <a:xfrm>
            <a:off x="11525837" y="5012883"/>
            <a:ext cx="420357" cy="3730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IN" dirty="0"/>
          </a:p>
        </p:txBody>
      </p:sp>
      <p:sp>
        <p:nvSpPr>
          <p:cNvPr id="101" name="Rectangle 100"/>
          <p:cNvSpPr/>
          <p:nvPr/>
        </p:nvSpPr>
        <p:spPr>
          <a:xfrm>
            <a:off x="11525837" y="4668685"/>
            <a:ext cx="430450" cy="3376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14</a:t>
            </a:r>
            <a:endParaRPr lang="en-IN" dirty="0"/>
          </a:p>
        </p:txBody>
      </p:sp>
      <p:sp>
        <p:nvSpPr>
          <p:cNvPr id="102" name="Rectangle 101"/>
          <p:cNvSpPr/>
          <p:nvPr/>
        </p:nvSpPr>
        <p:spPr>
          <a:xfrm>
            <a:off x="8175522" y="4413472"/>
            <a:ext cx="496529"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15</a:t>
            </a:r>
            <a:endParaRPr lang="en-IN" dirty="0"/>
          </a:p>
        </p:txBody>
      </p:sp>
      <p:sp>
        <p:nvSpPr>
          <p:cNvPr id="103" name="Rectangle 102"/>
          <p:cNvSpPr/>
          <p:nvPr/>
        </p:nvSpPr>
        <p:spPr>
          <a:xfrm>
            <a:off x="8175522" y="4742545"/>
            <a:ext cx="496528" cy="355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IN" dirty="0"/>
          </a:p>
        </p:txBody>
      </p:sp>
    </p:spTree>
    <p:extLst>
      <p:ext uri="{BB962C8B-B14F-4D97-AF65-F5344CB8AC3E}">
        <p14:creationId xmlns:p14="http://schemas.microsoft.com/office/powerpoint/2010/main" val="416395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 calcmode="lin" valueType="num">
                                      <p:cBhvr additive="base">
                                        <p:cTn id="97" dur="500" fill="hold"/>
                                        <p:tgtEl>
                                          <p:spTgt spid="41"/>
                                        </p:tgtEl>
                                        <p:attrNameLst>
                                          <p:attrName>ppt_x</p:attrName>
                                        </p:attrNameLst>
                                      </p:cBhvr>
                                      <p:tavLst>
                                        <p:tav tm="0">
                                          <p:val>
                                            <p:strVal val="#ppt_x"/>
                                          </p:val>
                                        </p:tav>
                                        <p:tav tm="100000">
                                          <p:val>
                                            <p:strVal val="#ppt_x"/>
                                          </p:val>
                                        </p:tav>
                                      </p:tavLst>
                                    </p:anim>
                                    <p:anim calcmode="lin" valueType="num">
                                      <p:cBhvr additive="base">
                                        <p:cTn id="9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45"/>
                                        </p:tgtEl>
                                        <p:attrNameLst>
                                          <p:attrName>style.visibility</p:attrName>
                                        </p:attrNameLst>
                                      </p:cBhvr>
                                      <p:to>
                                        <p:strVal val="visible"/>
                                      </p:to>
                                    </p:set>
                                    <p:anim calcmode="lin" valueType="num">
                                      <p:cBhvr additive="base">
                                        <p:cTn id="109" dur="500" fill="hold"/>
                                        <p:tgtEl>
                                          <p:spTgt spid="45"/>
                                        </p:tgtEl>
                                        <p:attrNameLst>
                                          <p:attrName>ppt_x</p:attrName>
                                        </p:attrNameLst>
                                      </p:cBhvr>
                                      <p:tavLst>
                                        <p:tav tm="0">
                                          <p:val>
                                            <p:strVal val="#ppt_x"/>
                                          </p:val>
                                        </p:tav>
                                        <p:tav tm="100000">
                                          <p:val>
                                            <p:strVal val="#ppt_x"/>
                                          </p:val>
                                        </p:tav>
                                      </p:tavLst>
                                    </p:anim>
                                    <p:anim calcmode="lin" valueType="num">
                                      <p:cBhvr additive="base">
                                        <p:cTn id="11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anim calcmode="lin" valueType="num">
                                      <p:cBhvr additive="base">
                                        <p:cTn id="115" dur="500" fill="hold"/>
                                        <p:tgtEl>
                                          <p:spTgt spid="46"/>
                                        </p:tgtEl>
                                        <p:attrNameLst>
                                          <p:attrName>ppt_x</p:attrName>
                                        </p:attrNameLst>
                                      </p:cBhvr>
                                      <p:tavLst>
                                        <p:tav tm="0">
                                          <p:val>
                                            <p:strVal val="#ppt_x"/>
                                          </p:val>
                                        </p:tav>
                                        <p:tav tm="100000">
                                          <p:val>
                                            <p:strVal val="#ppt_x"/>
                                          </p:val>
                                        </p:tav>
                                      </p:tavLst>
                                    </p:anim>
                                    <p:anim calcmode="lin" valueType="num">
                                      <p:cBhvr additive="base">
                                        <p:cTn id="11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additive="base">
                                        <p:cTn id="121" dur="500" fill="hold"/>
                                        <p:tgtEl>
                                          <p:spTgt spid="48"/>
                                        </p:tgtEl>
                                        <p:attrNameLst>
                                          <p:attrName>ppt_x</p:attrName>
                                        </p:attrNameLst>
                                      </p:cBhvr>
                                      <p:tavLst>
                                        <p:tav tm="0">
                                          <p:val>
                                            <p:strVal val="#ppt_x"/>
                                          </p:val>
                                        </p:tav>
                                        <p:tav tm="100000">
                                          <p:val>
                                            <p:strVal val="#ppt_x"/>
                                          </p:val>
                                        </p:tav>
                                      </p:tavLst>
                                    </p:anim>
                                    <p:anim calcmode="lin" valueType="num">
                                      <p:cBhvr additive="base">
                                        <p:cTn id="1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50"/>
                                        </p:tgtEl>
                                        <p:attrNameLst>
                                          <p:attrName>style.visibility</p:attrName>
                                        </p:attrNameLst>
                                      </p:cBhvr>
                                      <p:to>
                                        <p:strVal val="visible"/>
                                      </p:to>
                                    </p:set>
                                    <p:anim calcmode="lin" valueType="num">
                                      <p:cBhvr additive="base">
                                        <p:cTn id="127" dur="500" fill="hold"/>
                                        <p:tgtEl>
                                          <p:spTgt spid="50"/>
                                        </p:tgtEl>
                                        <p:attrNameLst>
                                          <p:attrName>ppt_x</p:attrName>
                                        </p:attrNameLst>
                                      </p:cBhvr>
                                      <p:tavLst>
                                        <p:tav tm="0">
                                          <p:val>
                                            <p:strVal val="#ppt_x"/>
                                          </p:val>
                                        </p:tav>
                                        <p:tav tm="100000">
                                          <p:val>
                                            <p:strVal val="#ppt_x"/>
                                          </p:val>
                                        </p:tav>
                                      </p:tavLst>
                                    </p:anim>
                                    <p:anim calcmode="lin" valueType="num">
                                      <p:cBhvr additive="base">
                                        <p:cTn id="12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51"/>
                                        </p:tgtEl>
                                        <p:attrNameLst>
                                          <p:attrName>style.visibility</p:attrName>
                                        </p:attrNameLst>
                                      </p:cBhvr>
                                      <p:to>
                                        <p:strVal val="visible"/>
                                      </p:to>
                                    </p:set>
                                    <p:anim calcmode="lin" valueType="num">
                                      <p:cBhvr additive="base">
                                        <p:cTn id="133" dur="500" fill="hold"/>
                                        <p:tgtEl>
                                          <p:spTgt spid="51"/>
                                        </p:tgtEl>
                                        <p:attrNameLst>
                                          <p:attrName>ppt_x</p:attrName>
                                        </p:attrNameLst>
                                      </p:cBhvr>
                                      <p:tavLst>
                                        <p:tav tm="0">
                                          <p:val>
                                            <p:strVal val="#ppt_x"/>
                                          </p:val>
                                        </p:tav>
                                        <p:tav tm="100000">
                                          <p:val>
                                            <p:strVal val="#ppt_x"/>
                                          </p:val>
                                        </p:tav>
                                      </p:tavLst>
                                    </p:anim>
                                    <p:anim calcmode="lin" valueType="num">
                                      <p:cBhvr additive="base">
                                        <p:cTn id="1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53"/>
                                        </p:tgtEl>
                                        <p:attrNameLst>
                                          <p:attrName>style.visibility</p:attrName>
                                        </p:attrNameLst>
                                      </p:cBhvr>
                                      <p:to>
                                        <p:strVal val="visible"/>
                                      </p:to>
                                    </p:set>
                                    <p:anim calcmode="lin" valueType="num">
                                      <p:cBhvr additive="base">
                                        <p:cTn id="139" dur="500" fill="hold"/>
                                        <p:tgtEl>
                                          <p:spTgt spid="53"/>
                                        </p:tgtEl>
                                        <p:attrNameLst>
                                          <p:attrName>ppt_x</p:attrName>
                                        </p:attrNameLst>
                                      </p:cBhvr>
                                      <p:tavLst>
                                        <p:tav tm="0">
                                          <p:val>
                                            <p:strVal val="#ppt_x"/>
                                          </p:val>
                                        </p:tav>
                                        <p:tav tm="100000">
                                          <p:val>
                                            <p:strVal val="#ppt_x"/>
                                          </p:val>
                                        </p:tav>
                                      </p:tavLst>
                                    </p:anim>
                                    <p:anim calcmode="lin" valueType="num">
                                      <p:cBhvr additive="base">
                                        <p:cTn id="14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55"/>
                                        </p:tgtEl>
                                        <p:attrNameLst>
                                          <p:attrName>style.visibility</p:attrName>
                                        </p:attrNameLst>
                                      </p:cBhvr>
                                      <p:to>
                                        <p:strVal val="visible"/>
                                      </p:to>
                                    </p:set>
                                    <p:anim calcmode="lin" valueType="num">
                                      <p:cBhvr additive="base">
                                        <p:cTn id="145" dur="500" fill="hold"/>
                                        <p:tgtEl>
                                          <p:spTgt spid="55"/>
                                        </p:tgtEl>
                                        <p:attrNameLst>
                                          <p:attrName>ppt_x</p:attrName>
                                        </p:attrNameLst>
                                      </p:cBhvr>
                                      <p:tavLst>
                                        <p:tav tm="0">
                                          <p:val>
                                            <p:strVal val="#ppt_x"/>
                                          </p:val>
                                        </p:tav>
                                        <p:tav tm="100000">
                                          <p:val>
                                            <p:strVal val="#ppt_x"/>
                                          </p:val>
                                        </p:tav>
                                      </p:tavLst>
                                    </p:anim>
                                    <p:anim calcmode="lin" valueType="num">
                                      <p:cBhvr additive="base">
                                        <p:cTn id="14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61"/>
                                        </p:tgtEl>
                                        <p:attrNameLst>
                                          <p:attrName>style.visibility</p:attrName>
                                        </p:attrNameLst>
                                      </p:cBhvr>
                                      <p:to>
                                        <p:strVal val="visible"/>
                                      </p:to>
                                    </p:set>
                                    <p:anim calcmode="lin" valueType="num">
                                      <p:cBhvr additive="base">
                                        <p:cTn id="151" dur="500" fill="hold"/>
                                        <p:tgtEl>
                                          <p:spTgt spid="61"/>
                                        </p:tgtEl>
                                        <p:attrNameLst>
                                          <p:attrName>ppt_x</p:attrName>
                                        </p:attrNameLst>
                                      </p:cBhvr>
                                      <p:tavLst>
                                        <p:tav tm="0">
                                          <p:val>
                                            <p:strVal val="#ppt_x"/>
                                          </p:val>
                                        </p:tav>
                                        <p:tav tm="100000">
                                          <p:val>
                                            <p:strVal val="#ppt_x"/>
                                          </p:val>
                                        </p:tav>
                                      </p:tavLst>
                                    </p:anim>
                                    <p:anim calcmode="lin" valueType="num">
                                      <p:cBhvr additive="base">
                                        <p:cTn id="15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35"/>
                                        </p:tgtEl>
                                        <p:attrNameLst>
                                          <p:attrName>style.visibility</p:attrName>
                                        </p:attrNameLst>
                                      </p:cBhvr>
                                      <p:to>
                                        <p:strVal val="visible"/>
                                      </p:to>
                                    </p:set>
                                    <p:anim calcmode="lin" valueType="num">
                                      <p:cBhvr additive="base">
                                        <p:cTn id="157" dur="500" fill="hold"/>
                                        <p:tgtEl>
                                          <p:spTgt spid="35"/>
                                        </p:tgtEl>
                                        <p:attrNameLst>
                                          <p:attrName>ppt_x</p:attrName>
                                        </p:attrNameLst>
                                      </p:cBhvr>
                                      <p:tavLst>
                                        <p:tav tm="0">
                                          <p:val>
                                            <p:strVal val="#ppt_x"/>
                                          </p:val>
                                        </p:tav>
                                        <p:tav tm="100000">
                                          <p:val>
                                            <p:strVal val="#ppt_x"/>
                                          </p:val>
                                        </p:tav>
                                      </p:tavLst>
                                    </p:anim>
                                    <p:anim calcmode="lin" valueType="num">
                                      <p:cBhvr additive="base">
                                        <p:cTn id="15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58"/>
                                        </p:tgtEl>
                                        <p:attrNameLst>
                                          <p:attrName>style.visibility</p:attrName>
                                        </p:attrNameLst>
                                      </p:cBhvr>
                                      <p:to>
                                        <p:strVal val="visible"/>
                                      </p:to>
                                    </p:set>
                                    <p:anim calcmode="lin" valueType="num">
                                      <p:cBhvr additive="base">
                                        <p:cTn id="163" dur="500" fill="hold"/>
                                        <p:tgtEl>
                                          <p:spTgt spid="58"/>
                                        </p:tgtEl>
                                        <p:attrNameLst>
                                          <p:attrName>ppt_x</p:attrName>
                                        </p:attrNameLst>
                                      </p:cBhvr>
                                      <p:tavLst>
                                        <p:tav tm="0">
                                          <p:val>
                                            <p:strVal val="#ppt_x"/>
                                          </p:val>
                                        </p:tav>
                                        <p:tav tm="100000">
                                          <p:val>
                                            <p:strVal val="#ppt_x"/>
                                          </p:val>
                                        </p:tav>
                                      </p:tavLst>
                                    </p:anim>
                                    <p:anim calcmode="lin" valueType="num">
                                      <p:cBhvr additive="base">
                                        <p:cTn id="16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62"/>
                                        </p:tgtEl>
                                        <p:attrNameLst>
                                          <p:attrName>style.visibility</p:attrName>
                                        </p:attrNameLst>
                                      </p:cBhvr>
                                      <p:to>
                                        <p:strVal val="visible"/>
                                      </p:to>
                                    </p:set>
                                    <p:anim calcmode="lin" valueType="num">
                                      <p:cBhvr additive="base">
                                        <p:cTn id="169" dur="500" fill="hold"/>
                                        <p:tgtEl>
                                          <p:spTgt spid="62"/>
                                        </p:tgtEl>
                                        <p:attrNameLst>
                                          <p:attrName>ppt_x</p:attrName>
                                        </p:attrNameLst>
                                      </p:cBhvr>
                                      <p:tavLst>
                                        <p:tav tm="0">
                                          <p:val>
                                            <p:strVal val="#ppt_x"/>
                                          </p:val>
                                        </p:tav>
                                        <p:tav tm="100000">
                                          <p:val>
                                            <p:strVal val="#ppt_x"/>
                                          </p:val>
                                        </p:tav>
                                      </p:tavLst>
                                    </p:anim>
                                    <p:anim calcmode="lin" valueType="num">
                                      <p:cBhvr additive="base">
                                        <p:cTn id="17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52"/>
                                        </p:tgtEl>
                                        <p:attrNameLst>
                                          <p:attrName>style.visibility</p:attrName>
                                        </p:attrNameLst>
                                      </p:cBhvr>
                                      <p:to>
                                        <p:strVal val="visible"/>
                                      </p:to>
                                    </p:set>
                                    <p:anim calcmode="lin" valueType="num">
                                      <p:cBhvr additive="base">
                                        <p:cTn id="175" dur="500" fill="hold"/>
                                        <p:tgtEl>
                                          <p:spTgt spid="52"/>
                                        </p:tgtEl>
                                        <p:attrNameLst>
                                          <p:attrName>ppt_x</p:attrName>
                                        </p:attrNameLst>
                                      </p:cBhvr>
                                      <p:tavLst>
                                        <p:tav tm="0">
                                          <p:val>
                                            <p:strVal val="#ppt_x"/>
                                          </p:val>
                                        </p:tav>
                                        <p:tav tm="100000">
                                          <p:val>
                                            <p:strVal val="#ppt_x"/>
                                          </p:val>
                                        </p:tav>
                                      </p:tavLst>
                                    </p:anim>
                                    <p:anim calcmode="lin" valueType="num">
                                      <p:cBhvr additive="base">
                                        <p:cTn id="17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nodeType="clickEffect">
                                  <p:stCondLst>
                                    <p:cond delay="0"/>
                                  </p:stCondLst>
                                  <p:childTnLst>
                                    <p:set>
                                      <p:cBhvr>
                                        <p:cTn id="180" dur="1" fill="hold">
                                          <p:stCondLst>
                                            <p:cond delay="0"/>
                                          </p:stCondLst>
                                        </p:cTn>
                                        <p:tgtEl>
                                          <p:spTgt spid="60"/>
                                        </p:tgtEl>
                                        <p:attrNameLst>
                                          <p:attrName>style.visibility</p:attrName>
                                        </p:attrNameLst>
                                      </p:cBhvr>
                                      <p:to>
                                        <p:strVal val="visible"/>
                                      </p:to>
                                    </p:set>
                                    <p:anim calcmode="lin" valueType="num">
                                      <p:cBhvr additive="base">
                                        <p:cTn id="181" dur="500" fill="hold"/>
                                        <p:tgtEl>
                                          <p:spTgt spid="60"/>
                                        </p:tgtEl>
                                        <p:attrNameLst>
                                          <p:attrName>ppt_x</p:attrName>
                                        </p:attrNameLst>
                                      </p:cBhvr>
                                      <p:tavLst>
                                        <p:tav tm="0">
                                          <p:val>
                                            <p:strVal val="#ppt_x"/>
                                          </p:val>
                                        </p:tav>
                                        <p:tav tm="100000">
                                          <p:val>
                                            <p:strVal val="#ppt_x"/>
                                          </p:val>
                                        </p:tav>
                                      </p:tavLst>
                                    </p:anim>
                                    <p:anim calcmode="lin" valueType="num">
                                      <p:cBhvr additive="base">
                                        <p:cTn id="18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63"/>
                                        </p:tgtEl>
                                        <p:attrNameLst>
                                          <p:attrName>style.visibility</p:attrName>
                                        </p:attrNameLst>
                                      </p:cBhvr>
                                      <p:to>
                                        <p:strVal val="visible"/>
                                      </p:to>
                                    </p:set>
                                    <p:anim calcmode="lin" valueType="num">
                                      <p:cBhvr additive="base">
                                        <p:cTn id="187" dur="500" fill="hold"/>
                                        <p:tgtEl>
                                          <p:spTgt spid="63"/>
                                        </p:tgtEl>
                                        <p:attrNameLst>
                                          <p:attrName>ppt_x</p:attrName>
                                        </p:attrNameLst>
                                      </p:cBhvr>
                                      <p:tavLst>
                                        <p:tav tm="0">
                                          <p:val>
                                            <p:strVal val="#ppt_x"/>
                                          </p:val>
                                        </p:tav>
                                        <p:tav tm="100000">
                                          <p:val>
                                            <p:strVal val="#ppt_x"/>
                                          </p:val>
                                        </p:tav>
                                      </p:tavLst>
                                    </p:anim>
                                    <p:anim calcmode="lin" valueType="num">
                                      <p:cBhvr additive="base">
                                        <p:cTn id="18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grpId="0" nodeType="clickEffect">
                                  <p:stCondLst>
                                    <p:cond delay="0"/>
                                  </p:stCondLst>
                                  <p:childTnLst>
                                    <p:set>
                                      <p:cBhvr>
                                        <p:cTn id="192" dur="1" fill="hold">
                                          <p:stCondLst>
                                            <p:cond delay="0"/>
                                          </p:stCondLst>
                                        </p:cTn>
                                        <p:tgtEl>
                                          <p:spTgt spid="64"/>
                                        </p:tgtEl>
                                        <p:attrNameLst>
                                          <p:attrName>style.visibility</p:attrName>
                                        </p:attrNameLst>
                                      </p:cBhvr>
                                      <p:to>
                                        <p:strVal val="visible"/>
                                      </p:to>
                                    </p:set>
                                    <p:anim calcmode="lin" valueType="num">
                                      <p:cBhvr additive="base">
                                        <p:cTn id="193" dur="500" fill="hold"/>
                                        <p:tgtEl>
                                          <p:spTgt spid="64"/>
                                        </p:tgtEl>
                                        <p:attrNameLst>
                                          <p:attrName>ppt_x</p:attrName>
                                        </p:attrNameLst>
                                      </p:cBhvr>
                                      <p:tavLst>
                                        <p:tav tm="0">
                                          <p:val>
                                            <p:strVal val="#ppt_x"/>
                                          </p:val>
                                        </p:tav>
                                        <p:tav tm="100000">
                                          <p:val>
                                            <p:strVal val="#ppt_x"/>
                                          </p:val>
                                        </p:tav>
                                      </p:tavLst>
                                    </p:anim>
                                    <p:anim calcmode="lin" valueType="num">
                                      <p:cBhvr additive="base">
                                        <p:cTn id="194"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nodeType="clickEffect">
                                  <p:stCondLst>
                                    <p:cond delay="0"/>
                                  </p:stCondLst>
                                  <p:childTnLst>
                                    <p:set>
                                      <p:cBhvr>
                                        <p:cTn id="198" dur="1" fill="hold">
                                          <p:stCondLst>
                                            <p:cond delay="0"/>
                                          </p:stCondLst>
                                        </p:cTn>
                                        <p:tgtEl>
                                          <p:spTgt spid="66"/>
                                        </p:tgtEl>
                                        <p:attrNameLst>
                                          <p:attrName>style.visibility</p:attrName>
                                        </p:attrNameLst>
                                      </p:cBhvr>
                                      <p:to>
                                        <p:strVal val="visible"/>
                                      </p:to>
                                    </p:set>
                                    <p:anim calcmode="lin" valueType="num">
                                      <p:cBhvr additive="base">
                                        <p:cTn id="199" dur="500" fill="hold"/>
                                        <p:tgtEl>
                                          <p:spTgt spid="66"/>
                                        </p:tgtEl>
                                        <p:attrNameLst>
                                          <p:attrName>ppt_x</p:attrName>
                                        </p:attrNameLst>
                                      </p:cBhvr>
                                      <p:tavLst>
                                        <p:tav tm="0">
                                          <p:val>
                                            <p:strVal val="#ppt_x"/>
                                          </p:val>
                                        </p:tav>
                                        <p:tav tm="100000">
                                          <p:val>
                                            <p:strVal val="#ppt_x"/>
                                          </p:val>
                                        </p:tav>
                                      </p:tavLst>
                                    </p:anim>
                                    <p:anim calcmode="lin" valueType="num">
                                      <p:cBhvr additive="base">
                                        <p:cTn id="20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70"/>
                                        </p:tgtEl>
                                        <p:attrNameLst>
                                          <p:attrName>style.visibility</p:attrName>
                                        </p:attrNameLst>
                                      </p:cBhvr>
                                      <p:to>
                                        <p:strVal val="visible"/>
                                      </p:to>
                                    </p:set>
                                    <p:anim calcmode="lin" valueType="num">
                                      <p:cBhvr additive="base">
                                        <p:cTn id="205" dur="500" fill="hold"/>
                                        <p:tgtEl>
                                          <p:spTgt spid="70"/>
                                        </p:tgtEl>
                                        <p:attrNameLst>
                                          <p:attrName>ppt_x</p:attrName>
                                        </p:attrNameLst>
                                      </p:cBhvr>
                                      <p:tavLst>
                                        <p:tav tm="0">
                                          <p:val>
                                            <p:strVal val="#ppt_x"/>
                                          </p:val>
                                        </p:tav>
                                        <p:tav tm="100000">
                                          <p:val>
                                            <p:strVal val="#ppt_x"/>
                                          </p:val>
                                        </p:tav>
                                      </p:tavLst>
                                    </p:anim>
                                    <p:anim calcmode="lin" valueType="num">
                                      <p:cBhvr additive="base">
                                        <p:cTn id="20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nodeType="clickEffect">
                                  <p:stCondLst>
                                    <p:cond delay="0"/>
                                  </p:stCondLst>
                                  <p:childTnLst>
                                    <p:set>
                                      <p:cBhvr>
                                        <p:cTn id="216" dur="1" fill="hold">
                                          <p:stCondLst>
                                            <p:cond delay="0"/>
                                          </p:stCondLst>
                                        </p:cTn>
                                        <p:tgtEl>
                                          <p:spTgt spid="76"/>
                                        </p:tgtEl>
                                        <p:attrNameLst>
                                          <p:attrName>style.visibility</p:attrName>
                                        </p:attrNameLst>
                                      </p:cBhvr>
                                      <p:to>
                                        <p:strVal val="visible"/>
                                      </p:to>
                                    </p:set>
                                    <p:anim calcmode="lin" valueType="num">
                                      <p:cBhvr additive="base">
                                        <p:cTn id="217" dur="500" fill="hold"/>
                                        <p:tgtEl>
                                          <p:spTgt spid="76"/>
                                        </p:tgtEl>
                                        <p:attrNameLst>
                                          <p:attrName>ppt_x</p:attrName>
                                        </p:attrNameLst>
                                      </p:cBhvr>
                                      <p:tavLst>
                                        <p:tav tm="0">
                                          <p:val>
                                            <p:strVal val="#ppt_x"/>
                                          </p:val>
                                        </p:tav>
                                        <p:tav tm="100000">
                                          <p:val>
                                            <p:strVal val="#ppt_x"/>
                                          </p:val>
                                        </p:tav>
                                      </p:tavLst>
                                    </p:anim>
                                    <p:anim calcmode="lin" valueType="num">
                                      <p:cBhvr additive="base">
                                        <p:cTn id="21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72"/>
                                        </p:tgtEl>
                                        <p:attrNameLst>
                                          <p:attrName>style.visibility</p:attrName>
                                        </p:attrNameLst>
                                      </p:cBhvr>
                                      <p:to>
                                        <p:strVal val="visible"/>
                                      </p:to>
                                    </p:set>
                                    <p:anim calcmode="lin" valueType="num">
                                      <p:cBhvr additive="base">
                                        <p:cTn id="223" dur="500" fill="hold"/>
                                        <p:tgtEl>
                                          <p:spTgt spid="72"/>
                                        </p:tgtEl>
                                        <p:attrNameLst>
                                          <p:attrName>ppt_x</p:attrName>
                                        </p:attrNameLst>
                                      </p:cBhvr>
                                      <p:tavLst>
                                        <p:tav tm="0">
                                          <p:val>
                                            <p:strVal val="#ppt_x"/>
                                          </p:val>
                                        </p:tav>
                                        <p:tav tm="100000">
                                          <p:val>
                                            <p:strVal val="#ppt_x"/>
                                          </p:val>
                                        </p:tav>
                                      </p:tavLst>
                                    </p:anim>
                                    <p:anim calcmode="lin" valueType="num">
                                      <p:cBhvr additive="base">
                                        <p:cTn id="22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79"/>
                                        </p:tgtEl>
                                        <p:attrNameLst>
                                          <p:attrName>style.visibility</p:attrName>
                                        </p:attrNameLst>
                                      </p:cBhvr>
                                      <p:to>
                                        <p:strVal val="visible"/>
                                      </p:to>
                                    </p:set>
                                    <p:anim calcmode="lin" valueType="num">
                                      <p:cBhvr additive="base">
                                        <p:cTn id="229" dur="500" fill="hold"/>
                                        <p:tgtEl>
                                          <p:spTgt spid="79"/>
                                        </p:tgtEl>
                                        <p:attrNameLst>
                                          <p:attrName>ppt_x</p:attrName>
                                        </p:attrNameLst>
                                      </p:cBhvr>
                                      <p:tavLst>
                                        <p:tav tm="0">
                                          <p:val>
                                            <p:strVal val="#ppt_x"/>
                                          </p:val>
                                        </p:tav>
                                        <p:tav tm="100000">
                                          <p:val>
                                            <p:strVal val="#ppt_x"/>
                                          </p:val>
                                        </p:tav>
                                      </p:tavLst>
                                    </p:anim>
                                    <p:anim calcmode="lin" valueType="num">
                                      <p:cBhvr additive="base">
                                        <p:cTn id="23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nodeType="clickEffect">
                                  <p:stCondLst>
                                    <p:cond delay="0"/>
                                  </p:stCondLst>
                                  <p:childTnLst>
                                    <p:set>
                                      <p:cBhvr>
                                        <p:cTn id="234" dur="1" fill="hold">
                                          <p:stCondLst>
                                            <p:cond delay="0"/>
                                          </p:stCondLst>
                                        </p:cTn>
                                        <p:tgtEl>
                                          <p:spTgt spid="43"/>
                                        </p:tgtEl>
                                        <p:attrNameLst>
                                          <p:attrName>style.visibility</p:attrName>
                                        </p:attrNameLst>
                                      </p:cBhvr>
                                      <p:to>
                                        <p:strVal val="visible"/>
                                      </p:to>
                                    </p:set>
                                    <p:anim calcmode="lin" valueType="num">
                                      <p:cBhvr additive="base">
                                        <p:cTn id="235" dur="500" fill="hold"/>
                                        <p:tgtEl>
                                          <p:spTgt spid="43"/>
                                        </p:tgtEl>
                                        <p:attrNameLst>
                                          <p:attrName>ppt_x</p:attrName>
                                        </p:attrNameLst>
                                      </p:cBhvr>
                                      <p:tavLst>
                                        <p:tav tm="0">
                                          <p:val>
                                            <p:strVal val="#ppt_x"/>
                                          </p:val>
                                        </p:tav>
                                        <p:tav tm="100000">
                                          <p:val>
                                            <p:strVal val="#ppt_x"/>
                                          </p:val>
                                        </p:tav>
                                      </p:tavLst>
                                    </p:anim>
                                    <p:anim calcmode="lin" valueType="num">
                                      <p:cBhvr additive="base">
                                        <p:cTn id="23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34"/>
                                        </p:tgtEl>
                                        <p:attrNameLst>
                                          <p:attrName>style.visibility</p:attrName>
                                        </p:attrNameLst>
                                      </p:cBhvr>
                                      <p:to>
                                        <p:strVal val="visible"/>
                                      </p:to>
                                    </p:set>
                                    <p:anim calcmode="lin" valueType="num">
                                      <p:cBhvr additive="base">
                                        <p:cTn id="241" dur="500" fill="hold"/>
                                        <p:tgtEl>
                                          <p:spTgt spid="34"/>
                                        </p:tgtEl>
                                        <p:attrNameLst>
                                          <p:attrName>ppt_x</p:attrName>
                                        </p:attrNameLst>
                                      </p:cBhvr>
                                      <p:tavLst>
                                        <p:tav tm="0">
                                          <p:val>
                                            <p:strVal val="#ppt_x"/>
                                          </p:val>
                                        </p:tav>
                                        <p:tav tm="100000">
                                          <p:val>
                                            <p:strVal val="#ppt_x"/>
                                          </p:val>
                                        </p:tav>
                                      </p:tavLst>
                                    </p:anim>
                                    <p:anim calcmode="lin" valueType="num">
                                      <p:cBhvr additive="base">
                                        <p:cTn id="2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4" fill="hold" grpId="0" nodeType="clickEffect">
                                  <p:stCondLst>
                                    <p:cond delay="0"/>
                                  </p:stCondLst>
                                  <p:childTnLst>
                                    <p:set>
                                      <p:cBhvr>
                                        <p:cTn id="246" dur="1" fill="hold">
                                          <p:stCondLst>
                                            <p:cond delay="0"/>
                                          </p:stCondLst>
                                        </p:cTn>
                                        <p:tgtEl>
                                          <p:spTgt spid="47"/>
                                        </p:tgtEl>
                                        <p:attrNameLst>
                                          <p:attrName>style.visibility</p:attrName>
                                        </p:attrNameLst>
                                      </p:cBhvr>
                                      <p:to>
                                        <p:strVal val="visible"/>
                                      </p:to>
                                    </p:set>
                                    <p:anim calcmode="lin" valueType="num">
                                      <p:cBhvr additive="base">
                                        <p:cTn id="247" dur="500" fill="hold"/>
                                        <p:tgtEl>
                                          <p:spTgt spid="47"/>
                                        </p:tgtEl>
                                        <p:attrNameLst>
                                          <p:attrName>ppt_x</p:attrName>
                                        </p:attrNameLst>
                                      </p:cBhvr>
                                      <p:tavLst>
                                        <p:tav tm="0">
                                          <p:val>
                                            <p:strVal val="#ppt_x"/>
                                          </p:val>
                                        </p:tav>
                                        <p:tav tm="100000">
                                          <p:val>
                                            <p:strVal val="#ppt_x"/>
                                          </p:val>
                                        </p:tav>
                                      </p:tavLst>
                                    </p:anim>
                                    <p:anim calcmode="lin" valueType="num">
                                      <p:cBhvr additive="base">
                                        <p:cTn id="24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nodeType="clickEffect">
                                  <p:stCondLst>
                                    <p:cond delay="0"/>
                                  </p:stCondLst>
                                  <p:childTnLst>
                                    <p:set>
                                      <p:cBhvr>
                                        <p:cTn id="252" dur="1" fill="hold">
                                          <p:stCondLst>
                                            <p:cond delay="0"/>
                                          </p:stCondLst>
                                        </p:cTn>
                                        <p:tgtEl>
                                          <p:spTgt spid="74"/>
                                        </p:tgtEl>
                                        <p:attrNameLst>
                                          <p:attrName>style.visibility</p:attrName>
                                        </p:attrNameLst>
                                      </p:cBhvr>
                                      <p:to>
                                        <p:strVal val="visible"/>
                                      </p:to>
                                    </p:set>
                                    <p:anim calcmode="lin" valueType="num">
                                      <p:cBhvr additive="base">
                                        <p:cTn id="253" dur="500" fill="hold"/>
                                        <p:tgtEl>
                                          <p:spTgt spid="74"/>
                                        </p:tgtEl>
                                        <p:attrNameLst>
                                          <p:attrName>ppt_x</p:attrName>
                                        </p:attrNameLst>
                                      </p:cBhvr>
                                      <p:tavLst>
                                        <p:tav tm="0">
                                          <p:val>
                                            <p:strVal val="#ppt_x"/>
                                          </p:val>
                                        </p:tav>
                                        <p:tav tm="100000">
                                          <p:val>
                                            <p:strVal val="#ppt_x"/>
                                          </p:val>
                                        </p:tav>
                                      </p:tavLst>
                                    </p:anim>
                                    <p:anim calcmode="lin" valueType="num">
                                      <p:cBhvr additive="base">
                                        <p:cTn id="25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77"/>
                                        </p:tgtEl>
                                        <p:attrNameLst>
                                          <p:attrName>style.visibility</p:attrName>
                                        </p:attrNameLst>
                                      </p:cBhvr>
                                      <p:to>
                                        <p:strVal val="visible"/>
                                      </p:to>
                                    </p:set>
                                    <p:anim calcmode="lin" valueType="num">
                                      <p:cBhvr additive="base">
                                        <p:cTn id="259" dur="500" fill="hold"/>
                                        <p:tgtEl>
                                          <p:spTgt spid="77"/>
                                        </p:tgtEl>
                                        <p:attrNameLst>
                                          <p:attrName>ppt_x</p:attrName>
                                        </p:attrNameLst>
                                      </p:cBhvr>
                                      <p:tavLst>
                                        <p:tav tm="0">
                                          <p:val>
                                            <p:strVal val="#ppt_x"/>
                                          </p:val>
                                        </p:tav>
                                        <p:tav tm="100000">
                                          <p:val>
                                            <p:strVal val="#ppt_x"/>
                                          </p:val>
                                        </p:tav>
                                      </p:tavLst>
                                    </p:anim>
                                    <p:anim calcmode="lin" valueType="num">
                                      <p:cBhvr additive="base">
                                        <p:cTn id="260"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27" grpId="0" animBg="1"/>
      <p:bldP spid="28" grpId="0" animBg="1"/>
      <p:bldP spid="29" grpId="0"/>
      <p:bldP spid="30" grpId="0"/>
      <p:bldP spid="31" grpId="0"/>
      <p:bldP spid="32" grpId="0"/>
      <p:bldP spid="34" grpId="0" animBg="1"/>
      <p:bldP spid="35" grpId="0" animBg="1"/>
      <p:bldP spid="41" grpId="0"/>
      <p:bldP spid="46" grpId="0"/>
      <p:bldP spid="47" grpId="0"/>
      <p:bldP spid="48" grpId="0" animBg="1"/>
      <p:bldP spid="51" grpId="0"/>
      <p:bldP spid="52" grpId="0" animBg="1"/>
      <p:bldP spid="53" grpId="0" animBg="1"/>
      <p:bldP spid="61" grpId="0"/>
      <p:bldP spid="62" grpId="0"/>
      <p:bldP spid="63" grpId="0"/>
      <p:bldP spid="64" grpId="0" animBg="1"/>
      <p:bldP spid="70" grpId="0"/>
      <p:bldP spid="71" grpId="0" animBg="1"/>
      <p:bldP spid="72" grpId="0" animBg="1"/>
      <p:bldP spid="77" grpId="0"/>
      <p:bldP spid="7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743"/>
          </a:xfrm>
        </p:spPr>
        <p:txBody>
          <a:bodyPr/>
          <a:lstStyle/>
          <a:p>
            <a:r>
              <a:rPr lang="en-US" b="1" dirty="0">
                <a:latin typeface="Times New Roman" panose="02020603050405020304" pitchFamily="18" charset="0"/>
                <a:cs typeface="Times New Roman" panose="02020603050405020304" pitchFamily="18" charset="0"/>
              </a:rPr>
              <a:t>BRANCH AND BOUND </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altLang="en-US" dirty="0">
                <a:solidFill>
                  <a:srgbClr val="FF0000"/>
                </a:solidFill>
                <a:latin typeface="Times New Roman" panose="02020603050405020304" pitchFamily="18" charset="0"/>
                <a:cs typeface="Times New Roman" panose="02020603050405020304" pitchFamily="18" charset="0"/>
              </a:rPr>
              <a:t>Bounding functions </a:t>
            </a:r>
            <a:r>
              <a:rPr lang="en-US" altLang="en-US" dirty="0">
                <a:latin typeface="Times New Roman" panose="02020603050405020304" pitchFamily="18" charset="0"/>
                <a:cs typeface="Times New Roman" panose="02020603050405020304" pitchFamily="18" charset="0"/>
              </a:rPr>
              <a:t>are used to help avoid the generation of sub trees that do not contain an answer node.</a:t>
            </a:r>
          </a:p>
          <a:p>
            <a:pPr algn="just"/>
            <a:endParaRPr lang="en-US" altLang="en-US" dirty="0">
              <a:latin typeface="Times New Roman" panose="02020603050405020304" pitchFamily="18" charset="0"/>
              <a:cs typeface="Times New Roman" panose="02020603050405020304" pitchFamily="18" charset="0"/>
            </a:endParaRPr>
          </a:p>
          <a:p>
            <a:pPr marL="0" indent="0" algn="just">
              <a:buNone/>
            </a:pPr>
            <a:r>
              <a:rPr lang="en-US" altLang="en-US" dirty="0">
                <a:latin typeface="Arial" panose="020B0604020202020204" pitchFamily="34" charset="0"/>
              </a:rPr>
              <a:t> </a:t>
            </a:r>
            <a:r>
              <a:rPr lang="en-US" altLang="en-US" dirty="0">
                <a:latin typeface="Times New Roman" panose="02020603050405020304" pitchFamily="18" charset="0"/>
                <a:cs typeface="Times New Roman" panose="02020603050405020304" pitchFamily="18" charset="0"/>
              </a:rPr>
              <a:t>The branch-and-bound algorithms search a tree model of the solution space to get the solution. However, this type of algorithms is oriented more toward optimization. An algorithm of this type specifies a real -valued cost function for each of the nodes that appear in the search tree.</a:t>
            </a:r>
          </a:p>
          <a:p>
            <a:pPr marL="0" indent="0" algn="just">
              <a:buNone/>
            </a:pPr>
            <a:r>
              <a:rPr lang="en-US" altLang="en-US" dirty="0">
                <a:latin typeface="Times New Roman" panose="02020603050405020304" pitchFamily="18" charset="0"/>
                <a:cs typeface="Times New Roman" panose="02020603050405020304" pitchFamily="18" charset="0"/>
              </a:rPr>
              <a:t> </a:t>
            </a:r>
          </a:p>
          <a:p>
            <a:pPr marL="0" indent="0" algn="just">
              <a:buNone/>
            </a:pPr>
            <a:r>
              <a:rPr lang="en-US" altLang="en-US" dirty="0" smtClean="0">
                <a:latin typeface="Times New Roman" panose="02020603050405020304" pitchFamily="18" charset="0"/>
                <a:cs typeface="Times New Roman" panose="02020603050405020304" pitchFamily="18" charset="0"/>
              </a:rPr>
              <a:t>Usually</a:t>
            </a:r>
            <a:r>
              <a:rPr lang="en-US" altLang="en-US" dirty="0">
                <a:latin typeface="Times New Roman" panose="02020603050405020304" pitchFamily="18" charset="0"/>
                <a:cs typeface="Times New Roman" panose="02020603050405020304" pitchFamily="18" charset="0"/>
              </a:rPr>
              <a:t>, the goal here is to find a configuration for which the cost function is minimized. The branch-and-bound algorithms are rarely simple. They tend to be quite complicated in many cases.</a:t>
            </a:r>
          </a:p>
          <a:p>
            <a:pPr marL="0" indent="0">
              <a:buNone/>
            </a:pPr>
            <a:endParaRPr lang="en-IN" dirty="0"/>
          </a:p>
        </p:txBody>
      </p:sp>
    </p:spTree>
    <p:extLst>
      <p:ext uri="{BB962C8B-B14F-4D97-AF65-F5344CB8AC3E}">
        <p14:creationId xmlns:p14="http://schemas.microsoft.com/office/powerpoint/2010/main" val="4031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4667</Words>
  <Application>Microsoft Office PowerPoint</Application>
  <PresentationFormat>Widescreen</PresentationFormat>
  <Paragraphs>732</Paragraphs>
  <Slides>64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64</vt:i4>
      </vt:variant>
    </vt:vector>
  </HeadingPairs>
  <TitlesOfParts>
    <vt:vector size="77" baseType="lpstr">
      <vt:lpstr>Arial</vt:lpstr>
      <vt:lpstr>Arial Rounded MT Bold</vt:lpstr>
      <vt:lpstr>Arial Unicode MS</vt:lpstr>
      <vt:lpstr>Calibri</vt:lpstr>
      <vt:lpstr>Calibri Light</vt:lpstr>
      <vt:lpstr>Courier New</vt:lpstr>
      <vt:lpstr>等线</vt:lpstr>
      <vt:lpstr>Monotype Corsiva</vt:lpstr>
      <vt:lpstr>Monotype Sorts</vt:lpstr>
      <vt:lpstr>Symbol</vt:lpstr>
      <vt:lpstr>Times New Roman</vt:lpstr>
      <vt:lpstr>Wingdings</vt:lpstr>
      <vt:lpstr>Office Theme</vt:lpstr>
      <vt:lpstr>UNIT V</vt:lpstr>
      <vt:lpstr>PowerPoint Presentation</vt:lpstr>
      <vt:lpstr>BRANCH AND BOUND </vt:lpstr>
      <vt:lpstr>BRANCH AND BOUND </vt:lpstr>
      <vt:lpstr>BRANCH AND BOUND </vt:lpstr>
      <vt:lpstr>BRANCH AND BOUND </vt:lpstr>
      <vt:lpstr>BRANCH AND BOUND  FIFO  </vt:lpstr>
      <vt:lpstr>BRANCH AND BOUND  LIFO  </vt:lpstr>
      <vt:lpstr>BRANCH AND BOUND </vt:lpstr>
      <vt:lpstr>BRANCH AND BOUND LC METHOD </vt:lpstr>
      <vt:lpstr>BRANCH AND BOUND LC METHOD</vt:lpstr>
      <vt:lpstr>BRANCH AND BOUND   LC METHOD </vt:lpstr>
      <vt:lpstr>0/1 KNAPSACK PROBLEM</vt:lpstr>
      <vt:lpstr>0/1 KNAPSACK PROBLEM</vt:lpstr>
      <vt:lpstr>0/1 KNAPSACK PROBLEM</vt:lpstr>
      <vt:lpstr>0/1 KNAPSACK PROBLEM</vt:lpstr>
      <vt:lpstr>0/1 KNAPSACK PROBLEM</vt:lpstr>
      <vt:lpstr>0/1 KNAPSACK PROBLEM</vt:lpstr>
      <vt:lpstr>  Now we will calculate lower bound and upper bound of node 4 and 5. For node 4, x2= 1, means we should place second item in the knapsack.      U = 10 + 10 + 12 = 32, make it as -32      L = 10 + 10 + 12 + 3/9 x 18 = 32 + 6 = 38, make it as -38  For node 5, x2 = 0, means we should not place second item in the knapsack.       U = 10 + 12 = 22, make it as -22       L = 10 + 12 + 7/9 x 18 = 10 + 12 + 10 = 36, make it as -36    </vt:lpstr>
      <vt:lpstr>0/1 KNAPSACK PROBLEM</vt:lpstr>
      <vt:lpstr>0/1 KNAPSACK PROBLEM</vt:lpstr>
      <vt:lpstr>0/1 KNAPSACK PROBLEM</vt:lpstr>
      <vt:lpstr>0/1 KNAPSACK PROBLEM</vt:lpstr>
      <vt:lpstr>0/1 KNAPSACK PROBLEM</vt:lpstr>
      <vt:lpstr>0/1 KNAPSACK PROBLEM</vt:lpstr>
      <vt:lpstr>TRAVELLING SALESMAN PROBLEM</vt:lpstr>
      <vt:lpstr>TRAVELLING SALESMAN PROBLEM</vt:lpstr>
      <vt:lpstr>PowerPoint Presentation</vt:lpstr>
      <vt:lpstr>PowerPoint Presentation</vt:lpstr>
      <vt:lpstr>PowerPoint Presentation</vt:lpstr>
      <vt:lpstr>PowerPoint Presentation</vt:lpstr>
      <vt:lpstr>TRAVELLING SALESMAN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PowerPoint Presentation</vt:lpstr>
      <vt:lpstr>How &amp; Why this topic is considered as research topic?  The framework or guidelines according to which we can work with these kind of problems is known as NP-H &amp; NP-C</vt:lpstr>
      <vt:lpstr>Classification of problems:</vt:lpstr>
      <vt:lpstr>PowerPoint Presentation</vt:lpstr>
      <vt:lpstr>PowerPoint Presentation</vt:lpstr>
      <vt:lpstr>PowerPoint Presentation</vt:lpstr>
      <vt:lpstr>PowerPoint Presentation</vt:lpstr>
      <vt:lpstr>Let us look at some 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91849</dc:creator>
  <cp:lastModifiedBy>91849</cp:lastModifiedBy>
  <cp:revision>60</cp:revision>
  <dcterms:created xsi:type="dcterms:W3CDTF">2021-11-30T00:38:40Z</dcterms:created>
  <dcterms:modified xsi:type="dcterms:W3CDTF">2021-12-10T01:29:31Z</dcterms:modified>
</cp:coreProperties>
</file>