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5" r:id="rId4"/>
    <p:sldId id="266" r:id="rId5"/>
    <p:sldId id="270" r:id="rId6"/>
    <p:sldId id="267" r:id="rId7"/>
    <p:sldId id="268" r:id="rId8"/>
    <p:sldId id="269" r:id="rId9"/>
    <p:sldId id="258" r:id="rId10"/>
    <p:sldId id="260" r:id="rId11"/>
    <p:sldId id="261" r:id="rId12"/>
    <p:sldId id="259" r:id="rId13"/>
    <p:sldId id="262" r:id="rId14"/>
    <p:sldId id="263" r:id="rId15"/>
    <p:sldId id="26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BAD607-1588-468D-AA6B-412E2DA22468}" type="datetimeFigureOut">
              <a:rPr lang="en-US" smtClean="0"/>
              <a:t>3/7/2022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7C182-4ADD-447E-BD5D-1F68803ACAC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4085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BAD607-1588-468D-AA6B-412E2DA22468}" type="datetimeFigureOut">
              <a:rPr lang="en-US" smtClean="0"/>
              <a:t>3/7/2022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7C182-4ADD-447E-BD5D-1F68803ACAC2}" type="slidenum">
              <a:rPr lang="en-US" smtClean="0"/>
              <a:t>‹#›</a:t>
            </a:fld>
            <a:endParaRPr lang="en-US"/>
          </a:p>
        </p:txBody>
      </p:sp>
    </p:spTree>
    <p:extLst>
      <p:ext uri="{BB962C8B-B14F-4D97-AF65-F5344CB8AC3E}">
        <p14:creationId xmlns:p14="http://schemas.microsoft.com/office/powerpoint/2010/main" val="3780103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BAD607-1588-468D-AA6B-412E2DA22468}" type="datetimeFigureOut">
              <a:rPr lang="en-US" smtClean="0"/>
              <a:t>3/7/2022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7C182-4ADD-447E-BD5D-1F68803ACAC2}" type="slidenum">
              <a:rPr lang="en-US" smtClean="0"/>
              <a:t>‹#›</a:t>
            </a:fld>
            <a:endParaRPr lang="en-US"/>
          </a:p>
        </p:txBody>
      </p:sp>
    </p:spTree>
    <p:extLst>
      <p:ext uri="{BB962C8B-B14F-4D97-AF65-F5344CB8AC3E}">
        <p14:creationId xmlns:p14="http://schemas.microsoft.com/office/powerpoint/2010/main" val="2357523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BAD607-1588-468D-AA6B-412E2DA22468}" type="datetimeFigureOut">
              <a:rPr lang="en-US" smtClean="0"/>
              <a:t>3/7/2022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7C182-4ADD-447E-BD5D-1F68803ACAC2}" type="slidenum">
              <a:rPr lang="en-US" smtClean="0"/>
              <a:t>‹#›</a:t>
            </a:fld>
            <a:endParaRPr lang="en-US"/>
          </a:p>
        </p:txBody>
      </p:sp>
    </p:spTree>
    <p:extLst>
      <p:ext uri="{BB962C8B-B14F-4D97-AF65-F5344CB8AC3E}">
        <p14:creationId xmlns:p14="http://schemas.microsoft.com/office/powerpoint/2010/main" val="2233467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6BAD607-1588-468D-AA6B-412E2DA22468}" type="datetimeFigureOut">
              <a:rPr lang="en-US" smtClean="0"/>
              <a:t>3/7/2022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7C182-4ADD-447E-BD5D-1F68803ACAC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036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BAD607-1588-468D-AA6B-412E2DA22468}" type="datetimeFigureOut">
              <a:rPr lang="en-US" smtClean="0"/>
              <a:t>3/7/2022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7C182-4ADD-447E-BD5D-1F68803ACAC2}" type="slidenum">
              <a:rPr lang="en-US" smtClean="0"/>
              <a:t>‹#›</a:t>
            </a:fld>
            <a:endParaRPr lang="en-US"/>
          </a:p>
        </p:txBody>
      </p:sp>
    </p:spTree>
    <p:extLst>
      <p:ext uri="{BB962C8B-B14F-4D97-AF65-F5344CB8AC3E}">
        <p14:creationId xmlns:p14="http://schemas.microsoft.com/office/powerpoint/2010/main" val="2360427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BAD607-1588-468D-AA6B-412E2DA22468}" type="datetimeFigureOut">
              <a:rPr lang="en-US" smtClean="0"/>
              <a:t>3/7/2022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B7C182-4ADD-447E-BD5D-1F68803ACAC2}" type="slidenum">
              <a:rPr lang="en-US" smtClean="0"/>
              <a:t>‹#›</a:t>
            </a:fld>
            <a:endParaRPr lang="en-US"/>
          </a:p>
        </p:txBody>
      </p:sp>
    </p:spTree>
    <p:extLst>
      <p:ext uri="{BB962C8B-B14F-4D97-AF65-F5344CB8AC3E}">
        <p14:creationId xmlns:p14="http://schemas.microsoft.com/office/powerpoint/2010/main" val="161298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BAD607-1588-468D-AA6B-412E2DA22468}" type="datetimeFigureOut">
              <a:rPr lang="en-US" smtClean="0"/>
              <a:t>3/7/2022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B7C182-4ADD-447E-BD5D-1F68803ACAC2}" type="slidenum">
              <a:rPr lang="en-US" smtClean="0"/>
              <a:t>‹#›</a:t>
            </a:fld>
            <a:endParaRPr lang="en-US"/>
          </a:p>
        </p:txBody>
      </p:sp>
    </p:spTree>
    <p:extLst>
      <p:ext uri="{BB962C8B-B14F-4D97-AF65-F5344CB8AC3E}">
        <p14:creationId xmlns:p14="http://schemas.microsoft.com/office/powerpoint/2010/main" val="977267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6BAD607-1588-468D-AA6B-412E2DA22468}" type="datetimeFigureOut">
              <a:rPr lang="en-US" smtClean="0"/>
              <a:t>3/7/2022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86B7C182-4ADD-447E-BD5D-1F68803ACAC2}" type="slidenum">
              <a:rPr lang="en-US" smtClean="0"/>
              <a:t>‹#›</a:t>
            </a:fld>
            <a:endParaRPr lang="en-US"/>
          </a:p>
        </p:txBody>
      </p:sp>
    </p:spTree>
    <p:extLst>
      <p:ext uri="{BB962C8B-B14F-4D97-AF65-F5344CB8AC3E}">
        <p14:creationId xmlns:p14="http://schemas.microsoft.com/office/powerpoint/2010/main" val="2621426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6BAD607-1588-468D-AA6B-412E2DA22468}" type="datetimeFigureOut">
              <a:rPr lang="en-US" smtClean="0"/>
              <a:t>3/7/2022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6B7C182-4ADD-447E-BD5D-1F68803ACAC2}" type="slidenum">
              <a:rPr lang="en-US" smtClean="0"/>
              <a:t>‹#›</a:t>
            </a:fld>
            <a:endParaRPr lang="en-US"/>
          </a:p>
        </p:txBody>
      </p:sp>
    </p:spTree>
    <p:extLst>
      <p:ext uri="{BB962C8B-B14F-4D97-AF65-F5344CB8AC3E}">
        <p14:creationId xmlns:p14="http://schemas.microsoft.com/office/powerpoint/2010/main" val="777946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6BAD607-1588-468D-AA6B-412E2DA22468}" type="datetimeFigureOut">
              <a:rPr lang="en-US" smtClean="0"/>
              <a:t>3/7/2022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7C182-4ADD-447E-BD5D-1F68803ACAC2}" type="slidenum">
              <a:rPr lang="en-US" smtClean="0"/>
              <a:t>‹#›</a:t>
            </a:fld>
            <a:endParaRPr lang="en-US"/>
          </a:p>
        </p:txBody>
      </p:sp>
    </p:spTree>
    <p:extLst>
      <p:ext uri="{BB962C8B-B14F-4D97-AF65-F5344CB8AC3E}">
        <p14:creationId xmlns:p14="http://schemas.microsoft.com/office/powerpoint/2010/main" val="27907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6BAD607-1588-468D-AA6B-412E2DA22468}" type="datetimeFigureOut">
              <a:rPr lang="en-US" smtClean="0"/>
              <a:t>3/7/2022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6B7C182-4ADD-447E-BD5D-1F68803ACAC2}"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14683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technofaq.org/posts/2019/04/12-tips-on-how-to-get-more-followers-on-instagram-as-a-company/" TargetMode="External"/><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hyperlink" Target="https://creativecommons.org/licenses/by-nc-sa/3.0/"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904DB-4878-4EC0-97F0-8158F1EAB7A9}"/>
              </a:ext>
            </a:extLst>
          </p:cNvPr>
          <p:cNvSpPr>
            <a:spLocks noGrp="1"/>
          </p:cNvSpPr>
          <p:nvPr>
            <p:ph type="ctrTitle"/>
          </p:nvPr>
        </p:nvSpPr>
        <p:spPr/>
        <p:txBody>
          <a:bodyPr/>
          <a:lstStyle/>
          <a:p>
            <a:r>
              <a:rPr lang="en-GB" dirty="0"/>
              <a:t>DATA VISUALIZATION</a:t>
            </a:r>
            <a:endParaRPr lang="en-US" dirty="0"/>
          </a:p>
        </p:txBody>
      </p:sp>
      <p:sp>
        <p:nvSpPr>
          <p:cNvPr id="3" name="Subtitle 2">
            <a:extLst>
              <a:ext uri="{FF2B5EF4-FFF2-40B4-BE49-F238E27FC236}">
                <a16:creationId xmlns:a16="http://schemas.microsoft.com/office/drawing/2014/main" id="{183DAA9D-999A-4ACC-AF8A-6F7AB9F01685}"/>
              </a:ext>
            </a:extLst>
          </p:cNvPr>
          <p:cNvSpPr>
            <a:spLocks noGrp="1"/>
          </p:cNvSpPr>
          <p:nvPr>
            <p:ph type="subTitle" idx="1"/>
          </p:nvPr>
        </p:nvSpPr>
        <p:spPr>
          <a:xfrm>
            <a:off x="1100051" y="4455620"/>
            <a:ext cx="10058400" cy="1643428"/>
          </a:xfrm>
        </p:spPr>
        <p:txBody>
          <a:bodyPr>
            <a:normAutofit fontScale="92500" lnSpcReduction="20000"/>
          </a:bodyPr>
          <a:lstStyle/>
          <a:p>
            <a:r>
              <a:rPr lang="en-GB" dirty="0"/>
              <a:t>IV SEMESTER </a:t>
            </a:r>
          </a:p>
          <a:p>
            <a:r>
              <a:rPr lang="en-GB" dirty="0"/>
              <a:t>R20 REGULATION </a:t>
            </a:r>
          </a:p>
          <a:p>
            <a:r>
              <a:rPr lang="en-GB" dirty="0"/>
              <a:t>L/T/P/C: 3/0/0/3 </a:t>
            </a:r>
          </a:p>
          <a:p>
            <a:r>
              <a:rPr lang="en-GB" dirty="0"/>
              <a:t>LECTURE SESSION - 1</a:t>
            </a:r>
            <a:endParaRPr lang="en-US" dirty="0"/>
          </a:p>
        </p:txBody>
      </p:sp>
    </p:spTree>
    <p:extLst>
      <p:ext uri="{BB962C8B-B14F-4D97-AF65-F5344CB8AC3E}">
        <p14:creationId xmlns:p14="http://schemas.microsoft.com/office/powerpoint/2010/main" val="2072638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18FD0-166C-4B44-AB89-7484A3579647}"/>
              </a:ext>
            </a:extLst>
          </p:cNvPr>
          <p:cNvSpPr>
            <a:spLocks noGrp="1"/>
          </p:cNvSpPr>
          <p:nvPr>
            <p:ph type="title"/>
          </p:nvPr>
        </p:nvSpPr>
        <p:spPr/>
        <p:txBody>
          <a:bodyPr/>
          <a:lstStyle/>
          <a:p>
            <a:r>
              <a:rPr lang="en-GB" dirty="0"/>
              <a:t>Science Behind Data Visualization</a:t>
            </a:r>
            <a:endParaRPr lang="en-US" dirty="0"/>
          </a:p>
        </p:txBody>
      </p:sp>
      <p:sp>
        <p:nvSpPr>
          <p:cNvPr id="3" name="Content Placeholder 2">
            <a:extLst>
              <a:ext uri="{FF2B5EF4-FFF2-40B4-BE49-F238E27FC236}">
                <a16:creationId xmlns:a16="http://schemas.microsoft.com/office/drawing/2014/main" id="{B0C23A94-1CB9-4A30-8BDA-BE66109B0C59}"/>
              </a:ext>
            </a:extLst>
          </p:cNvPr>
          <p:cNvSpPr>
            <a:spLocks noGrp="1"/>
          </p:cNvSpPr>
          <p:nvPr>
            <p:ph idx="1"/>
          </p:nvPr>
        </p:nvSpPr>
        <p:spPr>
          <a:xfrm>
            <a:off x="1097280" y="1845734"/>
            <a:ext cx="10058400" cy="1056086"/>
          </a:xfrm>
        </p:spPr>
        <p:txBody>
          <a:bodyPr>
            <a:normAutofit/>
          </a:bodyPr>
          <a:lstStyle/>
          <a:p>
            <a:r>
              <a:rPr lang="en-GB" sz="2800" dirty="0"/>
              <a:t>The science of data visualization comes from an understanding of how humans gather and process information.</a:t>
            </a:r>
          </a:p>
          <a:p>
            <a:endParaRPr lang="en-US" sz="2800" dirty="0"/>
          </a:p>
        </p:txBody>
      </p:sp>
      <p:sp>
        <p:nvSpPr>
          <p:cNvPr id="6" name="Content Placeholder 2">
            <a:extLst>
              <a:ext uri="{FF2B5EF4-FFF2-40B4-BE49-F238E27FC236}">
                <a16:creationId xmlns:a16="http://schemas.microsoft.com/office/drawing/2014/main" id="{4443D4C6-E4D4-4F04-A247-43D3CE215AF9}"/>
              </a:ext>
            </a:extLst>
          </p:cNvPr>
          <p:cNvSpPr txBox="1">
            <a:spLocks/>
          </p:cNvSpPr>
          <p:nvPr/>
        </p:nvSpPr>
        <p:spPr>
          <a:xfrm>
            <a:off x="1190586" y="2901820"/>
            <a:ext cx="10058400" cy="301240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a:buNone/>
            </a:pPr>
            <a:r>
              <a:rPr lang="en-GB" sz="2800" dirty="0" err="1"/>
              <a:t>Eg</a:t>
            </a:r>
            <a:r>
              <a:rPr lang="en-GB" sz="2800" dirty="0"/>
              <a:t>: Here is the annual sales report of products and services, In Jan the revenue from products is 11 Lakh rupees and services is 32 Lakh rupees. In the month of February revenue from products is 18 Lakh rupees and services is 34 Lakh rupees. In a similar fashion, the statistics for the month of March are as follows, the revenue from products is around 14 Lakh rupees and services is close to 28 Lakh rupees</a:t>
            </a:r>
          </a:p>
          <a:p>
            <a:pPr algn="just"/>
            <a:endParaRPr lang="en-US" sz="2800" dirty="0"/>
          </a:p>
        </p:txBody>
      </p:sp>
    </p:spTree>
    <p:extLst>
      <p:ext uri="{BB962C8B-B14F-4D97-AF65-F5344CB8AC3E}">
        <p14:creationId xmlns:p14="http://schemas.microsoft.com/office/powerpoint/2010/main" val="301980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819D8-FA25-4D75-8E35-4FF4538AA269}"/>
              </a:ext>
            </a:extLst>
          </p:cNvPr>
          <p:cNvSpPr>
            <a:spLocks noGrp="1"/>
          </p:cNvSpPr>
          <p:nvPr>
            <p:ph type="title"/>
          </p:nvPr>
        </p:nvSpPr>
        <p:spPr/>
        <p:txBody>
          <a:bodyPr/>
          <a:lstStyle/>
          <a:p>
            <a:r>
              <a:rPr lang="en-GB" dirty="0"/>
              <a:t>Sample Visualized Data</a:t>
            </a:r>
            <a:endParaRPr lang="en-US" dirty="0"/>
          </a:p>
        </p:txBody>
      </p:sp>
      <p:pic>
        <p:nvPicPr>
          <p:cNvPr id="4" name="Picture 4" descr="Excel Data Visualization Examples – BatchGeo Blog">
            <a:extLst>
              <a:ext uri="{FF2B5EF4-FFF2-40B4-BE49-F238E27FC236}">
                <a16:creationId xmlns:a16="http://schemas.microsoft.com/office/drawing/2014/main" id="{4EE0CE45-775F-4E8F-9B85-4E1E384C1BC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38332" y="1964367"/>
            <a:ext cx="7576295" cy="3746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8385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B5899-6156-4CE8-81C6-CB38E016B798}"/>
              </a:ext>
            </a:extLst>
          </p:cNvPr>
          <p:cNvSpPr>
            <a:spLocks noGrp="1"/>
          </p:cNvSpPr>
          <p:nvPr>
            <p:ph type="title"/>
          </p:nvPr>
        </p:nvSpPr>
        <p:spPr>
          <a:xfrm>
            <a:off x="1199916" y="932783"/>
            <a:ext cx="10058400" cy="655009"/>
          </a:xfrm>
        </p:spPr>
        <p:txBody>
          <a:bodyPr>
            <a:normAutofit fontScale="90000"/>
          </a:bodyPr>
          <a:lstStyle/>
          <a:p>
            <a:r>
              <a:rPr lang="en-GB" dirty="0"/>
              <a:t>Where do we use Data Visualization?</a:t>
            </a:r>
            <a:endParaRPr lang="en-US" dirty="0"/>
          </a:p>
        </p:txBody>
      </p:sp>
      <p:sp>
        <p:nvSpPr>
          <p:cNvPr id="3" name="Content Placeholder 2">
            <a:extLst>
              <a:ext uri="{FF2B5EF4-FFF2-40B4-BE49-F238E27FC236}">
                <a16:creationId xmlns:a16="http://schemas.microsoft.com/office/drawing/2014/main" id="{32007244-98AB-44D9-85DF-2D1BDC096B67}"/>
              </a:ext>
            </a:extLst>
          </p:cNvPr>
          <p:cNvSpPr>
            <a:spLocks noGrp="1"/>
          </p:cNvSpPr>
          <p:nvPr>
            <p:ph idx="1"/>
          </p:nvPr>
        </p:nvSpPr>
        <p:spPr/>
        <p:txBody>
          <a:bodyPr>
            <a:noAutofit/>
          </a:bodyPr>
          <a:lstStyle/>
          <a:p>
            <a:pPr algn="just"/>
            <a:r>
              <a:rPr lang="en-GB" sz="2600" dirty="0"/>
              <a:t>Data visualization tools can be used in a variety of ways. The most common use today is as a business intelligence (BI) reporting tool. Users can set up visualization tools to generate automatic dashboards that track company performance across key performance indicators (KPIs) and visually interpret the results.</a:t>
            </a:r>
          </a:p>
          <a:p>
            <a:pPr algn="just"/>
            <a:endParaRPr lang="en-GB" sz="2600" dirty="0"/>
          </a:p>
          <a:p>
            <a:pPr algn="just"/>
            <a:r>
              <a:rPr lang="en-GB" sz="2600" dirty="0"/>
              <a:t>The generated images may also include interactive capabilities, enabling users to manipulate them or look more closely into the data for questioning and analysis. Indicators designed to alert users when data has been updated or when predefined conditions occur can also be integrated.</a:t>
            </a:r>
          </a:p>
        </p:txBody>
      </p:sp>
    </p:spTree>
    <p:extLst>
      <p:ext uri="{BB962C8B-B14F-4D97-AF65-F5344CB8AC3E}">
        <p14:creationId xmlns:p14="http://schemas.microsoft.com/office/powerpoint/2010/main" val="24147316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2800A-C7D5-41F0-A858-6BC7378D1292}"/>
              </a:ext>
            </a:extLst>
          </p:cNvPr>
          <p:cNvSpPr>
            <a:spLocks noGrp="1"/>
          </p:cNvSpPr>
          <p:nvPr>
            <p:ph type="title"/>
          </p:nvPr>
        </p:nvSpPr>
        <p:spPr/>
        <p:txBody>
          <a:bodyPr/>
          <a:lstStyle/>
          <a:p>
            <a:r>
              <a:rPr lang="en-GB" dirty="0"/>
              <a:t>Contd.</a:t>
            </a:r>
            <a:endParaRPr lang="en-US" dirty="0"/>
          </a:p>
        </p:txBody>
      </p:sp>
      <p:sp>
        <p:nvSpPr>
          <p:cNvPr id="3" name="Content Placeholder 2">
            <a:extLst>
              <a:ext uri="{FF2B5EF4-FFF2-40B4-BE49-F238E27FC236}">
                <a16:creationId xmlns:a16="http://schemas.microsoft.com/office/drawing/2014/main" id="{EE0422D6-574E-48EA-9155-E962EE18712D}"/>
              </a:ext>
            </a:extLst>
          </p:cNvPr>
          <p:cNvSpPr>
            <a:spLocks noGrp="1"/>
          </p:cNvSpPr>
          <p:nvPr>
            <p:ph idx="1"/>
          </p:nvPr>
        </p:nvSpPr>
        <p:spPr/>
        <p:txBody>
          <a:bodyPr>
            <a:normAutofit fontScale="92500" lnSpcReduction="10000"/>
          </a:bodyPr>
          <a:lstStyle/>
          <a:p>
            <a:pPr marL="0" indent="0" algn="just">
              <a:buNone/>
            </a:pPr>
            <a:r>
              <a:rPr lang="en-GB" sz="2800" dirty="0"/>
              <a:t>Many business departments implement data visualization software to track their own initiatives. For example, a marketing team might implement the software to monitor the performance of an email campaign, tracking metrics like open rate, click-through rate and conversion rate.</a:t>
            </a:r>
          </a:p>
          <a:p>
            <a:pPr marL="0" indent="0" algn="just">
              <a:buNone/>
            </a:pPr>
            <a:r>
              <a:rPr lang="en-GB" sz="2800" dirty="0"/>
              <a:t>As data visualization vendors extend the functionality of these tools, they are increasingly being used as front ends for more sophisticated big data environments. In this setting, data visualization software helps data engineers and scientists keep track of data sources and do basic exploratory analysis of data sets prior to or after more detailed advanced analyses.</a:t>
            </a:r>
            <a:endParaRPr lang="en-US" sz="2800" dirty="0"/>
          </a:p>
          <a:p>
            <a:pPr algn="just"/>
            <a:endParaRPr lang="en-US" sz="2800" dirty="0"/>
          </a:p>
        </p:txBody>
      </p:sp>
    </p:spTree>
    <p:extLst>
      <p:ext uri="{BB962C8B-B14F-4D97-AF65-F5344CB8AC3E}">
        <p14:creationId xmlns:p14="http://schemas.microsoft.com/office/powerpoint/2010/main" val="22588311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BD087-D55F-49C7-B274-80052C4AC7DA}"/>
              </a:ext>
            </a:extLst>
          </p:cNvPr>
          <p:cNvSpPr>
            <a:spLocks noGrp="1"/>
          </p:cNvSpPr>
          <p:nvPr>
            <p:ph type="title"/>
          </p:nvPr>
        </p:nvSpPr>
        <p:spPr>
          <a:xfrm>
            <a:off x="1097280" y="286603"/>
            <a:ext cx="3679993" cy="1450757"/>
          </a:xfrm>
        </p:spPr>
        <p:txBody>
          <a:bodyPr>
            <a:normAutofit fontScale="90000"/>
          </a:bodyPr>
          <a:lstStyle/>
          <a:p>
            <a:r>
              <a:rPr lang="en-GB" dirty="0"/>
              <a:t>Leaders in Data Visualization</a:t>
            </a:r>
            <a:endParaRPr lang="en-US" dirty="0"/>
          </a:p>
        </p:txBody>
      </p:sp>
      <p:pic>
        <p:nvPicPr>
          <p:cNvPr id="4098" name="Picture 2" descr="State of DV, Visual Analytics and BI Platforms | Data Visualization">
            <a:extLst>
              <a:ext uri="{FF2B5EF4-FFF2-40B4-BE49-F238E27FC236}">
                <a16:creationId xmlns:a16="http://schemas.microsoft.com/office/drawing/2014/main" id="{464BFE8E-A2C4-48A5-BFDF-AC0EF656737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931432" y="0"/>
            <a:ext cx="5694511" cy="6235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5999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5254F-E2A2-4C50-AEA1-3D698D1F1558}"/>
              </a:ext>
            </a:extLst>
          </p:cNvPr>
          <p:cNvSpPr>
            <a:spLocks noGrp="1"/>
          </p:cNvSpPr>
          <p:nvPr>
            <p:ph type="title"/>
          </p:nvPr>
        </p:nvSpPr>
        <p:spPr/>
        <p:txBody>
          <a:bodyPr/>
          <a:lstStyle/>
          <a:p>
            <a:r>
              <a:rPr lang="en-GB" dirty="0"/>
              <a:t>Most widely used Data Visualization Software's</a:t>
            </a:r>
            <a:endParaRPr lang="en-US" dirty="0"/>
          </a:p>
        </p:txBody>
      </p:sp>
      <p:sp>
        <p:nvSpPr>
          <p:cNvPr id="3" name="Content Placeholder 2">
            <a:extLst>
              <a:ext uri="{FF2B5EF4-FFF2-40B4-BE49-F238E27FC236}">
                <a16:creationId xmlns:a16="http://schemas.microsoft.com/office/drawing/2014/main" id="{BE6169D2-9973-4140-A0F6-F1AE1B52ED04}"/>
              </a:ext>
            </a:extLst>
          </p:cNvPr>
          <p:cNvSpPr>
            <a:spLocks noGrp="1"/>
          </p:cNvSpPr>
          <p:nvPr>
            <p:ph idx="1"/>
          </p:nvPr>
        </p:nvSpPr>
        <p:spPr>
          <a:xfrm>
            <a:off x="1097280" y="1845734"/>
            <a:ext cx="10267406" cy="4023360"/>
          </a:xfrm>
        </p:spPr>
        <p:txBody>
          <a:bodyPr>
            <a:normAutofit fontScale="92500" lnSpcReduction="10000"/>
          </a:bodyPr>
          <a:lstStyle/>
          <a:p>
            <a:pPr algn="just"/>
            <a:r>
              <a:rPr lang="en-US" sz="3000" dirty="0"/>
              <a:t>While Microsoft Excel continues to be a popular tool for data visualization, others have been created that provide more sophisticated abilities:</a:t>
            </a:r>
          </a:p>
          <a:p>
            <a:pPr marL="514350" indent="-514350">
              <a:buFont typeface="+mj-lt"/>
              <a:buAutoNum type="arabicPeriod"/>
            </a:pPr>
            <a:r>
              <a:rPr lang="en-US" sz="3000" dirty="0"/>
              <a:t>IBM Cognos Analytics</a:t>
            </a:r>
          </a:p>
          <a:p>
            <a:pPr marL="514350" indent="-514350">
              <a:buFont typeface="+mj-lt"/>
              <a:buAutoNum type="arabicPeriod"/>
            </a:pPr>
            <a:r>
              <a:rPr lang="en-US" sz="3000" dirty="0"/>
              <a:t>Qlik Sense and QlikView</a:t>
            </a:r>
          </a:p>
          <a:p>
            <a:pPr marL="514350" indent="-514350">
              <a:buFont typeface="+mj-lt"/>
              <a:buAutoNum type="arabicPeriod"/>
            </a:pPr>
            <a:r>
              <a:rPr lang="en-US" sz="3000" dirty="0"/>
              <a:t>Microsoft Power BI</a:t>
            </a:r>
          </a:p>
          <a:p>
            <a:pPr marL="514350" indent="-514350">
              <a:buFont typeface="+mj-lt"/>
              <a:buAutoNum type="arabicPeriod"/>
            </a:pPr>
            <a:r>
              <a:rPr lang="en-US" sz="3000" dirty="0"/>
              <a:t>Oracle Visual Analyzer</a:t>
            </a:r>
          </a:p>
          <a:p>
            <a:pPr marL="514350" indent="-514350">
              <a:buFont typeface="+mj-lt"/>
              <a:buAutoNum type="arabicPeriod"/>
            </a:pPr>
            <a:r>
              <a:rPr lang="en-US" sz="3000" dirty="0"/>
              <a:t>Google Charts</a:t>
            </a:r>
          </a:p>
          <a:p>
            <a:endParaRPr lang="en-US" dirty="0"/>
          </a:p>
        </p:txBody>
      </p:sp>
    </p:spTree>
    <p:extLst>
      <p:ext uri="{BB962C8B-B14F-4D97-AF65-F5344CB8AC3E}">
        <p14:creationId xmlns:p14="http://schemas.microsoft.com/office/powerpoint/2010/main" val="3441833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41914-5B9F-4FEF-B318-062AC6531CA6}"/>
              </a:ext>
            </a:extLst>
          </p:cNvPr>
          <p:cNvSpPr>
            <a:spLocks noGrp="1"/>
          </p:cNvSpPr>
          <p:nvPr>
            <p:ph type="title"/>
          </p:nvPr>
        </p:nvSpPr>
        <p:spPr>
          <a:xfrm>
            <a:off x="1097280" y="1035698"/>
            <a:ext cx="10058400" cy="701662"/>
          </a:xfrm>
        </p:spPr>
        <p:txBody>
          <a:bodyPr>
            <a:normAutofit fontScale="90000"/>
          </a:bodyPr>
          <a:lstStyle/>
          <a:p>
            <a:r>
              <a:rPr lang="en-GB" dirty="0"/>
              <a:t>COURSE OBJECTIVE</a:t>
            </a:r>
            <a:endParaRPr lang="en-US" dirty="0"/>
          </a:p>
        </p:txBody>
      </p:sp>
      <p:sp>
        <p:nvSpPr>
          <p:cNvPr id="3" name="Content Placeholder 2">
            <a:extLst>
              <a:ext uri="{FF2B5EF4-FFF2-40B4-BE49-F238E27FC236}">
                <a16:creationId xmlns:a16="http://schemas.microsoft.com/office/drawing/2014/main" id="{515AAD63-0C98-49F4-839F-C2D5B39B22FD}"/>
              </a:ext>
            </a:extLst>
          </p:cNvPr>
          <p:cNvSpPr>
            <a:spLocks noGrp="1"/>
          </p:cNvSpPr>
          <p:nvPr>
            <p:ph idx="1"/>
          </p:nvPr>
        </p:nvSpPr>
        <p:spPr>
          <a:xfrm>
            <a:off x="1097280" y="1845734"/>
            <a:ext cx="10058400" cy="580225"/>
          </a:xfrm>
        </p:spPr>
        <p:txBody>
          <a:bodyPr/>
          <a:lstStyle/>
          <a:p>
            <a:r>
              <a:rPr lang="en-GB" dirty="0"/>
              <a:t>To understand the visual representation of structured and unstructured data. </a:t>
            </a:r>
            <a:endParaRPr lang="en-US" dirty="0"/>
          </a:p>
        </p:txBody>
      </p:sp>
      <p:sp>
        <p:nvSpPr>
          <p:cNvPr id="4" name="Title 1">
            <a:extLst>
              <a:ext uri="{FF2B5EF4-FFF2-40B4-BE49-F238E27FC236}">
                <a16:creationId xmlns:a16="http://schemas.microsoft.com/office/drawing/2014/main" id="{E9CDA70D-DE68-4FBE-9D90-24D436C25349}"/>
              </a:ext>
            </a:extLst>
          </p:cNvPr>
          <p:cNvSpPr txBox="1">
            <a:spLocks/>
          </p:cNvSpPr>
          <p:nvPr/>
        </p:nvSpPr>
        <p:spPr>
          <a:xfrm>
            <a:off x="1066800" y="2625012"/>
            <a:ext cx="10058400" cy="701662"/>
          </a:xfrm>
          <a:prstGeom prst="rect">
            <a:avLst/>
          </a:prstGeom>
        </p:spPr>
        <p:txBody>
          <a:bodyPr vert="horz" lIns="91440" tIns="45720" rIns="91440" bIns="45720" rtlCol="0" anchor="b">
            <a:normAutofit fontScale="97500" lnSpcReduction="10000"/>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GB" dirty="0"/>
              <a:t>COURSE OUTCOMES</a:t>
            </a:r>
            <a:endParaRPr lang="en-US" dirty="0"/>
          </a:p>
        </p:txBody>
      </p:sp>
      <p:sp>
        <p:nvSpPr>
          <p:cNvPr id="5" name="Content Placeholder 2">
            <a:extLst>
              <a:ext uri="{FF2B5EF4-FFF2-40B4-BE49-F238E27FC236}">
                <a16:creationId xmlns:a16="http://schemas.microsoft.com/office/drawing/2014/main" id="{7E485C6D-B07A-4C4A-ACBD-C34E56613AFC}"/>
              </a:ext>
            </a:extLst>
          </p:cNvPr>
          <p:cNvSpPr txBox="1">
            <a:spLocks/>
          </p:cNvSpPr>
          <p:nvPr/>
        </p:nvSpPr>
        <p:spPr>
          <a:xfrm>
            <a:off x="1097280" y="3313611"/>
            <a:ext cx="10575316" cy="275128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GB" dirty="0"/>
              <a:t>After completion of the course, the students will be able to </a:t>
            </a:r>
          </a:p>
          <a:p>
            <a:r>
              <a:rPr lang="en-GB" dirty="0"/>
              <a:t>1. Understand the visualization and Data basics </a:t>
            </a:r>
          </a:p>
          <a:p>
            <a:r>
              <a:rPr lang="en-GB" dirty="0"/>
              <a:t>2. Understand the Visualization process and know the representation of Spatial &amp; Geospatial data </a:t>
            </a:r>
          </a:p>
          <a:p>
            <a:r>
              <a:rPr lang="en-GB" dirty="0"/>
              <a:t>3. Analyse various Visualization techniques for Multivariate data and other structures of data </a:t>
            </a:r>
          </a:p>
          <a:p>
            <a:r>
              <a:rPr lang="en-GB" dirty="0"/>
              <a:t>4. Interacting the different operators and different data spaces </a:t>
            </a:r>
          </a:p>
          <a:p>
            <a:r>
              <a:rPr lang="en-GB" dirty="0"/>
              <a:t>5. Design effective visualization of modern toolkits </a:t>
            </a:r>
            <a:endParaRPr lang="en-US" dirty="0"/>
          </a:p>
        </p:txBody>
      </p:sp>
    </p:spTree>
    <p:extLst>
      <p:ext uri="{BB962C8B-B14F-4D97-AF65-F5344CB8AC3E}">
        <p14:creationId xmlns:p14="http://schemas.microsoft.com/office/powerpoint/2010/main" val="3730102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51DED-A09A-4516-A9EA-FD9A82D8CB0A}"/>
              </a:ext>
            </a:extLst>
          </p:cNvPr>
          <p:cNvSpPr>
            <a:spLocks noGrp="1"/>
          </p:cNvSpPr>
          <p:nvPr>
            <p:ph type="title"/>
          </p:nvPr>
        </p:nvSpPr>
        <p:spPr/>
        <p:txBody>
          <a:bodyPr/>
          <a:lstStyle/>
          <a:p>
            <a:r>
              <a:rPr lang="en-GB" dirty="0"/>
              <a:t>What is Data ?</a:t>
            </a:r>
            <a:endParaRPr lang="en-US" dirty="0"/>
          </a:p>
        </p:txBody>
      </p:sp>
      <p:sp>
        <p:nvSpPr>
          <p:cNvPr id="3" name="Content Placeholder 2">
            <a:extLst>
              <a:ext uri="{FF2B5EF4-FFF2-40B4-BE49-F238E27FC236}">
                <a16:creationId xmlns:a16="http://schemas.microsoft.com/office/drawing/2014/main" id="{A554862C-4E9D-498A-9376-8262DDCA1C53}"/>
              </a:ext>
            </a:extLst>
          </p:cNvPr>
          <p:cNvSpPr>
            <a:spLocks noGrp="1"/>
          </p:cNvSpPr>
          <p:nvPr>
            <p:ph idx="1"/>
          </p:nvPr>
        </p:nvSpPr>
        <p:spPr/>
        <p:txBody>
          <a:bodyPr>
            <a:normAutofit/>
          </a:bodyPr>
          <a:lstStyle/>
          <a:p>
            <a:pPr algn="just"/>
            <a:r>
              <a:rPr lang="en-GB" sz="2800" dirty="0"/>
              <a:t>Now, if we talk about data mainly in the field of science, then the answer to “what is data” will be that data is different types of information that usually is formatted in a particular manner. </a:t>
            </a:r>
          </a:p>
          <a:p>
            <a:pPr algn="just"/>
            <a:r>
              <a:rPr lang="en-GB" sz="2800" dirty="0"/>
              <a:t>All the software is divided into two major categories, and those are programs and data. Programs are the collection made of instructions that are used to manipulate data. </a:t>
            </a:r>
          </a:p>
          <a:p>
            <a:pPr algn="just"/>
            <a:r>
              <a:rPr lang="en-GB" sz="2400" b="1" i="0" dirty="0">
                <a:solidFill>
                  <a:srgbClr val="5F6368"/>
                </a:solidFill>
                <a:effectLst/>
                <a:latin typeface="arial" panose="020B0604020202020204" pitchFamily="34" charset="0"/>
              </a:rPr>
              <a:t>(Geospatial data</a:t>
            </a:r>
            <a:r>
              <a:rPr lang="en-GB" sz="2400" b="0" i="0" dirty="0">
                <a:solidFill>
                  <a:srgbClr val="4D5156"/>
                </a:solidFill>
                <a:effectLst/>
                <a:latin typeface="arial" panose="020B0604020202020204" pitchFamily="34" charset="0"/>
              </a:rPr>
              <a:t> is information that describes objects, events or other features with a location on or near the surface of the earth.</a:t>
            </a:r>
            <a:r>
              <a:rPr lang="en-GB" sz="2800" b="0" i="0" dirty="0">
                <a:solidFill>
                  <a:srgbClr val="4D5156"/>
                </a:solidFill>
                <a:effectLst/>
                <a:latin typeface="arial" panose="020B0604020202020204" pitchFamily="34" charset="0"/>
              </a:rPr>
              <a:t>)</a:t>
            </a:r>
            <a:endParaRPr lang="en-US" sz="2800" dirty="0"/>
          </a:p>
        </p:txBody>
      </p:sp>
    </p:spTree>
    <p:extLst>
      <p:ext uri="{BB962C8B-B14F-4D97-AF65-F5344CB8AC3E}">
        <p14:creationId xmlns:p14="http://schemas.microsoft.com/office/powerpoint/2010/main" val="1681434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7B97B-FF55-4FAD-9B44-119B12223F02}"/>
              </a:ext>
            </a:extLst>
          </p:cNvPr>
          <p:cNvSpPr>
            <a:spLocks noGrp="1"/>
          </p:cNvSpPr>
          <p:nvPr>
            <p:ph type="title"/>
          </p:nvPr>
        </p:nvSpPr>
        <p:spPr/>
        <p:txBody>
          <a:bodyPr/>
          <a:lstStyle/>
          <a:p>
            <a:r>
              <a:rPr lang="en-GB" dirty="0"/>
              <a:t>Sources of Data</a:t>
            </a:r>
            <a:endParaRPr lang="en-US" dirty="0"/>
          </a:p>
        </p:txBody>
      </p:sp>
      <p:sp>
        <p:nvSpPr>
          <p:cNvPr id="3" name="Content Placeholder 2">
            <a:extLst>
              <a:ext uri="{FF2B5EF4-FFF2-40B4-BE49-F238E27FC236}">
                <a16:creationId xmlns:a16="http://schemas.microsoft.com/office/drawing/2014/main" id="{D74FCE8B-FF5D-44FC-A008-8C9A15C2B9FF}"/>
              </a:ext>
            </a:extLst>
          </p:cNvPr>
          <p:cNvSpPr>
            <a:spLocks noGrp="1"/>
          </p:cNvSpPr>
          <p:nvPr>
            <p:ph idx="1"/>
          </p:nvPr>
        </p:nvSpPr>
        <p:spPr/>
        <p:txBody>
          <a:bodyPr>
            <a:normAutofit/>
          </a:bodyPr>
          <a:lstStyle/>
          <a:p>
            <a:pPr algn="just"/>
            <a:r>
              <a:rPr lang="en-GB" sz="2800" dirty="0"/>
              <a:t>Growth in the field of technology, specifically in smartphones has led to text, video, and audio is included under data plus the web and log activity records as well. Most of this data is unstructured.</a:t>
            </a:r>
          </a:p>
          <a:p>
            <a:pPr algn="just"/>
            <a:r>
              <a:rPr lang="en-GB" sz="2800" dirty="0"/>
              <a:t>The meaning of data expands beyond the processing of data in computing applications. When it comes to what data science is, a body made of facts is called data science. </a:t>
            </a:r>
          </a:p>
          <a:p>
            <a:pPr algn="just"/>
            <a:r>
              <a:rPr lang="en-GB" sz="2800" dirty="0"/>
              <a:t>Accordingly, finance, demographics, health, and marketing also have different meanings of data, which ultimately make up different answers for what is data.</a:t>
            </a:r>
            <a:endParaRPr lang="en-US" sz="2800" dirty="0"/>
          </a:p>
        </p:txBody>
      </p:sp>
    </p:spTree>
    <p:extLst>
      <p:ext uri="{BB962C8B-B14F-4D97-AF65-F5344CB8AC3E}">
        <p14:creationId xmlns:p14="http://schemas.microsoft.com/office/powerpoint/2010/main" val="2900054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D01B3-1AD7-494E-9F1E-61C2BF3BAA59}"/>
              </a:ext>
            </a:extLst>
          </p:cNvPr>
          <p:cNvSpPr>
            <a:spLocks noGrp="1"/>
          </p:cNvSpPr>
          <p:nvPr>
            <p:ph type="title"/>
          </p:nvPr>
        </p:nvSpPr>
        <p:spPr/>
        <p:txBody>
          <a:bodyPr/>
          <a:lstStyle/>
          <a:p>
            <a:r>
              <a:rPr lang="en-GB" dirty="0"/>
              <a:t>Case study of Instagram</a:t>
            </a:r>
            <a:endParaRPr lang="en-US" dirty="0"/>
          </a:p>
        </p:txBody>
      </p:sp>
      <p:pic>
        <p:nvPicPr>
          <p:cNvPr id="5" name="Content Placeholder 4">
            <a:extLst>
              <a:ext uri="{FF2B5EF4-FFF2-40B4-BE49-F238E27FC236}">
                <a16:creationId xmlns:a16="http://schemas.microsoft.com/office/drawing/2014/main" id="{8BB2E738-BBDB-42BD-8450-38FC725DE31A}"/>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233666" y="1979860"/>
            <a:ext cx="4212820" cy="2808547"/>
          </a:xfrm>
        </p:spPr>
      </p:pic>
      <p:sp>
        <p:nvSpPr>
          <p:cNvPr id="6" name="TextBox 5">
            <a:extLst>
              <a:ext uri="{FF2B5EF4-FFF2-40B4-BE49-F238E27FC236}">
                <a16:creationId xmlns:a16="http://schemas.microsoft.com/office/drawing/2014/main" id="{426A2426-1E6D-438D-BE82-6B42B6E8B051}"/>
              </a:ext>
            </a:extLst>
          </p:cNvPr>
          <p:cNvSpPr txBox="1"/>
          <p:nvPr/>
        </p:nvSpPr>
        <p:spPr>
          <a:xfrm>
            <a:off x="1233666" y="4788407"/>
            <a:ext cx="3926163" cy="230832"/>
          </a:xfrm>
          <a:prstGeom prst="rect">
            <a:avLst/>
          </a:prstGeom>
          <a:noFill/>
        </p:spPr>
        <p:txBody>
          <a:bodyPr wrap="square" rtlCol="0">
            <a:spAutoFit/>
          </a:bodyPr>
          <a:lstStyle/>
          <a:p>
            <a:r>
              <a:rPr lang="en-US" sz="900">
                <a:hlinkClick r:id="rId3" tooltip="https://technofaq.org/posts/2019/04/12-tips-on-how-to-get-more-followers-on-instagram-as-a-company/"/>
              </a:rPr>
              <a:t>This Photo</a:t>
            </a:r>
            <a:r>
              <a:rPr lang="en-US" sz="900"/>
              <a:t> by Unknown Author is licensed under </a:t>
            </a:r>
            <a:r>
              <a:rPr lang="en-US" sz="900">
                <a:hlinkClick r:id="rId4" tooltip="https://creativecommons.org/licenses/by-nc-sa/3.0/"/>
              </a:rPr>
              <a:t>CC BY-SA-NC</a:t>
            </a:r>
            <a:endParaRPr lang="en-US" sz="900"/>
          </a:p>
        </p:txBody>
      </p:sp>
      <p:sp>
        <p:nvSpPr>
          <p:cNvPr id="7" name="TextBox 6">
            <a:extLst>
              <a:ext uri="{FF2B5EF4-FFF2-40B4-BE49-F238E27FC236}">
                <a16:creationId xmlns:a16="http://schemas.microsoft.com/office/drawing/2014/main" id="{5B863586-728B-49DC-904A-0291BB1E2448}"/>
              </a:ext>
            </a:extLst>
          </p:cNvPr>
          <p:cNvSpPr txBox="1"/>
          <p:nvPr/>
        </p:nvSpPr>
        <p:spPr>
          <a:xfrm>
            <a:off x="6223517" y="2847385"/>
            <a:ext cx="4655975" cy="830997"/>
          </a:xfrm>
          <a:prstGeom prst="rect">
            <a:avLst/>
          </a:prstGeom>
          <a:noFill/>
        </p:spPr>
        <p:txBody>
          <a:bodyPr wrap="square" rtlCol="0">
            <a:spAutoFit/>
          </a:bodyPr>
          <a:lstStyle/>
          <a:p>
            <a:pPr marL="342900" indent="-342900">
              <a:buAutoNum type="arabicPeriod"/>
            </a:pPr>
            <a:r>
              <a:rPr lang="en-GB" sz="2400" dirty="0"/>
              <a:t>What does the user submit?</a:t>
            </a:r>
          </a:p>
          <a:p>
            <a:pPr marL="342900" indent="-342900">
              <a:buAutoNum type="arabicPeriod"/>
            </a:pPr>
            <a:r>
              <a:rPr lang="en-GB" sz="2400" dirty="0"/>
              <a:t>What Information is collected</a:t>
            </a:r>
            <a:r>
              <a:rPr lang="en-GB" dirty="0"/>
              <a:t>?</a:t>
            </a:r>
            <a:endParaRPr lang="en-US" dirty="0"/>
          </a:p>
        </p:txBody>
      </p:sp>
    </p:spTree>
    <p:extLst>
      <p:ext uri="{BB962C8B-B14F-4D97-AF65-F5344CB8AC3E}">
        <p14:creationId xmlns:p14="http://schemas.microsoft.com/office/powerpoint/2010/main" val="2044385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D5526-9C5B-4E9D-A792-EDEE6D23F715}"/>
              </a:ext>
            </a:extLst>
          </p:cNvPr>
          <p:cNvSpPr>
            <a:spLocks noGrp="1"/>
          </p:cNvSpPr>
          <p:nvPr>
            <p:ph type="title"/>
          </p:nvPr>
        </p:nvSpPr>
        <p:spPr/>
        <p:txBody>
          <a:bodyPr/>
          <a:lstStyle/>
          <a:p>
            <a:r>
              <a:rPr lang="en-GB" dirty="0"/>
              <a:t>TYPES OF Data</a:t>
            </a:r>
            <a:endParaRPr lang="en-US" dirty="0"/>
          </a:p>
        </p:txBody>
      </p:sp>
      <p:sp>
        <p:nvSpPr>
          <p:cNvPr id="7" name="AutoShape 8" descr="Structured Data vs. Unstructured Data: what are they and why care?">
            <a:extLst>
              <a:ext uri="{FF2B5EF4-FFF2-40B4-BE49-F238E27FC236}">
                <a16:creationId xmlns:a16="http://schemas.microsoft.com/office/drawing/2014/main" id="{37B33E7D-295A-4C78-8C00-8520F18BFCA3}"/>
              </a:ext>
            </a:extLst>
          </p:cNvPr>
          <p:cNvSpPr>
            <a:spLocks noChangeAspect="1" noChangeArrowheads="1"/>
          </p:cNvSpPr>
          <p:nvPr/>
        </p:nvSpPr>
        <p:spPr bwMode="auto">
          <a:xfrm>
            <a:off x="5943599" y="174523"/>
            <a:ext cx="3406877" cy="340687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0" descr="Structured Data vs. Unstructured Data: what are they and why care?">
            <a:extLst>
              <a:ext uri="{FF2B5EF4-FFF2-40B4-BE49-F238E27FC236}">
                <a16:creationId xmlns:a16="http://schemas.microsoft.com/office/drawing/2014/main" id="{C48A40F8-DA2E-4558-B8EC-95E1D947F4C5}"/>
              </a:ext>
            </a:extLst>
          </p:cNvPr>
          <p:cNvSpPr>
            <a:spLocks noChangeAspect="1" noChangeArrowheads="1"/>
          </p:cNvSpPr>
          <p:nvPr/>
        </p:nvSpPr>
        <p:spPr bwMode="auto">
          <a:xfrm>
            <a:off x="5943599" y="-208935"/>
            <a:ext cx="3790335" cy="379033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803FAA95-17DB-46B2-8E42-760F373A3A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3611" y="482283"/>
            <a:ext cx="7270738" cy="5579303"/>
          </a:xfrm>
          <a:prstGeom prst="rect">
            <a:avLst/>
          </a:prstGeom>
        </p:spPr>
      </p:pic>
    </p:spTree>
    <p:extLst>
      <p:ext uri="{BB962C8B-B14F-4D97-AF65-F5344CB8AC3E}">
        <p14:creationId xmlns:p14="http://schemas.microsoft.com/office/powerpoint/2010/main" val="2026299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0742D-D2FB-4628-9166-69F587EFF45C}"/>
              </a:ext>
            </a:extLst>
          </p:cNvPr>
          <p:cNvSpPr>
            <a:spLocks noGrp="1"/>
          </p:cNvSpPr>
          <p:nvPr>
            <p:ph type="title"/>
          </p:nvPr>
        </p:nvSpPr>
        <p:spPr/>
        <p:txBody>
          <a:bodyPr/>
          <a:lstStyle/>
          <a:p>
            <a:r>
              <a:rPr lang="en-GB" dirty="0"/>
              <a:t>Dimensions of Data</a:t>
            </a:r>
            <a:endParaRPr lang="en-US" dirty="0"/>
          </a:p>
        </p:txBody>
      </p:sp>
      <p:sp>
        <p:nvSpPr>
          <p:cNvPr id="3" name="Content Placeholder 2">
            <a:extLst>
              <a:ext uri="{FF2B5EF4-FFF2-40B4-BE49-F238E27FC236}">
                <a16:creationId xmlns:a16="http://schemas.microsoft.com/office/drawing/2014/main" id="{54786E2D-9216-4A40-88E3-FD69A0CC96BC}"/>
              </a:ext>
            </a:extLst>
          </p:cNvPr>
          <p:cNvSpPr>
            <a:spLocks noGrp="1"/>
          </p:cNvSpPr>
          <p:nvPr>
            <p:ph idx="1"/>
          </p:nvPr>
        </p:nvSpPr>
        <p:spPr/>
        <p:txBody>
          <a:bodyPr/>
          <a:lstStyle/>
          <a:p>
            <a:r>
              <a:rPr lang="en-GB" dirty="0"/>
              <a:t>1 Dimensional Data</a:t>
            </a:r>
          </a:p>
          <a:p>
            <a:r>
              <a:rPr lang="en-GB" dirty="0"/>
              <a:t>2 Dimensional Data</a:t>
            </a:r>
          </a:p>
          <a:p>
            <a:r>
              <a:rPr lang="en-GB" dirty="0"/>
              <a:t>3 Dimensional Data</a:t>
            </a:r>
          </a:p>
          <a:p>
            <a:r>
              <a:rPr lang="en-GB" dirty="0"/>
              <a:t>‘n’ Dimensional Data</a:t>
            </a:r>
            <a:endParaRPr lang="en-US" dirty="0"/>
          </a:p>
        </p:txBody>
      </p:sp>
    </p:spTree>
    <p:extLst>
      <p:ext uri="{BB962C8B-B14F-4D97-AF65-F5344CB8AC3E}">
        <p14:creationId xmlns:p14="http://schemas.microsoft.com/office/powerpoint/2010/main" val="4012650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93DC6-8E22-4DEA-A1C4-52AA06F3E49F}"/>
              </a:ext>
            </a:extLst>
          </p:cNvPr>
          <p:cNvSpPr>
            <a:spLocks noGrp="1"/>
          </p:cNvSpPr>
          <p:nvPr>
            <p:ph type="title"/>
          </p:nvPr>
        </p:nvSpPr>
        <p:spPr/>
        <p:txBody>
          <a:bodyPr/>
          <a:lstStyle/>
          <a:p>
            <a:r>
              <a:rPr lang="en-GB" dirty="0"/>
              <a:t>Measures for Quality of Data</a:t>
            </a:r>
            <a:endParaRPr lang="en-US" dirty="0"/>
          </a:p>
        </p:txBody>
      </p:sp>
      <p:pic>
        <p:nvPicPr>
          <p:cNvPr id="2050" name="Picture 2" descr="Dimensions of data quality | Download Table">
            <a:extLst>
              <a:ext uri="{FF2B5EF4-FFF2-40B4-BE49-F238E27FC236}">
                <a16:creationId xmlns:a16="http://schemas.microsoft.com/office/drawing/2014/main" id="{F4A634CD-AE4A-49FB-B9C5-B5FDAAA8848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9675" y="2067246"/>
            <a:ext cx="5540431"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9496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FD194-D888-48E8-86A4-42AC900A2C6C}"/>
              </a:ext>
            </a:extLst>
          </p:cNvPr>
          <p:cNvSpPr>
            <a:spLocks noGrp="1"/>
          </p:cNvSpPr>
          <p:nvPr>
            <p:ph type="title"/>
          </p:nvPr>
        </p:nvSpPr>
        <p:spPr/>
        <p:txBody>
          <a:bodyPr/>
          <a:lstStyle/>
          <a:p>
            <a:r>
              <a:rPr lang="en-GB" dirty="0"/>
              <a:t>INTRODUCTION</a:t>
            </a:r>
            <a:endParaRPr lang="en-US" dirty="0"/>
          </a:p>
        </p:txBody>
      </p:sp>
      <p:sp>
        <p:nvSpPr>
          <p:cNvPr id="3" name="Content Placeholder 2">
            <a:extLst>
              <a:ext uri="{FF2B5EF4-FFF2-40B4-BE49-F238E27FC236}">
                <a16:creationId xmlns:a16="http://schemas.microsoft.com/office/drawing/2014/main" id="{88B34B09-67E8-4391-8699-BF795C0B7A36}"/>
              </a:ext>
            </a:extLst>
          </p:cNvPr>
          <p:cNvSpPr>
            <a:spLocks noGrp="1"/>
          </p:cNvSpPr>
          <p:nvPr>
            <p:ph idx="1"/>
          </p:nvPr>
        </p:nvSpPr>
        <p:spPr/>
        <p:txBody>
          <a:bodyPr/>
          <a:lstStyle/>
          <a:p>
            <a:r>
              <a:rPr lang="en-GB" sz="2800" dirty="0"/>
              <a:t>What is data visualization?</a:t>
            </a:r>
          </a:p>
          <a:p>
            <a:r>
              <a:rPr lang="en-GB" sz="2800" dirty="0"/>
              <a:t>Data visualization is the representation of data through the use of common graphics, such as charts, plots, infographics, and even animations. </a:t>
            </a:r>
          </a:p>
          <a:p>
            <a:endParaRPr lang="en-GB" sz="2800" dirty="0"/>
          </a:p>
          <a:p>
            <a:r>
              <a:rPr lang="en-GB" sz="2800" dirty="0"/>
              <a:t>These visual displays of information communicate complex data relationships and data-driven insights in a way that is easy to understand.</a:t>
            </a:r>
          </a:p>
          <a:p>
            <a:endParaRPr lang="en-US" dirty="0"/>
          </a:p>
        </p:txBody>
      </p:sp>
    </p:spTree>
    <p:extLst>
      <p:ext uri="{BB962C8B-B14F-4D97-AF65-F5344CB8AC3E}">
        <p14:creationId xmlns:p14="http://schemas.microsoft.com/office/powerpoint/2010/main" val="284371812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199</TotalTime>
  <Words>777</Words>
  <Application>Microsoft Office PowerPoint</Application>
  <PresentationFormat>Widescreen</PresentationFormat>
  <Paragraphs>57</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Retrospect</vt:lpstr>
      <vt:lpstr>DATA VISUALIZATION</vt:lpstr>
      <vt:lpstr>COURSE OBJECTIVE</vt:lpstr>
      <vt:lpstr>What is Data ?</vt:lpstr>
      <vt:lpstr>Sources of Data</vt:lpstr>
      <vt:lpstr>Case study of Instagram</vt:lpstr>
      <vt:lpstr>TYPES OF Data</vt:lpstr>
      <vt:lpstr>Dimensions of Data</vt:lpstr>
      <vt:lpstr>Measures for Quality of Data</vt:lpstr>
      <vt:lpstr>INTRODUCTION</vt:lpstr>
      <vt:lpstr>Science Behind Data Visualization</vt:lpstr>
      <vt:lpstr>Sample Visualized Data</vt:lpstr>
      <vt:lpstr>Where do we use Data Visualization?</vt:lpstr>
      <vt:lpstr>Contd.</vt:lpstr>
      <vt:lpstr>Leaders in Data Visualization</vt:lpstr>
      <vt:lpstr>Most widely used Data Visualization Software's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dc:title>
  <dc:creator>Hafeezuddin Shaik</dc:creator>
  <cp:lastModifiedBy>Hafeezuddin Shaik</cp:lastModifiedBy>
  <cp:revision>8</cp:revision>
  <dcterms:created xsi:type="dcterms:W3CDTF">2022-03-01T12:38:46Z</dcterms:created>
  <dcterms:modified xsi:type="dcterms:W3CDTF">2022-03-07T08:17:35Z</dcterms:modified>
</cp:coreProperties>
</file>