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3B2B0-945F-4295-900E-691E47F770C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BDD2-6B43-4E6E-ADBC-08AA7D26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1BDD2-6B43-4E6E-ADBC-08AA7D2661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3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8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2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4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0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CF2981-5A41-4B81-8EAB-DFB5AB15F74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A02B24-B0C4-460C-B579-F913C19A3CA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7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29.03.2022</a:t>
            </a:r>
          </a:p>
        </p:txBody>
      </p:sp>
    </p:spTree>
    <p:extLst>
      <p:ext uri="{BB962C8B-B14F-4D97-AF65-F5344CB8AC3E}">
        <p14:creationId xmlns:p14="http://schemas.microsoft.com/office/powerpoint/2010/main" val="25961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Relate. </a:t>
            </a:r>
            <a:r>
              <a:rPr lang="en-GB" dirty="0"/>
              <a:t>View relationships among items, e.g., select a particular object that can then show all other objects related to it. </a:t>
            </a:r>
            <a:endParaRPr lang="en-GB" dirty="0" smtClean="0"/>
          </a:p>
          <a:p>
            <a:r>
              <a:rPr lang="en-GB" b="1" dirty="0" smtClean="0"/>
              <a:t>History</a:t>
            </a:r>
            <a:r>
              <a:rPr lang="en-GB" b="1" dirty="0"/>
              <a:t>. </a:t>
            </a:r>
            <a:r>
              <a:rPr lang="en-GB" dirty="0"/>
              <a:t>Keep a history to allow undo, replay, and progressive refinement, such as allowing a mistake to be undone, or a series of steps to be replayed. </a:t>
            </a:r>
            <a:endParaRPr lang="en-GB" dirty="0" smtClean="0"/>
          </a:p>
          <a:p>
            <a:r>
              <a:rPr lang="en-GB" b="1" dirty="0" smtClean="0"/>
              <a:t>Extract</a:t>
            </a:r>
            <a:r>
              <a:rPr lang="en-GB" b="1" dirty="0"/>
              <a:t>. </a:t>
            </a:r>
            <a:r>
              <a:rPr lang="en-GB" dirty="0"/>
              <a:t>Extract the items or data in a format that would facilitate other uses, i.e., saving to file, sending via e-mail, printing, or dragging into another application (statistical or presentation package). </a:t>
            </a:r>
            <a:endParaRPr lang="en-GB" dirty="0" smtClean="0"/>
          </a:p>
          <a:p>
            <a:r>
              <a:rPr lang="en-GB" dirty="0" err="1" smtClean="0"/>
              <a:t>Shneiderman</a:t>
            </a:r>
            <a:r>
              <a:rPr lang="en-GB" dirty="0" smtClean="0"/>
              <a:t> </a:t>
            </a:r>
            <a:r>
              <a:rPr lang="en-GB" dirty="0"/>
              <a:t>suggested that an effective visual exploration tool should support most or all of these tasks in an easy-to-use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7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Keim</a:t>
            </a:r>
            <a:r>
              <a:rPr lang="en-US" dirty="0" smtClean="0"/>
              <a:t>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4145"/>
            <a:ext cx="9720073" cy="4545215"/>
          </a:xfrm>
        </p:spPr>
        <p:txBody>
          <a:bodyPr>
            <a:normAutofit/>
          </a:bodyPr>
          <a:lstStyle/>
          <a:p>
            <a:pPr algn="just"/>
            <a:r>
              <a:rPr lang="en-GB" dirty="0" err="1"/>
              <a:t>Keim</a:t>
            </a:r>
            <a:r>
              <a:rPr lang="en-GB" dirty="0"/>
              <a:t> designed a classification scheme for </a:t>
            </a:r>
            <a:r>
              <a:rPr lang="en-GB" dirty="0" smtClean="0"/>
              <a:t>visualization </a:t>
            </a:r>
            <a:r>
              <a:rPr lang="en-GB" dirty="0"/>
              <a:t>systems based on three dimensions: data types, visualization </a:t>
            </a:r>
            <a:r>
              <a:rPr lang="en-GB" dirty="0" smtClean="0"/>
              <a:t>techniques</a:t>
            </a:r>
            <a:r>
              <a:rPr lang="en-GB" dirty="0"/>
              <a:t>, and </a:t>
            </a:r>
            <a:r>
              <a:rPr lang="en-GB" dirty="0" smtClean="0"/>
              <a:t>interaction, distortion methods.</a:t>
            </a:r>
          </a:p>
          <a:p>
            <a:pPr algn="just"/>
            <a:r>
              <a:rPr lang="en-GB" b="1" dirty="0"/>
              <a:t>Classification of Data Types. 6 types of data exist: </a:t>
            </a:r>
            <a:endParaRPr lang="en-GB" b="1" dirty="0" smtClean="0"/>
          </a:p>
          <a:p>
            <a:pPr algn="just"/>
            <a:r>
              <a:rPr lang="en-GB" dirty="0" smtClean="0"/>
              <a:t>1</a:t>
            </a:r>
            <a:r>
              <a:rPr lang="en-GB" dirty="0"/>
              <a:t>. One-dimensional data—i.e., temporal data, news data, stock prices, text documents </a:t>
            </a:r>
            <a:endParaRPr lang="en-GB" dirty="0" smtClean="0"/>
          </a:p>
          <a:p>
            <a:pPr algn="just"/>
            <a:r>
              <a:rPr lang="en-GB" dirty="0" smtClean="0"/>
              <a:t>2</a:t>
            </a:r>
            <a:r>
              <a:rPr lang="en-GB" dirty="0"/>
              <a:t>. Two-dimensional data—i.e., maps, charts, floor plans, newspaper </a:t>
            </a:r>
            <a:r>
              <a:rPr lang="en-GB" dirty="0" smtClean="0"/>
              <a:t>layout.</a:t>
            </a:r>
          </a:p>
          <a:p>
            <a:pPr algn="just"/>
            <a:r>
              <a:rPr lang="en-US" dirty="0"/>
              <a:t>3. Multidimensional data—i.e., spreadsheets, relational tables </a:t>
            </a:r>
            <a:endParaRPr lang="en-US" dirty="0" smtClean="0"/>
          </a:p>
          <a:p>
            <a:pPr algn="just"/>
            <a:r>
              <a:rPr lang="en-US" dirty="0" smtClean="0"/>
              <a:t>4</a:t>
            </a:r>
            <a:r>
              <a:rPr lang="en-US" dirty="0"/>
              <a:t>. Text and hypertext—i.e., new articles, web documents </a:t>
            </a:r>
            <a:endParaRPr lang="en-US" dirty="0" smtClean="0"/>
          </a:p>
          <a:p>
            <a:pPr algn="just"/>
            <a:r>
              <a:rPr lang="en-US" dirty="0" smtClean="0"/>
              <a:t>5</a:t>
            </a:r>
            <a:r>
              <a:rPr lang="en-US" dirty="0"/>
              <a:t>. Hierarchies and graphs—i.e., telephone/network traffic, system dynamics models 6. Algorithm and software—i.e., software, execution traces, memory dump</a:t>
            </a:r>
          </a:p>
        </p:txBody>
      </p:sp>
    </p:spTree>
    <p:extLst>
      <p:ext uri="{BB962C8B-B14F-4D97-AF65-F5344CB8AC3E}">
        <p14:creationId xmlns:p14="http://schemas.microsoft.com/office/powerpoint/2010/main" val="108366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Visualization Techniques.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/>
              <a:t>classes of visualization techniques exist: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Standard 2D/3D displays—i.e., x, y- or x, y, z-plots, bar charts, line graphs;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Geometrically-transformed displays—i.e., landscapes, scatterplot matrices, projection pursuit techniques, </a:t>
            </a:r>
            <a:r>
              <a:rPr lang="en-US" dirty="0" err="1"/>
              <a:t>prosection</a:t>
            </a:r>
            <a:r>
              <a:rPr lang="en-US" dirty="0"/>
              <a:t> views, </a:t>
            </a:r>
            <a:r>
              <a:rPr lang="en-US" dirty="0" err="1" smtClean="0"/>
              <a:t>hyperslice</a:t>
            </a:r>
            <a:r>
              <a:rPr lang="en-US" dirty="0"/>
              <a:t>, parallel coordinates;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Iconic displays—i.e., </a:t>
            </a:r>
            <a:r>
              <a:rPr lang="en-US" dirty="0" err="1"/>
              <a:t>Chernoff</a:t>
            </a:r>
            <a:r>
              <a:rPr lang="en-US" dirty="0"/>
              <a:t> faces, needle icons, star icons, stick figure icons, color icons, </a:t>
            </a:r>
            <a:r>
              <a:rPr lang="en-US" dirty="0" err="1"/>
              <a:t>tilebars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Dense pixel displays—i.e., recursive pattern, circle segments, graph sketches;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Stacked displays—i.e., dimensional stacking, hierarchical axes, worlds-within-worlds, </a:t>
            </a:r>
            <a:r>
              <a:rPr lang="en-US" dirty="0" err="1"/>
              <a:t>treemaps</a:t>
            </a:r>
            <a:r>
              <a:rPr lang="en-US" dirty="0"/>
              <a:t>, cone trees</a:t>
            </a:r>
          </a:p>
        </p:txBody>
      </p:sp>
    </p:spTree>
    <p:extLst>
      <p:ext uri="{BB962C8B-B14F-4D97-AF65-F5344CB8AC3E}">
        <p14:creationId xmlns:p14="http://schemas.microsoft.com/office/powerpoint/2010/main" val="201438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Taxonomy</a:t>
            </a:r>
          </a:p>
          <a:p>
            <a:r>
              <a:rPr lang="en-US" dirty="0" smtClean="0"/>
              <a:t>Taxonomy by Keller and Keller</a:t>
            </a:r>
          </a:p>
          <a:p>
            <a:r>
              <a:rPr lang="en-US" dirty="0" smtClean="0"/>
              <a:t>Taxonomy by KEIM</a:t>
            </a:r>
          </a:p>
          <a:p>
            <a:r>
              <a:rPr lang="en-GB" dirty="0" smtClean="0"/>
              <a:t>Taxonomy </a:t>
            </a:r>
            <a:r>
              <a:rPr lang="en-GB" dirty="0" err="1" smtClean="0"/>
              <a:t>Shneiderman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12982"/>
          </a:xfrm>
        </p:spPr>
        <p:txBody>
          <a:bodyPr/>
          <a:lstStyle/>
          <a:p>
            <a:pPr algn="just"/>
            <a:r>
              <a:rPr lang="en-GB" dirty="0"/>
              <a:t>Taxonomy represents the foundation upon which information architecture stands, and all well-rounded developers should have at least a basic understanding of taxonomy to ensure that they can create organized, logical applications</a:t>
            </a:r>
            <a:r>
              <a:rPr lang="en-GB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1030" name="Picture 6" descr="PDF] TaxoGen: Constructing Topical Concept Taxonomy by Adaptive Term  Embedding and Clustering | Semantic Sch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01" y="3600150"/>
            <a:ext cx="4194753" cy="231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taxonomoies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/>
              <a:t>A taxonomy is a means to convey a classification. </a:t>
            </a:r>
            <a:endParaRPr lang="en-GB" sz="2800" dirty="0" smtClean="0"/>
          </a:p>
          <a:p>
            <a:pPr algn="just"/>
            <a:r>
              <a:rPr lang="en-GB" sz="2800" dirty="0" smtClean="0"/>
              <a:t>Often </a:t>
            </a:r>
            <a:r>
              <a:rPr lang="en-GB" sz="2800" dirty="0"/>
              <a:t>hierarchical in nature, a taxonomy can be used to group similar objects and define </a:t>
            </a:r>
            <a:r>
              <a:rPr lang="en-GB" sz="2800" dirty="0" smtClean="0"/>
              <a:t>relationships</a:t>
            </a:r>
            <a:r>
              <a:rPr lang="en-GB" sz="2800" dirty="0"/>
              <a:t>. </a:t>
            </a:r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r>
              <a:rPr lang="en-GB" sz="2800" dirty="0" smtClean="0"/>
              <a:t>In </a:t>
            </a:r>
            <a:r>
              <a:rPr lang="en-GB" sz="2800" dirty="0"/>
              <a:t>visualization, we are interested in many forms of taxonomies, including data, visualization techniques, tasks, and methods for interaction. 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5159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</a:t>
            </a:r>
            <a:r>
              <a:rPr lang="en-US" dirty="0"/>
              <a:t>of Visualization </a:t>
            </a:r>
            <a:r>
              <a:rPr lang="en-US" dirty="0" smtClean="0"/>
              <a:t>Goal by </a:t>
            </a:r>
            <a:r>
              <a:rPr lang="en-US" dirty="0" err="1" smtClean="0"/>
              <a:t>keller</a:t>
            </a:r>
            <a:r>
              <a:rPr lang="en-US" dirty="0" smtClean="0"/>
              <a:t> and </a:t>
            </a:r>
            <a:r>
              <a:rPr lang="en-US" dirty="0" err="1" smtClean="0"/>
              <a:t>keller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Keller and Keller, in their book Visual Cues [205], classify visualization techniques based on the type of data being </a:t>
            </a:r>
            <a:r>
              <a:rPr lang="en-GB" dirty="0" err="1"/>
              <a:t>analyzed</a:t>
            </a:r>
            <a:r>
              <a:rPr lang="en-GB" dirty="0"/>
              <a:t> and the user’s task(s</a:t>
            </a:r>
            <a:r>
              <a:rPr lang="en-GB" dirty="0" smtClean="0"/>
              <a:t>).</a:t>
            </a:r>
          </a:p>
          <a:p>
            <a:r>
              <a:rPr lang="en-GB" dirty="0"/>
              <a:t>Similar to those identified earlier in this book, the data types they consider are: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scalar (or scalar field);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nominal;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direction (or direction field);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shape;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position;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spatially extended region or object (SERO).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0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authors also define a number of tasks that a visualization user might be interested in performing. </a:t>
            </a:r>
            <a:endParaRPr lang="en-GB" dirty="0" smtClean="0"/>
          </a:p>
          <a:p>
            <a:pPr algn="just"/>
            <a:r>
              <a:rPr lang="en-GB" dirty="0" smtClean="0"/>
              <a:t>While </a:t>
            </a:r>
            <a:r>
              <a:rPr lang="en-GB" dirty="0"/>
              <a:t>some of the tasks seem interrelated, their list is a useful starting position for someone setting out to design a visualization for a particular application. Their task list consists of: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2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• identify—establish characteristics by which an object is recognizable;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locate—ascertain the position (absolute or relative);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distinguish—recognize as distinct or different (identification is not needed);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categorize—place into divisions or classes;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cluster—group similar objects;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rank—assign an order or position relative to other objects;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compare—notice similarities and differences;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associate—link or join in a relationship that may or may not be of the same type;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correlate—establish a direct connection, such as causal or reciprocal.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1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by Task </a:t>
            </a:r>
            <a:r>
              <a:rPr lang="en-GB" dirty="0" smtClean="0"/>
              <a:t>Taxonomy BY </a:t>
            </a:r>
            <a:r>
              <a:rPr lang="en-GB" dirty="0" err="1"/>
              <a:t>Shneiderman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62909"/>
            <a:ext cx="9720073" cy="444361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A related strategy was proposed by </a:t>
            </a:r>
            <a:r>
              <a:rPr lang="en-GB" dirty="0" err="1"/>
              <a:t>Shneiderman</a:t>
            </a:r>
            <a:r>
              <a:rPr lang="en-GB" dirty="0"/>
              <a:t> [319]. </a:t>
            </a:r>
            <a:endParaRPr lang="en-GB" dirty="0" smtClean="0"/>
          </a:p>
          <a:p>
            <a:pPr algn="just"/>
            <a:r>
              <a:rPr lang="en-GB" dirty="0" smtClean="0"/>
              <a:t>His </a:t>
            </a:r>
            <a:r>
              <a:rPr lang="en-GB" dirty="0"/>
              <a:t>list of data types was somewhat different from Keller and Keller’s, and included more types from the information visualization field. </a:t>
            </a:r>
            <a:endParaRPr lang="en-GB" dirty="0" smtClean="0"/>
          </a:p>
          <a:p>
            <a:pPr algn="just"/>
            <a:r>
              <a:rPr lang="en-GB" dirty="0" smtClean="0"/>
              <a:t>His </a:t>
            </a:r>
            <a:r>
              <a:rPr lang="en-GB" dirty="0"/>
              <a:t>list of data types consisted of: </a:t>
            </a:r>
            <a:endParaRPr lang="en-GB" dirty="0" smtClean="0"/>
          </a:p>
          <a:p>
            <a:pPr algn="just"/>
            <a:r>
              <a:rPr lang="en-GB" dirty="0" smtClean="0"/>
              <a:t>• </a:t>
            </a:r>
            <a:r>
              <a:rPr lang="en-GB" dirty="0"/>
              <a:t>one-dimensional linear; </a:t>
            </a:r>
            <a:endParaRPr lang="en-GB" dirty="0" smtClean="0"/>
          </a:p>
          <a:p>
            <a:pPr algn="just"/>
            <a:r>
              <a:rPr lang="en-GB" dirty="0" smtClean="0"/>
              <a:t>• </a:t>
            </a:r>
            <a:r>
              <a:rPr lang="en-GB" dirty="0"/>
              <a:t>two-dimensional map; </a:t>
            </a:r>
            <a:endParaRPr lang="en-GB" dirty="0" smtClean="0"/>
          </a:p>
          <a:p>
            <a:pPr algn="just"/>
            <a:r>
              <a:rPr lang="en-GB" dirty="0" smtClean="0"/>
              <a:t>• </a:t>
            </a:r>
            <a:r>
              <a:rPr lang="en-GB" dirty="0"/>
              <a:t>three-dimensional world; </a:t>
            </a:r>
            <a:endParaRPr lang="en-GB" dirty="0" smtClean="0"/>
          </a:p>
          <a:p>
            <a:pPr algn="just"/>
            <a:r>
              <a:rPr lang="en-GB" dirty="0" smtClean="0"/>
              <a:t>• </a:t>
            </a:r>
            <a:r>
              <a:rPr lang="en-GB" dirty="0"/>
              <a:t>temporal; </a:t>
            </a:r>
            <a:endParaRPr lang="en-GB" dirty="0" smtClean="0"/>
          </a:p>
          <a:p>
            <a:pPr algn="just"/>
            <a:r>
              <a:rPr lang="en-GB" dirty="0" smtClean="0"/>
              <a:t>• </a:t>
            </a:r>
            <a:r>
              <a:rPr lang="en-GB" dirty="0"/>
              <a:t>multidimensional; </a:t>
            </a:r>
            <a:endParaRPr lang="en-GB" dirty="0" smtClean="0"/>
          </a:p>
          <a:p>
            <a:pPr algn="just"/>
            <a:r>
              <a:rPr lang="en-GB" dirty="0" smtClean="0"/>
              <a:t>• </a:t>
            </a:r>
            <a:r>
              <a:rPr lang="en-GB" dirty="0"/>
              <a:t>tree; </a:t>
            </a:r>
            <a:endParaRPr lang="en-GB" dirty="0" smtClean="0"/>
          </a:p>
          <a:p>
            <a:pPr algn="just"/>
            <a:r>
              <a:rPr lang="en-GB" dirty="0" smtClean="0"/>
              <a:t>• </a:t>
            </a:r>
            <a:r>
              <a:rPr lang="en-GB" dirty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0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87237"/>
            <a:ext cx="9720073" cy="4023360"/>
          </a:xfrm>
        </p:spPr>
        <p:txBody>
          <a:bodyPr/>
          <a:lstStyle/>
          <a:p>
            <a:r>
              <a:rPr lang="en-GB" dirty="0"/>
              <a:t>For his tasks, </a:t>
            </a:r>
            <a:r>
              <a:rPr lang="en-GB" dirty="0" err="1"/>
              <a:t>Shneiderman</a:t>
            </a:r>
            <a:r>
              <a:rPr lang="en-GB" dirty="0"/>
              <a:t> looked more at the </a:t>
            </a:r>
            <a:r>
              <a:rPr lang="en-GB" dirty="0" err="1"/>
              <a:t>behavior</a:t>
            </a:r>
            <a:r>
              <a:rPr lang="en-GB" dirty="0"/>
              <a:t> of analysts as they attempt to extract </a:t>
            </a:r>
            <a:r>
              <a:rPr lang="en-GB" dirty="0" smtClean="0"/>
              <a:t>knowledge </a:t>
            </a:r>
            <a:r>
              <a:rPr lang="en-GB" dirty="0"/>
              <a:t>from the data. His task set consisted of the </a:t>
            </a:r>
            <a:r>
              <a:rPr lang="en-GB" dirty="0" smtClean="0"/>
              <a:t>following</a:t>
            </a:r>
          </a:p>
          <a:p>
            <a:r>
              <a:rPr lang="en-GB" b="1" dirty="0" smtClean="0"/>
              <a:t>Overview. </a:t>
            </a:r>
            <a:r>
              <a:rPr lang="en-GB" dirty="0" smtClean="0"/>
              <a:t>Gain </a:t>
            </a:r>
            <a:r>
              <a:rPr lang="en-GB" dirty="0"/>
              <a:t>an overview of the entire collection, e.g., using a fisheye strategy for network browsing. </a:t>
            </a:r>
            <a:endParaRPr lang="en-GB" dirty="0" smtClean="0"/>
          </a:p>
          <a:p>
            <a:r>
              <a:rPr lang="en-GB" b="1" dirty="0" smtClean="0"/>
              <a:t>Zoom</a:t>
            </a:r>
            <a:r>
              <a:rPr lang="en-GB" b="1" dirty="0"/>
              <a:t>. </a:t>
            </a:r>
            <a:r>
              <a:rPr lang="en-GB" dirty="0"/>
              <a:t>Zoom in items of interest to gain a more detailed view, e.g., holding down a mouse button to enlarge a region of the display. </a:t>
            </a:r>
            <a:endParaRPr lang="en-GB" dirty="0" smtClean="0"/>
          </a:p>
          <a:p>
            <a:r>
              <a:rPr lang="en-GB" b="1" dirty="0" smtClean="0"/>
              <a:t>Filter</a:t>
            </a:r>
            <a:r>
              <a:rPr lang="en-GB" b="1" dirty="0"/>
              <a:t>. </a:t>
            </a:r>
            <a:r>
              <a:rPr lang="en-GB" dirty="0"/>
              <a:t>Filter out uninteresting items to allow the user to reduce the size of a search, e.g., dynamic queries that can be invoked via sliders. </a:t>
            </a:r>
            <a:endParaRPr lang="en-GB" dirty="0" smtClean="0"/>
          </a:p>
          <a:p>
            <a:r>
              <a:rPr lang="en-GB" b="1" dirty="0" smtClean="0"/>
              <a:t>Details-on-demand</a:t>
            </a:r>
            <a:r>
              <a:rPr lang="en-GB" b="1" dirty="0"/>
              <a:t>. </a:t>
            </a:r>
            <a:r>
              <a:rPr lang="en-GB" dirty="0"/>
              <a:t>Select an item or group and get details when needed, e.g., a pop-up window can show more attributes of a specific object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45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</TotalTime>
  <Words>890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Data visualization</vt:lpstr>
      <vt:lpstr>agenda</vt:lpstr>
      <vt:lpstr>taxonomy</vt:lpstr>
      <vt:lpstr>taxonomoies</vt:lpstr>
      <vt:lpstr>Taxonomy of Visualization Goal by keller and keller</vt:lpstr>
      <vt:lpstr>Contd.</vt:lpstr>
      <vt:lpstr>Task list</vt:lpstr>
      <vt:lpstr>Data Type by Task Taxonomy BY Shneiderman</vt:lpstr>
      <vt:lpstr>Contd.</vt:lpstr>
      <vt:lpstr>Contd.</vt:lpstr>
      <vt:lpstr>Keim taxonomy</vt:lpstr>
      <vt:lpstr>Classification of Visualization Techniques.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Hafeezuddin Shaik</dc:creator>
  <cp:lastModifiedBy>Hafeezuddin Shaik</cp:lastModifiedBy>
  <cp:revision>7</cp:revision>
  <dcterms:created xsi:type="dcterms:W3CDTF">2022-03-29T17:31:20Z</dcterms:created>
  <dcterms:modified xsi:type="dcterms:W3CDTF">2022-03-30T05:01:36Z</dcterms:modified>
</cp:coreProperties>
</file>