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74" r:id="rId11"/>
    <p:sldId id="265" r:id="rId12"/>
    <p:sldId id="266" r:id="rId13"/>
    <p:sldId id="267" r:id="rId14"/>
    <p:sldId id="268" r:id="rId15"/>
    <p:sldId id="276" r:id="rId16"/>
    <p:sldId id="277" r:id="rId17"/>
    <p:sldId id="269" r:id="rId18"/>
    <p:sldId id="270" r:id="rId19"/>
    <p:sldId id="271" r:id="rId20"/>
    <p:sldId id="275"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7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220283-D8C5-4EDF-8C85-EE2FC1352C78}"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5B094-79B6-487E-9ECC-36562507799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02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220283-D8C5-4EDF-8C85-EE2FC1352C78}"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5B094-79B6-487E-9ECC-365625077991}" type="slidenum">
              <a:rPr lang="en-US" smtClean="0"/>
              <a:t>‹#›</a:t>
            </a:fld>
            <a:endParaRPr lang="en-US"/>
          </a:p>
        </p:txBody>
      </p:sp>
    </p:spTree>
    <p:extLst>
      <p:ext uri="{BB962C8B-B14F-4D97-AF65-F5344CB8AC3E}">
        <p14:creationId xmlns:p14="http://schemas.microsoft.com/office/powerpoint/2010/main" val="394954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220283-D8C5-4EDF-8C85-EE2FC1352C78}"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5B094-79B6-487E-9ECC-365625077991}" type="slidenum">
              <a:rPr lang="en-US" smtClean="0"/>
              <a:t>‹#›</a:t>
            </a:fld>
            <a:endParaRPr lang="en-US"/>
          </a:p>
        </p:txBody>
      </p:sp>
    </p:spTree>
    <p:extLst>
      <p:ext uri="{BB962C8B-B14F-4D97-AF65-F5344CB8AC3E}">
        <p14:creationId xmlns:p14="http://schemas.microsoft.com/office/powerpoint/2010/main" val="379209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220283-D8C5-4EDF-8C85-EE2FC1352C78}"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5B094-79B6-487E-9ECC-365625077991}" type="slidenum">
              <a:rPr lang="en-US" smtClean="0"/>
              <a:t>‹#›</a:t>
            </a:fld>
            <a:endParaRPr lang="en-US"/>
          </a:p>
        </p:txBody>
      </p:sp>
    </p:spTree>
    <p:extLst>
      <p:ext uri="{BB962C8B-B14F-4D97-AF65-F5344CB8AC3E}">
        <p14:creationId xmlns:p14="http://schemas.microsoft.com/office/powerpoint/2010/main" val="1154149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220283-D8C5-4EDF-8C85-EE2FC1352C78}"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5B094-79B6-487E-9ECC-36562507799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97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220283-D8C5-4EDF-8C85-EE2FC1352C78}"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5B094-79B6-487E-9ECC-365625077991}" type="slidenum">
              <a:rPr lang="en-US" smtClean="0"/>
              <a:t>‹#›</a:t>
            </a:fld>
            <a:endParaRPr lang="en-US"/>
          </a:p>
        </p:txBody>
      </p:sp>
    </p:spTree>
    <p:extLst>
      <p:ext uri="{BB962C8B-B14F-4D97-AF65-F5344CB8AC3E}">
        <p14:creationId xmlns:p14="http://schemas.microsoft.com/office/powerpoint/2010/main" val="381892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220283-D8C5-4EDF-8C85-EE2FC1352C78}" type="datetimeFigureOut">
              <a:rPr lang="en-US" smtClean="0"/>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5B094-79B6-487E-9ECC-365625077991}" type="slidenum">
              <a:rPr lang="en-US" smtClean="0"/>
              <a:t>‹#›</a:t>
            </a:fld>
            <a:endParaRPr lang="en-US"/>
          </a:p>
        </p:txBody>
      </p:sp>
    </p:spTree>
    <p:extLst>
      <p:ext uri="{BB962C8B-B14F-4D97-AF65-F5344CB8AC3E}">
        <p14:creationId xmlns:p14="http://schemas.microsoft.com/office/powerpoint/2010/main" val="50681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220283-D8C5-4EDF-8C85-EE2FC1352C78}" type="datetimeFigureOut">
              <a:rPr lang="en-US" smtClean="0"/>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55B094-79B6-487E-9ECC-365625077991}" type="slidenum">
              <a:rPr lang="en-US" smtClean="0"/>
              <a:t>‹#›</a:t>
            </a:fld>
            <a:endParaRPr lang="en-US"/>
          </a:p>
        </p:txBody>
      </p:sp>
    </p:spTree>
    <p:extLst>
      <p:ext uri="{BB962C8B-B14F-4D97-AF65-F5344CB8AC3E}">
        <p14:creationId xmlns:p14="http://schemas.microsoft.com/office/powerpoint/2010/main" val="388180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220283-D8C5-4EDF-8C85-EE2FC1352C78}" type="datetimeFigureOut">
              <a:rPr lang="en-US" smtClean="0"/>
              <a:t>4/8/2022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555B094-79B6-487E-9ECC-365625077991}" type="slidenum">
              <a:rPr lang="en-US" smtClean="0"/>
              <a:t>‹#›</a:t>
            </a:fld>
            <a:endParaRPr lang="en-US"/>
          </a:p>
        </p:txBody>
      </p:sp>
    </p:spTree>
    <p:extLst>
      <p:ext uri="{BB962C8B-B14F-4D97-AF65-F5344CB8AC3E}">
        <p14:creationId xmlns:p14="http://schemas.microsoft.com/office/powerpoint/2010/main" val="37317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220283-D8C5-4EDF-8C85-EE2FC1352C78}" type="datetimeFigureOut">
              <a:rPr lang="en-US" smtClean="0"/>
              <a:t>4/8/2022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555B094-79B6-487E-9ECC-365625077991}" type="slidenum">
              <a:rPr lang="en-US" smtClean="0"/>
              <a:t>‹#›</a:t>
            </a:fld>
            <a:endParaRPr lang="en-US"/>
          </a:p>
        </p:txBody>
      </p:sp>
    </p:spTree>
    <p:extLst>
      <p:ext uri="{BB962C8B-B14F-4D97-AF65-F5344CB8AC3E}">
        <p14:creationId xmlns:p14="http://schemas.microsoft.com/office/powerpoint/2010/main" val="287120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220283-D8C5-4EDF-8C85-EE2FC1352C78}"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5B094-79B6-487E-9ECC-365625077991}" type="slidenum">
              <a:rPr lang="en-US" smtClean="0"/>
              <a:t>‹#›</a:t>
            </a:fld>
            <a:endParaRPr lang="en-US"/>
          </a:p>
        </p:txBody>
      </p:sp>
    </p:spTree>
    <p:extLst>
      <p:ext uri="{BB962C8B-B14F-4D97-AF65-F5344CB8AC3E}">
        <p14:creationId xmlns:p14="http://schemas.microsoft.com/office/powerpoint/2010/main" val="4885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220283-D8C5-4EDF-8C85-EE2FC1352C78}" type="datetimeFigureOut">
              <a:rPr lang="en-US" smtClean="0"/>
              <a:t>4/8/2022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555B094-79B6-487E-9ECC-36562507799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2248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searchdatamanagement/definition/data"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hatis.techtarget.com/definition/coordinates" TargetMode="External"/><Relationship Id="rId4" Type="http://schemas.openxmlformats.org/officeDocument/2006/relationships/hyperlink" Target="https://whatis.techtarget.com/definition/geospatial-analysis"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Function_(mathematics)" TargetMode="External"/><Relationship Id="rId3" Type="http://schemas.openxmlformats.org/officeDocument/2006/relationships/hyperlink" Target="https://en.wikipedia.org/wiki/Dimension" TargetMode="External"/><Relationship Id="rId7" Type="http://schemas.openxmlformats.org/officeDocument/2006/relationships/hyperlink" Target="https://en.wikipedia.org/wiki/Level_set" TargetMode="Externa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hyperlink" Target="https://en.wikipedia.org/wiki/Volume" TargetMode="External"/><Relationship Id="rId5" Type="http://schemas.openxmlformats.org/officeDocument/2006/relationships/hyperlink" Target="https://en.wikipedia.org/wiki/Surface_(mathematics)" TargetMode="External"/><Relationship Id="rId4" Type="http://schemas.openxmlformats.org/officeDocument/2006/relationships/hyperlink" Target="https://en.wikipedia.org/wiki/Contour_line" TargetMode="External"/><Relationship Id="rId9" Type="http://schemas.openxmlformats.org/officeDocument/2006/relationships/hyperlink" Target="https://en.wikipedia.org/wiki/Domain_of_a_func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3094182"/>
            <a:ext cx="10058400" cy="1230930"/>
          </a:xfrm>
        </p:spPr>
        <p:txBody>
          <a:bodyPr/>
          <a:lstStyle/>
          <a:p>
            <a:r>
              <a:rPr lang="en-US" dirty="0" smtClean="0"/>
              <a:t>Data Visualization</a:t>
            </a:r>
            <a:endParaRPr lang="en-US" dirty="0"/>
          </a:p>
        </p:txBody>
      </p:sp>
      <p:sp>
        <p:nvSpPr>
          <p:cNvPr id="3" name="Subtitle 2"/>
          <p:cNvSpPr>
            <a:spLocks noGrp="1"/>
          </p:cNvSpPr>
          <p:nvPr>
            <p:ph type="subTitle" idx="1"/>
          </p:nvPr>
        </p:nvSpPr>
        <p:spPr/>
        <p:txBody>
          <a:bodyPr/>
          <a:lstStyle/>
          <a:p>
            <a:r>
              <a:rPr lang="en-US" dirty="0" smtClean="0"/>
              <a:t>4/4/2022</a:t>
            </a:r>
            <a:endParaRPr lang="en-US" dirty="0"/>
          </a:p>
        </p:txBody>
      </p:sp>
    </p:spTree>
    <p:extLst>
      <p:ext uri="{BB962C8B-B14F-4D97-AF65-F5344CB8AC3E}">
        <p14:creationId xmlns:p14="http://schemas.microsoft.com/office/powerpoint/2010/main" val="744984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and Quadratic Data Probing</a:t>
            </a:r>
            <a:endParaRPr lang="en-US" dirty="0"/>
          </a:p>
        </p:txBody>
      </p:sp>
      <p:pic>
        <p:nvPicPr>
          <p:cNvPr id="1026" name="Picture 2" descr="A Complete Guide to Open Addressing &amp; its Classification to eliminate  Collisions | Codingee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6688" y="1881188"/>
            <a:ext cx="6838950"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797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Dimensional Data</a:t>
            </a:r>
            <a:endParaRPr lang="en-US" dirty="0"/>
          </a:p>
        </p:txBody>
      </p:sp>
      <p:sp>
        <p:nvSpPr>
          <p:cNvPr id="3" name="Content Placeholder 2"/>
          <p:cNvSpPr>
            <a:spLocks noGrp="1"/>
          </p:cNvSpPr>
          <p:nvPr>
            <p:ph idx="1"/>
          </p:nvPr>
        </p:nvSpPr>
        <p:spPr/>
        <p:txBody>
          <a:bodyPr/>
          <a:lstStyle/>
          <a:p>
            <a:pPr algn="just"/>
            <a:r>
              <a:rPr lang="en-GB" dirty="0"/>
              <a:t>As with two-dimensional data, three-dimensional spatial data may be either discrete samples of a continuous phenomenon or a structure best described via vertices, edges, and polygons. </a:t>
            </a:r>
            <a:endParaRPr lang="en-GB" dirty="0" smtClean="0"/>
          </a:p>
          <a:p>
            <a:pPr algn="just"/>
            <a:r>
              <a:rPr lang="en-GB" dirty="0" smtClean="0"/>
              <a:t>In </a:t>
            </a:r>
            <a:r>
              <a:rPr lang="en-GB" dirty="0"/>
              <a:t>reality, many visualizations of science and engineering data contain a combination of these data representations, such as air flow around a wing or stress attributes of a mechanical part.</a:t>
            </a:r>
            <a:endParaRPr lang="en-US" dirty="0"/>
          </a:p>
        </p:txBody>
      </p:sp>
      <p:pic>
        <p:nvPicPr>
          <p:cNvPr id="4098" name="Picture 2" descr="Create 3D model from a single 2D image in PyTorch. | by Phúc Lê | Vitalify  Asia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027" y="3113731"/>
            <a:ext cx="5373822" cy="3089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936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explicit surfaces</a:t>
            </a:r>
            <a:endParaRPr lang="en-US" dirty="0"/>
          </a:p>
        </p:txBody>
      </p:sp>
      <p:sp>
        <p:nvSpPr>
          <p:cNvPr id="3" name="Content Placeholder 2"/>
          <p:cNvSpPr>
            <a:spLocks noGrp="1"/>
          </p:cNvSpPr>
          <p:nvPr>
            <p:ph idx="1"/>
          </p:nvPr>
        </p:nvSpPr>
        <p:spPr/>
        <p:txBody>
          <a:bodyPr>
            <a:normAutofit/>
          </a:bodyPr>
          <a:lstStyle/>
          <a:p>
            <a:pPr algn="just"/>
            <a:r>
              <a:rPr lang="en-GB" sz="2400" dirty="0"/>
              <a:t>An explicit surface is one that has been defined in one of two ways: </a:t>
            </a:r>
            <a:endParaRPr lang="en-GB" sz="2400" dirty="0" smtClean="0"/>
          </a:p>
          <a:p>
            <a:pPr algn="just"/>
            <a:r>
              <a:rPr lang="en-GB" sz="2400" dirty="0" smtClean="0"/>
              <a:t>1</a:t>
            </a:r>
            <a:r>
              <a:rPr lang="en-GB" sz="2400" dirty="0"/>
              <a:t>. </a:t>
            </a:r>
            <a:r>
              <a:rPr lang="en-GB" sz="2400" dirty="0" smtClean="0"/>
              <a:t>A </a:t>
            </a:r>
            <a:r>
              <a:rPr lang="en-GB" sz="2400" dirty="0"/>
              <a:t>list of three-dimensional vertices, a list of connections between the edges (specified as a pair of indices into the vertex list), and a list of planar polygon patches (usually specified as a fixed or variable length list of indices into the edge list); </a:t>
            </a:r>
            <a:endParaRPr lang="en-GB" sz="2400" dirty="0" smtClean="0"/>
          </a:p>
          <a:p>
            <a:pPr algn="just"/>
            <a:endParaRPr lang="en-GB" sz="2400" dirty="0" smtClean="0"/>
          </a:p>
          <a:p>
            <a:pPr algn="just"/>
            <a:r>
              <a:rPr lang="en-GB" sz="2400" dirty="0" smtClean="0"/>
              <a:t>2</a:t>
            </a:r>
            <a:r>
              <a:rPr lang="en-GB" sz="2400" dirty="0"/>
              <a:t>. </a:t>
            </a:r>
            <a:r>
              <a:rPr lang="en-GB" sz="2400" dirty="0" smtClean="0"/>
              <a:t>A </a:t>
            </a:r>
            <a:r>
              <a:rPr lang="en-GB" sz="2400" dirty="0"/>
              <a:t>set of parametric equations for defining the x-, y-, and z-coordinates of points on the surface, along with an interconnection strategy (e.g.</a:t>
            </a:r>
            <a:endParaRPr lang="en-US" sz="2400" dirty="0"/>
          </a:p>
        </p:txBody>
      </p:sp>
    </p:spTree>
    <p:extLst>
      <p:ext uri="{BB962C8B-B14F-4D97-AF65-F5344CB8AC3E}">
        <p14:creationId xmlns:p14="http://schemas.microsoft.com/office/powerpoint/2010/main" val="868651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01097" y="386053"/>
            <a:ext cx="4693805" cy="5353339"/>
          </a:xfrm>
          <a:prstGeom prst="rect">
            <a:avLst/>
          </a:prstGeom>
        </p:spPr>
      </p:pic>
      <p:pic>
        <p:nvPicPr>
          <p:cNvPr id="5122" name="Picture 2" descr="Write number of edges, faces and vertices of cube, cuboid, cone, cylinder,  sphere, triangular pyramid, rectangular and prism. - Maths Q&amp;A"/>
          <p:cNvPicPr>
            <a:picLocks noChangeAspect="1" noChangeArrowheads="1"/>
          </p:cNvPicPr>
          <p:nvPr/>
        </p:nvPicPr>
        <p:blipFill rotWithShape="1">
          <a:blip r:embed="rId3">
            <a:extLst>
              <a:ext uri="{28A0092B-C50C-407E-A947-70E740481C1C}">
                <a14:useLocalDpi xmlns:a14="http://schemas.microsoft.com/office/drawing/2010/main" val="0"/>
              </a:ext>
            </a:extLst>
          </a:blip>
          <a:srcRect r="12480"/>
          <a:stretch/>
        </p:blipFill>
        <p:spPr bwMode="auto">
          <a:xfrm>
            <a:off x="5120530" y="386053"/>
            <a:ext cx="6051883" cy="20539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ubik's Cube Three-dimensional Space Drawing Ice Cube - Cube Clip Art PNG  Image | Transparent PNG Free Download on See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4775" y="2980205"/>
            <a:ext cx="2633048" cy="2514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248727" y="3419871"/>
            <a:ext cx="3897745" cy="923330"/>
          </a:xfrm>
          <a:prstGeom prst="rect">
            <a:avLst/>
          </a:prstGeom>
        </p:spPr>
        <p:txBody>
          <a:bodyPr wrap="square">
            <a:spAutoFit/>
          </a:bodyPr>
          <a:lstStyle/>
          <a:p>
            <a:pPr algn="just"/>
            <a:r>
              <a:rPr lang="en-GB" dirty="0"/>
              <a:t>Note that every edge is shared by exactly two faces, and that every vertex is a member of two or more edges</a:t>
            </a:r>
            <a:endParaRPr lang="en-US" dirty="0"/>
          </a:p>
        </p:txBody>
      </p:sp>
    </p:spTree>
    <p:extLst>
      <p:ext uri="{BB962C8B-B14F-4D97-AF65-F5344CB8AC3E}">
        <p14:creationId xmlns:p14="http://schemas.microsoft.com/office/powerpoint/2010/main" val="4288884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PARAMETRIC REPRESENTATION</a:t>
            </a:r>
            <a:endParaRPr lang="en-US" dirty="0"/>
          </a:p>
        </p:txBody>
      </p:sp>
      <p:sp>
        <p:nvSpPr>
          <p:cNvPr id="3" name="Content Placeholder 2"/>
          <p:cNvSpPr>
            <a:spLocks noGrp="1"/>
          </p:cNvSpPr>
          <p:nvPr>
            <p:ph idx="1"/>
          </p:nvPr>
        </p:nvSpPr>
        <p:spPr/>
        <p:txBody>
          <a:bodyPr/>
          <a:lstStyle/>
          <a:p>
            <a:r>
              <a:rPr lang="en-GB" dirty="0"/>
              <a:t>The parametric form for a unit </a:t>
            </a:r>
            <a:r>
              <a:rPr lang="en-GB" dirty="0" smtClean="0"/>
              <a:t>cylinder </a:t>
            </a:r>
            <a:r>
              <a:rPr lang="en-GB" dirty="0"/>
              <a:t>aligned with the y-axis can be defined as follows</a:t>
            </a:r>
            <a:r>
              <a:rPr lang="en-GB" dirty="0" smtClean="0"/>
              <a:t>:</a:t>
            </a:r>
          </a:p>
          <a:p>
            <a:r>
              <a:rPr lang="en-US" dirty="0"/>
              <a:t>y = 1.0, x = cos </a:t>
            </a:r>
            <a:r>
              <a:rPr lang="el-GR" dirty="0"/>
              <a:t>θ, </a:t>
            </a:r>
            <a:r>
              <a:rPr lang="en-US" dirty="0"/>
              <a:t>z = sin </a:t>
            </a:r>
            <a:r>
              <a:rPr lang="el-GR" dirty="0"/>
              <a:t>θ, 0.0 ≤ θ ≤ 2π, (</a:t>
            </a:r>
            <a:r>
              <a:rPr lang="en-US" dirty="0"/>
              <a:t>top) </a:t>
            </a:r>
            <a:endParaRPr lang="en-US" dirty="0" smtClean="0"/>
          </a:p>
          <a:p>
            <a:r>
              <a:rPr lang="en-US" dirty="0" smtClean="0"/>
              <a:t>y </a:t>
            </a:r>
            <a:r>
              <a:rPr lang="en-US" dirty="0"/>
              <a:t>= 0.0, x = cos </a:t>
            </a:r>
            <a:r>
              <a:rPr lang="el-GR" dirty="0"/>
              <a:t>θ, </a:t>
            </a:r>
            <a:r>
              <a:rPr lang="en-US" dirty="0"/>
              <a:t>z = sin </a:t>
            </a:r>
            <a:r>
              <a:rPr lang="el-GR" dirty="0"/>
              <a:t>θ, 0.0 ≤ θ ≤ 2π, (</a:t>
            </a:r>
            <a:r>
              <a:rPr lang="en-US" dirty="0"/>
              <a:t>bottom) </a:t>
            </a:r>
            <a:endParaRPr lang="en-US" dirty="0" smtClean="0"/>
          </a:p>
          <a:p>
            <a:r>
              <a:rPr lang="en-US" dirty="0" smtClean="0"/>
              <a:t>y </a:t>
            </a:r>
            <a:r>
              <a:rPr lang="en-US" dirty="0"/>
              <a:t>= h, x = cos </a:t>
            </a:r>
            <a:r>
              <a:rPr lang="el-GR" dirty="0"/>
              <a:t>θ, </a:t>
            </a:r>
            <a:r>
              <a:rPr lang="en-US" dirty="0"/>
              <a:t>z = sin </a:t>
            </a:r>
            <a:r>
              <a:rPr lang="el-GR" dirty="0"/>
              <a:t>θ, 0.0 ≤ θ ≤ 2π, 0.0 ≤ </a:t>
            </a:r>
            <a:r>
              <a:rPr lang="en-US" dirty="0"/>
              <a:t>h ≤ 1.0. (sides) </a:t>
            </a:r>
          </a:p>
        </p:txBody>
      </p:sp>
    </p:spTree>
    <p:extLst>
      <p:ext uri="{BB962C8B-B14F-4D97-AF65-F5344CB8AC3E}">
        <p14:creationId xmlns:p14="http://schemas.microsoft.com/office/powerpoint/2010/main" val="647520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Voxel</a:t>
            </a:r>
            <a:endParaRPr lang="en-US" dirty="0"/>
          </a:p>
        </p:txBody>
      </p:sp>
      <p:sp>
        <p:nvSpPr>
          <p:cNvPr id="3" name="Content Placeholder 2"/>
          <p:cNvSpPr>
            <a:spLocks noGrp="1"/>
          </p:cNvSpPr>
          <p:nvPr>
            <p:ph idx="1"/>
          </p:nvPr>
        </p:nvSpPr>
        <p:spPr>
          <a:xfrm>
            <a:off x="1097280" y="1845734"/>
            <a:ext cx="4684684" cy="4023360"/>
          </a:xfrm>
        </p:spPr>
        <p:txBody>
          <a:bodyPr/>
          <a:lstStyle/>
          <a:p>
            <a:pPr algn="just"/>
            <a:r>
              <a:rPr lang="en-GB" dirty="0"/>
              <a:t>In 3D computer graphics, a voxel </a:t>
            </a:r>
            <a:r>
              <a:rPr lang="en-GB" b="1" dirty="0"/>
              <a:t>represents a value on a regular grid in three-dimensional space</a:t>
            </a:r>
            <a:r>
              <a:rPr lang="en-GB" dirty="0"/>
              <a:t>. </a:t>
            </a:r>
            <a:endParaRPr lang="en-GB" dirty="0" smtClean="0"/>
          </a:p>
          <a:p>
            <a:pPr algn="just"/>
            <a:endParaRPr lang="en-GB" dirty="0"/>
          </a:p>
          <a:p>
            <a:pPr algn="just"/>
            <a:r>
              <a:rPr lang="en-GB" dirty="0"/>
              <a:t>Voxels are frequently used </a:t>
            </a:r>
            <a:r>
              <a:rPr lang="en-GB" b="1" dirty="0"/>
              <a:t>in the visualization and analysis of medical and scientific data</a:t>
            </a:r>
            <a:r>
              <a:rPr lang="en-GB" dirty="0"/>
              <a:t> (e.g. geographic information systems (GIS)). Some volumetric displays use voxels to describe their resolution</a:t>
            </a:r>
            <a:endParaRPr lang="en-US" dirty="0"/>
          </a:p>
        </p:txBody>
      </p:sp>
      <p:pic>
        <p:nvPicPr>
          <p:cNvPr id="2050" name="Picture 2" descr="Voxel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0417" y="1968486"/>
            <a:ext cx="2257678" cy="25850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05077" y="4922982"/>
            <a:ext cx="788357" cy="369332"/>
          </a:xfrm>
          <a:prstGeom prst="rect">
            <a:avLst/>
          </a:prstGeom>
          <a:noFill/>
        </p:spPr>
        <p:txBody>
          <a:bodyPr wrap="none" rtlCol="0">
            <a:spAutoFit/>
          </a:bodyPr>
          <a:lstStyle/>
          <a:p>
            <a:r>
              <a:rPr lang="en-US" dirty="0" smtClean="0"/>
              <a:t>VOXEL</a:t>
            </a:r>
            <a:endParaRPr lang="en-US" dirty="0"/>
          </a:p>
        </p:txBody>
      </p:sp>
      <p:pic>
        <p:nvPicPr>
          <p:cNvPr id="2052" name="Picture 4" descr="100+ Pixel Pictures &amp; Images [HD] | Download Free Photos on Unsplas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4229" y="2247761"/>
            <a:ext cx="2645954" cy="26459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261599" y="4893715"/>
            <a:ext cx="691215" cy="369332"/>
          </a:xfrm>
          <a:prstGeom prst="rect">
            <a:avLst/>
          </a:prstGeom>
          <a:noFill/>
        </p:spPr>
        <p:txBody>
          <a:bodyPr wrap="none" rtlCol="0">
            <a:spAutoFit/>
          </a:bodyPr>
          <a:lstStyle/>
          <a:p>
            <a:r>
              <a:rPr lang="en-US" dirty="0" smtClean="0"/>
              <a:t>PIXEL</a:t>
            </a:r>
            <a:endParaRPr lang="en-US" dirty="0"/>
          </a:p>
        </p:txBody>
      </p:sp>
    </p:spTree>
    <p:extLst>
      <p:ext uri="{BB962C8B-B14F-4D97-AF65-F5344CB8AC3E}">
        <p14:creationId xmlns:p14="http://schemas.microsoft.com/office/powerpoint/2010/main" val="2153106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Pixel vs Voxel</a:t>
            </a:r>
            <a:endParaRPr lang="en-US" dirty="0"/>
          </a:p>
        </p:txBody>
      </p:sp>
      <p:pic>
        <p:nvPicPr>
          <p:cNvPr id="3074" name="Picture 2" descr="3D Learning, Its time to teach in Voxels instead of Pixels | by Julie  Smithson | Medi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0604" y="1837027"/>
            <a:ext cx="6801621"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97280" y="1960663"/>
            <a:ext cx="3705629" cy="2308324"/>
          </a:xfrm>
          <a:prstGeom prst="rect">
            <a:avLst/>
          </a:prstGeom>
        </p:spPr>
        <p:txBody>
          <a:bodyPr wrap="square">
            <a:spAutoFit/>
          </a:bodyPr>
          <a:lstStyle/>
          <a:p>
            <a:pPr algn="just"/>
            <a:r>
              <a:rPr lang="en-GB" dirty="0">
                <a:solidFill>
                  <a:srgbClr val="202124"/>
                </a:solidFill>
                <a:latin typeface="arial" panose="020B0604020202020204" pitchFamily="34" charset="0"/>
              </a:rPr>
              <a:t>The difference between a pixel and a voxel is that a pixel is a square inside of a 2D image with a position in a 2D grid and a single </a:t>
            </a:r>
            <a:r>
              <a:rPr lang="en-GB" dirty="0" err="1">
                <a:solidFill>
                  <a:srgbClr val="202124"/>
                </a:solidFill>
                <a:latin typeface="arial" panose="020B0604020202020204" pitchFamily="34" charset="0"/>
              </a:rPr>
              <a:t>color</a:t>
            </a:r>
            <a:r>
              <a:rPr lang="en-GB" dirty="0">
                <a:solidFill>
                  <a:srgbClr val="202124"/>
                </a:solidFill>
                <a:latin typeface="arial" panose="020B0604020202020204" pitchFamily="34" charset="0"/>
              </a:rPr>
              <a:t> value, whereas a voxel is a cube inside of a 3D model that contains a position inside a 3D grid and a single </a:t>
            </a:r>
            <a:r>
              <a:rPr lang="en-GB" dirty="0" err="1">
                <a:solidFill>
                  <a:srgbClr val="202124"/>
                </a:solidFill>
                <a:latin typeface="arial" panose="020B0604020202020204" pitchFamily="34" charset="0"/>
              </a:rPr>
              <a:t>color</a:t>
            </a:r>
            <a:r>
              <a:rPr lang="en-GB" dirty="0">
                <a:solidFill>
                  <a:srgbClr val="202124"/>
                </a:solidFill>
                <a:latin typeface="arial" panose="020B0604020202020204" pitchFamily="34" charset="0"/>
              </a:rPr>
              <a:t> value</a:t>
            </a:r>
            <a:endParaRPr lang="en-US" dirty="0"/>
          </a:p>
        </p:txBody>
      </p:sp>
    </p:spTree>
    <p:extLst>
      <p:ext uri="{BB962C8B-B14F-4D97-AF65-F5344CB8AC3E}">
        <p14:creationId xmlns:p14="http://schemas.microsoft.com/office/powerpoint/2010/main" val="3406970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Volume Data</a:t>
            </a:r>
          </a:p>
        </p:txBody>
      </p:sp>
      <p:sp>
        <p:nvSpPr>
          <p:cNvPr id="3" name="Content Placeholder 2"/>
          <p:cNvSpPr>
            <a:spLocks noGrp="1"/>
          </p:cNvSpPr>
          <p:nvPr>
            <p:ph idx="1"/>
          </p:nvPr>
        </p:nvSpPr>
        <p:spPr/>
        <p:txBody>
          <a:bodyPr>
            <a:normAutofit/>
          </a:bodyPr>
          <a:lstStyle/>
          <a:p>
            <a:pPr algn="just"/>
            <a:r>
              <a:rPr lang="en-GB" sz="2400" dirty="0"/>
              <a:t>As pixels are to two-dimensional visualization, voxels, or volume elements, are </a:t>
            </a:r>
            <a:r>
              <a:rPr lang="en-GB" sz="2400" dirty="0" smtClean="0"/>
              <a:t> </a:t>
            </a:r>
            <a:r>
              <a:rPr lang="en-GB" sz="2400" dirty="0"/>
              <a:t>three-dimensional visualization. </a:t>
            </a:r>
            <a:endParaRPr lang="en-GB" sz="2400" dirty="0" smtClean="0"/>
          </a:p>
          <a:p>
            <a:pPr algn="just"/>
            <a:r>
              <a:rPr lang="en-GB" sz="2400" dirty="0" smtClean="0"/>
              <a:t>Volume </a:t>
            </a:r>
            <a:r>
              <a:rPr lang="en-GB" sz="2400" dirty="0"/>
              <a:t>data is generally a sampling of a continuous phenomenon, and can be either acquired via sensors (e.g., tomographic data sets) or generated via simulations (e.g., computational fluid dynamics). </a:t>
            </a:r>
            <a:endParaRPr lang="en-GB" sz="2400" dirty="0" smtClean="0"/>
          </a:p>
          <a:p>
            <a:pPr algn="just"/>
            <a:r>
              <a:rPr lang="en-GB" sz="2400" dirty="0" smtClean="0"/>
              <a:t>In </a:t>
            </a:r>
            <a:r>
              <a:rPr lang="en-GB" sz="2400" dirty="0"/>
              <a:t>each case, we have one or more data dimensions with regular or irregular positions, and the goal is to convey to the viewer the structure, patterns, and anomalies within the data.</a:t>
            </a:r>
            <a:endParaRPr lang="en-US" sz="2400" dirty="0"/>
          </a:p>
        </p:txBody>
      </p:sp>
    </p:spTree>
    <p:extLst>
      <p:ext uri="{BB962C8B-B14F-4D97-AF65-F5344CB8AC3E}">
        <p14:creationId xmlns:p14="http://schemas.microsoft.com/office/powerpoint/2010/main" val="2756329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lstStyle/>
          <a:p>
            <a:pPr algn="just"/>
            <a:r>
              <a:rPr lang="en-GB" dirty="0"/>
              <a:t>Most approaches to visualizing volume data fall into one of the following </a:t>
            </a:r>
            <a:r>
              <a:rPr lang="en-GB" dirty="0" smtClean="0"/>
              <a:t>categories: </a:t>
            </a:r>
          </a:p>
          <a:p>
            <a:pPr algn="just"/>
            <a:r>
              <a:rPr lang="en-GB" b="1" dirty="0" smtClean="0"/>
              <a:t>Slicing </a:t>
            </a:r>
            <a:r>
              <a:rPr lang="en-GB" b="1" dirty="0"/>
              <a:t>techniques</a:t>
            </a:r>
            <a:r>
              <a:rPr lang="en-GB" dirty="0"/>
              <a:t>. Using a cut plane, either aligned with an axis or </a:t>
            </a:r>
            <a:r>
              <a:rPr lang="en-GB" dirty="0" smtClean="0"/>
              <a:t>arbitrarily </a:t>
            </a:r>
            <a:r>
              <a:rPr lang="en-GB" dirty="0"/>
              <a:t>oriented, probe the data to extract a two-dimensional slice of </a:t>
            </a:r>
            <a:r>
              <a:rPr lang="en-GB" dirty="0" smtClean="0"/>
              <a:t>the data</a:t>
            </a:r>
            <a:r>
              <a:rPr lang="en-GB" dirty="0"/>
              <a:t>, and then use one of the two-dimensional spatial data </a:t>
            </a:r>
            <a:r>
              <a:rPr lang="en-GB" dirty="0" smtClean="0"/>
              <a:t>visualization </a:t>
            </a:r>
            <a:r>
              <a:rPr lang="en-GB" dirty="0"/>
              <a:t>methods. </a:t>
            </a:r>
            <a:endParaRPr lang="en-GB" dirty="0" smtClean="0"/>
          </a:p>
          <a:p>
            <a:pPr algn="just"/>
            <a:r>
              <a:rPr lang="en-GB" b="1" dirty="0" smtClean="0"/>
              <a:t>Isosurface </a:t>
            </a:r>
            <a:r>
              <a:rPr lang="en-GB" b="1" dirty="0"/>
              <a:t>techniques. </a:t>
            </a:r>
            <a:r>
              <a:rPr lang="en-GB" dirty="0"/>
              <a:t>Given a user-specified value, generate a surface </a:t>
            </a:r>
            <a:r>
              <a:rPr lang="en-GB" dirty="0" smtClean="0"/>
              <a:t>description </a:t>
            </a:r>
            <a:r>
              <a:rPr lang="en-GB" dirty="0"/>
              <a:t>and visualize it using one of the explicit surface visualization techniques. </a:t>
            </a:r>
            <a:endParaRPr lang="en-GB" dirty="0" smtClean="0"/>
          </a:p>
          <a:p>
            <a:pPr algn="just"/>
            <a:r>
              <a:rPr lang="en-GB" b="1" dirty="0" smtClean="0"/>
              <a:t>Direct </a:t>
            </a:r>
            <a:r>
              <a:rPr lang="en-GB" b="1" dirty="0"/>
              <a:t>volume rendering. </a:t>
            </a:r>
            <a:r>
              <a:rPr lang="en-GB" dirty="0"/>
              <a:t>Either cast rays into the volume and compute a pixel value based on the data encountered by the ray, or project each voxel onto the projection plane using some method of accumulating effects on pixels.</a:t>
            </a:r>
            <a:endParaRPr lang="en-US" dirty="0"/>
          </a:p>
        </p:txBody>
      </p:sp>
    </p:spTree>
    <p:extLst>
      <p:ext uri="{BB962C8B-B14F-4D97-AF65-F5344CB8AC3E}">
        <p14:creationId xmlns:p14="http://schemas.microsoft.com/office/powerpoint/2010/main" val="285322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a:t>
            </a:r>
            <a:endParaRPr lang="en-US" dirty="0"/>
          </a:p>
        </p:txBody>
      </p:sp>
      <p:sp>
        <p:nvSpPr>
          <p:cNvPr id="3" name="Content Placeholder 2"/>
          <p:cNvSpPr>
            <a:spLocks noGrp="1"/>
          </p:cNvSpPr>
          <p:nvPr>
            <p:ph idx="1"/>
          </p:nvPr>
        </p:nvSpPr>
        <p:spPr>
          <a:xfrm>
            <a:off x="1097280" y="1845734"/>
            <a:ext cx="5672975" cy="4023360"/>
          </a:xfrm>
        </p:spPr>
        <p:txBody>
          <a:bodyPr/>
          <a:lstStyle/>
          <a:p>
            <a:pPr algn="just"/>
            <a:r>
              <a:rPr lang="en-GB" dirty="0"/>
              <a:t>The simplest implementation of this technique is to constrain the </a:t>
            </a:r>
            <a:r>
              <a:rPr lang="en-GB" dirty="0" smtClean="0"/>
              <a:t>orientation </a:t>
            </a:r>
            <a:r>
              <a:rPr lang="en-GB" dirty="0"/>
              <a:t>of the cut plane so that its normal coincides with one of the data axes. </a:t>
            </a:r>
            <a:endParaRPr lang="en-GB" dirty="0" smtClean="0"/>
          </a:p>
          <a:p>
            <a:pPr algn="just"/>
            <a:r>
              <a:rPr lang="en-GB" dirty="0" smtClean="0"/>
              <a:t>The </a:t>
            </a:r>
            <a:r>
              <a:rPr lang="en-GB" dirty="0"/>
              <a:t>user then specifies a row, column, or depth in the data block, and the corresponding slice is displayed using one of the techniques described in the section on two-dimensional spatial data visualization. </a:t>
            </a:r>
            <a:endParaRPr lang="en-GB" dirty="0" smtClean="0"/>
          </a:p>
          <a:p>
            <a:pPr algn="just"/>
            <a:r>
              <a:rPr lang="en-GB" dirty="0" smtClean="0"/>
              <a:t>An </a:t>
            </a:r>
            <a:r>
              <a:rPr lang="en-GB" dirty="0"/>
              <a:t>effective </a:t>
            </a:r>
            <a:r>
              <a:rPr lang="en-GB" dirty="0" smtClean="0"/>
              <a:t>strategy </a:t>
            </a:r>
            <a:r>
              <a:rPr lang="en-GB" dirty="0"/>
              <a:t>is to animate the slice selection so that the user can form associations between adjacent slices.</a:t>
            </a:r>
            <a:endParaRPr lang="en-US" dirty="0"/>
          </a:p>
        </p:txBody>
      </p:sp>
      <p:pic>
        <p:nvPicPr>
          <p:cNvPr id="6146" name="Picture 2" descr="Slicing &amp; Di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7779" y="2313991"/>
            <a:ext cx="3170915" cy="268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75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DATA</a:t>
            </a:r>
            <a:endParaRPr lang="en-US" dirty="0"/>
          </a:p>
        </p:txBody>
      </p:sp>
      <p:sp>
        <p:nvSpPr>
          <p:cNvPr id="3" name="Content Placeholder 2"/>
          <p:cNvSpPr>
            <a:spLocks noGrp="1"/>
          </p:cNvSpPr>
          <p:nvPr>
            <p:ph idx="1"/>
          </p:nvPr>
        </p:nvSpPr>
        <p:spPr>
          <a:xfrm>
            <a:off x="1097280" y="1845734"/>
            <a:ext cx="10058400" cy="749684"/>
          </a:xfrm>
        </p:spPr>
        <p:txBody>
          <a:bodyPr/>
          <a:lstStyle/>
          <a:p>
            <a:r>
              <a:rPr lang="en-GB" dirty="0"/>
              <a:t>Spatial data is the data portrayed in points, lines and It can be represented in two dimensional and three dimensional forms.</a:t>
            </a:r>
            <a:endParaRPr lang="en-US" dirty="0"/>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2121" y="2312844"/>
            <a:ext cx="2994025" cy="38092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97280" y="2906992"/>
            <a:ext cx="7010400" cy="1754326"/>
          </a:xfrm>
          <a:prstGeom prst="rect">
            <a:avLst/>
          </a:prstGeom>
        </p:spPr>
        <p:txBody>
          <a:bodyPr wrap="square">
            <a:spAutoFit/>
          </a:bodyPr>
          <a:lstStyle/>
          <a:p>
            <a:pPr algn="just"/>
            <a:r>
              <a:rPr lang="en-GB" dirty="0">
                <a:latin typeface="Arial" panose="020B0604020202020204" pitchFamily="34" charset="0"/>
              </a:rPr>
              <a:t>Spatial data is any type of </a:t>
            </a:r>
            <a:r>
              <a:rPr lang="en-GB" dirty="0">
                <a:latin typeface="Arial" panose="020B0604020202020204" pitchFamily="34" charset="0"/>
                <a:hlinkClick r:id="rId3"/>
              </a:rPr>
              <a:t>data</a:t>
            </a:r>
            <a:r>
              <a:rPr lang="en-GB" dirty="0">
                <a:latin typeface="Arial" panose="020B0604020202020204" pitchFamily="34" charset="0"/>
              </a:rPr>
              <a:t> that directly or indirectly references a specific geographical area or location. Sometimes called </a:t>
            </a:r>
            <a:r>
              <a:rPr lang="en-GB" dirty="0">
                <a:latin typeface="Arial" panose="020B0604020202020204" pitchFamily="34" charset="0"/>
                <a:hlinkClick r:id="rId4"/>
              </a:rPr>
              <a:t>geospatial</a:t>
            </a:r>
            <a:r>
              <a:rPr lang="en-GB" dirty="0">
                <a:latin typeface="Arial" panose="020B0604020202020204" pitchFamily="34" charset="0"/>
              </a:rPr>
              <a:t> data or geographic information, spatial data can also numerically represent a physical object in a geographic </a:t>
            </a:r>
            <a:r>
              <a:rPr lang="en-GB" dirty="0">
                <a:latin typeface="Arial" panose="020B0604020202020204" pitchFamily="34" charset="0"/>
                <a:hlinkClick r:id="rId5"/>
              </a:rPr>
              <a:t>coordinate</a:t>
            </a:r>
            <a:r>
              <a:rPr lang="en-GB" dirty="0">
                <a:latin typeface="Arial" panose="020B0604020202020204" pitchFamily="34" charset="0"/>
              </a:rPr>
              <a:t> system. However, spatial data is much more than a spatial component of a map.</a:t>
            </a:r>
            <a:endParaRPr lang="en-US" dirty="0">
              <a:latin typeface="Arial" panose="020B0604020202020204" pitchFamily="34" charset="0"/>
            </a:endParaRPr>
          </a:p>
        </p:txBody>
      </p:sp>
    </p:spTree>
    <p:extLst>
      <p:ext uri="{BB962C8B-B14F-4D97-AF65-F5344CB8AC3E}">
        <p14:creationId xmlns:p14="http://schemas.microsoft.com/office/powerpoint/2010/main" val="4236423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IsoSurfaces</a:t>
            </a:r>
            <a:endParaRPr lang="en-US" dirty="0"/>
          </a:p>
        </p:txBody>
      </p:sp>
      <p:pic>
        <p:nvPicPr>
          <p:cNvPr id="1026" name="Picture 2" descr="Investigation into the dynamics of wheel spray released from a rotating  tyre of a simplified vehicle model - ScienceDirec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8970" y="2114118"/>
            <a:ext cx="4158967"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26480" y="2034648"/>
            <a:ext cx="5163128" cy="3139321"/>
          </a:xfrm>
          <a:prstGeom prst="rect">
            <a:avLst/>
          </a:prstGeom>
        </p:spPr>
        <p:txBody>
          <a:bodyPr wrap="square">
            <a:spAutoFit/>
          </a:bodyPr>
          <a:lstStyle/>
          <a:p>
            <a:pPr algn="just"/>
            <a:r>
              <a:rPr lang="en-GB" dirty="0">
                <a:solidFill>
                  <a:srgbClr val="202122"/>
                </a:solidFill>
                <a:latin typeface="Arial" panose="020B0604020202020204" pitchFamily="34" charset="0"/>
              </a:rPr>
              <a:t>An </a:t>
            </a:r>
            <a:r>
              <a:rPr lang="en-GB" b="1" dirty="0" err="1">
                <a:solidFill>
                  <a:srgbClr val="202122"/>
                </a:solidFill>
                <a:latin typeface="Arial" panose="020B0604020202020204" pitchFamily="34" charset="0"/>
              </a:rPr>
              <a:t>isosurface</a:t>
            </a:r>
            <a:r>
              <a:rPr lang="en-GB" dirty="0">
                <a:solidFill>
                  <a:srgbClr val="202122"/>
                </a:solidFill>
                <a:latin typeface="Arial" panose="020B0604020202020204" pitchFamily="34" charset="0"/>
              </a:rPr>
              <a:t> is a </a:t>
            </a:r>
            <a:r>
              <a:rPr lang="en-GB" dirty="0">
                <a:solidFill>
                  <a:srgbClr val="0645AD"/>
                </a:solidFill>
                <a:latin typeface="Arial" panose="020B0604020202020204" pitchFamily="34" charset="0"/>
                <a:hlinkClick r:id="rId3" tooltip="Dimension"/>
              </a:rPr>
              <a:t>three-dimensional</a:t>
            </a:r>
            <a:r>
              <a:rPr lang="en-GB" dirty="0">
                <a:solidFill>
                  <a:srgbClr val="202122"/>
                </a:solidFill>
                <a:latin typeface="Arial" panose="020B0604020202020204" pitchFamily="34" charset="0"/>
              </a:rPr>
              <a:t> </a:t>
            </a:r>
            <a:r>
              <a:rPr lang="en-GB" dirty="0" err="1">
                <a:solidFill>
                  <a:srgbClr val="202122"/>
                </a:solidFill>
                <a:latin typeface="Arial" panose="020B0604020202020204" pitchFamily="34" charset="0"/>
              </a:rPr>
              <a:t>analog</a:t>
            </a:r>
            <a:r>
              <a:rPr lang="en-GB" dirty="0">
                <a:solidFill>
                  <a:srgbClr val="202122"/>
                </a:solidFill>
                <a:latin typeface="Arial" panose="020B0604020202020204" pitchFamily="34" charset="0"/>
              </a:rPr>
              <a:t> of an </a:t>
            </a:r>
            <a:r>
              <a:rPr lang="en-GB" dirty="0" err="1">
                <a:solidFill>
                  <a:srgbClr val="0645AD"/>
                </a:solidFill>
                <a:latin typeface="Arial" panose="020B0604020202020204" pitchFamily="34" charset="0"/>
                <a:hlinkClick r:id="rId4" tooltip="Contour line"/>
              </a:rPr>
              <a:t>isoline</a:t>
            </a:r>
            <a:r>
              <a:rPr lang="en-GB" dirty="0">
                <a:solidFill>
                  <a:srgbClr val="202122"/>
                </a:solidFill>
                <a:latin typeface="Arial" panose="020B0604020202020204" pitchFamily="34" charset="0"/>
              </a:rPr>
              <a:t>. </a:t>
            </a:r>
            <a:endParaRPr lang="en-GB" dirty="0" smtClean="0">
              <a:solidFill>
                <a:srgbClr val="202122"/>
              </a:solidFill>
              <a:latin typeface="Arial" panose="020B0604020202020204" pitchFamily="34" charset="0"/>
            </a:endParaRPr>
          </a:p>
          <a:p>
            <a:pPr algn="just"/>
            <a:endParaRPr lang="en-GB" dirty="0">
              <a:solidFill>
                <a:srgbClr val="202122"/>
              </a:solidFill>
              <a:latin typeface="Arial" panose="020B0604020202020204" pitchFamily="34" charset="0"/>
            </a:endParaRPr>
          </a:p>
          <a:p>
            <a:pPr algn="just"/>
            <a:r>
              <a:rPr lang="en-GB" dirty="0" smtClean="0">
                <a:solidFill>
                  <a:srgbClr val="202122"/>
                </a:solidFill>
                <a:latin typeface="Arial" panose="020B0604020202020204" pitchFamily="34" charset="0"/>
              </a:rPr>
              <a:t>It </a:t>
            </a:r>
            <a:r>
              <a:rPr lang="en-GB" dirty="0">
                <a:solidFill>
                  <a:srgbClr val="202122"/>
                </a:solidFill>
                <a:latin typeface="Arial" panose="020B0604020202020204" pitchFamily="34" charset="0"/>
              </a:rPr>
              <a:t>is a </a:t>
            </a:r>
            <a:r>
              <a:rPr lang="en-GB" dirty="0">
                <a:solidFill>
                  <a:srgbClr val="0645AD"/>
                </a:solidFill>
                <a:latin typeface="Arial" panose="020B0604020202020204" pitchFamily="34" charset="0"/>
                <a:hlinkClick r:id="rId5" tooltip="Surface (mathematics)"/>
              </a:rPr>
              <a:t>surface</a:t>
            </a:r>
            <a:r>
              <a:rPr lang="en-GB" dirty="0">
                <a:solidFill>
                  <a:srgbClr val="202122"/>
                </a:solidFill>
                <a:latin typeface="Arial" panose="020B0604020202020204" pitchFamily="34" charset="0"/>
              </a:rPr>
              <a:t> that represents points of a constant value (e.g. pressure, temperature, velocity, density) within a </a:t>
            </a:r>
            <a:r>
              <a:rPr lang="en-GB" dirty="0">
                <a:solidFill>
                  <a:srgbClr val="0645AD"/>
                </a:solidFill>
                <a:latin typeface="Arial" panose="020B0604020202020204" pitchFamily="34" charset="0"/>
                <a:hlinkClick r:id="rId6" tooltip="Volume"/>
              </a:rPr>
              <a:t>volume</a:t>
            </a:r>
            <a:r>
              <a:rPr lang="en-GB" dirty="0">
                <a:solidFill>
                  <a:srgbClr val="202122"/>
                </a:solidFill>
                <a:latin typeface="Arial" panose="020B0604020202020204" pitchFamily="34" charset="0"/>
              </a:rPr>
              <a:t> of space; in other words, it is a </a:t>
            </a:r>
            <a:r>
              <a:rPr lang="en-GB" dirty="0">
                <a:solidFill>
                  <a:srgbClr val="0645AD"/>
                </a:solidFill>
                <a:latin typeface="Arial" panose="020B0604020202020204" pitchFamily="34" charset="0"/>
                <a:hlinkClick r:id="rId7" tooltip="Level set"/>
              </a:rPr>
              <a:t>level set</a:t>
            </a:r>
            <a:r>
              <a:rPr lang="en-GB" dirty="0">
                <a:solidFill>
                  <a:srgbClr val="202122"/>
                </a:solidFill>
                <a:latin typeface="Arial" panose="020B0604020202020204" pitchFamily="34" charset="0"/>
              </a:rPr>
              <a:t> of a continuous </a:t>
            </a:r>
            <a:r>
              <a:rPr lang="en-GB" dirty="0">
                <a:solidFill>
                  <a:srgbClr val="0645AD"/>
                </a:solidFill>
                <a:latin typeface="Arial" panose="020B0604020202020204" pitchFamily="34" charset="0"/>
                <a:hlinkClick r:id="rId8" tooltip="Function (mathematics)"/>
              </a:rPr>
              <a:t>function</a:t>
            </a:r>
            <a:r>
              <a:rPr lang="en-GB" dirty="0">
                <a:solidFill>
                  <a:srgbClr val="202122"/>
                </a:solidFill>
                <a:latin typeface="Arial" panose="020B0604020202020204" pitchFamily="34" charset="0"/>
              </a:rPr>
              <a:t> whose </a:t>
            </a:r>
            <a:r>
              <a:rPr lang="en-GB" dirty="0">
                <a:solidFill>
                  <a:srgbClr val="0645AD"/>
                </a:solidFill>
                <a:latin typeface="Arial" panose="020B0604020202020204" pitchFamily="34" charset="0"/>
                <a:hlinkClick r:id="rId9" tooltip="Domain of a function"/>
              </a:rPr>
              <a:t>domain</a:t>
            </a:r>
            <a:r>
              <a:rPr lang="en-GB" dirty="0">
                <a:solidFill>
                  <a:srgbClr val="202122"/>
                </a:solidFill>
                <a:latin typeface="Arial" panose="020B0604020202020204" pitchFamily="34" charset="0"/>
              </a:rPr>
              <a:t> is 3D-space</a:t>
            </a:r>
            <a:r>
              <a:rPr lang="en-GB" dirty="0" smtClean="0">
                <a:solidFill>
                  <a:srgbClr val="202122"/>
                </a:solidFill>
                <a:latin typeface="Arial" panose="020B0604020202020204" pitchFamily="34" charset="0"/>
              </a:rPr>
              <a:t>.</a:t>
            </a:r>
          </a:p>
          <a:p>
            <a:pPr algn="just"/>
            <a:endParaRPr lang="en-GB" dirty="0">
              <a:solidFill>
                <a:srgbClr val="202122"/>
              </a:solidFill>
              <a:latin typeface="Arial" panose="020B0604020202020204" pitchFamily="34" charset="0"/>
            </a:endParaRPr>
          </a:p>
          <a:p>
            <a:pPr algn="just"/>
            <a:r>
              <a:rPr lang="en-GB" dirty="0" err="1">
                <a:solidFill>
                  <a:srgbClr val="202122"/>
                </a:solidFill>
                <a:latin typeface="Arial" panose="020B0604020202020204" pitchFamily="34" charset="0"/>
              </a:rPr>
              <a:t>Isosurface</a:t>
            </a:r>
            <a:r>
              <a:rPr lang="en-GB" dirty="0">
                <a:solidFill>
                  <a:srgbClr val="202122"/>
                </a:solidFill>
                <a:latin typeface="Arial" panose="020B0604020202020204" pitchFamily="34" charset="0"/>
              </a:rPr>
              <a:t> is sometimes used more generically related to domains of more than 3 dimensions</a:t>
            </a:r>
            <a:endParaRPr lang="en-GB"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228690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Volume Rendering</a:t>
            </a:r>
            <a:endParaRPr lang="en-US" dirty="0"/>
          </a:p>
        </p:txBody>
      </p:sp>
      <p:sp>
        <p:nvSpPr>
          <p:cNvPr id="3" name="Content Placeholder 2"/>
          <p:cNvSpPr>
            <a:spLocks noGrp="1"/>
          </p:cNvSpPr>
          <p:nvPr>
            <p:ph idx="1"/>
          </p:nvPr>
        </p:nvSpPr>
        <p:spPr>
          <a:xfrm>
            <a:off x="1097279" y="1845734"/>
            <a:ext cx="10466647" cy="4023360"/>
          </a:xfrm>
        </p:spPr>
        <p:txBody>
          <a:bodyPr>
            <a:normAutofit/>
          </a:bodyPr>
          <a:lstStyle/>
          <a:p>
            <a:pPr algn="just"/>
            <a:r>
              <a:rPr lang="en-GB" sz="2400" dirty="0"/>
              <a:t>Direct volume rendering means that no three-dimensional polygons are created for use with traditional graphics rendering techniques. </a:t>
            </a:r>
            <a:endParaRPr lang="en-GB" sz="2400" dirty="0" smtClean="0"/>
          </a:p>
          <a:p>
            <a:pPr algn="just"/>
            <a:r>
              <a:rPr lang="en-GB" sz="2400" dirty="0" smtClean="0"/>
              <a:t>Rather</a:t>
            </a:r>
            <a:r>
              <a:rPr lang="en-GB" sz="2400" dirty="0"/>
              <a:t>, pixels in the resulting image are computed on an individual basis, either by casting rays through the pixel through the volume, or by projecting voxels onto the plane of projection</a:t>
            </a:r>
            <a:r>
              <a:rPr lang="en-GB" sz="2400" dirty="0" smtClean="0"/>
              <a:t>.</a:t>
            </a:r>
          </a:p>
          <a:p>
            <a:pPr algn="just"/>
            <a:r>
              <a:rPr lang="en-GB" sz="2400" dirty="0"/>
              <a:t>Volume Rendering is a visualization/graphics technique which directly renders data using a reasonable approximation to a physical light transport model.</a:t>
            </a:r>
            <a:endParaRPr lang="en-US" sz="2400" dirty="0"/>
          </a:p>
        </p:txBody>
      </p:sp>
    </p:spTree>
    <p:extLst>
      <p:ext uri="{BB962C8B-B14F-4D97-AF65-F5344CB8AC3E}">
        <p14:creationId xmlns:p14="http://schemas.microsoft.com/office/powerpoint/2010/main" val="1230806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irect Volume Rendering - ppt video online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7327" y="-27993"/>
            <a:ext cx="11019800" cy="604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660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DIMENTIONAL SPATIAL DATA</a:t>
            </a:r>
            <a:endParaRPr lang="en-US" dirty="0"/>
          </a:p>
        </p:txBody>
      </p:sp>
      <p:sp>
        <p:nvSpPr>
          <p:cNvPr id="3" name="Content Placeholder 2"/>
          <p:cNvSpPr>
            <a:spLocks noGrp="1"/>
          </p:cNvSpPr>
          <p:nvPr>
            <p:ph idx="1"/>
          </p:nvPr>
        </p:nvSpPr>
        <p:spPr>
          <a:xfrm>
            <a:off x="1097280" y="1845734"/>
            <a:ext cx="10438938" cy="2255211"/>
          </a:xfrm>
        </p:spPr>
        <p:txBody>
          <a:bodyPr>
            <a:normAutofit/>
          </a:bodyPr>
          <a:lstStyle/>
          <a:p>
            <a:pPr algn="just"/>
            <a:r>
              <a:rPr lang="en-GB" dirty="0"/>
              <a:t>One dimensional spatial data is often the result of accumulating samples or readings of some phenomenon while </a:t>
            </a:r>
            <a:r>
              <a:rPr lang="en-GB" dirty="0" smtClean="0"/>
              <a:t>moving </a:t>
            </a:r>
            <a:r>
              <a:rPr lang="en-GB" dirty="0"/>
              <a:t>along a path in space</a:t>
            </a:r>
            <a:r>
              <a:rPr lang="en-GB" dirty="0" smtClean="0"/>
              <a:t>.</a:t>
            </a:r>
            <a:endParaRPr lang="en-GB" dirty="0"/>
          </a:p>
          <a:p>
            <a:pPr algn="just"/>
            <a:r>
              <a:rPr lang="en-GB" b="1" dirty="0"/>
              <a:t>Given a one-dimensional sequence of univariate data (only one value per data item), </a:t>
            </a:r>
            <a:r>
              <a:rPr lang="en-GB" dirty="0"/>
              <a:t>we can map the spatial data to one of the screen dimensions and the data value itself to either the other screen </a:t>
            </a:r>
            <a:r>
              <a:rPr lang="en-GB" dirty="0" smtClean="0"/>
              <a:t>dimension or </a:t>
            </a:r>
            <a:r>
              <a:rPr lang="en-GB" dirty="0"/>
              <a:t>to the </a:t>
            </a:r>
            <a:r>
              <a:rPr lang="en-GB" dirty="0" smtClean="0"/>
              <a:t>colour </a:t>
            </a:r>
            <a:r>
              <a:rPr lang="en-GB" dirty="0"/>
              <a:t>of a mark or region along the spatial axis (to form a </a:t>
            </a:r>
            <a:r>
              <a:rPr lang="en-GB" dirty="0" err="1"/>
              <a:t>color</a:t>
            </a:r>
            <a:r>
              <a:rPr lang="en-GB" dirty="0"/>
              <a:t> bar). </a:t>
            </a:r>
            <a:endParaRPr lang="en-GB" dirty="0" smtClean="0"/>
          </a:p>
          <a:p>
            <a:pPr algn="just"/>
            <a:r>
              <a:rPr lang="en-GB" dirty="0" smtClean="0"/>
              <a:t>The </a:t>
            </a:r>
            <a:r>
              <a:rPr lang="en-GB" dirty="0"/>
              <a:t>data needs to be scaled to fit within the range of the display attribute </a:t>
            </a:r>
            <a:endParaRPr lang="en-US" dirty="0"/>
          </a:p>
        </p:txBody>
      </p:sp>
      <p:pic>
        <p:nvPicPr>
          <p:cNvPr id="3074" name="Picture 2" descr="Worlds of 1 Spatial Dimension | Of Particular Signific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424" y="4006119"/>
            <a:ext cx="867727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842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DIMENSIONAL SPATIAL DATA</a:t>
            </a:r>
            <a:endParaRPr lang="en-US" dirty="0"/>
          </a:p>
        </p:txBody>
      </p:sp>
      <p:sp>
        <p:nvSpPr>
          <p:cNvPr id="3" name="Content Placeholder 2"/>
          <p:cNvSpPr>
            <a:spLocks noGrp="1"/>
          </p:cNvSpPr>
          <p:nvPr>
            <p:ph idx="1"/>
          </p:nvPr>
        </p:nvSpPr>
        <p:spPr>
          <a:xfrm>
            <a:off x="1097280" y="1845734"/>
            <a:ext cx="10058400" cy="1054484"/>
          </a:xfrm>
        </p:spPr>
        <p:txBody>
          <a:bodyPr/>
          <a:lstStyle/>
          <a:p>
            <a:pPr algn="just"/>
            <a:r>
              <a:rPr lang="en-GB" dirty="0"/>
              <a:t>Data with two spatial dimensions gets visualized predominantly by mapping the spatial attributes of the data to the spatial attributes of the screen. The result can be one of the following visualizations</a:t>
            </a:r>
            <a:r>
              <a:rPr lang="en-GB" dirty="0" smtClean="0"/>
              <a:t>:</a:t>
            </a:r>
          </a:p>
        </p:txBody>
      </p:sp>
      <p:pic>
        <p:nvPicPr>
          <p:cNvPr id="4" name="Picture 3"/>
          <p:cNvPicPr>
            <a:picLocks noChangeAspect="1"/>
          </p:cNvPicPr>
          <p:nvPr/>
        </p:nvPicPr>
        <p:blipFill>
          <a:blip r:embed="rId2"/>
          <a:stretch>
            <a:fillRect/>
          </a:stretch>
        </p:blipFill>
        <p:spPr>
          <a:xfrm>
            <a:off x="1097280" y="3103418"/>
            <a:ext cx="2368197" cy="2379085"/>
          </a:xfrm>
          <a:prstGeom prst="rect">
            <a:avLst/>
          </a:prstGeom>
        </p:spPr>
      </p:pic>
      <p:pic>
        <p:nvPicPr>
          <p:cNvPr id="5" name="Picture 4"/>
          <p:cNvPicPr>
            <a:picLocks noChangeAspect="1"/>
          </p:cNvPicPr>
          <p:nvPr/>
        </p:nvPicPr>
        <p:blipFill>
          <a:blip r:embed="rId3"/>
          <a:stretch>
            <a:fillRect/>
          </a:stretch>
        </p:blipFill>
        <p:spPr>
          <a:xfrm>
            <a:off x="4812289" y="3008592"/>
            <a:ext cx="5781675" cy="3009900"/>
          </a:xfrm>
          <a:prstGeom prst="rect">
            <a:avLst/>
          </a:prstGeom>
        </p:spPr>
      </p:pic>
    </p:spTree>
    <p:extLst>
      <p:ext uri="{BB962C8B-B14F-4D97-AF65-F5344CB8AC3E}">
        <p14:creationId xmlns:p14="http://schemas.microsoft.com/office/powerpoint/2010/main" val="3853849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PROBING TWO DIMENSIONAL DATA</a:t>
            </a:r>
            <a:endParaRPr lang="en-US" dirty="0"/>
          </a:p>
        </p:txBody>
      </p:sp>
      <p:sp>
        <p:nvSpPr>
          <p:cNvPr id="3" name="Content Placeholder 2"/>
          <p:cNvSpPr>
            <a:spLocks noGrp="1"/>
          </p:cNvSpPr>
          <p:nvPr>
            <p:ph idx="1"/>
          </p:nvPr>
        </p:nvSpPr>
        <p:spPr/>
        <p:txBody>
          <a:bodyPr/>
          <a:lstStyle/>
          <a:p>
            <a:pPr algn="just"/>
            <a:r>
              <a:rPr lang="en-GB" dirty="0"/>
              <a:t>Besides the visualization techniques that display the entire data set, we can also choose to visualize one-dimensional subsets, projections, or </a:t>
            </a:r>
            <a:r>
              <a:rPr lang="en-GB" dirty="0" smtClean="0"/>
              <a:t>summarizations </a:t>
            </a:r>
            <a:r>
              <a:rPr lang="en-GB" dirty="0"/>
              <a:t>of the data. </a:t>
            </a:r>
            <a:endParaRPr lang="en-GB" dirty="0" smtClean="0"/>
          </a:p>
          <a:p>
            <a:pPr algn="just"/>
            <a:r>
              <a:rPr lang="en-GB" dirty="0" smtClean="0"/>
              <a:t>After </a:t>
            </a:r>
            <a:r>
              <a:rPr lang="en-GB" dirty="0"/>
              <a:t>reducing the dimensionality in some manner, we are then free to employ any of the techniques described in the previous section. </a:t>
            </a:r>
            <a:endParaRPr lang="en-GB" dirty="0" smtClean="0"/>
          </a:p>
          <a:p>
            <a:pPr algn="just"/>
            <a:r>
              <a:rPr lang="en-GB" dirty="0" smtClean="0"/>
              <a:t>Let </a:t>
            </a:r>
            <a:r>
              <a:rPr lang="en-GB" dirty="0"/>
              <a:t>us examine some of the projection options in </a:t>
            </a:r>
            <a:r>
              <a:rPr lang="en-GB" dirty="0" smtClean="0"/>
              <a:t>detail.</a:t>
            </a:r>
          </a:p>
          <a:p>
            <a:pPr algn="just"/>
            <a:r>
              <a:rPr lang="en-US" dirty="0" smtClean="0"/>
              <a:t>1. Frequency histograms</a:t>
            </a:r>
          </a:p>
          <a:p>
            <a:pPr algn="just"/>
            <a:r>
              <a:rPr lang="en-US" dirty="0"/>
              <a:t>2. Row and column aggregations</a:t>
            </a:r>
            <a:r>
              <a:rPr lang="en-US" dirty="0" smtClean="0"/>
              <a:t>.</a:t>
            </a:r>
          </a:p>
          <a:p>
            <a:pPr algn="just"/>
            <a:r>
              <a:rPr lang="en-US" dirty="0" smtClean="0"/>
              <a:t>3. Linear Probe</a:t>
            </a:r>
            <a:endParaRPr lang="en-US" dirty="0"/>
          </a:p>
        </p:txBody>
      </p:sp>
    </p:spTree>
    <p:extLst>
      <p:ext uri="{BB962C8B-B14F-4D97-AF65-F5344CB8AC3E}">
        <p14:creationId xmlns:p14="http://schemas.microsoft.com/office/powerpoint/2010/main" val="455238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Histogram</a:t>
            </a:r>
            <a:endParaRPr lang="en-US" dirty="0"/>
          </a:p>
        </p:txBody>
      </p:sp>
      <p:sp>
        <p:nvSpPr>
          <p:cNvPr id="3" name="Content Placeholder 2"/>
          <p:cNvSpPr>
            <a:spLocks noGrp="1"/>
          </p:cNvSpPr>
          <p:nvPr>
            <p:ph idx="1"/>
          </p:nvPr>
        </p:nvSpPr>
        <p:spPr/>
        <p:txBody>
          <a:bodyPr>
            <a:normAutofit/>
          </a:bodyPr>
          <a:lstStyle/>
          <a:p>
            <a:pPr algn="just"/>
            <a:r>
              <a:rPr lang="en-GB" sz="2800" dirty="0"/>
              <a:t>We can summarize data sets of arbitrary </a:t>
            </a:r>
            <a:r>
              <a:rPr lang="en-GB" sz="2800" dirty="0" smtClean="0"/>
              <a:t>dimensionality </a:t>
            </a:r>
            <a:r>
              <a:rPr lang="en-GB" sz="2800" dirty="0"/>
              <a:t>by computing the frequency at which values or subranges of values occur in the data, and then display this information as a bar graph</a:t>
            </a:r>
            <a:r>
              <a:rPr lang="en-GB" sz="2800" dirty="0" smtClean="0"/>
              <a:t>.</a:t>
            </a:r>
          </a:p>
          <a:p>
            <a:pPr algn="just"/>
            <a:endParaRPr lang="en-GB" sz="2800" dirty="0" smtClean="0"/>
          </a:p>
          <a:p>
            <a:pPr algn="just"/>
            <a:r>
              <a:rPr lang="en-GB" sz="2800" dirty="0" smtClean="0"/>
              <a:t>Important </a:t>
            </a:r>
            <a:r>
              <a:rPr lang="en-GB" sz="2800" dirty="0"/>
              <a:t>considerations when using subranges are how to decide the number of </a:t>
            </a:r>
            <a:r>
              <a:rPr lang="en-GB" sz="2800" dirty="0" smtClean="0"/>
              <a:t>sub ranges </a:t>
            </a:r>
            <a:r>
              <a:rPr lang="en-GB" sz="2800" dirty="0"/>
              <a:t>to use, and where the breaks between subranges should be. </a:t>
            </a:r>
            <a:endParaRPr lang="en-GB" sz="2800" dirty="0" smtClean="0"/>
          </a:p>
        </p:txBody>
      </p:sp>
    </p:spTree>
    <p:extLst>
      <p:ext uri="{BB962C8B-B14F-4D97-AF65-F5344CB8AC3E}">
        <p14:creationId xmlns:p14="http://schemas.microsoft.com/office/powerpoint/2010/main" val="2720632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83767"/>
            <a:ext cx="10058400" cy="701688"/>
          </a:xfrm>
        </p:spPr>
        <p:txBody>
          <a:bodyPr>
            <a:normAutofit fontScale="90000"/>
          </a:bodyPr>
          <a:lstStyle/>
          <a:p>
            <a:r>
              <a:rPr lang="en-US" dirty="0" smtClean="0"/>
              <a:t>Frequency Histogram</a:t>
            </a:r>
            <a:endParaRPr lang="en-US" dirty="0"/>
          </a:p>
        </p:txBody>
      </p:sp>
      <p:pic>
        <p:nvPicPr>
          <p:cNvPr id="2050" name="Picture 2" descr="See the source imag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852527" y="1895333"/>
            <a:ext cx="3770529" cy="37705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05163" y="2228380"/>
            <a:ext cx="6096000" cy="646331"/>
          </a:xfrm>
          <a:prstGeom prst="rect">
            <a:avLst/>
          </a:prstGeom>
        </p:spPr>
        <p:txBody>
          <a:bodyPr>
            <a:spAutoFit/>
          </a:bodyPr>
          <a:lstStyle/>
          <a:p>
            <a:pPr algn="just"/>
            <a:r>
              <a:rPr lang="en-GB" dirty="0">
                <a:solidFill>
                  <a:srgbClr val="666666"/>
                </a:solidFill>
                <a:latin typeface="Roboto"/>
              </a:rPr>
              <a:t>A frequency histogram (or simply histogram) is used to graphically display the grouped frequency distribution.</a:t>
            </a:r>
            <a:endParaRPr lang="en-US" dirty="0"/>
          </a:p>
        </p:txBody>
      </p:sp>
      <p:sp>
        <p:nvSpPr>
          <p:cNvPr id="5" name="Rectangle 4"/>
          <p:cNvSpPr/>
          <p:nvPr/>
        </p:nvSpPr>
        <p:spPr>
          <a:xfrm>
            <a:off x="905163" y="3248270"/>
            <a:ext cx="6096000" cy="1754326"/>
          </a:xfrm>
          <a:prstGeom prst="rect">
            <a:avLst/>
          </a:prstGeom>
        </p:spPr>
        <p:txBody>
          <a:bodyPr>
            <a:spAutoFit/>
          </a:bodyPr>
          <a:lstStyle/>
          <a:p>
            <a:pPr algn="just"/>
            <a:r>
              <a:rPr lang="en-GB" dirty="0"/>
              <a:t>Features of importance in the data might be lost if this is done incorrectly, and is best performed by someone extremely familiar with the data characteristics. </a:t>
            </a:r>
            <a:endParaRPr lang="en-GB" dirty="0" smtClean="0"/>
          </a:p>
          <a:p>
            <a:pPr algn="just"/>
            <a:endParaRPr lang="en-GB" dirty="0"/>
          </a:p>
          <a:p>
            <a:pPr algn="just"/>
            <a:r>
              <a:rPr lang="en-GB" dirty="0"/>
              <a:t>Simply dividing the range into a fixed number of evenly sized subranges, while simple, is rarely an effective strategy</a:t>
            </a:r>
            <a:endParaRPr lang="en-US" dirty="0"/>
          </a:p>
        </p:txBody>
      </p:sp>
    </p:spTree>
    <p:extLst>
      <p:ext uri="{BB962C8B-B14F-4D97-AF65-F5344CB8AC3E}">
        <p14:creationId xmlns:p14="http://schemas.microsoft.com/office/powerpoint/2010/main" val="2225811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and column aggregations</a:t>
            </a:r>
          </a:p>
        </p:txBody>
      </p:sp>
      <p:sp>
        <p:nvSpPr>
          <p:cNvPr id="3" name="Content Placeholder 2"/>
          <p:cNvSpPr>
            <a:spLocks noGrp="1"/>
          </p:cNvSpPr>
          <p:nvPr>
            <p:ph idx="1"/>
          </p:nvPr>
        </p:nvSpPr>
        <p:spPr/>
        <p:txBody>
          <a:bodyPr>
            <a:normAutofit/>
          </a:bodyPr>
          <a:lstStyle/>
          <a:p>
            <a:pPr algn="just"/>
            <a:r>
              <a:rPr lang="en-GB" sz="2400" dirty="0"/>
              <a:t>Visually depicting summarizations of the rows and/or columns of an image is a useful mechanism for localizing the </a:t>
            </a:r>
            <a:r>
              <a:rPr lang="en-GB" sz="2400" dirty="0" smtClean="0"/>
              <a:t>boundaries </a:t>
            </a:r>
            <a:r>
              <a:rPr lang="en-GB" sz="2400" dirty="0"/>
              <a:t>of features of interest and regions of low or high variability. </a:t>
            </a:r>
            <a:endParaRPr lang="en-GB" sz="2400" dirty="0" smtClean="0"/>
          </a:p>
          <a:p>
            <a:pPr algn="just"/>
            <a:r>
              <a:rPr lang="en-GB" sz="2400" dirty="0" smtClean="0"/>
              <a:t>Many </a:t>
            </a:r>
            <a:r>
              <a:rPr lang="en-GB" sz="2400" dirty="0"/>
              <a:t>descriptors can be used for this purpose, including the sum, average, </a:t>
            </a:r>
            <a:r>
              <a:rPr lang="en-GB" sz="2400" dirty="0" smtClean="0"/>
              <a:t>median</a:t>
            </a:r>
            <a:r>
              <a:rPr lang="en-GB" sz="2400" dirty="0"/>
              <a:t>, standard deviation, maximum, or minimum values. </a:t>
            </a:r>
            <a:endParaRPr lang="en-GB" sz="2400" dirty="0" smtClean="0"/>
          </a:p>
          <a:p>
            <a:pPr algn="just"/>
            <a:r>
              <a:rPr lang="en-GB" sz="2400" dirty="0" smtClean="0"/>
              <a:t>The </a:t>
            </a:r>
            <a:r>
              <a:rPr lang="en-GB" sz="2400" dirty="0"/>
              <a:t>resulting one-dimensional visualization can be viewed separately or, as often the case, placed alongside the two-dimensional visualization as supplemental </a:t>
            </a:r>
            <a:r>
              <a:rPr lang="en-GB" sz="2400" dirty="0" smtClean="0"/>
              <a:t>information</a:t>
            </a:r>
            <a:r>
              <a:rPr lang="en-GB" sz="2400" dirty="0"/>
              <a:t>. </a:t>
            </a:r>
            <a:endParaRPr lang="en-GB" sz="2400" dirty="0" smtClean="0"/>
          </a:p>
          <a:p>
            <a:pPr algn="just"/>
            <a:r>
              <a:rPr lang="en-GB" sz="2400" dirty="0" err="1" smtClean="0"/>
              <a:t>Color</a:t>
            </a:r>
            <a:r>
              <a:rPr lang="en-GB" sz="2400" dirty="0" smtClean="0"/>
              <a:t> </a:t>
            </a:r>
            <a:r>
              <a:rPr lang="en-GB" sz="2400" dirty="0"/>
              <a:t>bars, line plots, and bar graphs have all been used with success in this type of visualization</a:t>
            </a:r>
            <a:endParaRPr lang="en-US" sz="2400" dirty="0"/>
          </a:p>
        </p:txBody>
      </p:sp>
    </p:spTree>
    <p:extLst>
      <p:ext uri="{BB962C8B-B14F-4D97-AF65-F5344CB8AC3E}">
        <p14:creationId xmlns:p14="http://schemas.microsoft.com/office/powerpoint/2010/main" val="3479982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t>
            </a:r>
            <a:r>
              <a:rPr lang="en-US" dirty="0" smtClean="0"/>
              <a:t>probes &amp; Quadratic Probing.</a:t>
            </a:r>
            <a:endParaRPr lang="en-US" dirty="0"/>
          </a:p>
        </p:txBody>
      </p:sp>
      <p:sp>
        <p:nvSpPr>
          <p:cNvPr id="3" name="Content Placeholder 2"/>
          <p:cNvSpPr>
            <a:spLocks noGrp="1"/>
          </p:cNvSpPr>
          <p:nvPr>
            <p:ph idx="1"/>
          </p:nvPr>
        </p:nvSpPr>
        <p:spPr/>
        <p:txBody>
          <a:bodyPr/>
          <a:lstStyle/>
          <a:p>
            <a:pPr algn="just"/>
            <a:r>
              <a:rPr lang="en-GB" dirty="0"/>
              <a:t>A one-dimensional probe of a two-dimensional data set can be likened to a drill hole for mineral exploration. A line is passed through the data, and the values encountered are visualized using one of the one dimensional techniques previously described</a:t>
            </a:r>
            <a:r>
              <a:rPr lang="en-GB" dirty="0" smtClean="0"/>
              <a:t>.</a:t>
            </a:r>
          </a:p>
          <a:p>
            <a:pPr algn="just"/>
            <a:endParaRPr lang="en-GB" dirty="0"/>
          </a:p>
          <a:p>
            <a:pPr algn="just"/>
            <a:r>
              <a:rPr lang="en-GB" dirty="0" smtClean="0"/>
              <a:t>In </a:t>
            </a:r>
            <a:r>
              <a:rPr lang="en-GB" dirty="0"/>
              <a:t>Quadratic Probing, clusters are formed along the path of probing, instead of around the base address like in Linear Probing. These clusters are called Secondary Clusters and it is 'less visible' compared to the Primary Clusters that plagued the Linear Probing</a:t>
            </a:r>
            <a:r>
              <a:rPr lang="en-GB" dirty="0" smtClean="0"/>
              <a:t>.</a:t>
            </a:r>
          </a:p>
          <a:p>
            <a:pPr algn="just"/>
            <a:endParaRPr lang="en-GB" dirty="0"/>
          </a:p>
        </p:txBody>
      </p:sp>
    </p:spTree>
    <p:extLst>
      <p:ext uri="{BB962C8B-B14F-4D97-AF65-F5344CB8AC3E}">
        <p14:creationId xmlns:p14="http://schemas.microsoft.com/office/powerpoint/2010/main" val="2186480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227</TotalTime>
  <Words>1323</Words>
  <Application>Microsoft Office PowerPoint</Application>
  <PresentationFormat>Widescreen</PresentationFormat>
  <Paragraphs>82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vt:lpstr>
      <vt:lpstr>Calibri</vt:lpstr>
      <vt:lpstr>Calibri Light</vt:lpstr>
      <vt:lpstr>Roboto</vt:lpstr>
      <vt:lpstr>Retrospect</vt:lpstr>
      <vt:lpstr>Data Visualization</vt:lpstr>
      <vt:lpstr>SPATIAL DATA</vt:lpstr>
      <vt:lpstr>ONE DIMENTIONAL SPATIAL DATA</vt:lpstr>
      <vt:lpstr>TWO DIMENSIONAL SPATIAL DATA</vt:lpstr>
      <vt:lpstr>PROBING TWO DIMENSIONAL DATA</vt:lpstr>
      <vt:lpstr>Frequency Histogram</vt:lpstr>
      <vt:lpstr>Frequency Histogram</vt:lpstr>
      <vt:lpstr>Row and column aggregations</vt:lpstr>
      <vt:lpstr>Linear probes &amp; Quadratic Probing.</vt:lpstr>
      <vt:lpstr>Linear and Quadratic Data Probing</vt:lpstr>
      <vt:lpstr>Three Dimensional Data</vt:lpstr>
      <vt:lpstr>Visualizing explicit surfaces</vt:lpstr>
      <vt:lpstr>PowerPoint Presentation</vt:lpstr>
      <vt:lpstr>PARAMETRIC REPRESENTATION</vt:lpstr>
      <vt:lpstr>Voxel</vt:lpstr>
      <vt:lpstr>Pixel vs Voxel</vt:lpstr>
      <vt:lpstr>Visualizing Volume Data</vt:lpstr>
      <vt:lpstr>Contd. </vt:lpstr>
      <vt:lpstr>Slicing</vt:lpstr>
      <vt:lpstr>IsoSurfaces</vt:lpstr>
      <vt:lpstr>Direct Volume Rendering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Hafeezuddin Shaik</dc:creator>
  <cp:lastModifiedBy>Hafeezuddin Shaik</cp:lastModifiedBy>
  <cp:revision>20</cp:revision>
  <dcterms:created xsi:type="dcterms:W3CDTF">2022-04-03T14:57:23Z</dcterms:created>
  <dcterms:modified xsi:type="dcterms:W3CDTF">2022-04-08T07:38:19Z</dcterms:modified>
</cp:coreProperties>
</file>