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138"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9A173-42A8-4558-ACC0-9E5D93FD78FA}" type="datetimeFigureOut">
              <a:rPr lang="en-US" smtClean="0"/>
              <a:t>4/9/2022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E6CB8-4188-4F07-BAC7-B03311E21110}" type="slidenum">
              <a:rPr lang="en-US" smtClean="0"/>
              <a:t>‹#›</a:t>
            </a:fld>
            <a:endParaRPr lang="en-US"/>
          </a:p>
        </p:txBody>
      </p:sp>
    </p:spTree>
    <p:extLst>
      <p:ext uri="{BB962C8B-B14F-4D97-AF65-F5344CB8AC3E}">
        <p14:creationId xmlns:p14="http://schemas.microsoft.com/office/powerpoint/2010/main" val="2478794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AE6CB8-4188-4F07-BAC7-B03311E21110}" type="slidenum">
              <a:rPr lang="en-US" smtClean="0"/>
              <a:t>12</a:t>
            </a:fld>
            <a:endParaRPr lang="en-US"/>
          </a:p>
        </p:txBody>
      </p:sp>
    </p:spTree>
    <p:extLst>
      <p:ext uri="{BB962C8B-B14F-4D97-AF65-F5344CB8AC3E}">
        <p14:creationId xmlns:p14="http://schemas.microsoft.com/office/powerpoint/2010/main" val="3516797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8F30EA4-6B03-4AC2-8F6D-93FCC23A2EB6}" type="datetimeFigureOut">
              <a:rPr lang="en-US" smtClean="0"/>
              <a:t>4/9/2022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1240409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8F30EA4-6B03-4AC2-8F6D-93FCC23A2EB6}" type="datetimeFigureOut">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397239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8F30EA4-6B03-4AC2-8F6D-93FCC23A2EB6}"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1920510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8F30EA4-6B03-4AC2-8F6D-93FCC23A2EB6}"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2471201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F30EA4-6B03-4AC2-8F6D-93FCC23A2EB6}"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3440700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8F30EA4-6B03-4AC2-8F6D-93FCC23A2EB6}" type="datetimeFigureOut">
              <a:rPr lang="en-US" smtClean="0"/>
              <a:t>4/9/2022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2782467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8F30EA4-6B03-4AC2-8F6D-93FCC23A2EB6}" type="datetimeFigureOut">
              <a:rPr lang="en-US" smtClean="0"/>
              <a:t>4/9/2022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724082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8F30EA4-6B03-4AC2-8F6D-93FCC23A2EB6}"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3701117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8F30EA4-6B03-4AC2-8F6D-93FCC23A2EB6}"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1428793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F30EA4-6B03-4AC2-8F6D-93FCC23A2EB6}"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150053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F30EA4-6B03-4AC2-8F6D-93FCC23A2EB6}"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96425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F30EA4-6B03-4AC2-8F6D-93FCC23A2EB6}" type="datetimeFigureOut">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20618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F30EA4-6B03-4AC2-8F6D-93FCC23A2EB6}" type="datetimeFigureOut">
              <a:rPr lang="en-US" smtClean="0"/>
              <a:t>4/9/2022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619854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F30EA4-6B03-4AC2-8F6D-93FCC23A2EB6}" type="datetimeFigureOut">
              <a:rPr lang="en-US" smtClean="0"/>
              <a:t>4/9/2022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1734850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30EA4-6B03-4AC2-8F6D-93FCC23A2EB6}" type="datetimeFigureOut">
              <a:rPr lang="en-US" smtClean="0"/>
              <a:t>4/9/2022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321664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8F30EA4-6B03-4AC2-8F6D-93FCC23A2EB6}" type="datetimeFigureOut">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177465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8F30EA4-6B03-4AC2-8F6D-93FCC23A2EB6}" type="datetimeFigureOut">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E4C3BB-F1D3-4ABE-A9D5-3039F472CDCD}" type="slidenum">
              <a:rPr lang="en-US" smtClean="0"/>
              <a:t>‹#›</a:t>
            </a:fld>
            <a:endParaRPr lang="en-US"/>
          </a:p>
        </p:txBody>
      </p:sp>
    </p:spTree>
    <p:extLst>
      <p:ext uri="{BB962C8B-B14F-4D97-AF65-F5344CB8AC3E}">
        <p14:creationId xmlns:p14="http://schemas.microsoft.com/office/powerpoint/2010/main" val="287393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8F30EA4-6B03-4AC2-8F6D-93FCC23A2EB6}" type="datetimeFigureOut">
              <a:rPr lang="en-US" smtClean="0"/>
              <a:t>4/9/2022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9E4C3BB-F1D3-4ABE-A9D5-3039F472CDCD}" type="slidenum">
              <a:rPr lang="en-US" smtClean="0"/>
              <a:t>‹#›</a:t>
            </a:fld>
            <a:endParaRPr lang="en-US"/>
          </a:p>
        </p:txBody>
      </p:sp>
    </p:spTree>
    <p:extLst>
      <p:ext uri="{BB962C8B-B14F-4D97-AF65-F5344CB8AC3E}">
        <p14:creationId xmlns:p14="http://schemas.microsoft.com/office/powerpoint/2010/main" val="193078587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DATA VISUALIZATION</a:t>
            </a:r>
            <a:endParaRPr lang="en-US" dirty="0"/>
          </a:p>
        </p:txBody>
      </p:sp>
      <p:sp>
        <p:nvSpPr>
          <p:cNvPr id="3" name="Subtitle 2"/>
          <p:cNvSpPr>
            <a:spLocks noGrp="1"/>
          </p:cNvSpPr>
          <p:nvPr>
            <p:ph type="subTitle" idx="1"/>
          </p:nvPr>
        </p:nvSpPr>
        <p:spPr/>
        <p:txBody>
          <a:bodyPr/>
          <a:lstStyle/>
          <a:p>
            <a:r>
              <a:rPr lang="en-GB" dirty="0" smtClean="0"/>
              <a:t>09.04.2022</a:t>
            </a:r>
            <a:endParaRPr lang="en-US" dirty="0"/>
          </a:p>
        </p:txBody>
      </p:sp>
    </p:spTree>
    <p:extLst>
      <p:ext uri="{BB962C8B-B14F-4D97-AF65-F5344CB8AC3E}">
        <p14:creationId xmlns:p14="http://schemas.microsoft.com/office/powerpoint/2010/main" val="2536147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99496"/>
            <a:ext cx="8761413" cy="1072846"/>
          </a:xfrm>
        </p:spPr>
        <p:txBody>
          <a:bodyPr/>
          <a:lstStyle/>
          <a:p>
            <a:r>
              <a:rPr lang="en-GB" dirty="0"/>
              <a:t>CONSIDERATIONS FOR ISOSURFACES+SLICE</a:t>
            </a:r>
            <a:endParaRPr lang="en-US" dirty="0"/>
          </a:p>
        </p:txBody>
      </p:sp>
      <p:sp>
        <p:nvSpPr>
          <p:cNvPr id="3" name="Content Placeholder 2"/>
          <p:cNvSpPr>
            <a:spLocks noGrp="1"/>
          </p:cNvSpPr>
          <p:nvPr>
            <p:ph idx="1"/>
          </p:nvPr>
        </p:nvSpPr>
        <p:spPr>
          <a:xfrm>
            <a:off x="1154954" y="2603500"/>
            <a:ext cx="10311332" cy="3416300"/>
          </a:xfrm>
        </p:spPr>
        <p:txBody>
          <a:bodyPr>
            <a:normAutofit/>
          </a:bodyPr>
          <a:lstStyle/>
          <a:p>
            <a:pPr marL="0" indent="0" algn="just">
              <a:buNone/>
            </a:pPr>
            <a:r>
              <a:rPr lang="en-GB" sz="2200" dirty="0"/>
              <a:t>• </a:t>
            </a:r>
            <a:r>
              <a:rPr lang="en-GB" sz="2200" dirty="0" smtClean="0"/>
              <a:t>Colour </a:t>
            </a:r>
            <a:r>
              <a:rPr lang="en-GB" sz="2200" dirty="0"/>
              <a:t>assignment is crucial, as features of interest in the slice may only be revealed with a carefully chosen </a:t>
            </a:r>
            <a:r>
              <a:rPr lang="en-GB" sz="2200" dirty="0" smtClean="0"/>
              <a:t>colour </a:t>
            </a:r>
            <a:r>
              <a:rPr lang="en-GB" sz="2200" dirty="0"/>
              <a:t>map. Similarly, we might want to choose the </a:t>
            </a:r>
            <a:r>
              <a:rPr lang="en-GB" sz="2200" dirty="0" smtClean="0"/>
              <a:t>colour </a:t>
            </a:r>
            <a:r>
              <a:rPr lang="en-GB" sz="2200" dirty="0"/>
              <a:t>of the </a:t>
            </a:r>
            <a:r>
              <a:rPr lang="en-GB" sz="2200" dirty="0" err="1" smtClean="0"/>
              <a:t>iso</a:t>
            </a:r>
            <a:r>
              <a:rPr lang="en-GB" sz="2200" dirty="0" smtClean="0"/>
              <a:t> surface </a:t>
            </a:r>
            <a:r>
              <a:rPr lang="en-GB" sz="2200" dirty="0"/>
              <a:t>so that it does not appear in the </a:t>
            </a:r>
            <a:r>
              <a:rPr lang="en-GB" sz="2200" dirty="0" smtClean="0"/>
              <a:t>colour </a:t>
            </a:r>
            <a:r>
              <a:rPr lang="en-GB" sz="2200" dirty="0"/>
              <a:t>map used for the slice, to reduce the potential for misinterpretation; </a:t>
            </a:r>
            <a:endParaRPr lang="en-GB" sz="2200" dirty="0" smtClean="0"/>
          </a:p>
          <a:p>
            <a:pPr marL="0" indent="0" algn="just">
              <a:buNone/>
            </a:pPr>
            <a:r>
              <a:rPr lang="en-GB" sz="2200" dirty="0" smtClean="0"/>
              <a:t>• The </a:t>
            </a:r>
            <a:r>
              <a:rPr lang="en-GB" sz="2200" dirty="0"/>
              <a:t>user should be able to easily hide either of the two visualization components to make it easier to study the remaining data display. Another option is to allow the user to control the opacity of the components, perhaps using a slider that ranges from hiding the slice entirely to hiding the </a:t>
            </a:r>
            <a:r>
              <a:rPr lang="en-GB" sz="2200" dirty="0" err="1" smtClean="0"/>
              <a:t>iso</a:t>
            </a:r>
            <a:r>
              <a:rPr lang="en-GB" sz="2200" dirty="0" smtClean="0"/>
              <a:t> surface</a:t>
            </a:r>
            <a:r>
              <a:rPr lang="en-GB" sz="2200" dirty="0"/>
              <a:t>.</a:t>
            </a:r>
            <a:endParaRPr lang="en-US" sz="2200" dirty="0"/>
          </a:p>
          <a:p>
            <a:pPr marL="0" indent="0" algn="just">
              <a:buNone/>
            </a:pPr>
            <a:endParaRPr lang="en-US" sz="2200" dirty="0"/>
          </a:p>
        </p:txBody>
      </p:sp>
    </p:spTree>
    <p:extLst>
      <p:ext uri="{BB962C8B-B14F-4D97-AF65-F5344CB8AC3E}">
        <p14:creationId xmlns:p14="http://schemas.microsoft.com/office/powerpoint/2010/main" val="1399332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GLYPHS</a:t>
            </a:r>
            <a:endParaRPr lang="en-US" dirty="0"/>
          </a:p>
        </p:txBody>
      </p:sp>
      <p:sp>
        <p:nvSpPr>
          <p:cNvPr id="3" name="Content Placeholder 2"/>
          <p:cNvSpPr>
            <a:spLocks noGrp="1"/>
          </p:cNvSpPr>
          <p:nvPr>
            <p:ph idx="1"/>
          </p:nvPr>
        </p:nvSpPr>
        <p:spPr>
          <a:xfrm>
            <a:off x="908212" y="2603500"/>
            <a:ext cx="5739332" cy="3416300"/>
          </a:xfrm>
        </p:spPr>
        <p:txBody>
          <a:bodyPr>
            <a:normAutofit/>
          </a:bodyPr>
          <a:lstStyle/>
          <a:p>
            <a:pPr marL="0" indent="0" algn="just">
              <a:buNone/>
            </a:pPr>
            <a:r>
              <a:rPr lang="en-GB" sz="2200" dirty="0"/>
              <a:t>A</a:t>
            </a:r>
            <a:r>
              <a:rPr lang="en-GB" sz="2200" dirty="0" smtClean="0"/>
              <a:t> </a:t>
            </a:r>
            <a:r>
              <a:rPr lang="en-GB" sz="2200" dirty="0"/>
              <a:t>glyph is </a:t>
            </a:r>
            <a:r>
              <a:rPr lang="en-GB" sz="2200" b="1" dirty="0"/>
              <a:t>any marker, such as an arrow or similar marking, used to specify part of a visualization</a:t>
            </a:r>
            <a:r>
              <a:rPr lang="en-GB" sz="2200" dirty="0"/>
              <a:t>. </a:t>
            </a:r>
            <a:endParaRPr lang="en-GB" sz="2200" dirty="0" smtClean="0"/>
          </a:p>
          <a:p>
            <a:pPr marL="0" indent="0" algn="just">
              <a:buNone/>
            </a:pPr>
            <a:r>
              <a:rPr lang="en-GB" sz="2200" dirty="0" smtClean="0"/>
              <a:t>This </a:t>
            </a:r>
            <a:r>
              <a:rPr lang="en-GB" sz="2200" dirty="0"/>
              <a:t>is a representation to visualize data where the data set is presented as a collection of visual objects. These visual objects are collectively called a Glyph.</a:t>
            </a:r>
            <a:endParaRPr lang="en-US" sz="2200" dirty="0"/>
          </a:p>
        </p:txBody>
      </p:sp>
      <p:pic>
        <p:nvPicPr>
          <p:cNvPr id="4" name="Picture 3"/>
          <p:cNvPicPr>
            <a:picLocks noChangeAspect="1"/>
          </p:cNvPicPr>
          <p:nvPr/>
        </p:nvPicPr>
        <p:blipFill>
          <a:blip r:embed="rId2"/>
          <a:stretch>
            <a:fillRect/>
          </a:stretch>
        </p:blipFill>
        <p:spPr>
          <a:xfrm>
            <a:off x="6995814" y="2436075"/>
            <a:ext cx="4845203" cy="3571411"/>
          </a:xfrm>
          <a:prstGeom prst="rect">
            <a:avLst/>
          </a:prstGeom>
        </p:spPr>
      </p:pic>
    </p:spTree>
    <p:extLst>
      <p:ext uri="{BB962C8B-B14F-4D97-AF65-F5344CB8AC3E}">
        <p14:creationId xmlns:p14="http://schemas.microsoft.com/office/powerpoint/2010/main" val="38830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ISOSURFACES+GLYPHS</a:t>
            </a:r>
            <a:endParaRPr lang="en-US" dirty="0"/>
          </a:p>
        </p:txBody>
      </p:sp>
      <p:sp>
        <p:nvSpPr>
          <p:cNvPr id="3" name="Content Placeholder 2"/>
          <p:cNvSpPr>
            <a:spLocks noGrp="1"/>
          </p:cNvSpPr>
          <p:nvPr>
            <p:ph idx="1"/>
          </p:nvPr>
        </p:nvSpPr>
        <p:spPr>
          <a:xfrm>
            <a:off x="1154955" y="2603500"/>
            <a:ext cx="6174760" cy="3416300"/>
          </a:xfrm>
        </p:spPr>
        <p:txBody>
          <a:bodyPr/>
          <a:lstStyle/>
          <a:p>
            <a:pPr algn="just"/>
            <a:r>
              <a:rPr lang="en-GB" dirty="0" err="1" smtClean="0"/>
              <a:t>Isosurfaces</a:t>
            </a:r>
            <a:r>
              <a:rPr lang="en-GB" dirty="0" smtClean="0"/>
              <a:t> </a:t>
            </a:r>
            <a:r>
              <a:rPr lang="en-GB" dirty="0"/>
              <a:t>are useful for conveying details of three-dimensional surfaces, but, in general, do not incorporate other aspects of the data. </a:t>
            </a:r>
            <a:endParaRPr lang="en-GB" dirty="0" smtClean="0"/>
          </a:p>
          <a:p>
            <a:pPr algn="just"/>
            <a:r>
              <a:rPr lang="en-GB" dirty="0" smtClean="0"/>
              <a:t>Glyphs such </a:t>
            </a:r>
            <a:r>
              <a:rPr lang="en-GB" dirty="0"/>
              <a:t>as the popular arrow glyph, can be used to display the magnitude and direction of change within a data set, either as a gradient in static data or a flow in dynamic data. </a:t>
            </a:r>
            <a:endParaRPr lang="en-GB" dirty="0" smtClean="0"/>
          </a:p>
          <a:p>
            <a:pPr algn="just"/>
            <a:r>
              <a:rPr lang="en-GB" dirty="0" smtClean="0"/>
              <a:t>The </a:t>
            </a:r>
            <a:r>
              <a:rPr lang="en-GB" dirty="0"/>
              <a:t>glyphs may be positioned in close proximity to the </a:t>
            </a:r>
            <a:r>
              <a:rPr lang="en-GB" dirty="0" err="1" smtClean="0"/>
              <a:t>iso</a:t>
            </a:r>
            <a:r>
              <a:rPr lang="en-GB" dirty="0" smtClean="0"/>
              <a:t> surface</a:t>
            </a:r>
            <a:r>
              <a:rPr lang="en-GB" dirty="0"/>
              <a:t>, since these are known to be positions of interest, or the positions may be controlled separately</a:t>
            </a:r>
            <a:endParaRPr lang="en-US" dirty="0"/>
          </a:p>
        </p:txBody>
      </p:sp>
      <p:pic>
        <p:nvPicPr>
          <p:cNvPr id="2050" name="Picture 2" descr="3.5. 3D plotting with Mayavi — Scipy lecture no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139" y="3081956"/>
            <a:ext cx="3341650" cy="2349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5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DYNAMIC DATA</a:t>
            </a:r>
            <a:endParaRPr lang="en-US" dirty="0"/>
          </a:p>
        </p:txBody>
      </p:sp>
      <p:sp>
        <p:nvSpPr>
          <p:cNvPr id="3" name="Content Placeholder 2"/>
          <p:cNvSpPr>
            <a:spLocks noGrp="1"/>
          </p:cNvSpPr>
          <p:nvPr>
            <p:ph idx="1"/>
          </p:nvPr>
        </p:nvSpPr>
        <p:spPr>
          <a:xfrm>
            <a:off x="1154954" y="2603500"/>
            <a:ext cx="10427446" cy="3416300"/>
          </a:xfrm>
        </p:spPr>
        <p:txBody>
          <a:bodyPr>
            <a:normAutofit/>
          </a:bodyPr>
          <a:lstStyle/>
          <a:p>
            <a:pPr marL="0" indent="0" algn="just">
              <a:buNone/>
            </a:pPr>
            <a:r>
              <a:rPr lang="en-GB" sz="2400" dirty="0"/>
              <a:t>Flow visualization is the study of methods to display dynamic </a:t>
            </a:r>
            <a:r>
              <a:rPr lang="en-GB" sz="2400" dirty="0" smtClean="0"/>
              <a:t>behaviour </a:t>
            </a:r>
            <a:r>
              <a:rPr lang="en-GB" sz="2400" dirty="0"/>
              <a:t>in liquids and gases</a:t>
            </a:r>
            <a:r>
              <a:rPr lang="en-GB" sz="2400" dirty="0" smtClean="0"/>
              <a:t>.</a:t>
            </a:r>
          </a:p>
          <a:p>
            <a:pPr marL="0" indent="0" algn="just">
              <a:buNone/>
            </a:pPr>
            <a:endParaRPr lang="en-GB" sz="2400" dirty="0" smtClean="0"/>
          </a:p>
          <a:p>
            <a:pPr marL="0" indent="0" algn="just">
              <a:buNone/>
            </a:pPr>
            <a:r>
              <a:rPr lang="en-GB" sz="2400" dirty="0"/>
              <a:t>Since then, laboratory flow visualization has become more and more exact, with careful control of the particulate size and distribution</a:t>
            </a:r>
            <a:r>
              <a:rPr lang="en-GB" sz="2400" dirty="0" smtClean="0"/>
              <a:t>.</a:t>
            </a:r>
          </a:p>
          <a:p>
            <a:pPr marL="0" indent="0" algn="just">
              <a:buNone/>
            </a:pPr>
            <a:r>
              <a:rPr lang="en-GB" sz="2400" dirty="0" smtClean="0"/>
              <a:t>Advances </a:t>
            </a:r>
            <a:r>
              <a:rPr lang="en-GB" sz="2400" dirty="0"/>
              <a:t>in photography has also helped extend our understanding of how fluids flow under various circumstances.</a:t>
            </a:r>
            <a:endParaRPr lang="en-US" sz="2400" dirty="0"/>
          </a:p>
        </p:txBody>
      </p:sp>
    </p:spTree>
    <p:extLst>
      <p:ext uri="{BB962C8B-B14F-4D97-AF65-F5344CB8AC3E}">
        <p14:creationId xmlns:p14="http://schemas.microsoft.com/office/powerpoint/2010/main" val="4009138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US" dirty="0"/>
          </a:p>
        </p:txBody>
      </p:sp>
      <p:sp>
        <p:nvSpPr>
          <p:cNvPr id="3" name="Content Placeholder 2"/>
          <p:cNvSpPr>
            <a:spLocks noGrp="1"/>
          </p:cNvSpPr>
          <p:nvPr>
            <p:ph idx="1"/>
          </p:nvPr>
        </p:nvSpPr>
        <p:spPr>
          <a:xfrm>
            <a:off x="1154954" y="2603500"/>
            <a:ext cx="10441960" cy="3416300"/>
          </a:xfrm>
        </p:spPr>
        <p:txBody>
          <a:bodyPr>
            <a:noAutofit/>
          </a:bodyPr>
          <a:lstStyle/>
          <a:p>
            <a:pPr algn="just"/>
            <a:r>
              <a:rPr lang="en-GB" sz="2200" dirty="0" smtClean="0"/>
              <a:t>More </a:t>
            </a:r>
            <a:r>
              <a:rPr lang="en-GB" sz="2200" dirty="0"/>
              <a:t>recently, computational fluid dynamics (CFD) has extended the abilities of scientists to study flow by creating simulations of dynamic </a:t>
            </a:r>
            <a:r>
              <a:rPr lang="en-GB" sz="2200" dirty="0" smtClean="0"/>
              <a:t>behaviour </a:t>
            </a:r>
            <a:r>
              <a:rPr lang="en-GB" sz="2200" dirty="0"/>
              <a:t>of fluids under a wide range of conditions. </a:t>
            </a:r>
            <a:endParaRPr lang="en-GB" sz="2200" dirty="0" smtClean="0"/>
          </a:p>
          <a:p>
            <a:pPr algn="just"/>
            <a:r>
              <a:rPr lang="en-GB" sz="2200" dirty="0" smtClean="0"/>
              <a:t>The </a:t>
            </a:r>
            <a:r>
              <a:rPr lang="en-GB" sz="2200" dirty="0"/>
              <a:t>result of this analysis is usually a 2D or 3D grid of velocity vectors, which may be uniformly or </a:t>
            </a:r>
            <a:r>
              <a:rPr lang="en-GB" sz="2200" dirty="0" smtClean="0"/>
              <a:t>non uniformly </a:t>
            </a:r>
            <a:r>
              <a:rPr lang="en-GB" sz="2200" dirty="0"/>
              <a:t>spaced. </a:t>
            </a:r>
            <a:endParaRPr lang="en-GB" sz="2200" dirty="0" smtClean="0"/>
          </a:p>
          <a:p>
            <a:pPr algn="just"/>
            <a:r>
              <a:rPr lang="en-GB" sz="2200" dirty="0" smtClean="0"/>
              <a:t>The </a:t>
            </a:r>
            <a:r>
              <a:rPr lang="en-GB" sz="2200" dirty="0"/>
              <a:t>goal is then to </a:t>
            </a:r>
            <a:r>
              <a:rPr lang="en-GB" sz="2200" dirty="0" smtClean="0"/>
              <a:t>analyse </a:t>
            </a:r>
            <a:r>
              <a:rPr lang="en-GB" sz="2200" dirty="0"/>
              <a:t>this vector field to </a:t>
            </a:r>
            <a:r>
              <a:rPr lang="en-GB" sz="2200" dirty="0" smtClean="0"/>
              <a:t>identify </a:t>
            </a:r>
            <a:r>
              <a:rPr lang="en-GB" sz="2200" dirty="0"/>
              <a:t>features such as turbulence, vortices, saddle points, and other forms of structure.</a:t>
            </a:r>
            <a:endParaRPr lang="en-US" sz="2200" dirty="0"/>
          </a:p>
        </p:txBody>
      </p:sp>
    </p:spTree>
    <p:extLst>
      <p:ext uri="{BB962C8B-B14F-4D97-AF65-F5344CB8AC3E}">
        <p14:creationId xmlns:p14="http://schemas.microsoft.com/office/powerpoint/2010/main" val="857246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US" dirty="0"/>
          </a:p>
        </p:txBody>
      </p:sp>
      <p:sp>
        <p:nvSpPr>
          <p:cNvPr id="3" name="Content Placeholder 2"/>
          <p:cNvSpPr>
            <a:spLocks noGrp="1"/>
          </p:cNvSpPr>
          <p:nvPr>
            <p:ph idx="1"/>
          </p:nvPr>
        </p:nvSpPr>
        <p:spPr>
          <a:xfrm>
            <a:off x="429239" y="2385785"/>
            <a:ext cx="7277846" cy="4073071"/>
          </a:xfrm>
        </p:spPr>
        <p:txBody>
          <a:bodyPr>
            <a:noAutofit/>
          </a:bodyPr>
          <a:lstStyle/>
          <a:p>
            <a:pPr marL="0" indent="0" algn="just">
              <a:buNone/>
            </a:pPr>
            <a:r>
              <a:rPr lang="en-GB" sz="2200" dirty="0"/>
              <a:t>There are several variations on the structure of the field data that is generated by these experiments. A static field is one in which there is only a single, unchanging velocity field. </a:t>
            </a:r>
            <a:endParaRPr lang="en-GB" sz="2200" dirty="0" smtClean="0"/>
          </a:p>
          <a:p>
            <a:pPr marL="0" indent="0" algn="just">
              <a:buNone/>
            </a:pPr>
            <a:endParaRPr lang="en-GB" sz="2200" dirty="0" smtClean="0"/>
          </a:p>
          <a:p>
            <a:pPr marL="0" indent="0" algn="just">
              <a:buNone/>
            </a:pPr>
            <a:r>
              <a:rPr lang="en-GB" sz="2200" dirty="0" smtClean="0"/>
              <a:t>Time-varying </a:t>
            </a:r>
            <a:r>
              <a:rPr lang="en-GB" sz="2200" dirty="0"/>
              <a:t>fields may either have fixed positions with changing vector values or both changing positions and changing vectors (for example, when </a:t>
            </a:r>
            <a:r>
              <a:rPr lang="en-GB" sz="2200" dirty="0" smtClean="0"/>
              <a:t>modelling </a:t>
            </a:r>
            <a:r>
              <a:rPr lang="en-GB" sz="2200" dirty="0"/>
              <a:t>rotating turbine blades or pitching </a:t>
            </a:r>
            <a:r>
              <a:rPr lang="en-GB" sz="2200" dirty="0" smtClean="0"/>
              <a:t>air foils). </a:t>
            </a:r>
            <a:r>
              <a:rPr lang="en-GB" sz="2200" dirty="0"/>
              <a:t>These latter types are referred to as unsteady.</a:t>
            </a: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7131" y="2385785"/>
            <a:ext cx="3753354" cy="3673270"/>
          </a:xfrm>
          <a:prstGeom prst="rect">
            <a:avLst/>
          </a:prstGeom>
        </p:spPr>
      </p:pic>
    </p:spTree>
    <p:extLst>
      <p:ext uri="{BB962C8B-B14F-4D97-AF65-F5344CB8AC3E}">
        <p14:creationId xmlns:p14="http://schemas.microsoft.com/office/powerpoint/2010/main" val="2328811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STANDARD DEFINITIONS IN DYNAMIC DATA</a:t>
            </a:r>
            <a:endParaRPr lang="en-US" dirty="0"/>
          </a:p>
        </p:txBody>
      </p:sp>
      <p:sp>
        <p:nvSpPr>
          <p:cNvPr id="3" name="Content Placeholder 2"/>
          <p:cNvSpPr>
            <a:spLocks noGrp="1"/>
          </p:cNvSpPr>
          <p:nvPr>
            <p:ph idx="1"/>
          </p:nvPr>
        </p:nvSpPr>
        <p:spPr>
          <a:xfrm>
            <a:off x="1154954" y="2501900"/>
            <a:ext cx="10441960" cy="3898900"/>
          </a:xfrm>
        </p:spPr>
        <p:txBody>
          <a:bodyPr>
            <a:noAutofit/>
          </a:bodyPr>
          <a:lstStyle/>
          <a:p>
            <a:pPr marL="0" indent="0" algn="just">
              <a:buNone/>
            </a:pPr>
            <a:r>
              <a:rPr lang="en-GB" sz="2400" b="1" dirty="0" err="1" smtClean="0"/>
              <a:t>Pathline</a:t>
            </a:r>
            <a:r>
              <a:rPr lang="en-GB" sz="2400" dirty="0" smtClean="0"/>
              <a:t>—The </a:t>
            </a:r>
            <a:r>
              <a:rPr lang="en-GB" sz="2400" dirty="0"/>
              <a:t>trajectory of a particle released into a flow field; it </a:t>
            </a:r>
            <a:r>
              <a:rPr lang="en-GB" sz="2400" dirty="0" smtClean="0"/>
              <a:t>assumes </a:t>
            </a:r>
            <a:r>
              <a:rPr lang="en-GB" sz="2400" dirty="0"/>
              <a:t>multiple time instances. In experimental visualization, this can be achieved by long-term film exposure</a:t>
            </a:r>
            <a:r>
              <a:rPr lang="en-GB" sz="2400" dirty="0" smtClean="0"/>
              <a:t>.</a:t>
            </a:r>
          </a:p>
          <a:p>
            <a:pPr marL="0" indent="0" algn="just">
              <a:buNone/>
            </a:pPr>
            <a:r>
              <a:rPr lang="en-GB" sz="2400" b="1" dirty="0" err="1"/>
              <a:t>S</a:t>
            </a:r>
            <a:r>
              <a:rPr lang="en-GB" sz="2400" b="1" dirty="0" err="1" smtClean="0"/>
              <a:t>treakline</a:t>
            </a:r>
            <a:r>
              <a:rPr lang="en-GB" sz="2400" dirty="0" smtClean="0"/>
              <a:t>—Simultaneous </a:t>
            </a:r>
            <a:r>
              <a:rPr lang="en-GB" sz="2400" dirty="0"/>
              <a:t>positions of a set of particles continuously released from one or more locations. </a:t>
            </a:r>
          </a:p>
          <a:p>
            <a:pPr marL="0" indent="0" algn="just">
              <a:buNone/>
            </a:pPr>
            <a:r>
              <a:rPr lang="en-GB" sz="2400" b="1" dirty="0"/>
              <a:t>T</a:t>
            </a:r>
            <a:r>
              <a:rPr lang="en-GB" sz="2400" b="1" dirty="0" smtClean="0"/>
              <a:t>imeline</a:t>
            </a:r>
            <a:r>
              <a:rPr lang="en-GB" sz="2400" dirty="0" smtClean="0"/>
              <a:t>—Position </a:t>
            </a:r>
            <a:r>
              <a:rPr lang="en-GB" sz="2400" dirty="0"/>
              <a:t>at </a:t>
            </a:r>
            <a:r>
              <a:rPr lang="en-GB" sz="2400" dirty="0" smtClean="0"/>
              <a:t>any </a:t>
            </a:r>
            <a:r>
              <a:rPr lang="en-GB" sz="2400" dirty="0"/>
              <a:t>instant of time of a batch of particles that have been released </a:t>
            </a:r>
            <a:r>
              <a:rPr lang="en-GB" sz="2400" dirty="0" smtClean="0"/>
              <a:t>simultaneously.</a:t>
            </a:r>
          </a:p>
          <a:p>
            <a:pPr marL="0" indent="0" algn="just">
              <a:buNone/>
            </a:pPr>
            <a:r>
              <a:rPr lang="en-GB" sz="2400" b="1" dirty="0"/>
              <a:t>S</a:t>
            </a:r>
            <a:r>
              <a:rPr lang="en-GB" sz="2400" b="1" dirty="0" smtClean="0"/>
              <a:t>treamline</a:t>
            </a:r>
            <a:r>
              <a:rPr lang="en-GB" sz="2400" dirty="0" smtClean="0"/>
              <a:t>—A </a:t>
            </a:r>
            <a:r>
              <a:rPr lang="en-GB" sz="2400" dirty="0"/>
              <a:t>line through the velocity field that is tangent to the velocity field at every point.</a:t>
            </a:r>
            <a:endParaRPr lang="en-US" sz="2400" dirty="0"/>
          </a:p>
        </p:txBody>
      </p:sp>
    </p:spTree>
    <p:extLst>
      <p:ext uri="{BB962C8B-B14F-4D97-AF65-F5344CB8AC3E}">
        <p14:creationId xmlns:p14="http://schemas.microsoft.com/office/powerpoint/2010/main" val="1546884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COMBINING TECHNIQUES</a:t>
            </a:r>
            <a:endParaRPr lang="en-US" dirty="0"/>
          </a:p>
        </p:txBody>
      </p:sp>
      <p:sp>
        <p:nvSpPr>
          <p:cNvPr id="3" name="Content Placeholder 2"/>
          <p:cNvSpPr>
            <a:spLocks noGrp="1"/>
          </p:cNvSpPr>
          <p:nvPr>
            <p:ph idx="1"/>
          </p:nvPr>
        </p:nvSpPr>
        <p:spPr>
          <a:xfrm>
            <a:off x="1154954" y="2458356"/>
            <a:ext cx="10354875" cy="4029529"/>
          </a:xfrm>
        </p:spPr>
        <p:txBody>
          <a:bodyPr>
            <a:normAutofit/>
          </a:bodyPr>
          <a:lstStyle/>
          <a:p>
            <a:pPr marL="0" indent="0" algn="just">
              <a:buNone/>
            </a:pPr>
            <a:r>
              <a:rPr lang="en-GB" sz="2000" dirty="0"/>
              <a:t>Many effective visualizations are actually combinations of two or more of the techniques described above. </a:t>
            </a:r>
            <a:endParaRPr lang="en-GB" sz="2000" dirty="0" smtClean="0"/>
          </a:p>
          <a:p>
            <a:pPr marL="0" indent="0" algn="just">
              <a:buNone/>
            </a:pPr>
            <a:r>
              <a:rPr lang="en-GB" sz="2000" dirty="0" smtClean="0"/>
              <a:t>Each </a:t>
            </a:r>
            <a:r>
              <a:rPr lang="en-GB" sz="2000" dirty="0"/>
              <a:t>technique has its strengths and weaknesses in terms of the types of information it can or cannot effectively visualize, so a combined visualization, as long as occlusion is minimized, can generate results that are the sum of the strengths. </a:t>
            </a:r>
            <a:endParaRPr lang="en-GB" sz="2000" dirty="0" smtClean="0"/>
          </a:p>
          <a:p>
            <a:pPr marL="0" indent="0" algn="just">
              <a:buNone/>
            </a:pPr>
            <a:r>
              <a:rPr lang="en-GB" sz="2000" dirty="0" smtClean="0"/>
              <a:t>At </a:t>
            </a:r>
            <a:r>
              <a:rPr lang="en-GB" sz="2000" dirty="0"/>
              <a:t>the same time, more and more problems require the simultaneous analysis of multiple data sets to arrive at an informed result. </a:t>
            </a:r>
            <a:endParaRPr lang="en-GB" sz="2000" dirty="0" smtClean="0"/>
          </a:p>
          <a:p>
            <a:pPr marL="0" indent="0" algn="just">
              <a:buNone/>
            </a:pPr>
            <a:r>
              <a:rPr lang="en-GB" sz="2000" dirty="0" smtClean="0"/>
              <a:t>For </a:t>
            </a:r>
            <a:r>
              <a:rPr lang="en-GB" sz="2000" dirty="0"/>
              <a:t>example, weather forecasting involves the combination of air and surface temperature, wind speed, relative humidity, and a number of other factors to develop an accurate prediction.</a:t>
            </a:r>
            <a:endParaRPr lang="en-US" sz="2000" dirty="0"/>
          </a:p>
        </p:txBody>
      </p:sp>
    </p:spTree>
    <p:extLst>
      <p:ext uri="{BB962C8B-B14F-4D97-AF65-F5344CB8AC3E}">
        <p14:creationId xmlns:p14="http://schemas.microsoft.com/office/powerpoint/2010/main" val="3482508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SLICE + ISO SURFACES</a:t>
            </a:r>
            <a:endParaRPr lang="en-US" dirty="0"/>
          </a:p>
        </p:txBody>
      </p:sp>
      <p:sp>
        <p:nvSpPr>
          <p:cNvPr id="3" name="Content Placeholder 2"/>
          <p:cNvSpPr>
            <a:spLocks noGrp="1"/>
          </p:cNvSpPr>
          <p:nvPr>
            <p:ph idx="1"/>
          </p:nvPr>
        </p:nvSpPr>
        <p:spPr>
          <a:xfrm>
            <a:off x="734040" y="2559958"/>
            <a:ext cx="10717732" cy="3416300"/>
          </a:xfrm>
        </p:spPr>
        <p:txBody>
          <a:bodyPr>
            <a:normAutofit/>
          </a:bodyPr>
          <a:lstStyle/>
          <a:p>
            <a:pPr marL="0" indent="0" algn="just">
              <a:buNone/>
            </a:pPr>
            <a:r>
              <a:rPr lang="en-GB" sz="2200" dirty="0" smtClean="0"/>
              <a:t>An </a:t>
            </a:r>
            <a:r>
              <a:rPr lang="en-GB" sz="2200" dirty="0" err="1"/>
              <a:t>isosurface</a:t>
            </a:r>
            <a:r>
              <a:rPr lang="en-GB" sz="2200" dirty="0"/>
              <a:t> from a medical data set is combined with an orthogonal slicing of the same data set, mapping the </a:t>
            </a:r>
            <a:r>
              <a:rPr lang="en-GB" sz="2200" dirty="0" err="1"/>
              <a:t>isosurface</a:t>
            </a:r>
            <a:r>
              <a:rPr lang="en-GB" sz="2200" dirty="0"/>
              <a:t> to one </a:t>
            </a:r>
            <a:r>
              <a:rPr lang="en-GB" sz="2200" dirty="0" err="1"/>
              <a:t>color</a:t>
            </a:r>
            <a:r>
              <a:rPr lang="en-GB" sz="2200" dirty="0"/>
              <a:t> and the values in the image resulting from the slice mapped to a separate </a:t>
            </a:r>
            <a:r>
              <a:rPr lang="en-GB" sz="2200" dirty="0" err="1"/>
              <a:t>color</a:t>
            </a:r>
            <a:r>
              <a:rPr lang="en-GB" sz="2200" dirty="0"/>
              <a:t> ramp. </a:t>
            </a:r>
            <a:endParaRPr lang="en-GB" sz="2200" dirty="0" smtClean="0"/>
          </a:p>
          <a:p>
            <a:pPr marL="0" indent="0" algn="just">
              <a:buNone/>
            </a:pPr>
            <a:r>
              <a:rPr lang="en-GB" sz="2200" dirty="0" smtClean="0"/>
              <a:t>The </a:t>
            </a:r>
            <a:r>
              <a:rPr lang="en-GB" sz="2200" dirty="0" err="1"/>
              <a:t>isosurface</a:t>
            </a:r>
            <a:r>
              <a:rPr lang="en-GB" sz="2200" dirty="0"/>
              <a:t> is capable of conveying surface structure, which is difficult to obtain from volume slicing, even with animation of the slice position. </a:t>
            </a:r>
            <a:endParaRPr lang="en-GB" sz="2200" dirty="0" smtClean="0"/>
          </a:p>
          <a:p>
            <a:pPr marL="0" indent="0" algn="just">
              <a:buNone/>
            </a:pPr>
            <a:r>
              <a:rPr lang="en-GB" sz="2200" dirty="0" smtClean="0"/>
              <a:t>However</a:t>
            </a:r>
            <a:r>
              <a:rPr lang="en-GB" sz="2200" dirty="0"/>
              <a:t>, the </a:t>
            </a:r>
            <a:r>
              <a:rPr lang="en-GB" sz="2200" dirty="0" err="1"/>
              <a:t>isosurface</a:t>
            </a:r>
            <a:r>
              <a:rPr lang="en-GB" sz="2200" dirty="0"/>
              <a:t> only provides information on a single value within the entire volume, with no indication of the distribution of other values or the gradient (rate of change) of the selected value at different locations. </a:t>
            </a:r>
            <a:endParaRPr lang="en-US" sz="2200" dirty="0"/>
          </a:p>
        </p:txBody>
      </p:sp>
    </p:spTree>
    <p:extLst>
      <p:ext uri="{BB962C8B-B14F-4D97-AF65-F5344CB8AC3E}">
        <p14:creationId xmlns:p14="http://schemas.microsoft.com/office/powerpoint/2010/main" val="3270562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US" dirty="0"/>
          </a:p>
        </p:txBody>
      </p:sp>
      <p:sp>
        <p:nvSpPr>
          <p:cNvPr id="3" name="Content Placeholder 2"/>
          <p:cNvSpPr>
            <a:spLocks noGrp="1"/>
          </p:cNvSpPr>
          <p:nvPr>
            <p:ph idx="1"/>
          </p:nvPr>
        </p:nvSpPr>
        <p:spPr>
          <a:xfrm>
            <a:off x="763069" y="2429329"/>
            <a:ext cx="6682760" cy="4254500"/>
          </a:xfrm>
        </p:spPr>
        <p:txBody>
          <a:bodyPr>
            <a:noAutofit/>
          </a:bodyPr>
          <a:lstStyle/>
          <a:p>
            <a:pPr marL="0" indent="0" algn="just">
              <a:buNone/>
            </a:pPr>
            <a:r>
              <a:rPr lang="en-GB" sz="2200" dirty="0"/>
              <a:t>The slice provides very detailed two-dimensional information, especially with an appropriate choice of </a:t>
            </a:r>
            <a:r>
              <a:rPr lang="en-GB" sz="2200" dirty="0" smtClean="0"/>
              <a:t>colour </a:t>
            </a:r>
            <a:r>
              <a:rPr lang="en-GB" sz="2200" dirty="0"/>
              <a:t>assignments. </a:t>
            </a:r>
            <a:endParaRPr lang="en-GB" sz="2200" dirty="0" smtClean="0"/>
          </a:p>
          <a:p>
            <a:pPr marL="0" indent="0" algn="just">
              <a:buNone/>
            </a:pPr>
            <a:r>
              <a:rPr lang="en-GB" sz="2200" dirty="0" smtClean="0"/>
              <a:t>It </a:t>
            </a:r>
            <a:r>
              <a:rPr lang="en-GB" sz="2200" dirty="0"/>
              <a:t>can convey to the user the regions of relative uniformity, as well as those exhibiting significant change. </a:t>
            </a:r>
            <a:endParaRPr lang="en-GB" sz="2200" dirty="0" smtClean="0"/>
          </a:p>
          <a:p>
            <a:pPr marL="0" indent="0" algn="just">
              <a:buNone/>
            </a:pPr>
            <a:r>
              <a:rPr lang="en-GB" sz="2200" dirty="0" smtClean="0"/>
              <a:t>Another </a:t>
            </a:r>
            <a:r>
              <a:rPr lang="en-GB" sz="2200" dirty="0"/>
              <a:t>advantage is that the image slice can convey nested regions of a particular value range, while the </a:t>
            </a:r>
            <a:r>
              <a:rPr lang="en-GB" sz="2200" dirty="0" err="1"/>
              <a:t>isosurface</a:t>
            </a:r>
            <a:r>
              <a:rPr lang="en-GB" sz="2200" dirty="0"/>
              <a:t>, in general, will only display the outer-most surface.</a:t>
            </a:r>
            <a:endParaRPr lang="en-US" sz="2200" dirty="0"/>
          </a:p>
          <a:p>
            <a:pPr algn="just"/>
            <a:endParaRPr lang="en-US" sz="2200" dirty="0"/>
          </a:p>
        </p:txBody>
      </p:sp>
      <p:pic>
        <p:nvPicPr>
          <p:cNvPr id="4" name="Picture 3"/>
          <p:cNvPicPr>
            <a:picLocks noChangeAspect="1"/>
          </p:cNvPicPr>
          <p:nvPr/>
        </p:nvPicPr>
        <p:blipFill>
          <a:blip r:embed="rId2"/>
          <a:stretch>
            <a:fillRect/>
          </a:stretch>
        </p:blipFill>
        <p:spPr>
          <a:xfrm>
            <a:off x="7935168" y="2429329"/>
            <a:ext cx="3962398" cy="3471906"/>
          </a:xfrm>
          <a:prstGeom prst="rect">
            <a:avLst/>
          </a:prstGeom>
        </p:spPr>
      </p:pic>
    </p:spTree>
    <p:extLst>
      <p:ext uri="{BB962C8B-B14F-4D97-AF65-F5344CB8AC3E}">
        <p14:creationId xmlns:p14="http://schemas.microsoft.com/office/powerpoint/2010/main" val="2970091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FOR ISOSURFACES+SLICE</a:t>
            </a:r>
            <a:endParaRPr lang="en-US" dirty="0"/>
          </a:p>
        </p:txBody>
      </p:sp>
      <p:sp>
        <p:nvSpPr>
          <p:cNvPr id="3" name="Content Placeholder 2"/>
          <p:cNvSpPr>
            <a:spLocks noGrp="1"/>
          </p:cNvSpPr>
          <p:nvPr>
            <p:ph idx="1"/>
          </p:nvPr>
        </p:nvSpPr>
        <p:spPr>
          <a:xfrm>
            <a:off x="1154954" y="2603500"/>
            <a:ext cx="10732246" cy="3416300"/>
          </a:xfrm>
        </p:spPr>
        <p:txBody>
          <a:bodyPr>
            <a:noAutofit/>
          </a:bodyPr>
          <a:lstStyle/>
          <a:p>
            <a:pPr marL="0" indent="0">
              <a:buNone/>
            </a:pPr>
            <a:r>
              <a:rPr lang="en-GB" sz="2200" dirty="0"/>
              <a:t>Several considerations and capabilities are important when designing and developing this visualization: </a:t>
            </a:r>
            <a:endParaRPr lang="en-GB" sz="2200" dirty="0" smtClean="0"/>
          </a:p>
          <a:p>
            <a:pPr marL="0" indent="0">
              <a:buNone/>
            </a:pPr>
            <a:r>
              <a:rPr lang="en-GB" sz="2200" dirty="0" smtClean="0"/>
              <a:t>• </a:t>
            </a:r>
            <a:r>
              <a:rPr lang="en-GB" sz="2200" dirty="0"/>
              <a:t>it is critical to support rapid and intuitive modification of the </a:t>
            </a:r>
            <a:r>
              <a:rPr lang="en-GB" sz="2200" dirty="0" err="1"/>
              <a:t>isosurface</a:t>
            </a:r>
            <a:r>
              <a:rPr lang="en-GB" sz="2200" dirty="0"/>
              <a:t> value; </a:t>
            </a:r>
            <a:endParaRPr lang="en-GB" sz="2200" dirty="0" smtClean="0"/>
          </a:p>
          <a:p>
            <a:pPr marL="0" indent="0">
              <a:buNone/>
            </a:pPr>
            <a:r>
              <a:rPr lang="en-GB" sz="2200" dirty="0" smtClean="0"/>
              <a:t>• </a:t>
            </a:r>
            <a:r>
              <a:rPr lang="en-GB" sz="2200" dirty="0"/>
              <a:t>the position and orientation (along the three axes) of the slice should be easily controlled by the user, with the option for animating its position as it steps through the volume; </a:t>
            </a:r>
            <a:endParaRPr lang="en-GB" sz="2200" dirty="0" smtClean="0"/>
          </a:p>
          <a:p>
            <a:pPr marL="0" indent="0">
              <a:buNone/>
            </a:pPr>
            <a:r>
              <a:rPr lang="en-GB" sz="2200" dirty="0" smtClean="0"/>
              <a:t>• </a:t>
            </a:r>
            <a:r>
              <a:rPr lang="en-GB" sz="2200" dirty="0"/>
              <a:t>camera position and orientation control are essential to enable viewing of the surface and slice from all </a:t>
            </a:r>
            <a:r>
              <a:rPr lang="en-GB" sz="2200" dirty="0" smtClean="0"/>
              <a:t>orientations.</a:t>
            </a:r>
          </a:p>
        </p:txBody>
      </p:sp>
    </p:spTree>
    <p:extLst>
      <p:ext uri="{BB962C8B-B14F-4D97-AF65-F5344CB8AC3E}">
        <p14:creationId xmlns:p14="http://schemas.microsoft.com/office/powerpoint/2010/main" val="36160815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202</TotalTime>
  <Words>916</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 Boardroom</vt:lpstr>
      <vt:lpstr>DATA VISUALIZATION</vt:lpstr>
      <vt:lpstr>DYNAMIC DATA</vt:lpstr>
      <vt:lpstr>CONTD.</vt:lpstr>
      <vt:lpstr>CONTD.</vt:lpstr>
      <vt:lpstr>STANDARD DEFINITIONS IN DYNAMIC DATA</vt:lpstr>
      <vt:lpstr>COMBINING TECHNIQUES</vt:lpstr>
      <vt:lpstr>SLICE + ISO SURFACES</vt:lpstr>
      <vt:lpstr>CONTD.</vt:lpstr>
      <vt:lpstr>CONSIDERATIONS FOR ISOSURFACES+SLICE</vt:lpstr>
      <vt:lpstr>CONSIDERATIONS FOR ISOSURFACES+SLICE</vt:lpstr>
      <vt:lpstr>GLYPHS</vt:lpstr>
      <vt:lpstr>ISOSURFACES+GLYPHS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Hafeezuddin Shaik</dc:creator>
  <cp:lastModifiedBy>Hafeezuddin Shaik</cp:lastModifiedBy>
  <cp:revision>9</cp:revision>
  <dcterms:created xsi:type="dcterms:W3CDTF">2022-04-09T04:10:46Z</dcterms:created>
  <dcterms:modified xsi:type="dcterms:W3CDTF">2022-04-09T07:33:13Z</dcterms:modified>
</cp:coreProperties>
</file>