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8" d="100"/>
          <a:sy n="88" d="100"/>
        </p:scale>
        <p:origin x="46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CE981B3-E6BF-4773-B8FF-00BCD65A0C96}" type="datetimeFigureOut">
              <a:rPr lang="en-US" smtClean="0"/>
              <a:t>4/11/2022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54F887A-C44E-4299-806D-71492395B1E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9206211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E981B3-E6BF-4773-B8FF-00BCD65A0C96}"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F887A-C44E-4299-806D-71492395B1E5}" type="slidenum">
              <a:rPr lang="en-US" smtClean="0"/>
              <a:t>‹#›</a:t>
            </a:fld>
            <a:endParaRPr lang="en-US"/>
          </a:p>
        </p:txBody>
      </p:sp>
    </p:spTree>
    <p:extLst>
      <p:ext uri="{BB962C8B-B14F-4D97-AF65-F5344CB8AC3E}">
        <p14:creationId xmlns:p14="http://schemas.microsoft.com/office/powerpoint/2010/main" val="1245005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E981B3-E6BF-4773-B8FF-00BCD65A0C96}"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F887A-C44E-4299-806D-71492395B1E5}" type="slidenum">
              <a:rPr lang="en-US" smtClean="0"/>
              <a:t>‹#›</a:t>
            </a:fld>
            <a:endParaRPr lang="en-US"/>
          </a:p>
        </p:txBody>
      </p:sp>
    </p:spTree>
    <p:extLst>
      <p:ext uri="{BB962C8B-B14F-4D97-AF65-F5344CB8AC3E}">
        <p14:creationId xmlns:p14="http://schemas.microsoft.com/office/powerpoint/2010/main" val="2914999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E981B3-E6BF-4773-B8FF-00BCD65A0C96}"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F887A-C44E-4299-806D-71492395B1E5}" type="slidenum">
              <a:rPr lang="en-US" smtClean="0"/>
              <a:t>‹#›</a:t>
            </a:fld>
            <a:endParaRPr lang="en-US"/>
          </a:p>
        </p:txBody>
      </p:sp>
    </p:spTree>
    <p:extLst>
      <p:ext uri="{BB962C8B-B14F-4D97-AF65-F5344CB8AC3E}">
        <p14:creationId xmlns:p14="http://schemas.microsoft.com/office/powerpoint/2010/main" val="1779244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E981B3-E6BF-4773-B8FF-00BCD65A0C96}"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F887A-C44E-4299-806D-71492395B1E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8481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E981B3-E6BF-4773-B8FF-00BCD65A0C96}"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4F887A-C44E-4299-806D-71492395B1E5}" type="slidenum">
              <a:rPr lang="en-US" smtClean="0"/>
              <a:t>‹#›</a:t>
            </a:fld>
            <a:endParaRPr lang="en-US"/>
          </a:p>
        </p:txBody>
      </p:sp>
    </p:spTree>
    <p:extLst>
      <p:ext uri="{BB962C8B-B14F-4D97-AF65-F5344CB8AC3E}">
        <p14:creationId xmlns:p14="http://schemas.microsoft.com/office/powerpoint/2010/main" val="319474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E981B3-E6BF-4773-B8FF-00BCD65A0C96}" type="datetimeFigureOut">
              <a:rPr lang="en-US" smtClean="0"/>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4F887A-C44E-4299-806D-71492395B1E5}" type="slidenum">
              <a:rPr lang="en-US" smtClean="0"/>
              <a:t>‹#›</a:t>
            </a:fld>
            <a:endParaRPr lang="en-US"/>
          </a:p>
        </p:txBody>
      </p:sp>
    </p:spTree>
    <p:extLst>
      <p:ext uri="{BB962C8B-B14F-4D97-AF65-F5344CB8AC3E}">
        <p14:creationId xmlns:p14="http://schemas.microsoft.com/office/powerpoint/2010/main" val="4155586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E981B3-E6BF-4773-B8FF-00BCD65A0C96}" type="datetimeFigureOut">
              <a:rPr lang="en-US" smtClean="0"/>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4F887A-C44E-4299-806D-71492395B1E5}" type="slidenum">
              <a:rPr lang="en-US" smtClean="0"/>
              <a:t>‹#›</a:t>
            </a:fld>
            <a:endParaRPr lang="en-US"/>
          </a:p>
        </p:txBody>
      </p:sp>
    </p:spTree>
    <p:extLst>
      <p:ext uri="{BB962C8B-B14F-4D97-AF65-F5344CB8AC3E}">
        <p14:creationId xmlns:p14="http://schemas.microsoft.com/office/powerpoint/2010/main" val="4176433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E981B3-E6BF-4773-B8FF-00BCD65A0C96}" type="datetimeFigureOut">
              <a:rPr lang="en-US" smtClean="0"/>
              <a:t>4/11/2022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4F887A-C44E-4299-806D-71492395B1E5}" type="slidenum">
              <a:rPr lang="en-US" smtClean="0"/>
              <a:t>‹#›</a:t>
            </a:fld>
            <a:endParaRPr lang="en-US"/>
          </a:p>
        </p:txBody>
      </p:sp>
    </p:spTree>
    <p:extLst>
      <p:ext uri="{BB962C8B-B14F-4D97-AF65-F5344CB8AC3E}">
        <p14:creationId xmlns:p14="http://schemas.microsoft.com/office/powerpoint/2010/main" val="1140320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CE981B3-E6BF-4773-B8FF-00BCD65A0C96}"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4F887A-C44E-4299-806D-71492395B1E5}" type="slidenum">
              <a:rPr lang="en-US" smtClean="0"/>
              <a:t>‹#›</a:t>
            </a:fld>
            <a:endParaRPr lang="en-US"/>
          </a:p>
        </p:txBody>
      </p:sp>
    </p:spTree>
    <p:extLst>
      <p:ext uri="{BB962C8B-B14F-4D97-AF65-F5344CB8AC3E}">
        <p14:creationId xmlns:p14="http://schemas.microsoft.com/office/powerpoint/2010/main" val="1389951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CE981B3-E6BF-4773-B8FF-00BCD65A0C96}"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4F887A-C44E-4299-806D-71492395B1E5}" type="slidenum">
              <a:rPr lang="en-US" smtClean="0"/>
              <a:t>‹#›</a:t>
            </a:fld>
            <a:endParaRPr lang="en-US"/>
          </a:p>
        </p:txBody>
      </p:sp>
    </p:spTree>
    <p:extLst>
      <p:ext uri="{BB962C8B-B14F-4D97-AF65-F5344CB8AC3E}">
        <p14:creationId xmlns:p14="http://schemas.microsoft.com/office/powerpoint/2010/main" val="2140629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CE981B3-E6BF-4773-B8FF-00BCD65A0C96}" type="datetimeFigureOut">
              <a:rPr lang="en-US" smtClean="0"/>
              <a:t>4/11/2022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54F887A-C44E-4299-806D-71492395B1E5}" type="slidenum">
              <a:rPr lang="en-US" smtClean="0"/>
              <a:t>‹#›</a:t>
            </a:fld>
            <a:endParaRPr lang="en-US"/>
          </a:p>
        </p:txBody>
      </p:sp>
    </p:spTree>
    <p:extLst>
      <p:ext uri="{BB962C8B-B14F-4D97-AF65-F5344CB8AC3E}">
        <p14:creationId xmlns:p14="http://schemas.microsoft.com/office/powerpoint/2010/main" val="4107009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DATA VISUALIZATION</a:t>
            </a:r>
            <a:endParaRPr lang="en-US" dirty="0"/>
          </a:p>
        </p:txBody>
      </p:sp>
      <p:sp>
        <p:nvSpPr>
          <p:cNvPr id="3" name="Subtitle 2"/>
          <p:cNvSpPr>
            <a:spLocks noGrp="1"/>
          </p:cNvSpPr>
          <p:nvPr>
            <p:ph type="subTitle" idx="1"/>
          </p:nvPr>
        </p:nvSpPr>
        <p:spPr/>
        <p:txBody>
          <a:bodyPr/>
          <a:lstStyle/>
          <a:p>
            <a:r>
              <a:rPr lang="en-GB" dirty="0" smtClean="0"/>
              <a:t>11/4/2022</a:t>
            </a:r>
            <a:endParaRPr lang="en-US" dirty="0"/>
          </a:p>
        </p:txBody>
      </p:sp>
    </p:spTree>
    <p:extLst>
      <p:ext uri="{BB962C8B-B14F-4D97-AF65-F5344CB8AC3E}">
        <p14:creationId xmlns:p14="http://schemas.microsoft.com/office/powerpoint/2010/main" val="544611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PROJECTIONS</a:t>
            </a:r>
            <a:endParaRPr lang="en-US" dirty="0"/>
          </a:p>
        </p:txBody>
      </p:sp>
      <p:sp>
        <p:nvSpPr>
          <p:cNvPr id="3" name="Content Placeholder 2"/>
          <p:cNvSpPr>
            <a:spLocks noGrp="1"/>
          </p:cNvSpPr>
          <p:nvPr>
            <p:ph idx="1"/>
          </p:nvPr>
        </p:nvSpPr>
        <p:spPr>
          <a:xfrm>
            <a:off x="1261871" y="1828801"/>
            <a:ext cx="9458379" cy="670560"/>
          </a:xfrm>
        </p:spPr>
        <p:txBody>
          <a:bodyPr/>
          <a:lstStyle/>
          <a:p>
            <a:pPr marL="0" indent="0" algn="just">
              <a:buNone/>
            </a:pPr>
            <a:r>
              <a:rPr lang="en-GB" dirty="0"/>
              <a:t>A conformal projection retains the local angles on each point of a map correctly, which means that they also locally preserve shapes. The area, however, is not preserved. </a:t>
            </a:r>
            <a:endParaRPr lang="en-GB" dirty="0" smtClean="0"/>
          </a:p>
          <a:p>
            <a:pPr marL="0" indent="0" algn="just">
              <a:buNone/>
            </a:pPr>
            <a:endParaRPr lang="en-GB" dirty="0" smtClean="0"/>
          </a:p>
        </p:txBody>
      </p:sp>
      <p:pic>
        <p:nvPicPr>
          <p:cNvPr id="6148" name="Picture 4" descr="Lambert Conic Conformal Projection — PyGM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9702" y="2636840"/>
            <a:ext cx="5383076" cy="3062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753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 y="452846"/>
            <a:ext cx="5852160" cy="3483427"/>
          </a:xfrm>
        </p:spPr>
        <p:txBody>
          <a:bodyPr/>
          <a:lstStyle/>
          <a:p>
            <a:pPr marL="0" indent="0" algn="just">
              <a:buNone/>
            </a:pPr>
            <a:endParaRPr lang="en-GB" dirty="0" smtClean="0"/>
          </a:p>
          <a:p>
            <a:pPr marL="0" indent="0" algn="just">
              <a:buNone/>
            </a:pPr>
            <a:r>
              <a:rPr lang="en-GB" dirty="0" smtClean="0"/>
              <a:t> </a:t>
            </a:r>
            <a:r>
              <a:rPr lang="en-GB" dirty="0"/>
              <a:t>• A projection is called equidistant if it preserves the distance from some standard point or line. </a:t>
            </a:r>
            <a:endParaRPr lang="en-GB" dirty="0" smtClean="0"/>
          </a:p>
          <a:p>
            <a:pPr marL="0" indent="0" algn="just">
              <a:buNone/>
            </a:pPr>
            <a:endParaRPr lang="en-GB" dirty="0"/>
          </a:p>
          <a:p>
            <a:pPr marL="0" indent="0" algn="just">
              <a:buNone/>
            </a:pPr>
            <a:r>
              <a:rPr lang="en-GB" dirty="0"/>
              <a:t>• Gnomonic projections allow all great circles to be displayed as straight lines. Great circles are the largest circle that can be drawn on a given sphere and cut the sphere into two halves of equal size. Gnomic projections preserve the shortest route between two points</a:t>
            </a:r>
            <a:endParaRPr lang="en-US" dirty="0"/>
          </a:p>
          <a:p>
            <a:endParaRPr lang="en-US" dirty="0"/>
          </a:p>
        </p:txBody>
      </p:sp>
      <p:sp>
        <p:nvSpPr>
          <p:cNvPr id="4" name="Rectangle 3"/>
          <p:cNvSpPr/>
          <p:nvPr/>
        </p:nvSpPr>
        <p:spPr>
          <a:xfrm>
            <a:off x="426720" y="4371092"/>
            <a:ext cx="5660572" cy="1477328"/>
          </a:xfrm>
          <a:prstGeom prst="rect">
            <a:avLst/>
          </a:prstGeom>
        </p:spPr>
        <p:txBody>
          <a:bodyPr wrap="square">
            <a:spAutoFit/>
          </a:bodyPr>
          <a:lstStyle/>
          <a:p>
            <a:pPr algn="just"/>
            <a:r>
              <a:rPr lang="en-GB" dirty="0"/>
              <a:t>• A map projection is called equivalent or equal area if a specific area on one part of the map covers exactly the same surface on the globe, as another part of the map. Area-accurate projections result in a distortion of form and angles.</a:t>
            </a:r>
          </a:p>
        </p:txBody>
      </p:sp>
      <p:pic>
        <p:nvPicPr>
          <p:cNvPr id="7172" name="Picture 4" descr="What is an Equidistant Projection - Defin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2057" y="988117"/>
            <a:ext cx="4210049" cy="227293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Gnomonic projection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840" y="3936273"/>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299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60" y="287383"/>
            <a:ext cx="10283952" cy="750796"/>
          </a:xfrm>
        </p:spPr>
        <p:txBody>
          <a:bodyPr/>
          <a:lstStyle/>
          <a:p>
            <a:r>
              <a:rPr lang="en-GB" dirty="0" smtClean="0"/>
              <a:t>Contd.</a:t>
            </a:r>
            <a:endParaRPr lang="en-US" dirty="0"/>
          </a:p>
        </p:txBody>
      </p:sp>
      <p:sp>
        <p:nvSpPr>
          <p:cNvPr id="3" name="Content Placeholder 2"/>
          <p:cNvSpPr>
            <a:spLocks noGrp="1"/>
          </p:cNvSpPr>
          <p:nvPr>
            <p:ph idx="1"/>
          </p:nvPr>
        </p:nvSpPr>
        <p:spPr>
          <a:xfrm>
            <a:off x="791609" y="1132114"/>
            <a:ext cx="6610677" cy="4351337"/>
          </a:xfrm>
        </p:spPr>
        <p:txBody>
          <a:bodyPr>
            <a:normAutofit fontScale="92500" lnSpcReduction="10000"/>
          </a:bodyPr>
          <a:lstStyle/>
          <a:p>
            <a:pPr marL="0" indent="0" algn="just">
              <a:buNone/>
            </a:pPr>
            <a:r>
              <a:rPr lang="en-GB" dirty="0" smtClean="0"/>
              <a:t>Azimuthal </a:t>
            </a:r>
            <a:r>
              <a:rPr lang="en-GB" dirty="0"/>
              <a:t>projections preserve the direction from a central point. </a:t>
            </a:r>
            <a:r>
              <a:rPr lang="en-GB" dirty="0" smtClean="0"/>
              <a:t>Usually </a:t>
            </a:r>
            <a:r>
              <a:rPr lang="en-GB" dirty="0"/>
              <a:t>these projections also have radial symmetry in the scales, e.g., distances from the central point are independent of the angle and </a:t>
            </a:r>
            <a:r>
              <a:rPr lang="en-GB" dirty="0" smtClean="0"/>
              <a:t>consequently</a:t>
            </a:r>
            <a:r>
              <a:rPr lang="en-GB" dirty="0"/>
              <a:t>, circles with the central point as </a:t>
            </a:r>
            <a:r>
              <a:rPr lang="en-GB" dirty="0" smtClean="0"/>
              <a:t>centre </a:t>
            </a:r>
            <a:r>
              <a:rPr lang="en-GB" dirty="0"/>
              <a:t>result in circles that have the central point on the map as their </a:t>
            </a:r>
            <a:r>
              <a:rPr lang="en-GB" dirty="0" smtClean="0"/>
              <a:t>centre</a:t>
            </a:r>
          </a:p>
          <a:p>
            <a:pPr marL="0" indent="0" algn="just">
              <a:buNone/>
            </a:pPr>
            <a:endParaRPr lang="en-GB" dirty="0" smtClean="0"/>
          </a:p>
          <a:p>
            <a:pPr marL="0" indent="0" algn="just">
              <a:buNone/>
            </a:pPr>
            <a:r>
              <a:rPr lang="en-GB" dirty="0"/>
              <a:t>Cylinder projections project the surface of the sphere on a cylinder that is put around the sphere. Each point of the sphere is projected outward on the cylinder. Cylinder projections allow the entire spherical surface to be visible. Most cylinder projections preserve local angles and are therefore conformal projections. The degrees of longitude and latitude are usually orthogonal to each other. Pseudo-cylindrical projections represent the central meridian and each parallel as a single straight line segment, but not the other meridians.</a:t>
            </a:r>
            <a:endParaRPr lang="en-US" dirty="0"/>
          </a:p>
        </p:txBody>
      </p:sp>
      <p:pic>
        <p:nvPicPr>
          <p:cNvPr id="8196" name="Picture 4" descr="Oblique Azimuthal Equidistant Map Proj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3918" y="1222466"/>
            <a:ext cx="2495550" cy="183832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Mercator projection | Definition, Uses, &amp; Limitations | Britannic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5234" y="3561805"/>
            <a:ext cx="2820627" cy="17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551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604" y="470262"/>
            <a:ext cx="9692640" cy="707253"/>
          </a:xfrm>
        </p:spPr>
        <p:txBody>
          <a:bodyPr/>
          <a:lstStyle/>
          <a:p>
            <a:r>
              <a:rPr lang="en-GB" dirty="0" smtClean="0"/>
              <a:t>Contd.</a:t>
            </a:r>
            <a:endParaRPr lang="en-US" dirty="0"/>
          </a:p>
        </p:txBody>
      </p:sp>
      <p:sp>
        <p:nvSpPr>
          <p:cNvPr id="3" name="Content Placeholder 2"/>
          <p:cNvSpPr>
            <a:spLocks noGrp="1"/>
          </p:cNvSpPr>
          <p:nvPr>
            <p:ph idx="1"/>
          </p:nvPr>
        </p:nvSpPr>
        <p:spPr>
          <a:xfrm>
            <a:off x="713232" y="1297577"/>
            <a:ext cx="5957534" cy="4351337"/>
          </a:xfrm>
        </p:spPr>
        <p:txBody>
          <a:bodyPr>
            <a:normAutofit lnSpcReduction="10000"/>
          </a:bodyPr>
          <a:lstStyle/>
          <a:p>
            <a:pPr marL="0" indent="0" algn="just">
              <a:buNone/>
            </a:pPr>
            <a:r>
              <a:rPr lang="en-GB" dirty="0"/>
              <a:t>Plane projections are azimuthal projections that map the surface of the sphere to a plane that is tangent to the sphere, with the tangent point corresponding to the </a:t>
            </a:r>
            <a:r>
              <a:rPr lang="en-GB" dirty="0" smtClean="0"/>
              <a:t>centre </a:t>
            </a:r>
            <a:r>
              <a:rPr lang="en-GB" dirty="0"/>
              <a:t>point of the projection. Some plane projections are true perspective projections. </a:t>
            </a:r>
            <a:endParaRPr lang="en-GB" dirty="0" smtClean="0"/>
          </a:p>
          <a:p>
            <a:pPr marL="0" indent="0" algn="just">
              <a:buNone/>
            </a:pPr>
            <a:endParaRPr lang="en-GB" dirty="0" smtClean="0"/>
          </a:p>
          <a:p>
            <a:pPr marL="0" indent="0" algn="just">
              <a:buNone/>
            </a:pPr>
            <a:r>
              <a:rPr lang="en-GB" dirty="0" smtClean="0"/>
              <a:t>Cone </a:t>
            </a:r>
            <a:r>
              <a:rPr lang="en-GB" dirty="0"/>
              <a:t>projections map the surface of the sphere to a cone that is tangent to the sphere. Degrees of latitude are represented as circles around the projection </a:t>
            </a:r>
            <a:r>
              <a:rPr lang="en-GB" dirty="0" smtClean="0"/>
              <a:t>centre, </a:t>
            </a:r>
            <a:r>
              <a:rPr lang="en-GB" dirty="0"/>
              <a:t>degrees of longitude as straight lines outgoing from this </a:t>
            </a:r>
            <a:r>
              <a:rPr lang="en-GB" dirty="0" smtClean="0"/>
              <a:t>centre. </a:t>
            </a:r>
            <a:r>
              <a:rPr lang="en-GB" dirty="0"/>
              <a:t>Cone projections may be designed in a way that preserves the distance from the </a:t>
            </a:r>
            <a:r>
              <a:rPr lang="en-GB" dirty="0" smtClean="0"/>
              <a:t>centre </a:t>
            </a:r>
            <a:r>
              <a:rPr lang="en-GB" dirty="0"/>
              <a:t>of the cone. There are also a number of pseudo-conical projections that, for example, retain the distances from the pole, as well as the distances from the meridian.</a:t>
            </a:r>
            <a:endParaRPr lang="en-US" dirty="0"/>
          </a:p>
        </p:txBody>
      </p:sp>
      <p:pic>
        <p:nvPicPr>
          <p:cNvPr id="9220" name="Picture 4" descr="What are Map Projections? (And Why They Are Deceiving To Us) - GIS Geograph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3908" y="1074766"/>
            <a:ext cx="2804160" cy="1657003"/>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Types of Maps and Projection » Geologyscience.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5497" y="3362914"/>
            <a:ext cx="3048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691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Spatial Data</a:t>
            </a:r>
          </a:p>
        </p:txBody>
      </p:sp>
      <p:sp>
        <p:nvSpPr>
          <p:cNvPr id="3" name="Content Placeholder 2"/>
          <p:cNvSpPr>
            <a:spLocks noGrp="1"/>
          </p:cNvSpPr>
          <p:nvPr>
            <p:ph idx="1"/>
          </p:nvPr>
        </p:nvSpPr>
        <p:spPr>
          <a:xfrm>
            <a:off x="1261872" y="1828800"/>
            <a:ext cx="4520092" cy="2327564"/>
          </a:xfrm>
        </p:spPr>
        <p:txBody>
          <a:bodyPr>
            <a:normAutofit fontScale="77500" lnSpcReduction="20000"/>
          </a:bodyPr>
          <a:lstStyle/>
          <a:p>
            <a:pPr marL="0" indent="0" algn="just">
              <a:buNone/>
            </a:pPr>
            <a:r>
              <a:rPr lang="en-GB" dirty="0"/>
              <a:t>Large spatial data sets can be seen as a result of accumulating samples or readings of phenomena in the real world, while moving along two </a:t>
            </a:r>
            <a:r>
              <a:rPr lang="en-GB" dirty="0" smtClean="0"/>
              <a:t>dimensions </a:t>
            </a:r>
            <a:r>
              <a:rPr lang="en-GB" dirty="0"/>
              <a:t>in space. Often, spatial data sets are discrete samples of a continuous phenomenon</a:t>
            </a:r>
            <a:r>
              <a:rPr lang="en-GB" dirty="0" smtClean="0"/>
              <a:t>.</a:t>
            </a:r>
          </a:p>
          <a:p>
            <a:pPr marL="0" indent="0" algn="just">
              <a:buNone/>
            </a:pPr>
            <a:endParaRPr lang="en-GB" dirty="0"/>
          </a:p>
          <a:p>
            <a:pPr marL="0" indent="0" algn="just">
              <a:buNone/>
            </a:pPr>
            <a:r>
              <a:rPr lang="en-GB" dirty="0"/>
              <a:t>A common example of spatial data can be seen in a </a:t>
            </a:r>
            <a:r>
              <a:rPr lang="en-GB" b="1" dirty="0"/>
              <a:t>road map</a:t>
            </a:r>
            <a:r>
              <a:rPr lang="en-GB" dirty="0"/>
              <a:t>. A road map is a two-dimensional object that contains points, lines, and polygons that can represent cities, roads, and political boundaries such as states or provinces.</a:t>
            </a:r>
            <a:endParaRPr lang="en-US" dirty="0"/>
          </a:p>
        </p:txBody>
      </p:sp>
      <p:pic>
        <p:nvPicPr>
          <p:cNvPr id="1028" name="Picture 4" descr="Intro to Mapping Tabular Data in ArcG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3938" y="1994622"/>
            <a:ext cx="4171950" cy="41719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de for An Introduction to Spatial Analysis and Mapping in R 2nd edi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4293842"/>
            <a:ext cx="3102385" cy="2215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04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Phenomenon’s of Spatial Data</a:t>
            </a:r>
            <a:endParaRPr lang="en-US" dirty="0"/>
          </a:p>
        </p:txBody>
      </p:sp>
      <p:sp>
        <p:nvSpPr>
          <p:cNvPr id="3" name="Content Placeholder 2"/>
          <p:cNvSpPr>
            <a:spLocks noGrp="1"/>
          </p:cNvSpPr>
          <p:nvPr>
            <p:ph idx="1"/>
          </p:nvPr>
        </p:nvSpPr>
        <p:spPr/>
        <p:txBody>
          <a:bodyPr>
            <a:normAutofit/>
          </a:bodyPr>
          <a:lstStyle/>
          <a:p>
            <a:r>
              <a:rPr lang="en-GB" sz="3200" dirty="0" smtClean="0"/>
              <a:t>1. Point Phenomena</a:t>
            </a:r>
          </a:p>
          <a:p>
            <a:r>
              <a:rPr lang="en-GB" sz="3200" dirty="0" smtClean="0"/>
              <a:t>2. Line Phenomena</a:t>
            </a:r>
          </a:p>
          <a:p>
            <a:r>
              <a:rPr lang="en-GB" sz="3200" dirty="0" smtClean="0"/>
              <a:t>3. Area Phenomena</a:t>
            </a:r>
          </a:p>
          <a:p>
            <a:r>
              <a:rPr lang="en-GB" sz="3200" dirty="0" smtClean="0"/>
              <a:t>4. Surface Phenomena</a:t>
            </a:r>
            <a:endParaRPr lang="en-US" sz="3200" dirty="0"/>
          </a:p>
        </p:txBody>
      </p:sp>
    </p:spTree>
    <p:extLst>
      <p:ext uri="{BB962C8B-B14F-4D97-AF65-F5344CB8AC3E}">
        <p14:creationId xmlns:p14="http://schemas.microsoft.com/office/powerpoint/2010/main" val="3360265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Point Phenomena</a:t>
            </a:r>
            <a:endParaRPr lang="en-US" dirty="0"/>
          </a:p>
        </p:txBody>
      </p:sp>
      <p:sp>
        <p:nvSpPr>
          <p:cNvPr id="3" name="Content Placeholder 2"/>
          <p:cNvSpPr>
            <a:spLocks noGrp="1"/>
          </p:cNvSpPr>
          <p:nvPr>
            <p:ph idx="1"/>
          </p:nvPr>
        </p:nvSpPr>
        <p:spPr>
          <a:xfrm>
            <a:off x="1261872" y="1828800"/>
            <a:ext cx="4510278" cy="4351337"/>
          </a:xfrm>
        </p:spPr>
        <p:txBody>
          <a:bodyPr>
            <a:normAutofit/>
          </a:bodyPr>
          <a:lstStyle/>
          <a:p>
            <a:pPr marL="0" indent="0" algn="just">
              <a:buNone/>
            </a:pPr>
            <a:r>
              <a:rPr lang="en-GB" sz="2400" dirty="0" smtClean="0"/>
              <a:t>Have </a:t>
            </a:r>
            <a:r>
              <a:rPr lang="en-GB" sz="2400" dirty="0"/>
              <a:t>no spatial extent; they can be termed </a:t>
            </a:r>
            <a:r>
              <a:rPr lang="en-GB" sz="2400" dirty="0" smtClean="0"/>
              <a:t>zero dimensional </a:t>
            </a:r>
            <a:r>
              <a:rPr lang="en-GB" sz="2400" dirty="0"/>
              <a:t>and can be specified by a longitude and latitude </a:t>
            </a:r>
            <a:r>
              <a:rPr lang="en-GB" sz="2400" dirty="0" smtClean="0"/>
              <a:t>coordinate </a:t>
            </a:r>
            <a:r>
              <a:rPr lang="en-GB" sz="2400" dirty="0"/>
              <a:t>pair, along with a set of descriptors or attributes. </a:t>
            </a:r>
            <a:endParaRPr lang="en-GB" sz="2400" dirty="0" smtClean="0"/>
          </a:p>
          <a:p>
            <a:pPr algn="just"/>
            <a:r>
              <a:rPr lang="en-GB" sz="2400" dirty="0" smtClean="0"/>
              <a:t>Examples </a:t>
            </a:r>
            <a:r>
              <a:rPr lang="en-GB" sz="2400" dirty="0"/>
              <a:t>are buildings, oil wells, aggregated measures, and cities.</a:t>
            </a:r>
            <a:endParaRPr lang="en-US" sz="2400" dirty="0"/>
          </a:p>
        </p:txBody>
      </p:sp>
      <p:pic>
        <p:nvPicPr>
          <p:cNvPr id="4098" name="Picture 2" descr="Deep Learning with 3D Spatial Data | Geo Week News | Lidar, 3D, and more  tools at the intersection of geospatial technology and the built wor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4100" y="1691322"/>
            <a:ext cx="5048250" cy="3375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440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a:t>
            </a:r>
            <a:r>
              <a:rPr lang="en-US" dirty="0"/>
              <a:t>phenomena</a:t>
            </a:r>
          </a:p>
        </p:txBody>
      </p:sp>
      <p:sp>
        <p:nvSpPr>
          <p:cNvPr id="3" name="Content Placeholder 2"/>
          <p:cNvSpPr>
            <a:spLocks noGrp="1"/>
          </p:cNvSpPr>
          <p:nvPr>
            <p:ph idx="1"/>
          </p:nvPr>
        </p:nvSpPr>
        <p:spPr>
          <a:xfrm>
            <a:off x="1261872" y="1828800"/>
            <a:ext cx="5668317" cy="4351337"/>
          </a:xfrm>
        </p:spPr>
        <p:txBody>
          <a:bodyPr>
            <a:normAutofit lnSpcReduction="10000"/>
          </a:bodyPr>
          <a:lstStyle/>
          <a:p>
            <a:pPr marL="0" indent="0" algn="just">
              <a:buNone/>
            </a:pPr>
            <a:r>
              <a:rPr lang="en-GB" sz="2400" dirty="0" smtClean="0"/>
              <a:t>Have </a:t>
            </a:r>
            <a:r>
              <a:rPr lang="en-GB" sz="2400" dirty="0"/>
              <a:t>length, but essentially no width; they can be termed one-dimensional and can be specified by an unclosed series of longitude and latitude coordinate pairs for each phenomenon. </a:t>
            </a:r>
            <a:endParaRPr lang="en-GB" sz="2400" dirty="0" smtClean="0"/>
          </a:p>
          <a:p>
            <a:pPr marL="0" indent="0" algn="just">
              <a:buNone/>
            </a:pPr>
            <a:r>
              <a:rPr lang="en-GB" sz="2400" dirty="0" smtClean="0"/>
              <a:t>Examples </a:t>
            </a:r>
            <a:r>
              <a:rPr lang="en-GB" sz="2400" dirty="0"/>
              <a:t>are large telecommunication networks, roads, and boundaries between countries. Attributes associated with line phenomena might include capacities, traffic levels, and names</a:t>
            </a:r>
            <a:endParaRPr lang="en-US" sz="2400" dirty="0"/>
          </a:p>
        </p:txBody>
      </p:sp>
      <p:sp>
        <p:nvSpPr>
          <p:cNvPr id="4" name="AutoShape 2" descr="Downloading Vector Data for Highways, National Parks And Other Common  Features From OpenStreetMap For Geospatial Analysis - Geospatial Awareness  Hub"/>
          <p:cNvSpPr>
            <a:spLocks noChangeAspect="1" noChangeArrowheads="1"/>
          </p:cNvSpPr>
          <p:nvPr/>
        </p:nvSpPr>
        <p:spPr bwMode="auto">
          <a:xfrm>
            <a:off x="155574" y="-144463"/>
            <a:ext cx="3566193" cy="356620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6" name="Picture 4" descr="DM-71 - Geospatial Data Conflation | GIS&amp;T Body of Knowled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8304" y="1828800"/>
            <a:ext cx="4030734" cy="3760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66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Area </a:t>
            </a:r>
            <a:r>
              <a:rPr lang="en-GB" dirty="0"/>
              <a:t>phenomena</a:t>
            </a:r>
            <a:endParaRPr lang="en-US" dirty="0"/>
          </a:p>
        </p:txBody>
      </p:sp>
      <p:sp>
        <p:nvSpPr>
          <p:cNvPr id="3" name="Content Placeholder 2"/>
          <p:cNvSpPr>
            <a:spLocks noGrp="1"/>
          </p:cNvSpPr>
          <p:nvPr>
            <p:ph idx="1"/>
          </p:nvPr>
        </p:nvSpPr>
        <p:spPr>
          <a:xfrm>
            <a:off x="1261872" y="1828800"/>
            <a:ext cx="4978507" cy="4351337"/>
          </a:xfrm>
        </p:spPr>
        <p:txBody>
          <a:bodyPr>
            <a:normAutofit/>
          </a:bodyPr>
          <a:lstStyle/>
          <a:p>
            <a:pPr marL="0" indent="0" algn="just">
              <a:buNone/>
            </a:pPr>
            <a:r>
              <a:rPr lang="en-GB" sz="2400" dirty="0"/>
              <a:t>H</a:t>
            </a:r>
            <a:r>
              <a:rPr lang="en-GB" sz="2400" dirty="0" smtClean="0"/>
              <a:t>ave </a:t>
            </a:r>
            <a:r>
              <a:rPr lang="en-GB" sz="2400" dirty="0"/>
              <a:t>both length and width; they can be termed two-dimensional and can be specified by a series of longitude and </a:t>
            </a:r>
            <a:r>
              <a:rPr lang="en-GB" sz="2400" dirty="0" smtClean="0"/>
              <a:t>latitude </a:t>
            </a:r>
            <a:r>
              <a:rPr lang="en-GB" sz="2400" dirty="0"/>
              <a:t>coordinate pairs that completely enclose a region, along with a set of attributes for each phenomenon. </a:t>
            </a:r>
            <a:endParaRPr lang="en-GB" sz="2400" dirty="0" smtClean="0"/>
          </a:p>
          <a:p>
            <a:pPr marL="0" indent="0" algn="just">
              <a:buNone/>
            </a:pPr>
            <a:r>
              <a:rPr lang="en-GB" sz="2400" dirty="0" smtClean="0"/>
              <a:t>Examples </a:t>
            </a:r>
            <a:r>
              <a:rPr lang="en-GB" sz="2400" dirty="0"/>
              <a:t>are lakes, and political units such as states or counties</a:t>
            </a:r>
            <a:endParaRPr lang="en-US" sz="2400" dirty="0"/>
          </a:p>
        </p:txBody>
      </p:sp>
      <p:pic>
        <p:nvPicPr>
          <p:cNvPr id="2050" name="Picture 2" descr="Spatial Statistical Visualization | Springer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2438" y="1828800"/>
            <a:ext cx="3105150" cy="336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890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SURFACE PHENOMENA</a:t>
            </a:r>
            <a:endParaRPr lang="en-US" dirty="0"/>
          </a:p>
        </p:txBody>
      </p:sp>
      <p:sp>
        <p:nvSpPr>
          <p:cNvPr id="3" name="Content Placeholder 2"/>
          <p:cNvSpPr>
            <a:spLocks noGrp="1"/>
          </p:cNvSpPr>
          <p:nvPr>
            <p:ph idx="1"/>
          </p:nvPr>
        </p:nvSpPr>
        <p:spPr>
          <a:xfrm>
            <a:off x="1261872" y="1828800"/>
            <a:ext cx="5196078" cy="4351337"/>
          </a:xfrm>
        </p:spPr>
        <p:txBody>
          <a:bodyPr>
            <a:normAutofit/>
          </a:bodyPr>
          <a:lstStyle/>
          <a:p>
            <a:pPr marL="0" indent="0" algn="just">
              <a:buNone/>
            </a:pPr>
            <a:r>
              <a:rPr lang="en-GB" sz="2400" dirty="0" smtClean="0"/>
              <a:t>Have </a:t>
            </a:r>
            <a:r>
              <a:rPr lang="en-GB" sz="2400" dirty="0"/>
              <a:t>length, width and height; they are termed two-and-half-dimensional and can be specified by a series of longitude latitude, and height coordinate vectors with a set of attributes for each (longitude, latitude) pair.</a:t>
            </a:r>
            <a:endParaRPr lang="en-US" sz="2400" dirty="0"/>
          </a:p>
        </p:txBody>
      </p:sp>
      <p:pic>
        <p:nvPicPr>
          <p:cNvPr id="5124" name="Picture 4" descr="A-G) represents spatial data layers used for preparing PST model for... |  Download Scientific Diagr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37425" y="1691322"/>
            <a:ext cx="3159125" cy="4314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920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Maps</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GB" dirty="0"/>
              <a:t>Maps can be subdivided into map types based on properties of the data (qualitative versus quantitative; discrete versus continuous) and the </a:t>
            </a:r>
            <a:r>
              <a:rPr lang="en-GB" dirty="0" smtClean="0"/>
              <a:t>properties </a:t>
            </a:r>
            <a:r>
              <a:rPr lang="en-GB" dirty="0"/>
              <a:t>of the graphical variables (points, lines, surface, volumes). Examples of the resulting maps </a:t>
            </a:r>
            <a:r>
              <a:rPr lang="en-GB" dirty="0" smtClean="0"/>
              <a:t>are</a:t>
            </a:r>
          </a:p>
          <a:p>
            <a:pPr marL="0" indent="0" algn="just">
              <a:buNone/>
            </a:pPr>
            <a:r>
              <a:rPr lang="en-US" dirty="0"/>
              <a:t>• symbol maps (nominal point data); </a:t>
            </a:r>
            <a:endParaRPr lang="en-US" dirty="0" smtClean="0"/>
          </a:p>
          <a:p>
            <a:pPr marL="0" indent="0" algn="just">
              <a:buNone/>
            </a:pPr>
            <a:r>
              <a:rPr lang="en-US" dirty="0" smtClean="0"/>
              <a:t>• </a:t>
            </a:r>
            <a:r>
              <a:rPr lang="en-US" dirty="0"/>
              <a:t>dot maps (ordinal point data); </a:t>
            </a:r>
            <a:endParaRPr lang="en-US" dirty="0" smtClean="0"/>
          </a:p>
          <a:p>
            <a:pPr marL="0" indent="0" algn="just">
              <a:buNone/>
            </a:pPr>
            <a:r>
              <a:rPr lang="en-US" dirty="0" smtClean="0"/>
              <a:t>• </a:t>
            </a:r>
            <a:r>
              <a:rPr lang="en-US" dirty="0"/>
              <a:t>land use maps (nominal area data); </a:t>
            </a:r>
            <a:endParaRPr lang="en-US" dirty="0" smtClean="0"/>
          </a:p>
          <a:p>
            <a:pPr marL="0" indent="0" algn="just">
              <a:buNone/>
            </a:pPr>
            <a:r>
              <a:rPr lang="en-US" dirty="0" smtClean="0"/>
              <a:t>• </a:t>
            </a:r>
            <a:r>
              <a:rPr lang="en-US" dirty="0"/>
              <a:t>choropleth maps (ordinal area data); </a:t>
            </a:r>
            <a:endParaRPr lang="en-US" dirty="0" smtClean="0"/>
          </a:p>
          <a:p>
            <a:pPr marL="0" indent="0" algn="just">
              <a:buNone/>
            </a:pPr>
            <a:r>
              <a:rPr lang="en-US" dirty="0" smtClean="0"/>
              <a:t>• </a:t>
            </a:r>
            <a:r>
              <a:rPr lang="en-US" dirty="0"/>
              <a:t>line diagrams (nominal or ordinal line data); </a:t>
            </a:r>
            <a:endParaRPr lang="en-US" dirty="0" smtClean="0"/>
          </a:p>
          <a:p>
            <a:pPr marL="0" indent="0" algn="just">
              <a:buNone/>
            </a:pPr>
            <a:r>
              <a:rPr lang="en-US" dirty="0" smtClean="0"/>
              <a:t>• </a:t>
            </a:r>
            <a:r>
              <a:rPr lang="en-US" dirty="0"/>
              <a:t>isoline maps (ordinal surface data); </a:t>
            </a:r>
            <a:endParaRPr lang="en-US" dirty="0" smtClean="0"/>
          </a:p>
          <a:p>
            <a:pPr marL="0" indent="0" algn="just">
              <a:buNone/>
            </a:pPr>
            <a:r>
              <a:rPr lang="en-US" dirty="0" smtClean="0"/>
              <a:t>• </a:t>
            </a:r>
            <a:r>
              <a:rPr lang="en-US" dirty="0"/>
              <a:t>surface maps (ordinal volume data).</a:t>
            </a:r>
          </a:p>
        </p:txBody>
      </p:sp>
    </p:spTree>
    <p:extLst>
      <p:ext uri="{BB962C8B-B14F-4D97-AF65-F5344CB8AC3E}">
        <p14:creationId xmlns:p14="http://schemas.microsoft.com/office/powerpoint/2010/main" val="1521256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Projections</a:t>
            </a:r>
            <a:endParaRPr lang="en-US" dirty="0"/>
          </a:p>
        </p:txBody>
      </p:sp>
      <p:sp>
        <p:nvSpPr>
          <p:cNvPr id="3" name="Content Placeholder 2"/>
          <p:cNvSpPr>
            <a:spLocks noGrp="1"/>
          </p:cNvSpPr>
          <p:nvPr>
            <p:ph idx="1"/>
          </p:nvPr>
        </p:nvSpPr>
        <p:spPr>
          <a:xfrm>
            <a:off x="1261872" y="1828800"/>
            <a:ext cx="5792071" cy="4511040"/>
          </a:xfrm>
        </p:spPr>
        <p:txBody>
          <a:bodyPr>
            <a:normAutofit/>
          </a:bodyPr>
          <a:lstStyle/>
          <a:p>
            <a:pPr marL="0" indent="0" algn="just">
              <a:buNone/>
            </a:pPr>
            <a:r>
              <a:rPr lang="en-GB" dirty="0"/>
              <a:t>In visualizing geospatial data, map projections play a critical role. Map projections are concerned with mapping the positions on the globe (sphere) to positions on the screen (flat surface</a:t>
            </a:r>
            <a:r>
              <a:rPr lang="en-GB" dirty="0" smtClean="0"/>
              <a:t>)</a:t>
            </a:r>
          </a:p>
          <a:p>
            <a:pPr marL="0" indent="0" algn="just">
              <a:buNone/>
            </a:pPr>
            <a:r>
              <a:rPr lang="en-GB" dirty="0"/>
              <a:t>A map projection is defined as Π:(λ, ϕ) → (x, y). </a:t>
            </a:r>
            <a:endParaRPr lang="en-GB" dirty="0" smtClean="0"/>
          </a:p>
          <a:p>
            <a:pPr marL="0" indent="0" algn="just">
              <a:buNone/>
            </a:pPr>
            <a:r>
              <a:rPr lang="en-GB" dirty="0" smtClean="0"/>
              <a:t>The </a:t>
            </a:r>
            <a:r>
              <a:rPr lang="en-GB" dirty="0"/>
              <a:t>data format for degrees of longitude (λ) is fixed to the interval [-180, 180], where negative values stand for western degrees and positive values for eastern degrees. </a:t>
            </a:r>
            <a:endParaRPr lang="en-GB" dirty="0" smtClean="0"/>
          </a:p>
          <a:p>
            <a:pPr marL="0" indent="0" algn="just">
              <a:buNone/>
            </a:pPr>
            <a:r>
              <a:rPr lang="en-GB" dirty="0" smtClean="0"/>
              <a:t>The </a:t>
            </a:r>
            <a:r>
              <a:rPr lang="en-GB" dirty="0"/>
              <a:t>degrees of latitude (ϕ) are defined similarly on the interval [-90, 90],where negative values are used for southern degrees and positive values for northern degrees. </a:t>
            </a:r>
            <a:endParaRPr lang="en-GB" dirty="0" smtClean="0"/>
          </a:p>
        </p:txBody>
      </p:sp>
      <p:sp>
        <p:nvSpPr>
          <p:cNvPr id="4" name="Rectangle 3"/>
          <p:cNvSpPr/>
          <p:nvPr/>
        </p:nvSpPr>
        <p:spPr>
          <a:xfrm>
            <a:off x="7550330" y="2175693"/>
            <a:ext cx="3535681" cy="3139321"/>
          </a:xfrm>
          <a:prstGeom prst="rect">
            <a:avLst/>
          </a:prstGeom>
        </p:spPr>
        <p:txBody>
          <a:bodyPr wrap="square">
            <a:spAutoFit/>
          </a:bodyPr>
          <a:lstStyle/>
          <a:p>
            <a:r>
              <a:rPr lang="en-GB" dirty="0"/>
              <a:t>ϕ measured degrees of latitude in radians </a:t>
            </a:r>
            <a:endParaRPr lang="en-GB" dirty="0" smtClean="0"/>
          </a:p>
          <a:p>
            <a:endParaRPr lang="en-GB" dirty="0" smtClean="0"/>
          </a:p>
          <a:p>
            <a:r>
              <a:rPr lang="en-GB" dirty="0" smtClean="0"/>
              <a:t>λ </a:t>
            </a:r>
            <a:r>
              <a:rPr lang="en-GB" dirty="0"/>
              <a:t>measured degrees of longitude in radians </a:t>
            </a:r>
            <a:endParaRPr lang="en-GB" dirty="0" smtClean="0"/>
          </a:p>
          <a:p>
            <a:endParaRPr lang="en-GB" dirty="0"/>
          </a:p>
          <a:p>
            <a:r>
              <a:rPr lang="en-GB" dirty="0" smtClean="0"/>
              <a:t>x </a:t>
            </a:r>
            <a:r>
              <a:rPr lang="en-GB" dirty="0"/>
              <a:t>horizontal axis of the two-dimensional map </a:t>
            </a:r>
            <a:endParaRPr lang="en-GB" dirty="0" smtClean="0"/>
          </a:p>
          <a:p>
            <a:endParaRPr lang="en-GB" dirty="0"/>
          </a:p>
          <a:p>
            <a:r>
              <a:rPr lang="en-GB" dirty="0" smtClean="0"/>
              <a:t>y </a:t>
            </a:r>
            <a:r>
              <a:rPr lang="en-GB" dirty="0"/>
              <a:t>vertical axis of the two-dimensional map</a:t>
            </a:r>
            <a:endParaRPr lang="en-US" dirty="0"/>
          </a:p>
        </p:txBody>
      </p:sp>
    </p:spTree>
    <p:extLst>
      <p:ext uri="{BB962C8B-B14F-4D97-AF65-F5344CB8AC3E}">
        <p14:creationId xmlns:p14="http://schemas.microsoft.com/office/powerpoint/2010/main" val="1904308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68</TotalTime>
  <Words>967</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Schoolbook</vt:lpstr>
      <vt:lpstr>Wingdings 2</vt:lpstr>
      <vt:lpstr>View</vt:lpstr>
      <vt:lpstr>DATA VISUALIZATION</vt:lpstr>
      <vt:lpstr>Visualizing Spatial Data</vt:lpstr>
      <vt:lpstr>Phenomenon’s of Spatial Data</vt:lpstr>
      <vt:lpstr>Point Phenomena</vt:lpstr>
      <vt:lpstr>Line phenomena</vt:lpstr>
      <vt:lpstr>Area phenomena</vt:lpstr>
      <vt:lpstr>SURFACE PHENOMENA</vt:lpstr>
      <vt:lpstr>Types of Maps</vt:lpstr>
      <vt:lpstr>Projections</vt:lpstr>
      <vt:lpstr>PROJECTIONS</vt:lpstr>
      <vt:lpstr>PowerPoint Presentation</vt:lpstr>
      <vt:lpstr>Contd.</vt:lpstr>
      <vt:lpstr>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Hafeezuddin Shaik</dc:creator>
  <cp:lastModifiedBy>Hafeezuddin Shaik</cp:lastModifiedBy>
  <cp:revision>9</cp:revision>
  <dcterms:created xsi:type="dcterms:W3CDTF">2022-04-11T05:55:04Z</dcterms:created>
  <dcterms:modified xsi:type="dcterms:W3CDTF">2022-04-11T07:04:00Z</dcterms:modified>
</cp:coreProperties>
</file>