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66"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14FD0F-18A4-4424-81DA-1254DDB9E6C2}"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1D90C-9912-4967-B02D-4F60B259A2CF}" type="slidenum">
              <a:rPr lang="en-US" smtClean="0"/>
              <a:t>‹#›</a:t>
            </a:fld>
            <a:endParaRPr lang="en-US"/>
          </a:p>
        </p:txBody>
      </p:sp>
    </p:spTree>
    <p:extLst>
      <p:ext uri="{BB962C8B-B14F-4D97-AF65-F5344CB8AC3E}">
        <p14:creationId xmlns:p14="http://schemas.microsoft.com/office/powerpoint/2010/main" val="335310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4FD0F-18A4-4424-81DA-1254DDB9E6C2}"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1D90C-9912-4967-B02D-4F60B259A2CF}" type="slidenum">
              <a:rPr lang="en-US" smtClean="0"/>
              <a:t>‹#›</a:t>
            </a:fld>
            <a:endParaRPr lang="en-US"/>
          </a:p>
        </p:txBody>
      </p:sp>
    </p:spTree>
    <p:extLst>
      <p:ext uri="{BB962C8B-B14F-4D97-AF65-F5344CB8AC3E}">
        <p14:creationId xmlns:p14="http://schemas.microsoft.com/office/powerpoint/2010/main" val="38962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4FD0F-18A4-4424-81DA-1254DDB9E6C2}"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1D90C-9912-4967-B02D-4F60B259A2CF}" type="slidenum">
              <a:rPr lang="en-US" smtClean="0"/>
              <a:t>‹#›</a:t>
            </a:fld>
            <a:endParaRPr lang="en-US"/>
          </a:p>
        </p:txBody>
      </p:sp>
    </p:spTree>
    <p:extLst>
      <p:ext uri="{BB962C8B-B14F-4D97-AF65-F5344CB8AC3E}">
        <p14:creationId xmlns:p14="http://schemas.microsoft.com/office/powerpoint/2010/main" val="410433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4FD0F-18A4-4424-81DA-1254DDB9E6C2}"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1D90C-9912-4967-B02D-4F60B259A2CF}" type="slidenum">
              <a:rPr lang="en-US" smtClean="0"/>
              <a:t>‹#›</a:t>
            </a:fld>
            <a:endParaRPr lang="en-US"/>
          </a:p>
        </p:txBody>
      </p:sp>
    </p:spTree>
    <p:extLst>
      <p:ext uri="{BB962C8B-B14F-4D97-AF65-F5344CB8AC3E}">
        <p14:creationId xmlns:p14="http://schemas.microsoft.com/office/powerpoint/2010/main" val="2921089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14FD0F-18A4-4424-81DA-1254DDB9E6C2}"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1D90C-9912-4967-B02D-4F60B259A2CF}" type="slidenum">
              <a:rPr lang="en-US" smtClean="0"/>
              <a:t>‹#›</a:t>
            </a:fld>
            <a:endParaRPr lang="en-US"/>
          </a:p>
        </p:txBody>
      </p:sp>
    </p:spTree>
    <p:extLst>
      <p:ext uri="{BB962C8B-B14F-4D97-AF65-F5344CB8AC3E}">
        <p14:creationId xmlns:p14="http://schemas.microsoft.com/office/powerpoint/2010/main" val="104913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14FD0F-18A4-4424-81DA-1254DDB9E6C2}"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1D90C-9912-4967-B02D-4F60B259A2CF}" type="slidenum">
              <a:rPr lang="en-US" smtClean="0"/>
              <a:t>‹#›</a:t>
            </a:fld>
            <a:endParaRPr lang="en-US"/>
          </a:p>
        </p:txBody>
      </p:sp>
    </p:spTree>
    <p:extLst>
      <p:ext uri="{BB962C8B-B14F-4D97-AF65-F5344CB8AC3E}">
        <p14:creationId xmlns:p14="http://schemas.microsoft.com/office/powerpoint/2010/main" val="96834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14FD0F-18A4-4424-81DA-1254DDB9E6C2}"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1D90C-9912-4967-B02D-4F60B259A2CF}" type="slidenum">
              <a:rPr lang="en-US" smtClean="0"/>
              <a:t>‹#›</a:t>
            </a:fld>
            <a:endParaRPr lang="en-US"/>
          </a:p>
        </p:txBody>
      </p:sp>
    </p:spTree>
    <p:extLst>
      <p:ext uri="{BB962C8B-B14F-4D97-AF65-F5344CB8AC3E}">
        <p14:creationId xmlns:p14="http://schemas.microsoft.com/office/powerpoint/2010/main" val="3260910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14FD0F-18A4-4424-81DA-1254DDB9E6C2}"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1D90C-9912-4967-B02D-4F60B259A2CF}" type="slidenum">
              <a:rPr lang="en-US" smtClean="0"/>
              <a:t>‹#›</a:t>
            </a:fld>
            <a:endParaRPr lang="en-US"/>
          </a:p>
        </p:txBody>
      </p:sp>
    </p:spTree>
    <p:extLst>
      <p:ext uri="{BB962C8B-B14F-4D97-AF65-F5344CB8AC3E}">
        <p14:creationId xmlns:p14="http://schemas.microsoft.com/office/powerpoint/2010/main" val="86628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4FD0F-18A4-4424-81DA-1254DDB9E6C2}"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1D90C-9912-4967-B02D-4F60B259A2CF}" type="slidenum">
              <a:rPr lang="en-US" smtClean="0"/>
              <a:t>‹#›</a:t>
            </a:fld>
            <a:endParaRPr lang="en-US"/>
          </a:p>
        </p:txBody>
      </p:sp>
    </p:spTree>
    <p:extLst>
      <p:ext uri="{BB962C8B-B14F-4D97-AF65-F5344CB8AC3E}">
        <p14:creationId xmlns:p14="http://schemas.microsoft.com/office/powerpoint/2010/main" val="323526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14FD0F-18A4-4424-81DA-1254DDB9E6C2}"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1D90C-9912-4967-B02D-4F60B259A2CF}" type="slidenum">
              <a:rPr lang="en-US" smtClean="0"/>
              <a:t>‹#›</a:t>
            </a:fld>
            <a:endParaRPr lang="en-US"/>
          </a:p>
        </p:txBody>
      </p:sp>
    </p:spTree>
    <p:extLst>
      <p:ext uri="{BB962C8B-B14F-4D97-AF65-F5344CB8AC3E}">
        <p14:creationId xmlns:p14="http://schemas.microsoft.com/office/powerpoint/2010/main" val="86452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14FD0F-18A4-4424-81DA-1254DDB9E6C2}"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1D90C-9912-4967-B02D-4F60B259A2CF}" type="slidenum">
              <a:rPr lang="en-US" smtClean="0"/>
              <a:t>‹#›</a:t>
            </a:fld>
            <a:endParaRPr lang="en-US"/>
          </a:p>
        </p:txBody>
      </p:sp>
    </p:spTree>
    <p:extLst>
      <p:ext uri="{BB962C8B-B14F-4D97-AF65-F5344CB8AC3E}">
        <p14:creationId xmlns:p14="http://schemas.microsoft.com/office/powerpoint/2010/main" val="283275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4FD0F-18A4-4424-81DA-1254DDB9E6C2}" type="datetimeFigureOut">
              <a:rPr lang="en-US" smtClean="0"/>
              <a:t>4/25/2022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1D90C-9912-4967-B02D-4F60B259A2CF}" type="slidenum">
              <a:rPr lang="en-US" smtClean="0"/>
              <a:t>‹#›</a:t>
            </a:fld>
            <a:endParaRPr lang="en-US"/>
          </a:p>
        </p:txBody>
      </p:sp>
    </p:spTree>
    <p:extLst>
      <p:ext uri="{BB962C8B-B14F-4D97-AF65-F5344CB8AC3E}">
        <p14:creationId xmlns:p14="http://schemas.microsoft.com/office/powerpoint/2010/main" val="18436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 VISUALIZATION</a:t>
            </a:r>
            <a:endParaRPr lang="en-US" dirty="0"/>
          </a:p>
        </p:txBody>
      </p:sp>
      <p:sp>
        <p:nvSpPr>
          <p:cNvPr id="3" name="Subtitle 2"/>
          <p:cNvSpPr>
            <a:spLocks noGrp="1"/>
          </p:cNvSpPr>
          <p:nvPr>
            <p:ph type="subTitle" idx="1"/>
          </p:nvPr>
        </p:nvSpPr>
        <p:spPr/>
        <p:txBody>
          <a:bodyPr/>
          <a:lstStyle/>
          <a:p>
            <a:r>
              <a:rPr lang="en-GB" dirty="0" smtClean="0"/>
              <a:t>21/04/2022</a:t>
            </a:r>
            <a:endParaRPr lang="en-US" dirty="0"/>
          </a:p>
        </p:txBody>
      </p:sp>
    </p:spTree>
    <p:extLst>
      <p:ext uri="{BB962C8B-B14F-4D97-AF65-F5344CB8AC3E}">
        <p14:creationId xmlns:p14="http://schemas.microsoft.com/office/powerpoint/2010/main" val="2307185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DIMENSIONAL SCALING (MDS)</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GB" dirty="0"/>
              <a:t>Multidimensional scaling is a means of visualizing the level of similarity of individual cases of a </a:t>
            </a:r>
            <a:r>
              <a:rPr lang="en-GB" dirty="0" smtClean="0"/>
              <a:t>dataset.</a:t>
            </a:r>
          </a:p>
          <a:p>
            <a:pPr marL="0" indent="0" algn="just">
              <a:buNone/>
            </a:pPr>
            <a:endParaRPr lang="en-GB" dirty="0"/>
          </a:p>
          <a:p>
            <a:pPr marL="0" indent="0" algn="just">
              <a:buNone/>
            </a:pPr>
            <a:r>
              <a:rPr lang="en-GB" dirty="0"/>
              <a:t>From a non-technical point of view, the purpose of multidimensional scaling (MDS) is to provide a visual representation of the pattern of proximities (i.e., similarities or distances) among a set of objects. </a:t>
            </a:r>
            <a:endParaRPr lang="en-GB" dirty="0" smtClean="0"/>
          </a:p>
          <a:p>
            <a:pPr marL="0" indent="0" algn="just">
              <a:buNone/>
            </a:pPr>
            <a:endParaRPr lang="en-GB" dirty="0"/>
          </a:p>
          <a:p>
            <a:pPr marL="0" indent="0" algn="just">
              <a:buNone/>
            </a:pPr>
            <a:r>
              <a:rPr lang="en-GB" dirty="0" smtClean="0"/>
              <a:t>For </a:t>
            </a:r>
            <a:r>
              <a:rPr lang="en-GB" dirty="0"/>
              <a:t>example, given a matrix of perceived similarities between various brands of air fresheners, MDS plots the brands on a map such that those brands that are perceived to be very similar to each other are placed near each other on the map, and those brands that are perceived to be very different from each other are placed far away from each other on the map.</a:t>
            </a:r>
            <a:endParaRPr lang="en-US" dirty="0"/>
          </a:p>
        </p:txBody>
      </p:sp>
    </p:spTree>
    <p:extLst>
      <p:ext uri="{BB962C8B-B14F-4D97-AF65-F5344CB8AC3E}">
        <p14:creationId xmlns:p14="http://schemas.microsoft.com/office/powerpoint/2010/main" val="408332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 BASED METHODS</a:t>
            </a:r>
            <a:endParaRPr lang="en-US" dirty="0"/>
          </a:p>
        </p:txBody>
      </p:sp>
      <p:sp>
        <p:nvSpPr>
          <p:cNvPr id="3" name="Content Placeholder 2"/>
          <p:cNvSpPr>
            <a:spLocks noGrp="1"/>
          </p:cNvSpPr>
          <p:nvPr>
            <p:ph idx="1"/>
          </p:nvPr>
        </p:nvSpPr>
        <p:spPr/>
        <p:txBody>
          <a:bodyPr/>
          <a:lstStyle/>
          <a:p>
            <a:pPr marL="0" indent="0" algn="just">
              <a:buNone/>
            </a:pPr>
            <a:r>
              <a:rPr lang="en-GB" dirty="0"/>
              <a:t>A</a:t>
            </a:r>
            <a:r>
              <a:rPr lang="en-GB" dirty="0" smtClean="0"/>
              <a:t>ny techniques for projecting high-dimensional points into 2D or 3D display space have been developed. </a:t>
            </a:r>
          </a:p>
          <a:p>
            <a:pPr marL="0" indent="0" algn="just">
              <a:buNone/>
            </a:pPr>
            <a:r>
              <a:rPr lang="en-GB" dirty="0" smtClean="0"/>
              <a:t>The key goal is to attempt to maintain the N-dimensional features and characteristics of the data through the projection process, e.g., relationships that exist in the original data must also exist after projection. </a:t>
            </a:r>
          </a:p>
          <a:p>
            <a:pPr marL="0" indent="0" algn="just">
              <a:buNone/>
            </a:pPr>
            <a:r>
              <a:rPr lang="en-GB" dirty="0" smtClean="0"/>
              <a:t>This, however, is not always possible, especially as the dimensionality of the data increases. The projection may also unintentionally introduce </a:t>
            </a:r>
            <a:r>
              <a:rPr lang="en-GB" dirty="0" err="1" smtClean="0"/>
              <a:t>arti</a:t>
            </a:r>
            <a:r>
              <a:rPr lang="en-GB" dirty="0" smtClean="0"/>
              <a:t> facts </a:t>
            </a:r>
            <a:r>
              <a:rPr lang="en-GB" dirty="0" smtClean="0"/>
              <a:t>that may appear in the visualization and are not present in the data</a:t>
            </a:r>
            <a:endParaRPr lang="en-US" dirty="0"/>
          </a:p>
        </p:txBody>
      </p:sp>
    </p:spTree>
    <p:extLst>
      <p:ext uri="{BB962C8B-B14F-4D97-AF65-F5344CB8AC3E}">
        <p14:creationId xmlns:p14="http://schemas.microsoft.com/office/powerpoint/2010/main" val="56115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pPr marL="514350" indent="-514350" algn="just">
              <a:buAutoNum type="arabicPeriod"/>
            </a:pPr>
            <a:r>
              <a:rPr lang="en-GB" dirty="0" smtClean="0"/>
              <a:t>Given a data set with M records and N dimensions, create an M by M matrix Ds that contains similarity measures between each pair of data items. </a:t>
            </a:r>
          </a:p>
          <a:p>
            <a:pPr marL="514350" indent="-514350" algn="just">
              <a:buAutoNum type="arabicPeriod"/>
            </a:pPr>
            <a:r>
              <a:rPr lang="en-GB" dirty="0" smtClean="0"/>
              <a:t>Assuming that you are projecting the data into K dimensions (e.g., for display purposes, K is usually between 1 and 3), create an M by K matrix L to contain the locations for the projected points. These M locations can be randomly chosen, or techniques such as principal component analysis (PCA) can be used to create reasonable initial positions.</a:t>
            </a:r>
            <a:endParaRPr lang="en-US" dirty="0"/>
          </a:p>
        </p:txBody>
      </p:sp>
    </p:spTree>
    <p:extLst>
      <p:ext uri="{BB962C8B-B14F-4D97-AF65-F5344CB8AC3E}">
        <p14:creationId xmlns:p14="http://schemas.microsoft.com/office/powerpoint/2010/main" val="353377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935477" y="1533795"/>
            <a:ext cx="10515600" cy="4935098"/>
          </a:xfrm>
        </p:spPr>
        <p:txBody>
          <a:bodyPr>
            <a:normAutofit fontScale="92500" lnSpcReduction="10000"/>
          </a:bodyPr>
          <a:lstStyle/>
          <a:p>
            <a:pPr marL="0" indent="0" algn="just">
              <a:buNone/>
            </a:pPr>
            <a:r>
              <a:rPr lang="en-GB" dirty="0" smtClean="0"/>
              <a:t>3.Compute an M by M matrix Ls that contains the similarities between all pairs of points in L. </a:t>
            </a:r>
          </a:p>
          <a:p>
            <a:pPr marL="0" indent="0" algn="just">
              <a:buNone/>
            </a:pPr>
            <a:r>
              <a:rPr lang="en-GB" dirty="0" smtClean="0"/>
              <a:t>4. Compute the value of stress, S, which is a measure of the differences between Ds and Ls. Many such stress measures exist; most assume that the coordinate systems have been normalized so that the maximum distance between points is 1.0. </a:t>
            </a:r>
          </a:p>
          <a:p>
            <a:pPr marL="0" indent="0" algn="just">
              <a:buNone/>
            </a:pPr>
            <a:r>
              <a:rPr lang="en-GB" dirty="0" smtClean="0"/>
              <a:t>5. If S is sufficiently small, or hasn’t changed significantly in recent iterations, the algorithm terminates. </a:t>
            </a:r>
          </a:p>
          <a:p>
            <a:pPr marL="0" indent="0" algn="just">
              <a:buNone/>
            </a:pPr>
            <a:r>
              <a:rPr lang="en-GB" dirty="0" smtClean="0"/>
              <a:t>6. Otherwise, attempt to shift the positions of points in L in a direction that will reduce their individual stress levels. For example, this might be a weighted sum of displacements based on comparing the point with all other points, or perhaps only with its nearest neighbours. The displacement should be scaled such that points don’t oscillate between positions.</a:t>
            </a:r>
            <a:endParaRPr lang="en-US" dirty="0"/>
          </a:p>
        </p:txBody>
      </p:sp>
    </p:spTree>
    <p:extLst>
      <p:ext uri="{BB962C8B-B14F-4D97-AF65-F5344CB8AC3E}">
        <p14:creationId xmlns:p14="http://schemas.microsoft.com/office/powerpoint/2010/main" val="132733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analytictech.com/borgatti/mds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00" y="612674"/>
            <a:ext cx="5629275" cy="20478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96000" y="2232594"/>
            <a:ext cx="6096000" cy="923330"/>
          </a:xfrm>
          <a:prstGeom prst="rect">
            <a:avLst/>
          </a:prstGeom>
        </p:spPr>
        <p:txBody>
          <a:bodyPr>
            <a:spAutoFit/>
          </a:bodyPr>
          <a:lstStyle/>
          <a:p>
            <a:pPr algn="just"/>
            <a:r>
              <a:rPr lang="en-GB" b="0" i="0" dirty="0" smtClean="0">
                <a:solidFill>
                  <a:srgbClr val="000000"/>
                </a:solidFill>
                <a:effectLst/>
                <a:latin typeface="Times New Roman" panose="02020603050405020304" pitchFamily="18" charset="0"/>
              </a:rPr>
              <a:t>For instance, given the matrix of distances among cities shown above, MDS produces this map:</a:t>
            </a:r>
            <a:r>
              <a:rPr lang="en-GB" dirty="0" smtClean="0"/>
              <a:t/>
            </a:r>
            <a:br>
              <a:rPr lang="en-GB" dirty="0" smtClean="0"/>
            </a:br>
            <a:endParaRPr lang="en-US" dirty="0"/>
          </a:p>
        </p:txBody>
      </p:sp>
      <p:pic>
        <p:nvPicPr>
          <p:cNvPr id="6148" name="Picture 4" descr="http://www.analytictech.com/borgatti/mds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117182"/>
            <a:ext cx="5655013" cy="30097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0116" y="3347193"/>
            <a:ext cx="5729559" cy="2585323"/>
          </a:xfrm>
          <a:prstGeom prst="rect">
            <a:avLst/>
          </a:prstGeom>
        </p:spPr>
        <p:txBody>
          <a:bodyPr wrap="square">
            <a:spAutoFit/>
          </a:bodyPr>
          <a:lstStyle/>
          <a:p>
            <a:pPr algn="just"/>
            <a:r>
              <a:rPr lang="en-GB" dirty="0" smtClean="0"/>
              <a:t>In this example, the relationship between input proximities and distances among points on the map is positive: the smaller the input proximity, the closer (smaller) the distance between points, and vice versa. </a:t>
            </a:r>
          </a:p>
          <a:p>
            <a:pPr algn="just"/>
            <a:endParaRPr lang="en-GB" dirty="0"/>
          </a:p>
          <a:p>
            <a:pPr algn="just"/>
            <a:r>
              <a:rPr lang="en-GB" dirty="0" smtClean="0"/>
              <a:t>Had the input data been similarities, the relationship would have been negative: the smaller the input similarity between items, the farther apart in the picture they would be.</a:t>
            </a:r>
            <a:endParaRPr lang="en-GB" dirty="0"/>
          </a:p>
        </p:txBody>
      </p:sp>
    </p:spTree>
    <p:extLst>
      <p:ext uri="{BB962C8B-B14F-4D97-AF65-F5344CB8AC3E}">
        <p14:creationId xmlns:p14="http://schemas.microsoft.com/office/powerpoint/2010/main" val="375269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 based Techniques</a:t>
            </a:r>
            <a:endParaRPr lang="en-US" dirty="0"/>
          </a:p>
        </p:txBody>
      </p:sp>
      <p:sp>
        <p:nvSpPr>
          <p:cNvPr id="3" name="Content Placeholder 2"/>
          <p:cNvSpPr>
            <a:spLocks noGrp="1"/>
          </p:cNvSpPr>
          <p:nvPr>
            <p:ph idx="1"/>
          </p:nvPr>
        </p:nvSpPr>
        <p:spPr>
          <a:xfrm>
            <a:off x="838201" y="1385455"/>
            <a:ext cx="6116782" cy="4791508"/>
          </a:xfrm>
        </p:spPr>
        <p:txBody>
          <a:bodyPr>
            <a:normAutofit lnSpcReduction="10000"/>
          </a:bodyPr>
          <a:lstStyle/>
          <a:p>
            <a:pPr marL="0" indent="0" algn="just">
              <a:buNone/>
            </a:pPr>
            <a:r>
              <a:rPr lang="en-GB" dirty="0"/>
              <a:t>Point-based methods represent each data value or record with a small mark. In line-based methods, points corresponding to a particular record or </a:t>
            </a:r>
            <a:r>
              <a:rPr lang="en-GB" dirty="0" smtClean="0"/>
              <a:t>dimension </a:t>
            </a:r>
            <a:r>
              <a:rPr lang="en-GB" dirty="0"/>
              <a:t>are linked together with straight or curved lines. </a:t>
            </a:r>
            <a:endParaRPr lang="en-GB" dirty="0" smtClean="0"/>
          </a:p>
          <a:p>
            <a:pPr marL="0" indent="0" algn="just">
              <a:buNone/>
            </a:pPr>
            <a:endParaRPr lang="en-GB" dirty="0"/>
          </a:p>
          <a:p>
            <a:pPr marL="0" indent="0" algn="just">
              <a:buNone/>
            </a:pPr>
            <a:r>
              <a:rPr lang="en-GB" dirty="0" smtClean="0"/>
              <a:t>These </a:t>
            </a:r>
            <a:r>
              <a:rPr lang="en-GB" dirty="0"/>
              <a:t>lines not only reinforce the relationships among the data values, but also convey </a:t>
            </a:r>
            <a:r>
              <a:rPr lang="en-GB" dirty="0" smtClean="0"/>
              <a:t>perceivable </a:t>
            </a:r>
            <a:r>
              <a:rPr lang="en-GB" dirty="0"/>
              <a:t>features of the data via slopes, curvature, crossings, and other line patterns.</a:t>
            </a:r>
            <a:endParaRPr lang="en-US" dirty="0"/>
          </a:p>
        </p:txBody>
      </p:sp>
      <p:pic>
        <p:nvPicPr>
          <p:cNvPr id="4" name="Picture 3"/>
          <p:cNvPicPr>
            <a:picLocks noChangeAspect="1"/>
          </p:cNvPicPr>
          <p:nvPr/>
        </p:nvPicPr>
        <p:blipFill>
          <a:blip r:embed="rId2"/>
          <a:stretch>
            <a:fillRect/>
          </a:stretch>
        </p:blipFill>
        <p:spPr>
          <a:xfrm>
            <a:off x="7278255" y="1779443"/>
            <a:ext cx="4333875" cy="3217430"/>
          </a:xfrm>
          <a:prstGeom prst="rect">
            <a:avLst/>
          </a:prstGeom>
        </p:spPr>
      </p:pic>
    </p:spTree>
    <p:extLst>
      <p:ext uri="{BB962C8B-B14F-4D97-AF65-F5344CB8AC3E}">
        <p14:creationId xmlns:p14="http://schemas.microsoft.com/office/powerpoint/2010/main" val="4189956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 Graph</a:t>
            </a:r>
            <a:endParaRPr lang="en-US" dirty="0"/>
          </a:p>
        </p:txBody>
      </p:sp>
      <p:sp>
        <p:nvSpPr>
          <p:cNvPr id="3" name="Content Placeholder 2"/>
          <p:cNvSpPr>
            <a:spLocks noGrp="1"/>
          </p:cNvSpPr>
          <p:nvPr>
            <p:ph idx="1"/>
          </p:nvPr>
        </p:nvSpPr>
        <p:spPr>
          <a:xfrm>
            <a:off x="838200" y="1690688"/>
            <a:ext cx="10515600" cy="4486275"/>
          </a:xfrm>
        </p:spPr>
        <p:txBody>
          <a:bodyPr/>
          <a:lstStyle/>
          <a:p>
            <a:pPr marL="0" indent="0" algn="just">
              <a:buNone/>
            </a:pPr>
            <a:r>
              <a:rPr lang="en-GB" dirty="0" smtClean="0"/>
              <a:t>A </a:t>
            </a:r>
            <a:r>
              <a:rPr lang="en-GB" dirty="0"/>
              <a:t>line graph is a univariate visualization technique where the vertical axis represents the range of values for the variable and the horizontal axis </a:t>
            </a:r>
            <a:r>
              <a:rPr lang="en-GB" dirty="0" smtClean="0"/>
              <a:t>represents </a:t>
            </a:r>
            <a:r>
              <a:rPr lang="en-GB" dirty="0"/>
              <a:t>some ordering of the records in the data set. </a:t>
            </a:r>
            <a:endParaRPr lang="en-GB" dirty="0" smtClean="0"/>
          </a:p>
          <a:p>
            <a:pPr marL="0" indent="0" algn="just">
              <a:buNone/>
            </a:pPr>
            <a:endParaRPr lang="en-GB" dirty="0"/>
          </a:p>
          <a:p>
            <a:pPr marL="0" indent="0" algn="just">
              <a:buNone/>
            </a:pPr>
            <a:r>
              <a:rPr lang="en-GB" dirty="0" smtClean="0"/>
              <a:t>Most </a:t>
            </a:r>
            <a:r>
              <a:rPr lang="en-GB" dirty="0"/>
              <a:t>univariate </a:t>
            </a:r>
            <a:r>
              <a:rPr lang="en-GB" dirty="0" smtClean="0"/>
              <a:t>visualization </a:t>
            </a:r>
            <a:r>
              <a:rPr lang="en-GB" dirty="0"/>
              <a:t>techniques can be extended to multivariate data by either </a:t>
            </a:r>
            <a:r>
              <a:rPr lang="en-GB" dirty="0" smtClean="0"/>
              <a:t>superimposing </a:t>
            </a:r>
            <a:r>
              <a:rPr lang="en-GB" dirty="0"/>
              <a:t>or juxtaposing the visual representations of individual variables</a:t>
            </a:r>
            <a:r>
              <a:rPr lang="en-GB" dirty="0" smtClean="0"/>
              <a:t>.</a:t>
            </a:r>
          </a:p>
          <a:p>
            <a:pPr marL="0" indent="0" algn="just">
              <a:buNone/>
            </a:pPr>
            <a:endParaRPr lang="en-GB" dirty="0"/>
          </a:p>
          <a:p>
            <a:pPr marL="0" indent="0" algn="just">
              <a:buNone/>
            </a:pPr>
            <a:r>
              <a:rPr lang="en-GB" dirty="0" smtClean="0"/>
              <a:t>A </a:t>
            </a:r>
            <a:r>
              <a:rPr lang="en-GB" dirty="0"/>
              <a:t>commonly used method of this sort is via line graphs.</a:t>
            </a:r>
            <a:endParaRPr lang="en-US" dirty="0"/>
          </a:p>
        </p:txBody>
      </p:sp>
    </p:spTree>
    <p:extLst>
      <p:ext uri="{BB962C8B-B14F-4D97-AF65-F5344CB8AC3E}">
        <p14:creationId xmlns:p14="http://schemas.microsoft.com/office/powerpoint/2010/main" val="2845959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166"/>
          </a:xfrm>
        </p:spPr>
        <p:txBody>
          <a:bodyPr>
            <a:normAutofit fontScale="90000"/>
          </a:bodyPr>
          <a:lstStyle/>
          <a:p>
            <a:r>
              <a:rPr lang="en-GB"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735352" y="365126"/>
            <a:ext cx="10172793" cy="4923779"/>
          </a:xfrm>
          <a:prstGeom prst="rect">
            <a:avLst/>
          </a:prstGeom>
        </p:spPr>
      </p:pic>
      <p:sp>
        <p:nvSpPr>
          <p:cNvPr id="5" name="Rectangle 4"/>
          <p:cNvSpPr/>
          <p:nvPr/>
        </p:nvSpPr>
        <p:spPr>
          <a:xfrm>
            <a:off x="1034471" y="5262713"/>
            <a:ext cx="10584873" cy="923330"/>
          </a:xfrm>
          <a:prstGeom prst="rect">
            <a:avLst/>
          </a:prstGeom>
        </p:spPr>
        <p:txBody>
          <a:bodyPr wrap="square">
            <a:spAutoFit/>
          </a:bodyPr>
          <a:lstStyle/>
          <a:p>
            <a:pPr algn="ctr"/>
            <a:r>
              <a:rPr lang="en-GB" dirty="0"/>
              <a:t>The effectiveness of the examples above is due in large part to the fact that common units exist between the dimensions (e.g., size in one and dollars in the others). When variables have different units, things get a bit more complex</a:t>
            </a:r>
            <a:endParaRPr lang="en-US" dirty="0"/>
          </a:p>
        </p:txBody>
      </p:sp>
    </p:spTree>
    <p:extLst>
      <p:ext uri="{BB962C8B-B14F-4D97-AF65-F5344CB8AC3E}">
        <p14:creationId xmlns:p14="http://schemas.microsoft.com/office/powerpoint/2010/main" val="1326760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r>
              <a:rPr lang="en-GB" dirty="0" smtClean="0"/>
              <a:t>Parallel Coordinates</a:t>
            </a:r>
            <a:endParaRPr lang="en-US" dirty="0"/>
          </a:p>
        </p:txBody>
      </p:sp>
      <p:sp>
        <p:nvSpPr>
          <p:cNvPr id="3" name="Content Placeholder 2"/>
          <p:cNvSpPr>
            <a:spLocks noGrp="1"/>
          </p:cNvSpPr>
          <p:nvPr>
            <p:ph idx="1"/>
          </p:nvPr>
        </p:nvSpPr>
        <p:spPr>
          <a:xfrm>
            <a:off x="838200" y="1283854"/>
            <a:ext cx="10515600" cy="5059363"/>
          </a:xfrm>
        </p:spPr>
        <p:txBody>
          <a:bodyPr/>
          <a:lstStyle/>
          <a:p>
            <a:pPr marL="0" indent="0" algn="just">
              <a:buNone/>
            </a:pPr>
            <a:r>
              <a:rPr lang="en-GB" dirty="0"/>
              <a:t>Parallel coordinates, also called ||-</a:t>
            </a:r>
            <a:r>
              <a:rPr lang="en-GB" dirty="0" err="1"/>
              <a:t>coords</a:t>
            </a:r>
            <a:r>
              <a:rPr lang="en-GB" dirty="0"/>
              <a:t> and PCP (for parallel coordinates plot), were first introduced by Inselberg in 1985 as a mechanism for studying high-dimensional </a:t>
            </a:r>
            <a:r>
              <a:rPr lang="en-GB" dirty="0" smtClean="0"/>
              <a:t>geometry. </a:t>
            </a:r>
          </a:p>
          <a:p>
            <a:pPr marL="0" indent="0" algn="just">
              <a:buNone/>
            </a:pPr>
            <a:r>
              <a:rPr lang="en-GB" dirty="0" smtClean="0"/>
              <a:t>Since </a:t>
            </a:r>
            <a:r>
              <a:rPr lang="en-GB" dirty="0"/>
              <a:t>then, numerous researchers, </a:t>
            </a:r>
            <a:r>
              <a:rPr lang="en-GB" dirty="0" smtClean="0"/>
              <a:t>including </a:t>
            </a:r>
            <a:r>
              <a:rPr lang="en-GB" dirty="0"/>
              <a:t>Inselberg, have studied and enhanced PCPs for use in multivariate data analysis. </a:t>
            </a:r>
            <a:endParaRPr lang="en-GB" dirty="0" smtClean="0"/>
          </a:p>
          <a:p>
            <a:pPr marL="0" indent="0" algn="just">
              <a:buNone/>
            </a:pPr>
            <a:r>
              <a:rPr lang="en-GB" dirty="0" smtClean="0"/>
              <a:t>The </a:t>
            </a:r>
            <a:r>
              <a:rPr lang="en-GB" dirty="0"/>
              <a:t>basic idea is that axes, rather than being orthogonal, are parallel, with evenly spaced vertical or horizontal lines representing a </a:t>
            </a:r>
            <a:r>
              <a:rPr lang="en-GB" dirty="0" smtClean="0"/>
              <a:t>particular </a:t>
            </a:r>
            <a:r>
              <a:rPr lang="en-GB" dirty="0"/>
              <a:t>ordering of the dimensions. </a:t>
            </a:r>
            <a:endParaRPr lang="en-GB" dirty="0" smtClean="0"/>
          </a:p>
          <a:p>
            <a:pPr marL="0" indent="0" algn="just">
              <a:buNone/>
            </a:pPr>
            <a:r>
              <a:rPr lang="en-GB" dirty="0" smtClean="0"/>
              <a:t>A </a:t>
            </a:r>
            <a:r>
              <a:rPr lang="en-GB" dirty="0"/>
              <a:t>data point is plotted as a polyline that crosses each axis at a position proportional to its value for that dimension.</a:t>
            </a:r>
            <a:endParaRPr lang="en-US" dirty="0"/>
          </a:p>
        </p:txBody>
      </p:sp>
    </p:spTree>
    <p:extLst>
      <p:ext uri="{BB962C8B-B14F-4D97-AF65-F5344CB8AC3E}">
        <p14:creationId xmlns:p14="http://schemas.microsoft.com/office/powerpoint/2010/main" val="18198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429" y="697635"/>
            <a:ext cx="10515600" cy="586220"/>
          </a:xfrm>
        </p:spPr>
        <p:txBody>
          <a:bodyPr>
            <a:normAutofit fontScale="90000"/>
          </a:bodyPr>
          <a:lstStyle/>
          <a:p>
            <a:r>
              <a:rPr lang="en-GB"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644090" y="1547457"/>
            <a:ext cx="5327939" cy="4184500"/>
          </a:xfrm>
          <a:prstGeom prst="rect">
            <a:avLst/>
          </a:prstGeom>
        </p:spPr>
      </p:pic>
      <p:sp>
        <p:nvSpPr>
          <p:cNvPr id="5" name="Rectangle 4"/>
          <p:cNvSpPr/>
          <p:nvPr/>
        </p:nvSpPr>
        <p:spPr>
          <a:xfrm>
            <a:off x="6175229" y="4919403"/>
            <a:ext cx="4802055" cy="923330"/>
          </a:xfrm>
          <a:prstGeom prst="rect">
            <a:avLst/>
          </a:prstGeom>
        </p:spPr>
        <p:txBody>
          <a:bodyPr wrap="square">
            <a:spAutoFit/>
          </a:bodyPr>
          <a:lstStyle/>
          <a:p>
            <a:pPr algn="just"/>
            <a:r>
              <a:rPr lang="en-GB" dirty="0"/>
              <a:t>An example of a 7-dimensional data set visualized with parallel coordinates. A single </a:t>
            </a:r>
            <a:r>
              <a:rPr lang="en-GB" dirty="0" smtClean="0"/>
              <a:t>data point </a:t>
            </a:r>
            <a:r>
              <a:rPr lang="en-GB" dirty="0"/>
              <a:t>is represented as the darkened polyline</a:t>
            </a:r>
            <a:endParaRPr lang="en-US" dirty="0"/>
          </a:p>
        </p:txBody>
      </p:sp>
      <p:pic>
        <p:nvPicPr>
          <p:cNvPr id="6" name="Picture 5"/>
          <p:cNvPicPr>
            <a:picLocks noChangeAspect="1"/>
          </p:cNvPicPr>
          <p:nvPr/>
        </p:nvPicPr>
        <p:blipFill>
          <a:blip r:embed="rId3"/>
          <a:stretch>
            <a:fillRect/>
          </a:stretch>
        </p:blipFill>
        <p:spPr>
          <a:xfrm>
            <a:off x="5972029" y="526474"/>
            <a:ext cx="5675026" cy="4060825"/>
          </a:xfrm>
          <a:prstGeom prst="rect">
            <a:avLst/>
          </a:prstGeom>
        </p:spPr>
      </p:pic>
    </p:spTree>
    <p:extLst>
      <p:ext uri="{BB962C8B-B14F-4D97-AF65-F5344CB8AC3E}">
        <p14:creationId xmlns:p14="http://schemas.microsoft.com/office/powerpoint/2010/main" val="127930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GB" dirty="0" smtClean="0"/>
              <a:t>In this chapter we discuss techniques for the visualization of lists and tables of data that does not generally have an explicit spatial attribute. </a:t>
            </a:r>
          </a:p>
          <a:p>
            <a:pPr marL="0" indent="0" algn="just">
              <a:buNone/>
            </a:pPr>
            <a:endParaRPr lang="en-GB" dirty="0"/>
          </a:p>
          <a:p>
            <a:pPr marL="0" indent="0" algn="just">
              <a:buNone/>
            </a:pPr>
            <a:r>
              <a:rPr lang="en-GB" dirty="0" smtClean="0"/>
              <a:t>(</a:t>
            </a:r>
            <a:r>
              <a:rPr lang="en-GB" dirty="0"/>
              <a:t>Spatial Attributes are </a:t>
            </a:r>
            <a:r>
              <a:rPr lang="en-GB" b="1" dirty="0"/>
              <a:t>an integral part of </a:t>
            </a:r>
            <a:r>
              <a:rPr lang="en-GB" b="1" dirty="0" smtClean="0"/>
              <a:t>representation, </a:t>
            </a:r>
            <a:r>
              <a:rPr lang="en-GB" b="1" dirty="0"/>
              <a:t>which take advantage of the power of GIS to determine locational properties of Heritage data</a:t>
            </a:r>
            <a:r>
              <a:rPr lang="en-GB" dirty="0" smtClean="0"/>
              <a:t>.)</a:t>
            </a:r>
          </a:p>
          <a:p>
            <a:pPr marL="0" indent="0" algn="just">
              <a:buNone/>
            </a:pPr>
            <a:endParaRPr lang="en-GB" dirty="0"/>
          </a:p>
          <a:p>
            <a:pPr marL="0" indent="0" algn="just">
              <a:buNone/>
            </a:pPr>
            <a:r>
              <a:rPr lang="en-GB" dirty="0" smtClean="0"/>
              <a:t>We organize the presentations based on the graphical primitive used in the rendering, namely points, lines, or regions, followed by techniques that combine two or more of these types of primitives.</a:t>
            </a:r>
            <a:endParaRPr lang="en-US" dirty="0"/>
          </a:p>
        </p:txBody>
      </p:sp>
    </p:spTree>
    <p:extLst>
      <p:ext uri="{BB962C8B-B14F-4D97-AF65-F5344CB8AC3E}">
        <p14:creationId xmlns:p14="http://schemas.microsoft.com/office/powerpoint/2010/main" val="3466488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Capabilities of Parallel Coordinates</a:t>
            </a:r>
            <a:endParaRPr lang="en-US" dirty="0"/>
          </a:p>
        </p:txBody>
      </p:sp>
      <p:sp>
        <p:nvSpPr>
          <p:cNvPr id="3" name="Content Placeholder 2"/>
          <p:cNvSpPr>
            <a:spLocks noGrp="1"/>
          </p:cNvSpPr>
          <p:nvPr>
            <p:ph idx="1"/>
          </p:nvPr>
        </p:nvSpPr>
        <p:spPr>
          <a:xfrm>
            <a:off x="838200" y="1607127"/>
            <a:ext cx="11132127" cy="4893108"/>
          </a:xfrm>
        </p:spPr>
        <p:txBody>
          <a:bodyPr>
            <a:normAutofit/>
          </a:bodyPr>
          <a:lstStyle/>
          <a:p>
            <a:pPr marL="0" indent="0" algn="just">
              <a:buNone/>
            </a:pPr>
            <a:r>
              <a:rPr lang="en-GB" sz="2400" dirty="0"/>
              <a:t>Many researchers have extended the capabilities of parallel coordinates over the years. Some of these include: </a:t>
            </a:r>
            <a:endParaRPr lang="en-GB" sz="2400" dirty="0" smtClean="0"/>
          </a:p>
          <a:p>
            <a:pPr marL="0" indent="0" algn="just">
              <a:buNone/>
            </a:pPr>
            <a:r>
              <a:rPr lang="en-GB" sz="2400" dirty="0" smtClean="0"/>
              <a:t>• </a:t>
            </a:r>
            <a:r>
              <a:rPr lang="en-GB" sz="2400" dirty="0"/>
              <a:t>hierarchical parallel coordinates that show data clusters rather than the original </a:t>
            </a:r>
            <a:r>
              <a:rPr lang="en-GB" sz="2400" dirty="0" smtClean="0"/>
              <a:t>data; </a:t>
            </a:r>
          </a:p>
          <a:p>
            <a:pPr marL="0" indent="0" algn="just">
              <a:buNone/>
            </a:pPr>
            <a:r>
              <a:rPr lang="en-GB" sz="2400" dirty="0" smtClean="0"/>
              <a:t>• </a:t>
            </a:r>
            <a:r>
              <a:rPr lang="en-GB" sz="2400" dirty="0"/>
              <a:t>using semi-transparent lines to reveal clusters in large data </a:t>
            </a:r>
            <a:r>
              <a:rPr lang="en-GB" sz="2400" dirty="0" smtClean="0"/>
              <a:t>sets; </a:t>
            </a:r>
          </a:p>
          <a:p>
            <a:pPr marL="0" indent="0" algn="just">
              <a:buNone/>
            </a:pPr>
            <a:r>
              <a:rPr lang="en-GB" sz="2400" dirty="0" smtClean="0"/>
              <a:t>• </a:t>
            </a:r>
            <a:r>
              <a:rPr lang="en-GB" sz="2400" dirty="0"/>
              <a:t>clustering, reordering, and spacing of axes based on </a:t>
            </a:r>
            <a:r>
              <a:rPr lang="en-GB" sz="2400" dirty="0" smtClean="0"/>
              <a:t>correlation;</a:t>
            </a:r>
          </a:p>
          <a:p>
            <a:pPr marL="0" indent="0" algn="just">
              <a:buNone/>
            </a:pPr>
            <a:r>
              <a:rPr lang="en-GB" sz="2400" dirty="0" smtClean="0"/>
              <a:t>• </a:t>
            </a:r>
            <a:r>
              <a:rPr lang="en-GB" sz="2400" dirty="0"/>
              <a:t>reordering axes to reduce visual </a:t>
            </a:r>
            <a:r>
              <a:rPr lang="en-GB" sz="2400" dirty="0" smtClean="0"/>
              <a:t>clutter; </a:t>
            </a:r>
          </a:p>
          <a:p>
            <a:pPr marL="0" indent="0" algn="just">
              <a:buNone/>
            </a:pPr>
            <a:r>
              <a:rPr lang="en-GB" sz="2400" dirty="0" smtClean="0"/>
              <a:t>• </a:t>
            </a:r>
            <a:r>
              <a:rPr lang="en-GB" sz="2400" dirty="0"/>
              <a:t>grouping data into cluster bands with special treatment of </a:t>
            </a:r>
            <a:r>
              <a:rPr lang="en-GB" sz="2400" dirty="0" smtClean="0"/>
              <a:t>outliers; </a:t>
            </a:r>
          </a:p>
          <a:p>
            <a:pPr marL="0" indent="0" algn="just">
              <a:buNone/>
            </a:pPr>
            <a:r>
              <a:rPr lang="en-GB" sz="2400" dirty="0" smtClean="0"/>
              <a:t>• Incorporating </a:t>
            </a:r>
            <a:r>
              <a:rPr lang="en-GB" sz="2400" dirty="0"/>
              <a:t>histograms into the axes to better convey univariate </a:t>
            </a:r>
            <a:r>
              <a:rPr lang="en-GB" sz="2400" dirty="0" smtClean="0"/>
              <a:t>distributions; </a:t>
            </a:r>
          </a:p>
          <a:p>
            <a:pPr marL="0" indent="0" algn="just">
              <a:buNone/>
            </a:pPr>
            <a:r>
              <a:rPr lang="en-GB" sz="2400" dirty="0" smtClean="0"/>
              <a:t>• </a:t>
            </a:r>
            <a:r>
              <a:rPr lang="en-GB" sz="2400" dirty="0"/>
              <a:t>fitting curves to the intersection points to better convey continuity across </a:t>
            </a:r>
            <a:r>
              <a:rPr lang="en-GB" sz="2400" dirty="0" smtClean="0"/>
              <a:t>axes</a:t>
            </a:r>
            <a:endParaRPr lang="en-US" sz="2400" dirty="0"/>
          </a:p>
        </p:txBody>
      </p:sp>
    </p:spTree>
    <p:extLst>
      <p:ext uri="{BB962C8B-B14F-4D97-AF65-F5344CB8AC3E}">
        <p14:creationId xmlns:p14="http://schemas.microsoft.com/office/powerpoint/2010/main" val="1736303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27/ Statistical Analysis. Meaning of Univariate, Bivariate &amp; Multivariate  Analysis of Data Univariate Analysis – In univariate analysis, one  variable. - ppt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6057" y="261257"/>
            <a:ext cx="11001829" cy="6596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335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 BASED VASUALIZATION TECHNIQUES</a:t>
            </a:r>
            <a:endParaRPr lang="en-US" dirty="0"/>
          </a:p>
        </p:txBody>
      </p:sp>
      <p:sp>
        <p:nvSpPr>
          <p:cNvPr id="3" name="Content Placeholder 2"/>
          <p:cNvSpPr>
            <a:spLocks noGrp="1"/>
          </p:cNvSpPr>
          <p:nvPr>
            <p:ph idx="1"/>
          </p:nvPr>
        </p:nvSpPr>
        <p:spPr/>
        <p:txBody>
          <a:bodyPr>
            <a:normAutofit/>
          </a:bodyPr>
          <a:lstStyle/>
          <a:p>
            <a:pPr marL="0" indent="0" algn="just">
              <a:buNone/>
            </a:pPr>
            <a:r>
              <a:rPr lang="en-GB" sz="3200" dirty="0" smtClean="0"/>
              <a:t>Point plots can be defined to display individual records or summary records, and can be structured by various projection techniques.</a:t>
            </a:r>
          </a:p>
          <a:p>
            <a:pPr marL="0" indent="0" algn="just">
              <a:buNone/>
            </a:pPr>
            <a:endParaRPr lang="en-GB" sz="3200" dirty="0"/>
          </a:p>
          <a:p>
            <a:pPr marL="0" indent="0" algn="just">
              <a:buNone/>
            </a:pPr>
            <a:r>
              <a:rPr lang="en-GB" sz="3200" dirty="0" smtClean="0"/>
              <a:t>Point plots are introduced as visualizations that project records from an n-dimensional data space to an arbitrary k-dimensional display space, such that data records map to k-dimensional points. </a:t>
            </a:r>
            <a:endParaRPr lang="en-US" sz="3200" dirty="0"/>
          </a:p>
        </p:txBody>
      </p:sp>
    </p:spTree>
    <p:extLst>
      <p:ext uri="{BB962C8B-B14F-4D97-AF65-F5344CB8AC3E}">
        <p14:creationId xmlns:p14="http://schemas.microsoft.com/office/powerpoint/2010/main" val="4119461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SCATTERPLOT AND SCATTER MATRICES</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GB" dirty="0"/>
              <a:t>S</a:t>
            </a:r>
            <a:r>
              <a:rPr lang="en-GB" dirty="0" smtClean="0"/>
              <a:t>catterplots are one of the earliest and most widely used visualization techniques used in data analysis. Both 2D and 3D scatterplots can be found in most packages designed to support data and information analysis.</a:t>
            </a:r>
          </a:p>
          <a:p>
            <a:pPr marL="0" indent="0" algn="just">
              <a:buNone/>
            </a:pPr>
            <a:r>
              <a:rPr lang="en-GB" dirty="0" smtClean="0"/>
              <a:t>As the dimensionality of the data increases, the choices for visual analysis consist of</a:t>
            </a:r>
          </a:p>
          <a:p>
            <a:pPr marL="514350" indent="-514350" algn="just">
              <a:buAutoNum type="arabicPeriod"/>
            </a:pPr>
            <a:r>
              <a:rPr lang="en-GB" dirty="0" smtClean="0"/>
              <a:t>Dimension sub setting</a:t>
            </a:r>
          </a:p>
          <a:p>
            <a:pPr marL="514350" indent="-514350" algn="just">
              <a:buAutoNum type="arabicPeriod"/>
            </a:pPr>
            <a:r>
              <a:rPr lang="en-GB" dirty="0" smtClean="0"/>
              <a:t>Dimension reduction</a:t>
            </a:r>
          </a:p>
          <a:p>
            <a:pPr marL="514350" indent="-514350" algn="just">
              <a:buAutoNum type="arabicPeriod"/>
            </a:pPr>
            <a:r>
              <a:rPr lang="en-GB" dirty="0" smtClean="0"/>
              <a:t>Dimension embedding</a:t>
            </a:r>
          </a:p>
          <a:p>
            <a:pPr marL="514350" indent="-514350" algn="just">
              <a:buAutoNum type="arabicPeriod"/>
            </a:pPr>
            <a:r>
              <a:rPr lang="en-GB" dirty="0" smtClean="0"/>
              <a:t>Multiple Displays</a:t>
            </a:r>
            <a:endParaRPr lang="en-US" dirty="0"/>
          </a:p>
        </p:txBody>
      </p:sp>
    </p:spTree>
    <p:extLst>
      <p:ext uri="{BB962C8B-B14F-4D97-AF65-F5344CB8AC3E}">
        <p14:creationId xmlns:p14="http://schemas.microsoft.com/office/powerpoint/2010/main" val="203459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6684"/>
            <a:ext cx="10515600" cy="850832"/>
          </a:xfrm>
        </p:spPr>
        <p:txBody>
          <a:bodyPr/>
          <a:lstStyle/>
          <a:p>
            <a:r>
              <a:rPr lang="en-GB" dirty="0" smtClean="0"/>
              <a:t>Dimension Sub setting</a:t>
            </a:r>
            <a:endParaRPr lang="en-US" dirty="0"/>
          </a:p>
        </p:txBody>
      </p:sp>
      <p:sp>
        <p:nvSpPr>
          <p:cNvPr id="3" name="Content Placeholder 2"/>
          <p:cNvSpPr>
            <a:spLocks noGrp="1"/>
          </p:cNvSpPr>
          <p:nvPr>
            <p:ph idx="1"/>
          </p:nvPr>
        </p:nvSpPr>
        <p:spPr>
          <a:xfrm>
            <a:off x="838200" y="1454338"/>
            <a:ext cx="10515600" cy="1005124"/>
          </a:xfrm>
        </p:spPr>
        <p:txBody>
          <a:bodyPr>
            <a:normAutofit lnSpcReduction="10000"/>
          </a:bodyPr>
          <a:lstStyle/>
          <a:p>
            <a:pPr marL="0" indent="0" algn="just">
              <a:buNone/>
            </a:pPr>
            <a:r>
              <a:rPr lang="en-GB" sz="2400" dirty="0" smtClean="0"/>
              <a:t>Dimension sub setting—allowing the user to select a subset of the dimensions to display, or to develop algorithms to find the dimensions containing the most useful information for the task at hand.</a:t>
            </a:r>
            <a:endParaRPr lang="en-US" sz="2400" dirty="0"/>
          </a:p>
        </p:txBody>
      </p:sp>
      <p:pic>
        <p:nvPicPr>
          <p:cNvPr id="2050" name="Picture 2" descr="An illustration of exploration enabled in our proposed Dimension...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373" y="2642999"/>
            <a:ext cx="8772548" cy="4128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168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a:t>
            </a:r>
            <a:endParaRPr lang="en-US" dirty="0"/>
          </a:p>
        </p:txBody>
      </p:sp>
      <p:sp>
        <p:nvSpPr>
          <p:cNvPr id="3" name="Content Placeholder 2"/>
          <p:cNvSpPr>
            <a:spLocks noGrp="1"/>
          </p:cNvSpPr>
          <p:nvPr>
            <p:ph idx="1"/>
          </p:nvPr>
        </p:nvSpPr>
        <p:spPr>
          <a:xfrm>
            <a:off x="838200" y="1572706"/>
            <a:ext cx="10515600" cy="1617966"/>
          </a:xfrm>
        </p:spPr>
        <p:txBody>
          <a:bodyPr>
            <a:normAutofit lnSpcReduction="10000"/>
          </a:bodyPr>
          <a:lstStyle/>
          <a:p>
            <a:pPr marL="0" indent="0" algn="just">
              <a:buNone/>
            </a:pPr>
            <a:r>
              <a:rPr lang="en-GB" dirty="0"/>
              <a:t>D</a:t>
            </a:r>
            <a:r>
              <a:rPr lang="en-GB" dirty="0" smtClean="0"/>
              <a:t>imension reduction—using techniques such as principal component analysis or multidimensional scaling to transform the high-dimensional data to data of lower dimension, while attempting to preserve as best as possible the relationships among the data points.</a:t>
            </a:r>
            <a:endParaRPr lang="en-US" dirty="0"/>
          </a:p>
        </p:txBody>
      </p:sp>
      <p:pic>
        <p:nvPicPr>
          <p:cNvPr id="3074" name="Picture 2" descr="Two main applications of unsupervised learning: clustering an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326" y="3190672"/>
            <a:ext cx="8901430" cy="332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26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7641"/>
          </a:xfrm>
        </p:spPr>
        <p:txBody>
          <a:bodyPr>
            <a:normAutofit fontScale="90000"/>
          </a:bodyPr>
          <a:lstStyle/>
          <a:p>
            <a:r>
              <a:rPr lang="en-US" dirty="0" smtClean="0"/>
              <a:t>SCATTERPLOT AND SCATTERPLOT MATRIX</a:t>
            </a:r>
            <a:endParaRPr lang="en-US" dirty="0"/>
          </a:p>
        </p:txBody>
      </p:sp>
      <p:pic>
        <p:nvPicPr>
          <p:cNvPr id="4098" name="Picture 2" descr="Compare Measures Using a Scatter Plot Unit | Salesforce Trailhe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3414" y="1203859"/>
            <a:ext cx="5020186" cy="21217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953959" y="2428114"/>
            <a:ext cx="4262033" cy="3761818"/>
          </a:xfrm>
          <a:prstGeom prst="rect">
            <a:avLst/>
          </a:prstGeom>
        </p:spPr>
      </p:pic>
    </p:spTree>
    <p:extLst>
      <p:ext uri="{BB962C8B-B14F-4D97-AF65-F5344CB8AC3E}">
        <p14:creationId xmlns:p14="http://schemas.microsoft.com/office/powerpoint/2010/main" val="1621494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6411"/>
            <a:ext cx="10515600" cy="627096"/>
          </a:xfrm>
        </p:spPr>
        <p:txBody>
          <a:bodyPr>
            <a:normAutofit fontScale="90000"/>
          </a:bodyPr>
          <a:lstStyle/>
          <a:p>
            <a:r>
              <a:rPr lang="en-GB" dirty="0" smtClean="0"/>
              <a:t>Dimension Embedding &amp; Multiple Display</a:t>
            </a:r>
            <a:endParaRPr lang="en-US" dirty="0"/>
          </a:p>
        </p:txBody>
      </p:sp>
      <p:sp>
        <p:nvSpPr>
          <p:cNvPr id="3" name="Content Placeholder 2"/>
          <p:cNvSpPr>
            <a:spLocks noGrp="1"/>
          </p:cNvSpPr>
          <p:nvPr>
            <p:ph idx="1"/>
          </p:nvPr>
        </p:nvSpPr>
        <p:spPr>
          <a:xfrm>
            <a:off x="838200" y="1407335"/>
            <a:ext cx="10515600" cy="2366997"/>
          </a:xfrm>
        </p:spPr>
        <p:txBody>
          <a:bodyPr>
            <a:normAutofit/>
          </a:bodyPr>
          <a:lstStyle/>
          <a:p>
            <a:pPr marL="0" indent="0" algn="just">
              <a:buNone/>
            </a:pPr>
            <a:r>
              <a:rPr lang="en-GB" dirty="0" smtClean="0"/>
              <a:t>Dimension embedding—mapping dimensions to other graphical attributes besides position, such as colour, size, and shape (though there are limits to how many dimensions can be included this way).</a:t>
            </a:r>
            <a:endParaRPr lang="en-GB" dirty="0"/>
          </a:p>
          <a:p>
            <a:pPr marL="0" indent="0" algn="just">
              <a:buNone/>
            </a:pPr>
            <a:r>
              <a:rPr lang="en-GB" dirty="0"/>
              <a:t>M</a:t>
            </a:r>
            <a:r>
              <a:rPr lang="en-GB" dirty="0" smtClean="0"/>
              <a:t>ultiple displays—showing, either superimposed or juxtaposed, several plots, each of which contains some of the dimensions.</a:t>
            </a:r>
            <a:endParaRPr lang="en-US" dirty="0" smtClean="0"/>
          </a:p>
          <a:p>
            <a:pPr marL="0" indent="0" algn="just">
              <a:buNone/>
            </a:pPr>
            <a:endParaRPr lang="en-US" dirty="0"/>
          </a:p>
        </p:txBody>
      </p:sp>
      <p:pic>
        <p:nvPicPr>
          <p:cNvPr id="5122" name="Picture 2" descr="How to superimpose bar plots in R?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718" y="3649329"/>
            <a:ext cx="3546046" cy="296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354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1281</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DATA VISUALIZATION</vt:lpstr>
      <vt:lpstr>Introduction</vt:lpstr>
      <vt:lpstr>PowerPoint Presentation</vt:lpstr>
      <vt:lpstr>POINT BASED VASUALIZATION TECHNIQUES</vt:lpstr>
      <vt:lpstr>SCATTERPLOT AND SCATTER MATRICES</vt:lpstr>
      <vt:lpstr>Dimension Sub setting</vt:lpstr>
      <vt:lpstr>Dimensionality Reduction</vt:lpstr>
      <vt:lpstr>SCATTERPLOT AND SCATTERPLOT MATRIX</vt:lpstr>
      <vt:lpstr>Dimension Embedding &amp; Multiple Display</vt:lpstr>
      <vt:lpstr>MULTI DIMENSIONAL SCALING (MDS)</vt:lpstr>
      <vt:lpstr>FORCE BASED METHODS</vt:lpstr>
      <vt:lpstr>ALGORITHM</vt:lpstr>
      <vt:lpstr>CONTD</vt:lpstr>
      <vt:lpstr>PowerPoint Presentation</vt:lpstr>
      <vt:lpstr>Line based Techniques</vt:lpstr>
      <vt:lpstr>Line Graph</vt:lpstr>
      <vt:lpstr>Contd.</vt:lpstr>
      <vt:lpstr>Parallel Coordinates</vt:lpstr>
      <vt:lpstr>CONTD.</vt:lpstr>
      <vt:lpstr>Capabilities of Parallel Coordinates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Hafeezuddin Shaik</dc:creator>
  <cp:lastModifiedBy>Hafeezuddin Shaik</cp:lastModifiedBy>
  <cp:revision>23</cp:revision>
  <dcterms:created xsi:type="dcterms:W3CDTF">2022-04-21T04:31:15Z</dcterms:created>
  <dcterms:modified xsi:type="dcterms:W3CDTF">2022-04-25T09:20:58Z</dcterms:modified>
</cp:coreProperties>
</file>