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548E7D6-90BE-45A1-AD7C-463034C57663}" type="datetimeFigureOut">
              <a:rPr lang="en-US" smtClean="0"/>
              <a:t>5/26/2022</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23606B34-6999-4B47-9F87-AA7A325AEBF8}" type="slidenum">
              <a:rPr lang="en-US" smtClean="0"/>
              <a:t>‹#›</a:t>
            </a:fld>
            <a:endParaRPr lang="en-US"/>
          </a:p>
        </p:txBody>
      </p:sp>
    </p:spTree>
    <p:extLst>
      <p:ext uri="{BB962C8B-B14F-4D97-AF65-F5344CB8AC3E}">
        <p14:creationId xmlns:p14="http://schemas.microsoft.com/office/powerpoint/2010/main" val="1660174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48E7D6-90BE-45A1-AD7C-463034C57663}"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06B34-6999-4B47-9F87-AA7A325AEBF8}" type="slidenum">
              <a:rPr lang="en-US" smtClean="0"/>
              <a:t>‹#›</a:t>
            </a:fld>
            <a:endParaRPr lang="en-US"/>
          </a:p>
        </p:txBody>
      </p:sp>
    </p:spTree>
    <p:extLst>
      <p:ext uri="{BB962C8B-B14F-4D97-AF65-F5344CB8AC3E}">
        <p14:creationId xmlns:p14="http://schemas.microsoft.com/office/powerpoint/2010/main" val="2945792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48E7D6-90BE-45A1-AD7C-463034C57663}"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06B34-6999-4B47-9F87-AA7A325AEBF8}" type="slidenum">
              <a:rPr lang="en-US" smtClean="0"/>
              <a:t>‹#›</a:t>
            </a:fld>
            <a:endParaRPr lang="en-US"/>
          </a:p>
        </p:txBody>
      </p:sp>
    </p:spTree>
    <p:extLst>
      <p:ext uri="{BB962C8B-B14F-4D97-AF65-F5344CB8AC3E}">
        <p14:creationId xmlns:p14="http://schemas.microsoft.com/office/powerpoint/2010/main" val="2269663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48E7D6-90BE-45A1-AD7C-463034C57663}"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06B34-6999-4B47-9F87-AA7A325AEBF8}" type="slidenum">
              <a:rPr lang="en-US" smtClean="0"/>
              <a:t>‹#›</a:t>
            </a:fld>
            <a:endParaRPr lang="en-US"/>
          </a:p>
        </p:txBody>
      </p:sp>
    </p:spTree>
    <p:extLst>
      <p:ext uri="{BB962C8B-B14F-4D97-AF65-F5344CB8AC3E}">
        <p14:creationId xmlns:p14="http://schemas.microsoft.com/office/powerpoint/2010/main" val="2238874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48E7D6-90BE-45A1-AD7C-463034C57663}"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06B34-6999-4B47-9F87-AA7A325AEBF8}" type="slidenum">
              <a:rPr lang="en-US" smtClean="0"/>
              <a:t>‹#›</a:t>
            </a:fld>
            <a:endParaRPr lang="en-US"/>
          </a:p>
        </p:txBody>
      </p:sp>
    </p:spTree>
    <p:extLst>
      <p:ext uri="{BB962C8B-B14F-4D97-AF65-F5344CB8AC3E}">
        <p14:creationId xmlns:p14="http://schemas.microsoft.com/office/powerpoint/2010/main" val="1315410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48E7D6-90BE-45A1-AD7C-463034C57663}"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06B34-6999-4B47-9F87-AA7A325AEBF8}" type="slidenum">
              <a:rPr lang="en-US" smtClean="0"/>
              <a:t>‹#›</a:t>
            </a:fld>
            <a:endParaRPr lang="en-US"/>
          </a:p>
        </p:txBody>
      </p:sp>
    </p:spTree>
    <p:extLst>
      <p:ext uri="{BB962C8B-B14F-4D97-AF65-F5344CB8AC3E}">
        <p14:creationId xmlns:p14="http://schemas.microsoft.com/office/powerpoint/2010/main" val="476122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48E7D6-90BE-45A1-AD7C-463034C57663}" type="datetimeFigureOut">
              <a:rPr lang="en-US" smtClean="0"/>
              <a:t>5/26/2022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606B34-6999-4B47-9F87-AA7A325AEBF8}" type="slidenum">
              <a:rPr lang="en-US" smtClean="0"/>
              <a:t>‹#›</a:t>
            </a:fld>
            <a:endParaRPr lang="en-US"/>
          </a:p>
        </p:txBody>
      </p:sp>
    </p:spTree>
    <p:extLst>
      <p:ext uri="{BB962C8B-B14F-4D97-AF65-F5344CB8AC3E}">
        <p14:creationId xmlns:p14="http://schemas.microsoft.com/office/powerpoint/2010/main" val="2404170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48E7D6-90BE-45A1-AD7C-463034C57663}" type="datetimeFigureOut">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606B34-6999-4B47-9F87-AA7A325AEBF8}" type="slidenum">
              <a:rPr lang="en-US" smtClean="0"/>
              <a:t>‹#›</a:t>
            </a:fld>
            <a:endParaRPr lang="en-US"/>
          </a:p>
        </p:txBody>
      </p:sp>
    </p:spTree>
    <p:extLst>
      <p:ext uri="{BB962C8B-B14F-4D97-AF65-F5344CB8AC3E}">
        <p14:creationId xmlns:p14="http://schemas.microsoft.com/office/powerpoint/2010/main" val="887535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48E7D6-90BE-45A1-AD7C-463034C57663}" type="datetimeFigureOut">
              <a:rPr lang="en-US" smtClean="0"/>
              <a:t>5/26/2022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606B34-6999-4B47-9F87-AA7A325AEBF8}" type="slidenum">
              <a:rPr lang="en-US" smtClean="0"/>
              <a:t>‹#›</a:t>
            </a:fld>
            <a:endParaRPr lang="en-US"/>
          </a:p>
        </p:txBody>
      </p:sp>
    </p:spTree>
    <p:extLst>
      <p:ext uri="{BB962C8B-B14F-4D97-AF65-F5344CB8AC3E}">
        <p14:creationId xmlns:p14="http://schemas.microsoft.com/office/powerpoint/2010/main" val="66801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D548E7D6-90BE-45A1-AD7C-463034C57663}"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23606B34-6999-4B47-9F87-AA7A325AEBF8}" type="slidenum">
              <a:rPr lang="en-US" smtClean="0"/>
              <a:t>‹#›</a:t>
            </a:fld>
            <a:endParaRPr lang="en-US"/>
          </a:p>
        </p:txBody>
      </p:sp>
    </p:spTree>
    <p:extLst>
      <p:ext uri="{BB962C8B-B14F-4D97-AF65-F5344CB8AC3E}">
        <p14:creationId xmlns:p14="http://schemas.microsoft.com/office/powerpoint/2010/main" val="3878252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548E7D6-90BE-45A1-AD7C-463034C57663}" type="datetimeFigureOut">
              <a:rPr lang="en-US" smtClean="0"/>
              <a:t>5/26/2022</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23606B34-6999-4B47-9F87-AA7A325AEBF8}" type="slidenum">
              <a:rPr lang="en-US" smtClean="0"/>
              <a:t>‹#›</a:t>
            </a:fld>
            <a:endParaRPr lang="en-US"/>
          </a:p>
        </p:txBody>
      </p:sp>
    </p:spTree>
    <p:extLst>
      <p:ext uri="{BB962C8B-B14F-4D97-AF65-F5344CB8AC3E}">
        <p14:creationId xmlns:p14="http://schemas.microsoft.com/office/powerpoint/2010/main" val="176669183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548E7D6-90BE-45A1-AD7C-463034C57663}" type="datetimeFigureOut">
              <a:rPr lang="en-US" smtClean="0"/>
              <a:t>5/26/2022</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23606B34-6999-4B47-9F87-AA7A325AEBF8}" type="slidenum">
              <a:rPr lang="en-US" smtClean="0"/>
              <a:t>‹#›</a:t>
            </a:fld>
            <a:endParaRPr lang="en-US"/>
          </a:p>
        </p:txBody>
      </p:sp>
    </p:spTree>
    <p:extLst>
      <p:ext uri="{BB962C8B-B14F-4D97-AF65-F5344CB8AC3E}">
        <p14:creationId xmlns:p14="http://schemas.microsoft.com/office/powerpoint/2010/main" val="335884714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Text and Document Visualization</a:t>
            </a:r>
            <a:endParaRPr lang="en-US" dirty="0"/>
          </a:p>
        </p:txBody>
      </p:sp>
      <p:sp>
        <p:nvSpPr>
          <p:cNvPr id="3" name="Subtitle 2"/>
          <p:cNvSpPr>
            <a:spLocks noGrp="1"/>
          </p:cNvSpPr>
          <p:nvPr>
            <p:ph type="subTitle" idx="1"/>
          </p:nvPr>
        </p:nvSpPr>
        <p:spPr/>
        <p:txBody>
          <a:bodyPr/>
          <a:lstStyle/>
          <a:p>
            <a:r>
              <a:rPr lang="en-GB" dirty="0" smtClean="0"/>
              <a:t>UNIT 4</a:t>
            </a:r>
            <a:endParaRPr lang="en-US" dirty="0"/>
          </a:p>
        </p:txBody>
      </p:sp>
    </p:spTree>
    <p:extLst>
      <p:ext uri="{BB962C8B-B14F-4D97-AF65-F5344CB8AC3E}">
        <p14:creationId xmlns:p14="http://schemas.microsoft.com/office/powerpoint/2010/main" val="2768505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VECTOR SPACE MODEL</a:t>
            </a:r>
            <a:endParaRPr lang="en-US" dirty="0"/>
          </a:p>
        </p:txBody>
      </p:sp>
      <p:sp>
        <p:nvSpPr>
          <p:cNvPr id="3" name="Content Placeholder 2"/>
          <p:cNvSpPr>
            <a:spLocks noGrp="1"/>
          </p:cNvSpPr>
          <p:nvPr>
            <p:ph idx="1"/>
          </p:nvPr>
        </p:nvSpPr>
        <p:spPr>
          <a:xfrm>
            <a:off x="676656" y="2011680"/>
            <a:ext cx="10753725" cy="4014216"/>
          </a:xfrm>
        </p:spPr>
        <p:txBody>
          <a:bodyPr/>
          <a:lstStyle/>
          <a:p>
            <a:pPr algn="just"/>
            <a:r>
              <a:rPr lang="en-GB" dirty="0"/>
              <a:t>Vector space models are algebraic models that are often used to represent text (although they can represent any object) as a vector of identifiers. With these models, we are able to identify whether various texts are similar in meaning, regardless of whether they share the same words</a:t>
            </a:r>
            <a:r>
              <a:rPr lang="en-GB" dirty="0" smtClean="0"/>
              <a:t>.</a:t>
            </a:r>
          </a:p>
          <a:p>
            <a:pPr algn="just"/>
            <a:endParaRPr lang="en-GB" dirty="0"/>
          </a:p>
          <a:p>
            <a:pPr algn="just"/>
            <a:endParaRPr lang="en-US" dirty="0"/>
          </a:p>
        </p:txBody>
      </p:sp>
      <p:pic>
        <p:nvPicPr>
          <p:cNvPr id="4" name="Picture 3"/>
          <p:cNvPicPr>
            <a:picLocks noChangeAspect="1"/>
          </p:cNvPicPr>
          <p:nvPr/>
        </p:nvPicPr>
        <p:blipFill>
          <a:blip r:embed="rId2"/>
          <a:stretch>
            <a:fillRect/>
          </a:stretch>
        </p:blipFill>
        <p:spPr>
          <a:xfrm>
            <a:off x="3202876" y="3514344"/>
            <a:ext cx="5438775" cy="2590800"/>
          </a:xfrm>
          <a:prstGeom prst="rect">
            <a:avLst/>
          </a:prstGeom>
        </p:spPr>
      </p:pic>
    </p:spTree>
    <p:extLst>
      <p:ext uri="{BB962C8B-B14F-4D97-AF65-F5344CB8AC3E}">
        <p14:creationId xmlns:p14="http://schemas.microsoft.com/office/powerpoint/2010/main" val="4034356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CONTD.</a:t>
            </a:r>
            <a:endParaRPr lang="en-US" dirty="0"/>
          </a:p>
        </p:txBody>
      </p:sp>
      <p:sp>
        <p:nvSpPr>
          <p:cNvPr id="3" name="Content Placeholder 2"/>
          <p:cNvSpPr>
            <a:spLocks noGrp="1"/>
          </p:cNvSpPr>
          <p:nvPr>
            <p:ph idx="1"/>
          </p:nvPr>
        </p:nvSpPr>
        <p:spPr/>
        <p:txBody>
          <a:bodyPr>
            <a:normAutofit lnSpcReduction="10000"/>
          </a:bodyPr>
          <a:lstStyle/>
          <a:p>
            <a:r>
              <a:rPr lang="en-GB" dirty="0"/>
              <a:t>There are numerous instances we may decide to employ a vector spaced model, for instance:</a:t>
            </a:r>
          </a:p>
          <a:p>
            <a:r>
              <a:rPr lang="en-GB" dirty="0" smtClean="0"/>
              <a:t>1. Information </a:t>
            </a:r>
            <a:r>
              <a:rPr lang="en-GB" dirty="0"/>
              <a:t>Filtering</a:t>
            </a:r>
          </a:p>
          <a:p>
            <a:r>
              <a:rPr lang="en-GB" dirty="0" smtClean="0"/>
              <a:t>2. Information </a:t>
            </a:r>
            <a:r>
              <a:rPr lang="en-GB" dirty="0"/>
              <a:t>Retrieval</a:t>
            </a:r>
          </a:p>
          <a:p>
            <a:r>
              <a:rPr lang="en-GB" dirty="0" smtClean="0"/>
              <a:t>3. Machine </a:t>
            </a:r>
            <a:r>
              <a:rPr lang="en-GB" dirty="0"/>
              <a:t>Translation</a:t>
            </a:r>
          </a:p>
          <a:p>
            <a:r>
              <a:rPr lang="en-GB" dirty="0" smtClean="0"/>
              <a:t>4. </a:t>
            </a:r>
            <a:r>
              <a:rPr lang="en-GB" dirty="0" err="1" smtClean="0"/>
              <a:t>Chatbots</a:t>
            </a:r>
            <a:endParaRPr lang="en-GB" dirty="0"/>
          </a:p>
          <a:p>
            <a:r>
              <a:rPr lang="en-GB" dirty="0"/>
              <a:t>And many more!</a:t>
            </a:r>
          </a:p>
          <a:p>
            <a:r>
              <a:rPr lang="en-GB" dirty="0"/>
              <a:t>In general, Vector space models allow us to represent words and documents as vectors.</a:t>
            </a:r>
          </a:p>
          <a:p>
            <a:endParaRPr lang="en-US" dirty="0"/>
          </a:p>
        </p:txBody>
      </p:sp>
    </p:spTree>
    <p:extLst>
      <p:ext uri="{BB962C8B-B14F-4D97-AF65-F5344CB8AC3E}">
        <p14:creationId xmlns:p14="http://schemas.microsoft.com/office/powerpoint/2010/main" val="32358216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Word By Word &amp; Word By </a:t>
            </a:r>
            <a:r>
              <a:rPr lang="en-GB" b="1" dirty="0" smtClean="0"/>
              <a:t>Doc</a:t>
            </a:r>
            <a:endParaRPr lang="en-US" dirty="0"/>
          </a:p>
        </p:txBody>
      </p:sp>
      <p:sp>
        <p:nvSpPr>
          <p:cNvPr id="3" name="Content Placeholder 2"/>
          <p:cNvSpPr>
            <a:spLocks noGrp="1"/>
          </p:cNvSpPr>
          <p:nvPr>
            <p:ph idx="1"/>
          </p:nvPr>
        </p:nvSpPr>
        <p:spPr/>
        <p:txBody>
          <a:bodyPr/>
          <a:lstStyle/>
          <a:p>
            <a:pPr algn="just"/>
            <a:r>
              <a:rPr lang="en-GB" dirty="0"/>
              <a:t>For us to represent our text as vectors we may decide to use a word-by-word or word-by-doc design. Performing this task involves first creating a co-occurrence matrix.</a:t>
            </a:r>
          </a:p>
          <a:p>
            <a:pPr algn="just"/>
            <a:r>
              <a:rPr lang="en-GB" dirty="0"/>
              <a:t>Although how we perform each task is quite similar, we will discuss each design one at a time, nonetheless, the objective is the same. We want to go from our co-occurrence matrix to a vector representation.</a:t>
            </a:r>
          </a:p>
          <a:p>
            <a:pPr algn="just"/>
            <a:endParaRPr lang="en-US" dirty="0"/>
          </a:p>
        </p:txBody>
      </p:sp>
      <p:pic>
        <p:nvPicPr>
          <p:cNvPr id="1026" name="Picture 2" descr="https://miro.medium.com/max/1400/1*whJUmTjwZxALB4NAqkmDf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543" y="4672964"/>
            <a:ext cx="7981950" cy="1104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0070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WORD BY WORD METHOD</a:t>
            </a:r>
            <a:endParaRPr lang="en-US" dirty="0"/>
          </a:p>
        </p:txBody>
      </p:sp>
      <p:sp>
        <p:nvSpPr>
          <p:cNvPr id="3" name="Content Placeholder 2"/>
          <p:cNvSpPr>
            <a:spLocks noGrp="1"/>
          </p:cNvSpPr>
          <p:nvPr>
            <p:ph idx="1"/>
          </p:nvPr>
        </p:nvSpPr>
        <p:spPr/>
        <p:txBody>
          <a:bodyPr/>
          <a:lstStyle/>
          <a:p>
            <a:r>
              <a:rPr lang="en-GB" b="1" dirty="0"/>
              <a:t>Word By Word</a:t>
            </a:r>
            <a:r>
              <a:rPr lang="en-GB" dirty="0"/>
              <a:t>: This design counts the number of times words occur within a certain distance </a:t>
            </a:r>
            <a:r>
              <a:rPr lang="en-GB" b="1" dirty="0"/>
              <a:t>k</a:t>
            </a:r>
            <a:r>
              <a:rPr lang="en-GB" b="1" dirty="0" smtClean="0"/>
              <a:t>.</a:t>
            </a:r>
          </a:p>
          <a:p>
            <a:endParaRPr lang="en-US" dirty="0"/>
          </a:p>
        </p:txBody>
      </p:sp>
      <p:pic>
        <p:nvPicPr>
          <p:cNvPr id="2050" name="Picture 2" descr="https://miro.medium.com/max/868/1*UuY8VsHsFjwkG7yj7sRvd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4" y="2925762"/>
            <a:ext cx="4133850" cy="24860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062727" y="3248441"/>
            <a:ext cx="6096000" cy="646331"/>
          </a:xfrm>
          <a:prstGeom prst="rect">
            <a:avLst/>
          </a:prstGeom>
        </p:spPr>
        <p:txBody>
          <a:bodyPr>
            <a:spAutoFit/>
          </a:bodyPr>
          <a:lstStyle/>
          <a:p>
            <a:r>
              <a:rPr lang="en-GB" dirty="0">
                <a:solidFill>
                  <a:srgbClr val="292929"/>
                </a:solidFill>
                <a:latin typeface="charter"/>
              </a:rPr>
              <a:t>In the word by word design, the co-occurrence matrix is between 1 and N entries.</a:t>
            </a:r>
            <a:endParaRPr lang="en-US" dirty="0"/>
          </a:p>
        </p:txBody>
      </p:sp>
    </p:spTree>
    <p:extLst>
      <p:ext uri="{BB962C8B-B14F-4D97-AF65-F5344CB8AC3E}">
        <p14:creationId xmlns:p14="http://schemas.microsoft.com/office/powerpoint/2010/main" val="2016665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WORD BY DOC</a:t>
            </a:r>
            <a:endParaRPr lang="en-US" dirty="0"/>
          </a:p>
        </p:txBody>
      </p:sp>
      <p:sp>
        <p:nvSpPr>
          <p:cNvPr id="3" name="Content Placeholder 2"/>
          <p:cNvSpPr>
            <a:spLocks noGrp="1"/>
          </p:cNvSpPr>
          <p:nvPr>
            <p:ph idx="1"/>
          </p:nvPr>
        </p:nvSpPr>
        <p:spPr>
          <a:xfrm>
            <a:off x="676656" y="2011681"/>
            <a:ext cx="10753725" cy="2542032"/>
          </a:xfrm>
        </p:spPr>
        <p:txBody>
          <a:bodyPr/>
          <a:lstStyle/>
          <a:p>
            <a:r>
              <a:rPr lang="en-GB" b="1" dirty="0"/>
              <a:t>Word By Doc</a:t>
            </a:r>
            <a:r>
              <a:rPr lang="en-GB" dirty="0"/>
              <a:t>: The number of times words from the vocabulary appear in documents that belong to </a:t>
            </a:r>
            <a:r>
              <a:rPr lang="en-GB" dirty="0" smtClean="0"/>
              <a:t>certain </a:t>
            </a:r>
            <a:r>
              <a:rPr lang="en-GB" dirty="0"/>
              <a:t>categories</a:t>
            </a:r>
            <a:r>
              <a:rPr lang="en-GB" dirty="0" smtClean="0"/>
              <a:t>.</a:t>
            </a:r>
          </a:p>
          <a:p>
            <a:endParaRPr lang="en-US" dirty="0"/>
          </a:p>
        </p:txBody>
      </p:sp>
      <p:pic>
        <p:nvPicPr>
          <p:cNvPr id="3074" name="Picture 2" descr="https://miro.medium.com/max/1400/1*pVWPD1MmupgDNDCAg0tC5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663" y="2989897"/>
            <a:ext cx="6061579" cy="1380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708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VECTOR REPRESENTATION</a:t>
            </a:r>
            <a:endParaRPr lang="en-US" dirty="0"/>
          </a:p>
        </p:txBody>
      </p:sp>
      <p:sp>
        <p:nvSpPr>
          <p:cNvPr id="3" name="Content Placeholder 2"/>
          <p:cNvSpPr>
            <a:spLocks noGrp="1"/>
          </p:cNvSpPr>
          <p:nvPr>
            <p:ph idx="1"/>
          </p:nvPr>
        </p:nvSpPr>
        <p:spPr/>
        <p:txBody>
          <a:bodyPr/>
          <a:lstStyle/>
          <a:p>
            <a:pPr algn="just"/>
            <a:r>
              <a:rPr lang="en-GB" dirty="0"/>
              <a:t>Using these vector representations, we can now represent our text or documents in vector space. This is perfect because in vector space we can determine the relationships between types of documents, such as their similarity</a:t>
            </a:r>
            <a:r>
              <a:rPr lang="en-GB" dirty="0" smtClean="0"/>
              <a:t>.</a:t>
            </a:r>
          </a:p>
          <a:p>
            <a:pPr algn="just"/>
            <a:endParaRPr lang="en-US" dirty="0"/>
          </a:p>
        </p:txBody>
      </p:sp>
      <p:pic>
        <p:nvPicPr>
          <p:cNvPr id="4" name="Picture 3"/>
          <p:cNvPicPr>
            <a:picLocks noChangeAspect="1"/>
          </p:cNvPicPr>
          <p:nvPr/>
        </p:nvPicPr>
        <p:blipFill>
          <a:blip r:embed="rId2"/>
          <a:stretch>
            <a:fillRect/>
          </a:stretch>
        </p:blipFill>
        <p:spPr>
          <a:xfrm>
            <a:off x="975550" y="3273933"/>
            <a:ext cx="4791075" cy="3181350"/>
          </a:xfrm>
          <a:prstGeom prst="rect">
            <a:avLst/>
          </a:prstGeom>
        </p:spPr>
      </p:pic>
    </p:spTree>
    <p:extLst>
      <p:ext uri="{BB962C8B-B14F-4D97-AF65-F5344CB8AC3E}">
        <p14:creationId xmlns:p14="http://schemas.microsoft.com/office/powerpoint/2010/main" val="1866689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EUCLIDEAN DISTANCE</a:t>
            </a:r>
            <a:endParaRPr lang="en-US" dirty="0"/>
          </a:p>
        </p:txBody>
      </p:sp>
      <p:sp>
        <p:nvSpPr>
          <p:cNvPr id="3" name="Content Placeholder 2"/>
          <p:cNvSpPr>
            <a:spLocks noGrp="1"/>
          </p:cNvSpPr>
          <p:nvPr>
            <p:ph idx="1"/>
          </p:nvPr>
        </p:nvSpPr>
        <p:spPr/>
        <p:txBody>
          <a:bodyPr/>
          <a:lstStyle/>
          <a:p>
            <a:pPr algn="just"/>
            <a:r>
              <a:rPr lang="en-GB" dirty="0"/>
              <a:t>A similarity metric we may use to determine how far apart 2 vectors are from one another is the Euclidean distances, which is merely the length of a straight line that connects 2 </a:t>
            </a:r>
            <a:r>
              <a:rPr lang="en-GB" dirty="0" smtClean="0"/>
              <a:t>vectors.</a:t>
            </a:r>
          </a:p>
          <a:p>
            <a:pPr algn="just"/>
            <a:endParaRPr lang="en-US" dirty="0"/>
          </a:p>
        </p:txBody>
      </p:sp>
      <p:pic>
        <p:nvPicPr>
          <p:cNvPr id="4098" name="Picture 2" descr="https://miro.medium.com/max/798/1*doHFqob9T0zdlOAvzM98H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9338" y="2751771"/>
            <a:ext cx="3800475" cy="11430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676656" y="3539941"/>
            <a:ext cx="7989619" cy="2831964"/>
          </a:xfrm>
          <a:prstGeom prst="rect">
            <a:avLst/>
          </a:prstGeom>
        </p:spPr>
      </p:pic>
    </p:spTree>
    <p:extLst>
      <p:ext uri="{BB962C8B-B14F-4D97-AF65-F5344CB8AC3E}">
        <p14:creationId xmlns:p14="http://schemas.microsoft.com/office/powerpoint/2010/main" val="17502731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a:t>
            </a:r>
            <a:endParaRPr lang="en-US" dirty="0"/>
          </a:p>
        </p:txBody>
      </p:sp>
      <p:sp>
        <p:nvSpPr>
          <p:cNvPr id="3" name="Content Placeholder 2"/>
          <p:cNvSpPr>
            <a:spLocks noGrp="1"/>
          </p:cNvSpPr>
          <p:nvPr>
            <p:ph idx="1"/>
          </p:nvPr>
        </p:nvSpPr>
        <p:spPr>
          <a:xfrm>
            <a:off x="676656" y="2011680"/>
            <a:ext cx="10488167" cy="3766185"/>
          </a:xfrm>
        </p:spPr>
        <p:txBody>
          <a:bodyPr/>
          <a:lstStyle/>
          <a:p>
            <a:pPr algn="just"/>
            <a:r>
              <a:rPr lang="en-GB" dirty="0"/>
              <a:t>The results tell us that the economy and Machine learning documents are more similar since distance-based metrics prioritize objects with lower values to detect similarity. </a:t>
            </a:r>
            <a:endParaRPr lang="en-GB" dirty="0" smtClean="0"/>
          </a:p>
          <a:p>
            <a:pPr algn="just"/>
            <a:r>
              <a:rPr lang="en-GB" dirty="0" smtClean="0"/>
              <a:t>With </a:t>
            </a:r>
            <a:r>
              <a:rPr lang="en-GB" dirty="0"/>
              <a:t>that being said, it is important to note that the </a:t>
            </a:r>
            <a:r>
              <a:rPr lang="en-GB" dirty="0" err="1"/>
              <a:t>euclidean</a:t>
            </a:r>
            <a:r>
              <a:rPr lang="en-GB" dirty="0"/>
              <a:t> distance is not scale-invariant and it’s often recommended to scale your data.</a:t>
            </a:r>
            <a:endParaRPr lang="en-US" dirty="0"/>
          </a:p>
        </p:txBody>
      </p:sp>
      <p:pic>
        <p:nvPicPr>
          <p:cNvPr id="4" name="Picture 3"/>
          <p:cNvPicPr>
            <a:picLocks noChangeAspect="1"/>
          </p:cNvPicPr>
          <p:nvPr/>
        </p:nvPicPr>
        <p:blipFill>
          <a:blip r:embed="rId2"/>
          <a:stretch>
            <a:fillRect/>
          </a:stretch>
        </p:blipFill>
        <p:spPr>
          <a:xfrm>
            <a:off x="2130552" y="4026036"/>
            <a:ext cx="7989619" cy="2831964"/>
          </a:xfrm>
          <a:prstGeom prst="rect">
            <a:avLst/>
          </a:prstGeom>
        </p:spPr>
      </p:pic>
    </p:spTree>
    <p:extLst>
      <p:ext uri="{BB962C8B-B14F-4D97-AF65-F5344CB8AC3E}">
        <p14:creationId xmlns:p14="http://schemas.microsoft.com/office/powerpoint/2010/main" val="13475581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COSINE SIMILARITY</a:t>
            </a:r>
            <a:endParaRPr lang="en-US" dirty="0"/>
          </a:p>
        </p:txBody>
      </p:sp>
      <p:sp>
        <p:nvSpPr>
          <p:cNvPr id="3" name="Content Placeholder 2"/>
          <p:cNvSpPr>
            <a:spLocks noGrp="1"/>
          </p:cNvSpPr>
          <p:nvPr>
            <p:ph idx="1"/>
          </p:nvPr>
        </p:nvSpPr>
        <p:spPr>
          <a:xfrm>
            <a:off x="676656" y="2011681"/>
            <a:ext cx="10753725" cy="1508760"/>
          </a:xfrm>
        </p:spPr>
        <p:txBody>
          <a:bodyPr>
            <a:normAutofit lnSpcReduction="10000"/>
          </a:bodyPr>
          <a:lstStyle/>
          <a:p>
            <a:pPr algn="just"/>
            <a:r>
              <a:rPr lang="en-GB" dirty="0"/>
              <a:t>The problem with the Euclidean distance is that it is biased by size difference in representations. Therefore, we may decide to use the cosine similarity which would determine how similar text is using the inner angle</a:t>
            </a:r>
            <a:r>
              <a:rPr lang="en-GB" dirty="0" smtClean="0"/>
              <a:t>. </a:t>
            </a:r>
            <a:r>
              <a:rPr lang="en-GB" dirty="0"/>
              <a:t>Cosine similarity is one of the most popular similarity metrics used in NLP. To calculate similarity, we take the cosine similarity of an angle between two vectors.</a:t>
            </a:r>
            <a:endParaRPr lang="en-US" dirty="0"/>
          </a:p>
        </p:txBody>
      </p:sp>
      <p:pic>
        <p:nvPicPr>
          <p:cNvPr id="5122" name="Picture 2" descr="https://miro.medium.com/max/1400/1*PrjfFoTpoyJR9Z10otIY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5543" y="3669879"/>
            <a:ext cx="7214489" cy="2448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6671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INFERENCES</a:t>
            </a:r>
            <a:endParaRPr lang="en-US" dirty="0"/>
          </a:p>
        </p:txBody>
      </p:sp>
      <p:pic>
        <p:nvPicPr>
          <p:cNvPr id="7170" name="Picture 2" descr="https://miro.medium.com/max/1400/1*PrjfFoTpoyJR9Z10otIYow.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68049" y="4080702"/>
            <a:ext cx="6085688" cy="206562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20661" y="1772378"/>
            <a:ext cx="5525275" cy="2308324"/>
          </a:xfrm>
          <a:prstGeom prst="rect">
            <a:avLst/>
          </a:prstGeom>
        </p:spPr>
        <p:txBody>
          <a:bodyPr wrap="square">
            <a:spAutoFit/>
          </a:bodyPr>
          <a:lstStyle/>
          <a:p>
            <a:pPr algn="just"/>
            <a:r>
              <a:rPr lang="en-GB" dirty="0">
                <a:solidFill>
                  <a:srgbClr val="292929"/>
                </a:solidFill>
                <a:latin typeface="charter"/>
              </a:rPr>
              <a:t>When the cosine value is equal to 0 this means the two vectors are orthogonal to one another and have no match. Whereas, a cosine value closer to 1 would imply that there is a greater match between the two values (since the angles are smaller). </a:t>
            </a:r>
            <a:endParaRPr lang="en-GB" dirty="0" smtClean="0">
              <a:solidFill>
                <a:srgbClr val="292929"/>
              </a:solidFill>
              <a:latin typeface="charter"/>
            </a:endParaRPr>
          </a:p>
          <a:p>
            <a:pPr algn="just"/>
            <a:endParaRPr lang="en-GB" dirty="0">
              <a:solidFill>
                <a:srgbClr val="292929"/>
              </a:solidFill>
              <a:latin typeface="charter"/>
            </a:endParaRPr>
          </a:p>
          <a:p>
            <a:pPr algn="just"/>
            <a:r>
              <a:rPr lang="en-GB" dirty="0" smtClean="0">
                <a:solidFill>
                  <a:srgbClr val="292929"/>
                </a:solidFill>
                <a:latin typeface="charter"/>
              </a:rPr>
              <a:t>Therefore</a:t>
            </a:r>
            <a:r>
              <a:rPr lang="en-GB" dirty="0">
                <a:solidFill>
                  <a:srgbClr val="292929"/>
                </a:solidFill>
                <a:latin typeface="charter"/>
              </a:rPr>
              <a:t>, from our results, Economy and Machine Learning are the most similar</a:t>
            </a:r>
            <a:endParaRPr lang="en-US" dirty="0"/>
          </a:p>
        </p:txBody>
      </p:sp>
    </p:spTree>
    <p:extLst>
      <p:ext uri="{BB962C8B-B14F-4D97-AF65-F5344CB8AC3E}">
        <p14:creationId xmlns:p14="http://schemas.microsoft.com/office/powerpoint/2010/main" val="2898818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US" dirty="0"/>
          </a:p>
        </p:txBody>
      </p:sp>
      <p:sp>
        <p:nvSpPr>
          <p:cNvPr id="3" name="Content Placeholder 2"/>
          <p:cNvSpPr>
            <a:spLocks noGrp="1"/>
          </p:cNvSpPr>
          <p:nvPr>
            <p:ph idx="1"/>
          </p:nvPr>
        </p:nvSpPr>
        <p:spPr/>
        <p:txBody>
          <a:bodyPr>
            <a:normAutofit/>
          </a:bodyPr>
          <a:lstStyle/>
          <a:p>
            <a:pPr algn="just"/>
            <a:r>
              <a:rPr lang="en-GB" dirty="0"/>
              <a:t>We now have huge resources of information; from libraries, to email archives, to all facets of applications running on the World Wide Web. Visualization is a great aid in </a:t>
            </a:r>
            <a:r>
              <a:rPr lang="en-GB" dirty="0" err="1"/>
              <a:t>analyzing</a:t>
            </a:r>
            <a:r>
              <a:rPr lang="en-GB" dirty="0"/>
              <a:t> such data. </a:t>
            </a:r>
            <a:endParaRPr lang="en-GB" dirty="0" smtClean="0"/>
          </a:p>
          <a:p>
            <a:pPr algn="just"/>
            <a:r>
              <a:rPr lang="en-GB" dirty="0" smtClean="0"/>
              <a:t>We </a:t>
            </a:r>
            <a:r>
              <a:rPr lang="en-GB" dirty="0"/>
              <a:t>can visualize in many different ways things such as a blog, a wiki, a twitter feed, billions of words, a collection of papers, or a digital library. </a:t>
            </a:r>
            <a:endParaRPr lang="en-GB" dirty="0" smtClean="0"/>
          </a:p>
          <a:p>
            <a:pPr algn="just"/>
            <a:r>
              <a:rPr lang="en-GB" dirty="0" smtClean="0"/>
              <a:t>Since </a:t>
            </a:r>
            <a:r>
              <a:rPr lang="en-GB" dirty="0"/>
              <a:t>visualizations are task dependent, we can look at what tasks are necessary for dealing with text, documents, or web-based objects. </a:t>
            </a:r>
            <a:endParaRPr lang="en-US" dirty="0"/>
          </a:p>
        </p:txBody>
      </p:sp>
    </p:spTree>
    <p:extLst>
      <p:ext uri="{BB962C8B-B14F-4D97-AF65-F5344CB8AC3E}">
        <p14:creationId xmlns:p14="http://schemas.microsoft.com/office/powerpoint/2010/main" val="756092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CONTD.</a:t>
            </a:r>
            <a:endParaRPr lang="en-US" dirty="0"/>
          </a:p>
        </p:txBody>
      </p:sp>
      <p:sp>
        <p:nvSpPr>
          <p:cNvPr id="3" name="Content Placeholder 2"/>
          <p:cNvSpPr>
            <a:spLocks noGrp="1"/>
          </p:cNvSpPr>
          <p:nvPr>
            <p:ph idx="1"/>
          </p:nvPr>
        </p:nvSpPr>
        <p:spPr/>
        <p:txBody>
          <a:bodyPr/>
          <a:lstStyle/>
          <a:p>
            <a:r>
              <a:rPr lang="en-GB" dirty="0"/>
              <a:t>For text and documents, the most obvious tasks are searching for a word, phrase, or topic. </a:t>
            </a:r>
            <a:endParaRPr lang="en-GB" dirty="0" smtClean="0"/>
          </a:p>
          <a:p>
            <a:r>
              <a:rPr lang="en-GB" dirty="0" smtClean="0"/>
              <a:t>For </a:t>
            </a:r>
            <a:r>
              <a:rPr lang="en-GB" dirty="0"/>
              <a:t>partially structured data, we may search for relationships between words, phrases, topics, or documents. </a:t>
            </a:r>
            <a:endParaRPr lang="en-GB" dirty="0" smtClean="0"/>
          </a:p>
          <a:p>
            <a:r>
              <a:rPr lang="en-GB" dirty="0" smtClean="0"/>
              <a:t>For </a:t>
            </a:r>
            <a:r>
              <a:rPr lang="en-GB" dirty="0"/>
              <a:t>structured text or document collections, the key task is most often searching for patterns and outliers within the text or documents. </a:t>
            </a:r>
            <a:endParaRPr lang="en-GB" dirty="0" smtClean="0"/>
          </a:p>
          <a:p>
            <a:r>
              <a:rPr lang="en-GB" dirty="0" smtClean="0"/>
              <a:t>In </a:t>
            </a:r>
            <a:r>
              <a:rPr lang="en-GB" dirty="0"/>
              <a:t>this chapter we focus on visualization tasks dealing with text, and the various approaches to the visual analysis of text.</a:t>
            </a:r>
            <a:endParaRPr lang="en-US" dirty="0"/>
          </a:p>
          <a:p>
            <a:endParaRPr lang="en-US" dirty="0"/>
          </a:p>
        </p:txBody>
      </p:sp>
    </p:spTree>
    <p:extLst>
      <p:ext uri="{BB962C8B-B14F-4D97-AF65-F5344CB8AC3E}">
        <p14:creationId xmlns:p14="http://schemas.microsoft.com/office/powerpoint/2010/main" val="2759290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CONTD.</a:t>
            </a:r>
            <a:endParaRPr lang="en-US" dirty="0"/>
          </a:p>
        </p:txBody>
      </p:sp>
      <p:sp>
        <p:nvSpPr>
          <p:cNvPr id="3" name="Content Placeholder 2"/>
          <p:cNvSpPr>
            <a:spLocks noGrp="1"/>
          </p:cNvSpPr>
          <p:nvPr>
            <p:ph idx="1"/>
          </p:nvPr>
        </p:nvSpPr>
        <p:spPr/>
        <p:txBody>
          <a:bodyPr>
            <a:normAutofit lnSpcReduction="10000"/>
          </a:bodyPr>
          <a:lstStyle/>
          <a:p>
            <a:pPr algn="just"/>
            <a:r>
              <a:rPr lang="en-GB" dirty="0"/>
              <a:t>We define a collection of documents as a </a:t>
            </a:r>
            <a:r>
              <a:rPr lang="en-GB" b="1" dirty="0"/>
              <a:t>corpus (plural corpora). </a:t>
            </a:r>
            <a:r>
              <a:rPr lang="en-GB" dirty="0"/>
              <a:t>We deal with objects within corpora. </a:t>
            </a:r>
            <a:endParaRPr lang="en-GB" dirty="0" smtClean="0"/>
          </a:p>
          <a:p>
            <a:pPr algn="just"/>
            <a:endParaRPr lang="en-GB" dirty="0"/>
          </a:p>
          <a:p>
            <a:pPr algn="just"/>
            <a:r>
              <a:rPr lang="en-GB" dirty="0" smtClean="0"/>
              <a:t>These </a:t>
            </a:r>
            <a:r>
              <a:rPr lang="en-GB" dirty="0"/>
              <a:t>objects can be words, sentences, </a:t>
            </a:r>
            <a:r>
              <a:rPr lang="en-GB" dirty="0" smtClean="0"/>
              <a:t>paragraphs</a:t>
            </a:r>
            <a:r>
              <a:rPr lang="en-GB" dirty="0"/>
              <a:t>, documents, or even collections of documents. We may even consider images and videos. </a:t>
            </a:r>
            <a:endParaRPr lang="en-GB" dirty="0" smtClean="0"/>
          </a:p>
          <a:p>
            <a:pPr algn="just"/>
            <a:endParaRPr lang="en-GB" dirty="0" smtClean="0"/>
          </a:p>
          <a:p>
            <a:pPr algn="just"/>
            <a:r>
              <a:rPr lang="en-GB" dirty="0" smtClean="0"/>
              <a:t>Often </a:t>
            </a:r>
            <a:r>
              <a:rPr lang="en-GB" dirty="0"/>
              <a:t>these objects are considered atomic with respect to the task, analysis and visualization. Text and documents are often </a:t>
            </a:r>
            <a:r>
              <a:rPr lang="en-GB" dirty="0" smtClean="0"/>
              <a:t>minimally </a:t>
            </a:r>
            <a:r>
              <a:rPr lang="en-GB" dirty="0"/>
              <a:t>structured and may be rich with attributes and metadata, especially when focused in a specific application domain.</a:t>
            </a:r>
            <a:endParaRPr lang="en-US" dirty="0"/>
          </a:p>
        </p:txBody>
      </p:sp>
    </p:spTree>
    <p:extLst>
      <p:ext uri="{BB962C8B-B14F-4D97-AF65-F5344CB8AC3E}">
        <p14:creationId xmlns:p14="http://schemas.microsoft.com/office/powerpoint/2010/main" val="1790313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CASE STUDY</a:t>
            </a:r>
            <a:endParaRPr lang="en-US" dirty="0"/>
          </a:p>
        </p:txBody>
      </p:sp>
      <p:sp>
        <p:nvSpPr>
          <p:cNvPr id="3" name="Content Placeholder 2"/>
          <p:cNvSpPr>
            <a:spLocks noGrp="1"/>
          </p:cNvSpPr>
          <p:nvPr>
            <p:ph idx="1"/>
          </p:nvPr>
        </p:nvSpPr>
        <p:spPr/>
        <p:txBody>
          <a:bodyPr>
            <a:normAutofit/>
          </a:bodyPr>
          <a:lstStyle/>
          <a:p>
            <a:pPr algn="just"/>
            <a:r>
              <a:rPr lang="en-GB" dirty="0"/>
              <a:t>D</a:t>
            </a:r>
            <a:r>
              <a:rPr lang="en-GB" dirty="0" smtClean="0"/>
              <a:t>ocuments </a:t>
            </a:r>
            <a:r>
              <a:rPr lang="en-GB" dirty="0"/>
              <a:t>have a format and often include metadata about the document (i.e., author, date of creation, date of modification, comments, size). </a:t>
            </a:r>
            <a:endParaRPr lang="en-GB" dirty="0" smtClean="0"/>
          </a:p>
          <a:p>
            <a:pPr algn="just"/>
            <a:r>
              <a:rPr lang="en-GB" dirty="0" smtClean="0"/>
              <a:t>Information </a:t>
            </a:r>
            <a:r>
              <a:rPr lang="en-GB" dirty="0"/>
              <a:t>retrieval systems are used to query corpora, which requires computing the relevance </a:t>
            </a:r>
            <a:r>
              <a:rPr lang="en-GB" dirty="0" smtClean="0"/>
              <a:t>of a </a:t>
            </a:r>
            <a:r>
              <a:rPr lang="en-GB" dirty="0"/>
              <a:t>document with respect to a query. </a:t>
            </a:r>
            <a:endParaRPr lang="en-GB" dirty="0" smtClean="0"/>
          </a:p>
          <a:p>
            <a:pPr algn="just"/>
            <a:r>
              <a:rPr lang="en-GB" dirty="0" smtClean="0"/>
              <a:t>This </a:t>
            </a:r>
            <a:r>
              <a:rPr lang="en-GB" dirty="0"/>
              <a:t>requires document </a:t>
            </a:r>
            <a:r>
              <a:rPr lang="en-GB" dirty="0" smtClean="0"/>
              <a:t>pre processing and </a:t>
            </a:r>
            <a:r>
              <a:rPr lang="en-GB" dirty="0"/>
              <a:t>interpretation of the semantics of text. We can compute statistics about documents. </a:t>
            </a:r>
            <a:endParaRPr lang="en-GB" dirty="0" smtClean="0"/>
          </a:p>
          <a:p>
            <a:pPr algn="just"/>
            <a:r>
              <a:rPr lang="en-GB" dirty="0" smtClean="0"/>
              <a:t>For </a:t>
            </a:r>
            <a:r>
              <a:rPr lang="en-GB" dirty="0"/>
              <a:t>example, the number </a:t>
            </a:r>
            <a:r>
              <a:rPr lang="en-GB" dirty="0" smtClean="0"/>
              <a:t>of words </a:t>
            </a:r>
            <a:r>
              <a:rPr lang="en-GB" dirty="0"/>
              <a:t>or paragraphs, or the word distribution or frequency all can be </a:t>
            </a:r>
            <a:r>
              <a:rPr lang="en-GB" dirty="0" smtClean="0"/>
              <a:t>used for </a:t>
            </a:r>
            <a:r>
              <a:rPr lang="en-GB" dirty="0"/>
              <a:t>author authenticity. Are there any paragraphs that repeat the </a:t>
            </a:r>
            <a:r>
              <a:rPr lang="en-GB" dirty="0" smtClean="0"/>
              <a:t>same words </a:t>
            </a:r>
            <a:r>
              <a:rPr lang="en-GB" dirty="0"/>
              <a:t>or sentences? We can also identify relationships between </a:t>
            </a:r>
            <a:r>
              <a:rPr lang="en-GB" dirty="0" smtClean="0"/>
              <a:t>paragraphs or </a:t>
            </a:r>
            <a:r>
              <a:rPr lang="en-GB" dirty="0"/>
              <a:t>documents within a corpus.</a:t>
            </a:r>
            <a:endParaRPr lang="en-US" dirty="0"/>
          </a:p>
        </p:txBody>
      </p:sp>
    </p:spTree>
    <p:extLst>
      <p:ext uri="{BB962C8B-B14F-4D97-AF65-F5344CB8AC3E}">
        <p14:creationId xmlns:p14="http://schemas.microsoft.com/office/powerpoint/2010/main" val="601758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LEVELS OF TEXT REPRESENTATION</a:t>
            </a:r>
            <a:endParaRPr lang="en-US" dirty="0"/>
          </a:p>
        </p:txBody>
      </p:sp>
      <p:sp>
        <p:nvSpPr>
          <p:cNvPr id="3" name="Content Placeholder 2"/>
          <p:cNvSpPr>
            <a:spLocks noGrp="1"/>
          </p:cNvSpPr>
          <p:nvPr>
            <p:ph idx="1"/>
          </p:nvPr>
        </p:nvSpPr>
        <p:spPr/>
        <p:txBody>
          <a:bodyPr/>
          <a:lstStyle/>
          <a:p>
            <a:r>
              <a:rPr lang="en-GB" dirty="0"/>
              <a:t>We define three levels of text representation: </a:t>
            </a:r>
            <a:endParaRPr lang="en-GB" dirty="0" smtClean="0"/>
          </a:p>
          <a:p>
            <a:endParaRPr lang="en-GB" dirty="0" smtClean="0"/>
          </a:p>
          <a:p>
            <a:r>
              <a:rPr lang="en-GB" b="1" dirty="0" smtClean="0"/>
              <a:t>1. Lexical</a:t>
            </a:r>
          </a:p>
          <a:p>
            <a:r>
              <a:rPr lang="en-GB" b="1" dirty="0" smtClean="0"/>
              <a:t>2. Syntactic</a:t>
            </a:r>
          </a:p>
          <a:p>
            <a:r>
              <a:rPr lang="en-GB" b="1" dirty="0" smtClean="0"/>
              <a:t>3. </a:t>
            </a:r>
            <a:r>
              <a:rPr lang="en-GB" b="1" dirty="0"/>
              <a:t>S</a:t>
            </a:r>
            <a:r>
              <a:rPr lang="en-GB" b="1" dirty="0" smtClean="0"/>
              <a:t>emantic</a:t>
            </a:r>
            <a:r>
              <a:rPr lang="en-GB" b="1" dirty="0"/>
              <a:t>. </a:t>
            </a:r>
            <a:endParaRPr lang="en-GB" b="1" dirty="0" smtClean="0"/>
          </a:p>
          <a:p>
            <a:endParaRPr lang="en-GB" b="1" dirty="0" smtClean="0"/>
          </a:p>
          <a:p>
            <a:r>
              <a:rPr lang="en-GB" b="1" i="1" dirty="0" smtClean="0"/>
              <a:t>“Each </a:t>
            </a:r>
            <a:r>
              <a:rPr lang="en-GB" b="1" i="1" dirty="0"/>
              <a:t>requires us to convert the unstructured text to some form of structured </a:t>
            </a:r>
            <a:r>
              <a:rPr lang="en-GB" b="1" i="1" dirty="0" smtClean="0"/>
              <a:t>data.”</a:t>
            </a:r>
            <a:endParaRPr lang="en-US" b="1" i="1" dirty="0"/>
          </a:p>
        </p:txBody>
      </p:sp>
    </p:spTree>
    <p:extLst>
      <p:ext uri="{BB962C8B-B14F-4D97-AF65-F5344CB8AC3E}">
        <p14:creationId xmlns:p14="http://schemas.microsoft.com/office/powerpoint/2010/main" val="4051169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LEXICAL</a:t>
            </a:r>
            <a:endParaRPr lang="en-US" dirty="0"/>
          </a:p>
        </p:txBody>
      </p:sp>
      <p:sp>
        <p:nvSpPr>
          <p:cNvPr id="3" name="Content Placeholder 2"/>
          <p:cNvSpPr>
            <a:spLocks noGrp="1"/>
          </p:cNvSpPr>
          <p:nvPr>
            <p:ph idx="1"/>
          </p:nvPr>
        </p:nvSpPr>
        <p:spPr/>
        <p:txBody>
          <a:bodyPr/>
          <a:lstStyle/>
          <a:p>
            <a:pPr algn="just"/>
            <a:r>
              <a:rPr lang="en-GB" dirty="0" smtClean="0"/>
              <a:t>The </a:t>
            </a:r>
            <a:r>
              <a:rPr lang="en-GB" dirty="0"/>
              <a:t>lexical level is concerned with transforming a string of characters into a sequence of atomic entities, called tokens. </a:t>
            </a:r>
            <a:endParaRPr lang="en-GB" dirty="0" smtClean="0"/>
          </a:p>
          <a:p>
            <a:pPr algn="just"/>
            <a:r>
              <a:rPr lang="en-GB" dirty="0" smtClean="0"/>
              <a:t>Lexical analysers </a:t>
            </a:r>
            <a:r>
              <a:rPr lang="en-GB" dirty="0"/>
              <a:t>process the sequence of characters with a given set of rules into a new sequence of tokens that can be used for further analysis. </a:t>
            </a:r>
            <a:endParaRPr lang="en-GB" dirty="0" smtClean="0"/>
          </a:p>
          <a:p>
            <a:pPr algn="just"/>
            <a:r>
              <a:rPr lang="en-GB" dirty="0" smtClean="0"/>
              <a:t>Tokens </a:t>
            </a:r>
            <a:r>
              <a:rPr lang="en-GB" dirty="0"/>
              <a:t>can include characters, character n-grams, words, word stems, lexemes, phrases, or word n-grams, all with associated attributes. </a:t>
            </a:r>
            <a:endParaRPr lang="en-GB" dirty="0" smtClean="0"/>
          </a:p>
          <a:p>
            <a:pPr algn="just"/>
            <a:r>
              <a:rPr lang="en-GB" dirty="0" smtClean="0"/>
              <a:t>Many </a:t>
            </a:r>
            <a:r>
              <a:rPr lang="en-GB" dirty="0"/>
              <a:t>types of rules can be used to extract tokens, the most common of which are finite state machines defined by regular expressions.</a:t>
            </a:r>
            <a:endParaRPr lang="en-US" dirty="0"/>
          </a:p>
        </p:txBody>
      </p:sp>
    </p:spTree>
    <p:extLst>
      <p:ext uri="{BB962C8B-B14F-4D97-AF65-F5344CB8AC3E}">
        <p14:creationId xmlns:p14="http://schemas.microsoft.com/office/powerpoint/2010/main" val="606242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Syntactic level.</a:t>
            </a:r>
            <a:endParaRPr lang="en-US" dirty="0"/>
          </a:p>
        </p:txBody>
      </p:sp>
      <p:sp>
        <p:nvSpPr>
          <p:cNvPr id="3" name="Content Placeholder 2"/>
          <p:cNvSpPr>
            <a:spLocks noGrp="1"/>
          </p:cNvSpPr>
          <p:nvPr>
            <p:ph idx="1"/>
          </p:nvPr>
        </p:nvSpPr>
        <p:spPr/>
        <p:txBody>
          <a:bodyPr/>
          <a:lstStyle/>
          <a:p>
            <a:pPr algn="just"/>
            <a:r>
              <a:rPr lang="en-GB" dirty="0" smtClean="0"/>
              <a:t>The </a:t>
            </a:r>
            <a:r>
              <a:rPr lang="en-GB" dirty="0"/>
              <a:t>syntactical level deals with identifying and tagging (</a:t>
            </a:r>
            <a:r>
              <a:rPr lang="en-GB" dirty="0" smtClean="0"/>
              <a:t>annotating</a:t>
            </a:r>
            <a:r>
              <a:rPr lang="en-GB" dirty="0"/>
              <a:t>) each token’s function. We assign various tags, such as </a:t>
            </a:r>
            <a:r>
              <a:rPr lang="en-GB" dirty="0" smtClean="0"/>
              <a:t>sentence </a:t>
            </a:r>
            <a:r>
              <a:rPr lang="en-GB" dirty="0"/>
              <a:t>position or whether a word is a noun, expletive, adjective, </a:t>
            </a:r>
            <a:r>
              <a:rPr lang="en-GB" dirty="0" smtClean="0"/>
              <a:t>dangling </a:t>
            </a:r>
            <a:r>
              <a:rPr lang="en-GB" dirty="0"/>
              <a:t>modifier, or conjunction. </a:t>
            </a:r>
            <a:endParaRPr lang="en-GB" dirty="0" smtClean="0"/>
          </a:p>
          <a:p>
            <a:pPr algn="just"/>
            <a:r>
              <a:rPr lang="en-GB" dirty="0" smtClean="0"/>
              <a:t>Tokens </a:t>
            </a:r>
            <a:r>
              <a:rPr lang="en-GB" dirty="0"/>
              <a:t>can also have attributes such as whether they are singular or plural, or their proximity to other tokens. Richer tags include date, money, place, person, organization, and </a:t>
            </a:r>
            <a:r>
              <a:rPr lang="en-GB" dirty="0" smtClean="0"/>
              <a:t>time. </a:t>
            </a:r>
          </a:p>
          <a:p>
            <a:pPr algn="just"/>
            <a:r>
              <a:rPr lang="en-GB" dirty="0" smtClean="0"/>
              <a:t>The </a:t>
            </a:r>
            <a:r>
              <a:rPr lang="en-GB" dirty="0"/>
              <a:t>process of extracting these annotations is called named entity recognition (NER). The richness and wide variety of language models and grammars (generative, categorical, dependency, probabilistic, and functionalist) yield a wide variety of approaches.</a:t>
            </a:r>
            <a:endParaRPr lang="en-US" dirty="0"/>
          </a:p>
        </p:txBody>
      </p:sp>
    </p:spTree>
    <p:extLst>
      <p:ext uri="{BB962C8B-B14F-4D97-AF65-F5344CB8AC3E}">
        <p14:creationId xmlns:p14="http://schemas.microsoft.com/office/powerpoint/2010/main" val="2151069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530353"/>
            <a:ext cx="10772775" cy="1179576"/>
          </a:xfrm>
        </p:spPr>
        <p:txBody>
          <a:bodyPr>
            <a:normAutofit/>
          </a:bodyPr>
          <a:lstStyle/>
          <a:p>
            <a:r>
              <a:rPr lang="en-GB" b="1" dirty="0"/>
              <a:t>Semantic level. </a:t>
            </a:r>
            <a:endParaRPr lang="en-US" dirty="0"/>
          </a:p>
        </p:txBody>
      </p:sp>
      <p:sp>
        <p:nvSpPr>
          <p:cNvPr id="3" name="Content Placeholder 2"/>
          <p:cNvSpPr>
            <a:spLocks noGrp="1"/>
          </p:cNvSpPr>
          <p:nvPr>
            <p:ph idx="1"/>
          </p:nvPr>
        </p:nvSpPr>
        <p:spPr/>
        <p:txBody>
          <a:bodyPr/>
          <a:lstStyle/>
          <a:p>
            <a:pPr algn="just"/>
            <a:r>
              <a:rPr lang="en-GB" dirty="0" smtClean="0"/>
              <a:t>The </a:t>
            </a:r>
            <a:r>
              <a:rPr lang="en-GB" dirty="0"/>
              <a:t>semantic level encompasses the extraction of meaning and relationships between pieces of knowledge derived from the </a:t>
            </a:r>
            <a:r>
              <a:rPr lang="en-GB" dirty="0" smtClean="0"/>
              <a:t>structures </a:t>
            </a:r>
            <a:r>
              <a:rPr lang="en-GB" dirty="0"/>
              <a:t>identified in the syntactical level. </a:t>
            </a:r>
            <a:endParaRPr lang="en-GB" dirty="0" smtClean="0"/>
          </a:p>
          <a:p>
            <a:pPr algn="just"/>
            <a:r>
              <a:rPr lang="en-GB" dirty="0" smtClean="0"/>
              <a:t>The </a:t>
            </a:r>
            <a:r>
              <a:rPr lang="en-GB" dirty="0"/>
              <a:t>goal of this level is to define an analytic interpretation of the full text within a specific context, or even independent of context</a:t>
            </a:r>
            <a:endParaRPr lang="en-US" dirty="0"/>
          </a:p>
        </p:txBody>
      </p:sp>
    </p:spTree>
    <p:extLst>
      <p:ext uri="{BB962C8B-B14F-4D97-AF65-F5344CB8AC3E}">
        <p14:creationId xmlns:p14="http://schemas.microsoft.com/office/powerpoint/2010/main" val="3347566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29</TotalTime>
  <Words>1235</Words>
  <Application>Microsoft Office PowerPoint</Application>
  <PresentationFormat>Widescreen</PresentationFormat>
  <Paragraphs>73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 Light</vt:lpstr>
      <vt:lpstr>charter</vt:lpstr>
      <vt:lpstr>Metropolitan</vt:lpstr>
      <vt:lpstr>Text and Document Visualization</vt:lpstr>
      <vt:lpstr>INTRODUCTION</vt:lpstr>
      <vt:lpstr>CONTD.</vt:lpstr>
      <vt:lpstr>CONTD.</vt:lpstr>
      <vt:lpstr>CASE STUDY</vt:lpstr>
      <vt:lpstr>LEVELS OF TEXT REPRESENTATION</vt:lpstr>
      <vt:lpstr>LEXICAL</vt:lpstr>
      <vt:lpstr>Syntactic level.</vt:lpstr>
      <vt:lpstr>Semantic level. </vt:lpstr>
      <vt:lpstr>VECTOR SPACE MODEL</vt:lpstr>
      <vt:lpstr>CONTD.</vt:lpstr>
      <vt:lpstr>Word By Word &amp; Word By Doc</vt:lpstr>
      <vt:lpstr>WORD BY WORD METHOD</vt:lpstr>
      <vt:lpstr>WORD BY DOC</vt:lpstr>
      <vt:lpstr>VECTOR REPRESENTATION</vt:lpstr>
      <vt:lpstr>EUCLIDEAN DISTANCE</vt:lpstr>
      <vt:lpstr>RESULT</vt:lpstr>
      <vt:lpstr>COSINE SIMILARITY</vt:lpstr>
      <vt:lpstr>INFERENCES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and Document Visualization</dc:title>
  <dc:creator>Hafeezuddin Shaik</dc:creator>
  <cp:lastModifiedBy>Hafeezuddin Shaik</cp:lastModifiedBy>
  <cp:revision>4</cp:revision>
  <dcterms:created xsi:type="dcterms:W3CDTF">2022-05-26T04:29:48Z</dcterms:created>
  <dcterms:modified xsi:type="dcterms:W3CDTF">2022-05-26T04:58:48Z</dcterms:modified>
</cp:coreProperties>
</file>