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6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8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41A0-13EB-4CA8-8A00-89FE7A77E0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8928-A64C-429E-8884-31C32A117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5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411" y="2836278"/>
            <a:ext cx="10515600" cy="7892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smtClean="0"/>
              <a:t>DOCUMENT COLLECTION VISUALIZATION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576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In selection, the user isolates a subset of the display components, which will then be subjected to some other operation, such as highlighting, deleting, masking, or moving to the </a:t>
            </a:r>
            <a:r>
              <a:rPr lang="en-GB" dirty="0" err="1"/>
              <a:t>center</a:t>
            </a:r>
            <a:r>
              <a:rPr lang="en-GB" dirty="0"/>
              <a:t> of focus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Many variations on selection have been developed to date [395], and decisions need to be made on what the results should be for a sequence of selections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Selection can be articulated in many different ways. The user may click on entities, paint over a selection of entities (e.g., holding the mouse button down while moving over the entities of interest), or otherwise isolate the entities via techniques such as bounding boxes and lassoes.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5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8"/>
          </a:xfrm>
        </p:spPr>
        <p:txBody>
          <a:bodyPr>
            <a:normAutofit fontScale="92500"/>
          </a:bodyPr>
          <a:lstStyle/>
          <a:p>
            <a:pPr algn="just"/>
            <a:r>
              <a:rPr lang="en-GB" dirty="0"/>
              <a:t>Filtering, as the name implies, reduces the volume of data to be visualized by setting constraints specifying the data to be preserved or removed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The distinction between filtering and selection followed by deletion or masking is a subtle, but important point. </a:t>
            </a:r>
            <a:endParaRPr lang="en-GB" dirty="0" smtClean="0"/>
          </a:p>
          <a:p>
            <a:pPr algn="just"/>
            <a:r>
              <a:rPr lang="en-GB" dirty="0" smtClean="0"/>
              <a:t>Filtering</a:t>
            </a:r>
            <a:r>
              <a:rPr lang="en-GB" dirty="0"/>
              <a:t>, in general, is most often done in an indirect manner, e.g., the filter specification is not performed on the data visualization itself, but via a separate interface or dialog box. In fact, filtering is often done prior to viewing the data, to avoid overloading the data display. </a:t>
            </a:r>
            <a:endParaRPr lang="en-GB" dirty="0" smtClean="0"/>
          </a:p>
          <a:p>
            <a:pPr algn="just"/>
            <a:r>
              <a:rPr lang="en-GB" dirty="0" smtClean="0"/>
              <a:t>Selection </a:t>
            </a:r>
            <a:r>
              <a:rPr lang="en-GB" dirty="0"/>
              <a:t>is most often done in a direct manner, by indicating objects on the visualization via mouse motions, for example. The operation performed on the selected subset can result in a view that is indistinguishable from a filtering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Reconfiguring the data within a particular visualization can often be used to expose features or cope with complexity or scale. </a:t>
            </a:r>
            <a:endParaRPr lang="en-GB" dirty="0" smtClean="0"/>
          </a:p>
          <a:p>
            <a:pPr algn="just"/>
            <a:r>
              <a:rPr lang="en-GB" dirty="0" smtClean="0"/>
              <a:t>By </a:t>
            </a:r>
            <a:r>
              <a:rPr lang="en-GB" dirty="0"/>
              <a:t>reorganizing the data, say by filtering some dimensions and reordering those that remain, different views are provided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7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Any given data set can be used to generate countless different visualizations. </a:t>
            </a:r>
          </a:p>
          <a:p>
            <a:pPr algn="just"/>
            <a:r>
              <a:rPr lang="en-GB" dirty="0" smtClean="0"/>
              <a:t>Recoding </a:t>
            </a:r>
            <a:r>
              <a:rPr lang="en-GB" dirty="0"/>
              <a:t>can provide the user a library of possible different types of </a:t>
            </a:r>
            <a:r>
              <a:rPr lang="en-GB" dirty="0" smtClean="0"/>
              <a:t>visualization</a:t>
            </a:r>
            <a:r>
              <a:rPr lang="en-GB" dirty="0"/>
              <a:t>; features of the data that are difficult or impossible to see with one such mapping might become quite apparent in another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Other forms of encoding operations include those that modify the </a:t>
            </a:r>
            <a:r>
              <a:rPr lang="en-GB" dirty="0" err="1"/>
              <a:t>color</a:t>
            </a:r>
            <a:r>
              <a:rPr lang="en-GB" dirty="0"/>
              <a:t> map used, the size of graphical entities, and their shape. These can be considered variations within a particular type of visualization, and can be used to emphasize or reveal features of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8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 frequent use for selection operations is to link the selected data in one view to the corresponding data in other views. </a:t>
            </a:r>
            <a:endParaRPr lang="en-GB" dirty="0" smtClean="0"/>
          </a:p>
          <a:p>
            <a:pPr algn="just"/>
            <a:r>
              <a:rPr lang="en-GB" dirty="0" smtClean="0"/>
              <a:t>While </a:t>
            </a:r>
            <a:r>
              <a:rPr lang="en-GB" dirty="0"/>
              <a:t>other forms of connection between </a:t>
            </a:r>
            <a:r>
              <a:rPr lang="en-GB" dirty="0" smtClean="0"/>
              <a:t>sub windows </a:t>
            </a:r>
            <a:r>
              <a:rPr lang="en-GB" dirty="0"/>
              <a:t>of an application exist, such as when opening a new data file, linked selection is probably the most common form of </a:t>
            </a:r>
            <a:r>
              <a:rPr lang="en-GB" dirty="0" smtClean="0"/>
              <a:t>communication </a:t>
            </a:r>
            <a:r>
              <a:rPr lang="en-GB" dirty="0"/>
              <a:t>between windows found in modern visualization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1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ABSTRACTION/ELABORATION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 dense data and information displays, it is often desirable to focus in on a subset of the data to acquire details (elaboration) while reducing the level of detail (abstraction) on other parts of the data set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 </a:t>
            </a:r>
            <a:r>
              <a:rPr lang="en-GB" dirty="0"/>
              <a:t>One of the most popular techniques of this type is using distortion operators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While some researchers classify distortion as a visualization technique, it is actually a transformation that can be applied to any type of visualization. Like panning and zooming, distortion is useful for interactive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COLLECTION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268"/>
            <a:ext cx="10515600" cy="4165600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 smtClean="0"/>
              <a:t>In most cases of document collection visualizations, the goal is to place similar documents close to each other and dissimilar ones far apart. </a:t>
            </a:r>
          </a:p>
          <a:p>
            <a:pPr marL="0" indent="0" algn="just">
              <a:buNone/>
            </a:pPr>
            <a:r>
              <a:rPr lang="en-GB" dirty="0" smtClean="0"/>
              <a:t>We compute the similarity between all pairs of documents and determine a layout. </a:t>
            </a:r>
          </a:p>
          <a:p>
            <a:pPr marL="0" indent="0" algn="just">
              <a:buNone/>
            </a:pPr>
            <a:r>
              <a:rPr lang="en-GB" dirty="0" smtClean="0"/>
              <a:t>The common approaches are graph spring layouts, multidimensional scaling, clustering (k-means, hierarchical, EM, support vector), and self organizing maps. </a:t>
            </a: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We </a:t>
            </a:r>
            <a:r>
              <a:rPr lang="en-GB" dirty="0" smtClean="0"/>
              <a:t>present several document collection visualizations, such as self organizing maps, cluster maps, and </a:t>
            </a:r>
            <a:r>
              <a:rPr lang="en-GB" dirty="0" err="1" smtClean="0"/>
              <a:t>themescapes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smtClean="0"/>
              <a:t>SELF ORGANIZING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653"/>
            <a:ext cx="6733674" cy="44862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 smtClean="0"/>
              <a:t>A self-organizing map is an unsupervised learning algorithm using a collection of typically 2D nodes, where documents will be located. </a:t>
            </a:r>
          </a:p>
          <a:p>
            <a:pPr marL="0" indent="0" algn="just">
              <a:buNone/>
            </a:pPr>
            <a:r>
              <a:rPr lang="en-GB" dirty="0" smtClean="0"/>
              <a:t>Each node has an associated vector of the same dimensionality as the input vectors (the document vectors) used to train the map. </a:t>
            </a:r>
          </a:p>
          <a:p>
            <a:pPr marL="0" indent="0" algn="just">
              <a:buNone/>
            </a:pPr>
            <a:r>
              <a:rPr lang="en-GB" dirty="0" smtClean="0"/>
              <a:t>We initialize the SOM nodes, typically with random weights. We choose a random vector from the input vectors and calculate its distance from each node.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37" y="365125"/>
            <a:ext cx="4122821" cy="6069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2337" y="58242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 smtClean="0"/>
              <a:t>A self-organizing map (SOM) layout of Finnish news bulletins. The labels show the topical areas, and </a:t>
            </a:r>
            <a:r>
              <a:rPr lang="en-GB" dirty="0" err="1" smtClean="0"/>
              <a:t>color</a:t>
            </a:r>
            <a:r>
              <a:rPr lang="en-GB" dirty="0" smtClean="0"/>
              <a:t> represents the number of documents, with light areas containing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Themescapes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530"/>
            <a:ext cx="5658853" cy="51847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 err="1" smtClean="0"/>
              <a:t>Themescapes</a:t>
            </a:r>
            <a:r>
              <a:rPr lang="en-GB" dirty="0" smtClean="0"/>
              <a:t> are summaries of corpora using abstract 3D landscapes in which height and </a:t>
            </a:r>
            <a:r>
              <a:rPr lang="en-GB" dirty="0" err="1" smtClean="0"/>
              <a:t>color</a:t>
            </a:r>
            <a:r>
              <a:rPr lang="en-GB" dirty="0" smtClean="0"/>
              <a:t> are used to represent density of similar documents. </a:t>
            </a:r>
          </a:p>
          <a:p>
            <a:pPr marL="0" indent="0" algn="just">
              <a:buNone/>
            </a:pPr>
            <a:r>
              <a:rPr lang="en-GB" dirty="0" smtClean="0"/>
              <a:t>The example shown from Pacific Northwest National Labs represents news articles visualized as a </a:t>
            </a:r>
            <a:r>
              <a:rPr lang="en-GB" dirty="0" err="1" smtClean="0"/>
              <a:t>themescape</a:t>
            </a:r>
            <a:r>
              <a:rPr lang="en-GB" dirty="0" smtClean="0"/>
              <a:t>. </a:t>
            </a:r>
          </a:p>
          <a:p>
            <a:pPr marL="0" indent="0" algn="just">
              <a:buNone/>
            </a:pPr>
            <a:r>
              <a:rPr lang="en-GB" dirty="0" smtClean="0"/>
              <a:t>The taller mountains represent frequent themes in the document corpus (height is proportional to number of documents relating to the theme).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42" y="458242"/>
            <a:ext cx="4997116" cy="3312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733" y="3956535"/>
            <a:ext cx="3295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dirty="0" smtClean="0"/>
              <a:t>Document cards are a compact visualization that represents the document’s key semantics as a mixture of images and important key terms, similar to cards in a top trumps game. </a:t>
            </a:r>
          </a:p>
          <a:p>
            <a:pPr marL="0" indent="0" algn="just">
              <a:buNone/>
            </a:pPr>
            <a:r>
              <a:rPr lang="en-GB" dirty="0" smtClean="0"/>
              <a:t>The key terms are extracted using an advanced text mining approach based on an automatic extraction of document structure. </a:t>
            </a:r>
          </a:p>
          <a:p>
            <a:pPr marL="0" indent="0" algn="just">
              <a:buNone/>
            </a:pPr>
            <a:r>
              <a:rPr lang="en-GB" dirty="0" smtClean="0"/>
              <a:t>The images and their captions are extracted using a graphical heuristic, and the captions are used for a semi semantic image weighting. </a:t>
            </a:r>
            <a:endParaRPr lang="en-US" dirty="0"/>
          </a:p>
        </p:txBody>
      </p:sp>
      <p:pic>
        <p:nvPicPr>
          <p:cNvPr id="1026" name="Picture 2" descr="Data cards are a tool for the hackathon participants to understand open... 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488" y="2743200"/>
            <a:ext cx="415087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1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856"/>
            <a:ext cx="10515600" cy="48037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dirty="0" smtClean="0"/>
              <a:t>Interaction </a:t>
            </a:r>
            <a:r>
              <a:rPr lang="en-GB" dirty="0"/>
              <a:t>within the data and information visualization context is a </a:t>
            </a:r>
            <a:r>
              <a:rPr lang="en-GB" dirty="0" smtClean="0"/>
              <a:t>mechanism </a:t>
            </a:r>
            <a:r>
              <a:rPr lang="en-GB" dirty="0"/>
              <a:t>for modifying what the users see and how they see it. Many </a:t>
            </a:r>
            <a:r>
              <a:rPr lang="en-GB" dirty="0" smtClean="0"/>
              <a:t>classes of </a:t>
            </a:r>
            <a:r>
              <a:rPr lang="en-GB" dirty="0"/>
              <a:t>interaction techniques </a:t>
            </a:r>
            <a:r>
              <a:rPr lang="en-GB" dirty="0" smtClean="0"/>
              <a:t>exist, </a:t>
            </a:r>
            <a:r>
              <a:rPr lang="en-GB" dirty="0"/>
              <a:t>including</a:t>
            </a:r>
            <a:r>
              <a:rPr lang="en-GB" dirty="0" smtClean="0"/>
              <a:t>:</a:t>
            </a:r>
          </a:p>
          <a:p>
            <a:pPr marL="0" indent="0" algn="just">
              <a:buNone/>
            </a:pPr>
            <a:r>
              <a:rPr lang="en-GB" dirty="0"/>
              <a:t>• </a:t>
            </a:r>
            <a:r>
              <a:rPr lang="en-GB" dirty="0" smtClean="0"/>
              <a:t>Navigation—user </a:t>
            </a:r>
            <a:r>
              <a:rPr lang="en-GB" dirty="0"/>
              <a:t>controls for altering the position of the camera and</a:t>
            </a:r>
          </a:p>
          <a:p>
            <a:pPr marL="0" indent="0" algn="just">
              <a:buNone/>
            </a:pPr>
            <a:r>
              <a:rPr lang="en-GB" dirty="0"/>
              <a:t>for scaling the view (what gets mapped to the screen) such as panning,</a:t>
            </a:r>
          </a:p>
          <a:p>
            <a:pPr marL="0" indent="0" algn="just">
              <a:buNone/>
            </a:pPr>
            <a:r>
              <a:rPr lang="en-GB" dirty="0"/>
              <a:t>rotating, and zooming.</a:t>
            </a:r>
          </a:p>
          <a:p>
            <a:pPr marL="0" indent="0" algn="just">
              <a:buNone/>
            </a:pPr>
            <a:r>
              <a:rPr lang="en-GB" dirty="0"/>
              <a:t>• </a:t>
            </a:r>
            <a:r>
              <a:rPr lang="en-GB" dirty="0" smtClean="0"/>
              <a:t>Selection—user </a:t>
            </a:r>
            <a:r>
              <a:rPr lang="en-GB" dirty="0"/>
              <a:t>controls for identifying an object, a collection of </a:t>
            </a:r>
            <a:r>
              <a:rPr lang="en-GB" dirty="0" smtClean="0"/>
              <a:t>objects</a:t>
            </a:r>
            <a:r>
              <a:rPr lang="en-GB" dirty="0"/>
              <a:t>, or regions of interest to be the subject of some operation, such</a:t>
            </a:r>
          </a:p>
          <a:p>
            <a:pPr marL="0" indent="0" algn="just">
              <a:buNone/>
            </a:pPr>
            <a:r>
              <a:rPr lang="en-GB" dirty="0"/>
              <a:t>as highlighting, deleting, and modifying.</a:t>
            </a:r>
          </a:p>
          <a:p>
            <a:pPr marL="0" indent="0" algn="just">
              <a:buNone/>
            </a:pPr>
            <a:r>
              <a:rPr lang="en-GB" dirty="0"/>
              <a:t>• </a:t>
            </a:r>
            <a:r>
              <a:rPr lang="en-GB" dirty="0" smtClean="0"/>
              <a:t>Filtering—user </a:t>
            </a:r>
            <a:r>
              <a:rPr lang="en-GB" dirty="0"/>
              <a:t>controls for reducing the size of the data being mapped</a:t>
            </a:r>
          </a:p>
          <a:p>
            <a:pPr marL="0" indent="0" algn="just">
              <a:buNone/>
            </a:pPr>
            <a:r>
              <a:rPr lang="en-GB" dirty="0"/>
              <a:t>to the screen, either by eliminating records, dimensions, or 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0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192"/>
            <a:ext cx="10515600" cy="578377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/>
              <a:t>• </a:t>
            </a:r>
            <a:r>
              <a:rPr lang="en-GB" dirty="0" smtClean="0"/>
              <a:t>Filtering—user </a:t>
            </a:r>
            <a:r>
              <a:rPr lang="en-GB" dirty="0"/>
              <a:t>controls for reducing the size of the data being mapped</a:t>
            </a:r>
          </a:p>
          <a:p>
            <a:pPr marL="0" indent="0" algn="just">
              <a:buNone/>
            </a:pPr>
            <a:r>
              <a:rPr lang="en-GB" dirty="0"/>
              <a:t>to the screen, either by eliminating records, dimensions, or both.</a:t>
            </a:r>
          </a:p>
          <a:p>
            <a:pPr marL="0" indent="0" algn="just">
              <a:buNone/>
            </a:pPr>
            <a:r>
              <a:rPr lang="en-GB" dirty="0"/>
              <a:t>• </a:t>
            </a:r>
            <a:r>
              <a:rPr lang="en-GB" dirty="0" smtClean="0"/>
              <a:t>Reconfiguring—user </a:t>
            </a:r>
            <a:r>
              <a:rPr lang="en-GB" dirty="0"/>
              <a:t>controls for changing the way data is mapped to</a:t>
            </a:r>
          </a:p>
          <a:p>
            <a:pPr marL="0" indent="0" algn="just">
              <a:buNone/>
            </a:pPr>
            <a:r>
              <a:rPr lang="en-GB" dirty="0"/>
              <a:t>graphical entities or attributes, such as reordering the data or layouts,</a:t>
            </a:r>
          </a:p>
          <a:p>
            <a:pPr marL="0" indent="0" algn="just">
              <a:buNone/>
            </a:pPr>
            <a:r>
              <a:rPr lang="en-GB" dirty="0"/>
              <a:t>thereby providing a different way of viewing a data subset.</a:t>
            </a:r>
          </a:p>
          <a:p>
            <a:pPr marL="0" indent="0" algn="just">
              <a:buNone/>
            </a:pPr>
            <a:r>
              <a:rPr lang="en-GB" dirty="0"/>
              <a:t>• </a:t>
            </a:r>
            <a:r>
              <a:rPr lang="en-GB" dirty="0" smtClean="0"/>
              <a:t>Encoding—user </a:t>
            </a:r>
            <a:r>
              <a:rPr lang="en-GB" dirty="0"/>
              <a:t>controls for changing the graphical attributes, such as</a:t>
            </a:r>
          </a:p>
          <a:p>
            <a:pPr marL="0" indent="0" algn="just">
              <a:buNone/>
            </a:pPr>
            <a:r>
              <a:rPr lang="en-GB" dirty="0"/>
              <a:t>point size or line </a:t>
            </a:r>
            <a:r>
              <a:rPr lang="en-GB" dirty="0" err="1"/>
              <a:t>color</a:t>
            </a:r>
            <a:r>
              <a:rPr lang="en-GB" dirty="0"/>
              <a:t>, to potentially reveal different features.</a:t>
            </a:r>
          </a:p>
          <a:p>
            <a:pPr marL="0" indent="0" algn="just">
              <a:buNone/>
            </a:pPr>
            <a:r>
              <a:rPr lang="en-GB" dirty="0"/>
              <a:t>• </a:t>
            </a:r>
            <a:r>
              <a:rPr lang="en-GB" dirty="0" smtClean="0"/>
              <a:t>Connecting—user </a:t>
            </a:r>
            <a:r>
              <a:rPr lang="en-GB" dirty="0"/>
              <a:t>controls for linking different views or objects to show</a:t>
            </a:r>
          </a:p>
          <a:p>
            <a:pPr marL="0" indent="0" algn="just">
              <a:buNone/>
            </a:pPr>
            <a:r>
              <a:rPr lang="en-GB" dirty="0"/>
              <a:t>related items.</a:t>
            </a:r>
          </a:p>
          <a:p>
            <a:pPr marL="0" indent="0" algn="just">
              <a:buNone/>
            </a:pPr>
            <a:r>
              <a:rPr lang="en-GB" dirty="0"/>
              <a:t>• </a:t>
            </a:r>
            <a:r>
              <a:rPr lang="en-GB" dirty="0" smtClean="0"/>
              <a:t>Abstracting/elaborating—user </a:t>
            </a:r>
            <a:r>
              <a:rPr lang="en-GB" dirty="0"/>
              <a:t>controls for modifying the level of detail.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3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SELECTION OPERATOR</a:t>
            </a:r>
          </a:p>
          <a:p>
            <a:pPr marL="514350" indent="-514350">
              <a:buAutoNum type="arabicPeriod"/>
            </a:pPr>
            <a:r>
              <a:rPr lang="en-US" dirty="0" smtClean="0"/>
              <a:t>FILTERING OPERATOR</a:t>
            </a:r>
          </a:p>
          <a:p>
            <a:pPr marL="514350" indent="-514350">
              <a:buAutoNum type="arabicPeriod"/>
            </a:pPr>
            <a:r>
              <a:rPr lang="en-US" dirty="0" smtClean="0"/>
              <a:t>RECONFIGURING OPERATOR</a:t>
            </a:r>
          </a:p>
          <a:p>
            <a:pPr marL="514350" indent="-514350">
              <a:buAutoNum type="arabicPeriod"/>
            </a:pPr>
            <a:r>
              <a:rPr lang="en-US" dirty="0" smtClean="0"/>
              <a:t>ENCODING OPERATOR</a:t>
            </a:r>
          </a:p>
          <a:p>
            <a:pPr marL="514350" indent="-514350">
              <a:buAutoNum type="arabicPeriod"/>
            </a:pPr>
            <a:r>
              <a:rPr lang="en-US" dirty="0" smtClean="0"/>
              <a:t>CONNECTION OPERATOR</a:t>
            </a:r>
          </a:p>
          <a:p>
            <a:pPr marL="514350" indent="-514350">
              <a:buAutoNum type="arabicPeriod"/>
            </a:pPr>
            <a:r>
              <a:rPr lang="en-US" dirty="0" smtClean="0"/>
              <a:t>ABSTRACTION OPERATOR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Navigation (also sometimes referred to as exploration) is used to search for a subset of data to be viewed, the orientation of this view, and the level of detail (LOD</a:t>
            </a:r>
            <a:r>
              <a:rPr lang="en-GB" dirty="0" smtClean="0"/>
              <a:t>).</a:t>
            </a:r>
          </a:p>
          <a:p>
            <a:pPr algn="just"/>
            <a:r>
              <a:rPr lang="en-GB" dirty="0"/>
              <a:t>Navigation operators can work in absolute or relative coordinates within their particular spaces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The user can control the step size between views, with the trade-off being </a:t>
            </a:r>
            <a:r>
              <a:rPr lang="en-GB" dirty="0" err="1"/>
              <a:t>smoothness</a:t>
            </a:r>
            <a:r>
              <a:rPr lang="en-GB" dirty="0"/>
              <a:t> versus the number of projections that need to be inspect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1243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DOCUMENT COLLECTION VISUALIZATIONS</vt:lpstr>
      <vt:lpstr>SELF ORGANIZING MAPS</vt:lpstr>
      <vt:lpstr>Themescapes</vt:lpstr>
      <vt:lpstr>DOCUMENT CARDS</vt:lpstr>
      <vt:lpstr>INTERACTION CONCEPTS</vt:lpstr>
      <vt:lpstr>PowerPoint Presentation</vt:lpstr>
      <vt:lpstr>INTERACTION OPERATORS</vt:lpstr>
      <vt:lpstr>NAVIGATION OPERATORS</vt:lpstr>
      <vt:lpstr>SELECTION OPERATOR</vt:lpstr>
      <vt:lpstr>FILTERING OPERATORS</vt:lpstr>
      <vt:lpstr>RECONFIGURING OPERATORS</vt:lpstr>
      <vt:lpstr>ENCODING OPERATORS</vt:lpstr>
      <vt:lpstr>CONNECTION OPERATORS</vt:lpstr>
      <vt:lpstr>ABSTRACTION/ELABORATION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Hafeezuddin Shaik</dc:creator>
  <cp:lastModifiedBy>Hafeezuddin Shaik</cp:lastModifiedBy>
  <cp:revision>4</cp:revision>
  <dcterms:created xsi:type="dcterms:W3CDTF">2022-06-08T06:49:02Z</dcterms:created>
  <dcterms:modified xsi:type="dcterms:W3CDTF">2022-06-08T07:19:40Z</dcterms:modified>
</cp:coreProperties>
</file>