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57" r:id="rId5"/>
    <p:sldId id="258" r:id="rId6"/>
    <p:sldId id="259" r:id="rId7"/>
    <p:sldId id="260" r:id="rId8"/>
    <p:sldId id="261" r:id="rId9"/>
    <p:sldId id="262"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ADB52-30A6-464D-8470-08CA6FBE88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8A6ADC-CDAB-4DB9-81DF-CFC8B5F287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95703F1-8109-4142-8507-6567017AFB69}"/>
              </a:ext>
            </a:extLst>
          </p:cNvPr>
          <p:cNvSpPr>
            <a:spLocks noGrp="1"/>
          </p:cNvSpPr>
          <p:nvPr>
            <p:ph type="dt" sz="half" idx="10"/>
          </p:nvPr>
        </p:nvSpPr>
        <p:spPr/>
        <p:txBody>
          <a:bodyPr/>
          <a:lstStyle/>
          <a:p>
            <a:fld id="{0E8CF727-1C82-4E6A-9A58-D32EEC8FF86B}" type="datetimeFigureOut">
              <a:rPr lang="en-US" smtClean="0"/>
              <a:t>3/8/2022</a:t>
            </a:fld>
            <a:endParaRPr lang="en-US"/>
          </a:p>
        </p:txBody>
      </p:sp>
      <p:sp>
        <p:nvSpPr>
          <p:cNvPr id="5" name="Footer Placeholder 4">
            <a:extLst>
              <a:ext uri="{FF2B5EF4-FFF2-40B4-BE49-F238E27FC236}">
                <a16:creationId xmlns:a16="http://schemas.microsoft.com/office/drawing/2014/main" id="{CB01C261-AE24-41A7-A7A2-51756F4FF0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F30A7E-9587-41D7-8B08-AB90258D7078}"/>
              </a:ext>
            </a:extLst>
          </p:cNvPr>
          <p:cNvSpPr>
            <a:spLocks noGrp="1"/>
          </p:cNvSpPr>
          <p:nvPr>
            <p:ph type="sldNum" sz="quarter" idx="12"/>
          </p:nvPr>
        </p:nvSpPr>
        <p:spPr/>
        <p:txBody>
          <a:bodyPr/>
          <a:lstStyle/>
          <a:p>
            <a:fld id="{4D77008F-6EF9-4AA2-81CB-4C8EA83BA839}" type="slidenum">
              <a:rPr lang="en-US" smtClean="0"/>
              <a:t>‹#›</a:t>
            </a:fld>
            <a:endParaRPr lang="en-US"/>
          </a:p>
        </p:txBody>
      </p:sp>
    </p:spTree>
    <p:extLst>
      <p:ext uri="{BB962C8B-B14F-4D97-AF65-F5344CB8AC3E}">
        <p14:creationId xmlns:p14="http://schemas.microsoft.com/office/powerpoint/2010/main" val="813482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070C7-0AAC-4C94-8CD3-8B1EFC37B5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0ECCB8A-E29D-4C5F-921D-EC7BBFDAF3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E739CF-D0A4-42C8-A393-6C4D8AC8EC75}"/>
              </a:ext>
            </a:extLst>
          </p:cNvPr>
          <p:cNvSpPr>
            <a:spLocks noGrp="1"/>
          </p:cNvSpPr>
          <p:nvPr>
            <p:ph type="dt" sz="half" idx="10"/>
          </p:nvPr>
        </p:nvSpPr>
        <p:spPr/>
        <p:txBody>
          <a:bodyPr/>
          <a:lstStyle/>
          <a:p>
            <a:fld id="{0E8CF727-1C82-4E6A-9A58-D32EEC8FF86B}" type="datetimeFigureOut">
              <a:rPr lang="en-US" smtClean="0"/>
              <a:t>3/8/2022</a:t>
            </a:fld>
            <a:endParaRPr lang="en-US"/>
          </a:p>
        </p:txBody>
      </p:sp>
      <p:sp>
        <p:nvSpPr>
          <p:cNvPr id="5" name="Footer Placeholder 4">
            <a:extLst>
              <a:ext uri="{FF2B5EF4-FFF2-40B4-BE49-F238E27FC236}">
                <a16:creationId xmlns:a16="http://schemas.microsoft.com/office/drawing/2014/main" id="{6058A027-3D1D-43E2-A9A5-0CC01F6B22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E9AC2E-A6B3-4DDA-8D79-42075A15B43A}"/>
              </a:ext>
            </a:extLst>
          </p:cNvPr>
          <p:cNvSpPr>
            <a:spLocks noGrp="1"/>
          </p:cNvSpPr>
          <p:nvPr>
            <p:ph type="sldNum" sz="quarter" idx="12"/>
          </p:nvPr>
        </p:nvSpPr>
        <p:spPr/>
        <p:txBody>
          <a:bodyPr/>
          <a:lstStyle/>
          <a:p>
            <a:fld id="{4D77008F-6EF9-4AA2-81CB-4C8EA83BA839}" type="slidenum">
              <a:rPr lang="en-US" smtClean="0"/>
              <a:t>‹#›</a:t>
            </a:fld>
            <a:endParaRPr lang="en-US"/>
          </a:p>
        </p:txBody>
      </p:sp>
    </p:spTree>
    <p:extLst>
      <p:ext uri="{BB962C8B-B14F-4D97-AF65-F5344CB8AC3E}">
        <p14:creationId xmlns:p14="http://schemas.microsoft.com/office/powerpoint/2010/main" val="3467921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468E7A-1602-4258-9A3F-4108AABCA41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FEF3C6-73BA-4CEB-89AA-F44A275361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3E1AA3-7434-4028-80CE-6E1B941BC149}"/>
              </a:ext>
            </a:extLst>
          </p:cNvPr>
          <p:cNvSpPr>
            <a:spLocks noGrp="1"/>
          </p:cNvSpPr>
          <p:nvPr>
            <p:ph type="dt" sz="half" idx="10"/>
          </p:nvPr>
        </p:nvSpPr>
        <p:spPr/>
        <p:txBody>
          <a:bodyPr/>
          <a:lstStyle/>
          <a:p>
            <a:fld id="{0E8CF727-1C82-4E6A-9A58-D32EEC8FF86B}" type="datetimeFigureOut">
              <a:rPr lang="en-US" smtClean="0"/>
              <a:t>3/8/2022</a:t>
            </a:fld>
            <a:endParaRPr lang="en-US"/>
          </a:p>
        </p:txBody>
      </p:sp>
      <p:sp>
        <p:nvSpPr>
          <p:cNvPr id="5" name="Footer Placeholder 4">
            <a:extLst>
              <a:ext uri="{FF2B5EF4-FFF2-40B4-BE49-F238E27FC236}">
                <a16:creationId xmlns:a16="http://schemas.microsoft.com/office/drawing/2014/main" id="{E9BE71F5-D276-4B97-8BFF-7E800555E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5F0E2A-619A-4A1C-B250-81BB17FF1DFF}"/>
              </a:ext>
            </a:extLst>
          </p:cNvPr>
          <p:cNvSpPr>
            <a:spLocks noGrp="1"/>
          </p:cNvSpPr>
          <p:nvPr>
            <p:ph type="sldNum" sz="quarter" idx="12"/>
          </p:nvPr>
        </p:nvSpPr>
        <p:spPr/>
        <p:txBody>
          <a:bodyPr/>
          <a:lstStyle/>
          <a:p>
            <a:fld id="{4D77008F-6EF9-4AA2-81CB-4C8EA83BA839}" type="slidenum">
              <a:rPr lang="en-US" smtClean="0"/>
              <a:t>‹#›</a:t>
            </a:fld>
            <a:endParaRPr lang="en-US"/>
          </a:p>
        </p:txBody>
      </p:sp>
    </p:spTree>
    <p:extLst>
      <p:ext uri="{BB962C8B-B14F-4D97-AF65-F5344CB8AC3E}">
        <p14:creationId xmlns:p14="http://schemas.microsoft.com/office/powerpoint/2010/main" val="3721409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1B50B-A0DE-45B0-855A-20C44D1A83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A57111-5F92-4E8B-A7CE-FC507FCDD4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D1CB5F-3BB0-419D-A211-7CFA54707B13}"/>
              </a:ext>
            </a:extLst>
          </p:cNvPr>
          <p:cNvSpPr>
            <a:spLocks noGrp="1"/>
          </p:cNvSpPr>
          <p:nvPr>
            <p:ph type="dt" sz="half" idx="10"/>
          </p:nvPr>
        </p:nvSpPr>
        <p:spPr/>
        <p:txBody>
          <a:bodyPr/>
          <a:lstStyle/>
          <a:p>
            <a:fld id="{0E8CF727-1C82-4E6A-9A58-D32EEC8FF86B}" type="datetimeFigureOut">
              <a:rPr lang="en-US" smtClean="0"/>
              <a:t>3/8/2022</a:t>
            </a:fld>
            <a:endParaRPr lang="en-US"/>
          </a:p>
        </p:txBody>
      </p:sp>
      <p:sp>
        <p:nvSpPr>
          <p:cNvPr id="5" name="Footer Placeholder 4">
            <a:extLst>
              <a:ext uri="{FF2B5EF4-FFF2-40B4-BE49-F238E27FC236}">
                <a16:creationId xmlns:a16="http://schemas.microsoft.com/office/drawing/2014/main" id="{DDCF9A41-AF97-4B53-A8AA-2EC506A608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C623AC-887C-4428-B6C5-E06E15E50816}"/>
              </a:ext>
            </a:extLst>
          </p:cNvPr>
          <p:cNvSpPr>
            <a:spLocks noGrp="1"/>
          </p:cNvSpPr>
          <p:nvPr>
            <p:ph type="sldNum" sz="quarter" idx="12"/>
          </p:nvPr>
        </p:nvSpPr>
        <p:spPr/>
        <p:txBody>
          <a:bodyPr/>
          <a:lstStyle/>
          <a:p>
            <a:fld id="{4D77008F-6EF9-4AA2-81CB-4C8EA83BA839}" type="slidenum">
              <a:rPr lang="en-US" smtClean="0"/>
              <a:t>‹#›</a:t>
            </a:fld>
            <a:endParaRPr lang="en-US"/>
          </a:p>
        </p:txBody>
      </p:sp>
    </p:spTree>
    <p:extLst>
      <p:ext uri="{BB962C8B-B14F-4D97-AF65-F5344CB8AC3E}">
        <p14:creationId xmlns:p14="http://schemas.microsoft.com/office/powerpoint/2010/main" val="2569344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3F383-C5E9-41BA-A049-94541DACA8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4D4467-F7A5-4176-AA75-EF0FA01E96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79318D-44DD-415A-80C3-7FE26D7C29C2}"/>
              </a:ext>
            </a:extLst>
          </p:cNvPr>
          <p:cNvSpPr>
            <a:spLocks noGrp="1"/>
          </p:cNvSpPr>
          <p:nvPr>
            <p:ph type="dt" sz="half" idx="10"/>
          </p:nvPr>
        </p:nvSpPr>
        <p:spPr/>
        <p:txBody>
          <a:bodyPr/>
          <a:lstStyle/>
          <a:p>
            <a:fld id="{0E8CF727-1C82-4E6A-9A58-D32EEC8FF86B}" type="datetimeFigureOut">
              <a:rPr lang="en-US" smtClean="0"/>
              <a:t>3/8/2022</a:t>
            </a:fld>
            <a:endParaRPr lang="en-US"/>
          </a:p>
        </p:txBody>
      </p:sp>
      <p:sp>
        <p:nvSpPr>
          <p:cNvPr id="5" name="Footer Placeholder 4">
            <a:extLst>
              <a:ext uri="{FF2B5EF4-FFF2-40B4-BE49-F238E27FC236}">
                <a16:creationId xmlns:a16="http://schemas.microsoft.com/office/drawing/2014/main" id="{A6B42D33-0119-44C8-A636-9A3098A0E2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FBE321-4561-4989-BF86-B081C85DC9DA}"/>
              </a:ext>
            </a:extLst>
          </p:cNvPr>
          <p:cNvSpPr>
            <a:spLocks noGrp="1"/>
          </p:cNvSpPr>
          <p:nvPr>
            <p:ph type="sldNum" sz="quarter" idx="12"/>
          </p:nvPr>
        </p:nvSpPr>
        <p:spPr/>
        <p:txBody>
          <a:bodyPr/>
          <a:lstStyle/>
          <a:p>
            <a:fld id="{4D77008F-6EF9-4AA2-81CB-4C8EA83BA839}" type="slidenum">
              <a:rPr lang="en-US" smtClean="0"/>
              <a:t>‹#›</a:t>
            </a:fld>
            <a:endParaRPr lang="en-US"/>
          </a:p>
        </p:txBody>
      </p:sp>
    </p:spTree>
    <p:extLst>
      <p:ext uri="{BB962C8B-B14F-4D97-AF65-F5344CB8AC3E}">
        <p14:creationId xmlns:p14="http://schemas.microsoft.com/office/powerpoint/2010/main" val="3041163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D0CA1-7D65-4FA5-A546-575DBDD067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528035-9270-4D93-B8C8-58C051AA87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3F94FB-4AF7-456D-B37C-87B49324E9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908336-6398-40AD-89EC-AB8AA4BBF713}"/>
              </a:ext>
            </a:extLst>
          </p:cNvPr>
          <p:cNvSpPr>
            <a:spLocks noGrp="1"/>
          </p:cNvSpPr>
          <p:nvPr>
            <p:ph type="dt" sz="half" idx="10"/>
          </p:nvPr>
        </p:nvSpPr>
        <p:spPr/>
        <p:txBody>
          <a:bodyPr/>
          <a:lstStyle/>
          <a:p>
            <a:fld id="{0E8CF727-1C82-4E6A-9A58-D32EEC8FF86B}" type="datetimeFigureOut">
              <a:rPr lang="en-US" smtClean="0"/>
              <a:t>3/8/2022</a:t>
            </a:fld>
            <a:endParaRPr lang="en-US"/>
          </a:p>
        </p:txBody>
      </p:sp>
      <p:sp>
        <p:nvSpPr>
          <p:cNvPr id="6" name="Footer Placeholder 5">
            <a:extLst>
              <a:ext uri="{FF2B5EF4-FFF2-40B4-BE49-F238E27FC236}">
                <a16:creationId xmlns:a16="http://schemas.microsoft.com/office/drawing/2014/main" id="{7A91EBB7-5766-4137-A4F6-77DB8B13D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0241D5-B906-4FF0-99EC-5D0152622B3A}"/>
              </a:ext>
            </a:extLst>
          </p:cNvPr>
          <p:cNvSpPr>
            <a:spLocks noGrp="1"/>
          </p:cNvSpPr>
          <p:nvPr>
            <p:ph type="sldNum" sz="quarter" idx="12"/>
          </p:nvPr>
        </p:nvSpPr>
        <p:spPr/>
        <p:txBody>
          <a:bodyPr/>
          <a:lstStyle/>
          <a:p>
            <a:fld id="{4D77008F-6EF9-4AA2-81CB-4C8EA83BA839}" type="slidenum">
              <a:rPr lang="en-US" smtClean="0"/>
              <a:t>‹#›</a:t>
            </a:fld>
            <a:endParaRPr lang="en-US"/>
          </a:p>
        </p:txBody>
      </p:sp>
    </p:spTree>
    <p:extLst>
      <p:ext uri="{BB962C8B-B14F-4D97-AF65-F5344CB8AC3E}">
        <p14:creationId xmlns:p14="http://schemas.microsoft.com/office/powerpoint/2010/main" val="2213159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DEA34-76E3-49F1-8AE5-93500EB83DC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12DFA9-2142-4A49-BD19-737C8E95FE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85B497-0451-4074-A0A9-00C6DC6367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76D01BE-1151-497B-A495-346EFC069C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FC2A32-3C1F-44DC-A0E7-8B5336E06E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5BE905B-02A5-49B6-AE5A-96061C2022D4}"/>
              </a:ext>
            </a:extLst>
          </p:cNvPr>
          <p:cNvSpPr>
            <a:spLocks noGrp="1"/>
          </p:cNvSpPr>
          <p:nvPr>
            <p:ph type="dt" sz="half" idx="10"/>
          </p:nvPr>
        </p:nvSpPr>
        <p:spPr/>
        <p:txBody>
          <a:bodyPr/>
          <a:lstStyle/>
          <a:p>
            <a:fld id="{0E8CF727-1C82-4E6A-9A58-D32EEC8FF86B}" type="datetimeFigureOut">
              <a:rPr lang="en-US" smtClean="0"/>
              <a:t>3/8/2022</a:t>
            </a:fld>
            <a:endParaRPr lang="en-US"/>
          </a:p>
        </p:txBody>
      </p:sp>
      <p:sp>
        <p:nvSpPr>
          <p:cNvPr id="8" name="Footer Placeholder 7">
            <a:extLst>
              <a:ext uri="{FF2B5EF4-FFF2-40B4-BE49-F238E27FC236}">
                <a16:creationId xmlns:a16="http://schemas.microsoft.com/office/drawing/2014/main" id="{D2EC6746-2C08-484F-8534-4543DEABC1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822B0F8-0026-48C3-951E-8F02E6A15AF8}"/>
              </a:ext>
            </a:extLst>
          </p:cNvPr>
          <p:cNvSpPr>
            <a:spLocks noGrp="1"/>
          </p:cNvSpPr>
          <p:nvPr>
            <p:ph type="sldNum" sz="quarter" idx="12"/>
          </p:nvPr>
        </p:nvSpPr>
        <p:spPr/>
        <p:txBody>
          <a:bodyPr/>
          <a:lstStyle/>
          <a:p>
            <a:fld id="{4D77008F-6EF9-4AA2-81CB-4C8EA83BA839}" type="slidenum">
              <a:rPr lang="en-US" smtClean="0"/>
              <a:t>‹#›</a:t>
            </a:fld>
            <a:endParaRPr lang="en-US"/>
          </a:p>
        </p:txBody>
      </p:sp>
    </p:spTree>
    <p:extLst>
      <p:ext uri="{BB962C8B-B14F-4D97-AF65-F5344CB8AC3E}">
        <p14:creationId xmlns:p14="http://schemas.microsoft.com/office/powerpoint/2010/main" val="4159905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BFCAC-4086-442D-99B4-F8A9391C50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1F0CF7-2B93-44BE-85B1-C7B853527401}"/>
              </a:ext>
            </a:extLst>
          </p:cNvPr>
          <p:cNvSpPr>
            <a:spLocks noGrp="1"/>
          </p:cNvSpPr>
          <p:nvPr>
            <p:ph type="dt" sz="half" idx="10"/>
          </p:nvPr>
        </p:nvSpPr>
        <p:spPr/>
        <p:txBody>
          <a:bodyPr/>
          <a:lstStyle/>
          <a:p>
            <a:fld id="{0E8CF727-1C82-4E6A-9A58-D32EEC8FF86B}" type="datetimeFigureOut">
              <a:rPr lang="en-US" smtClean="0"/>
              <a:t>3/8/2022</a:t>
            </a:fld>
            <a:endParaRPr lang="en-US"/>
          </a:p>
        </p:txBody>
      </p:sp>
      <p:sp>
        <p:nvSpPr>
          <p:cNvPr id="4" name="Footer Placeholder 3">
            <a:extLst>
              <a:ext uri="{FF2B5EF4-FFF2-40B4-BE49-F238E27FC236}">
                <a16:creationId xmlns:a16="http://schemas.microsoft.com/office/drawing/2014/main" id="{7D2FEE48-DD03-4794-AAA9-51773DDCA96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FB3836D-EE98-4B67-B709-7127E9C6CD74}"/>
              </a:ext>
            </a:extLst>
          </p:cNvPr>
          <p:cNvSpPr>
            <a:spLocks noGrp="1"/>
          </p:cNvSpPr>
          <p:nvPr>
            <p:ph type="sldNum" sz="quarter" idx="12"/>
          </p:nvPr>
        </p:nvSpPr>
        <p:spPr/>
        <p:txBody>
          <a:bodyPr/>
          <a:lstStyle/>
          <a:p>
            <a:fld id="{4D77008F-6EF9-4AA2-81CB-4C8EA83BA839}" type="slidenum">
              <a:rPr lang="en-US" smtClean="0"/>
              <a:t>‹#›</a:t>
            </a:fld>
            <a:endParaRPr lang="en-US"/>
          </a:p>
        </p:txBody>
      </p:sp>
    </p:spTree>
    <p:extLst>
      <p:ext uri="{BB962C8B-B14F-4D97-AF65-F5344CB8AC3E}">
        <p14:creationId xmlns:p14="http://schemas.microsoft.com/office/powerpoint/2010/main" val="2761496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94C6C8-2014-4D4A-A4BF-17CDF4CE67B4}"/>
              </a:ext>
            </a:extLst>
          </p:cNvPr>
          <p:cNvSpPr>
            <a:spLocks noGrp="1"/>
          </p:cNvSpPr>
          <p:nvPr>
            <p:ph type="dt" sz="half" idx="10"/>
          </p:nvPr>
        </p:nvSpPr>
        <p:spPr/>
        <p:txBody>
          <a:bodyPr/>
          <a:lstStyle/>
          <a:p>
            <a:fld id="{0E8CF727-1C82-4E6A-9A58-D32EEC8FF86B}" type="datetimeFigureOut">
              <a:rPr lang="en-US" smtClean="0"/>
              <a:t>3/8/2022</a:t>
            </a:fld>
            <a:endParaRPr lang="en-US"/>
          </a:p>
        </p:txBody>
      </p:sp>
      <p:sp>
        <p:nvSpPr>
          <p:cNvPr id="3" name="Footer Placeholder 2">
            <a:extLst>
              <a:ext uri="{FF2B5EF4-FFF2-40B4-BE49-F238E27FC236}">
                <a16:creationId xmlns:a16="http://schemas.microsoft.com/office/drawing/2014/main" id="{5C57D9F9-EDC0-4922-A59C-105BF98D12C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740D8CB-16DF-46C4-A7AF-027198186AD5}"/>
              </a:ext>
            </a:extLst>
          </p:cNvPr>
          <p:cNvSpPr>
            <a:spLocks noGrp="1"/>
          </p:cNvSpPr>
          <p:nvPr>
            <p:ph type="sldNum" sz="quarter" idx="12"/>
          </p:nvPr>
        </p:nvSpPr>
        <p:spPr/>
        <p:txBody>
          <a:bodyPr/>
          <a:lstStyle/>
          <a:p>
            <a:fld id="{4D77008F-6EF9-4AA2-81CB-4C8EA83BA839}" type="slidenum">
              <a:rPr lang="en-US" smtClean="0"/>
              <a:t>‹#›</a:t>
            </a:fld>
            <a:endParaRPr lang="en-US"/>
          </a:p>
        </p:txBody>
      </p:sp>
    </p:spTree>
    <p:extLst>
      <p:ext uri="{BB962C8B-B14F-4D97-AF65-F5344CB8AC3E}">
        <p14:creationId xmlns:p14="http://schemas.microsoft.com/office/powerpoint/2010/main" val="1061803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0362B-8BBE-4A30-A02F-EDAC058A06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21BD79-9BCC-4F4A-B794-6A840E64D1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31131B-EDE6-4EA5-9D48-DF9DDD8473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E44303-E983-4FC1-AC15-8D8E5AAF12CE}"/>
              </a:ext>
            </a:extLst>
          </p:cNvPr>
          <p:cNvSpPr>
            <a:spLocks noGrp="1"/>
          </p:cNvSpPr>
          <p:nvPr>
            <p:ph type="dt" sz="half" idx="10"/>
          </p:nvPr>
        </p:nvSpPr>
        <p:spPr/>
        <p:txBody>
          <a:bodyPr/>
          <a:lstStyle/>
          <a:p>
            <a:fld id="{0E8CF727-1C82-4E6A-9A58-D32EEC8FF86B}" type="datetimeFigureOut">
              <a:rPr lang="en-US" smtClean="0"/>
              <a:t>3/8/2022</a:t>
            </a:fld>
            <a:endParaRPr lang="en-US"/>
          </a:p>
        </p:txBody>
      </p:sp>
      <p:sp>
        <p:nvSpPr>
          <p:cNvPr id="6" name="Footer Placeholder 5">
            <a:extLst>
              <a:ext uri="{FF2B5EF4-FFF2-40B4-BE49-F238E27FC236}">
                <a16:creationId xmlns:a16="http://schemas.microsoft.com/office/drawing/2014/main" id="{D4DC9A90-BA12-447B-A709-BED2065509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FFCE1D-9ABB-429F-8BE6-E550CF2840CD}"/>
              </a:ext>
            </a:extLst>
          </p:cNvPr>
          <p:cNvSpPr>
            <a:spLocks noGrp="1"/>
          </p:cNvSpPr>
          <p:nvPr>
            <p:ph type="sldNum" sz="quarter" idx="12"/>
          </p:nvPr>
        </p:nvSpPr>
        <p:spPr/>
        <p:txBody>
          <a:bodyPr/>
          <a:lstStyle/>
          <a:p>
            <a:fld id="{4D77008F-6EF9-4AA2-81CB-4C8EA83BA839}" type="slidenum">
              <a:rPr lang="en-US" smtClean="0"/>
              <a:t>‹#›</a:t>
            </a:fld>
            <a:endParaRPr lang="en-US"/>
          </a:p>
        </p:txBody>
      </p:sp>
    </p:spTree>
    <p:extLst>
      <p:ext uri="{BB962C8B-B14F-4D97-AF65-F5344CB8AC3E}">
        <p14:creationId xmlns:p14="http://schemas.microsoft.com/office/powerpoint/2010/main" val="2459877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576C8-569A-4078-8246-86595F8675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5A94BE-F826-470B-82D0-E921BDAA6C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E90720C-616B-49FE-B91D-B017EB4F32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744597-30A6-4DE5-9CFF-E1845C0344D0}"/>
              </a:ext>
            </a:extLst>
          </p:cNvPr>
          <p:cNvSpPr>
            <a:spLocks noGrp="1"/>
          </p:cNvSpPr>
          <p:nvPr>
            <p:ph type="dt" sz="half" idx="10"/>
          </p:nvPr>
        </p:nvSpPr>
        <p:spPr/>
        <p:txBody>
          <a:bodyPr/>
          <a:lstStyle/>
          <a:p>
            <a:fld id="{0E8CF727-1C82-4E6A-9A58-D32EEC8FF86B}" type="datetimeFigureOut">
              <a:rPr lang="en-US" smtClean="0"/>
              <a:t>3/8/2022</a:t>
            </a:fld>
            <a:endParaRPr lang="en-US"/>
          </a:p>
        </p:txBody>
      </p:sp>
      <p:sp>
        <p:nvSpPr>
          <p:cNvPr id="6" name="Footer Placeholder 5">
            <a:extLst>
              <a:ext uri="{FF2B5EF4-FFF2-40B4-BE49-F238E27FC236}">
                <a16:creationId xmlns:a16="http://schemas.microsoft.com/office/drawing/2014/main" id="{5557A8B2-CE1E-473F-83EB-C3A5EA1A91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8FF161-FCC4-43D9-8F39-755AE88C479B}"/>
              </a:ext>
            </a:extLst>
          </p:cNvPr>
          <p:cNvSpPr>
            <a:spLocks noGrp="1"/>
          </p:cNvSpPr>
          <p:nvPr>
            <p:ph type="sldNum" sz="quarter" idx="12"/>
          </p:nvPr>
        </p:nvSpPr>
        <p:spPr/>
        <p:txBody>
          <a:bodyPr/>
          <a:lstStyle/>
          <a:p>
            <a:fld id="{4D77008F-6EF9-4AA2-81CB-4C8EA83BA839}" type="slidenum">
              <a:rPr lang="en-US" smtClean="0"/>
              <a:t>‹#›</a:t>
            </a:fld>
            <a:endParaRPr lang="en-US"/>
          </a:p>
        </p:txBody>
      </p:sp>
    </p:spTree>
    <p:extLst>
      <p:ext uri="{BB962C8B-B14F-4D97-AF65-F5344CB8AC3E}">
        <p14:creationId xmlns:p14="http://schemas.microsoft.com/office/powerpoint/2010/main" val="1893718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21333C-D676-4258-BBCA-B8C4FE515E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1DA219-4C4D-4133-B1E0-34A0DD89DC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875768-D159-4D5B-A985-A5878A1D81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8CF727-1C82-4E6A-9A58-D32EEC8FF86B}" type="datetimeFigureOut">
              <a:rPr lang="en-US" smtClean="0"/>
              <a:t>3/8/2022</a:t>
            </a:fld>
            <a:endParaRPr lang="en-US"/>
          </a:p>
        </p:txBody>
      </p:sp>
      <p:sp>
        <p:nvSpPr>
          <p:cNvPr id="5" name="Footer Placeholder 4">
            <a:extLst>
              <a:ext uri="{FF2B5EF4-FFF2-40B4-BE49-F238E27FC236}">
                <a16:creationId xmlns:a16="http://schemas.microsoft.com/office/drawing/2014/main" id="{40754638-702C-49D8-99CD-5460AB2372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B8DB2E7-2E60-4156-A024-80AF464BF1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77008F-6EF9-4AA2-81CB-4C8EA83BA839}" type="slidenum">
              <a:rPr lang="en-US" smtClean="0"/>
              <a:t>‹#›</a:t>
            </a:fld>
            <a:endParaRPr lang="en-US"/>
          </a:p>
        </p:txBody>
      </p:sp>
    </p:spTree>
    <p:extLst>
      <p:ext uri="{BB962C8B-B14F-4D97-AF65-F5344CB8AC3E}">
        <p14:creationId xmlns:p14="http://schemas.microsoft.com/office/powerpoint/2010/main" val="4595486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243C6-C568-4A34-9AD3-C5D8C73EA66A}"/>
              </a:ext>
            </a:extLst>
          </p:cNvPr>
          <p:cNvSpPr>
            <a:spLocks noGrp="1"/>
          </p:cNvSpPr>
          <p:nvPr>
            <p:ph type="ctrTitle"/>
          </p:nvPr>
        </p:nvSpPr>
        <p:spPr/>
        <p:txBody>
          <a:bodyPr/>
          <a:lstStyle/>
          <a:p>
            <a:r>
              <a:rPr lang="en-GB" dirty="0"/>
              <a:t>Data Visualization</a:t>
            </a:r>
            <a:endParaRPr lang="en-US" dirty="0"/>
          </a:p>
        </p:txBody>
      </p:sp>
      <p:sp>
        <p:nvSpPr>
          <p:cNvPr id="3" name="Subtitle 2">
            <a:extLst>
              <a:ext uri="{FF2B5EF4-FFF2-40B4-BE49-F238E27FC236}">
                <a16:creationId xmlns:a16="http://schemas.microsoft.com/office/drawing/2014/main" id="{85BA805D-B4A9-44D1-BA58-1D0C1A76DA3F}"/>
              </a:ext>
            </a:extLst>
          </p:cNvPr>
          <p:cNvSpPr>
            <a:spLocks noGrp="1"/>
          </p:cNvSpPr>
          <p:nvPr>
            <p:ph type="subTitle" idx="1"/>
          </p:nvPr>
        </p:nvSpPr>
        <p:spPr/>
        <p:txBody>
          <a:bodyPr/>
          <a:lstStyle/>
          <a:p>
            <a:r>
              <a:rPr lang="en-GB" dirty="0"/>
              <a:t>9/3/2022</a:t>
            </a:r>
          </a:p>
          <a:p>
            <a:r>
              <a:rPr lang="en-GB" dirty="0"/>
              <a:t>Lecture 2</a:t>
            </a:r>
            <a:endParaRPr lang="en-US" dirty="0"/>
          </a:p>
        </p:txBody>
      </p:sp>
    </p:spTree>
    <p:extLst>
      <p:ext uri="{BB962C8B-B14F-4D97-AF65-F5344CB8AC3E}">
        <p14:creationId xmlns:p14="http://schemas.microsoft.com/office/powerpoint/2010/main" val="478264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B2021-6172-4454-8111-BCB310A1DE35}"/>
              </a:ext>
            </a:extLst>
          </p:cNvPr>
          <p:cNvSpPr>
            <a:spLocks noGrp="1"/>
          </p:cNvSpPr>
          <p:nvPr>
            <p:ph type="title"/>
          </p:nvPr>
        </p:nvSpPr>
        <p:spPr/>
        <p:txBody>
          <a:bodyPr/>
          <a:lstStyle/>
          <a:p>
            <a:r>
              <a:rPr lang="en-GB" dirty="0"/>
              <a:t>7 Steps of Data Visualization</a:t>
            </a:r>
            <a:endParaRPr lang="en-US" dirty="0"/>
          </a:p>
        </p:txBody>
      </p:sp>
      <p:sp>
        <p:nvSpPr>
          <p:cNvPr id="3" name="Content Placeholder 2">
            <a:extLst>
              <a:ext uri="{FF2B5EF4-FFF2-40B4-BE49-F238E27FC236}">
                <a16:creationId xmlns:a16="http://schemas.microsoft.com/office/drawing/2014/main" id="{9367161B-6CCA-4AAC-92DC-FF8CE05C3A73}"/>
              </a:ext>
            </a:extLst>
          </p:cNvPr>
          <p:cNvSpPr>
            <a:spLocks noGrp="1"/>
          </p:cNvSpPr>
          <p:nvPr>
            <p:ph idx="1"/>
          </p:nvPr>
        </p:nvSpPr>
        <p:spPr/>
        <p:txBody>
          <a:bodyPr/>
          <a:lstStyle/>
          <a:p>
            <a:pPr algn="l">
              <a:buFont typeface="+mj-lt"/>
              <a:buAutoNum type="arabicPeriod"/>
            </a:pPr>
            <a:r>
              <a:rPr lang="en-GB" b="0" i="0" dirty="0">
                <a:solidFill>
                  <a:srgbClr val="202124"/>
                </a:solidFill>
                <a:effectLst/>
                <a:latin typeface="arial" panose="020B0604020202020204" pitchFamily="34" charset="0"/>
              </a:rPr>
              <a:t>Step 1: Define a clear purpose.</a:t>
            </a:r>
          </a:p>
          <a:p>
            <a:pPr algn="l">
              <a:buFont typeface="+mj-lt"/>
              <a:buAutoNum type="arabicPeriod"/>
            </a:pPr>
            <a:r>
              <a:rPr lang="en-GB" b="0" i="0" dirty="0">
                <a:solidFill>
                  <a:srgbClr val="202124"/>
                </a:solidFill>
                <a:effectLst/>
                <a:latin typeface="arial" panose="020B0604020202020204" pitchFamily="34" charset="0"/>
              </a:rPr>
              <a:t>Step 2: Know your audience.</a:t>
            </a:r>
          </a:p>
          <a:p>
            <a:pPr algn="l">
              <a:buFont typeface="+mj-lt"/>
              <a:buAutoNum type="arabicPeriod"/>
            </a:pPr>
            <a:r>
              <a:rPr lang="en-GB" b="0" i="0" dirty="0">
                <a:solidFill>
                  <a:srgbClr val="202124"/>
                </a:solidFill>
                <a:effectLst/>
                <a:latin typeface="arial" panose="020B0604020202020204" pitchFamily="34" charset="0"/>
              </a:rPr>
              <a:t>Step 3: Keep visualizations simple.</a:t>
            </a:r>
          </a:p>
          <a:p>
            <a:pPr algn="l">
              <a:buFont typeface="+mj-lt"/>
              <a:buAutoNum type="arabicPeriod"/>
            </a:pPr>
            <a:r>
              <a:rPr lang="en-GB" b="0" i="0" dirty="0">
                <a:solidFill>
                  <a:srgbClr val="202124"/>
                </a:solidFill>
                <a:effectLst/>
                <a:latin typeface="arial" panose="020B0604020202020204" pitchFamily="34" charset="0"/>
              </a:rPr>
              <a:t>Step 4: Choose the right visual.</a:t>
            </a:r>
          </a:p>
          <a:p>
            <a:pPr algn="l">
              <a:buFont typeface="+mj-lt"/>
              <a:buAutoNum type="arabicPeriod"/>
            </a:pPr>
            <a:r>
              <a:rPr lang="en-GB" b="0" i="0" dirty="0">
                <a:solidFill>
                  <a:srgbClr val="202124"/>
                </a:solidFill>
                <a:effectLst/>
                <a:latin typeface="arial" panose="020B0604020202020204" pitchFamily="34" charset="0"/>
              </a:rPr>
              <a:t>Step 5: Make sure your visualizations are inclusive.</a:t>
            </a:r>
          </a:p>
          <a:p>
            <a:pPr algn="l">
              <a:buFont typeface="+mj-lt"/>
              <a:buAutoNum type="arabicPeriod"/>
            </a:pPr>
            <a:r>
              <a:rPr lang="en-GB" b="0" i="0" dirty="0">
                <a:solidFill>
                  <a:srgbClr val="202124"/>
                </a:solidFill>
                <a:effectLst/>
                <a:latin typeface="arial" panose="020B0604020202020204" pitchFamily="34" charset="0"/>
              </a:rPr>
              <a:t>Step 6: Provide context.</a:t>
            </a:r>
          </a:p>
          <a:p>
            <a:pPr algn="l">
              <a:buFont typeface="+mj-lt"/>
              <a:buAutoNum type="arabicPeriod"/>
            </a:pPr>
            <a:r>
              <a:rPr lang="en-GB" b="0" i="0" dirty="0">
                <a:solidFill>
                  <a:srgbClr val="202124"/>
                </a:solidFill>
                <a:effectLst/>
                <a:latin typeface="arial" panose="020B0604020202020204" pitchFamily="34" charset="0"/>
              </a:rPr>
              <a:t>Step 7: Make it actionable</a:t>
            </a:r>
          </a:p>
          <a:p>
            <a:pPr marL="0" indent="0">
              <a:buNone/>
            </a:pPr>
            <a:endParaRPr lang="en-US" dirty="0"/>
          </a:p>
        </p:txBody>
      </p:sp>
    </p:spTree>
    <p:extLst>
      <p:ext uri="{BB962C8B-B14F-4D97-AF65-F5344CB8AC3E}">
        <p14:creationId xmlns:p14="http://schemas.microsoft.com/office/powerpoint/2010/main" val="2996994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0BF14-B032-400A-8C5E-3459F7A09B62}"/>
              </a:ext>
            </a:extLst>
          </p:cNvPr>
          <p:cNvSpPr>
            <a:spLocks noGrp="1"/>
          </p:cNvSpPr>
          <p:nvPr>
            <p:ph type="title"/>
          </p:nvPr>
        </p:nvSpPr>
        <p:spPr/>
        <p:txBody>
          <a:bodyPr/>
          <a:lstStyle/>
          <a:p>
            <a:r>
              <a:rPr lang="en-GB" dirty="0"/>
              <a:t>Define a clear purpose</a:t>
            </a:r>
            <a:endParaRPr lang="en-US" dirty="0"/>
          </a:p>
        </p:txBody>
      </p:sp>
      <p:sp>
        <p:nvSpPr>
          <p:cNvPr id="3" name="Content Placeholder 2">
            <a:extLst>
              <a:ext uri="{FF2B5EF4-FFF2-40B4-BE49-F238E27FC236}">
                <a16:creationId xmlns:a16="http://schemas.microsoft.com/office/drawing/2014/main" id="{AD5B9600-B358-47ED-9133-7A93D77C894F}"/>
              </a:ext>
            </a:extLst>
          </p:cNvPr>
          <p:cNvSpPr>
            <a:spLocks noGrp="1"/>
          </p:cNvSpPr>
          <p:nvPr>
            <p:ph idx="1"/>
          </p:nvPr>
        </p:nvSpPr>
        <p:spPr/>
        <p:txBody>
          <a:bodyPr/>
          <a:lstStyle/>
          <a:p>
            <a:pPr marL="0" indent="0">
              <a:buNone/>
            </a:pPr>
            <a:r>
              <a:rPr lang="en-GB" dirty="0"/>
              <a:t>The first step toward good data visualization is to identify the problem you’re trying to solve. </a:t>
            </a:r>
          </a:p>
          <a:p>
            <a:pPr marL="0" indent="0">
              <a:buNone/>
            </a:pPr>
            <a:endParaRPr lang="en-GB" dirty="0"/>
          </a:p>
          <a:p>
            <a:pPr marL="0" indent="0">
              <a:buNone/>
            </a:pPr>
            <a:r>
              <a:rPr lang="en-GB" dirty="0"/>
              <a:t>What vital strategic question are you going to answer? </a:t>
            </a:r>
          </a:p>
          <a:p>
            <a:pPr marL="0" indent="0">
              <a:buNone/>
            </a:pPr>
            <a:endParaRPr lang="en-GB" dirty="0"/>
          </a:p>
          <a:p>
            <a:pPr marL="0" indent="0">
              <a:buNone/>
            </a:pPr>
            <a:r>
              <a:rPr lang="en-GB" dirty="0"/>
              <a:t>How will the information you’re presenting provide real value to the company?</a:t>
            </a:r>
            <a:endParaRPr lang="en-US" dirty="0"/>
          </a:p>
        </p:txBody>
      </p:sp>
    </p:spTree>
    <p:extLst>
      <p:ext uri="{BB962C8B-B14F-4D97-AF65-F5344CB8AC3E}">
        <p14:creationId xmlns:p14="http://schemas.microsoft.com/office/powerpoint/2010/main" val="2386481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2C8F9-A1DE-434B-90FC-4B458ED84292}"/>
              </a:ext>
            </a:extLst>
          </p:cNvPr>
          <p:cNvSpPr>
            <a:spLocks noGrp="1"/>
          </p:cNvSpPr>
          <p:nvPr>
            <p:ph type="title"/>
          </p:nvPr>
        </p:nvSpPr>
        <p:spPr/>
        <p:txBody>
          <a:bodyPr/>
          <a:lstStyle/>
          <a:p>
            <a:r>
              <a:rPr lang="en-US" dirty="0"/>
              <a:t>Know your audience.</a:t>
            </a:r>
          </a:p>
        </p:txBody>
      </p:sp>
      <p:sp>
        <p:nvSpPr>
          <p:cNvPr id="3" name="Content Placeholder 2">
            <a:extLst>
              <a:ext uri="{FF2B5EF4-FFF2-40B4-BE49-F238E27FC236}">
                <a16:creationId xmlns:a16="http://schemas.microsoft.com/office/drawing/2014/main" id="{3232163E-4A76-41FB-8678-0F5545C83872}"/>
              </a:ext>
            </a:extLst>
          </p:cNvPr>
          <p:cNvSpPr>
            <a:spLocks noGrp="1"/>
          </p:cNvSpPr>
          <p:nvPr>
            <p:ph idx="1"/>
          </p:nvPr>
        </p:nvSpPr>
        <p:spPr/>
        <p:txBody>
          <a:bodyPr/>
          <a:lstStyle/>
          <a:p>
            <a:pPr marL="0" indent="0" algn="just">
              <a:buNone/>
            </a:pPr>
            <a:r>
              <a:rPr lang="en-GB" dirty="0"/>
              <a:t>The visualization strategy you choose should be designed to communicate effectively with your target audience. </a:t>
            </a:r>
          </a:p>
          <a:p>
            <a:pPr marL="0" indent="0" algn="just">
              <a:buNone/>
            </a:pPr>
            <a:r>
              <a:rPr lang="en-GB" dirty="0"/>
              <a:t>What is their expertise? </a:t>
            </a:r>
          </a:p>
          <a:p>
            <a:pPr marL="0" indent="0" algn="just">
              <a:buNone/>
            </a:pPr>
            <a:r>
              <a:rPr lang="en-GB" dirty="0"/>
              <a:t>How will they best be able to process your data?</a:t>
            </a:r>
          </a:p>
          <a:p>
            <a:pPr marL="0" indent="0" algn="just">
              <a:buNone/>
            </a:pPr>
            <a:endParaRPr lang="en-GB" dirty="0"/>
          </a:p>
          <a:p>
            <a:pPr marL="0" indent="0" algn="just">
              <a:buNone/>
            </a:pPr>
            <a:r>
              <a:rPr lang="en-GB" dirty="0"/>
              <a:t>People consume information differently, so carefully consider their response when developing your message.</a:t>
            </a:r>
            <a:endParaRPr lang="en-US" dirty="0"/>
          </a:p>
        </p:txBody>
      </p:sp>
    </p:spTree>
    <p:extLst>
      <p:ext uri="{BB962C8B-B14F-4D97-AF65-F5344CB8AC3E}">
        <p14:creationId xmlns:p14="http://schemas.microsoft.com/office/powerpoint/2010/main" val="2455614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D7204-EBF6-40D2-828E-2D0B47B56419}"/>
              </a:ext>
            </a:extLst>
          </p:cNvPr>
          <p:cNvSpPr>
            <a:spLocks noGrp="1"/>
          </p:cNvSpPr>
          <p:nvPr>
            <p:ph type="title"/>
          </p:nvPr>
        </p:nvSpPr>
        <p:spPr/>
        <p:txBody>
          <a:bodyPr/>
          <a:lstStyle/>
          <a:p>
            <a:r>
              <a:rPr lang="en-US" dirty="0"/>
              <a:t>Keep visualizations simple</a:t>
            </a:r>
          </a:p>
        </p:txBody>
      </p:sp>
      <p:sp>
        <p:nvSpPr>
          <p:cNvPr id="3" name="Content Placeholder 2">
            <a:extLst>
              <a:ext uri="{FF2B5EF4-FFF2-40B4-BE49-F238E27FC236}">
                <a16:creationId xmlns:a16="http://schemas.microsoft.com/office/drawing/2014/main" id="{BC029D6C-1FE5-4ED3-96B7-D3DB6CDCCCD6}"/>
              </a:ext>
            </a:extLst>
          </p:cNvPr>
          <p:cNvSpPr>
            <a:spLocks noGrp="1"/>
          </p:cNvSpPr>
          <p:nvPr>
            <p:ph idx="1"/>
          </p:nvPr>
        </p:nvSpPr>
        <p:spPr/>
        <p:txBody>
          <a:bodyPr/>
          <a:lstStyle/>
          <a:p>
            <a:pPr marL="0" indent="0">
              <a:buNone/>
            </a:pPr>
            <a:r>
              <a:rPr lang="en-GB" dirty="0"/>
              <a:t>No matter your audience, it’s important to keep your visualizations as simple as possible. </a:t>
            </a:r>
          </a:p>
          <a:p>
            <a:pPr marL="0" indent="0">
              <a:buNone/>
            </a:pPr>
            <a:r>
              <a:rPr lang="en-GB" dirty="0"/>
              <a:t>The more complicated the visual, the more difficult it will be to make decisions and recommendations from its content</a:t>
            </a:r>
            <a:endParaRPr lang="en-US" dirty="0"/>
          </a:p>
        </p:txBody>
      </p:sp>
      <p:pic>
        <p:nvPicPr>
          <p:cNvPr id="5" name="Picture 4">
            <a:extLst>
              <a:ext uri="{FF2B5EF4-FFF2-40B4-BE49-F238E27FC236}">
                <a16:creationId xmlns:a16="http://schemas.microsoft.com/office/drawing/2014/main" id="{7DACA0E4-9319-4FF4-833E-DDC0E36B4C42}"/>
              </a:ext>
            </a:extLst>
          </p:cNvPr>
          <p:cNvPicPr>
            <a:picLocks noChangeAspect="1"/>
          </p:cNvPicPr>
          <p:nvPr/>
        </p:nvPicPr>
        <p:blipFill>
          <a:blip r:embed="rId2"/>
          <a:stretch>
            <a:fillRect/>
          </a:stretch>
        </p:blipFill>
        <p:spPr>
          <a:xfrm>
            <a:off x="3996613" y="3746241"/>
            <a:ext cx="3657600" cy="2190750"/>
          </a:xfrm>
          <a:prstGeom prst="rect">
            <a:avLst/>
          </a:prstGeom>
        </p:spPr>
      </p:pic>
    </p:spTree>
    <p:extLst>
      <p:ext uri="{BB962C8B-B14F-4D97-AF65-F5344CB8AC3E}">
        <p14:creationId xmlns:p14="http://schemas.microsoft.com/office/powerpoint/2010/main" val="2298204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9B2D2-17E5-46DB-AF4C-AE28D3377DC1}"/>
              </a:ext>
            </a:extLst>
          </p:cNvPr>
          <p:cNvSpPr>
            <a:spLocks noGrp="1"/>
          </p:cNvSpPr>
          <p:nvPr>
            <p:ph type="title"/>
          </p:nvPr>
        </p:nvSpPr>
        <p:spPr/>
        <p:txBody>
          <a:bodyPr/>
          <a:lstStyle/>
          <a:p>
            <a:r>
              <a:rPr lang="en-US" dirty="0"/>
              <a:t>Choose the right visual</a:t>
            </a:r>
          </a:p>
        </p:txBody>
      </p:sp>
      <p:sp>
        <p:nvSpPr>
          <p:cNvPr id="3" name="Content Placeholder 2">
            <a:extLst>
              <a:ext uri="{FF2B5EF4-FFF2-40B4-BE49-F238E27FC236}">
                <a16:creationId xmlns:a16="http://schemas.microsoft.com/office/drawing/2014/main" id="{371B8FA6-8861-4F93-B9CA-31D4CAE23A96}"/>
              </a:ext>
            </a:extLst>
          </p:cNvPr>
          <p:cNvSpPr>
            <a:spLocks noGrp="1"/>
          </p:cNvSpPr>
          <p:nvPr>
            <p:ph idx="1"/>
          </p:nvPr>
        </p:nvSpPr>
        <p:spPr/>
        <p:txBody>
          <a:bodyPr/>
          <a:lstStyle/>
          <a:p>
            <a:pPr marL="0" indent="0">
              <a:buNone/>
            </a:pPr>
            <a:r>
              <a:rPr lang="en-GB" dirty="0"/>
              <a:t>Anyone who has tried to create a chart before knows how many options are available for presenting your data. </a:t>
            </a:r>
          </a:p>
          <a:p>
            <a:pPr marL="0" indent="0">
              <a:buNone/>
            </a:pPr>
            <a:r>
              <a:rPr lang="en-GB" dirty="0"/>
              <a:t>Choosing the right one can feel like a daunting task, but it doesn’t have to be. </a:t>
            </a:r>
          </a:p>
          <a:p>
            <a:pPr marL="0" indent="0">
              <a:buNone/>
            </a:pPr>
            <a:r>
              <a:rPr lang="en-GB" dirty="0"/>
              <a:t>After you’ve identified your purpose (step 1) and audience (step 2), you know what kind of data you need to summarize.</a:t>
            </a:r>
          </a:p>
          <a:p>
            <a:pPr marL="0" indent="0">
              <a:buNone/>
            </a:pPr>
            <a:endParaRPr lang="en-GB" dirty="0"/>
          </a:p>
          <a:p>
            <a:pPr marL="0" indent="0">
              <a:buNone/>
            </a:pPr>
            <a:r>
              <a:rPr lang="en-GB" dirty="0"/>
              <a:t>Armed with that knowledge, you can use the guide to the right to pick an appropriate chart type</a:t>
            </a:r>
            <a:endParaRPr lang="en-US" dirty="0"/>
          </a:p>
        </p:txBody>
      </p:sp>
    </p:spTree>
    <p:extLst>
      <p:ext uri="{BB962C8B-B14F-4D97-AF65-F5344CB8AC3E}">
        <p14:creationId xmlns:p14="http://schemas.microsoft.com/office/powerpoint/2010/main" val="3009685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0D59E-7E6C-4FEA-946C-D5D4C92953B5}"/>
              </a:ext>
            </a:extLst>
          </p:cNvPr>
          <p:cNvSpPr>
            <a:spLocks noGrp="1"/>
          </p:cNvSpPr>
          <p:nvPr>
            <p:ph type="title"/>
          </p:nvPr>
        </p:nvSpPr>
        <p:spPr/>
        <p:txBody>
          <a:bodyPr/>
          <a:lstStyle/>
          <a:p>
            <a:r>
              <a:rPr lang="en-GB" dirty="0"/>
              <a:t>Make sure your visualizations are inclusive</a:t>
            </a:r>
            <a:endParaRPr lang="en-US" dirty="0"/>
          </a:p>
        </p:txBody>
      </p:sp>
      <p:sp>
        <p:nvSpPr>
          <p:cNvPr id="3" name="Content Placeholder 2">
            <a:extLst>
              <a:ext uri="{FF2B5EF4-FFF2-40B4-BE49-F238E27FC236}">
                <a16:creationId xmlns:a16="http://schemas.microsoft.com/office/drawing/2014/main" id="{CEF8F315-B6B2-4A23-8298-2A7866249D53}"/>
              </a:ext>
            </a:extLst>
          </p:cNvPr>
          <p:cNvSpPr>
            <a:spLocks noGrp="1"/>
          </p:cNvSpPr>
          <p:nvPr>
            <p:ph idx="1"/>
          </p:nvPr>
        </p:nvSpPr>
        <p:spPr/>
        <p:txBody>
          <a:bodyPr/>
          <a:lstStyle/>
          <a:p>
            <a:pPr marL="0" indent="0">
              <a:buNone/>
            </a:pPr>
            <a:r>
              <a:rPr lang="en-GB" dirty="0"/>
              <a:t>Whenever possible, try to make sure important information is communicated in a way that doesn’t rely entirely on </a:t>
            </a:r>
            <a:r>
              <a:rPr lang="en-GB" dirty="0" err="1"/>
              <a:t>color</a:t>
            </a:r>
            <a:r>
              <a:rPr lang="en-GB" dirty="0"/>
              <a:t>. </a:t>
            </a:r>
          </a:p>
          <a:p>
            <a:pPr marL="0" indent="0">
              <a:buNone/>
            </a:pPr>
            <a:endParaRPr lang="en-GB" dirty="0"/>
          </a:p>
          <a:p>
            <a:pPr marL="0" indent="0">
              <a:buNone/>
            </a:pPr>
            <a:r>
              <a:rPr lang="en-GB" dirty="0"/>
              <a:t>This will allow your data to be understood by the broadest possible audience</a:t>
            </a:r>
            <a:r>
              <a:rPr lang="en-US" dirty="0"/>
              <a:t>.</a:t>
            </a:r>
          </a:p>
          <a:p>
            <a:pPr marL="0" indent="0">
              <a:buNone/>
            </a:pPr>
            <a:endParaRPr lang="en-US" dirty="0"/>
          </a:p>
          <a:p>
            <a:pPr marL="0" indent="0">
              <a:buNone/>
            </a:pPr>
            <a:r>
              <a:rPr lang="en-GB" dirty="0"/>
              <a:t>Inclusive design doesn’t mean eliminating </a:t>
            </a:r>
            <a:r>
              <a:rPr lang="en-GB" dirty="0" err="1"/>
              <a:t>color</a:t>
            </a:r>
            <a:r>
              <a:rPr lang="en-GB" dirty="0"/>
              <a:t> — it just means working to ensure your graphics can be understood with or without it.</a:t>
            </a:r>
          </a:p>
        </p:txBody>
      </p:sp>
    </p:spTree>
    <p:extLst>
      <p:ext uri="{BB962C8B-B14F-4D97-AF65-F5344CB8AC3E}">
        <p14:creationId xmlns:p14="http://schemas.microsoft.com/office/powerpoint/2010/main" val="18919486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1867F-7A9D-4340-AB82-AD4054BBFC52}"/>
              </a:ext>
            </a:extLst>
          </p:cNvPr>
          <p:cNvSpPr>
            <a:spLocks noGrp="1"/>
          </p:cNvSpPr>
          <p:nvPr>
            <p:ph type="title"/>
          </p:nvPr>
        </p:nvSpPr>
        <p:spPr/>
        <p:txBody>
          <a:bodyPr/>
          <a:lstStyle/>
          <a:p>
            <a:r>
              <a:rPr lang="en-US" dirty="0"/>
              <a:t>Provide context</a:t>
            </a:r>
          </a:p>
        </p:txBody>
      </p:sp>
      <p:sp>
        <p:nvSpPr>
          <p:cNvPr id="3" name="Content Placeholder 2">
            <a:extLst>
              <a:ext uri="{FF2B5EF4-FFF2-40B4-BE49-F238E27FC236}">
                <a16:creationId xmlns:a16="http://schemas.microsoft.com/office/drawing/2014/main" id="{BA7C31E1-6F37-4CFA-BC95-A2DE247B7455}"/>
              </a:ext>
            </a:extLst>
          </p:cNvPr>
          <p:cNvSpPr>
            <a:spLocks noGrp="1"/>
          </p:cNvSpPr>
          <p:nvPr>
            <p:ph idx="1"/>
          </p:nvPr>
        </p:nvSpPr>
        <p:spPr/>
        <p:txBody>
          <a:bodyPr/>
          <a:lstStyle/>
          <a:p>
            <a:r>
              <a:rPr lang="en-GB" dirty="0"/>
              <a:t>Instead of just presenting your data, connect it to a broader context. What does it mean for the problem or subject being assessed? </a:t>
            </a:r>
          </a:p>
          <a:p>
            <a:endParaRPr lang="en-GB" dirty="0"/>
          </a:p>
          <a:p>
            <a:r>
              <a:rPr lang="en-GB" dirty="0"/>
              <a:t>Make sure it’s easy to interpret the information quickly and apply it in the context of a particular challenge.</a:t>
            </a:r>
            <a:endParaRPr lang="en-US" dirty="0"/>
          </a:p>
        </p:txBody>
      </p:sp>
    </p:spTree>
    <p:extLst>
      <p:ext uri="{BB962C8B-B14F-4D97-AF65-F5344CB8AC3E}">
        <p14:creationId xmlns:p14="http://schemas.microsoft.com/office/powerpoint/2010/main" val="2488540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28F61-84D3-4626-8B25-C84233FEFF27}"/>
              </a:ext>
            </a:extLst>
          </p:cNvPr>
          <p:cNvSpPr>
            <a:spLocks noGrp="1"/>
          </p:cNvSpPr>
          <p:nvPr>
            <p:ph type="title"/>
          </p:nvPr>
        </p:nvSpPr>
        <p:spPr/>
        <p:txBody>
          <a:bodyPr/>
          <a:lstStyle/>
          <a:p>
            <a:r>
              <a:rPr lang="en-US" dirty="0"/>
              <a:t>Make it actionable</a:t>
            </a:r>
          </a:p>
        </p:txBody>
      </p:sp>
      <p:sp>
        <p:nvSpPr>
          <p:cNvPr id="3" name="Content Placeholder 2">
            <a:extLst>
              <a:ext uri="{FF2B5EF4-FFF2-40B4-BE49-F238E27FC236}">
                <a16:creationId xmlns:a16="http://schemas.microsoft.com/office/drawing/2014/main" id="{B533E600-0375-4AB1-A97B-D6499740C5F6}"/>
              </a:ext>
            </a:extLst>
          </p:cNvPr>
          <p:cNvSpPr>
            <a:spLocks noGrp="1"/>
          </p:cNvSpPr>
          <p:nvPr>
            <p:ph idx="1"/>
          </p:nvPr>
        </p:nvSpPr>
        <p:spPr>
          <a:xfrm>
            <a:off x="838200" y="1825625"/>
            <a:ext cx="7484706" cy="4351338"/>
          </a:xfrm>
        </p:spPr>
        <p:txBody>
          <a:bodyPr/>
          <a:lstStyle/>
          <a:p>
            <a:pPr marL="0" indent="0" algn="just">
              <a:buNone/>
            </a:pPr>
            <a:r>
              <a:rPr lang="en-GB" dirty="0"/>
              <a:t>Finally, and perhaps most importantly, make sure the data you’re sharing is actionable. </a:t>
            </a:r>
          </a:p>
          <a:p>
            <a:pPr marL="0" indent="0" algn="just">
              <a:buNone/>
            </a:pPr>
            <a:endParaRPr lang="en-GB" dirty="0"/>
          </a:p>
          <a:p>
            <a:pPr marL="0" indent="0" algn="just">
              <a:buNone/>
            </a:pPr>
            <a:r>
              <a:rPr lang="en-GB" dirty="0"/>
              <a:t>The best visualizations can turn insights into action by allowing your audience to use data to inform their strategies and business decisions</a:t>
            </a:r>
            <a:endParaRPr lang="en-US" dirty="0"/>
          </a:p>
        </p:txBody>
      </p:sp>
      <p:pic>
        <p:nvPicPr>
          <p:cNvPr id="5" name="Picture 4">
            <a:extLst>
              <a:ext uri="{FF2B5EF4-FFF2-40B4-BE49-F238E27FC236}">
                <a16:creationId xmlns:a16="http://schemas.microsoft.com/office/drawing/2014/main" id="{7F177296-DBE7-4857-86A3-FE20216EB5E9}"/>
              </a:ext>
            </a:extLst>
          </p:cNvPr>
          <p:cNvPicPr>
            <a:picLocks noChangeAspect="1"/>
          </p:cNvPicPr>
          <p:nvPr/>
        </p:nvPicPr>
        <p:blipFill>
          <a:blip r:embed="rId2"/>
          <a:stretch>
            <a:fillRect/>
          </a:stretch>
        </p:blipFill>
        <p:spPr>
          <a:xfrm>
            <a:off x="9223310" y="1528762"/>
            <a:ext cx="2590800" cy="2886075"/>
          </a:xfrm>
          <a:prstGeom prst="rect">
            <a:avLst/>
          </a:prstGeom>
        </p:spPr>
      </p:pic>
    </p:spTree>
    <p:extLst>
      <p:ext uri="{BB962C8B-B14F-4D97-AF65-F5344CB8AC3E}">
        <p14:creationId xmlns:p14="http://schemas.microsoft.com/office/powerpoint/2010/main" val="818547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EF4F1-356F-4994-B3AC-1A540D3171A4}"/>
              </a:ext>
            </a:extLst>
          </p:cNvPr>
          <p:cNvSpPr>
            <a:spLocks noGrp="1"/>
          </p:cNvSpPr>
          <p:nvPr>
            <p:ph type="title"/>
          </p:nvPr>
        </p:nvSpPr>
        <p:spPr/>
        <p:txBody>
          <a:bodyPr/>
          <a:lstStyle/>
          <a:p>
            <a:r>
              <a:rPr lang="en-GB" dirty="0"/>
              <a:t>History Of Data Visualization</a:t>
            </a:r>
            <a:endParaRPr lang="en-US" dirty="0"/>
          </a:p>
        </p:txBody>
      </p:sp>
      <p:pic>
        <p:nvPicPr>
          <p:cNvPr id="5" name="Content Placeholder 4">
            <a:extLst>
              <a:ext uri="{FF2B5EF4-FFF2-40B4-BE49-F238E27FC236}">
                <a16:creationId xmlns:a16="http://schemas.microsoft.com/office/drawing/2014/main" id="{CD53D873-1549-4C47-BCAB-D97B404BD2F7}"/>
              </a:ext>
            </a:extLst>
          </p:cNvPr>
          <p:cNvPicPr>
            <a:picLocks noGrp="1" noChangeAspect="1"/>
          </p:cNvPicPr>
          <p:nvPr>
            <p:ph idx="1"/>
          </p:nvPr>
        </p:nvPicPr>
        <p:blipFill>
          <a:blip r:embed="rId2"/>
          <a:stretch>
            <a:fillRect/>
          </a:stretch>
        </p:blipFill>
        <p:spPr>
          <a:xfrm>
            <a:off x="6096000" y="1386472"/>
            <a:ext cx="5708391" cy="3944823"/>
          </a:xfrm>
        </p:spPr>
      </p:pic>
      <p:pic>
        <p:nvPicPr>
          <p:cNvPr id="7" name="Picture 6">
            <a:extLst>
              <a:ext uri="{FF2B5EF4-FFF2-40B4-BE49-F238E27FC236}">
                <a16:creationId xmlns:a16="http://schemas.microsoft.com/office/drawing/2014/main" id="{B489781F-10FB-4A6A-A63F-00618B907C0D}"/>
              </a:ext>
            </a:extLst>
          </p:cNvPr>
          <p:cNvPicPr>
            <a:picLocks noChangeAspect="1"/>
          </p:cNvPicPr>
          <p:nvPr/>
        </p:nvPicPr>
        <p:blipFill>
          <a:blip r:embed="rId3"/>
          <a:stretch>
            <a:fillRect/>
          </a:stretch>
        </p:blipFill>
        <p:spPr>
          <a:xfrm>
            <a:off x="387609" y="1743499"/>
            <a:ext cx="5863221" cy="2173206"/>
          </a:xfrm>
          <a:prstGeom prst="rect">
            <a:avLst/>
          </a:prstGeom>
        </p:spPr>
      </p:pic>
      <p:sp>
        <p:nvSpPr>
          <p:cNvPr id="8" name="TextBox 7">
            <a:extLst>
              <a:ext uri="{FF2B5EF4-FFF2-40B4-BE49-F238E27FC236}">
                <a16:creationId xmlns:a16="http://schemas.microsoft.com/office/drawing/2014/main" id="{6634143F-CFC4-4E98-9DFA-3C8621EEA2B6}"/>
              </a:ext>
            </a:extLst>
          </p:cNvPr>
          <p:cNvSpPr txBox="1"/>
          <p:nvPr/>
        </p:nvSpPr>
        <p:spPr>
          <a:xfrm>
            <a:off x="8950195" y="5411755"/>
            <a:ext cx="1405449" cy="369332"/>
          </a:xfrm>
          <a:prstGeom prst="rect">
            <a:avLst/>
          </a:prstGeom>
          <a:noFill/>
        </p:spPr>
        <p:txBody>
          <a:bodyPr wrap="none" rtlCol="0">
            <a:spAutoFit/>
          </a:bodyPr>
          <a:lstStyle/>
          <a:p>
            <a:r>
              <a:rPr lang="en-GB" dirty="0"/>
              <a:t>30000 YEARS</a:t>
            </a:r>
            <a:endParaRPr lang="en-US" dirty="0"/>
          </a:p>
        </p:txBody>
      </p:sp>
      <p:sp>
        <p:nvSpPr>
          <p:cNvPr id="9" name="TextBox 8">
            <a:extLst>
              <a:ext uri="{FF2B5EF4-FFF2-40B4-BE49-F238E27FC236}">
                <a16:creationId xmlns:a16="http://schemas.microsoft.com/office/drawing/2014/main" id="{C9328B59-2635-487F-BD89-503A30D1BFD4}"/>
              </a:ext>
            </a:extLst>
          </p:cNvPr>
          <p:cNvSpPr txBox="1"/>
          <p:nvPr/>
        </p:nvSpPr>
        <p:spPr>
          <a:xfrm>
            <a:off x="3237722" y="4105469"/>
            <a:ext cx="1082351" cy="369332"/>
          </a:xfrm>
          <a:prstGeom prst="rect">
            <a:avLst/>
          </a:prstGeom>
          <a:noFill/>
        </p:spPr>
        <p:txBody>
          <a:bodyPr wrap="square" rtlCol="0">
            <a:spAutoFit/>
          </a:bodyPr>
          <a:lstStyle/>
          <a:p>
            <a:r>
              <a:rPr lang="en-GB" dirty="0"/>
              <a:t>1600 AD</a:t>
            </a:r>
            <a:endParaRPr lang="en-US" dirty="0"/>
          </a:p>
        </p:txBody>
      </p:sp>
      <p:pic>
        <p:nvPicPr>
          <p:cNvPr id="11" name="Picture 10">
            <a:extLst>
              <a:ext uri="{FF2B5EF4-FFF2-40B4-BE49-F238E27FC236}">
                <a16:creationId xmlns:a16="http://schemas.microsoft.com/office/drawing/2014/main" id="{C2D5FD3A-8811-48CA-A45A-25FD0F5CE142}"/>
              </a:ext>
            </a:extLst>
          </p:cNvPr>
          <p:cNvPicPr>
            <a:picLocks noChangeAspect="1"/>
          </p:cNvPicPr>
          <p:nvPr/>
        </p:nvPicPr>
        <p:blipFill>
          <a:blip r:embed="rId4"/>
          <a:stretch>
            <a:fillRect/>
          </a:stretch>
        </p:blipFill>
        <p:spPr>
          <a:xfrm>
            <a:off x="577403" y="4105469"/>
            <a:ext cx="2517905" cy="2110971"/>
          </a:xfrm>
          <a:prstGeom prst="rect">
            <a:avLst/>
          </a:prstGeom>
        </p:spPr>
      </p:pic>
      <p:sp>
        <p:nvSpPr>
          <p:cNvPr id="12" name="TextBox 11">
            <a:extLst>
              <a:ext uri="{FF2B5EF4-FFF2-40B4-BE49-F238E27FC236}">
                <a16:creationId xmlns:a16="http://schemas.microsoft.com/office/drawing/2014/main" id="{F4830210-CBB8-4A81-ACB1-8C9E2D468209}"/>
              </a:ext>
            </a:extLst>
          </p:cNvPr>
          <p:cNvSpPr txBox="1"/>
          <p:nvPr/>
        </p:nvSpPr>
        <p:spPr>
          <a:xfrm>
            <a:off x="3237722" y="5710335"/>
            <a:ext cx="981359" cy="369332"/>
          </a:xfrm>
          <a:prstGeom prst="rect">
            <a:avLst/>
          </a:prstGeom>
          <a:noFill/>
        </p:spPr>
        <p:txBody>
          <a:bodyPr wrap="none" rtlCol="0">
            <a:spAutoFit/>
          </a:bodyPr>
          <a:lstStyle/>
          <a:p>
            <a:r>
              <a:rPr lang="en-GB" dirty="0"/>
              <a:t>1280 AD</a:t>
            </a:r>
            <a:endParaRPr lang="en-US" dirty="0"/>
          </a:p>
        </p:txBody>
      </p:sp>
    </p:spTree>
    <p:extLst>
      <p:ext uri="{BB962C8B-B14F-4D97-AF65-F5344CB8AC3E}">
        <p14:creationId xmlns:p14="http://schemas.microsoft.com/office/powerpoint/2010/main" val="762121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DF6D5-D5CB-4834-978A-B9552FB106AB}"/>
              </a:ext>
            </a:extLst>
          </p:cNvPr>
          <p:cNvSpPr>
            <a:spLocks noGrp="1"/>
          </p:cNvSpPr>
          <p:nvPr>
            <p:ph type="title"/>
          </p:nvPr>
        </p:nvSpPr>
        <p:spPr/>
        <p:txBody>
          <a:bodyPr/>
          <a:lstStyle/>
          <a:p>
            <a:r>
              <a:rPr lang="en-GB" dirty="0"/>
              <a:t>2000’S</a:t>
            </a:r>
            <a:endParaRPr lang="en-US" dirty="0"/>
          </a:p>
        </p:txBody>
      </p:sp>
      <p:pic>
        <p:nvPicPr>
          <p:cNvPr id="1026" name="Picture 2" descr="What is Data Visualization? A Complete Introductory Overview - Datameer">
            <a:extLst>
              <a:ext uri="{FF2B5EF4-FFF2-40B4-BE49-F238E27FC236}">
                <a16:creationId xmlns:a16="http://schemas.microsoft.com/office/drawing/2014/main" id="{19B994D4-D396-469A-B9CF-775C39D9FB6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9510" y="1518400"/>
            <a:ext cx="8977373" cy="497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6981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F8F36-21B9-4DDC-A1C4-BC7B704ABA50}"/>
              </a:ext>
            </a:extLst>
          </p:cNvPr>
          <p:cNvSpPr>
            <a:spLocks noGrp="1"/>
          </p:cNvSpPr>
          <p:nvPr>
            <p:ph type="title"/>
          </p:nvPr>
        </p:nvSpPr>
        <p:spPr/>
        <p:txBody>
          <a:bodyPr/>
          <a:lstStyle/>
          <a:p>
            <a:r>
              <a:rPr lang="en-GB" dirty="0"/>
              <a:t>Relationship between Visualization and Other Fields</a:t>
            </a:r>
            <a:endParaRPr lang="en-US" dirty="0"/>
          </a:p>
        </p:txBody>
      </p:sp>
      <p:sp>
        <p:nvSpPr>
          <p:cNvPr id="3" name="Content Placeholder 2">
            <a:extLst>
              <a:ext uri="{FF2B5EF4-FFF2-40B4-BE49-F238E27FC236}">
                <a16:creationId xmlns:a16="http://schemas.microsoft.com/office/drawing/2014/main" id="{969180BD-2245-4FFF-B435-B5954AC796EA}"/>
              </a:ext>
            </a:extLst>
          </p:cNvPr>
          <p:cNvSpPr>
            <a:spLocks noGrp="1"/>
          </p:cNvSpPr>
          <p:nvPr>
            <p:ph idx="1"/>
          </p:nvPr>
        </p:nvSpPr>
        <p:spPr/>
        <p:txBody>
          <a:bodyPr/>
          <a:lstStyle/>
          <a:p>
            <a:pPr marL="0" indent="0" algn="ctr">
              <a:buNone/>
            </a:pPr>
            <a:r>
              <a:rPr lang="en-GB" dirty="0"/>
              <a:t>Computer Graphics vs Data Visualization</a:t>
            </a:r>
          </a:p>
          <a:p>
            <a:pPr marL="0" indent="0" algn="ctr">
              <a:buNone/>
            </a:pPr>
            <a:endParaRPr lang="en-GB" dirty="0"/>
          </a:p>
          <a:p>
            <a:pPr marL="0" indent="0">
              <a:buNone/>
            </a:pPr>
            <a:r>
              <a:rPr lang="en-GB" dirty="0"/>
              <a:t>Originally, visualization was considered a subfield of computer graphics, primarily because visualization uses graphics to display information via images</a:t>
            </a:r>
          </a:p>
          <a:p>
            <a:pPr marL="0" indent="0" algn="just">
              <a:buNone/>
            </a:pPr>
            <a:r>
              <a:rPr lang="en-GB" dirty="0"/>
              <a:t>In all visualizations, one can clearly see the use of the graphics primitives (points, lines, areas, and volumes). Beyond the use of graphics, the most important aspect of all visualizations is their connection to data. </a:t>
            </a:r>
          </a:p>
          <a:p>
            <a:pPr marL="0" indent="0">
              <a:buNone/>
            </a:pPr>
            <a:endParaRPr lang="en-GB" dirty="0"/>
          </a:p>
          <a:p>
            <a:pPr marL="0" indent="0">
              <a:buNone/>
            </a:pPr>
            <a:endParaRPr lang="en-US" dirty="0"/>
          </a:p>
        </p:txBody>
      </p:sp>
    </p:spTree>
    <p:extLst>
      <p:ext uri="{BB962C8B-B14F-4D97-AF65-F5344CB8AC3E}">
        <p14:creationId xmlns:p14="http://schemas.microsoft.com/office/powerpoint/2010/main" val="1837975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577D0-6D81-4DA0-933E-D67708FED61F}"/>
              </a:ext>
            </a:extLst>
          </p:cNvPr>
          <p:cNvSpPr>
            <a:spLocks noGrp="1"/>
          </p:cNvSpPr>
          <p:nvPr>
            <p:ph type="title"/>
          </p:nvPr>
        </p:nvSpPr>
        <p:spPr/>
        <p:txBody>
          <a:bodyPr/>
          <a:lstStyle/>
          <a:p>
            <a:r>
              <a:rPr lang="en-GB" dirty="0"/>
              <a:t>visualization is more than simply computer graphics.</a:t>
            </a:r>
            <a:endParaRPr lang="en-US" dirty="0"/>
          </a:p>
        </p:txBody>
      </p:sp>
      <p:sp>
        <p:nvSpPr>
          <p:cNvPr id="3" name="Content Placeholder 2">
            <a:extLst>
              <a:ext uri="{FF2B5EF4-FFF2-40B4-BE49-F238E27FC236}">
                <a16:creationId xmlns:a16="http://schemas.microsoft.com/office/drawing/2014/main" id="{869E3A76-875F-4A0A-917D-B432333B038A}"/>
              </a:ext>
            </a:extLst>
          </p:cNvPr>
          <p:cNvSpPr>
            <a:spLocks noGrp="1"/>
          </p:cNvSpPr>
          <p:nvPr>
            <p:ph idx="1"/>
          </p:nvPr>
        </p:nvSpPr>
        <p:spPr/>
        <p:txBody>
          <a:bodyPr/>
          <a:lstStyle/>
          <a:p>
            <a:pPr algn="just"/>
            <a:r>
              <a:rPr lang="en-GB" dirty="0"/>
              <a:t>The field of visualization encompasses aspects from numerous other disciplines, including human-computer interaction, perceptual psychology, databases, statistics, and data mining, to name a few.</a:t>
            </a:r>
          </a:p>
          <a:p>
            <a:pPr marL="0" indent="0" algn="just">
              <a:buNone/>
            </a:pPr>
            <a:endParaRPr lang="en-GB" dirty="0"/>
          </a:p>
          <a:p>
            <a:pPr algn="just"/>
            <a:r>
              <a:rPr lang="en-GB" dirty="0"/>
              <a:t> While computer graphics can be used to define and generate the displays that are used to communicate the information, the sources of data and the way users interact and perceive the data are all important components to understand when presenting the information.</a:t>
            </a:r>
            <a:endParaRPr lang="en-US" dirty="0"/>
          </a:p>
        </p:txBody>
      </p:sp>
    </p:spTree>
    <p:extLst>
      <p:ext uri="{BB962C8B-B14F-4D97-AF65-F5344CB8AC3E}">
        <p14:creationId xmlns:p14="http://schemas.microsoft.com/office/powerpoint/2010/main" val="1722574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56FB4-E9E0-4109-9C14-8FF4A3638D70}"/>
              </a:ext>
            </a:extLst>
          </p:cNvPr>
          <p:cNvSpPr>
            <a:spLocks noGrp="1"/>
          </p:cNvSpPr>
          <p:nvPr>
            <p:ph type="title"/>
          </p:nvPr>
        </p:nvSpPr>
        <p:spPr/>
        <p:txBody>
          <a:bodyPr/>
          <a:lstStyle/>
          <a:p>
            <a:r>
              <a:rPr lang="en-GB" dirty="0"/>
              <a:t>Computer Graphics</a:t>
            </a:r>
            <a:endParaRPr lang="en-US" dirty="0"/>
          </a:p>
        </p:txBody>
      </p:sp>
      <p:sp>
        <p:nvSpPr>
          <p:cNvPr id="3" name="Content Placeholder 2">
            <a:extLst>
              <a:ext uri="{FF2B5EF4-FFF2-40B4-BE49-F238E27FC236}">
                <a16:creationId xmlns:a16="http://schemas.microsoft.com/office/drawing/2014/main" id="{82693982-2178-4921-91AB-EAFB3BAFE18C}"/>
              </a:ext>
            </a:extLst>
          </p:cNvPr>
          <p:cNvSpPr>
            <a:spLocks noGrp="1"/>
          </p:cNvSpPr>
          <p:nvPr>
            <p:ph idx="1"/>
          </p:nvPr>
        </p:nvSpPr>
        <p:spPr/>
        <p:txBody>
          <a:bodyPr/>
          <a:lstStyle/>
          <a:p>
            <a:pPr algn="just"/>
            <a:r>
              <a:rPr lang="en-GB" dirty="0"/>
              <a:t>Our view is that computer graphics is predominantly focused on the creation of interactive synthetic images and animations of three-dimensional objects, most often where visual realism is one of the primary goals. </a:t>
            </a:r>
          </a:p>
          <a:p>
            <a:pPr marL="0" indent="0" algn="just">
              <a:buNone/>
            </a:pPr>
            <a:endParaRPr lang="en-GB" dirty="0"/>
          </a:p>
          <a:p>
            <a:pPr algn="just"/>
            <a:r>
              <a:rPr lang="en-GB" dirty="0"/>
              <a:t>A secondary application of computer graphics is in art and entertainment, with video games, cartoons, advertisements, and movie special effects as typical examples. </a:t>
            </a:r>
            <a:endParaRPr lang="en-US" dirty="0"/>
          </a:p>
        </p:txBody>
      </p:sp>
    </p:spTree>
    <p:extLst>
      <p:ext uri="{BB962C8B-B14F-4D97-AF65-F5344CB8AC3E}">
        <p14:creationId xmlns:p14="http://schemas.microsoft.com/office/powerpoint/2010/main" val="2263788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C52F5-B4CF-427B-B1AB-430B3FE41BBA}"/>
              </a:ext>
            </a:extLst>
          </p:cNvPr>
          <p:cNvSpPr>
            <a:spLocks noGrp="1"/>
          </p:cNvSpPr>
          <p:nvPr>
            <p:ph type="title"/>
          </p:nvPr>
        </p:nvSpPr>
        <p:spPr/>
        <p:txBody>
          <a:bodyPr/>
          <a:lstStyle/>
          <a:p>
            <a:r>
              <a:rPr lang="en-GB" dirty="0"/>
              <a:t>Visualization</a:t>
            </a:r>
            <a:endParaRPr lang="en-US" dirty="0"/>
          </a:p>
        </p:txBody>
      </p:sp>
      <p:sp>
        <p:nvSpPr>
          <p:cNvPr id="3" name="Content Placeholder 2">
            <a:extLst>
              <a:ext uri="{FF2B5EF4-FFF2-40B4-BE49-F238E27FC236}">
                <a16:creationId xmlns:a16="http://schemas.microsoft.com/office/drawing/2014/main" id="{D0504E3D-54A2-49D4-B86E-1D1CCE5C2764}"/>
              </a:ext>
            </a:extLst>
          </p:cNvPr>
          <p:cNvSpPr>
            <a:spLocks noGrp="1"/>
          </p:cNvSpPr>
          <p:nvPr>
            <p:ph idx="1"/>
          </p:nvPr>
        </p:nvSpPr>
        <p:spPr/>
        <p:txBody>
          <a:bodyPr/>
          <a:lstStyle/>
          <a:p>
            <a:pPr algn="just"/>
            <a:r>
              <a:rPr lang="en-GB" dirty="0"/>
              <a:t>Visualization, on the other hand, does not emphasize visual realism as much as the effective communication of information. </a:t>
            </a:r>
          </a:p>
          <a:p>
            <a:pPr algn="just"/>
            <a:endParaRPr lang="en-GB" dirty="0"/>
          </a:p>
          <a:p>
            <a:pPr algn="just"/>
            <a:r>
              <a:rPr lang="en-GB" dirty="0"/>
              <a:t>Many types of visualizations do not deal with physical objects, and those that do are often communicating attributes of the objects that would normally not be visible, such as material stress or fluid flow patterns.</a:t>
            </a:r>
            <a:endParaRPr lang="en-US" dirty="0"/>
          </a:p>
        </p:txBody>
      </p:sp>
    </p:spTree>
    <p:extLst>
      <p:ext uri="{BB962C8B-B14F-4D97-AF65-F5344CB8AC3E}">
        <p14:creationId xmlns:p14="http://schemas.microsoft.com/office/powerpoint/2010/main" val="3219511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C8104-3D5C-44A2-9D7F-0ABDB84C144C}"/>
              </a:ext>
            </a:extLst>
          </p:cNvPr>
          <p:cNvSpPr>
            <a:spLocks noGrp="1"/>
          </p:cNvSpPr>
          <p:nvPr>
            <p:ph type="title"/>
          </p:nvPr>
        </p:nvSpPr>
        <p:spPr/>
        <p:txBody>
          <a:bodyPr/>
          <a:lstStyle/>
          <a:p>
            <a:r>
              <a:rPr lang="en-GB" dirty="0"/>
              <a:t>Visualization of Patient Heart</a:t>
            </a:r>
            <a:endParaRPr lang="en-US" dirty="0"/>
          </a:p>
        </p:txBody>
      </p:sp>
      <p:pic>
        <p:nvPicPr>
          <p:cNvPr id="5" name="Content Placeholder 4">
            <a:extLst>
              <a:ext uri="{FF2B5EF4-FFF2-40B4-BE49-F238E27FC236}">
                <a16:creationId xmlns:a16="http://schemas.microsoft.com/office/drawing/2014/main" id="{30F7EA67-D83A-4599-95CB-D4A481860C25}"/>
              </a:ext>
            </a:extLst>
          </p:cNvPr>
          <p:cNvPicPr>
            <a:picLocks noGrp="1" noChangeAspect="1"/>
          </p:cNvPicPr>
          <p:nvPr>
            <p:ph idx="1"/>
          </p:nvPr>
        </p:nvPicPr>
        <p:blipFill>
          <a:blip r:embed="rId2"/>
          <a:stretch>
            <a:fillRect/>
          </a:stretch>
        </p:blipFill>
        <p:spPr>
          <a:xfrm>
            <a:off x="7077172" y="1919013"/>
            <a:ext cx="3971925" cy="3810000"/>
          </a:xfrm>
        </p:spPr>
      </p:pic>
      <p:sp>
        <p:nvSpPr>
          <p:cNvPr id="7" name="TextBox 6">
            <a:extLst>
              <a:ext uri="{FF2B5EF4-FFF2-40B4-BE49-F238E27FC236}">
                <a16:creationId xmlns:a16="http://schemas.microsoft.com/office/drawing/2014/main" id="{10848B59-1908-4CE7-870F-DE6BEE009849}"/>
              </a:ext>
            </a:extLst>
          </p:cNvPr>
          <p:cNvSpPr txBox="1"/>
          <p:nvPr/>
        </p:nvSpPr>
        <p:spPr>
          <a:xfrm>
            <a:off x="838200" y="1690688"/>
            <a:ext cx="6097554" cy="4647426"/>
          </a:xfrm>
          <a:prstGeom prst="rect">
            <a:avLst/>
          </a:prstGeom>
          <a:noFill/>
        </p:spPr>
        <p:txBody>
          <a:bodyPr wrap="square">
            <a:spAutoFit/>
          </a:bodyPr>
          <a:lstStyle/>
          <a:p>
            <a:pPr marL="342900" indent="-342900" algn="just">
              <a:buFont typeface="Arial" panose="020B0604020202020204" pitchFamily="34" charset="0"/>
              <a:buChar char="•"/>
            </a:pPr>
            <a:r>
              <a:rPr lang="en-GB" sz="2400" dirty="0"/>
              <a:t>A visualization of a patient’s heart, along with visualizations representing additional parameters not easily representable on that 3D model. </a:t>
            </a:r>
          </a:p>
          <a:p>
            <a:pPr marL="342900" indent="-342900" algn="just">
              <a:buFont typeface="Arial" panose="020B0604020202020204" pitchFamily="34" charset="0"/>
              <a:buChar char="•"/>
            </a:pPr>
            <a:endParaRPr lang="en-GB" sz="2400" dirty="0"/>
          </a:p>
          <a:p>
            <a:pPr marL="342900" indent="-342900" algn="just">
              <a:buFont typeface="Arial" panose="020B0604020202020204" pitchFamily="34" charset="0"/>
              <a:buChar char="•"/>
            </a:pPr>
            <a:r>
              <a:rPr lang="en-GB" sz="2400" dirty="0"/>
              <a:t>The visualization in shows the dependency of interactive visualization on computer graphics</a:t>
            </a:r>
          </a:p>
          <a:p>
            <a:pPr marL="342900" indent="-342900" algn="just">
              <a:buFont typeface="Arial" panose="020B0604020202020204" pitchFamily="34" charset="0"/>
              <a:buChar char="•"/>
            </a:pPr>
            <a:endParaRPr lang="en-GB" sz="2400" dirty="0"/>
          </a:p>
          <a:p>
            <a:pPr marL="342900" indent="-342900" algn="just">
              <a:buFont typeface="Arial" panose="020B0604020202020204" pitchFamily="34" charset="0"/>
              <a:buChar char="•"/>
            </a:pPr>
            <a:r>
              <a:rPr lang="en-GB" sz="2400" dirty="0"/>
              <a:t>Computer graphics is the rendering engine for this integrated visualization</a:t>
            </a:r>
          </a:p>
          <a:p>
            <a:pPr marL="285750" indent="-285750" algn="just">
              <a:buFont typeface="Arial" panose="020B0604020202020204" pitchFamily="34" charset="0"/>
              <a:buChar char="•"/>
            </a:pPr>
            <a:endParaRPr lang="en-GB" sz="1600" dirty="0"/>
          </a:p>
          <a:p>
            <a:pPr marL="285750" indent="-285750" algn="just">
              <a:buFont typeface="Arial" panose="020B0604020202020204" pitchFamily="34" charset="0"/>
              <a:buChar char="•"/>
            </a:pPr>
            <a:endParaRPr lang="en-US" sz="1600" dirty="0"/>
          </a:p>
        </p:txBody>
      </p:sp>
    </p:spTree>
    <p:extLst>
      <p:ext uri="{BB962C8B-B14F-4D97-AF65-F5344CB8AC3E}">
        <p14:creationId xmlns:p14="http://schemas.microsoft.com/office/powerpoint/2010/main" val="2928077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2B02A-FEFC-48DA-9E60-5A5C232F1C62}"/>
              </a:ext>
            </a:extLst>
          </p:cNvPr>
          <p:cNvSpPr>
            <a:spLocks noGrp="1"/>
          </p:cNvSpPr>
          <p:nvPr>
            <p:ph type="title"/>
          </p:nvPr>
        </p:nvSpPr>
        <p:spPr/>
        <p:txBody>
          <a:bodyPr/>
          <a:lstStyle/>
          <a:p>
            <a:r>
              <a:rPr lang="en-GB" dirty="0"/>
              <a:t>The visualization process at a very high or primitive level view.</a:t>
            </a:r>
            <a:endParaRPr lang="en-US" dirty="0"/>
          </a:p>
        </p:txBody>
      </p:sp>
      <p:pic>
        <p:nvPicPr>
          <p:cNvPr id="5" name="Content Placeholder 4">
            <a:extLst>
              <a:ext uri="{FF2B5EF4-FFF2-40B4-BE49-F238E27FC236}">
                <a16:creationId xmlns:a16="http://schemas.microsoft.com/office/drawing/2014/main" id="{8B19C3F5-915B-4A58-AB39-4A59579B483D}"/>
              </a:ext>
            </a:extLst>
          </p:cNvPr>
          <p:cNvPicPr>
            <a:picLocks noGrp="1" noChangeAspect="1"/>
          </p:cNvPicPr>
          <p:nvPr>
            <p:ph idx="1"/>
          </p:nvPr>
        </p:nvPicPr>
        <p:blipFill>
          <a:blip r:embed="rId2"/>
          <a:stretch>
            <a:fillRect/>
          </a:stretch>
        </p:blipFill>
        <p:spPr>
          <a:xfrm>
            <a:off x="2357826" y="2743799"/>
            <a:ext cx="8194615" cy="1558229"/>
          </a:xfrm>
        </p:spPr>
      </p:pic>
    </p:spTree>
    <p:extLst>
      <p:ext uri="{BB962C8B-B14F-4D97-AF65-F5344CB8AC3E}">
        <p14:creationId xmlns:p14="http://schemas.microsoft.com/office/powerpoint/2010/main" val="22069322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789</Words>
  <Application>Microsoft Office PowerPoint</Application>
  <PresentationFormat>Widescreen</PresentationFormat>
  <Paragraphs>75</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Arial</vt:lpstr>
      <vt:lpstr>Calibri</vt:lpstr>
      <vt:lpstr>Calibri Light</vt:lpstr>
      <vt:lpstr>Office Theme</vt:lpstr>
      <vt:lpstr>Data Visualization</vt:lpstr>
      <vt:lpstr>History Of Data Visualization</vt:lpstr>
      <vt:lpstr>2000’S</vt:lpstr>
      <vt:lpstr>Relationship between Visualization and Other Fields</vt:lpstr>
      <vt:lpstr>visualization is more than simply computer graphics.</vt:lpstr>
      <vt:lpstr>Computer Graphics</vt:lpstr>
      <vt:lpstr>Visualization</vt:lpstr>
      <vt:lpstr>Visualization of Patient Heart</vt:lpstr>
      <vt:lpstr>The visualization process at a very high or primitive level view.</vt:lpstr>
      <vt:lpstr>7 Steps of Data Visualization</vt:lpstr>
      <vt:lpstr>Define a clear purpose</vt:lpstr>
      <vt:lpstr>Know your audience.</vt:lpstr>
      <vt:lpstr>Keep visualizations simple</vt:lpstr>
      <vt:lpstr>Choose the right visual</vt:lpstr>
      <vt:lpstr>Make sure your visualizations are inclusive</vt:lpstr>
      <vt:lpstr>Provide context</vt:lpstr>
      <vt:lpstr>Make it actionable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dc:title>
  <dc:creator>Hafeezuddin Shaik</dc:creator>
  <cp:lastModifiedBy>Hafeezuddin Shaik</cp:lastModifiedBy>
  <cp:revision>1</cp:revision>
  <dcterms:created xsi:type="dcterms:W3CDTF">2022-03-08T13:36:58Z</dcterms:created>
  <dcterms:modified xsi:type="dcterms:W3CDTF">2022-03-08T14:03:38Z</dcterms:modified>
</cp:coreProperties>
</file>