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CA49B2B-9C89-4A74-A764-6A4CC68E4F50}"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3501-F951-4679-AA4B-E37528DF2730}"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030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49B2B-9C89-4A74-A764-6A4CC68E4F50}"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3501-F951-4679-AA4B-E37528DF2730}" type="slidenum">
              <a:rPr lang="en-US" smtClean="0"/>
              <a:t>‹#›</a:t>
            </a:fld>
            <a:endParaRPr lang="en-US"/>
          </a:p>
        </p:txBody>
      </p:sp>
    </p:spTree>
    <p:extLst>
      <p:ext uri="{BB962C8B-B14F-4D97-AF65-F5344CB8AC3E}">
        <p14:creationId xmlns:p14="http://schemas.microsoft.com/office/powerpoint/2010/main" val="84456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49B2B-9C89-4A74-A764-6A4CC68E4F50}"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3501-F951-4679-AA4B-E37528DF273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21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49B2B-9C89-4A74-A764-6A4CC68E4F50}"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3501-F951-4679-AA4B-E37528DF2730}" type="slidenum">
              <a:rPr lang="en-US" smtClean="0"/>
              <a:t>‹#›</a:t>
            </a:fld>
            <a:endParaRPr lang="en-US"/>
          </a:p>
        </p:txBody>
      </p:sp>
    </p:spTree>
    <p:extLst>
      <p:ext uri="{BB962C8B-B14F-4D97-AF65-F5344CB8AC3E}">
        <p14:creationId xmlns:p14="http://schemas.microsoft.com/office/powerpoint/2010/main" val="60378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A49B2B-9C89-4A74-A764-6A4CC68E4F50}"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B3501-F951-4679-AA4B-E37528DF2730}"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239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A49B2B-9C89-4A74-A764-6A4CC68E4F50}"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B3501-F951-4679-AA4B-E37528DF2730}" type="slidenum">
              <a:rPr lang="en-US" smtClean="0"/>
              <a:t>‹#›</a:t>
            </a:fld>
            <a:endParaRPr lang="en-US"/>
          </a:p>
        </p:txBody>
      </p:sp>
    </p:spTree>
    <p:extLst>
      <p:ext uri="{BB962C8B-B14F-4D97-AF65-F5344CB8AC3E}">
        <p14:creationId xmlns:p14="http://schemas.microsoft.com/office/powerpoint/2010/main" val="35626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A49B2B-9C89-4A74-A764-6A4CC68E4F50}"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B3501-F951-4679-AA4B-E37528DF2730}" type="slidenum">
              <a:rPr lang="en-US" smtClean="0"/>
              <a:t>‹#›</a:t>
            </a:fld>
            <a:endParaRPr lang="en-US"/>
          </a:p>
        </p:txBody>
      </p:sp>
    </p:spTree>
    <p:extLst>
      <p:ext uri="{BB962C8B-B14F-4D97-AF65-F5344CB8AC3E}">
        <p14:creationId xmlns:p14="http://schemas.microsoft.com/office/powerpoint/2010/main" val="151201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A49B2B-9C89-4A74-A764-6A4CC68E4F50}"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B3501-F951-4679-AA4B-E37528DF2730}" type="slidenum">
              <a:rPr lang="en-US" smtClean="0"/>
              <a:t>‹#›</a:t>
            </a:fld>
            <a:endParaRPr lang="en-US"/>
          </a:p>
        </p:txBody>
      </p:sp>
    </p:spTree>
    <p:extLst>
      <p:ext uri="{BB962C8B-B14F-4D97-AF65-F5344CB8AC3E}">
        <p14:creationId xmlns:p14="http://schemas.microsoft.com/office/powerpoint/2010/main" val="420976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49B2B-9C89-4A74-A764-6A4CC68E4F50}"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B3501-F951-4679-AA4B-E37528DF2730}" type="slidenum">
              <a:rPr lang="en-US" smtClean="0"/>
              <a:t>‹#›</a:t>
            </a:fld>
            <a:endParaRPr lang="en-US"/>
          </a:p>
        </p:txBody>
      </p:sp>
    </p:spTree>
    <p:extLst>
      <p:ext uri="{BB962C8B-B14F-4D97-AF65-F5344CB8AC3E}">
        <p14:creationId xmlns:p14="http://schemas.microsoft.com/office/powerpoint/2010/main" val="101390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A49B2B-9C89-4A74-A764-6A4CC68E4F50}"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B3501-F951-4679-AA4B-E37528DF2730}" type="slidenum">
              <a:rPr lang="en-US" smtClean="0"/>
              <a:t>‹#›</a:t>
            </a:fld>
            <a:endParaRPr lang="en-US"/>
          </a:p>
        </p:txBody>
      </p:sp>
    </p:spTree>
    <p:extLst>
      <p:ext uri="{BB962C8B-B14F-4D97-AF65-F5344CB8AC3E}">
        <p14:creationId xmlns:p14="http://schemas.microsoft.com/office/powerpoint/2010/main" val="164960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A49B2B-9C89-4A74-A764-6A4CC68E4F50}"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B3501-F951-4679-AA4B-E37528DF273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18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49B2B-9C89-4A74-A764-6A4CC68E4F50}" type="datetimeFigureOut">
              <a:rPr lang="en-US" smtClean="0"/>
              <a:t>6/28/2022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6B3501-F951-4679-AA4B-E37528DF2730}"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576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hafeezskhbablu@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VISUALIZATION	</a:t>
            </a:r>
            <a:endParaRPr lang="en-US" dirty="0"/>
          </a:p>
        </p:txBody>
      </p:sp>
      <p:sp>
        <p:nvSpPr>
          <p:cNvPr id="3" name="Subtitle 2"/>
          <p:cNvSpPr>
            <a:spLocks noGrp="1"/>
          </p:cNvSpPr>
          <p:nvPr>
            <p:ph type="subTitle" idx="1"/>
          </p:nvPr>
        </p:nvSpPr>
        <p:spPr/>
        <p:txBody>
          <a:bodyPr/>
          <a:lstStyle/>
          <a:p>
            <a:r>
              <a:rPr lang="en-US" dirty="0" smtClean="0"/>
              <a:t>27.06.2022</a:t>
            </a:r>
            <a:endParaRPr lang="en-US" dirty="0"/>
          </a:p>
        </p:txBody>
      </p:sp>
    </p:spTree>
    <p:extLst>
      <p:ext uri="{BB962C8B-B14F-4D97-AF65-F5344CB8AC3E}">
        <p14:creationId xmlns:p14="http://schemas.microsoft.com/office/powerpoint/2010/main" val="120429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based on analysis type - STATISTICS</a:t>
            </a:r>
            <a:endParaRPr lang="en-US" dirty="0"/>
          </a:p>
        </p:txBody>
      </p:sp>
      <p:sp>
        <p:nvSpPr>
          <p:cNvPr id="3" name="Content Placeholder 2"/>
          <p:cNvSpPr>
            <a:spLocks noGrp="1"/>
          </p:cNvSpPr>
          <p:nvPr>
            <p:ph idx="1"/>
          </p:nvPr>
        </p:nvSpPr>
        <p:spPr>
          <a:xfrm>
            <a:off x="1024127" y="1801368"/>
            <a:ext cx="9720073" cy="4023360"/>
          </a:xfrm>
        </p:spPr>
        <p:txBody>
          <a:bodyPr/>
          <a:lstStyle/>
          <a:p>
            <a:pPr algn="just"/>
            <a:r>
              <a:rPr lang="en-GB" dirty="0"/>
              <a:t>The system continues to evolve, with many others contributing to its </a:t>
            </a:r>
            <a:r>
              <a:rPr lang="en-GB" dirty="0" smtClean="0"/>
              <a:t>development</a:t>
            </a:r>
            <a:r>
              <a:rPr lang="en-GB" dirty="0"/>
              <a:t>. It supports a number of different visualizations, including </a:t>
            </a:r>
            <a:r>
              <a:rPr lang="en-GB" dirty="0" smtClean="0"/>
              <a:t>scatterplots</a:t>
            </a:r>
            <a:r>
              <a:rPr lang="en-GB" dirty="0"/>
              <a:t>, scatterplot matrices, bar charts, graphs, and parallel </a:t>
            </a:r>
            <a:r>
              <a:rPr lang="en-GB" dirty="0" smtClean="0"/>
              <a:t>coordinates. </a:t>
            </a:r>
          </a:p>
          <a:p>
            <a:pPr algn="just"/>
            <a:r>
              <a:rPr lang="en-GB" dirty="0" smtClean="0"/>
              <a:t>For </a:t>
            </a:r>
            <a:r>
              <a:rPr lang="en-GB" dirty="0"/>
              <a:t>each visualization, a control panel specific to that view is shown; clicking on any visualization exposes its control panel. </a:t>
            </a:r>
            <a:endParaRPr lang="en-GB" dirty="0" smtClean="0"/>
          </a:p>
          <a:p>
            <a:pPr algn="just"/>
            <a:r>
              <a:rPr lang="en-GB" dirty="0" err="1" smtClean="0"/>
              <a:t>Color</a:t>
            </a:r>
            <a:r>
              <a:rPr lang="en-GB" dirty="0" smtClean="0"/>
              <a:t> </a:t>
            </a:r>
            <a:r>
              <a:rPr lang="en-GB" dirty="0"/>
              <a:t>is used to link data between multiple views, and the user has a wide range of options for controlling the </a:t>
            </a:r>
            <a:r>
              <a:rPr lang="en-GB" dirty="0" err="1"/>
              <a:t>colors</a:t>
            </a:r>
            <a:r>
              <a:rPr lang="en-GB" dirty="0"/>
              <a:t> assigned to graphical entities. </a:t>
            </a:r>
            <a:endParaRPr lang="en-GB" dirty="0" smtClean="0"/>
          </a:p>
          <a:p>
            <a:pPr algn="just"/>
            <a:r>
              <a:rPr lang="en-GB" dirty="0" smtClean="0"/>
              <a:t>The </a:t>
            </a:r>
            <a:r>
              <a:rPr lang="en-GB" dirty="0"/>
              <a:t>user starts by selecting a data dimension to control the </a:t>
            </a:r>
            <a:r>
              <a:rPr lang="en-GB" dirty="0" err="1"/>
              <a:t>color</a:t>
            </a:r>
            <a:r>
              <a:rPr lang="en-GB" dirty="0"/>
              <a:t>; an interactive histogram can then be used to adjust the ranges of values assigned to each </a:t>
            </a:r>
            <a:r>
              <a:rPr lang="en-GB" dirty="0" err="1"/>
              <a:t>color</a:t>
            </a:r>
            <a:r>
              <a:rPr lang="en-GB" dirty="0"/>
              <a:t> </a:t>
            </a:r>
            <a:r>
              <a:rPr lang="en-GB" dirty="0" smtClean="0"/>
              <a:t>.</a:t>
            </a:r>
            <a:endParaRPr lang="en-US" dirty="0"/>
          </a:p>
        </p:txBody>
      </p:sp>
    </p:spTree>
    <p:extLst>
      <p:ext uri="{BB962C8B-B14F-4D97-AF65-F5344CB8AC3E}">
        <p14:creationId xmlns:p14="http://schemas.microsoft.com/office/powerpoint/2010/main" val="312311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based on analysis type </a:t>
            </a:r>
            <a:r>
              <a:rPr lang="en-US" dirty="0" smtClean="0"/>
              <a:t>– SPATIO TEMPORAL</a:t>
            </a:r>
            <a:endParaRPr lang="en-US" dirty="0"/>
          </a:p>
        </p:txBody>
      </p:sp>
      <p:sp>
        <p:nvSpPr>
          <p:cNvPr id="3" name="Content Placeholder 2"/>
          <p:cNvSpPr>
            <a:spLocks noGrp="1"/>
          </p:cNvSpPr>
          <p:nvPr>
            <p:ph idx="1"/>
          </p:nvPr>
        </p:nvSpPr>
        <p:spPr>
          <a:xfrm>
            <a:off x="1024128" y="2286000"/>
            <a:ext cx="9720073" cy="1078992"/>
          </a:xfrm>
        </p:spPr>
        <p:txBody>
          <a:bodyPr/>
          <a:lstStyle/>
          <a:p>
            <a:pPr algn="just"/>
            <a:r>
              <a:rPr lang="en-GB" dirty="0" err="1"/>
              <a:t>Macrofocus</a:t>
            </a:r>
            <a:r>
              <a:rPr lang="en-GB" dirty="0"/>
              <a:t> </a:t>
            </a:r>
            <a:r>
              <a:rPr lang="en-GB" dirty="0" smtClean="0"/>
              <a:t> </a:t>
            </a:r>
            <a:r>
              <a:rPr lang="en-GB" dirty="0"/>
              <a:t>has produced a number of powerful interactive tools </a:t>
            </a:r>
            <a:r>
              <a:rPr lang="en-GB" dirty="0" smtClean="0"/>
              <a:t>for visually </a:t>
            </a:r>
            <a:r>
              <a:rPr lang="en-GB" dirty="0"/>
              <a:t>exploring data and information. One such tool is </a:t>
            </a:r>
            <a:r>
              <a:rPr lang="en-GB" dirty="0" err="1"/>
              <a:t>InfoScope</a:t>
            </a:r>
            <a:r>
              <a:rPr lang="en-GB" dirty="0"/>
              <a:t>, </a:t>
            </a:r>
            <a:r>
              <a:rPr lang="en-GB" dirty="0" smtClean="0"/>
              <a:t>which links </a:t>
            </a:r>
            <a:r>
              <a:rPr lang="en-GB" dirty="0"/>
              <a:t>geographic views with several other visual and textual </a:t>
            </a:r>
            <a:r>
              <a:rPr lang="en-GB" dirty="0" smtClean="0"/>
              <a:t>representations of </a:t>
            </a:r>
            <a:r>
              <a:rPr lang="en-GB" dirty="0"/>
              <a:t>information.</a:t>
            </a:r>
            <a:endParaRPr lang="en-US" dirty="0"/>
          </a:p>
        </p:txBody>
      </p:sp>
      <p:pic>
        <p:nvPicPr>
          <p:cNvPr id="4" name="Picture 3"/>
          <p:cNvPicPr>
            <a:picLocks noChangeAspect="1"/>
          </p:cNvPicPr>
          <p:nvPr/>
        </p:nvPicPr>
        <p:blipFill>
          <a:blip r:embed="rId2"/>
          <a:stretch>
            <a:fillRect/>
          </a:stretch>
        </p:blipFill>
        <p:spPr>
          <a:xfrm>
            <a:off x="3689604" y="3271323"/>
            <a:ext cx="4539996" cy="3472758"/>
          </a:xfrm>
          <a:prstGeom prst="rect">
            <a:avLst/>
          </a:prstGeom>
        </p:spPr>
      </p:pic>
    </p:spTree>
    <p:extLst>
      <p:ext uri="{BB962C8B-B14F-4D97-AF65-F5344CB8AC3E}">
        <p14:creationId xmlns:p14="http://schemas.microsoft.com/office/powerpoint/2010/main" val="84673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ANALYSIS AND VISUALIZATION</a:t>
            </a:r>
            <a:endParaRPr lang="en-US" dirty="0"/>
          </a:p>
        </p:txBody>
      </p:sp>
      <p:sp>
        <p:nvSpPr>
          <p:cNvPr id="3" name="Content Placeholder 2"/>
          <p:cNvSpPr>
            <a:spLocks noGrp="1"/>
          </p:cNvSpPr>
          <p:nvPr>
            <p:ph idx="1"/>
          </p:nvPr>
        </p:nvSpPr>
        <p:spPr>
          <a:xfrm>
            <a:off x="1024128" y="1828800"/>
            <a:ext cx="5687568" cy="4023360"/>
          </a:xfrm>
        </p:spPr>
        <p:txBody>
          <a:bodyPr>
            <a:normAutofit lnSpcReduction="10000"/>
          </a:bodyPr>
          <a:lstStyle/>
          <a:p>
            <a:pPr algn="just"/>
            <a:r>
              <a:rPr lang="en-GB" dirty="0" smtClean="0"/>
              <a:t>Jigsaw </a:t>
            </a:r>
            <a:r>
              <a:rPr lang="en-GB" dirty="0"/>
              <a:t>is a text visualization tool that was developed by John </a:t>
            </a:r>
            <a:r>
              <a:rPr lang="en-GB" dirty="0" err="1"/>
              <a:t>Stasko</a:t>
            </a:r>
            <a:r>
              <a:rPr lang="en-GB" dirty="0"/>
              <a:t> and his students at the Georgia Institute of Technology. </a:t>
            </a:r>
            <a:endParaRPr lang="en-GB" dirty="0" smtClean="0"/>
          </a:p>
          <a:p>
            <a:pPr algn="just"/>
            <a:r>
              <a:rPr lang="en-GB" dirty="0" smtClean="0"/>
              <a:t>This </a:t>
            </a:r>
            <a:r>
              <a:rPr lang="en-GB" dirty="0"/>
              <a:t>system </a:t>
            </a:r>
            <a:r>
              <a:rPr lang="en-GB" dirty="0" smtClean="0"/>
              <a:t>explores </a:t>
            </a:r>
            <a:r>
              <a:rPr lang="en-GB" dirty="0"/>
              <a:t>entities (people, places, dates, money) and the relationships between them. Jigsaw uses several different views to present information to the user, including </a:t>
            </a:r>
            <a:r>
              <a:rPr lang="en-GB" dirty="0" err="1"/>
              <a:t>calender</a:t>
            </a:r>
            <a:r>
              <a:rPr lang="en-GB" dirty="0"/>
              <a:t>, list, graph, scatterplot, text, and time line </a:t>
            </a:r>
            <a:r>
              <a:rPr lang="en-GB" dirty="0" smtClean="0"/>
              <a:t>views</a:t>
            </a:r>
            <a:r>
              <a:rPr lang="en-GB" dirty="0"/>
              <a:t>.</a:t>
            </a:r>
            <a:r>
              <a:rPr lang="en-GB" dirty="0" smtClean="0"/>
              <a:t> </a:t>
            </a:r>
          </a:p>
          <a:p>
            <a:pPr algn="just"/>
            <a:r>
              <a:rPr lang="en-GB" dirty="0" smtClean="0"/>
              <a:t>Each </a:t>
            </a:r>
            <a:r>
              <a:rPr lang="en-GB" dirty="0"/>
              <a:t>view is presented as a separate window that updates automatically with the results of various queries</a:t>
            </a:r>
            <a:endParaRPr lang="en-US" dirty="0"/>
          </a:p>
        </p:txBody>
      </p:sp>
      <p:pic>
        <p:nvPicPr>
          <p:cNvPr id="4" name="Picture 3"/>
          <p:cNvPicPr>
            <a:picLocks noChangeAspect="1"/>
          </p:cNvPicPr>
          <p:nvPr/>
        </p:nvPicPr>
        <p:blipFill>
          <a:blip r:embed="rId2"/>
          <a:stretch>
            <a:fillRect/>
          </a:stretch>
        </p:blipFill>
        <p:spPr>
          <a:xfrm>
            <a:off x="7289781" y="2633472"/>
            <a:ext cx="4149934" cy="2132076"/>
          </a:xfrm>
          <a:prstGeom prst="rect">
            <a:avLst/>
          </a:prstGeom>
        </p:spPr>
      </p:pic>
    </p:spTree>
    <p:extLst>
      <p:ext uri="{BB962C8B-B14F-4D97-AF65-F5344CB8AC3E}">
        <p14:creationId xmlns:p14="http://schemas.microsoft.com/office/powerpoint/2010/main" val="14762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INTEGRATED VISUALIZATION SYSTEMS</a:t>
            </a:r>
            <a:endParaRPr lang="en-US" dirty="0"/>
          </a:p>
        </p:txBody>
      </p:sp>
      <p:sp>
        <p:nvSpPr>
          <p:cNvPr id="3" name="Content Placeholder 2"/>
          <p:cNvSpPr>
            <a:spLocks noGrp="1"/>
          </p:cNvSpPr>
          <p:nvPr>
            <p:ph idx="1"/>
          </p:nvPr>
        </p:nvSpPr>
        <p:spPr>
          <a:xfrm>
            <a:off x="1024128" y="1938528"/>
            <a:ext cx="9720073" cy="4023360"/>
          </a:xfrm>
        </p:spPr>
        <p:txBody>
          <a:bodyPr>
            <a:normAutofit/>
          </a:bodyPr>
          <a:lstStyle/>
          <a:p>
            <a:pPr algn="just"/>
            <a:r>
              <a:rPr lang="en-GB" dirty="0"/>
              <a:t>Tableau </a:t>
            </a:r>
            <a:r>
              <a:rPr lang="en-GB" dirty="0" smtClean="0"/>
              <a:t> </a:t>
            </a:r>
            <a:r>
              <a:rPr lang="en-GB" dirty="0"/>
              <a:t>is a commercial software package initially developed by Pat </a:t>
            </a:r>
            <a:r>
              <a:rPr lang="en-GB" dirty="0" err="1"/>
              <a:t>Hanarahan</a:t>
            </a:r>
            <a:r>
              <a:rPr lang="en-GB" dirty="0"/>
              <a:t> and his students at Stanford. It is designed with more modern interactions to aid in data analysis. </a:t>
            </a:r>
            <a:endParaRPr lang="en-GB" dirty="0" smtClean="0"/>
          </a:p>
          <a:p>
            <a:pPr algn="just"/>
            <a:r>
              <a:rPr lang="en-GB" dirty="0" smtClean="0"/>
              <a:t>Tableau </a:t>
            </a:r>
            <a:r>
              <a:rPr lang="en-GB" dirty="0"/>
              <a:t>allows users to import </a:t>
            </a:r>
            <a:r>
              <a:rPr lang="en-GB" dirty="0" smtClean="0"/>
              <a:t>data from </a:t>
            </a:r>
            <a:r>
              <a:rPr lang="en-GB" dirty="0"/>
              <a:t>a wide variety of formats. It provides standard visualizations, such </a:t>
            </a:r>
            <a:r>
              <a:rPr lang="en-GB" dirty="0" smtClean="0"/>
              <a:t>as graphs</a:t>
            </a:r>
            <a:r>
              <a:rPr lang="en-GB" dirty="0"/>
              <a:t>, scatterplots, bar charts, and pie charts, as well as maps. </a:t>
            </a:r>
            <a:endParaRPr lang="en-GB" dirty="0" smtClean="0"/>
          </a:p>
          <a:p>
            <a:pPr algn="just"/>
            <a:r>
              <a:rPr lang="en-GB" dirty="0" smtClean="0"/>
              <a:t>Tableau recognises </a:t>
            </a:r>
            <a:r>
              <a:rPr lang="en-GB" dirty="0"/>
              <a:t>data types such as geography, and automatically handles the </a:t>
            </a:r>
            <a:r>
              <a:rPr lang="en-GB" dirty="0" smtClean="0"/>
              <a:t>first steps </a:t>
            </a:r>
            <a:r>
              <a:rPr lang="en-GB" dirty="0"/>
              <a:t>in the generation of visualizations. It also supports the export of </a:t>
            </a:r>
            <a:r>
              <a:rPr lang="en-GB" dirty="0" smtClean="0"/>
              <a:t>annotated </a:t>
            </a:r>
            <a:r>
              <a:rPr lang="en-GB" dirty="0"/>
              <a:t>presentation visualizations in PDF format and provides </a:t>
            </a:r>
            <a:r>
              <a:rPr lang="en-GB" dirty="0" smtClean="0"/>
              <a:t>interactive dashboards </a:t>
            </a:r>
            <a:r>
              <a:rPr lang="en-GB" dirty="0"/>
              <a:t>that automatically update from data sources, as well as </a:t>
            </a:r>
            <a:r>
              <a:rPr lang="en-GB" dirty="0" smtClean="0"/>
              <a:t>web publishing </a:t>
            </a:r>
            <a:r>
              <a:rPr lang="en-GB" dirty="0"/>
              <a:t>tools</a:t>
            </a:r>
            <a:endParaRPr lang="en-US" dirty="0"/>
          </a:p>
        </p:txBody>
      </p:sp>
    </p:spTree>
    <p:extLst>
      <p:ext uri="{BB962C8B-B14F-4D97-AF65-F5344CB8AC3E}">
        <p14:creationId xmlns:p14="http://schemas.microsoft.com/office/powerpoint/2010/main" val="99168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ASSIGNMENT</a:t>
            </a:r>
            <a:endParaRPr lang="en-US" dirty="0"/>
          </a:p>
        </p:txBody>
      </p:sp>
      <p:sp>
        <p:nvSpPr>
          <p:cNvPr id="3" name="Content Placeholder 2"/>
          <p:cNvSpPr>
            <a:spLocks noGrp="1"/>
          </p:cNvSpPr>
          <p:nvPr>
            <p:ph idx="1"/>
          </p:nvPr>
        </p:nvSpPr>
        <p:spPr>
          <a:xfrm>
            <a:off x="1024127" y="2084832"/>
            <a:ext cx="9720073" cy="1124712"/>
          </a:xfrm>
        </p:spPr>
        <p:txBody>
          <a:bodyPr>
            <a:normAutofit fontScale="92500" lnSpcReduction="20000"/>
          </a:bodyPr>
          <a:lstStyle/>
          <a:p>
            <a:pPr algn="ctr"/>
            <a:endParaRPr lang="en-US" sz="4000" dirty="0" smtClean="0"/>
          </a:p>
          <a:p>
            <a:pPr algn="ctr"/>
            <a:r>
              <a:rPr lang="en-US" sz="4000" dirty="0" smtClean="0"/>
              <a:t>TOOLSKITS</a:t>
            </a:r>
            <a:endParaRPr lang="en-US" sz="4000" dirty="0"/>
          </a:p>
        </p:txBody>
      </p:sp>
      <p:sp>
        <p:nvSpPr>
          <p:cNvPr id="4" name="Content Placeholder 2"/>
          <p:cNvSpPr txBox="1">
            <a:spLocks/>
          </p:cNvSpPr>
          <p:nvPr/>
        </p:nvSpPr>
        <p:spPr>
          <a:xfrm>
            <a:off x="1094231" y="3718560"/>
            <a:ext cx="9720073" cy="2033016"/>
          </a:xfrm>
          <a:prstGeom prst="rect">
            <a:avLst/>
          </a:prstGeom>
        </p:spPr>
        <p:txBody>
          <a:bodyPr vert="horz" lIns="45720" tIns="45720" rIns="4572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endParaRPr lang="en-US" sz="4000" dirty="0" smtClean="0"/>
          </a:p>
          <a:p>
            <a:pPr algn="ctr"/>
            <a:r>
              <a:rPr lang="en-US" sz="4000" dirty="0" smtClean="0"/>
              <a:t>ALL THE BEST FOR YOUR FUTURE</a:t>
            </a:r>
          </a:p>
          <a:p>
            <a:pPr algn="ctr"/>
            <a:r>
              <a:rPr lang="en-US" sz="4000" dirty="0" smtClean="0">
                <a:hlinkClick r:id="rId2"/>
              </a:rPr>
              <a:t>hafeezskhbablu@gmail.com</a:t>
            </a:r>
            <a:endParaRPr lang="en-US" sz="4000" dirty="0" smtClean="0"/>
          </a:p>
          <a:p>
            <a:pPr algn="ctr"/>
            <a:r>
              <a:rPr lang="en-US" sz="4000" dirty="0" smtClean="0"/>
              <a:t>+91-8686561232</a:t>
            </a:r>
            <a:endParaRPr lang="en-US" sz="4000" dirty="0"/>
          </a:p>
        </p:txBody>
      </p:sp>
    </p:spTree>
    <p:extLst>
      <p:ext uri="{BB962C8B-B14F-4D97-AF65-F5344CB8AC3E}">
        <p14:creationId xmlns:p14="http://schemas.microsoft.com/office/powerpoint/2010/main" val="112703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 FOR EVALUATING VISUALIZATIONS</a:t>
            </a:r>
            <a:endParaRPr lang="en-US" dirty="0"/>
          </a:p>
        </p:txBody>
      </p:sp>
      <p:sp>
        <p:nvSpPr>
          <p:cNvPr id="3" name="Content Placeholder 2"/>
          <p:cNvSpPr>
            <a:spLocks noGrp="1"/>
          </p:cNvSpPr>
          <p:nvPr>
            <p:ph idx="1"/>
          </p:nvPr>
        </p:nvSpPr>
        <p:spPr/>
        <p:txBody>
          <a:bodyPr/>
          <a:lstStyle/>
          <a:p>
            <a:r>
              <a:rPr lang="en-GB" dirty="0"/>
              <a:t>Many forms of evaluation for interactive systems have been developed within the field of human-computer interaction, most of which are applicable and have been applied to data and information visualization systems</a:t>
            </a:r>
            <a:r>
              <a:rPr lang="en-GB" dirty="0" smtClean="0"/>
              <a:t>.</a:t>
            </a:r>
          </a:p>
          <a:p>
            <a:r>
              <a:rPr lang="en-GB" dirty="0" err="1" smtClean="0"/>
              <a:t>i</a:t>
            </a:r>
            <a:r>
              <a:rPr lang="en-GB" dirty="0" smtClean="0"/>
              <a:t>. Usability Tests</a:t>
            </a:r>
          </a:p>
          <a:p>
            <a:r>
              <a:rPr lang="en-GB" dirty="0" smtClean="0"/>
              <a:t>ii. Expert Reviews</a:t>
            </a:r>
          </a:p>
          <a:p>
            <a:r>
              <a:rPr lang="en-GB" dirty="0" smtClean="0"/>
              <a:t>iii. Field Tests</a:t>
            </a:r>
          </a:p>
          <a:p>
            <a:r>
              <a:rPr lang="en-GB" dirty="0" smtClean="0"/>
              <a:t>iv. Case study</a:t>
            </a:r>
            <a:endParaRPr lang="en-US" dirty="0"/>
          </a:p>
        </p:txBody>
      </p:sp>
    </p:spTree>
    <p:extLst>
      <p:ext uri="{BB962C8B-B14F-4D97-AF65-F5344CB8AC3E}">
        <p14:creationId xmlns:p14="http://schemas.microsoft.com/office/powerpoint/2010/main" val="374246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tests</a:t>
            </a:r>
            <a:endParaRPr lang="en-US" dirty="0"/>
          </a:p>
        </p:txBody>
      </p:sp>
      <p:sp>
        <p:nvSpPr>
          <p:cNvPr id="3" name="Content Placeholder 2"/>
          <p:cNvSpPr>
            <a:spLocks noGrp="1"/>
          </p:cNvSpPr>
          <p:nvPr>
            <p:ph idx="1"/>
          </p:nvPr>
        </p:nvSpPr>
        <p:spPr>
          <a:xfrm>
            <a:off x="1024128" y="1746504"/>
            <a:ext cx="9720073" cy="4562856"/>
          </a:xfrm>
        </p:spPr>
        <p:txBody>
          <a:bodyPr>
            <a:normAutofit/>
          </a:bodyPr>
          <a:lstStyle/>
          <a:p>
            <a:r>
              <a:rPr lang="en-GB" dirty="0"/>
              <a:t> These evaluations concentrate on “the Five E’s”: </a:t>
            </a:r>
            <a:endParaRPr lang="en-GB" dirty="0" smtClean="0"/>
          </a:p>
          <a:p>
            <a:r>
              <a:rPr lang="en-GB" dirty="0" smtClean="0"/>
              <a:t>effective</a:t>
            </a:r>
            <a:r>
              <a:rPr lang="en-GB" dirty="0"/>
              <a:t>,</a:t>
            </a:r>
          </a:p>
          <a:p>
            <a:r>
              <a:rPr lang="en-GB" dirty="0"/>
              <a:t>efficient, </a:t>
            </a:r>
            <a:endParaRPr lang="en-GB" dirty="0" smtClean="0"/>
          </a:p>
          <a:p>
            <a:r>
              <a:rPr lang="en-GB" dirty="0" smtClean="0"/>
              <a:t>engaging</a:t>
            </a:r>
            <a:r>
              <a:rPr lang="en-GB" dirty="0"/>
              <a:t>, </a:t>
            </a:r>
            <a:endParaRPr lang="en-GB" dirty="0" smtClean="0"/>
          </a:p>
          <a:p>
            <a:r>
              <a:rPr lang="en-GB" dirty="0" smtClean="0"/>
              <a:t>error </a:t>
            </a:r>
            <a:r>
              <a:rPr lang="en-GB" dirty="0"/>
              <a:t>tolerant, and easy to </a:t>
            </a:r>
            <a:r>
              <a:rPr lang="en-GB" dirty="0" smtClean="0"/>
              <a:t>learn. </a:t>
            </a:r>
          </a:p>
          <a:p>
            <a:r>
              <a:rPr lang="en-GB" dirty="0" smtClean="0"/>
              <a:t>These </a:t>
            </a:r>
            <a:r>
              <a:rPr lang="en-GB" dirty="0"/>
              <a:t>tests </a:t>
            </a:r>
            <a:r>
              <a:rPr lang="en-GB" dirty="0" smtClean="0"/>
              <a:t>are usually </a:t>
            </a:r>
            <a:r>
              <a:rPr lang="en-GB" dirty="0"/>
              <a:t>carried out by observing users attempting to perform tasks, </a:t>
            </a:r>
            <a:r>
              <a:rPr lang="en-GB" dirty="0" smtClean="0"/>
              <a:t>and noting </a:t>
            </a:r>
            <a:r>
              <a:rPr lang="en-GB" dirty="0"/>
              <a:t>the types of difficulties they are having, the features they </a:t>
            </a:r>
            <a:r>
              <a:rPr lang="en-GB" dirty="0" smtClean="0"/>
              <a:t>commonly use</a:t>
            </a:r>
            <a:r>
              <a:rPr lang="en-GB" dirty="0"/>
              <a:t>, and their level of comfort/satisfaction with the tool.</a:t>
            </a:r>
            <a:endParaRPr lang="en-US" dirty="0"/>
          </a:p>
        </p:txBody>
      </p:sp>
    </p:spTree>
    <p:extLst>
      <p:ext uri="{BB962C8B-B14F-4D97-AF65-F5344CB8AC3E}">
        <p14:creationId xmlns:p14="http://schemas.microsoft.com/office/powerpoint/2010/main" val="345073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review</a:t>
            </a:r>
            <a:endParaRPr lang="en-US" dirty="0"/>
          </a:p>
        </p:txBody>
      </p:sp>
      <p:sp>
        <p:nvSpPr>
          <p:cNvPr id="3" name="Content Placeholder 2"/>
          <p:cNvSpPr>
            <a:spLocks noGrp="1"/>
          </p:cNvSpPr>
          <p:nvPr>
            <p:ph idx="1"/>
          </p:nvPr>
        </p:nvSpPr>
        <p:spPr/>
        <p:txBody>
          <a:bodyPr/>
          <a:lstStyle/>
          <a:p>
            <a:pPr algn="just"/>
            <a:r>
              <a:rPr lang="en-GB" dirty="0"/>
              <a:t>While some forms of evaluation depend on having a </a:t>
            </a:r>
            <a:r>
              <a:rPr lang="en-GB" dirty="0" smtClean="0"/>
              <a:t>significant </a:t>
            </a:r>
            <a:r>
              <a:rPr lang="en-GB" dirty="0"/>
              <a:t>number of participants, expert reviews can generally be carried out </a:t>
            </a:r>
            <a:r>
              <a:rPr lang="en-GB" dirty="0" smtClean="0"/>
              <a:t>with a </a:t>
            </a:r>
            <a:r>
              <a:rPr lang="en-GB" dirty="0"/>
              <a:t>small number (three or fewer) of qualified </a:t>
            </a:r>
            <a:r>
              <a:rPr lang="en-GB" dirty="0" smtClean="0"/>
              <a:t>reviewers. </a:t>
            </a:r>
          </a:p>
          <a:p>
            <a:pPr algn="just"/>
            <a:r>
              <a:rPr lang="en-GB" dirty="0" smtClean="0"/>
              <a:t>These evaluators </a:t>
            </a:r>
            <a:r>
              <a:rPr lang="en-GB" dirty="0"/>
              <a:t>may be experts in visualization, or they may be domain experts </a:t>
            </a:r>
            <a:r>
              <a:rPr lang="en-GB" dirty="0" smtClean="0"/>
              <a:t>who can </a:t>
            </a:r>
            <a:r>
              <a:rPr lang="en-GB" dirty="0"/>
              <a:t>thoroughly test the applicability of a tool for a set of specific </a:t>
            </a:r>
            <a:r>
              <a:rPr lang="en-GB" dirty="0" smtClean="0"/>
              <a:t>application tasks.</a:t>
            </a:r>
            <a:endParaRPr lang="en-GB" dirty="0"/>
          </a:p>
          <a:p>
            <a:pPr algn="just"/>
            <a:r>
              <a:rPr lang="en-GB" dirty="0"/>
              <a:t>A domain expert, on the other hand, is generally familiar with the types of data and tasks found within their domain, and will attempt to identify the extent to which the system or technique could accommodate the data and support the tasks.</a:t>
            </a:r>
            <a:endParaRPr lang="en-US" dirty="0"/>
          </a:p>
        </p:txBody>
      </p:sp>
    </p:spTree>
    <p:extLst>
      <p:ext uri="{BB962C8B-B14F-4D97-AF65-F5344CB8AC3E}">
        <p14:creationId xmlns:p14="http://schemas.microsoft.com/office/powerpoint/2010/main" val="188708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tests &amp; </a:t>
            </a:r>
            <a:r>
              <a:rPr lang="en-US" dirty="0" err="1" smtClean="0"/>
              <a:t>usecases</a:t>
            </a:r>
            <a:endParaRPr lang="en-US" dirty="0"/>
          </a:p>
        </p:txBody>
      </p:sp>
      <p:sp>
        <p:nvSpPr>
          <p:cNvPr id="3" name="Content Placeholder 2"/>
          <p:cNvSpPr>
            <a:spLocks noGrp="1"/>
          </p:cNvSpPr>
          <p:nvPr>
            <p:ph idx="1"/>
          </p:nvPr>
        </p:nvSpPr>
        <p:spPr>
          <a:xfrm>
            <a:off x="1024128" y="2286000"/>
            <a:ext cx="9720073" cy="3127248"/>
          </a:xfrm>
        </p:spPr>
        <p:txBody>
          <a:bodyPr>
            <a:normAutofit/>
          </a:bodyPr>
          <a:lstStyle/>
          <a:p>
            <a:r>
              <a:rPr lang="en-GB" dirty="0"/>
              <a:t>Unlike usability tests, which are often carried out in a controlled environment over a short period of time to better enable measurement, field tests are performed in the natural environment of the typical user and may last for weeks or </a:t>
            </a:r>
            <a:r>
              <a:rPr lang="en-GB" dirty="0" smtClean="0"/>
              <a:t>months.</a:t>
            </a:r>
          </a:p>
          <a:p>
            <a:endParaRPr lang="en-GB" dirty="0"/>
          </a:p>
          <a:p>
            <a:r>
              <a:rPr lang="en-GB" dirty="0"/>
              <a:t>Rather than using experts, users, or student </a:t>
            </a:r>
            <a:r>
              <a:rPr lang="en-GB" dirty="0" smtClean="0"/>
              <a:t>volunteers </a:t>
            </a:r>
            <a:r>
              <a:rPr lang="en-GB" dirty="0"/>
              <a:t>in evaluation, some visualization researchers attempt to validate the effectiveness of their techniques by showing real (or sometimes contrived) examples of how their method can be used in solving a particular problem or performing a given task.</a:t>
            </a:r>
            <a:endParaRPr lang="en-US" dirty="0"/>
          </a:p>
        </p:txBody>
      </p:sp>
    </p:spTree>
    <p:extLst>
      <p:ext uri="{BB962C8B-B14F-4D97-AF65-F5344CB8AC3E}">
        <p14:creationId xmlns:p14="http://schemas.microsoft.com/office/powerpoint/2010/main" val="268096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850392"/>
            <a:ext cx="9720073" cy="5458968"/>
          </a:xfrm>
        </p:spPr>
        <p:txBody>
          <a:bodyPr>
            <a:normAutofit/>
          </a:bodyPr>
          <a:lstStyle/>
          <a:p>
            <a:pPr algn="ctr"/>
            <a:endParaRPr lang="en-US" sz="4800" dirty="0" smtClean="0"/>
          </a:p>
          <a:p>
            <a:pPr algn="ctr"/>
            <a:r>
              <a:rPr lang="en-US" sz="4800" dirty="0" smtClean="0"/>
              <a:t>VISUALIZATION SYSTEMS</a:t>
            </a:r>
          </a:p>
          <a:p>
            <a:pPr algn="ctr"/>
            <a:r>
              <a:rPr lang="en-US" sz="4800" dirty="0" err="1" smtClean="0"/>
              <a:t>i</a:t>
            </a:r>
            <a:r>
              <a:rPr lang="en-US" sz="4800" dirty="0" smtClean="0"/>
              <a:t>. Systems based on Data Type</a:t>
            </a:r>
          </a:p>
          <a:p>
            <a:pPr algn="ctr"/>
            <a:r>
              <a:rPr lang="en-US" sz="4800" dirty="0" smtClean="0"/>
              <a:t>ii. System based on Analysis Type</a:t>
            </a:r>
          </a:p>
        </p:txBody>
      </p:sp>
    </p:spTree>
    <p:extLst>
      <p:ext uri="{BB962C8B-B14F-4D97-AF65-F5344CB8AC3E}">
        <p14:creationId xmlns:p14="http://schemas.microsoft.com/office/powerpoint/2010/main" val="40434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based on Data type – scientific</a:t>
            </a:r>
            <a:endParaRPr lang="en-US" dirty="0"/>
          </a:p>
        </p:txBody>
      </p:sp>
      <p:sp>
        <p:nvSpPr>
          <p:cNvPr id="3" name="Content Placeholder 2"/>
          <p:cNvSpPr>
            <a:spLocks noGrp="1"/>
          </p:cNvSpPr>
          <p:nvPr>
            <p:ph idx="1"/>
          </p:nvPr>
        </p:nvSpPr>
        <p:spPr/>
        <p:txBody>
          <a:bodyPr/>
          <a:lstStyle/>
          <a:p>
            <a:pPr algn="just"/>
            <a:r>
              <a:rPr lang="en-GB" dirty="0" err="1" smtClean="0"/>
              <a:t>OpenDX</a:t>
            </a:r>
            <a:r>
              <a:rPr lang="en-GB" dirty="0" smtClean="0"/>
              <a:t>, </a:t>
            </a:r>
            <a:r>
              <a:rPr lang="en-GB" dirty="0"/>
              <a:t>which was formerly marketed as IBM Visualization Data Explorer, is an extensible visualization environment primarily used for the analysis of scientific and engineering data. </a:t>
            </a:r>
            <a:endParaRPr lang="en-GB" dirty="0" smtClean="0"/>
          </a:p>
          <a:p>
            <a:pPr algn="just"/>
            <a:r>
              <a:rPr lang="en-GB" dirty="0" smtClean="0"/>
              <a:t>What </a:t>
            </a:r>
            <a:r>
              <a:rPr lang="en-GB" dirty="0"/>
              <a:t>separates it from most other visualization platforms is the visual programming process used to </a:t>
            </a:r>
            <a:r>
              <a:rPr lang="en-GB" dirty="0" smtClean="0"/>
              <a:t>create </a:t>
            </a:r>
            <a:r>
              <a:rPr lang="en-GB" dirty="0"/>
              <a:t>custom visualizations. </a:t>
            </a:r>
            <a:endParaRPr lang="en-GB" dirty="0" smtClean="0"/>
          </a:p>
          <a:p>
            <a:pPr algn="just"/>
            <a:r>
              <a:rPr lang="en-GB" dirty="0" smtClean="0"/>
              <a:t>Its </a:t>
            </a:r>
            <a:r>
              <a:rPr lang="en-GB" dirty="0"/>
              <a:t>Network Editor allows users to drag-and-drop components onto a canvas and create links between components for </a:t>
            </a:r>
            <a:r>
              <a:rPr lang="en-GB" dirty="0" smtClean="0"/>
              <a:t>communicating </a:t>
            </a:r>
            <a:r>
              <a:rPr lang="en-GB" dirty="0"/>
              <a:t>data of specified types. The modules fall into several distinct classes, including</a:t>
            </a:r>
            <a:endParaRPr lang="en-US" dirty="0"/>
          </a:p>
        </p:txBody>
      </p:sp>
    </p:spTree>
    <p:extLst>
      <p:ext uri="{BB962C8B-B14F-4D97-AF65-F5344CB8AC3E}">
        <p14:creationId xmlns:p14="http://schemas.microsoft.com/office/powerpoint/2010/main" val="22381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2729" y="777240"/>
            <a:ext cx="9921239" cy="4773168"/>
          </a:xfrm>
        </p:spPr>
        <p:txBody>
          <a:bodyPr>
            <a:normAutofit/>
          </a:bodyPr>
          <a:lstStyle/>
          <a:p>
            <a:pPr algn="just"/>
            <a:r>
              <a:rPr lang="en-GB" dirty="0"/>
              <a:t>• import and export—modules to load and save data in different formats; </a:t>
            </a:r>
            <a:endParaRPr lang="en-GB" dirty="0" smtClean="0"/>
          </a:p>
          <a:p>
            <a:pPr algn="just"/>
            <a:r>
              <a:rPr lang="en-GB" dirty="0" smtClean="0"/>
              <a:t>• </a:t>
            </a:r>
            <a:r>
              <a:rPr lang="en-GB" dirty="0"/>
              <a:t>flow control—modules to create loops and conditional execution; </a:t>
            </a:r>
            <a:endParaRPr lang="en-GB" dirty="0" smtClean="0"/>
          </a:p>
          <a:p>
            <a:pPr algn="just"/>
            <a:r>
              <a:rPr lang="en-GB" dirty="0" smtClean="0"/>
              <a:t>• </a:t>
            </a:r>
            <a:r>
              <a:rPr lang="en-GB" dirty="0"/>
              <a:t>realization— modules to map the data to </a:t>
            </a:r>
            <a:r>
              <a:rPr lang="en-GB" dirty="0" err="1"/>
              <a:t>renderable</a:t>
            </a:r>
            <a:r>
              <a:rPr lang="en-GB" dirty="0"/>
              <a:t> entities, such as </a:t>
            </a:r>
            <a:r>
              <a:rPr lang="en-GB" dirty="0" err="1"/>
              <a:t>isosurfaces</a:t>
            </a:r>
            <a:r>
              <a:rPr lang="en-GB" dirty="0"/>
              <a:t>, grids, and streamlines; </a:t>
            </a:r>
            <a:endParaRPr lang="en-GB" dirty="0" smtClean="0"/>
          </a:p>
          <a:p>
            <a:pPr algn="just"/>
            <a:r>
              <a:rPr lang="en-GB" dirty="0" smtClean="0"/>
              <a:t>• </a:t>
            </a:r>
            <a:r>
              <a:rPr lang="en-GB" dirty="0"/>
              <a:t>rendering—modules to control display attributes, such as lighting, cameras, and clipping; </a:t>
            </a:r>
            <a:endParaRPr lang="en-GB" dirty="0" smtClean="0"/>
          </a:p>
          <a:p>
            <a:pPr algn="just"/>
            <a:r>
              <a:rPr lang="en-GB" dirty="0" smtClean="0"/>
              <a:t>• </a:t>
            </a:r>
            <a:r>
              <a:rPr lang="en-GB" dirty="0"/>
              <a:t>transformation—functions to apply to the data, such as filtering, </a:t>
            </a:r>
            <a:r>
              <a:rPr lang="en-GB" dirty="0" smtClean="0"/>
              <a:t>mathematical </a:t>
            </a:r>
            <a:r>
              <a:rPr lang="en-GB" dirty="0"/>
              <a:t>functions, and sorting; </a:t>
            </a:r>
            <a:endParaRPr lang="en-GB" dirty="0" smtClean="0"/>
          </a:p>
          <a:p>
            <a:pPr algn="just"/>
            <a:r>
              <a:rPr lang="en-GB" dirty="0" smtClean="0"/>
              <a:t>• </a:t>
            </a:r>
            <a:r>
              <a:rPr lang="en-GB" dirty="0"/>
              <a:t>interactor—widgets such as file selectors, menus, dials/sliders, and </a:t>
            </a:r>
            <a:r>
              <a:rPr lang="en-GB" dirty="0" smtClean="0"/>
              <a:t>button </a:t>
            </a:r>
            <a:r>
              <a:rPr lang="en-GB" dirty="0"/>
              <a:t>boxes.</a:t>
            </a:r>
            <a:endParaRPr lang="en-US" dirty="0"/>
          </a:p>
        </p:txBody>
      </p:sp>
    </p:spTree>
    <p:extLst>
      <p:ext uri="{BB962C8B-B14F-4D97-AF65-F5344CB8AC3E}">
        <p14:creationId xmlns:p14="http://schemas.microsoft.com/office/powerpoint/2010/main" val="117828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based on Multivariate data</a:t>
            </a:r>
            <a:endParaRPr lang="en-US" dirty="0"/>
          </a:p>
        </p:txBody>
      </p:sp>
      <p:sp>
        <p:nvSpPr>
          <p:cNvPr id="3" name="Content Placeholder 2"/>
          <p:cNvSpPr>
            <a:spLocks noGrp="1"/>
          </p:cNvSpPr>
          <p:nvPr>
            <p:ph idx="1"/>
          </p:nvPr>
        </p:nvSpPr>
        <p:spPr>
          <a:xfrm>
            <a:off x="1024127" y="1792224"/>
            <a:ext cx="9720073" cy="4023360"/>
          </a:xfrm>
        </p:spPr>
        <p:txBody>
          <a:bodyPr/>
          <a:lstStyle/>
          <a:p>
            <a:pPr algn="just"/>
            <a:r>
              <a:rPr lang="en-GB" dirty="0" err="1" smtClean="0"/>
              <a:t>XmdvTool</a:t>
            </a:r>
            <a:r>
              <a:rPr lang="en-GB" dirty="0" smtClean="0"/>
              <a:t> [280], developed at Worcester Polytechnic Institute (WPI) by Matthew Ward, </a:t>
            </a:r>
            <a:r>
              <a:rPr lang="en-GB" dirty="0" err="1" smtClean="0"/>
              <a:t>Elke</a:t>
            </a:r>
            <a:r>
              <a:rPr lang="en-GB" dirty="0" smtClean="0"/>
              <a:t> </a:t>
            </a:r>
            <a:r>
              <a:rPr lang="en-GB" dirty="0" err="1" smtClean="0"/>
              <a:t>Rundensteiner</a:t>
            </a:r>
            <a:r>
              <a:rPr lang="en-GB" dirty="0" smtClean="0"/>
              <a:t>, and their students, is a public domain visualization software package that integrates five common methods for multivariate data visualization into a single exploration application. </a:t>
            </a:r>
          </a:p>
          <a:p>
            <a:pPr algn="just"/>
            <a:r>
              <a:rPr lang="en-GB" dirty="0" smtClean="0"/>
              <a:t>This tool includes standard scatterplot matrices, scatterplots of star glyphs, parallel coordinates, dimensional stacking, and pixel-oriented techniques. </a:t>
            </a:r>
          </a:p>
          <a:p>
            <a:pPr algn="just"/>
            <a:r>
              <a:rPr lang="en-GB" dirty="0" smtClean="0"/>
              <a:t>These visualizations are linked together using a simple selection and highlighting mechanism called an N-dimensional brush, which defines a </a:t>
            </a:r>
            <a:r>
              <a:rPr lang="en-GB" dirty="0" err="1" smtClean="0"/>
              <a:t>hyperbox</a:t>
            </a:r>
            <a:r>
              <a:rPr lang="en-GB" dirty="0" smtClean="0"/>
              <a:t> in the data space. </a:t>
            </a:r>
          </a:p>
          <a:p>
            <a:pPr algn="just"/>
            <a:r>
              <a:rPr lang="en-GB" dirty="0" smtClean="0"/>
              <a:t>Selected data in one view are also selected in other views, and the resulting selection can be highlighted, masked, deleted, or </a:t>
            </a:r>
            <a:r>
              <a:rPr lang="en-GB" dirty="0" err="1" smtClean="0"/>
              <a:t>analyzed</a:t>
            </a:r>
            <a:r>
              <a:rPr lang="en-GB" dirty="0" smtClean="0"/>
              <a:t> separate from the rest of the data</a:t>
            </a:r>
            <a:endParaRPr lang="en-US" dirty="0"/>
          </a:p>
        </p:txBody>
      </p:sp>
    </p:spTree>
    <p:extLst>
      <p:ext uri="{BB962C8B-B14F-4D97-AF65-F5344CB8AC3E}">
        <p14:creationId xmlns:p14="http://schemas.microsoft.com/office/powerpoint/2010/main" val="2286813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90</TotalTime>
  <Words>1050</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Tw Cen MT</vt:lpstr>
      <vt:lpstr>Tw Cen MT Condensed</vt:lpstr>
      <vt:lpstr>Wingdings 3</vt:lpstr>
      <vt:lpstr>Integral</vt:lpstr>
      <vt:lpstr>DATA VISUALIZATION </vt:lpstr>
      <vt:lpstr>STRUCTURES FOR EVALUATING VISUALIZATIONS</vt:lpstr>
      <vt:lpstr>Usability tests</vt:lpstr>
      <vt:lpstr>Expert review</vt:lpstr>
      <vt:lpstr>Field tests &amp; usecases</vt:lpstr>
      <vt:lpstr>PowerPoint Presentation</vt:lpstr>
      <vt:lpstr>System based on Data type – scientific</vt:lpstr>
      <vt:lpstr>PowerPoint Presentation</vt:lpstr>
      <vt:lpstr>Systems based on Multivariate data</vt:lpstr>
      <vt:lpstr>System based on analysis type - STATISTICS</vt:lpstr>
      <vt:lpstr>System based on analysis type – SPATIO TEMPORAL</vt:lpstr>
      <vt:lpstr>TEXT ANALYSIS AND VISUALIZATION</vt:lpstr>
      <vt:lpstr>MODERN INTEGRATED VISUALIZATION SYSTEMS</vt:lpstr>
      <vt:lpstr>STUDENT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dc:title>
  <dc:creator>Hafeezuddin Shaik</dc:creator>
  <cp:lastModifiedBy>Hafeezuddin Shaik</cp:lastModifiedBy>
  <cp:revision>5</cp:revision>
  <dcterms:created xsi:type="dcterms:W3CDTF">2022-06-27T06:30:28Z</dcterms:created>
  <dcterms:modified xsi:type="dcterms:W3CDTF">2022-06-28T04:56:04Z</dcterms:modified>
</cp:coreProperties>
</file>