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71" r:id="rId17"/>
    <p:sldId id="272" r:id="rId18"/>
    <p:sldId id="269" r:id="rId19"/>
    <p:sldId id="273" r:id="rId20"/>
    <p:sldId id="27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D06D-90F1-4E04-8551-0334E13F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C1FC8-C9BB-4861-A05A-66BE36B0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EC8E-6839-468B-867B-B957AA5D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E079-0125-4BE8-8C5F-06CE1C25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3043-A16A-451A-AF7A-654606E4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1D4-DFF7-470E-89A1-E8BD0AAC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E965-95DF-42E5-87C1-E4F569A0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EE8F-1A51-4A05-8063-C878E77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0456-7357-46FB-9437-1C2449BD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A23-6379-4954-9C62-47521BB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B53F0-D178-4C80-B627-B371638B0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C4AFA-9C3F-44CC-92CC-D6D75F5B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9FCE-17D0-4D5E-847F-14A20F43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EE4-4AAD-4473-A4CE-571B8896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9378-9871-47DF-82E7-53D6E422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B02-E143-469C-B58B-DF62CFFB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9819-9DF9-4B75-BC0B-5CBA8B98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CF98-5119-4725-A82C-C0214E2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E7BB-35F4-4F9D-9AA9-3D0541EB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C545-6825-439B-9DAE-6BF3A4CE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0A3F-4E63-44B1-AA6E-7F64AB1B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1A1A-21A1-4D39-8B41-AA9D8130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A184-5134-4361-86F8-D097557F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1B64-BBE4-47F6-993D-E92D384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286C-E97F-49CD-825D-25EF59A0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B4DC-66F9-49B5-8D52-F88C8B1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9ACBF-BF2B-42E7-A164-5EECB634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275B-3565-4A67-9669-0A2BB8AD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628A-EEAC-44D2-9A5B-5FB36FEA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3069-D75C-4D3A-A6C0-103B95DD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F19C7-0013-4A41-BD69-20D407F3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34D1-E8FE-4C57-857F-C445F034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DCCC-3618-4467-8AAE-BD6EE9FD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895F1-C405-4154-A98E-21877E3FE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B9845-7A41-4B5F-A9DC-3453F686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F8E6-247B-49D0-B9F8-BD9884394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B38DA-909B-4183-ADFC-91F46A0F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8F7B7-700A-424B-9C7F-CF7CBB57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F580-D259-4903-A587-647C079A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20B4-DAF7-4553-81DE-83FC6D2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7E87-1AEE-4695-AB05-FA0109CE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2CB85-B5E8-4125-BE23-5BAC241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ECEC6-5463-4D2F-B6FE-5956C29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A6928-4B19-4D31-B130-F27B2DF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3068-D6CA-4A3D-8DF7-3BDDE320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F08B-F7A2-44C8-9CAE-F79CF42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52A5-6E47-4177-9A37-78D528D0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1EA8-BB61-4BEF-B190-0215C190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00EE-0580-48D8-93F3-3EB3F3A1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DCBD3-26A6-48B2-9AC5-80C86552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6894-DC0A-4E20-B21C-67B92F55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3D95-7978-4F9C-9B91-BCB6A64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FAB-E2F8-49BF-9F30-AD9D2CA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75623-8562-4478-AAE7-69B4C658B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D2D13-32DB-457D-8065-605889395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6AA7-B9A1-40A7-A9FB-788DCB86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12675-93AD-435A-8770-39E8F15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F19C-F24A-4215-9814-4109EEAC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8F55C-2B7E-4BDE-8094-AB4CE9FB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6317-A8BC-4044-BB0E-15C72407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CDAD-D5A2-48E3-B855-963A91C94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6DC7-4711-400C-BB29-E3F09C4B539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4CFC-9216-4585-A0E8-1D781DA66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9558-5A2A-4BFE-A038-055C8109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F63B-4A34-47F3-8DF4-3C3C45FE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D32D-AA48-4811-9BAB-BE2EC8CA8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VISUALIZATION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46222-CDE0-40CC-8B71-1BF9B5F5B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3</a:t>
            </a:r>
          </a:p>
          <a:p>
            <a:r>
              <a:rPr lang="en-GB" dirty="0"/>
              <a:t>10/03/2022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1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758F-31BA-48F0-A101-723E0A6A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Pie 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E52A-1821-4EE8-8655-7E38E950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pie chart is a circular statistical graphic. 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illustrate numerical proportion, it is divided into slices. In a pie chart, for every slice, each of its arc lengths is proportional to the amount it represents.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central angles, and area are also proportional. It is named after a sliced pie.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ACB-4E15-44B2-85BE-FE63F8FA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  <a:endParaRPr lang="en-US" dirty="0"/>
          </a:p>
        </p:txBody>
      </p:sp>
      <p:pic>
        <p:nvPicPr>
          <p:cNvPr id="4" name="Picture 2" descr="Pie Chart | Data Plot Types for Visualisation">
            <a:extLst>
              <a:ext uri="{FF2B5EF4-FFF2-40B4-BE49-F238E27FC236}">
                <a16:creationId xmlns:a16="http://schemas.microsoft.com/office/drawing/2014/main" id="{85374B07-A6EF-4927-A854-EBF65661C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55" y="1825625"/>
            <a:ext cx="92834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95D-A96B-4935-8EBB-052D1AA8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383A-4839-4E60-92F1-555D02D9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histogram is an approximate representation of the distribution of numerical data. </a:t>
            </a:r>
          </a:p>
          <a:p>
            <a:pPr marL="0" indent="0" algn="just">
              <a:buNone/>
            </a:pPr>
            <a:endParaRPr lang="en-GB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data is divided into non-overlapping intervals called bins and buckets. </a:t>
            </a:r>
          </a:p>
          <a:p>
            <a:pPr marL="0" indent="0" algn="just">
              <a:buNone/>
            </a:pPr>
            <a:endParaRPr lang="en-GB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rectangle is erected over a bin whose height is proportional to the number of data points in the bin. Histograms give a feel of the density of the distribution of the underlying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2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738A-81A4-4DCA-A02F-1CF209A7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  <a:endParaRPr lang="en-US" dirty="0"/>
          </a:p>
        </p:txBody>
      </p:sp>
      <p:pic>
        <p:nvPicPr>
          <p:cNvPr id="7170" name="Picture 2" descr="Histogram">
            <a:extLst>
              <a:ext uri="{FF2B5EF4-FFF2-40B4-BE49-F238E27FC236}">
                <a16:creationId xmlns:a16="http://schemas.microsoft.com/office/drawing/2014/main" id="{6654340B-E863-46D8-A13C-3E0A339011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21" y="1825625"/>
            <a:ext cx="89491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5DD1-C4BA-45CD-9E33-FDA2A0E2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Graphs vs Histogram</a:t>
            </a:r>
          </a:p>
        </p:txBody>
      </p:sp>
      <p:pic>
        <p:nvPicPr>
          <p:cNvPr id="13314" name="Picture 2" descr="Histograms and Bar Graphs | Math Wiki | Fandom">
            <a:extLst>
              <a:ext uri="{FF2B5EF4-FFF2-40B4-BE49-F238E27FC236}">
                <a16:creationId xmlns:a16="http://schemas.microsoft.com/office/drawing/2014/main" id="{6DBFEF68-D507-43F1-B1B9-C8704B582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7" y="2425960"/>
            <a:ext cx="6560512" cy="3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3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6BB0-2696-4F8D-A7DB-ED3D21C4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AC88-501D-4FDA-A40C-212B6803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20B0604020202020204" pitchFamily="2" charset="0"/>
              </a:rPr>
              <a:t>A scatter plot (aka scatter chart, scatter graph) uses dots to represent values for two different numeric variables. </a:t>
            </a:r>
          </a:p>
          <a:p>
            <a:pPr marL="0" indent="0" algn="just">
              <a:buNone/>
            </a:pPr>
            <a:endParaRPr lang="en-GB" dirty="0">
              <a:solidFill>
                <a:srgbClr val="111111"/>
              </a:solidFill>
              <a:latin typeface="Aleo" panose="020B0604020202020204" pitchFamily="2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20B0604020202020204" pitchFamily="2" charset="0"/>
              </a:rPr>
              <a:t>The position of each dot on the horizontal and vertical axis indicates values for an individual data point. </a:t>
            </a:r>
          </a:p>
          <a:p>
            <a:pPr marL="0" indent="0" algn="just">
              <a:buNone/>
            </a:pPr>
            <a:endParaRPr lang="en-GB" dirty="0">
              <a:solidFill>
                <a:srgbClr val="111111"/>
              </a:solidFill>
              <a:latin typeface="Aleo" panose="020B0604020202020204" pitchFamily="2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20B0604020202020204" pitchFamily="2" charset="0"/>
              </a:rPr>
              <a:t>Scatter plots are used to observe relationships between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7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85BB-9B36-4838-8BBD-58C75516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C2B0-799D-4443-A177-EBE86E7D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70"/>
            <a:ext cx="1068520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statistics, an outlier is a data point that differs significantly from other observations. </a:t>
            </a:r>
          </a:p>
          <a:p>
            <a:pPr marL="0" indent="0" algn="just">
              <a:buNone/>
            </a:pPr>
            <a:endParaRPr lang="en-GB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outlier may be due to variability in the measurement or it may indicate the experimental error; the latter are sometimes excluded from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0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DCD1-CEB9-4736-A6B8-4439595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Outlier’s</a:t>
            </a:r>
            <a:endParaRPr lang="en-US" dirty="0"/>
          </a:p>
        </p:txBody>
      </p:sp>
      <p:pic>
        <p:nvPicPr>
          <p:cNvPr id="10242" name="Picture 2" descr="What is the definition of an outlier? - Quora">
            <a:extLst>
              <a:ext uri="{FF2B5EF4-FFF2-40B4-BE49-F238E27FC236}">
                <a16:creationId xmlns:a16="http://schemas.microsoft.com/office/drawing/2014/main" id="{538B0C75-B4F8-4BE5-8908-761258A2E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1083"/>
            <a:ext cx="5442487" cy="34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utlier Analysis in Data Mining">
            <a:extLst>
              <a:ext uri="{FF2B5EF4-FFF2-40B4-BE49-F238E27FC236}">
                <a16:creationId xmlns:a16="http://schemas.microsoft.com/office/drawing/2014/main" id="{F5AD51C3-1747-47D1-BECF-D2BC5A0C4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87" y="2419964"/>
            <a:ext cx="4762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0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0DCA-5A3D-4447-B0A9-638DEB64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  <a:endParaRPr lang="en-US" dirty="0"/>
          </a:p>
        </p:txBody>
      </p:sp>
      <p:pic>
        <p:nvPicPr>
          <p:cNvPr id="9218" name="Picture 2" descr="Example scatter plot depicting tree heights against their diameters.">
            <a:extLst>
              <a:ext uri="{FF2B5EF4-FFF2-40B4-BE49-F238E27FC236}">
                <a16:creationId xmlns:a16="http://schemas.microsoft.com/office/drawing/2014/main" id="{4215EAE7-B690-4E5D-A8BD-C7A8C6800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43" y="1713271"/>
            <a:ext cx="4471121" cy="34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1EE2C-9CB3-461D-AB74-2FF2A66A9999}"/>
              </a:ext>
            </a:extLst>
          </p:cNvPr>
          <p:cNvSpPr txBox="1"/>
          <p:nvPr/>
        </p:nvSpPr>
        <p:spPr>
          <a:xfrm>
            <a:off x="5751871" y="16906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The example scatters plot above shows the diameters and heights for a sample of fictional trees.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Each dot represents a single tree; each point’s horizontal position indicates that tree’s diameter (in </a:t>
            </a:r>
            <a:r>
              <a:rPr lang="en-GB" dirty="0" err="1"/>
              <a:t>centimeters</a:t>
            </a:r>
            <a:r>
              <a:rPr lang="en-GB" dirty="0"/>
              <a:t>) and the vertical position indicates that tree’s height (in meters).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35BFB-EA35-449A-90DD-BC47695668D8}"/>
              </a:ext>
            </a:extLst>
          </p:cNvPr>
          <p:cNvSpPr txBox="1"/>
          <p:nvPr/>
        </p:nvSpPr>
        <p:spPr>
          <a:xfrm>
            <a:off x="5751871" y="355803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see a generally tight positive correlation between a tree’s diameter and its height. </a:t>
            </a:r>
          </a:p>
          <a:p>
            <a:pPr algn="just"/>
            <a:endParaRPr lang="en-GB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also observe an outlier point, a tree that has a much larger diameter than the others. This tree appears fairly short for its girth, which might warrant further investigation.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01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BB04-7A24-43E2-8626-F6B55550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Scatter Plot</a:t>
            </a:r>
            <a:endParaRPr lang="en-US" dirty="0"/>
          </a:p>
        </p:txBody>
      </p:sp>
      <p:pic>
        <p:nvPicPr>
          <p:cNvPr id="11266" name="Picture 2" descr="Four scatter plot examples showing different types of relationships between variables.">
            <a:extLst>
              <a:ext uri="{FF2B5EF4-FFF2-40B4-BE49-F238E27FC236}">
                <a16:creationId xmlns:a16="http://schemas.microsoft.com/office/drawing/2014/main" id="{B0DB9649-9D16-4A47-BDA8-CDD0E9D010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64" y="1721055"/>
            <a:ext cx="5975472" cy="47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803D-C5C9-44A4-9FF2-2B2EDCD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Bar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64E0-AEE5-45DC-AE13-FB8DCF4B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9"/>
            <a:ext cx="5837903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bar graph is a graph that presents categorical data with rectangle-shaped bars. </a:t>
            </a:r>
          </a:p>
          <a:p>
            <a:pPr marL="0" indent="0" algn="just">
              <a:buNone/>
            </a:pPr>
            <a:endParaRPr lang="en-GB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heights or lengths of these bars are proportional to the values that they represent. </a:t>
            </a:r>
          </a:p>
          <a:p>
            <a:pPr marL="0" indent="0" algn="just">
              <a:buNone/>
            </a:pPr>
            <a:endParaRPr lang="en-GB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bars can be vertical or horizontal. A vertical bar graph is sometimes called a column graph.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F8E08-109A-4308-9885-86F818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72" y="1471664"/>
            <a:ext cx="5181601" cy="3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2E71-AFFA-42A6-BB26-80EF610B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Scatter Plots</a:t>
            </a:r>
            <a:endParaRPr lang="en-US" dirty="0"/>
          </a:p>
        </p:txBody>
      </p:sp>
      <p:pic>
        <p:nvPicPr>
          <p:cNvPr id="12290" name="Picture 2" descr="Scatter plot examples showing data clusters, gaps in data, and outliers">
            <a:extLst>
              <a:ext uri="{FF2B5EF4-FFF2-40B4-BE49-F238E27FC236}">
                <a16:creationId xmlns:a16="http://schemas.microsoft.com/office/drawing/2014/main" id="{E3AF043D-1075-4953-BF96-FEABE12BB3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71" y="2198884"/>
            <a:ext cx="7710657" cy="34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7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4F4B-EB48-4871-AF9A-9846A34A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should use Scatter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C9F-EDB9-40C2-B2EC-27F60435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3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0000500000000000000" pitchFamily="2" charset="0"/>
              </a:rPr>
              <a:t>Scatter plots’ primary uses are to observe and show relationships between two numeric variables. 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111111"/>
              </a:solidFill>
              <a:effectLst/>
              <a:latin typeface="Aleo" panose="00000500000000000000" pitchFamily="2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0000500000000000000" pitchFamily="2" charset="0"/>
              </a:rPr>
              <a:t>The dots in a scatter plot not only report the values of individual data points but also patterns when the data are taken as a whole.</a:t>
            </a:r>
          </a:p>
          <a:p>
            <a:pPr marL="0" indent="0" algn="just">
              <a:buNone/>
            </a:pPr>
            <a:endParaRPr lang="en-GB" dirty="0">
              <a:solidFill>
                <a:srgbClr val="111111"/>
              </a:solidFill>
              <a:latin typeface="Aleo" panose="00000500000000000000" pitchFamily="2" charset="0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leo" panose="00000500000000000000" pitchFamily="2" charset="0"/>
              </a:rPr>
              <a:t>Identification of correlational relationships are common with scatter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0846-E23C-4F23-9182-F559049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Types of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F6B3-E3B0-431F-80CB-372712BE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There are two basic types of data visualization: static and interactive.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Static visualizations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are something like an infographic, a single keyhole view of a particular data story.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85D0"/>
                </a:solidFill>
                <a:effectLst/>
                <a:latin typeface="Open Sans" panose="020B0606030504020204" pitchFamily="34" charset="0"/>
              </a:rPr>
              <a:t>Interactive visualizations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allow you to customize your story by moving a slider or clicking a button to enable various views of the dataset.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2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630-5847-4BC7-A422-E626B2B7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GB" dirty="0"/>
              <a:t>Bar-Graph</a:t>
            </a:r>
            <a:endParaRPr lang="en-US" dirty="0"/>
          </a:p>
        </p:txBody>
      </p:sp>
      <p:pic>
        <p:nvPicPr>
          <p:cNvPr id="1026" name="Picture 2" descr="Data Plot Types for Visualisation">
            <a:extLst>
              <a:ext uri="{FF2B5EF4-FFF2-40B4-BE49-F238E27FC236}">
                <a16:creationId xmlns:a16="http://schemas.microsoft.com/office/drawing/2014/main" id="{9E42EE54-5603-4064-99EE-4ED2BD54C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1388"/>
            <a:ext cx="5461083" cy="36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re can we use bar charts in real life? - Quora">
            <a:extLst>
              <a:ext uri="{FF2B5EF4-FFF2-40B4-BE49-F238E27FC236}">
                <a16:creationId xmlns:a16="http://schemas.microsoft.com/office/drawing/2014/main" id="{BA98764E-B722-4994-9797-F099D4AB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299185"/>
            <a:ext cx="5100087" cy="316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8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77F5-7762-4BCB-BEA1-ADF26926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Grouped Bar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A08F-27A3-4EDF-8C84-889DE11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Grouped bar graphs are used when the datasets have subgroups that need to be visualized on the graph. </a:t>
            </a:r>
          </a:p>
          <a:p>
            <a:pPr marL="0" indent="0">
              <a:buNone/>
            </a:pP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subgroups are differentiated by distinct colours. Here is an illustration of such a graph: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7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3C82-9AEA-40E2-B261-F92AD12F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Grouped Bar Graph</a:t>
            </a:r>
            <a:endParaRPr lang="en-US" dirty="0"/>
          </a:p>
        </p:txBody>
      </p:sp>
      <p:pic>
        <p:nvPicPr>
          <p:cNvPr id="2050" name="Picture 2" descr="Grouped Bar Graph | Data Plot Types for Visualisation">
            <a:extLst>
              <a:ext uri="{FF2B5EF4-FFF2-40B4-BE49-F238E27FC236}">
                <a16:creationId xmlns:a16="http://schemas.microsoft.com/office/drawing/2014/main" id="{A499A06C-B8BA-416C-B51B-A13971C44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35" y="1690688"/>
            <a:ext cx="7572529" cy="43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F577-2CA7-4A80-95E4-8C8EE8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Segmented Bar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FEBF-99F2-4388-93C1-52E84418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is the type of stacked bar graph where each stacked bar shows the percentage of its discrete value from the total value. The total percentage is 100%. Here is an illustration:</a:t>
            </a:r>
            <a:endParaRPr lang="en-US" dirty="0"/>
          </a:p>
        </p:txBody>
      </p:sp>
      <p:pic>
        <p:nvPicPr>
          <p:cNvPr id="3074" name="Picture 2" descr="Segmented Bar Graph">
            <a:extLst>
              <a:ext uri="{FF2B5EF4-FFF2-40B4-BE49-F238E27FC236}">
                <a16:creationId xmlns:a16="http://schemas.microsoft.com/office/drawing/2014/main" id="{C7DDBBAB-7983-4424-936D-475AA53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66" y="3286125"/>
            <a:ext cx="5175302" cy="30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4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743A-D744-4FCD-9DC4-9C6E44ED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B593-39A1-406B-9DF9-DD8BEC25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1881137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displays a sequence of data points as markers. The points are ordered typically by their x-axis value. These points are joined with straight line segments. A line graph is used to visualize a trend in data over intervals of time.</a:t>
            </a:r>
            <a:endParaRPr lang="en-US" dirty="0"/>
          </a:p>
        </p:txBody>
      </p:sp>
      <p:pic>
        <p:nvPicPr>
          <p:cNvPr id="4098" name="Picture 2" descr="Line Graph | Data Plot Types for Visualisation">
            <a:extLst>
              <a:ext uri="{FF2B5EF4-FFF2-40B4-BE49-F238E27FC236}">
                <a16:creationId xmlns:a16="http://schemas.microsoft.com/office/drawing/2014/main" id="{38F3B4D1-9718-4321-9A71-0B7746A4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30" y="2975373"/>
            <a:ext cx="8037564" cy="363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2C1-052A-46BA-8A67-E5483AA5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Multiple Line Graph</a:t>
            </a:r>
            <a:endParaRPr lang="en-US" dirty="0"/>
          </a:p>
        </p:txBody>
      </p:sp>
      <p:pic>
        <p:nvPicPr>
          <p:cNvPr id="5122" name="Picture 2" descr="Multiple Line Graph ">
            <a:extLst>
              <a:ext uri="{FF2B5EF4-FFF2-40B4-BE49-F238E27FC236}">
                <a16:creationId xmlns:a16="http://schemas.microsoft.com/office/drawing/2014/main" id="{1882A1B1-15F2-4600-B933-EBB9DD743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37" y="1825625"/>
            <a:ext cx="92747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644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Aleo</vt:lpstr>
      <vt:lpstr>Arial</vt:lpstr>
      <vt:lpstr>Arial</vt:lpstr>
      <vt:lpstr>Calibri</vt:lpstr>
      <vt:lpstr>Calibri Light</vt:lpstr>
      <vt:lpstr>Lato</vt:lpstr>
      <vt:lpstr>Open Sans</vt:lpstr>
      <vt:lpstr>Office Theme</vt:lpstr>
      <vt:lpstr>DATA VISUALIZATION </vt:lpstr>
      <vt:lpstr>Bar Graph</vt:lpstr>
      <vt:lpstr>Types of data visualization</vt:lpstr>
      <vt:lpstr>Bar-Graph</vt:lpstr>
      <vt:lpstr>Grouped Bar Graph</vt:lpstr>
      <vt:lpstr>Grouped Bar Graph</vt:lpstr>
      <vt:lpstr>Segmented Bar Graph</vt:lpstr>
      <vt:lpstr>Line Graph</vt:lpstr>
      <vt:lpstr>Multiple Line Graph</vt:lpstr>
      <vt:lpstr>Pie Chart</vt:lpstr>
      <vt:lpstr>Pie Chart</vt:lpstr>
      <vt:lpstr>Histogram</vt:lpstr>
      <vt:lpstr>Histogram</vt:lpstr>
      <vt:lpstr>Bar Graphs vs Histogram</vt:lpstr>
      <vt:lpstr>SCATTER PLOT</vt:lpstr>
      <vt:lpstr>Outlier</vt:lpstr>
      <vt:lpstr>Outlier’s</vt:lpstr>
      <vt:lpstr>Scatter Plot</vt:lpstr>
      <vt:lpstr>Analysis of Scatter Plot</vt:lpstr>
      <vt:lpstr>Analysis of Scatter Plots</vt:lpstr>
      <vt:lpstr>When You should use Scatter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Hafeezuddin Shaik</dc:creator>
  <cp:lastModifiedBy>Hafeezuddin Shaik</cp:lastModifiedBy>
  <cp:revision>1</cp:revision>
  <dcterms:created xsi:type="dcterms:W3CDTF">2022-03-10T04:12:38Z</dcterms:created>
  <dcterms:modified xsi:type="dcterms:W3CDTF">2022-03-10T09:19:40Z</dcterms:modified>
</cp:coreProperties>
</file>