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74" r:id="rId4"/>
    <p:sldId id="275" r:id="rId5"/>
    <p:sldId id="276" r:id="rId6"/>
    <p:sldId id="277" r:id="rId7"/>
    <p:sldId id="257" r:id="rId8"/>
    <p:sldId id="259" r:id="rId9"/>
    <p:sldId id="270" r:id="rId10"/>
    <p:sldId id="271" r:id="rId11"/>
    <p:sldId id="258" r:id="rId12"/>
    <p:sldId id="269" r:id="rId13"/>
    <p:sldId id="272" r:id="rId14"/>
    <p:sldId id="260" r:id="rId15"/>
    <p:sldId id="264" r:id="rId16"/>
    <p:sldId id="261" r:id="rId17"/>
    <p:sldId id="268" r:id="rId18"/>
    <p:sldId id="267" r:id="rId19"/>
    <p:sldId id="262" r:id="rId20"/>
    <p:sldId id="263" r:id="rId21"/>
    <p:sldId id="265" r:id="rId22"/>
    <p:sldId id="26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72F6452-039D-4413-A633-767BA27CC9D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74032-66C9-48CA-AF29-60E985B1427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84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F6452-039D-4413-A633-767BA27CC9D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4146831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F6452-039D-4413-A633-767BA27CC9D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74032-66C9-48CA-AF29-60E985B1427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38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2F6452-039D-4413-A633-767BA27CC9D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2159403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2F6452-039D-4413-A633-767BA27CC9DB}" type="datetimeFigureOut">
              <a:rPr lang="en-US" smtClean="0"/>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A74032-66C9-48CA-AF29-60E985B1427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668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2F6452-039D-4413-A633-767BA27CC9DB}"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253847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2F6452-039D-4413-A633-767BA27CC9DB}" type="datetimeFigureOut">
              <a:rPr lang="en-US" smtClean="0"/>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3304381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2F6452-039D-4413-A633-767BA27CC9DB}" type="datetimeFigureOut">
              <a:rPr lang="en-US" smtClean="0"/>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879919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F6452-039D-4413-A633-767BA27CC9DB}" type="datetimeFigureOut">
              <a:rPr lang="en-US" smtClean="0"/>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283287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2F6452-039D-4413-A633-767BA27CC9DB}"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74032-66C9-48CA-AF29-60E985B14272}" type="slidenum">
              <a:rPr lang="en-US" smtClean="0"/>
              <a:t>‹#›</a:t>
            </a:fld>
            <a:endParaRPr lang="en-US"/>
          </a:p>
        </p:txBody>
      </p:sp>
    </p:spTree>
    <p:extLst>
      <p:ext uri="{BB962C8B-B14F-4D97-AF65-F5344CB8AC3E}">
        <p14:creationId xmlns:p14="http://schemas.microsoft.com/office/powerpoint/2010/main" val="131799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2F6452-039D-4413-A633-767BA27CC9DB}" type="datetimeFigureOut">
              <a:rPr lang="en-US" smtClean="0"/>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A74032-66C9-48CA-AF29-60E985B1427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036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72F6452-039D-4413-A633-767BA27CC9DB}" type="datetimeFigureOut">
              <a:rPr lang="en-US" smtClean="0"/>
              <a:t>3/11/2022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EA74032-66C9-48CA-AF29-60E985B1427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6513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4C81D-8766-4DF2-85A6-718E0299ADB6}"/>
              </a:ext>
            </a:extLst>
          </p:cNvPr>
          <p:cNvSpPr>
            <a:spLocks noGrp="1"/>
          </p:cNvSpPr>
          <p:nvPr>
            <p:ph type="ctrTitle"/>
          </p:nvPr>
        </p:nvSpPr>
        <p:spPr/>
        <p:txBody>
          <a:bodyPr/>
          <a:lstStyle/>
          <a:p>
            <a:r>
              <a:rPr lang="en-GB" dirty="0"/>
              <a:t>DATA VISUALIZATION</a:t>
            </a:r>
            <a:br>
              <a:rPr lang="en-GB" dirty="0"/>
            </a:br>
            <a:r>
              <a:rPr lang="en-GB" dirty="0"/>
              <a:t>LECTURE 4</a:t>
            </a:r>
            <a:endParaRPr lang="en-US" dirty="0"/>
          </a:p>
        </p:txBody>
      </p:sp>
      <p:sp>
        <p:nvSpPr>
          <p:cNvPr id="3" name="Subtitle 2">
            <a:extLst>
              <a:ext uri="{FF2B5EF4-FFF2-40B4-BE49-F238E27FC236}">
                <a16:creationId xmlns:a16="http://schemas.microsoft.com/office/drawing/2014/main" id="{60551813-6AD0-4671-BCA2-C9F21A92FEFD}"/>
              </a:ext>
            </a:extLst>
          </p:cNvPr>
          <p:cNvSpPr>
            <a:spLocks noGrp="1"/>
          </p:cNvSpPr>
          <p:nvPr>
            <p:ph type="subTitle" idx="1"/>
          </p:nvPr>
        </p:nvSpPr>
        <p:spPr/>
        <p:txBody>
          <a:bodyPr/>
          <a:lstStyle/>
          <a:p>
            <a:r>
              <a:rPr lang="en-GB" dirty="0"/>
              <a:t>11/03/2022</a:t>
            </a:r>
            <a:endParaRPr lang="en-US" dirty="0"/>
          </a:p>
        </p:txBody>
      </p:sp>
    </p:spTree>
    <p:extLst>
      <p:ext uri="{BB962C8B-B14F-4D97-AF65-F5344CB8AC3E}">
        <p14:creationId xmlns:p14="http://schemas.microsoft.com/office/powerpoint/2010/main" val="1020341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5BD0-360E-478E-8434-0C321CD37757}"/>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12A8BA4F-6995-43A6-AB3D-C5554C209887}"/>
              </a:ext>
            </a:extLst>
          </p:cNvPr>
          <p:cNvSpPr>
            <a:spLocks noGrp="1"/>
          </p:cNvSpPr>
          <p:nvPr>
            <p:ph idx="1"/>
          </p:nvPr>
        </p:nvSpPr>
        <p:spPr>
          <a:xfrm>
            <a:off x="1024128" y="1912776"/>
            <a:ext cx="9720073" cy="4023360"/>
          </a:xfrm>
        </p:spPr>
        <p:txBody>
          <a:bodyPr/>
          <a:lstStyle/>
          <a:p>
            <a:pPr algn="l"/>
            <a:r>
              <a:rPr lang="en-GB" b="1" i="0" dirty="0">
                <a:solidFill>
                  <a:srgbClr val="111111"/>
                </a:solidFill>
                <a:effectLst/>
                <a:latin typeface="Poppins" panose="00000500000000000000" pitchFamily="2" charset="0"/>
              </a:rPr>
              <a:t>Examples of Ordinal Data :</a:t>
            </a:r>
            <a:endParaRPr lang="en-GB" b="0" i="0" dirty="0">
              <a:solidFill>
                <a:srgbClr val="111111"/>
              </a:solidFill>
              <a:effectLst/>
              <a:latin typeface="Poppins" panose="00000500000000000000" pitchFamily="2" charset="0"/>
            </a:endParaRPr>
          </a:p>
          <a:p>
            <a:pPr algn="l">
              <a:buFont typeface="Arial" panose="020B0604020202020204" pitchFamily="34" charset="0"/>
              <a:buChar char="•"/>
            </a:pPr>
            <a:r>
              <a:rPr lang="en-GB" i="0" dirty="0">
                <a:solidFill>
                  <a:srgbClr val="222222"/>
                </a:solidFill>
                <a:effectLst/>
                <a:latin typeface="Poppins" panose="00000500000000000000" pitchFamily="2" charset="0"/>
              </a:rPr>
              <a:t>When companies ask for feedback, experience, or satisfaction on a scale of 1 to 10</a:t>
            </a:r>
          </a:p>
          <a:p>
            <a:pPr algn="l">
              <a:buFont typeface="Arial" panose="020B0604020202020204" pitchFamily="34" charset="0"/>
              <a:buChar char="•"/>
            </a:pPr>
            <a:r>
              <a:rPr lang="en-GB" i="0" dirty="0">
                <a:solidFill>
                  <a:srgbClr val="222222"/>
                </a:solidFill>
                <a:effectLst/>
                <a:latin typeface="Poppins" panose="00000500000000000000" pitchFamily="2" charset="0"/>
              </a:rPr>
              <a:t>Letter grades in the exam (A, B, C, D, etc.)</a:t>
            </a:r>
          </a:p>
          <a:p>
            <a:pPr algn="l">
              <a:buFont typeface="Arial" panose="020B0604020202020204" pitchFamily="34" charset="0"/>
              <a:buChar char="•"/>
            </a:pPr>
            <a:r>
              <a:rPr lang="en-GB" i="0" dirty="0">
                <a:solidFill>
                  <a:srgbClr val="222222"/>
                </a:solidFill>
                <a:effectLst/>
                <a:latin typeface="Poppins" panose="00000500000000000000" pitchFamily="2" charset="0"/>
              </a:rPr>
              <a:t>Ranking of peoples in a competition (First, Second, Third, etc.)</a:t>
            </a:r>
          </a:p>
          <a:p>
            <a:pPr algn="l">
              <a:buFont typeface="Arial" panose="020B0604020202020204" pitchFamily="34" charset="0"/>
              <a:buChar char="•"/>
            </a:pPr>
            <a:r>
              <a:rPr lang="en-GB" i="0" dirty="0">
                <a:solidFill>
                  <a:srgbClr val="222222"/>
                </a:solidFill>
                <a:effectLst/>
                <a:latin typeface="Poppins" panose="00000500000000000000" pitchFamily="2" charset="0"/>
              </a:rPr>
              <a:t>Economic Status (High, Medium, and Low)</a:t>
            </a:r>
          </a:p>
          <a:p>
            <a:pPr algn="l">
              <a:buFont typeface="Arial" panose="020B0604020202020204" pitchFamily="34" charset="0"/>
              <a:buChar char="•"/>
            </a:pPr>
            <a:r>
              <a:rPr lang="en-GB" i="0" dirty="0">
                <a:solidFill>
                  <a:srgbClr val="222222"/>
                </a:solidFill>
                <a:effectLst/>
                <a:latin typeface="Poppins" panose="00000500000000000000" pitchFamily="2" charset="0"/>
              </a:rPr>
              <a:t>Education Level (Higher, Secondary, Primary)</a:t>
            </a:r>
          </a:p>
          <a:p>
            <a:endParaRPr lang="en-US" dirty="0"/>
          </a:p>
        </p:txBody>
      </p:sp>
    </p:spTree>
    <p:extLst>
      <p:ext uri="{BB962C8B-B14F-4D97-AF65-F5344CB8AC3E}">
        <p14:creationId xmlns:p14="http://schemas.microsoft.com/office/powerpoint/2010/main" val="182973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C444-7DF5-4D3D-B030-31942B26014E}"/>
              </a:ext>
            </a:extLst>
          </p:cNvPr>
          <p:cNvSpPr>
            <a:spLocks noGrp="1"/>
          </p:cNvSpPr>
          <p:nvPr>
            <p:ph type="title"/>
          </p:nvPr>
        </p:nvSpPr>
        <p:spPr/>
        <p:txBody>
          <a:bodyPr/>
          <a:lstStyle/>
          <a:p>
            <a:r>
              <a:rPr lang="en-US" dirty="0" err="1"/>
              <a:t>nOMINAL</a:t>
            </a:r>
            <a:endParaRPr lang="en-US" dirty="0"/>
          </a:p>
        </p:txBody>
      </p:sp>
      <p:sp>
        <p:nvSpPr>
          <p:cNvPr id="3" name="Content Placeholder 2">
            <a:extLst>
              <a:ext uri="{FF2B5EF4-FFF2-40B4-BE49-F238E27FC236}">
                <a16:creationId xmlns:a16="http://schemas.microsoft.com/office/drawing/2014/main" id="{40E40A51-D06C-4E39-AF62-6B12ECEFF96C}"/>
              </a:ext>
            </a:extLst>
          </p:cNvPr>
          <p:cNvSpPr>
            <a:spLocks noGrp="1"/>
          </p:cNvSpPr>
          <p:nvPr>
            <p:ph idx="1"/>
          </p:nvPr>
        </p:nvSpPr>
        <p:spPr/>
        <p:txBody>
          <a:bodyPr>
            <a:normAutofit/>
          </a:bodyPr>
          <a:lstStyle/>
          <a:p>
            <a:pPr algn="ctr"/>
            <a:r>
              <a:rPr lang="en-GB" sz="2800" b="1" dirty="0"/>
              <a:t>Nominal. The data take on non-numeric values: </a:t>
            </a:r>
          </a:p>
          <a:p>
            <a:pPr algn="just"/>
            <a:r>
              <a:rPr lang="en-GB" sz="2800" dirty="0"/>
              <a:t>• categorical—a value selected from a finite (often short) list of possibilities (e.g., red, blue, green); </a:t>
            </a:r>
          </a:p>
          <a:p>
            <a:pPr algn="just"/>
            <a:r>
              <a:rPr lang="en-GB" sz="2800" dirty="0"/>
              <a:t>• ranked—a categorical variable that has an implied ordering (e.g., small, medium, large); </a:t>
            </a:r>
          </a:p>
          <a:p>
            <a:pPr algn="just"/>
            <a:r>
              <a:rPr lang="en-GB" sz="2800" dirty="0"/>
              <a:t>• arbitrary—a variable with a potentially infinite range of values with no implied ordering (e.g., addresses)</a:t>
            </a:r>
            <a:endParaRPr lang="en-US" sz="2800" dirty="0"/>
          </a:p>
        </p:txBody>
      </p:sp>
    </p:spTree>
    <p:extLst>
      <p:ext uri="{BB962C8B-B14F-4D97-AF65-F5344CB8AC3E}">
        <p14:creationId xmlns:p14="http://schemas.microsoft.com/office/powerpoint/2010/main" val="361793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632EEA-81A1-4569-AA14-37F1629BDE73}"/>
              </a:ext>
            </a:extLst>
          </p:cNvPr>
          <p:cNvSpPr>
            <a:spLocks noGrp="1"/>
          </p:cNvSpPr>
          <p:nvPr>
            <p:ph idx="1"/>
          </p:nvPr>
        </p:nvSpPr>
        <p:spPr>
          <a:xfrm>
            <a:off x="1024128" y="811763"/>
            <a:ext cx="10377880" cy="5497597"/>
          </a:xfrm>
        </p:spPr>
        <p:txBody>
          <a:bodyPr>
            <a:normAutofit/>
          </a:bodyPr>
          <a:lstStyle/>
          <a:p>
            <a:pPr algn="just"/>
            <a:r>
              <a:rPr lang="en-GB" b="1" i="0" dirty="0">
                <a:solidFill>
                  <a:srgbClr val="111111"/>
                </a:solidFill>
                <a:effectLst/>
                <a:latin typeface="Poppins" panose="00000500000000000000" pitchFamily="2" charset="0"/>
              </a:rPr>
              <a:t>Nominal Data</a:t>
            </a:r>
            <a:endParaRPr lang="en-GB" b="0" i="0" dirty="0">
              <a:solidFill>
                <a:srgbClr val="111111"/>
              </a:solidFill>
              <a:effectLst/>
              <a:latin typeface="Poppins" panose="00000500000000000000" pitchFamily="2" charset="0"/>
            </a:endParaRPr>
          </a:p>
          <a:p>
            <a:pPr algn="just"/>
            <a:r>
              <a:rPr lang="en-GB" b="0" i="0" dirty="0">
                <a:solidFill>
                  <a:srgbClr val="222222"/>
                </a:solidFill>
                <a:effectLst/>
                <a:latin typeface="Poppins" panose="00000500000000000000" pitchFamily="2" charset="0"/>
              </a:rPr>
              <a:t>The name “nominal” comes from the Latin name “</a:t>
            </a:r>
            <a:r>
              <a:rPr lang="en-GB" b="0" i="0" dirty="0" err="1">
                <a:solidFill>
                  <a:srgbClr val="222222"/>
                </a:solidFill>
                <a:effectLst/>
                <a:latin typeface="Poppins" panose="00000500000000000000" pitchFamily="2" charset="0"/>
              </a:rPr>
              <a:t>nomen</a:t>
            </a:r>
            <a:r>
              <a:rPr lang="en-GB" b="0" i="0" dirty="0">
                <a:solidFill>
                  <a:srgbClr val="222222"/>
                </a:solidFill>
                <a:effectLst/>
                <a:latin typeface="Poppins" panose="00000500000000000000" pitchFamily="2" charset="0"/>
              </a:rPr>
              <a:t>,” which means “name.” With the help of nominal data, we can’t do any numerical tasks or can’t give any order to sort the data. These data don’t have any meaningful order; their values are distributed to distinct categories.</a:t>
            </a:r>
          </a:p>
          <a:p>
            <a:pPr algn="just"/>
            <a:endParaRPr lang="en-GB" b="0" i="0" dirty="0">
              <a:solidFill>
                <a:srgbClr val="222222"/>
              </a:solidFill>
              <a:effectLst/>
              <a:latin typeface="Poppins" panose="00000500000000000000" pitchFamily="2" charset="0"/>
            </a:endParaRPr>
          </a:p>
          <a:p>
            <a:pPr algn="just"/>
            <a:r>
              <a:rPr lang="en-GB" b="1" i="0" dirty="0">
                <a:solidFill>
                  <a:srgbClr val="222222"/>
                </a:solidFill>
                <a:effectLst/>
                <a:latin typeface="Poppins" panose="00000500000000000000" pitchFamily="2" charset="0"/>
              </a:rPr>
              <a:t>Examples of Nominal Data :</a:t>
            </a:r>
            <a:endParaRPr lang="en-GB" b="0" i="0" dirty="0">
              <a:solidFill>
                <a:srgbClr val="222222"/>
              </a:solidFill>
              <a:effectLst/>
              <a:latin typeface="Poppins" panose="00000500000000000000" pitchFamily="2" charset="0"/>
            </a:endParaRPr>
          </a:p>
          <a:p>
            <a:pPr algn="just">
              <a:buFont typeface="Arial" panose="020B0604020202020204" pitchFamily="34" charset="0"/>
              <a:buChar char="•"/>
            </a:pPr>
            <a:r>
              <a:rPr lang="en-GB" i="0" dirty="0">
                <a:solidFill>
                  <a:srgbClr val="222222"/>
                </a:solidFill>
                <a:effectLst/>
                <a:latin typeface="Poppins" panose="00000500000000000000" pitchFamily="2" charset="0"/>
              </a:rPr>
              <a:t>Colour of hair (Blonde, red, Brown, Black, etc.)</a:t>
            </a:r>
          </a:p>
          <a:p>
            <a:pPr algn="just">
              <a:buFont typeface="Arial" panose="020B0604020202020204" pitchFamily="34" charset="0"/>
              <a:buChar char="•"/>
            </a:pPr>
            <a:r>
              <a:rPr lang="en-GB" i="0" dirty="0">
                <a:solidFill>
                  <a:srgbClr val="222222"/>
                </a:solidFill>
                <a:effectLst/>
                <a:latin typeface="Poppins" panose="00000500000000000000" pitchFamily="2" charset="0"/>
              </a:rPr>
              <a:t>Marital status (Single, Widowed, Married)</a:t>
            </a:r>
          </a:p>
          <a:p>
            <a:pPr algn="just">
              <a:buFont typeface="Arial" panose="020B0604020202020204" pitchFamily="34" charset="0"/>
              <a:buChar char="•"/>
            </a:pPr>
            <a:r>
              <a:rPr lang="en-GB" i="0" dirty="0">
                <a:solidFill>
                  <a:srgbClr val="222222"/>
                </a:solidFill>
                <a:effectLst/>
                <a:latin typeface="Poppins" panose="00000500000000000000" pitchFamily="2" charset="0"/>
              </a:rPr>
              <a:t>Nationality (Indian, German, American)</a:t>
            </a:r>
          </a:p>
          <a:p>
            <a:pPr algn="just">
              <a:buFont typeface="Arial" panose="020B0604020202020204" pitchFamily="34" charset="0"/>
              <a:buChar char="•"/>
            </a:pPr>
            <a:r>
              <a:rPr lang="en-GB" i="0" dirty="0">
                <a:solidFill>
                  <a:srgbClr val="222222"/>
                </a:solidFill>
                <a:effectLst/>
                <a:latin typeface="Poppins" panose="00000500000000000000" pitchFamily="2" charset="0"/>
              </a:rPr>
              <a:t>Gender (Male, Female, Others)</a:t>
            </a:r>
          </a:p>
          <a:p>
            <a:pPr algn="just">
              <a:buFont typeface="Arial" panose="020B0604020202020204" pitchFamily="34" charset="0"/>
              <a:buChar char="•"/>
            </a:pPr>
            <a:r>
              <a:rPr lang="en-GB" i="0" dirty="0">
                <a:solidFill>
                  <a:srgbClr val="222222"/>
                </a:solidFill>
                <a:effectLst/>
                <a:latin typeface="Poppins" panose="00000500000000000000" pitchFamily="2" charset="0"/>
              </a:rPr>
              <a:t>Eye </a:t>
            </a:r>
            <a:r>
              <a:rPr lang="en-GB" i="0" dirty="0" err="1">
                <a:solidFill>
                  <a:srgbClr val="222222"/>
                </a:solidFill>
                <a:effectLst/>
                <a:latin typeface="Poppins" panose="00000500000000000000" pitchFamily="2" charset="0"/>
              </a:rPr>
              <a:t>Color</a:t>
            </a:r>
            <a:r>
              <a:rPr lang="en-GB" i="0" dirty="0">
                <a:solidFill>
                  <a:srgbClr val="222222"/>
                </a:solidFill>
                <a:effectLst/>
                <a:latin typeface="Poppins" panose="00000500000000000000" pitchFamily="2" charset="0"/>
              </a:rPr>
              <a:t> (Black, Brown, etc.)</a:t>
            </a:r>
          </a:p>
          <a:p>
            <a:pPr algn="just"/>
            <a:endParaRPr lang="en-US" dirty="0"/>
          </a:p>
        </p:txBody>
      </p:sp>
    </p:spTree>
    <p:extLst>
      <p:ext uri="{BB962C8B-B14F-4D97-AF65-F5344CB8AC3E}">
        <p14:creationId xmlns:p14="http://schemas.microsoft.com/office/powerpoint/2010/main" val="54643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4089-F728-4278-8940-53AF779FC2DA}"/>
              </a:ext>
            </a:extLst>
          </p:cNvPr>
          <p:cNvSpPr>
            <a:spLocks noGrp="1"/>
          </p:cNvSpPr>
          <p:nvPr>
            <p:ph type="title"/>
          </p:nvPr>
        </p:nvSpPr>
        <p:spPr/>
        <p:txBody>
          <a:bodyPr>
            <a:normAutofit fontScale="90000"/>
          </a:bodyPr>
          <a:lstStyle/>
          <a:p>
            <a:r>
              <a:rPr lang="en-GB" b="1" i="0" dirty="0">
                <a:solidFill>
                  <a:srgbClr val="111111"/>
                </a:solidFill>
                <a:effectLst/>
                <a:latin typeface="Poppins" panose="00000500000000000000" pitchFamily="2" charset="0"/>
              </a:rPr>
              <a:t>Difference between Nominal and Ordinal Data</a:t>
            </a:r>
            <a:br>
              <a:rPr lang="en-GB" b="0" i="0" dirty="0">
                <a:solidFill>
                  <a:srgbClr val="111111"/>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F1C1E930-942F-46BB-BBFC-E648D6D53C0D}"/>
              </a:ext>
            </a:extLst>
          </p:cNvPr>
          <p:cNvSpPr>
            <a:spLocks noGrp="1"/>
          </p:cNvSpPr>
          <p:nvPr>
            <p:ph idx="1"/>
          </p:nvPr>
        </p:nvSpPr>
        <p:spPr>
          <a:xfrm>
            <a:off x="1024128" y="1828800"/>
            <a:ext cx="9720073" cy="4480560"/>
          </a:xfrm>
        </p:spPr>
        <p:txBody>
          <a:bodyPr>
            <a:normAutofit fontScale="77500" lnSpcReduction="20000"/>
          </a:bodyPr>
          <a:lstStyle/>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Nominal data can’t be quantified, neither they have any intrinsic ordering</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Ordinal data give some kind of sequential order by their position on the scale</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Nominal data is qualitative data or categorical data</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Ordinal data is said to be “in-between” of qualitative data and quantitative data</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They don’t provide any quantitative value, neither we can perform any arithmetical operation</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They provide sequence and can assign numbers to ordinal data but cannot perform the arithmetical operation</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Nominal data cannot be used to compare with one another</a:t>
            </a:r>
          </a:p>
          <a:p>
            <a:pPr algn="just">
              <a:lnSpc>
                <a:spcPct val="120000"/>
              </a:lnSpc>
              <a:buFont typeface="Arial" panose="020B0604020202020204" pitchFamily="34" charset="0"/>
              <a:buChar char="•"/>
            </a:pPr>
            <a:r>
              <a:rPr lang="en-GB" b="0" i="0" dirty="0">
                <a:solidFill>
                  <a:srgbClr val="222222"/>
                </a:solidFill>
                <a:effectLst/>
                <a:latin typeface="Poppins" panose="00000500000000000000" pitchFamily="2" charset="0"/>
              </a:rPr>
              <a:t>Ordinal data can help to compare one item with another by ranking or ordering</a:t>
            </a:r>
          </a:p>
          <a:p>
            <a:pPr algn="just"/>
            <a:endParaRPr lang="en-US" dirty="0"/>
          </a:p>
        </p:txBody>
      </p:sp>
    </p:spTree>
    <p:extLst>
      <p:ext uri="{BB962C8B-B14F-4D97-AF65-F5344CB8AC3E}">
        <p14:creationId xmlns:p14="http://schemas.microsoft.com/office/powerpoint/2010/main" val="3914212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AE6C-0771-4DA3-84DA-2EC4F33DB7AF}"/>
              </a:ext>
            </a:extLst>
          </p:cNvPr>
          <p:cNvSpPr>
            <a:spLocks noGrp="1"/>
          </p:cNvSpPr>
          <p:nvPr>
            <p:ph type="title"/>
          </p:nvPr>
        </p:nvSpPr>
        <p:spPr/>
        <p:txBody>
          <a:bodyPr/>
          <a:lstStyle/>
          <a:p>
            <a:r>
              <a:rPr lang="en-US" dirty="0"/>
              <a:t>Scale</a:t>
            </a:r>
          </a:p>
        </p:txBody>
      </p:sp>
      <p:sp>
        <p:nvSpPr>
          <p:cNvPr id="3" name="Content Placeholder 2">
            <a:extLst>
              <a:ext uri="{FF2B5EF4-FFF2-40B4-BE49-F238E27FC236}">
                <a16:creationId xmlns:a16="http://schemas.microsoft.com/office/drawing/2014/main" id="{CE47AF36-30D8-4272-B682-036234863E96}"/>
              </a:ext>
            </a:extLst>
          </p:cNvPr>
          <p:cNvSpPr>
            <a:spLocks noGrp="1"/>
          </p:cNvSpPr>
          <p:nvPr>
            <p:ph idx="1"/>
          </p:nvPr>
        </p:nvSpPr>
        <p:spPr>
          <a:xfrm>
            <a:off x="1024127" y="1968759"/>
            <a:ext cx="9720073" cy="4023360"/>
          </a:xfrm>
        </p:spPr>
        <p:txBody>
          <a:bodyPr>
            <a:normAutofit/>
          </a:bodyPr>
          <a:lstStyle/>
          <a:p>
            <a:pPr algn="just"/>
            <a:r>
              <a:rPr lang="en-GB" sz="2400" dirty="0"/>
              <a:t>Three attributes that define a variable’s measure are as follows: </a:t>
            </a:r>
          </a:p>
          <a:p>
            <a:pPr algn="just"/>
            <a:r>
              <a:rPr lang="en-GB" sz="2400" dirty="0"/>
              <a:t>• Ordering relation, with which the data can be ordered in some fashion. By definition, ranked nominal variables and all ordinal variables exhibit this relation. </a:t>
            </a:r>
          </a:p>
          <a:p>
            <a:pPr algn="just"/>
            <a:r>
              <a:rPr lang="en-GB" sz="2400" dirty="0"/>
              <a:t>• Distance metric, with which the distances can be computed between different records. </a:t>
            </a:r>
          </a:p>
          <a:p>
            <a:pPr algn="just"/>
            <a:r>
              <a:rPr lang="en-GB" sz="2400" dirty="0"/>
              <a:t>This measure is clearly present in all ordinal variables but is generally not found in nominal variables.</a:t>
            </a:r>
            <a:endParaRPr lang="en-US" sz="2400" dirty="0"/>
          </a:p>
        </p:txBody>
      </p:sp>
    </p:spTree>
    <p:extLst>
      <p:ext uri="{BB962C8B-B14F-4D97-AF65-F5344CB8AC3E}">
        <p14:creationId xmlns:p14="http://schemas.microsoft.com/office/powerpoint/2010/main" val="369486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AAAB3-C95F-49F1-AB5E-D3F7EFB2A928}"/>
              </a:ext>
            </a:extLst>
          </p:cNvPr>
          <p:cNvSpPr>
            <a:spLocks noGrp="1"/>
          </p:cNvSpPr>
          <p:nvPr>
            <p:ph type="title"/>
          </p:nvPr>
        </p:nvSpPr>
        <p:spPr/>
        <p:txBody>
          <a:bodyPr/>
          <a:lstStyle/>
          <a:p>
            <a:r>
              <a:rPr lang="en-US" dirty="0" err="1"/>
              <a:t>dinmensionality</a:t>
            </a:r>
            <a:endParaRPr lang="en-US" dirty="0"/>
          </a:p>
        </p:txBody>
      </p:sp>
      <p:pic>
        <p:nvPicPr>
          <p:cNvPr id="3074" name="Picture 2" descr="Explainer: What Are Tensor Cores? | TechSpot">
            <a:extLst>
              <a:ext uri="{FF2B5EF4-FFF2-40B4-BE49-F238E27FC236}">
                <a16:creationId xmlns:a16="http://schemas.microsoft.com/office/drawing/2014/main" id="{FD12BC05-7843-449C-90EF-00E600CDD4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2705" y="2286000"/>
            <a:ext cx="8962727"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3828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DFD25-D3F0-4CD7-A062-3FE62E0FA652}"/>
              </a:ext>
            </a:extLst>
          </p:cNvPr>
          <p:cNvSpPr>
            <a:spLocks noGrp="1"/>
          </p:cNvSpPr>
          <p:nvPr>
            <p:ph type="title"/>
          </p:nvPr>
        </p:nvSpPr>
        <p:spPr/>
        <p:txBody>
          <a:bodyPr/>
          <a:lstStyle/>
          <a:p>
            <a:r>
              <a:rPr lang="en-US" dirty="0"/>
              <a:t>Scalars and vectors</a:t>
            </a:r>
          </a:p>
        </p:txBody>
      </p:sp>
      <p:sp>
        <p:nvSpPr>
          <p:cNvPr id="3" name="Content Placeholder 2">
            <a:extLst>
              <a:ext uri="{FF2B5EF4-FFF2-40B4-BE49-F238E27FC236}">
                <a16:creationId xmlns:a16="http://schemas.microsoft.com/office/drawing/2014/main" id="{73EE4BA4-498B-4A27-A140-5BDDB5955C02}"/>
              </a:ext>
            </a:extLst>
          </p:cNvPr>
          <p:cNvSpPr>
            <a:spLocks noGrp="1"/>
          </p:cNvSpPr>
          <p:nvPr>
            <p:ph idx="1"/>
          </p:nvPr>
        </p:nvSpPr>
        <p:spPr/>
        <p:txBody>
          <a:bodyPr>
            <a:normAutofit/>
          </a:bodyPr>
          <a:lstStyle/>
          <a:p>
            <a:pPr algn="just"/>
            <a:r>
              <a:rPr lang="en-GB" sz="2800" dirty="0"/>
              <a:t>Scalars: Scalars are mathematical entities that have only a magnitude­ (and no direction). Physical examples include mass and energy.</a:t>
            </a:r>
          </a:p>
          <a:p>
            <a:pPr algn="just"/>
            <a:endParaRPr lang="en-GB" sz="2800" dirty="0"/>
          </a:p>
          <a:p>
            <a:pPr algn="just"/>
            <a:r>
              <a:rPr lang="en-GB" sz="2800" dirty="0"/>
              <a:t>Vectors: Vectors are mathematical entities that have both a magnitude and a direction. Physical examples include forces, velocities, momenta, and locations.</a:t>
            </a:r>
            <a:endParaRPr lang="en-US" sz="2800" dirty="0"/>
          </a:p>
        </p:txBody>
      </p:sp>
    </p:spTree>
    <p:extLst>
      <p:ext uri="{BB962C8B-B14F-4D97-AF65-F5344CB8AC3E}">
        <p14:creationId xmlns:p14="http://schemas.microsoft.com/office/powerpoint/2010/main" val="566253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B29C6-037B-4934-958A-636343D24D7C}"/>
              </a:ext>
            </a:extLst>
          </p:cNvPr>
          <p:cNvSpPr>
            <a:spLocks noGrp="1"/>
          </p:cNvSpPr>
          <p:nvPr>
            <p:ph type="title"/>
          </p:nvPr>
        </p:nvSpPr>
        <p:spPr/>
        <p:txBody>
          <a:bodyPr/>
          <a:lstStyle/>
          <a:p>
            <a:r>
              <a:rPr lang="en-US" dirty="0"/>
              <a:t>Plotting of vector</a:t>
            </a:r>
          </a:p>
        </p:txBody>
      </p:sp>
      <p:sp>
        <p:nvSpPr>
          <p:cNvPr id="3" name="Content Placeholder 2">
            <a:extLst>
              <a:ext uri="{FF2B5EF4-FFF2-40B4-BE49-F238E27FC236}">
                <a16:creationId xmlns:a16="http://schemas.microsoft.com/office/drawing/2014/main" id="{943FDA5C-5596-44F6-9702-F4ABC9E93211}"/>
              </a:ext>
            </a:extLst>
          </p:cNvPr>
          <p:cNvSpPr>
            <a:spLocks noGrp="1"/>
          </p:cNvSpPr>
          <p:nvPr>
            <p:ph idx="1"/>
          </p:nvPr>
        </p:nvSpPr>
        <p:spPr>
          <a:xfrm>
            <a:off x="1024127" y="1996751"/>
            <a:ext cx="9720073" cy="4023360"/>
          </a:xfrm>
        </p:spPr>
        <p:txBody>
          <a:bodyPr/>
          <a:lstStyle/>
          <a:p>
            <a:pPr algn="just"/>
            <a:r>
              <a:rPr lang="en-GB" b="0" i="0" dirty="0">
                <a:solidFill>
                  <a:srgbClr val="292929"/>
                </a:solidFill>
                <a:effectLst/>
                <a:latin typeface="charter"/>
              </a:rPr>
              <a:t>To plot a vector we use its elements as the value of coordinates (x, y and z axis respectively). Here, first element (0.5) is taken as x value and second element (also, 0.5) is taken as y value (if we had three elements, the third one would’ve been z value).</a:t>
            </a:r>
          </a:p>
          <a:p>
            <a:pPr algn="just"/>
            <a:endParaRPr lang="en-US" dirty="0"/>
          </a:p>
        </p:txBody>
      </p:sp>
      <p:pic>
        <p:nvPicPr>
          <p:cNvPr id="6146" name="Picture 2">
            <a:extLst>
              <a:ext uri="{FF2B5EF4-FFF2-40B4-BE49-F238E27FC236}">
                <a16:creationId xmlns:a16="http://schemas.microsoft.com/office/drawing/2014/main" id="{B600B1A6-4B41-41A3-91E6-7D14D8E73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8" y="3568959"/>
            <a:ext cx="5800725" cy="30384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7346C3-0B3F-482F-BF90-1B6C17FFC2B8}"/>
              </a:ext>
            </a:extLst>
          </p:cNvPr>
          <p:cNvSpPr txBox="1"/>
          <p:nvPr/>
        </p:nvSpPr>
        <p:spPr>
          <a:xfrm>
            <a:off x="6889296" y="3568959"/>
            <a:ext cx="3854904" cy="2800767"/>
          </a:xfrm>
          <a:prstGeom prst="rect">
            <a:avLst/>
          </a:prstGeom>
          <a:noFill/>
        </p:spPr>
        <p:txBody>
          <a:bodyPr wrap="square">
            <a:spAutoFit/>
          </a:bodyPr>
          <a:lstStyle/>
          <a:p>
            <a:pPr algn="just"/>
            <a:r>
              <a:rPr lang="en-GB" sz="2200" b="0" i="0" dirty="0">
                <a:solidFill>
                  <a:srgbClr val="292929"/>
                </a:solidFill>
                <a:effectLst/>
                <a:latin typeface="charter"/>
              </a:rPr>
              <a:t>After plotting the vector as a point we put an arrow to it, from the origin(0,0).</a:t>
            </a:r>
          </a:p>
          <a:p>
            <a:pPr algn="just"/>
            <a:endParaRPr lang="en-GB" sz="2200" b="0" i="0" dirty="0">
              <a:solidFill>
                <a:srgbClr val="292929"/>
              </a:solidFill>
              <a:effectLst/>
              <a:latin typeface="charter"/>
            </a:endParaRPr>
          </a:p>
          <a:p>
            <a:pPr algn="just"/>
            <a:r>
              <a:rPr lang="en-GB" sz="2200" b="0" i="0" dirty="0">
                <a:solidFill>
                  <a:srgbClr val="292929"/>
                </a:solidFill>
                <a:effectLst/>
                <a:latin typeface="charter"/>
              </a:rPr>
              <a:t>A vector is simply a matrix that has either one row (called column vector) or one column (called row vector).</a:t>
            </a:r>
          </a:p>
        </p:txBody>
      </p:sp>
    </p:spTree>
    <p:extLst>
      <p:ext uri="{BB962C8B-B14F-4D97-AF65-F5344CB8AC3E}">
        <p14:creationId xmlns:p14="http://schemas.microsoft.com/office/powerpoint/2010/main" val="88625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371D4-DDBB-4FE1-B616-F11DEDA1A020}"/>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4D9A2828-0C3B-4DD1-8FF3-DB6E1C1DEF1A}"/>
              </a:ext>
            </a:extLst>
          </p:cNvPr>
          <p:cNvSpPr>
            <a:spLocks noGrp="1"/>
          </p:cNvSpPr>
          <p:nvPr>
            <p:ph idx="1"/>
          </p:nvPr>
        </p:nvSpPr>
        <p:spPr/>
        <p:txBody>
          <a:bodyPr>
            <a:normAutofit lnSpcReduction="10000"/>
          </a:bodyPr>
          <a:lstStyle/>
          <a:p>
            <a:pPr algn="just"/>
            <a:r>
              <a:rPr lang="en-GB" b="1" i="0" dirty="0">
                <a:solidFill>
                  <a:srgbClr val="292929"/>
                </a:solidFill>
                <a:effectLst/>
                <a:latin typeface="sohne"/>
              </a:rPr>
              <a:t>Scalar</a:t>
            </a:r>
          </a:p>
          <a:p>
            <a:pPr algn="just"/>
            <a:r>
              <a:rPr lang="en-GB" b="0" i="0" dirty="0">
                <a:solidFill>
                  <a:srgbClr val="292929"/>
                </a:solidFill>
                <a:effectLst/>
                <a:latin typeface="charter"/>
              </a:rPr>
              <a:t>A scalar is 0 rank tensor. In physics, various quantities are represented as a scalar such as : Distance (500 km), Temperature (10ºC), Speed (34 km/h), etc.</a:t>
            </a:r>
          </a:p>
          <a:p>
            <a:pPr algn="just"/>
            <a:r>
              <a:rPr lang="en-GB" b="1" i="0" dirty="0">
                <a:solidFill>
                  <a:srgbClr val="292929"/>
                </a:solidFill>
                <a:effectLst/>
                <a:latin typeface="sohne"/>
              </a:rPr>
              <a:t>Vector</a:t>
            </a:r>
          </a:p>
          <a:p>
            <a:pPr algn="just"/>
            <a:r>
              <a:rPr lang="en-GB" b="0" i="0" dirty="0">
                <a:solidFill>
                  <a:srgbClr val="292929"/>
                </a:solidFill>
                <a:effectLst/>
                <a:latin typeface="charter"/>
              </a:rPr>
              <a:t>A rank 1 tensor is called a vector. Physical quantities such as Velocity (10 m/s), Displacement (54 m towards East), </a:t>
            </a:r>
            <a:r>
              <a:rPr lang="en-GB" b="0" i="0" u="sng" dirty="0">
                <a:solidFill>
                  <a:srgbClr val="292929"/>
                </a:solidFill>
                <a:effectLst/>
                <a:latin typeface="charter"/>
              </a:rPr>
              <a:t>Electromagnetic Field</a:t>
            </a:r>
            <a:r>
              <a:rPr lang="en-GB" b="0" i="0" dirty="0">
                <a:solidFill>
                  <a:srgbClr val="292929"/>
                </a:solidFill>
                <a:effectLst/>
                <a:latin typeface="charter"/>
              </a:rPr>
              <a:t> (1 V/m).</a:t>
            </a:r>
          </a:p>
          <a:p>
            <a:pPr algn="just"/>
            <a:r>
              <a:rPr lang="en-GB" b="1" i="0" dirty="0">
                <a:solidFill>
                  <a:srgbClr val="292929"/>
                </a:solidFill>
                <a:effectLst/>
                <a:latin typeface="sohne"/>
              </a:rPr>
              <a:t>Difference between scalar and vector :</a:t>
            </a:r>
          </a:p>
          <a:p>
            <a:pPr algn="just"/>
            <a:r>
              <a:rPr lang="en-GB" b="0" i="0" dirty="0">
                <a:solidFill>
                  <a:srgbClr val="292929"/>
                </a:solidFill>
                <a:effectLst/>
                <a:latin typeface="charter"/>
              </a:rPr>
              <a:t>A quantity that does not require additional information (such as direction) with it (like, temperature) is represented as scalar. Whereas, a quantity that needs direction to be specified alongside its magnitude is represented with a vector (like, electric field).</a:t>
            </a:r>
          </a:p>
          <a:p>
            <a:pPr algn="just"/>
            <a:endParaRPr lang="en-US" dirty="0"/>
          </a:p>
        </p:txBody>
      </p:sp>
    </p:spTree>
    <p:extLst>
      <p:ext uri="{BB962C8B-B14F-4D97-AF65-F5344CB8AC3E}">
        <p14:creationId xmlns:p14="http://schemas.microsoft.com/office/powerpoint/2010/main" val="90367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2002-5D5B-4619-B08A-F968BC4492C2}"/>
              </a:ext>
            </a:extLst>
          </p:cNvPr>
          <p:cNvSpPr>
            <a:spLocks noGrp="1"/>
          </p:cNvSpPr>
          <p:nvPr>
            <p:ph type="title"/>
          </p:nvPr>
        </p:nvSpPr>
        <p:spPr/>
        <p:txBody>
          <a:bodyPr/>
          <a:lstStyle/>
          <a:p>
            <a:r>
              <a:rPr lang="en-US" dirty="0"/>
              <a:t>tensors</a:t>
            </a:r>
          </a:p>
        </p:txBody>
      </p:sp>
      <p:pic>
        <p:nvPicPr>
          <p:cNvPr id="1026" name="Picture 2" descr="Scalars Vectors Matrices and Tensors in Machine Learning">
            <a:extLst>
              <a:ext uri="{FF2B5EF4-FFF2-40B4-BE49-F238E27FC236}">
                <a16:creationId xmlns:a16="http://schemas.microsoft.com/office/drawing/2014/main" id="{03ABFBA4-AFD7-4682-9227-B0E40D0C83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6683" y="373032"/>
            <a:ext cx="7948831" cy="447121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FF1B866-2947-4F25-BB98-49763DB4BA93}"/>
              </a:ext>
            </a:extLst>
          </p:cNvPr>
          <p:cNvSpPr txBox="1"/>
          <p:nvPr/>
        </p:nvSpPr>
        <p:spPr>
          <a:xfrm>
            <a:off x="1024127" y="4844249"/>
            <a:ext cx="10591387" cy="923330"/>
          </a:xfrm>
          <a:prstGeom prst="rect">
            <a:avLst/>
          </a:prstGeom>
          <a:noFill/>
        </p:spPr>
        <p:txBody>
          <a:bodyPr wrap="square">
            <a:spAutoFit/>
          </a:bodyPr>
          <a:lstStyle/>
          <a:p>
            <a:pPr algn="just"/>
            <a:r>
              <a:rPr lang="en-GB" b="1" i="0" dirty="0">
                <a:solidFill>
                  <a:srgbClr val="292929"/>
                </a:solidFill>
                <a:effectLst/>
                <a:latin typeface="sohne"/>
              </a:rPr>
              <a:t>Tensor</a:t>
            </a:r>
          </a:p>
          <a:p>
            <a:pPr algn="just"/>
            <a:r>
              <a:rPr lang="en-GB" b="0" i="0" dirty="0">
                <a:solidFill>
                  <a:srgbClr val="292929"/>
                </a:solidFill>
                <a:effectLst/>
                <a:latin typeface="charter"/>
              </a:rPr>
              <a:t>An tensor is an array of data (numbers, functions, etc.) that is expanded in any number (0 and greater) of dimensions. The number of dimensions is called the rank of the tensor.</a:t>
            </a:r>
          </a:p>
        </p:txBody>
      </p:sp>
    </p:spTree>
    <p:extLst>
      <p:ext uri="{BB962C8B-B14F-4D97-AF65-F5344CB8AC3E}">
        <p14:creationId xmlns:p14="http://schemas.microsoft.com/office/powerpoint/2010/main" val="3671611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066C-F6F7-4273-A47F-1B823C356A4C}"/>
              </a:ext>
            </a:extLst>
          </p:cNvPr>
          <p:cNvSpPr>
            <a:spLocks noGrp="1"/>
          </p:cNvSpPr>
          <p:nvPr>
            <p:ph type="title"/>
          </p:nvPr>
        </p:nvSpPr>
        <p:spPr/>
        <p:txBody>
          <a:bodyPr/>
          <a:lstStyle/>
          <a:p>
            <a:r>
              <a:rPr lang="en-US" dirty="0"/>
              <a:t>QUOTE</a:t>
            </a:r>
          </a:p>
        </p:txBody>
      </p:sp>
      <p:sp>
        <p:nvSpPr>
          <p:cNvPr id="3" name="Content Placeholder 2">
            <a:extLst>
              <a:ext uri="{FF2B5EF4-FFF2-40B4-BE49-F238E27FC236}">
                <a16:creationId xmlns:a16="http://schemas.microsoft.com/office/drawing/2014/main" id="{B21B5DDB-BC30-4BBE-8EA6-9514E7435E1F}"/>
              </a:ext>
            </a:extLst>
          </p:cNvPr>
          <p:cNvSpPr>
            <a:spLocks noGrp="1"/>
          </p:cNvSpPr>
          <p:nvPr>
            <p:ph idx="1"/>
          </p:nvPr>
        </p:nvSpPr>
        <p:spPr/>
        <p:txBody>
          <a:bodyPr>
            <a:normAutofit/>
          </a:bodyPr>
          <a:lstStyle/>
          <a:p>
            <a:r>
              <a:rPr lang="en-GB" sz="2800" b="0" i="0" dirty="0">
                <a:solidFill>
                  <a:srgbClr val="455065"/>
                </a:solidFill>
                <a:effectLst/>
                <a:latin typeface="Proxima Nova"/>
              </a:rPr>
              <a:t>If you torture the data long enough, it will tell you anything.</a:t>
            </a:r>
          </a:p>
          <a:p>
            <a:pPr marL="128016" lvl="1" indent="0">
              <a:buNone/>
            </a:pPr>
            <a:r>
              <a:rPr lang="en-GB" sz="2400" dirty="0">
                <a:solidFill>
                  <a:srgbClr val="455065"/>
                </a:solidFill>
                <a:latin typeface="Proxima Nova"/>
              </a:rPr>
              <a:t>						</a:t>
            </a:r>
          </a:p>
          <a:p>
            <a:pPr marL="128016" lvl="1" indent="0">
              <a:buNone/>
            </a:pPr>
            <a:r>
              <a:rPr lang="en-GB" sz="2400" dirty="0">
                <a:solidFill>
                  <a:srgbClr val="455065"/>
                </a:solidFill>
                <a:latin typeface="Proxima Nova"/>
              </a:rPr>
              <a:t>								-</a:t>
            </a:r>
            <a:r>
              <a:rPr lang="en-GB" sz="2400" b="0" i="0" dirty="0">
                <a:solidFill>
                  <a:srgbClr val="455065"/>
                </a:solidFill>
                <a:effectLst/>
                <a:latin typeface="Proxima Nova"/>
              </a:rPr>
              <a:t>John W. Tukey</a:t>
            </a:r>
            <a:endParaRPr lang="en-US" sz="2400" dirty="0"/>
          </a:p>
        </p:txBody>
      </p:sp>
    </p:spTree>
    <p:extLst>
      <p:ext uri="{BB962C8B-B14F-4D97-AF65-F5344CB8AC3E}">
        <p14:creationId xmlns:p14="http://schemas.microsoft.com/office/powerpoint/2010/main" val="1367416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8A6AE-76EE-408C-B1BB-1FA99DC5D381}"/>
              </a:ext>
            </a:extLst>
          </p:cNvPr>
          <p:cNvSpPr>
            <a:spLocks noGrp="1"/>
          </p:cNvSpPr>
          <p:nvPr>
            <p:ph type="title"/>
          </p:nvPr>
        </p:nvSpPr>
        <p:spPr/>
        <p:txBody>
          <a:bodyPr/>
          <a:lstStyle/>
          <a:p>
            <a:r>
              <a:rPr lang="en-US" dirty="0"/>
              <a:t>Dimensionality of a tensor</a:t>
            </a:r>
          </a:p>
        </p:txBody>
      </p:sp>
      <p:pic>
        <p:nvPicPr>
          <p:cNvPr id="2050" name="Picture 2" descr="Understand Tensors and Matrices. Before machine learning and deep… | by  Uniqtech | Data Science Bootcamp | Medium">
            <a:extLst>
              <a:ext uri="{FF2B5EF4-FFF2-40B4-BE49-F238E27FC236}">
                <a16:creationId xmlns:a16="http://schemas.microsoft.com/office/drawing/2014/main" id="{1CCECEB0-1AF1-42B8-A72D-958A920F22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2299" y="1999079"/>
            <a:ext cx="6050252" cy="4273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188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EBDF-FA6A-4436-8535-78D052942FE8}"/>
              </a:ext>
            </a:extLst>
          </p:cNvPr>
          <p:cNvSpPr>
            <a:spLocks noGrp="1"/>
          </p:cNvSpPr>
          <p:nvPr>
            <p:ph type="title"/>
          </p:nvPr>
        </p:nvSpPr>
        <p:spPr/>
        <p:txBody>
          <a:bodyPr/>
          <a:lstStyle/>
          <a:p>
            <a:r>
              <a:rPr lang="en-US" dirty="0"/>
              <a:t>Rank of tensor</a:t>
            </a:r>
          </a:p>
        </p:txBody>
      </p:sp>
      <p:sp>
        <p:nvSpPr>
          <p:cNvPr id="3" name="Content Placeholder 2">
            <a:extLst>
              <a:ext uri="{FF2B5EF4-FFF2-40B4-BE49-F238E27FC236}">
                <a16:creationId xmlns:a16="http://schemas.microsoft.com/office/drawing/2014/main" id="{3AFF6EE2-2B60-4D0D-9391-5A23FE373453}"/>
              </a:ext>
            </a:extLst>
          </p:cNvPr>
          <p:cNvSpPr>
            <a:spLocks noGrp="1"/>
          </p:cNvSpPr>
          <p:nvPr>
            <p:ph idx="1"/>
          </p:nvPr>
        </p:nvSpPr>
        <p:spPr>
          <a:xfrm>
            <a:off x="800194" y="2154812"/>
            <a:ext cx="9720073" cy="4023360"/>
          </a:xfrm>
        </p:spPr>
        <p:txBody>
          <a:bodyPr/>
          <a:lstStyle/>
          <a:p>
            <a:pPr algn="l"/>
            <a:r>
              <a:rPr lang="en-GB" b="1" i="0" dirty="0">
                <a:solidFill>
                  <a:srgbClr val="292929"/>
                </a:solidFill>
                <a:effectLst/>
                <a:latin typeface="sohne"/>
              </a:rPr>
              <a:t>Rank 0 tensor</a:t>
            </a:r>
          </a:p>
          <a:p>
            <a:pPr algn="l"/>
            <a:r>
              <a:rPr lang="en-GB" b="0" i="0" dirty="0">
                <a:solidFill>
                  <a:srgbClr val="292929"/>
                </a:solidFill>
                <a:effectLst/>
                <a:latin typeface="charter"/>
              </a:rPr>
              <a:t>A tensor that has no dimensions (0).</a:t>
            </a:r>
          </a:p>
          <a:p>
            <a:endParaRPr lang="en-US" dirty="0"/>
          </a:p>
        </p:txBody>
      </p:sp>
      <p:pic>
        <p:nvPicPr>
          <p:cNvPr id="4098" name="Picture 2">
            <a:extLst>
              <a:ext uri="{FF2B5EF4-FFF2-40B4-BE49-F238E27FC236}">
                <a16:creationId xmlns:a16="http://schemas.microsoft.com/office/drawing/2014/main" id="{358B41FD-6D0D-4A96-A262-00CCC85B0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873" y="3176611"/>
            <a:ext cx="1504950" cy="1362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E31F54-64C3-4C18-9560-0DC8E80F8B7B}"/>
              </a:ext>
            </a:extLst>
          </p:cNvPr>
          <p:cNvSpPr txBox="1"/>
          <p:nvPr/>
        </p:nvSpPr>
        <p:spPr>
          <a:xfrm>
            <a:off x="6094446" y="2084832"/>
            <a:ext cx="5073426" cy="646331"/>
          </a:xfrm>
          <a:prstGeom prst="rect">
            <a:avLst/>
          </a:prstGeom>
          <a:noFill/>
        </p:spPr>
        <p:txBody>
          <a:bodyPr wrap="square">
            <a:spAutoFit/>
          </a:bodyPr>
          <a:lstStyle/>
          <a:p>
            <a:pPr algn="l"/>
            <a:r>
              <a:rPr lang="en-GB" b="1" i="0" dirty="0">
                <a:solidFill>
                  <a:srgbClr val="292929"/>
                </a:solidFill>
                <a:effectLst/>
                <a:latin typeface="sohne"/>
              </a:rPr>
              <a:t>Rank 1 tensor</a:t>
            </a:r>
          </a:p>
          <a:p>
            <a:pPr algn="l"/>
            <a:r>
              <a:rPr lang="en-GB" b="0" i="0" dirty="0">
                <a:solidFill>
                  <a:srgbClr val="292929"/>
                </a:solidFill>
                <a:effectLst/>
                <a:latin typeface="charter"/>
              </a:rPr>
              <a:t>A tensor that is expanded in only one dimension.</a:t>
            </a:r>
          </a:p>
        </p:txBody>
      </p:sp>
      <p:pic>
        <p:nvPicPr>
          <p:cNvPr id="4100" name="Picture 4">
            <a:extLst>
              <a:ext uri="{FF2B5EF4-FFF2-40B4-BE49-F238E27FC236}">
                <a16:creationId xmlns:a16="http://schemas.microsoft.com/office/drawing/2014/main" id="{3E0EA501-062C-44AE-BD86-E8E42DBE9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230" y="3176611"/>
            <a:ext cx="325755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933DD35-0A26-4E2E-81FE-0F73E92BE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4164" y="4708562"/>
            <a:ext cx="56673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76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7C20C-878C-409B-ABC2-735777DECB9B}"/>
              </a:ext>
            </a:extLst>
          </p:cNvPr>
          <p:cNvSpPr>
            <a:spLocks noGrp="1"/>
          </p:cNvSpPr>
          <p:nvPr>
            <p:ph type="title"/>
          </p:nvPr>
        </p:nvSpPr>
        <p:spPr/>
        <p:txBody>
          <a:bodyPr/>
          <a:lstStyle/>
          <a:p>
            <a:r>
              <a:rPr lang="en-US" dirty="0"/>
              <a:t>Ranks of tensors</a:t>
            </a:r>
          </a:p>
        </p:txBody>
      </p:sp>
      <p:sp>
        <p:nvSpPr>
          <p:cNvPr id="3" name="Content Placeholder 2">
            <a:extLst>
              <a:ext uri="{FF2B5EF4-FFF2-40B4-BE49-F238E27FC236}">
                <a16:creationId xmlns:a16="http://schemas.microsoft.com/office/drawing/2014/main" id="{FF3069D3-91C9-4382-B1AA-A7526783B3B9}"/>
              </a:ext>
            </a:extLst>
          </p:cNvPr>
          <p:cNvSpPr>
            <a:spLocks noGrp="1"/>
          </p:cNvSpPr>
          <p:nvPr>
            <p:ph idx="1"/>
          </p:nvPr>
        </p:nvSpPr>
        <p:spPr>
          <a:xfrm>
            <a:off x="1024127" y="1884784"/>
            <a:ext cx="9720073" cy="4023360"/>
          </a:xfrm>
        </p:spPr>
        <p:txBody>
          <a:bodyPr/>
          <a:lstStyle/>
          <a:p>
            <a:r>
              <a:rPr lang="en-US" b="1" i="0" dirty="0">
                <a:solidFill>
                  <a:srgbClr val="292929"/>
                </a:solidFill>
                <a:effectLst/>
                <a:latin typeface="sohne"/>
              </a:rPr>
              <a:t>Rank 2 tensor</a:t>
            </a:r>
          </a:p>
          <a:p>
            <a:endParaRPr lang="en-US" dirty="0"/>
          </a:p>
        </p:txBody>
      </p:sp>
      <p:pic>
        <p:nvPicPr>
          <p:cNvPr id="5122" name="Picture 2">
            <a:extLst>
              <a:ext uri="{FF2B5EF4-FFF2-40B4-BE49-F238E27FC236}">
                <a16:creationId xmlns:a16="http://schemas.microsoft.com/office/drawing/2014/main" id="{F7CADD09-1221-420E-8761-A5F06CDCC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126" y="2535108"/>
            <a:ext cx="4779515" cy="21050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EF821C-A496-4CC0-A840-E620F4669FC4}"/>
              </a:ext>
            </a:extLst>
          </p:cNvPr>
          <p:cNvSpPr txBox="1"/>
          <p:nvPr/>
        </p:nvSpPr>
        <p:spPr>
          <a:xfrm>
            <a:off x="6277170" y="1884784"/>
            <a:ext cx="6097554" cy="923330"/>
          </a:xfrm>
          <a:prstGeom prst="rect">
            <a:avLst/>
          </a:prstGeom>
          <a:noFill/>
        </p:spPr>
        <p:txBody>
          <a:bodyPr wrap="square">
            <a:spAutoFit/>
          </a:bodyPr>
          <a:lstStyle/>
          <a:p>
            <a:pPr algn="l"/>
            <a:r>
              <a:rPr lang="en-US" b="1" i="0" dirty="0">
                <a:solidFill>
                  <a:srgbClr val="292929"/>
                </a:solidFill>
                <a:effectLst/>
                <a:latin typeface="sohne"/>
              </a:rPr>
              <a:t>Rank 3 tensor</a:t>
            </a:r>
          </a:p>
          <a:p>
            <a:br>
              <a:rPr lang="en-US" dirty="0">
                <a:effectLst/>
              </a:rPr>
            </a:br>
            <a:endParaRPr lang="en-US" dirty="0"/>
          </a:p>
        </p:txBody>
      </p:sp>
      <p:pic>
        <p:nvPicPr>
          <p:cNvPr id="5124" name="Picture 4">
            <a:extLst>
              <a:ext uri="{FF2B5EF4-FFF2-40B4-BE49-F238E27FC236}">
                <a16:creationId xmlns:a16="http://schemas.microsoft.com/office/drawing/2014/main" id="{C94E3F2C-050A-409F-86D7-A1D1932858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7170" y="2595716"/>
            <a:ext cx="5411849" cy="3604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07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7411-E21F-4E66-8ECF-A23E498DE0A9}"/>
              </a:ext>
            </a:extLst>
          </p:cNvPr>
          <p:cNvSpPr>
            <a:spLocks noGrp="1"/>
          </p:cNvSpPr>
          <p:nvPr>
            <p:ph type="title"/>
          </p:nvPr>
        </p:nvSpPr>
        <p:spPr/>
        <p:txBody>
          <a:bodyPr/>
          <a:lstStyle/>
          <a:p>
            <a:r>
              <a:rPr lang="en-US" dirty="0"/>
              <a:t>CHALLENGES IN DATA VISUALIZATION</a:t>
            </a:r>
          </a:p>
        </p:txBody>
      </p:sp>
      <p:sp>
        <p:nvSpPr>
          <p:cNvPr id="3" name="Content Placeholder 2">
            <a:extLst>
              <a:ext uri="{FF2B5EF4-FFF2-40B4-BE49-F238E27FC236}">
                <a16:creationId xmlns:a16="http://schemas.microsoft.com/office/drawing/2014/main" id="{0651F410-0F9D-4913-90A1-79F13DFD579D}"/>
              </a:ext>
            </a:extLst>
          </p:cNvPr>
          <p:cNvSpPr>
            <a:spLocks noGrp="1"/>
          </p:cNvSpPr>
          <p:nvPr>
            <p:ph idx="1"/>
          </p:nvPr>
        </p:nvSpPr>
        <p:spPr>
          <a:xfrm>
            <a:off x="1024128" y="1884784"/>
            <a:ext cx="9720073" cy="4424576"/>
          </a:xfrm>
        </p:spPr>
        <p:txBody>
          <a:bodyPr/>
          <a:lstStyle/>
          <a:p>
            <a:r>
              <a:rPr lang="en-US" b="0" i="0" dirty="0">
                <a:solidFill>
                  <a:srgbClr val="0F256E"/>
                </a:solidFill>
                <a:effectLst/>
                <a:latin typeface="Proxima Nova"/>
              </a:rPr>
              <a:t>1. Misleading Color Contrast</a:t>
            </a:r>
          </a:p>
          <a:p>
            <a:endParaRPr lang="en-US" b="0" i="0" dirty="0">
              <a:solidFill>
                <a:srgbClr val="0F256E"/>
              </a:solidFill>
              <a:effectLst/>
              <a:latin typeface="Proxima Nova"/>
            </a:endParaRPr>
          </a:p>
          <a:p>
            <a:endParaRPr lang="en-US" dirty="0"/>
          </a:p>
        </p:txBody>
      </p:sp>
      <p:pic>
        <p:nvPicPr>
          <p:cNvPr id="4" name="Picture 3">
            <a:extLst>
              <a:ext uri="{FF2B5EF4-FFF2-40B4-BE49-F238E27FC236}">
                <a16:creationId xmlns:a16="http://schemas.microsoft.com/office/drawing/2014/main" id="{91CB598D-F9BD-46AD-8E15-D514616ABF46}"/>
              </a:ext>
            </a:extLst>
          </p:cNvPr>
          <p:cNvPicPr>
            <a:picLocks noChangeAspect="1"/>
          </p:cNvPicPr>
          <p:nvPr/>
        </p:nvPicPr>
        <p:blipFill>
          <a:blip r:embed="rId2"/>
          <a:stretch>
            <a:fillRect/>
          </a:stretch>
        </p:blipFill>
        <p:spPr>
          <a:xfrm>
            <a:off x="1447799" y="2416205"/>
            <a:ext cx="6173755" cy="3561782"/>
          </a:xfrm>
          <a:prstGeom prst="rect">
            <a:avLst/>
          </a:prstGeom>
        </p:spPr>
      </p:pic>
    </p:spTree>
    <p:extLst>
      <p:ext uri="{BB962C8B-B14F-4D97-AF65-F5344CB8AC3E}">
        <p14:creationId xmlns:p14="http://schemas.microsoft.com/office/powerpoint/2010/main" val="134443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3FB5-5CFF-404F-80A6-781EF2936F88}"/>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847FD6DC-D391-4343-9B28-0BEA3DE3EFDF}"/>
              </a:ext>
            </a:extLst>
          </p:cNvPr>
          <p:cNvSpPr>
            <a:spLocks noGrp="1"/>
          </p:cNvSpPr>
          <p:nvPr>
            <p:ph idx="1"/>
          </p:nvPr>
        </p:nvSpPr>
        <p:spPr>
          <a:xfrm>
            <a:off x="1024128" y="1670180"/>
            <a:ext cx="9720073" cy="4639180"/>
          </a:xfrm>
        </p:spPr>
        <p:txBody>
          <a:bodyPr/>
          <a:lstStyle/>
          <a:p>
            <a:r>
              <a:rPr lang="en-US" b="0" i="0" dirty="0">
                <a:solidFill>
                  <a:srgbClr val="0F256E"/>
                </a:solidFill>
                <a:effectLst/>
                <a:latin typeface="Proxima Nova"/>
              </a:rPr>
              <a:t>Too Much Data</a:t>
            </a:r>
            <a:endParaRPr lang="en-US" dirty="0"/>
          </a:p>
        </p:txBody>
      </p:sp>
      <p:pic>
        <p:nvPicPr>
          <p:cNvPr id="7170" name="Picture 2" descr="Information overload is a common data visualization mistake.">
            <a:extLst>
              <a:ext uri="{FF2B5EF4-FFF2-40B4-BE49-F238E27FC236}">
                <a16:creationId xmlns:a16="http://schemas.microsoft.com/office/drawing/2014/main" id="{B0B20549-3EA2-487B-94C7-E4F4D7ABF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4294" y="701626"/>
            <a:ext cx="8220269" cy="5607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2713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B202-6E21-4B18-8767-4E6DFF483E09}"/>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id="{81FFFFD2-67B5-4C23-B88E-FF92FE023812}"/>
              </a:ext>
            </a:extLst>
          </p:cNvPr>
          <p:cNvSpPr>
            <a:spLocks noGrp="1"/>
          </p:cNvSpPr>
          <p:nvPr>
            <p:ph idx="1"/>
          </p:nvPr>
        </p:nvSpPr>
        <p:spPr>
          <a:xfrm>
            <a:off x="1024128" y="1716833"/>
            <a:ext cx="9720073" cy="4023360"/>
          </a:xfrm>
        </p:spPr>
        <p:txBody>
          <a:bodyPr/>
          <a:lstStyle/>
          <a:p>
            <a:r>
              <a:rPr lang="en-GB" b="0" i="0" dirty="0">
                <a:solidFill>
                  <a:srgbClr val="0F256E"/>
                </a:solidFill>
                <a:effectLst/>
                <a:latin typeface="Proxima Nova"/>
              </a:rPr>
              <a:t>Omitting Baselines and Truncating Scale</a:t>
            </a:r>
          </a:p>
          <a:p>
            <a:endParaRPr lang="en-US" dirty="0"/>
          </a:p>
        </p:txBody>
      </p:sp>
      <p:pic>
        <p:nvPicPr>
          <p:cNvPr id="8194" name="Picture 2" descr="Omitting the baseline is a deceptive data visualization technique.">
            <a:extLst>
              <a:ext uri="{FF2B5EF4-FFF2-40B4-BE49-F238E27FC236}">
                <a16:creationId xmlns:a16="http://schemas.microsoft.com/office/drawing/2014/main" id="{3780E464-F770-4733-9FA2-04B11BF9A0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490" y="2331840"/>
            <a:ext cx="8436235" cy="4103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3260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F45C-BDF8-42EC-9825-A6EEC11385C1}"/>
              </a:ext>
            </a:extLst>
          </p:cNvPr>
          <p:cNvSpPr>
            <a:spLocks noGrp="1"/>
          </p:cNvSpPr>
          <p:nvPr>
            <p:ph type="title"/>
          </p:nvPr>
        </p:nvSpPr>
        <p:spPr>
          <a:xfrm>
            <a:off x="1024128" y="158290"/>
            <a:ext cx="9720072" cy="1168193"/>
          </a:xfrm>
        </p:spPr>
        <p:txBody>
          <a:bodyPr/>
          <a:lstStyle/>
          <a:p>
            <a:r>
              <a:rPr lang="en-US" dirty="0"/>
              <a:t>Contd.</a:t>
            </a:r>
          </a:p>
        </p:txBody>
      </p:sp>
      <p:sp>
        <p:nvSpPr>
          <p:cNvPr id="3" name="Content Placeholder 2">
            <a:extLst>
              <a:ext uri="{FF2B5EF4-FFF2-40B4-BE49-F238E27FC236}">
                <a16:creationId xmlns:a16="http://schemas.microsoft.com/office/drawing/2014/main" id="{5B3504E0-2423-4282-8CF7-D696617820D3}"/>
              </a:ext>
            </a:extLst>
          </p:cNvPr>
          <p:cNvSpPr>
            <a:spLocks noGrp="1"/>
          </p:cNvSpPr>
          <p:nvPr>
            <p:ph idx="1"/>
          </p:nvPr>
        </p:nvSpPr>
        <p:spPr>
          <a:xfrm>
            <a:off x="1024128" y="1131244"/>
            <a:ext cx="9720073" cy="4023360"/>
          </a:xfrm>
        </p:spPr>
        <p:txBody>
          <a:bodyPr/>
          <a:lstStyle/>
          <a:p>
            <a:r>
              <a:rPr lang="en-GB" b="0" i="0" dirty="0">
                <a:solidFill>
                  <a:srgbClr val="0F256E"/>
                </a:solidFill>
                <a:effectLst/>
                <a:latin typeface="Proxima Nova"/>
              </a:rPr>
              <a:t>Choosing the Wrong Visualization Method</a:t>
            </a:r>
          </a:p>
          <a:p>
            <a:endParaRPr lang="en-US" dirty="0"/>
          </a:p>
        </p:txBody>
      </p:sp>
      <p:pic>
        <p:nvPicPr>
          <p:cNvPr id="9218" name="Picture 2" descr="Pie charts are meant to compare the parts of a whole.">
            <a:extLst>
              <a:ext uri="{FF2B5EF4-FFF2-40B4-BE49-F238E27FC236}">
                <a16:creationId xmlns:a16="http://schemas.microsoft.com/office/drawing/2014/main" id="{D8D9B328-74FB-44F5-917D-B289FD9FD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417" y="1955035"/>
            <a:ext cx="6537649" cy="37717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8FC03CE-EBF8-46DA-8DFF-52CB42984E4B}"/>
              </a:ext>
            </a:extLst>
          </p:cNvPr>
          <p:cNvSpPr txBox="1"/>
          <p:nvPr/>
        </p:nvSpPr>
        <p:spPr>
          <a:xfrm>
            <a:off x="7860355" y="2318177"/>
            <a:ext cx="4032036" cy="1754326"/>
          </a:xfrm>
          <a:prstGeom prst="rect">
            <a:avLst/>
          </a:prstGeom>
          <a:noFill/>
        </p:spPr>
        <p:txBody>
          <a:bodyPr wrap="square">
            <a:spAutoFit/>
          </a:bodyPr>
          <a:lstStyle/>
          <a:p>
            <a:pPr algn="ctr"/>
            <a:r>
              <a:rPr lang="en-GB" b="0" i="0" dirty="0">
                <a:solidFill>
                  <a:srgbClr val="262D3D"/>
                </a:solidFill>
                <a:effectLst/>
                <a:latin typeface="Merriweather" panose="020B0604020202020204" pitchFamily="2" charset="0"/>
              </a:rPr>
              <a:t>Pie charts are meant for comparing the parts of a whole. Using them to compare separate datasets, like the earnings of different companies, provides viewers with little insight.</a:t>
            </a:r>
            <a:endParaRPr lang="en-US" dirty="0"/>
          </a:p>
        </p:txBody>
      </p:sp>
    </p:spTree>
    <p:extLst>
      <p:ext uri="{BB962C8B-B14F-4D97-AF65-F5344CB8AC3E}">
        <p14:creationId xmlns:p14="http://schemas.microsoft.com/office/powerpoint/2010/main" val="3670521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FDFC-92C9-4786-BF4D-351BF5F687DE}"/>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54A193DC-0FD5-482C-8801-D7398C413D83}"/>
              </a:ext>
            </a:extLst>
          </p:cNvPr>
          <p:cNvSpPr>
            <a:spLocks noGrp="1"/>
          </p:cNvSpPr>
          <p:nvPr>
            <p:ph idx="1"/>
          </p:nvPr>
        </p:nvSpPr>
        <p:spPr>
          <a:xfrm>
            <a:off x="1024127" y="1875453"/>
            <a:ext cx="9720073" cy="4023360"/>
          </a:xfrm>
        </p:spPr>
        <p:txBody>
          <a:bodyPr>
            <a:normAutofit/>
          </a:bodyPr>
          <a:lstStyle/>
          <a:p>
            <a:pPr algn="just"/>
            <a:r>
              <a:rPr lang="en-GB" sz="2800" dirty="0"/>
              <a:t>In its simplest form, each observation or variable of a data record represents a single piece of information. </a:t>
            </a:r>
          </a:p>
          <a:p>
            <a:pPr algn="just"/>
            <a:endParaRPr lang="en-GB" sz="2800" dirty="0"/>
          </a:p>
          <a:p>
            <a:pPr algn="just"/>
            <a:r>
              <a:rPr lang="en-GB" sz="2800" dirty="0"/>
              <a:t>We can categorize this information as being ordinal (numeric) or nominal (non-numeric). </a:t>
            </a:r>
          </a:p>
          <a:p>
            <a:pPr algn="just"/>
            <a:r>
              <a:rPr lang="en-GB" sz="2800" dirty="0"/>
              <a:t>Subcategories of each can be readily defined</a:t>
            </a:r>
          </a:p>
        </p:txBody>
      </p:sp>
    </p:spTree>
    <p:extLst>
      <p:ext uri="{BB962C8B-B14F-4D97-AF65-F5344CB8AC3E}">
        <p14:creationId xmlns:p14="http://schemas.microsoft.com/office/powerpoint/2010/main" val="284723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C61-EE04-4368-8F09-C3FE70AE8E4B}"/>
              </a:ext>
            </a:extLst>
          </p:cNvPr>
          <p:cNvSpPr>
            <a:spLocks noGrp="1"/>
          </p:cNvSpPr>
          <p:nvPr>
            <p:ph type="title"/>
          </p:nvPr>
        </p:nvSpPr>
        <p:spPr/>
        <p:txBody>
          <a:bodyPr/>
          <a:lstStyle/>
          <a:p>
            <a:r>
              <a:rPr lang="en-US" dirty="0"/>
              <a:t>ODINAL</a:t>
            </a:r>
          </a:p>
        </p:txBody>
      </p:sp>
      <p:sp>
        <p:nvSpPr>
          <p:cNvPr id="3" name="Content Placeholder 2">
            <a:extLst>
              <a:ext uri="{FF2B5EF4-FFF2-40B4-BE49-F238E27FC236}">
                <a16:creationId xmlns:a16="http://schemas.microsoft.com/office/drawing/2014/main" id="{AE7C1FD9-62B6-4763-BE79-A0685EAF080E}"/>
              </a:ext>
            </a:extLst>
          </p:cNvPr>
          <p:cNvSpPr>
            <a:spLocks noGrp="1"/>
          </p:cNvSpPr>
          <p:nvPr>
            <p:ph idx="1"/>
          </p:nvPr>
        </p:nvSpPr>
        <p:spPr/>
        <p:txBody>
          <a:bodyPr>
            <a:normAutofit/>
          </a:bodyPr>
          <a:lstStyle/>
          <a:p>
            <a:pPr algn="ctr"/>
            <a:r>
              <a:rPr lang="en-GB" sz="2800" b="1" dirty="0"/>
              <a:t>Ordinal. The data take on numeric values: </a:t>
            </a:r>
          </a:p>
          <a:p>
            <a:pPr algn="just"/>
            <a:r>
              <a:rPr lang="en-GB" sz="2800" dirty="0"/>
              <a:t>• binary—assuming only values of 0 and 1; </a:t>
            </a:r>
          </a:p>
          <a:p>
            <a:pPr algn="just"/>
            <a:r>
              <a:rPr lang="en-GB" sz="2800" dirty="0"/>
              <a:t>• discrete—taking on only integer values or from a specific subset (e.g., (2, 4, 6)); </a:t>
            </a:r>
          </a:p>
          <a:p>
            <a:pPr algn="just"/>
            <a:r>
              <a:rPr lang="en-GB" sz="2800" dirty="0"/>
              <a:t>• continuous—representing real values (e.g., in the interval [0, 5])</a:t>
            </a:r>
            <a:endParaRPr lang="en-US" sz="2800" dirty="0"/>
          </a:p>
          <a:p>
            <a:endParaRPr lang="en-US" sz="2800" dirty="0"/>
          </a:p>
        </p:txBody>
      </p:sp>
    </p:spTree>
    <p:extLst>
      <p:ext uri="{BB962C8B-B14F-4D97-AF65-F5344CB8AC3E}">
        <p14:creationId xmlns:p14="http://schemas.microsoft.com/office/powerpoint/2010/main" val="397660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E04D2-0ED0-498F-9A2C-3768F1B6DA56}"/>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18282AC6-0402-4F02-8E0D-CF80606DCADA}"/>
              </a:ext>
            </a:extLst>
          </p:cNvPr>
          <p:cNvSpPr>
            <a:spLocks noGrp="1"/>
          </p:cNvSpPr>
          <p:nvPr>
            <p:ph idx="1"/>
          </p:nvPr>
        </p:nvSpPr>
        <p:spPr/>
        <p:txBody>
          <a:bodyPr/>
          <a:lstStyle/>
          <a:p>
            <a:pPr algn="just"/>
            <a:r>
              <a:rPr lang="en-GB" b="1" i="0" dirty="0">
                <a:solidFill>
                  <a:srgbClr val="111111"/>
                </a:solidFill>
                <a:effectLst/>
                <a:latin typeface="Poppins" panose="00000500000000000000" pitchFamily="2" charset="0"/>
              </a:rPr>
              <a:t>Ordinal Data</a:t>
            </a:r>
            <a:endParaRPr lang="en-GB" b="0" i="0" dirty="0">
              <a:solidFill>
                <a:srgbClr val="111111"/>
              </a:solidFill>
              <a:effectLst/>
              <a:latin typeface="Poppins" panose="00000500000000000000" pitchFamily="2" charset="0"/>
            </a:endParaRPr>
          </a:p>
          <a:p>
            <a:pPr algn="just">
              <a:lnSpc>
                <a:spcPct val="150000"/>
              </a:lnSpc>
            </a:pPr>
            <a:r>
              <a:rPr lang="en-GB" b="0" i="0" dirty="0">
                <a:solidFill>
                  <a:srgbClr val="222222"/>
                </a:solidFill>
                <a:effectLst/>
                <a:latin typeface="Poppins" panose="00000500000000000000" pitchFamily="2" charset="0"/>
              </a:rPr>
              <a:t>Ordinal data have natural ordering where a number is present in some kind of order by their position on the scale. These data are used for observation like customer satisfaction, happiness, etc., but we can’t do any arithmetical tasks on them. </a:t>
            </a:r>
          </a:p>
          <a:p>
            <a:endParaRPr lang="en-US" dirty="0"/>
          </a:p>
        </p:txBody>
      </p:sp>
    </p:spTree>
    <p:extLst>
      <p:ext uri="{BB962C8B-B14F-4D97-AF65-F5344CB8AC3E}">
        <p14:creationId xmlns:p14="http://schemas.microsoft.com/office/powerpoint/2010/main" val="351135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251</TotalTime>
  <Words>1090</Words>
  <Application>Microsoft Office PowerPoint</Application>
  <PresentationFormat>Widescreen</PresentationFormat>
  <Paragraphs>93</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charter</vt:lpstr>
      <vt:lpstr>Merriweather</vt:lpstr>
      <vt:lpstr>Poppins</vt:lpstr>
      <vt:lpstr>Proxima Nova</vt:lpstr>
      <vt:lpstr>sohne</vt:lpstr>
      <vt:lpstr>Tw Cen MT</vt:lpstr>
      <vt:lpstr>Tw Cen MT Condensed</vt:lpstr>
      <vt:lpstr>Wingdings 3</vt:lpstr>
      <vt:lpstr>Integral</vt:lpstr>
      <vt:lpstr>DATA VISUALIZATION LECTURE 4</vt:lpstr>
      <vt:lpstr>QUOTE</vt:lpstr>
      <vt:lpstr>CHALLENGES IN DATA VISUALIZATION</vt:lpstr>
      <vt:lpstr>contd</vt:lpstr>
      <vt:lpstr>contd</vt:lpstr>
      <vt:lpstr>Contd.</vt:lpstr>
      <vt:lpstr>Types of DATA</vt:lpstr>
      <vt:lpstr>ODINAL</vt:lpstr>
      <vt:lpstr>Contd.</vt:lpstr>
      <vt:lpstr>contd</vt:lpstr>
      <vt:lpstr>nOMINAL</vt:lpstr>
      <vt:lpstr>PowerPoint Presentation</vt:lpstr>
      <vt:lpstr>Difference between Nominal and Ordinal Data </vt:lpstr>
      <vt:lpstr>Scale</vt:lpstr>
      <vt:lpstr>dinmensionality</vt:lpstr>
      <vt:lpstr>Scalars and vectors</vt:lpstr>
      <vt:lpstr>Plotting of vector</vt:lpstr>
      <vt:lpstr>Contd.</vt:lpstr>
      <vt:lpstr>tensors</vt:lpstr>
      <vt:lpstr>Dimensionality of a tensor</vt:lpstr>
      <vt:lpstr>Rank of tensor</vt:lpstr>
      <vt:lpstr>Ranks of tensors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LECTURE 4</dc:title>
  <dc:creator>Hafeezuddin Shaik</dc:creator>
  <cp:lastModifiedBy>Hafeezuddin Shaik</cp:lastModifiedBy>
  <cp:revision>2</cp:revision>
  <dcterms:created xsi:type="dcterms:W3CDTF">2022-03-11T04:00:16Z</dcterms:created>
  <dcterms:modified xsi:type="dcterms:W3CDTF">2022-03-11T09:08:18Z</dcterms:modified>
</cp:coreProperties>
</file>