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5" r:id="rId4"/>
    <p:sldId id="278" r:id="rId5"/>
    <p:sldId id="258" r:id="rId6"/>
    <p:sldId id="259" r:id="rId7"/>
    <p:sldId id="279" r:id="rId8"/>
    <p:sldId id="277" r:id="rId9"/>
    <p:sldId id="260" r:id="rId10"/>
    <p:sldId id="261" r:id="rId11"/>
    <p:sldId id="262" r:id="rId12"/>
    <p:sldId id="276" r:id="rId13"/>
    <p:sldId id="263" r:id="rId14"/>
    <p:sldId id="264" r:id="rId15"/>
    <p:sldId id="265" r:id="rId16"/>
    <p:sldId id="266" r:id="rId17"/>
    <p:sldId id="267" r:id="rId18"/>
    <p:sldId id="268" r:id="rId19"/>
    <p:sldId id="274" r:id="rId20"/>
    <p:sldId id="269" r:id="rId21"/>
    <p:sldId id="272" r:id="rId22"/>
    <p:sldId id="270" r:id="rId23"/>
    <p:sldId id="271"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341"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fee\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fee\Desktop\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Sentinel</a:t>
            </a:r>
            <a:r>
              <a:rPr lang="en-US" baseline="0"/>
              <a:t> Data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Sheet1!$A$1:$G$1</c:f>
              <c:strCache>
                <c:ptCount val="7"/>
                <c:pt idx="0">
                  <c:v>A</c:v>
                </c:pt>
                <c:pt idx="1">
                  <c:v>B</c:v>
                </c:pt>
                <c:pt idx="2">
                  <c:v>C</c:v>
                </c:pt>
                <c:pt idx="3">
                  <c:v>D</c:v>
                </c:pt>
                <c:pt idx="4">
                  <c:v>E</c:v>
                </c:pt>
                <c:pt idx="5">
                  <c:v>F</c:v>
                </c:pt>
                <c:pt idx="6">
                  <c:v>G</c:v>
                </c:pt>
              </c:strCache>
            </c:strRef>
          </c:cat>
          <c:val>
            <c:numRef>
              <c:f>Sheet1!$A$2:$G$2</c:f>
              <c:numCache>
                <c:formatCode>General</c:formatCode>
                <c:ptCount val="7"/>
                <c:pt idx="0">
                  <c:v>10</c:v>
                </c:pt>
                <c:pt idx="1">
                  <c:v>90</c:v>
                </c:pt>
                <c:pt idx="2">
                  <c:v>42</c:v>
                </c:pt>
                <c:pt idx="3">
                  <c:v>56</c:v>
                </c:pt>
                <c:pt idx="4">
                  <c:v>-25</c:v>
                </c:pt>
                <c:pt idx="5">
                  <c:v>78</c:v>
                </c:pt>
                <c:pt idx="6">
                  <c:v>100</c:v>
                </c:pt>
              </c:numCache>
            </c:numRef>
          </c:val>
          <c:extLst>
            <c:ext xmlns:c16="http://schemas.microsoft.com/office/drawing/2014/chart" uri="{C3380CC4-5D6E-409C-BE32-E72D297353CC}">
              <c16:uniqueId val="{00000000-5A4C-43ED-B105-95538DCC431C}"/>
            </c:ext>
          </c:extLst>
        </c:ser>
        <c:dLbls>
          <c:showLegendKey val="0"/>
          <c:showVal val="0"/>
          <c:showCatName val="0"/>
          <c:showSerName val="0"/>
          <c:showPercent val="0"/>
          <c:showBubbleSize val="0"/>
        </c:dLbls>
        <c:gapWidth val="219"/>
        <c:overlap val="-27"/>
        <c:axId val="357808904"/>
        <c:axId val="96047928"/>
      </c:barChart>
      <c:catAx>
        <c:axId val="357808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7928"/>
        <c:crosses val="autoZero"/>
        <c:auto val="1"/>
        <c:lblAlgn val="ctr"/>
        <c:lblOffset val="100"/>
        <c:noMultiLvlLbl val="0"/>
      </c:catAx>
      <c:valAx>
        <c:axId val="96047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808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Missing</a:t>
            </a:r>
            <a:r>
              <a:rPr lang="en-US" baseline="0"/>
              <a:t> Data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7305642262"/>
          <c:y val="0.20165294825151039"/>
          <c:w val="0.89019685039370078"/>
          <c:h val="0.72088764946048411"/>
        </c:manualLayout>
      </c:layout>
      <c:barChart>
        <c:barDir val="col"/>
        <c:grouping val="clustered"/>
        <c:varyColors val="0"/>
        <c:ser>
          <c:idx val="0"/>
          <c:order val="0"/>
          <c:spPr>
            <a:solidFill>
              <a:schemeClr val="accent1"/>
            </a:solidFill>
            <a:ln>
              <a:noFill/>
            </a:ln>
            <a:effectLst/>
          </c:spPr>
          <c:invertIfNegative val="0"/>
          <c:cat>
            <c:strRef>
              <c:f>Sheet1!$A$4:$G$4</c:f>
              <c:strCache>
                <c:ptCount val="7"/>
                <c:pt idx="0">
                  <c:v>A</c:v>
                </c:pt>
                <c:pt idx="1">
                  <c:v>B</c:v>
                </c:pt>
                <c:pt idx="2">
                  <c:v>C</c:v>
                </c:pt>
                <c:pt idx="3">
                  <c:v>D</c:v>
                </c:pt>
                <c:pt idx="4">
                  <c:v>E</c:v>
                </c:pt>
                <c:pt idx="5">
                  <c:v>F</c:v>
                </c:pt>
                <c:pt idx="6">
                  <c:v>G</c:v>
                </c:pt>
              </c:strCache>
            </c:strRef>
          </c:cat>
          <c:val>
            <c:numRef>
              <c:f>Sheet1!$A$5:$G$5</c:f>
              <c:numCache>
                <c:formatCode>General</c:formatCode>
                <c:ptCount val="7"/>
                <c:pt idx="0">
                  <c:v>10</c:v>
                </c:pt>
                <c:pt idx="1">
                  <c:v>90</c:v>
                </c:pt>
                <c:pt idx="2">
                  <c:v>42</c:v>
                </c:pt>
                <c:pt idx="3">
                  <c:v>56</c:v>
                </c:pt>
                <c:pt idx="4">
                  <c:v>0</c:v>
                </c:pt>
                <c:pt idx="5">
                  <c:v>78</c:v>
                </c:pt>
                <c:pt idx="6">
                  <c:v>100</c:v>
                </c:pt>
              </c:numCache>
            </c:numRef>
          </c:val>
          <c:extLst>
            <c:ext xmlns:c16="http://schemas.microsoft.com/office/drawing/2014/chart" uri="{C3380CC4-5D6E-409C-BE32-E72D297353CC}">
              <c16:uniqueId val="{00000000-CA3D-4920-8064-B92C568B89F5}"/>
            </c:ext>
          </c:extLst>
        </c:ser>
        <c:dLbls>
          <c:showLegendKey val="0"/>
          <c:showVal val="0"/>
          <c:showCatName val="0"/>
          <c:showSerName val="0"/>
          <c:showPercent val="0"/>
          <c:showBubbleSize val="0"/>
        </c:dLbls>
        <c:gapWidth val="219"/>
        <c:overlap val="-27"/>
        <c:axId val="498997232"/>
        <c:axId val="498999856"/>
      </c:barChart>
      <c:catAx>
        <c:axId val="49899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999856"/>
        <c:crosses val="autoZero"/>
        <c:auto val="1"/>
        <c:lblAlgn val="ctr"/>
        <c:lblOffset val="100"/>
        <c:noMultiLvlLbl val="0"/>
      </c:catAx>
      <c:valAx>
        <c:axId val="49899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997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778963-5B72-4174-B30B-04801F4AAE2F}"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00A97-BA70-49AB-A62C-55AB165A14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78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78963-5B72-4174-B30B-04801F4AAE2F}"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99922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78963-5B72-4174-B30B-04801F4AAE2F}"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213463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78963-5B72-4174-B30B-04801F4AAE2F}"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405844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778963-5B72-4174-B30B-04801F4AAE2F}"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00A97-BA70-49AB-A62C-55AB165A14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24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78963-5B72-4174-B30B-04801F4AAE2F}"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239967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78963-5B72-4174-B30B-04801F4AAE2F}"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246206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78963-5B72-4174-B30B-04801F4AAE2F}"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313625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778963-5B72-4174-B30B-04801F4AAE2F}" type="datetimeFigureOut">
              <a:rPr lang="en-US" smtClean="0"/>
              <a:t>3/14/2022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389894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778963-5B72-4174-B30B-04801F4AAE2F}" type="datetimeFigureOut">
              <a:rPr lang="en-US" smtClean="0"/>
              <a:t>3/14/2022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E00A97-BA70-49AB-A62C-55AB165A14BA}" type="slidenum">
              <a:rPr lang="en-US" smtClean="0"/>
              <a:t>‹#›</a:t>
            </a:fld>
            <a:endParaRPr lang="en-US"/>
          </a:p>
        </p:txBody>
      </p:sp>
    </p:spTree>
    <p:extLst>
      <p:ext uri="{BB962C8B-B14F-4D97-AF65-F5344CB8AC3E}">
        <p14:creationId xmlns:p14="http://schemas.microsoft.com/office/powerpoint/2010/main" val="239496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778963-5B72-4174-B30B-04801F4AAE2F}"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00A97-BA70-49AB-A62C-55AB165A14BA}" type="slidenum">
              <a:rPr lang="en-US" smtClean="0"/>
              <a:t>‹#›</a:t>
            </a:fld>
            <a:endParaRPr lang="en-US"/>
          </a:p>
        </p:txBody>
      </p:sp>
    </p:spTree>
    <p:extLst>
      <p:ext uri="{BB962C8B-B14F-4D97-AF65-F5344CB8AC3E}">
        <p14:creationId xmlns:p14="http://schemas.microsoft.com/office/powerpoint/2010/main" val="352839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778963-5B72-4174-B30B-04801F4AAE2F}" type="datetimeFigureOut">
              <a:rPr lang="en-US" smtClean="0"/>
              <a:t>3/14/2022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E00A97-BA70-49AB-A62C-55AB165A14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11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F9B-9993-468C-994E-EB0C0CD2CC94}"/>
              </a:ext>
            </a:extLst>
          </p:cNvPr>
          <p:cNvSpPr>
            <a:spLocks noGrp="1"/>
          </p:cNvSpPr>
          <p:nvPr>
            <p:ph type="ctrTitle"/>
          </p:nvPr>
        </p:nvSpPr>
        <p:spPr/>
        <p:txBody>
          <a:bodyPr/>
          <a:lstStyle/>
          <a:p>
            <a:r>
              <a:rPr lang="en-GB" dirty="0"/>
              <a:t>Data Visualization</a:t>
            </a:r>
            <a:endParaRPr lang="en-US" dirty="0"/>
          </a:p>
        </p:txBody>
      </p:sp>
      <p:sp>
        <p:nvSpPr>
          <p:cNvPr id="3" name="Subtitle 2">
            <a:extLst>
              <a:ext uri="{FF2B5EF4-FFF2-40B4-BE49-F238E27FC236}">
                <a16:creationId xmlns:a16="http://schemas.microsoft.com/office/drawing/2014/main" id="{7BFBC40B-0F28-432C-9177-997683B2442A}"/>
              </a:ext>
            </a:extLst>
          </p:cNvPr>
          <p:cNvSpPr>
            <a:spLocks noGrp="1"/>
          </p:cNvSpPr>
          <p:nvPr>
            <p:ph type="subTitle" idx="1"/>
          </p:nvPr>
        </p:nvSpPr>
        <p:spPr/>
        <p:txBody>
          <a:bodyPr>
            <a:normAutofit fontScale="85000" lnSpcReduction="20000"/>
          </a:bodyPr>
          <a:lstStyle/>
          <a:p>
            <a:r>
              <a:rPr lang="en-GB" dirty="0"/>
              <a:t>Lecture 6</a:t>
            </a:r>
          </a:p>
          <a:p>
            <a:r>
              <a:rPr lang="en-GB" dirty="0"/>
              <a:t>Data Cleaning &amp; Pre-Processing</a:t>
            </a:r>
          </a:p>
          <a:p>
            <a:r>
              <a:rPr lang="en-GB" dirty="0"/>
              <a:t>14/03/2022</a:t>
            </a:r>
            <a:endParaRPr lang="en-US" dirty="0"/>
          </a:p>
        </p:txBody>
      </p:sp>
      <p:pic>
        <p:nvPicPr>
          <p:cNvPr id="10244" name="Picture 4" descr="Customer Analytics | Data 360">
            <a:extLst>
              <a:ext uri="{FF2B5EF4-FFF2-40B4-BE49-F238E27FC236}">
                <a16:creationId xmlns:a16="http://schemas.microsoft.com/office/drawing/2014/main" id="{4F0EA322-1980-49D3-ADF6-5DFD649A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033" y="901558"/>
            <a:ext cx="221932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9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7A0B-BE2F-4B7D-A69D-3A61E53F46CF}"/>
              </a:ext>
            </a:extLst>
          </p:cNvPr>
          <p:cNvSpPr>
            <a:spLocks noGrp="1"/>
          </p:cNvSpPr>
          <p:nvPr>
            <p:ph type="title"/>
          </p:nvPr>
        </p:nvSpPr>
        <p:spPr/>
        <p:txBody>
          <a:bodyPr/>
          <a:lstStyle/>
          <a:p>
            <a:r>
              <a:rPr lang="en-GB" dirty="0"/>
              <a:t>Assign value based on nearest neighbour</a:t>
            </a:r>
            <a:endParaRPr lang="en-US" dirty="0"/>
          </a:p>
        </p:txBody>
      </p:sp>
      <p:sp>
        <p:nvSpPr>
          <p:cNvPr id="3" name="Content Placeholder 2">
            <a:extLst>
              <a:ext uri="{FF2B5EF4-FFF2-40B4-BE49-F238E27FC236}">
                <a16:creationId xmlns:a16="http://schemas.microsoft.com/office/drawing/2014/main" id="{64EEBB36-CB5A-4E9A-91ED-EFAD45220A51}"/>
              </a:ext>
            </a:extLst>
          </p:cNvPr>
          <p:cNvSpPr>
            <a:spLocks noGrp="1"/>
          </p:cNvSpPr>
          <p:nvPr>
            <p:ph idx="1"/>
          </p:nvPr>
        </p:nvSpPr>
        <p:spPr>
          <a:xfrm>
            <a:off x="1097280" y="1845734"/>
            <a:ext cx="10058400" cy="710854"/>
          </a:xfrm>
        </p:spPr>
        <p:txBody>
          <a:bodyPr/>
          <a:lstStyle/>
          <a:p>
            <a:r>
              <a:rPr lang="en-GB" dirty="0"/>
              <a:t>A better approximation for a substitute value is to find the record that has the highest similarity with the record in question, based on </a:t>
            </a:r>
            <a:r>
              <a:rPr lang="en-GB" dirty="0" err="1"/>
              <a:t>analyzing</a:t>
            </a:r>
            <a:r>
              <a:rPr lang="en-GB" dirty="0"/>
              <a:t> the differences in all other variables.</a:t>
            </a:r>
            <a:endParaRPr lang="en-US" dirty="0"/>
          </a:p>
        </p:txBody>
      </p:sp>
      <p:pic>
        <p:nvPicPr>
          <p:cNvPr id="1028" name="Picture 4" descr="KNNImputer | Way To Impute Missing Values">
            <a:extLst>
              <a:ext uri="{FF2B5EF4-FFF2-40B4-BE49-F238E27FC236}">
                <a16:creationId xmlns:a16="http://schemas.microsoft.com/office/drawing/2014/main" id="{609D61FC-14CA-43AD-8902-A6FBCD981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167" y="2530762"/>
            <a:ext cx="5552968" cy="354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20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61C7-5A49-4002-B48E-945105BE7FB1}"/>
              </a:ext>
            </a:extLst>
          </p:cNvPr>
          <p:cNvSpPr>
            <a:spLocks noGrp="1"/>
          </p:cNvSpPr>
          <p:nvPr>
            <p:ph type="title"/>
          </p:nvPr>
        </p:nvSpPr>
        <p:spPr/>
        <p:txBody>
          <a:bodyPr/>
          <a:lstStyle/>
          <a:p>
            <a:r>
              <a:rPr lang="en-US" dirty="0"/>
              <a:t>Compute a substitute value</a:t>
            </a:r>
          </a:p>
        </p:txBody>
      </p:sp>
      <p:sp>
        <p:nvSpPr>
          <p:cNvPr id="3" name="Content Placeholder 2">
            <a:extLst>
              <a:ext uri="{FF2B5EF4-FFF2-40B4-BE49-F238E27FC236}">
                <a16:creationId xmlns:a16="http://schemas.microsoft.com/office/drawing/2014/main" id="{A93F11F2-B461-4DED-8179-DEA026CE82B4}"/>
              </a:ext>
            </a:extLst>
          </p:cNvPr>
          <p:cNvSpPr>
            <a:spLocks noGrp="1"/>
          </p:cNvSpPr>
          <p:nvPr>
            <p:ph idx="1"/>
          </p:nvPr>
        </p:nvSpPr>
        <p:spPr>
          <a:xfrm>
            <a:off x="1097280" y="1845733"/>
            <a:ext cx="10058400" cy="4200504"/>
          </a:xfrm>
        </p:spPr>
        <p:txBody>
          <a:bodyPr>
            <a:normAutofit/>
          </a:bodyPr>
          <a:lstStyle/>
          <a:p>
            <a:pPr algn="just"/>
            <a:r>
              <a:rPr lang="en-GB" sz="2800" dirty="0"/>
              <a:t>Researchers in multivariate statistics have dedicated a significant amount of energy to developing methods for generating values to replace missing or erroneous data. </a:t>
            </a:r>
          </a:p>
          <a:p>
            <a:pPr algn="just"/>
            <a:r>
              <a:rPr lang="en-GB" sz="2800" dirty="0"/>
              <a:t>-Mean</a:t>
            </a:r>
          </a:p>
          <a:p>
            <a:pPr algn="just"/>
            <a:r>
              <a:rPr lang="en-US" sz="2800" dirty="0"/>
              <a:t>-Median</a:t>
            </a:r>
          </a:p>
          <a:p>
            <a:pPr algn="just"/>
            <a:r>
              <a:rPr lang="en-US" sz="2800" dirty="0"/>
              <a:t>-Mode</a:t>
            </a:r>
          </a:p>
        </p:txBody>
      </p:sp>
    </p:spTree>
    <p:extLst>
      <p:ext uri="{BB962C8B-B14F-4D97-AF65-F5344CB8AC3E}">
        <p14:creationId xmlns:p14="http://schemas.microsoft.com/office/powerpoint/2010/main" val="2989564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ata Preparation with pandas - DataCamp">
            <a:extLst>
              <a:ext uri="{FF2B5EF4-FFF2-40B4-BE49-F238E27FC236}">
                <a16:creationId xmlns:a16="http://schemas.microsoft.com/office/drawing/2014/main" id="{A962FFA6-9A9F-4216-8485-46627346C6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6992" y="1875367"/>
            <a:ext cx="8937795" cy="422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23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6C6A-9F18-4AD1-9689-96F579F05A34}"/>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B9EC53E5-EA9F-451B-8D63-C10ABC7503C4}"/>
              </a:ext>
            </a:extLst>
          </p:cNvPr>
          <p:cNvSpPr>
            <a:spLocks noGrp="1"/>
          </p:cNvSpPr>
          <p:nvPr>
            <p:ph idx="1"/>
          </p:nvPr>
        </p:nvSpPr>
        <p:spPr/>
        <p:txBody>
          <a:bodyPr>
            <a:normAutofit/>
          </a:bodyPr>
          <a:lstStyle/>
          <a:p>
            <a:pPr algn="just"/>
            <a:r>
              <a:rPr lang="en-GB" sz="2800" dirty="0"/>
              <a:t>Normalization is the process of transforming a data set so that the results satisfy a particular statistical property.</a:t>
            </a:r>
          </a:p>
          <a:p>
            <a:pPr algn="just"/>
            <a:endParaRPr lang="en-GB" sz="2800" dirty="0"/>
          </a:p>
          <a:p>
            <a:pPr algn="just"/>
            <a:r>
              <a:rPr lang="en-GB" sz="2800" b="0" i="0" dirty="0">
                <a:solidFill>
                  <a:srgbClr val="292929"/>
                </a:solidFill>
                <a:effectLst/>
                <a:latin typeface="charter"/>
              </a:rPr>
              <a:t>Let’s say we have a dataset containing two variables: time </a:t>
            </a:r>
            <a:r>
              <a:rPr lang="en-GB" sz="2800" b="0" i="0" dirty="0" err="1">
                <a:solidFill>
                  <a:srgbClr val="292929"/>
                </a:solidFill>
                <a:effectLst/>
                <a:latin typeface="charter"/>
              </a:rPr>
              <a:t>traveled</a:t>
            </a:r>
            <a:r>
              <a:rPr lang="en-GB" sz="2800" b="0" i="0" dirty="0">
                <a:solidFill>
                  <a:srgbClr val="292929"/>
                </a:solidFill>
                <a:effectLst/>
                <a:latin typeface="charter"/>
              </a:rPr>
              <a:t> and distance covered. </a:t>
            </a:r>
          </a:p>
          <a:p>
            <a:pPr algn="just"/>
            <a:endParaRPr lang="en-GB" sz="2800" dirty="0">
              <a:solidFill>
                <a:srgbClr val="292929"/>
              </a:solidFill>
              <a:latin typeface="charter"/>
            </a:endParaRPr>
          </a:p>
          <a:p>
            <a:pPr algn="just"/>
            <a:r>
              <a:rPr lang="en-GB" sz="2800" b="0" i="0" dirty="0">
                <a:solidFill>
                  <a:srgbClr val="292929"/>
                </a:solidFill>
                <a:effectLst/>
                <a:latin typeface="charter"/>
              </a:rPr>
              <a:t>Time is measured in hours (e.g. 5, 10, 25 hours ) and distance in miles (e.g. 500, 800, 1200 miles). Do you see the problem?</a:t>
            </a:r>
            <a:endParaRPr lang="en-US" sz="2800" dirty="0"/>
          </a:p>
        </p:txBody>
      </p:sp>
    </p:spTree>
    <p:extLst>
      <p:ext uri="{BB962C8B-B14F-4D97-AF65-F5344CB8AC3E}">
        <p14:creationId xmlns:p14="http://schemas.microsoft.com/office/powerpoint/2010/main" val="280519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6E29-D9CB-46B9-A0A4-1A533CE617A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840D54AE-B281-4B98-B57D-5466CF37C129}"/>
              </a:ext>
            </a:extLst>
          </p:cNvPr>
          <p:cNvSpPr>
            <a:spLocks noGrp="1"/>
          </p:cNvSpPr>
          <p:nvPr>
            <p:ph idx="1"/>
          </p:nvPr>
        </p:nvSpPr>
        <p:spPr/>
        <p:txBody>
          <a:bodyPr>
            <a:normAutofit/>
          </a:bodyPr>
          <a:lstStyle/>
          <a:p>
            <a:pPr algn="just"/>
            <a:r>
              <a:rPr lang="en-GB" sz="2400" b="0" i="0" dirty="0">
                <a:solidFill>
                  <a:srgbClr val="292929"/>
                </a:solidFill>
                <a:effectLst/>
                <a:latin typeface="charter"/>
              </a:rPr>
              <a:t>One obvious problem of course is that these two variables are measured in two different units — one in hours and the other in miles. </a:t>
            </a:r>
          </a:p>
          <a:p>
            <a:pPr algn="just"/>
            <a:r>
              <a:rPr lang="en-GB" sz="2400" b="0" i="0" dirty="0">
                <a:solidFill>
                  <a:srgbClr val="292929"/>
                </a:solidFill>
                <a:effectLst/>
                <a:latin typeface="charter"/>
              </a:rPr>
              <a:t>The other problem — which is not obvious but if you take a closer look you'll find it — is the distribution of data, which is quite different in these two variables (both within and between variables).</a:t>
            </a:r>
          </a:p>
          <a:p>
            <a:pPr algn="just"/>
            <a:r>
              <a:rPr lang="en-GB" sz="2400" b="0" i="0" dirty="0">
                <a:solidFill>
                  <a:srgbClr val="292929"/>
                </a:solidFill>
                <a:effectLst/>
                <a:latin typeface="charter"/>
              </a:rPr>
              <a:t>The purpose of normalization is to transform data in a way that they are either dimensionless and/or have similar distributions. </a:t>
            </a:r>
          </a:p>
          <a:p>
            <a:pPr algn="just"/>
            <a:r>
              <a:rPr lang="en-GB" sz="2400" b="0" i="0" dirty="0">
                <a:solidFill>
                  <a:srgbClr val="292929"/>
                </a:solidFill>
                <a:effectLst/>
                <a:latin typeface="charter"/>
              </a:rPr>
              <a:t>This process of normalization is known by other names such as standardization, feature scaling, etc. Normalization is an essential step in data pre-processing in any machine learning application and model fitting</a:t>
            </a:r>
          </a:p>
          <a:p>
            <a:pPr algn="just"/>
            <a:endParaRPr lang="en-US" sz="2400" dirty="0"/>
          </a:p>
        </p:txBody>
      </p:sp>
    </p:spTree>
    <p:extLst>
      <p:ext uri="{BB962C8B-B14F-4D97-AF65-F5344CB8AC3E}">
        <p14:creationId xmlns:p14="http://schemas.microsoft.com/office/powerpoint/2010/main" val="62976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EB2B-7F82-4207-8776-346EA69D400D}"/>
              </a:ext>
            </a:extLst>
          </p:cNvPr>
          <p:cNvSpPr>
            <a:spLocks noGrp="1"/>
          </p:cNvSpPr>
          <p:nvPr>
            <p:ph type="title"/>
          </p:nvPr>
        </p:nvSpPr>
        <p:spPr/>
        <p:txBody>
          <a:bodyPr/>
          <a:lstStyle/>
          <a:p>
            <a:r>
              <a:rPr lang="en-US" dirty="0"/>
              <a:t>How does Normalization Help</a:t>
            </a:r>
          </a:p>
        </p:txBody>
      </p:sp>
      <p:sp>
        <p:nvSpPr>
          <p:cNvPr id="3" name="Content Placeholder 2">
            <a:extLst>
              <a:ext uri="{FF2B5EF4-FFF2-40B4-BE49-F238E27FC236}">
                <a16:creationId xmlns:a16="http://schemas.microsoft.com/office/drawing/2014/main" id="{776FD2E4-0ECE-450E-8653-52CDEF55E5FA}"/>
              </a:ext>
            </a:extLst>
          </p:cNvPr>
          <p:cNvSpPr>
            <a:spLocks noGrp="1"/>
          </p:cNvSpPr>
          <p:nvPr>
            <p:ph idx="1"/>
          </p:nvPr>
        </p:nvSpPr>
        <p:spPr/>
        <p:txBody>
          <a:bodyPr>
            <a:normAutofit/>
          </a:bodyPr>
          <a:lstStyle/>
          <a:p>
            <a:pPr algn="just"/>
            <a:r>
              <a:rPr lang="en-GB" sz="2800" b="0" i="0" dirty="0">
                <a:solidFill>
                  <a:srgbClr val="292929"/>
                </a:solidFill>
                <a:effectLst/>
                <a:latin typeface="charter"/>
              </a:rPr>
              <a:t>Normalization gives equal weights/importance to each variable so that no single variable steers model performance in one direction just because they are bigger numbers.</a:t>
            </a:r>
          </a:p>
          <a:p>
            <a:pPr algn="just"/>
            <a:r>
              <a:rPr lang="en-GB" sz="2800" b="0" i="0" dirty="0">
                <a:solidFill>
                  <a:srgbClr val="292929"/>
                </a:solidFill>
                <a:effectLst/>
                <a:latin typeface="charter"/>
              </a:rPr>
              <a:t>As an example, clustering algorithms use distance measures to determine if an observation should belong to a certain cluster. “Euclidean distance” is often used to measure those distances. </a:t>
            </a:r>
          </a:p>
          <a:p>
            <a:pPr algn="just"/>
            <a:r>
              <a:rPr lang="en-GB" sz="2800" b="0" i="0" dirty="0">
                <a:solidFill>
                  <a:srgbClr val="292929"/>
                </a:solidFill>
                <a:effectLst/>
                <a:latin typeface="charter"/>
              </a:rPr>
              <a:t>If a variable has significantly higher values, it can dominate distance measures, suppressing other variables with small values.</a:t>
            </a:r>
          </a:p>
          <a:p>
            <a:pPr algn="just"/>
            <a:endParaRPr lang="en-US" sz="2800" dirty="0"/>
          </a:p>
        </p:txBody>
      </p:sp>
    </p:spTree>
    <p:extLst>
      <p:ext uri="{BB962C8B-B14F-4D97-AF65-F5344CB8AC3E}">
        <p14:creationId xmlns:p14="http://schemas.microsoft.com/office/powerpoint/2010/main" val="197452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105F-4F6F-47DC-928D-DCB2A10DD46E}"/>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D51E969-2650-4381-8439-DBF811C29B62}"/>
              </a:ext>
            </a:extLst>
          </p:cNvPr>
          <p:cNvSpPr>
            <a:spLocks noGrp="1"/>
          </p:cNvSpPr>
          <p:nvPr>
            <p:ph idx="1"/>
          </p:nvPr>
        </p:nvSpPr>
        <p:spPr/>
        <p:txBody>
          <a:bodyPr>
            <a:normAutofit/>
          </a:bodyPr>
          <a:lstStyle/>
          <a:p>
            <a:pPr algn="just"/>
            <a:r>
              <a:rPr lang="en-GB" sz="2800" dirty="0"/>
              <a:t>For example, if </a:t>
            </a:r>
            <a:r>
              <a:rPr lang="en-GB" sz="2800" dirty="0" err="1"/>
              <a:t>dmin</a:t>
            </a:r>
            <a:r>
              <a:rPr lang="en-GB" sz="2800" dirty="0"/>
              <a:t> and </a:t>
            </a:r>
            <a:r>
              <a:rPr lang="en-GB" sz="2800" dirty="0" err="1"/>
              <a:t>dmax</a:t>
            </a:r>
            <a:r>
              <a:rPr lang="en-GB" sz="2800" dirty="0"/>
              <a:t> are the minimum and maximum values for a particular data variable, we can normalize the values to the range of 0.0 to 1.0 using the formula.</a:t>
            </a:r>
          </a:p>
          <a:p>
            <a:pPr algn="just"/>
            <a:endParaRPr lang="en-GB" sz="2800" dirty="0"/>
          </a:p>
          <a:p>
            <a:pPr algn="ctr"/>
            <a:r>
              <a:rPr lang="en-US" sz="2800" b="1" dirty="0" err="1"/>
              <a:t>dnormalized</a:t>
            </a:r>
            <a:r>
              <a:rPr lang="en-US" sz="2800" b="1" dirty="0"/>
              <a:t> = (</a:t>
            </a:r>
            <a:r>
              <a:rPr lang="en-US" sz="2800" b="1" dirty="0" err="1"/>
              <a:t>doriginal</a:t>
            </a:r>
            <a:r>
              <a:rPr lang="en-US" sz="2800" b="1" dirty="0"/>
              <a:t> − </a:t>
            </a:r>
            <a:r>
              <a:rPr lang="en-US" sz="2800" b="1" dirty="0" err="1"/>
              <a:t>dmin</a:t>
            </a:r>
            <a:r>
              <a:rPr lang="en-US" sz="2800" b="1" dirty="0"/>
              <a:t>)/(</a:t>
            </a:r>
            <a:r>
              <a:rPr lang="en-US" sz="2800" b="1" dirty="0" err="1"/>
              <a:t>dmax</a:t>
            </a:r>
            <a:r>
              <a:rPr lang="en-US" sz="2800" b="1" dirty="0"/>
              <a:t> − </a:t>
            </a:r>
            <a:r>
              <a:rPr lang="en-US" sz="2800" b="1" dirty="0" err="1"/>
              <a:t>dmin</a:t>
            </a:r>
            <a:r>
              <a:rPr lang="en-US" sz="2800" b="1" dirty="0"/>
              <a:t>).</a:t>
            </a:r>
          </a:p>
        </p:txBody>
      </p:sp>
    </p:spTree>
    <p:extLst>
      <p:ext uri="{BB962C8B-B14F-4D97-AF65-F5344CB8AC3E}">
        <p14:creationId xmlns:p14="http://schemas.microsoft.com/office/powerpoint/2010/main" val="222630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AFBB-F7E6-4707-AEF1-6CF44914F21A}"/>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B7A9E566-610F-4762-BAEE-666EB80AC826}"/>
              </a:ext>
            </a:extLst>
          </p:cNvPr>
          <p:cNvSpPr>
            <a:spLocks noGrp="1"/>
          </p:cNvSpPr>
          <p:nvPr>
            <p:ph idx="1"/>
          </p:nvPr>
        </p:nvSpPr>
        <p:spPr>
          <a:xfrm>
            <a:off x="1097280" y="1845734"/>
            <a:ext cx="10058400" cy="1205376"/>
          </a:xfrm>
        </p:spPr>
        <p:txBody>
          <a:bodyPr/>
          <a:lstStyle/>
          <a:p>
            <a:pPr algn="just"/>
            <a:r>
              <a:rPr lang="en-GB" dirty="0"/>
              <a:t>In many situations, the data can be separated into contiguous regions, where each region corresponds to a particular classification of the data. For example, an MRI data set might originally have 256 possible values for each data point and then be segmented into specific categories, such as bone, muscle, fat, and skin. </a:t>
            </a:r>
            <a:endParaRPr lang="en-US" dirty="0"/>
          </a:p>
        </p:txBody>
      </p:sp>
      <p:pic>
        <p:nvPicPr>
          <p:cNvPr id="7" name="Picture 6">
            <a:extLst>
              <a:ext uri="{FF2B5EF4-FFF2-40B4-BE49-F238E27FC236}">
                <a16:creationId xmlns:a16="http://schemas.microsoft.com/office/drawing/2014/main" id="{64476729-DC21-4CB2-BF11-43861D1F9935}"/>
              </a:ext>
            </a:extLst>
          </p:cNvPr>
          <p:cNvPicPr>
            <a:picLocks noChangeAspect="1"/>
          </p:cNvPicPr>
          <p:nvPr/>
        </p:nvPicPr>
        <p:blipFill>
          <a:blip r:embed="rId2"/>
          <a:stretch>
            <a:fillRect/>
          </a:stretch>
        </p:blipFill>
        <p:spPr>
          <a:xfrm>
            <a:off x="3224165" y="3051110"/>
            <a:ext cx="5743670" cy="2944671"/>
          </a:xfrm>
          <a:prstGeom prst="rect">
            <a:avLst/>
          </a:prstGeom>
        </p:spPr>
      </p:pic>
    </p:spTree>
    <p:extLst>
      <p:ext uri="{BB962C8B-B14F-4D97-AF65-F5344CB8AC3E}">
        <p14:creationId xmlns:p14="http://schemas.microsoft.com/office/powerpoint/2010/main" val="216644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8990-35A8-4A11-AC43-D34D7F1F7392}"/>
              </a:ext>
            </a:extLst>
          </p:cNvPr>
          <p:cNvSpPr>
            <a:spLocks noGrp="1"/>
          </p:cNvSpPr>
          <p:nvPr>
            <p:ph type="title"/>
          </p:nvPr>
        </p:nvSpPr>
        <p:spPr/>
        <p:txBody>
          <a:bodyPr/>
          <a:lstStyle/>
          <a:p>
            <a:r>
              <a:rPr lang="en-US" dirty="0"/>
              <a:t>Sampling and </a:t>
            </a:r>
            <a:r>
              <a:rPr lang="en-US" dirty="0" err="1"/>
              <a:t>Subsetting</a:t>
            </a:r>
            <a:endParaRPr lang="en-US" dirty="0"/>
          </a:p>
        </p:txBody>
      </p:sp>
      <p:sp>
        <p:nvSpPr>
          <p:cNvPr id="3" name="Content Placeholder 2">
            <a:extLst>
              <a:ext uri="{FF2B5EF4-FFF2-40B4-BE49-F238E27FC236}">
                <a16:creationId xmlns:a16="http://schemas.microsoft.com/office/drawing/2014/main" id="{37240EC7-7786-4D82-8E67-9F54C708F184}"/>
              </a:ext>
            </a:extLst>
          </p:cNvPr>
          <p:cNvSpPr>
            <a:spLocks noGrp="1"/>
          </p:cNvSpPr>
          <p:nvPr>
            <p:ph idx="1"/>
          </p:nvPr>
        </p:nvSpPr>
        <p:spPr>
          <a:xfrm>
            <a:off x="1097280" y="1845734"/>
            <a:ext cx="5294189" cy="3799286"/>
          </a:xfrm>
        </p:spPr>
        <p:txBody>
          <a:bodyPr>
            <a:normAutofit/>
          </a:bodyPr>
          <a:lstStyle/>
          <a:p>
            <a:pPr algn="just">
              <a:buFont typeface="Wingdings" panose="05000000000000000000" pitchFamily="2" charset="2"/>
              <a:buChar char="§"/>
            </a:pPr>
            <a:r>
              <a:rPr lang="en-GB" sz="2400" dirty="0"/>
              <a:t>Sampling is a process used in statistical analysis in which a predetermined number of observations are taken from a larger population. </a:t>
            </a:r>
          </a:p>
          <a:p>
            <a:pPr algn="just">
              <a:buFont typeface="Wingdings" panose="05000000000000000000" pitchFamily="2" charset="2"/>
              <a:buChar char="§"/>
            </a:pPr>
            <a:r>
              <a:rPr lang="en-GB" sz="2400" dirty="0"/>
              <a:t>The methodology used to sample from a larger population depends on the type of analysis being performed, but it may include simple random sampling or systematic sampling.</a:t>
            </a:r>
          </a:p>
          <a:p>
            <a:pPr algn="just">
              <a:buFont typeface="Wingdings" panose="05000000000000000000" pitchFamily="2" charset="2"/>
              <a:buChar char="§"/>
            </a:pPr>
            <a:r>
              <a:rPr lang="en-GB" sz="2400" dirty="0"/>
              <a:t>Data must be Homogenous</a:t>
            </a:r>
            <a:endParaRPr lang="en-US" sz="2400" dirty="0"/>
          </a:p>
        </p:txBody>
      </p:sp>
      <p:pic>
        <p:nvPicPr>
          <p:cNvPr id="2050" name="Picture 2" descr="Sampling Methods | Types and Techniques Explained">
            <a:extLst>
              <a:ext uri="{FF2B5EF4-FFF2-40B4-BE49-F238E27FC236}">
                <a16:creationId xmlns:a16="http://schemas.microsoft.com/office/drawing/2014/main" id="{6FD0D2D4-5B62-4EBF-B986-6DC2A71C7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486" y="1869061"/>
            <a:ext cx="3758234" cy="342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55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1C70-40E8-4073-8590-C2832119408D}"/>
              </a:ext>
            </a:extLst>
          </p:cNvPr>
          <p:cNvSpPr>
            <a:spLocks noGrp="1"/>
          </p:cNvSpPr>
          <p:nvPr>
            <p:ph type="title"/>
          </p:nvPr>
        </p:nvSpPr>
        <p:spPr/>
        <p:txBody>
          <a:bodyPr/>
          <a:lstStyle/>
          <a:p>
            <a:r>
              <a:rPr lang="en-US" dirty="0"/>
              <a:t>Sub-setting and Sampling</a:t>
            </a:r>
          </a:p>
        </p:txBody>
      </p:sp>
      <p:sp>
        <p:nvSpPr>
          <p:cNvPr id="6" name="AutoShape 6" descr="Why is sampling important? - Quora">
            <a:extLst>
              <a:ext uri="{FF2B5EF4-FFF2-40B4-BE49-F238E27FC236}">
                <a16:creationId xmlns:a16="http://schemas.microsoft.com/office/drawing/2014/main" id="{8A3748B1-187C-4180-82C3-7363C1ACB5F2}"/>
              </a:ext>
            </a:extLst>
          </p:cNvPr>
          <p:cNvSpPr>
            <a:spLocks noChangeAspect="1" noChangeArrowheads="1"/>
          </p:cNvSpPr>
          <p:nvPr/>
        </p:nvSpPr>
        <p:spPr bwMode="auto">
          <a:xfrm>
            <a:off x="5943599" y="1799253"/>
            <a:ext cx="1782147" cy="1782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0" name="Picture 12" descr="Systematic Sampling in Pandas - GeeksforGeeks">
            <a:extLst>
              <a:ext uri="{FF2B5EF4-FFF2-40B4-BE49-F238E27FC236}">
                <a16:creationId xmlns:a16="http://schemas.microsoft.com/office/drawing/2014/main" id="{ABCBFA8A-9D49-4B96-9435-8856DAA03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49" y="2361036"/>
            <a:ext cx="62865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3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2CD5-E7A7-4BED-86FC-49D61FE01756}"/>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BBB0159E-DCD7-43BF-9B26-907B456CA9D2}"/>
              </a:ext>
            </a:extLst>
          </p:cNvPr>
          <p:cNvSpPr>
            <a:spLocks noGrp="1"/>
          </p:cNvSpPr>
          <p:nvPr>
            <p:ph idx="1"/>
          </p:nvPr>
        </p:nvSpPr>
        <p:spPr/>
        <p:txBody>
          <a:bodyPr>
            <a:normAutofit/>
          </a:bodyPr>
          <a:lstStyle/>
          <a:p>
            <a:pPr algn="just">
              <a:buFont typeface="Wingdings" panose="05000000000000000000" pitchFamily="2" charset="2"/>
              <a:buChar char="§"/>
            </a:pPr>
            <a:r>
              <a:rPr lang="en-GB" sz="2800" dirty="0"/>
              <a:t>One of the realities of </a:t>
            </a:r>
            <a:r>
              <a:rPr lang="en-GB" sz="2800" dirty="0" err="1"/>
              <a:t>analyzing</a:t>
            </a:r>
            <a:r>
              <a:rPr lang="en-GB" sz="2800" dirty="0"/>
              <a:t> and visualizing “real” data sets is that they often are missing some data entries or have erroneous entries. </a:t>
            </a:r>
          </a:p>
          <a:p>
            <a:pPr algn="just">
              <a:buFont typeface="Wingdings" panose="05000000000000000000" pitchFamily="2" charset="2"/>
              <a:buChar char="§"/>
            </a:pPr>
            <a:endParaRPr lang="en-GB" sz="2800" dirty="0"/>
          </a:p>
          <a:p>
            <a:pPr algn="just">
              <a:buFont typeface="Wingdings" panose="05000000000000000000" pitchFamily="2" charset="2"/>
              <a:buChar char="§"/>
            </a:pPr>
            <a:r>
              <a:rPr lang="en-GB" sz="2800" dirty="0"/>
              <a:t>Missing data may be caused by several reasons, including, for example, a malfunctioning sensor, a blank entry on a survey, or an omission on the part of the person entering the data. </a:t>
            </a:r>
          </a:p>
        </p:txBody>
      </p:sp>
    </p:spTree>
    <p:extLst>
      <p:ext uri="{BB962C8B-B14F-4D97-AF65-F5344CB8AC3E}">
        <p14:creationId xmlns:p14="http://schemas.microsoft.com/office/powerpoint/2010/main" val="230957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44D1-5A73-42F2-AE6C-99FA0431B4F0}"/>
              </a:ext>
            </a:extLst>
          </p:cNvPr>
          <p:cNvSpPr>
            <a:spLocks noGrp="1"/>
          </p:cNvSpPr>
          <p:nvPr>
            <p:ph type="title"/>
          </p:nvPr>
        </p:nvSpPr>
        <p:spPr/>
        <p:txBody>
          <a:bodyPr/>
          <a:lstStyle/>
          <a:p>
            <a:r>
              <a:rPr lang="en-US" dirty="0"/>
              <a:t>Linear Interpolation</a:t>
            </a:r>
          </a:p>
        </p:txBody>
      </p:sp>
      <p:sp>
        <p:nvSpPr>
          <p:cNvPr id="3" name="Content Placeholder 2">
            <a:extLst>
              <a:ext uri="{FF2B5EF4-FFF2-40B4-BE49-F238E27FC236}">
                <a16:creationId xmlns:a16="http://schemas.microsoft.com/office/drawing/2014/main" id="{8658B68A-8ED9-4B22-BDF4-7DA92242E0F4}"/>
              </a:ext>
            </a:extLst>
          </p:cNvPr>
          <p:cNvSpPr>
            <a:spLocks noGrp="1"/>
          </p:cNvSpPr>
          <p:nvPr>
            <p:ph idx="1"/>
          </p:nvPr>
        </p:nvSpPr>
        <p:spPr>
          <a:xfrm>
            <a:off x="1097280" y="1845734"/>
            <a:ext cx="10510002" cy="4023360"/>
          </a:xfrm>
        </p:spPr>
        <p:txBody>
          <a:bodyPr>
            <a:normAutofit/>
          </a:bodyPr>
          <a:lstStyle/>
          <a:p>
            <a:pPr algn="just">
              <a:buFont typeface="Wingdings" panose="05000000000000000000" pitchFamily="2" charset="2"/>
              <a:buChar char="§"/>
            </a:pPr>
            <a:r>
              <a:rPr lang="en-GB" sz="2400" dirty="0">
                <a:solidFill>
                  <a:srgbClr val="4D5156"/>
                </a:solidFill>
                <a:latin typeface="arial" panose="020B0604020202020204" pitchFamily="34" charset="0"/>
              </a:rPr>
              <a:t>T</a:t>
            </a:r>
            <a:r>
              <a:rPr lang="en-GB" sz="2400" b="0" i="0" dirty="0">
                <a:solidFill>
                  <a:srgbClr val="4D5156"/>
                </a:solidFill>
                <a:effectLst/>
                <a:latin typeface="arial" panose="020B0604020202020204" pitchFamily="34" charset="0"/>
              </a:rPr>
              <a:t>he linear interpolation formula is a method that is useful for curve fitting using linear polynomials. </a:t>
            </a:r>
          </a:p>
          <a:p>
            <a:pPr algn="just">
              <a:buFont typeface="Wingdings" panose="05000000000000000000" pitchFamily="2" charset="2"/>
              <a:buChar char="§"/>
            </a:pPr>
            <a:r>
              <a:rPr lang="en-GB" sz="2400" b="0" i="0" dirty="0">
                <a:solidFill>
                  <a:srgbClr val="4D5156"/>
                </a:solidFill>
                <a:effectLst/>
                <a:latin typeface="arial" panose="020B0604020202020204" pitchFamily="34" charset="0"/>
              </a:rPr>
              <a:t>Basically, the interpolation method is used for finding new values for any function using the set of values. </a:t>
            </a:r>
          </a:p>
          <a:p>
            <a:pPr algn="just">
              <a:buFont typeface="Wingdings" panose="05000000000000000000" pitchFamily="2" charset="2"/>
              <a:buChar char="§"/>
            </a:pPr>
            <a:r>
              <a:rPr lang="en-GB" sz="2400" b="0" i="0" dirty="0">
                <a:solidFill>
                  <a:srgbClr val="4D5156"/>
                </a:solidFill>
                <a:effectLst/>
                <a:latin typeface="arial" panose="020B0604020202020204" pitchFamily="34" charset="0"/>
              </a:rPr>
              <a:t>The unknown values in the table are found using the linear interpolation formula. The linear interpolation formula is used for data forecasting, data prediction, mathematical and scientific applications, market research, etc. </a:t>
            </a:r>
            <a:endParaRPr lang="en-US" sz="2400" dirty="0"/>
          </a:p>
        </p:txBody>
      </p:sp>
    </p:spTree>
    <p:extLst>
      <p:ext uri="{BB962C8B-B14F-4D97-AF65-F5344CB8AC3E}">
        <p14:creationId xmlns:p14="http://schemas.microsoft.com/office/powerpoint/2010/main" val="2377303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2E37-5BD0-47E3-9B4A-B5974AC52B9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A2CF894-7C3A-43A6-B7BA-225457E9C9F9}"/>
              </a:ext>
            </a:extLst>
          </p:cNvPr>
          <p:cNvSpPr>
            <a:spLocks noGrp="1"/>
          </p:cNvSpPr>
          <p:nvPr>
            <p:ph idx="1"/>
          </p:nvPr>
        </p:nvSpPr>
        <p:spPr>
          <a:xfrm>
            <a:off x="1097280" y="1845734"/>
            <a:ext cx="5247536" cy="4023360"/>
          </a:xfrm>
        </p:spPr>
        <p:txBody>
          <a:bodyPr>
            <a:normAutofit/>
          </a:bodyPr>
          <a:lstStyle/>
          <a:p>
            <a:pPr algn="just"/>
            <a:r>
              <a:rPr lang="en-GB" sz="2400" b="0" i="0" dirty="0">
                <a:solidFill>
                  <a:srgbClr val="5A5A5A"/>
                </a:solidFill>
                <a:effectLst/>
                <a:latin typeface="+mj-lt"/>
              </a:rPr>
              <a:t>Linear interpolation is by far the most commonly used method, as it is both easier to interpret and easier to use.</a:t>
            </a:r>
          </a:p>
          <a:p>
            <a:pPr algn="just"/>
            <a:r>
              <a:rPr lang="en-GB" sz="2400" b="0" i="0" dirty="0">
                <a:solidFill>
                  <a:srgbClr val="5A5A5A"/>
                </a:solidFill>
                <a:effectLst/>
                <a:latin typeface="+mj-lt"/>
              </a:rPr>
              <a:t>Visually, linear interpolation means drawing a secant line between the points that you know and finding the point on the line that corresponds with the value you want to know about.</a:t>
            </a:r>
            <a:endParaRPr lang="en-US" sz="2400" dirty="0">
              <a:latin typeface="+mj-lt"/>
            </a:endParaRPr>
          </a:p>
        </p:txBody>
      </p:sp>
      <p:pic>
        <p:nvPicPr>
          <p:cNvPr id="4" name="Picture 2" descr="When would linear extrapolation be more useful than linear interpolation? |  Socratic">
            <a:extLst>
              <a:ext uri="{FF2B5EF4-FFF2-40B4-BE49-F238E27FC236}">
                <a16:creationId xmlns:a16="http://schemas.microsoft.com/office/drawing/2014/main" id="{0A84768C-F88D-4470-A0CB-404F38BD0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678" y="2087237"/>
            <a:ext cx="4736840" cy="379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069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D89-C691-42EB-8FA1-7B8961E16345}"/>
              </a:ext>
            </a:extLst>
          </p:cNvPr>
          <p:cNvSpPr>
            <a:spLocks noGrp="1"/>
          </p:cNvSpPr>
          <p:nvPr>
            <p:ph type="title"/>
          </p:nvPr>
        </p:nvSpPr>
        <p:spPr/>
        <p:txBody>
          <a:bodyPr/>
          <a:lstStyle/>
          <a:p>
            <a:r>
              <a:rPr lang="en-US" dirty="0"/>
              <a:t>Bi-Linear Interpolation</a:t>
            </a:r>
          </a:p>
        </p:txBody>
      </p:sp>
      <p:sp>
        <p:nvSpPr>
          <p:cNvPr id="3" name="Content Placeholder 2">
            <a:extLst>
              <a:ext uri="{FF2B5EF4-FFF2-40B4-BE49-F238E27FC236}">
                <a16:creationId xmlns:a16="http://schemas.microsoft.com/office/drawing/2014/main" id="{AF3BB20B-5BB8-4B42-B262-0A42123519CC}"/>
              </a:ext>
            </a:extLst>
          </p:cNvPr>
          <p:cNvSpPr>
            <a:spLocks noGrp="1"/>
          </p:cNvSpPr>
          <p:nvPr>
            <p:ph idx="1"/>
          </p:nvPr>
        </p:nvSpPr>
        <p:spPr>
          <a:xfrm>
            <a:off x="1097280" y="1845734"/>
            <a:ext cx="10058400" cy="1727890"/>
          </a:xfrm>
        </p:spPr>
        <p:txBody>
          <a:bodyPr/>
          <a:lstStyle/>
          <a:p>
            <a:pPr algn="just"/>
            <a:r>
              <a:rPr lang="en-GB" dirty="0"/>
              <a:t>Bilinear interpolation is a method for interpolating functions of two variables (e.g., x and y) using repeated linear interpolation.</a:t>
            </a:r>
          </a:p>
          <a:p>
            <a:pPr algn="just"/>
            <a:r>
              <a:rPr lang="en-GB" dirty="0"/>
              <a:t>We can extend this concept to two dimensions (or to an arbitrary number of dimensions) by repeating the procedure for each dimension. For example, a common task in two dimensions is to compute the value of d at location (x, y) given a uniform grid of data values </a:t>
            </a:r>
            <a:endParaRPr lang="en-US" dirty="0"/>
          </a:p>
        </p:txBody>
      </p:sp>
      <p:pic>
        <p:nvPicPr>
          <p:cNvPr id="4098" name="Picture 2" descr="Example of bilinear interpolation. | Download Scientific Diagram">
            <a:extLst>
              <a:ext uri="{FF2B5EF4-FFF2-40B4-BE49-F238E27FC236}">
                <a16:creationId xmlns:a16="http://schemas.microsoft.com/office/drawing/2014/main" id="{235EC8B1-00B8-487A-8F9B-588BCC720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932" y="3696988"/>
            <a:ext cx="3181117" cy="24096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FECDBA8-7CAD-4640-9BDD-98DBDD5D3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211" y="3762303"/>
            <a:ext cx="2019589" cy="199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37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F117-913C-4BC3-97A0-7C4710DF50DC}"/>
              </a:ext>
            </a:extLst>
          </p:cNvPr>
          <p:cNvSpPr>
            <a:spLocks noGrp="1"/>
          </p:cNvSpPr>
          <p:nvPr>
            <p:ph type="title"/>
          </p:nvPr>
        </p:nvSpPr>
        <p:spPr/>
        <p:txBody>
          <a:bodyPr/>
          <a:lstStyle/>
          <a:p>
            <a:r>
              <a:rPr lang="en-US" dirty="0"/>
              <a:t>Non-Linear Interpolation</a:t>
            </a:r>
          </a:p>
        </p:txBody>
      </p:sp>
      <p:sp>
        <p:nvSpPr>
          <p:cNvPr id="3" name="Content Placeholder 2">
            <a:extLst>
              <a:ext uri="{FF2B5EF4-FFF2-40B4-BE49-F238E27FC236}">
                <a16:creationId xmlns:a16="http://schemas.microsoft.com/office/drawing/2014/main" id="{19C84347-40A2-4D3D-931A-4003441F6E07}"/>
              </a:ext>
            </a:extLst>
          </p:cNvPr>
          <p:cNvSpPr>
            <a:spLocks noGrp="1"/>
          </p:cNvSpPr>
          <p:nvPr>
            <p:ph idx="1"/>
          </p:nvPr>
        </p:nvSpPr>
        <p:spPr/>
        <p:txBody>
          <a:bodyPr>
            <a:normAutofit/>
          </a:bodyPr>
          <a:lstStyle/>
          <a:p>
            <a:pPr algn="just"/>
            <a:r>
              <a:rPr lang="en-GB" sz="2400" b="0" i="0" dirty="0">
                <a:solidFill>
                  <a:srgbClr val="5A5A5A"/>
                </a:solidFill>
                <a:effectLst/>
                <a:latin typeface="Arial" panose="020B0604020202020204" pitchFamily="34" charset="0"/>
                <a:cs typeface="Arial" panose="020B0604020202020204" pitchFamily="34" charset="0"/>
              </a:rPr>
              <a:t>The second most popular interpolation method is an exponential interpolation. Unlike linear interpolation, which assumes a straight line interpolation pattern between known points, the exponential interpolation pattern assumes a smooth, concave curve between points.</a:t>
            </a:r>
            <a:endParaRPr lang="en-US" sz="2400" dirty="0">
              <a:latin typeface="Arial" panose="020B0604020202020204" pitchFamily="34" charset="0"/>
              <a:cs typeface="Arial" panose="020B0604020202020204" pitchFamily="34" charset="0"/>
            </a:endParaRPr>
          </a:p>
        </p:txBody>
      </p:sp>
      <p:pic>
        <p:nvPicPr>
          <p:cNvPr id="5122" name="Picture 2" descr="ROOT: TF1 Class Reference">
            <a:extLst>
              <a:ext uri="{FF2B5EF4-FFF2-40B4-BE49-F238E27FC236}">
                <a16:creationId xmlns:a16="http://schemas.microsoft.com/office/drawing/2014/main" id="{4A994212-7F24-405C-B38E-1DA243685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759" y="3350081"/>
            <a:ext cx="4105469" cy="278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90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F875-04E4-408C-8727-338F0F06E16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3F44DA5-F294-4296-BAFB-3D3712073672}"/>
              </a:ext>
            </a:extLst>
          </p:cNvPr>
          <p:cNvSpPr>
            <a:spLocks noGrp="1"/>
          </p:cNvSpPr>
          <p:nvPr>
            <p:ph idx="1"/>
          </p:nvPr>
        </p:nvSpPr>
        <p:spPr/>
        <p:txBody>
          <a:bodyPr/>
          <a:lstStyle/>
          <a:p>
            <a:pPr algn="just"/>
            <a:r>
              <a:rPr lang="en-GB" b="0" i="0" dirty="0">
                <a:solidFill>
                  <a:srgbClr val="5A5A5A"/>
                </a:solidFill>
                <a:effectLst/>
                <a:latin typeface="Josefin Sans" pitchFamily="2" charset="0"/>
              </a:rPr>
              <a:t>In short, interpolation is looking at estimates in between known values, while extrapolation is taking a function or model and projecting its validity outside of the range of known data.</a:t>
            </a:r>
            <a:endParaRPr lang="en-US" dirty="0"/>
          </a:p>
        </p:txBody>
      </p:sp>
      <p:pic>
        <p:nvPicPr>
          <p:cNvPr id="4" name="Picture 3">
            <a:extLst>
              <a:ext uri="{FF2B5EF4-FFF2-40B4-BE49-F238E27FC236}">
                <a16:creationId xmlns:a16="http://schemas.microsoft.com/office/drawing/2014/main" id="{715309B6-DE7F-4DD6-AB7A-FAB0E462729F}"/>
              </a:ext>
            </a:extLst>
          </p:cNvPr>
          <p:cNvPicPr>
            <a:picLocks noChangeAspect="1"/>
          </p:cNvPicPr>
          <p:nvPr/>
        </p:nvPicPr>
        <p:blipFill>
          <a:blip r:embed="rId2"/>
          <a:stretch>
            <a:fillRect/>
          </a:stretch>
        </p:blipFill>
        <p:spPr>
          <a:xfrm>
            <a:off x="5995560" y="2839214"/>
            <a:ext cx="4594686" cy="3334198"/>
          </a:xfrm>
          <a:prstGeom prst="rect">
            <a:avLst/>
          </a:prstGeom>
        </p:spPr>
      </p:pic>
    </p:spTree>
    <p:extLst>
      <p:ext uri="{BB962C8B-B14F-4D97-AF65-F5344CB8AC3E}">
        <p14:creationId xmlns:p14="http://schemas.microsoft.com/office/powerpoint/2010/main" val="349153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D6B6-2245-4957-A223-890DC8904678}"/>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3FB9C05-DC9B-4455-A97F-E7462EA1B263}"/>
              </a:ext>
            </a:extLst>
          </p:cNvPr>
          <p:cNvSpPr>
            <a:spLocks noGrp="1"/>
          </p:cNvSpPr>
          <p:nvPr>
            <p:ph idx="1"/>
          </p:nvPr>
        </p:nvSpPr>
        <p:spPr/>
        <p:txBody>
          <a:bodyPr/>
          <a:lstStyle/>
          <a:p>
            <a:pPr algn="just">
              <a:buFont typeface="Wingdings" panose="05000000000000000000" pitchFamily="2" charset="2"/>
              <a:buChar char="§"/>
            </a:pPr>
            <a:r>
              <a:rPr lang="en-GB" sz="2800" dirty="0"/>
              <a:t>Erroneous data is most often caused by human error and can be difficult to detect. </a:t>
            </a:r>
          </a:p>
          <a:p>
            <a:pPr marL="0" indent="0" algn="just">
              <a:buNone/>
            </a:pPr>
            <a:endParaRPr lang="en-GB" sz="2800" dirty="0"/>
          </a:p>
          <a:p>
            <a:pPr algn="just">
              <a:buFont typeface="Wingdings" panose="05000000000000000000" pitchFamily="2" charset="2"/>
              <a:buChar char="§"/>
            </a:pPr>
            <a:r>
              <a:rPr lang="en-GB" sz="2800" dirty="0"/>
              <a:t>In either case, the data analyst must choose a strategy for dealing with these common events. Some of these strategies, specifically those that are commonly used in data visualization, are outlined below</a:t>
            </a:r>
            <a:endParaRPr lang="en-US" sz="2800" dirty="0"/>
          </a:p>
          <a:p>
            <a:endParaRPr lang="en-US" dirty="0"/>
          </a:p>
        </p:txBody>
      </p:sp>
    </p:spTree>
    <p:extLst>
      <p:ext uri="{BB962C8B-B14F-4D97-AF65-F5344CB8AC3E}">
        <p14:creationId xmlns:p14="http://schemas.microsoft.com/office/powerpoint/2010/main" val="281716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27E3-D2DF-40F7-85DC-AE382030F35A}"/>
              </a:ext>
            </a:extLst>
          </p:cNvPr>
          <p:cNvSpPr>
            <a:spLocks noGrp="1"/>
          </p:cNvSpPr>
          <p:nvPr>
            <p:ph type="title"/>
          </p:nvPr>
        </p:nvSpPr>
        <p:spPr/>
        <p:txBody>
          <a:bodyPr/>
          <a:lstStyle/>
          <a:p>
            <a:r>
              <a:rPr lang="en-US" dirty="0"/>
              <a:t>Missing Data Sample</a:t>
            </a:r>
          </a:p>
        </p:txBody>
      </p:sp>
      <p:pic>
        <p:nvPicPr>
          <p:cNvPr id="11266" name="Picture 2" descr="How to Handle Missing Data Values While Data Cleaning | Logi">
            <a:extLst>
              <a:ext uri="{FF2B5EF4-FFF2-40B4-BE49-F238E27FC236}">
                <a16:creationId xmlns:a16="http://schemas.microsoft.com/office/drawing/2014/main" id="{7BE34088-5F3F-4764-8348-C7687B5084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298" y="1891661"/>
            <a:ext cx="4200861" cy="39019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Missing Values - SAS Tutorials - LibGuides at Kent State University">
            <a:extLst>
              <a:ext uri="{FF2B5EF4-FFF2-40B4-BE49-F238E27FC236}">
                <a16:creationId xmlns:a16="http://schemas.microsoft.com/office/drawing/2014/main" id="{1F34566A-E53D-46CE-82D9-D93B454E3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362" y="1891661"/>
            <a:ext cx="6271440" cy="39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5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153C-B530-4297-BE63-5237B256284F}"/>
              </a:ext>
            </a:extLst>
          </p:cNvPr>
          <p:cNvSpPr>
            <a:spLocks noGrp="1"/>
          </p:cNvSpPr>
          <p:nvPr>
            <p:ph type="title"/>
          </p:nvPr>
        </p:nvSpPr>
        <p:spPr/>
        <p:txBody>
          <a:bodyPr/>
          <a:lstStyle/>
          <a:p>
            <a:r>
              <a:rPr lang="en-US" dirty="0"/>
              <a:t>Discard the bad record</a:t>
            </a:r>
          </a:p>
        </p:txBody>
      </p:sp>
      <p:sp>
        <p:nvSpPr>
          <p:cNvPr id="3" name="Content Placeholder 2">
            <a:extLst>
              <a:ext uri="{FF2B5EF4-FFF2-40B4-BE49-F238E27FC236}">
                <a16:creationId xmlns:a16="http://schemas.microsoft.com/office/drawing/2014/main" id="{045825D3-9A43-4E57-835A-9853B10D0D24}"/>
              </a:ext>
            </a:extLst>
          </p:cNvPr>
          <p:cNvSpPr>
            <a:spLocks noGrp="1"/>
          </p:cNvSpPr>
          <p:nvPr>
            <p:ph idx="1"/>
          </p:nvPr>
        </p:nvSpPr>
        <p:spPr/>
        <p:txBody>
          <a:bodyPr>
            <a:normAutofit/>
          </a:bodyPr>
          <a:lstStyle/>
          <a:p>
            <a:pPr algn="just">
              <a:buFont typeface="Wingdings" panose="05000000000000000000" pitchFamily="2" charset="2"/>
              <a:buChar char="§"/>
            </a:pPr>
            <a:r>
              <a:rPr lang="en-GB" sz="2400" dirty="0"/>
              <a:t>This seemingly drastic measure, namely to throw away any data record containing a missing or erroneous field, is actually one of the most commonly applied, since the quality of the remaining data entries in that record may be in question. </a:t>
            </a:r>
          </a:p>
          <a:p>
            <a:pPr algn="just">
              <a:buFont typeface="Wingdings" panose="05000000000000000000" pitchFamily="2" charset="2"/>
              <a:buChar char="§"/>
            </a:pPr>
            <a:r>
              <a:rPr lang="en-GB" sz="2400" dirty="0"/>
              <a:t>However, this can potentially lead to a significant loss of information, especially in data sets containing large numbers of records. In some domains, as much as 90% of records have at least one missing or erroneous field. </a:t>
            </a:r>
          </a:p>
          <a:p>
            <a:pPr algn="just">
              <a:buFont typeface="Wingdings" panose="05000000000000000000" pitchFamily="2" charset="2"/>
              <a:buChar char="§"/>
            </a:pPr>
            <a:r>
              <a:rPr lang="en-GB" sz="2400" dirty="0"/>
              <a:t>In addition, those records with missing data may be the most interesting (e.g., such as due to a malfunctioning sensor or an overly high response to a drug)</a:t>
            </a:r>
            <a:endParaRPr lang="en-US" sz="2400" dirty="0"/>
          </a:p>
        </p:txBody>
      </p:sp>
    </p:spTree>
    <p:extLst>
      <p:ext uri="{BB962C8B-B14F-4D97-AF65-F5344CB8AC3E}">
        <p14:creationId xmlns:p14="http://schemas.microsoft.com/office/powerpoint/2010/main" val="161264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6D5B-E537-4808-BE77-C8870E15CD5C}"/>
              </a:ext>
            </a:extLst>
          </p:cNvPr>
          <p:cNvSpPr>
            <a:spLocks noGrp="1"/>
          </p:cNvSpPr>
          <p:nvPr>
            <p:ph type="title"/>
          </p:nvPr>
        </p:nvSpPr>
        <p:spPr/>
        <p:txBody>
          <a:bodyPr/>
          <a:lstStyle/>
          <a:p>
            <a:r>
              <a:rPr lang="en-US" dirty="0"/>
              <a:t>Assign a sentinel value</a:t>
            </a:r>
          </a:p>
        </p:txBody>
      </p:sp>
      <p:sp>
        <p:nvSpPr>
          <p:cNvPr id="3" name="Content Placeholder 2">
            <a:extLst>
              <a:ext uri="{FF2B5EF4-FFF2-40B4-BE49-F238E27FC236}">
                <a16:creationId xmlns:a16="http://schemas.microsoft.com/office/drawing/2014/main" id="{B79778C2-B605-4BB4-A972-244D98F806B9}"/>
              </a:ext>
            </a:extLst>
          </p:cNvPr>
          <p:cNvSpPr>
            <a:spLocks noGrp="1"/>
          </p:cNvSpPr>
          <p:nvPr>
            <p:ph idx="1"/>
          </p:nvPr>
        </p:nvSpPr>
        <p:spPr/>
        <p:txBody>
          <a:bodyPr>
            <a:normAutofit/>
          </a:bodyPr>
          <a:lstStyle/>
          <a:p>
            <a:pPr algn="just">
              <a:buFont typeface="Wingdings" panose="05000000000000000000" pitchFamily="2" charset="2"/>
              <a:buChar char="§"/>
            </a:pPr>
            <a:r>
              <a:rPr lang="en-GB" sz="2400" dirty="0"/>
              <a:t>Another popular strategy is to have a designated sentinel value for each variable in the data set that can be assigned when the real value in a record is in question. </a:t>
            </a:r>
          </a:p>
          <a:p>
            <a:pPr algn="just">
              <a:buFont typeface="Wingdings" panose="05000000000000000000" pitchFamily="2" charset="2"/>
              <a:buChar char="§"/>
            </a:pPr>
            <a:r>
              <a:rPr lang="en-GB" sz="2400" dirty="0"/>
              <a:t>For example, in a variable that has a range of 0 to 100, one might use a value such as −5 to designate an erroneous or missing entry. </a:t>
            </a:r>
          </a:p>
          <a:p>
            <a:pPr algn="just">
              <a:buFont typeface="Wingdings" panose="05000000000000000000" pitchFamily="2" charset="2"/>
              <a:buChar char="§"/>
            </a:pPr>
            <a:r>
              <a:rPr lang="en-GB" sz="2400" dirty="0"/>
              <a:t>Then, when the data is visualized, the records with problematic data entries will be clearly visible. Of course, if this strategy is chosen, care must be taken not to perform statistical analysis on these sentinel values.</a:t>
            </a:r>
            <a:endParaRPr lang="en-US" sz="2400" dirty="0"/>
          </a:p>
        </p:txBody>
      </p:sp>
    </p:spTree>
    <p:extLst>
      <p:ext uri="{BB962C8B-B14F-4D97-AF65-F5344CB8AC3E}">
        <p14:creationId xmlns:p14="http://schemas.microsoft.com/office/powerpoint/2010/main" val="284920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0E54-057D-46EA-8083-901D86525500}"/>
              </a:ext>
            </a:extLst>
          </p:cNvPr>
          <p:cNvSpPr>
            <a:spLocks noGrp="1"/>
          </p:cNvSpPr>
          <p:nvPr>
            <p:ph type="title"/>
          </p:nvPr>
        </p:nvSpPr>
        <p:spPr/>
        <p:txBody>
          <a:bodyPr/>
          <a:lstStyle/>
          <a:p>
            <a:r>
              <a:rPr lang="en-US" dirty="0"/>
              <a:t>Contd.</a:t>
            </a:r>
          </a:p>
        </p:txBody>
      </p:sp>
      <p:graphicFrame>
        <p:nvGraphicFramePr>
          <p:cNvPr id="7" name="Content Placeholder 6">
            <a:extLst>
              <a:ext uri="{FF2B5EF4-FFF2-40B4-BE49-F238E27FC236}">
                <a16:creationId xmlns:a16="http://schemas.microsoft.com/office/drawing/2014/main" id="{95A0F836-81B7-4061-B04B-3B619F93BAE0}"/>
              </a:ext>
            </a:extLst>
          </p:cNvPr>
          <p:cNvGraphicFramePr>
            <a:graphicFrameLocks noGrp="1"/>
          </p:cNvGraphicFramePr>
          <p:nvPr>
            <p:ph idx="1"/>
            <p:extLst>
              <p:ext uri="{D42A27DB-BD31-4B8C-83A1-F6EECF244321}">
                <p14:modId xmlns:p14="http://schemas.microsoft.com/office/powerpoint/2010/main" val="1370640028"/>
              </p:ext>
            </p:extLst>
          </p:nvPr>
        </p:nvGraphicFramePr>
        <p:xfrm>
          <a:off x="2668555" y="2472612"/>
          <a:ext cx="7156583" cy="2254859"/>
        </p:xfrm>
        <a:graphic>
          <a:graphicData uri="http://schemas.openxmlformats.org/drawingml/2006/table">
            <a:tbl>
              <a:tblPr>
                <a:tableStyleId>{5C22544A-7EE6-4342-B048-85BDC9FD1C3A}</a:tableStyleId>
              </a:tblPr>
              <a:tblGrid>
                <a:gridCol w="1022369">
                  <a:extLst>
                    <a:ext uri="{9D8B030D-6E8A-4147-A177-3AD203B41FA5}">
                      <a16:colId xmlns:a16="http://schemas.microsoft.com/office/drawing/2014/main" val="3536296754"/>
                    </a:ext>
                  </a:extLst>
                </a:gridCol>
                <a:gridCol w="1022369">
                  <a:extLst>
                    <a:ext uri="{9D8B030D-6E8A-4147-A177-3AD203B41FA5}">
                      <a16:colId xmlns:a16="http://schemas.microsoft.com/office/drawing/2014/main" val="3564576760"/>
                    </a:ext>
                  </a:extLst>
                </a:gridCol>
                <a:gridCol w="1022369">
                  <a:extLst>
                    <a:ext uri="{9D8B030D-6E8A-4147-A177-3AD203B41FA5}">
                      <a16:colId xmlns:a16="http://schemas.microsoft.com/office/drawing/2014/main" val="2676654667"/>
                    </a:ext>
                  </a:extLst>
                </a:gridCol>
                <a:gridCol w="1022369">
                  <a:extLst>
                    <a:ext uri="{9D8B030D-6E8A-4147-A177-3AD203B41FA5}">
                      <a16:colId xmlns:a16="http://schemas.microsoft.com/office/drawing/2014/main" val="540727065"/>
                    </a:ext>
                  </a:extLst>
                </a:gridCol>
                <a:gridCol w="1022369">
                  <a:extLst>
                    <a:ext uri="{9D8B030D-6E8A-4147-A177-3AD203B41FA5}">
                      <a16:colId xmlns:a16="http://schemas.microsoft.com/office/drawing/2014/main" val="2139256391"/>
                    </a:ext>
                  </a:extLst>
                </a:gridCol>
                <a:gridCol w="1022369">
                  <a:extLst>
                    <a:ext uri="{9D8B030D-6E8A-4147-A177-3AD203B41FA5}">
                      <a16:colId xmlns:a16="http://schemas.microsoft.com/office/drawing/2014/main" val="367478586"/>
                    </a:ext>
                  </a:extLst>
                </a:gridCol>
                <a:gridCol w="1022369">
                  <a:extLst>
                    <a:ext uri="{9D8B030D-6E8A-4147-A177-3AD203B41FA5}">
                      <a16:colId xmlns:a16="http://schemas.microsoft.com/office/drawing/2014/main" val="120650972"/>
                    </a:ext>
                  </a:extLst>
                </a:gridCol>
              </a:tblGrid>
              <a:tr h="439972">
                <a:tc>
                  <a:txBody>
                    <a:bodyPr/>
                    <a:lstStyle/>
                    <a:p>
                      <a:pPr algn="l" fontAlgn="b"/>
                      <a:r>
                        <a:rPr lang="en-US" sz="1600" b="1" u="none" strike="noStrike">
                          <a:effectLst/>
                        </a:rPr>
                        <a:t>A</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B</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D</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E</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a:effectLst/>
                        </a:rPr>
                        <a:t>F</a:t>
                      </a:r>
                      <a:endParaRPr lang="en-US" sz="16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4586004"/>
                  </a:ext>
                </a:extLst>
              </a:tr>
              <a:tr h="458305">
                <a:tc>
                  <a:txBody>
                    <a:bodyPr/>
                    <a:lstStyle/>
                    <a:p>
                      <a:pPr algn="r" fontAlgn="b"/>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42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56</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-25</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78</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100</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7133985"/>
                  </a:ext>
                </a:extLst>
              </a:tr>
              <a:tr h="458305">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9542367"/>
                  </a:ext>
                </a:extLst>
              </a:tr>
              <a:tr h="439972">
                <a:tc>
                  <a:txBody>
                    <a:bodyPr/>
                    <a:lstStyle/>
                    <a:p>
                      <a:pPr algn="l" fontAlgn="b"/>
                      <a:r>
                        <a:rPr lang="en-US" sz="1600" b="1" u="none" strike="noStrike" dirty="0">
                          <a:effectLst/>
                        </a:rPr>
                        <a:t>A</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B</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C</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D</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E</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F</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G</a:t>
                      </a:r>
                      <a:endParaRPr lang="en-US"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786662"/>
                  </a:ext>
                </a:extLst>
              </a:tr>
              <a:tr h="458305">
                <a:tc>
                  <a:txBody>
                    <a:bodyPr/>
                    <a:lstStyle/>
                    <a:p>
                      <a:pPr algn="r" fontAlgn="b"/>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90</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42</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56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78</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2030373"/>
                  </a:ext>
                </a:extLst>
              </a:tr>
            </a:tbl>
          </a:graphicData>
        </a:graphic>
      </p:graphicFrame>
    </p:spTree>
    <p:extLst>
      <p:ext uri="{BB962C8B-B14F-4D97-AF65-F5344CB8AC3E}">
        <p14:creationId xmlns:p14="http://schemas.microsoft.com/office/powerpoint/2010/main" val="42519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DD8E-D1D5-4104-8DFD-C5987DA9E0E5}"/>
              </a:ext>
            </a:extLst>
          </p:cNvPr>
          <p:cNvSpPr>
            <a:spLocks noGrp="1"/>
          </p:cNvSpPr>
          <p:nvPr>
            <p:ph type="title"/>
          </p:nvPr>
        </p:nvSpPr>
        <p:spPr>
          <a:xfrm>
            <a:off x="1097280" y="830424"/>
            <a:ext cx="10058400" cy="906936"/>
          </a:xfrm>
        </p:spPr>
        <p:txBody>
          <a:bodyPr/>
          <a:lstStyle/>
          <a:p>
            <a:r>
              <a:rPr lang="en-US" dirty="0"/>
              <a:t>Sentinel Data</a:t>
            </a:r>
          </a:p>
        </p:txBody>
      </p:sp>
      <p:graphicFrame>
        <p:nvGraphicFramePr>
          <p:cNvPr id="8" name="Content Placeholder 7">
            <a:extLst>
              <a:ext uri="{FF2B5EF4-FFF2-40B4-BE49-F238E27FC236}">
                <a16:creationId xmlns:a16="http://schemas.microsoft.com/office/drawing/2014/main" id="{A05D52DE-0DB3-47FA-B0DD-1EFC9E2638C2}"/>
              </a:ext>
            </a:extLst>
          </p:cNvPr>
          <p:cNvGraphicFramePr>
            <a:graphicFrameLocks noGrp="1"/>
          </p:cNvGraphicFramePr>
          <p:nvPr>
            <p:ph idx="1"/>
            <p:extLst>
              <p:ext uri="{D42A27DB-BD31-4B8C-83A1-F6EECF244321}">
                <p14:modId xmlns:p14="http://schemas.microsoft.com/office/powerpoint/2010/main" val="1726325710"/>
              </p:ext>
            </p:extLst>
          </p:nvPr>
        </p:nvGraphicFramePr>
        <p:xfrm>
          <a:off x="6820995" y="1737360"/>
          <a:ext cx="4948218" cy="37397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E7DD776-FD92-46E4-9D16-890F61C8C013}"/>
              </a:ext>
            </a:extLst>
          </p:cNvPr>
          <p:cNvGraphicFramePr>
            <a:graphicFrameLocks/>
          </p:cNvGraphicFramePr>
          <p:nvPr>
            <p:extLst>
              <p:ext uri="{D42A27DB-BD31-4B8C-83A1-F6EECF244321}">
                <p14:modId xmlns:p14="http://schemas.microsoft.com/office/powerpoint/2010/main" val="2165685502"/>
              </p:ext>
            </p:extLst>
          </p:nvPr>
        </p:nvGraphicFramePr>
        <p:xfrm>
          <a:off x="275303" y="1737360"/>
          <a:ext cx="5820697" cy="37397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261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218F-2ADA-415F-81A3-518BED5C96E3}"/>
              </a:ext>
            </a:extLst>
          </p:cNvPr>
          <p:cNvSpPr>
            <a:spLocks noGrp="1"/>
          </p:cNvSpPr>
          <p:nvPr>
            <p:ph type="title"/>
          </p:nvPr>
        </p:nvSpPr>
        <p:spPr/>
        <p:txBody>
          <a:bodyPr/>
          <a:lstStyle/>
          <a:p>
            <a:r>
              <a:rPr lang="en-US" dirty="0"/>
              <a:t>Assign the average value.</a:t>
            </a:r>
          </a:p>
        </p:txBody>
      </p:sp>
      <p:sp>
        <p:nvSpPr>
          <p:cNvPr id="3" name="Content Placeholder 2">
            <a:extLst>
              <a:ext uri="{FF2B5EF4-FFF2-40B4-BE49-F238E27FC236}">
                <a16:creationId xmlns:a16="http://schemas.microsoft.com/office/drawing/2014/main" id="{450D663A-85EA-4975-B431-2B232DECE029}"/>
              </a:ext>
            </a:extLst>
          </p:cNvPr>
          <p:cNvSpPr>
            <a:spLocks noGrp="1"/>
          </p:cNvSpPr>
          <p:nvPr>
            <p:ph idx="1"/>
          </p:nvPr>
        </p:nvSpPr>
        <p:spPr/>
        <p:txBody>
          <a:bodyPr>
            <a:normAutofit/>
          </a:bodyPr>
          <a:lstStyle/>
          <a:p>
            <a:pPr>
              <a:buFont typeface="Wingdings" panose="05000000000000000000" pitchFamily="2" charset="2"/>
              <a:buChar char="§"/>
            </a:pPr>
            <a:r>
              <a:rPr lang="en-GB" sz="2400" dirty="0"/>
              <a:t>A simple strategy for dealing with bad or missing data is to replace it with the average value for that variable or dimension. </a:t>
            </a:r>
          </a:p>
          <a:p>
            <a:pPr>
              <a:buFont typeface="Wingdings" panose="05000000000000000000" pitchFamily="2" charset="2"/>
              <a:buChar char="§"/>
            </a:pPr>
            <a:r>
              <a:rPr lang="en-GB" sz="2400" dirty="0"/>
              <a:t>An advantage to using this strategy is that it minimally affects the overall statistics for that variable. The average, however, may not be a good “guess” for this particular record. </a:t>
            </a:r>
          </a:p>
          <a:p>
            <a:pPr>
              <a:buFont typeface="Wingdings" panose="05000000000000000000" pitchFamily="2" charset="2"/>
              <a:buChar char="§"/>
            </a:pPr>
            <a:r>
              <a:rPr lang="en-GB" sz="2400" dirty="0"/>
              <a:t>Another drawback of using this method is that it may mask or obscure outliers, which can be of particular interest.</a:t>
            </a:r>
            <a:endParaRPr lang="en-US" sz="2400" dirty="0"/>
          </a:p>
        </p:txBody>
      </p:sp>
    </p:spTree>
    <p:extLst>
      <p:ext uri="{BB962C8B-B14F-4D97-AF65-F5344CB8AC3E}">
        <p14:creationId xmlns:p14="http://schemas.microsoft.com/office/powerpoint/2010/main" val="34504895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TM02900769[[fn=Retrospect]]</Template>
  <TotalTime>235</TotalTime>
  <Words>1312</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vt:lpstr>
      <vt:lpstr>Calibri</vt:lpstr>
      <vt:lpstr>Calibri Light</vt:lpstr>
      <vt:lpstr>charter</vt:lpstr>
      <vt:lpstr>Josefin Sans</vt:lpstr>
      <vt:lpstr>Wingdings</vt:lpstr>
      <vt:lpstr>Retrospect</vt:lpstr>
      <vt:lpstr>Data Visualization</vt:lpstr>
      <vt:lpstr>Missing Values</vt:lpstr>
      <vt:lpstr>Contd.</vt:lpstr>
      <vt:lpstr>Missing Data Sample</vt:lpstr>
      <vt:lpstr>Discard the bad record</vt:lpstr>
      <vt:lpstr>Assign a sentinel value</vt:lpstr>
      <vt:lpstr>Contd.</vt:lpstr>
      <vt:lpstr>Sentinel Data</vt:lpstr>
      <vt:lpstr>Assign the average value.</vt:lpstr>
      <vt:lpstr>Assign value based on nearest neighbour</vt:lpstr>
      <vt:lpstr>Compute a substitute value</vt:lpstr>
      <vt:lpstr>PowerPoint Presentation</vt:lpstr>
      <vt:lpstr>Normalization</vt:lpstr>
      <vt:lpstr>Contd.</vt:lpstr>
      <vt:lpstr>How does Normalization Help</vt:lpstr>
      <vt:lpstr>Contd.</vt:lpstr>
      <vt:lpstr>Segmentation</vt:lpstr>
      <vt:lpstr>Sampling and Subsetting</vt:lpstr>
      <vt:lpstr>Sub-setting and Sampling</vt:lpstr>
      <vt:lpstr>Linear Interpolation</vt:lpstr>
      <vt:lpstr>Contd.</vt:lpstr>
      <vt:lpstr>Bi-Linear Interpolation</vt:lpstr>
      <vt:lpstr>Non-Linear Interpolation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5</cp:revision>
  <dcterms:created xsi:type="dcterms:W3CDTF">2022-03-14T04:08:01Z</dcterms:created>
  <dcterms:modified xsi:type="dcterms:W3CDTF">2022-03-14T09:43:38Z</dcterms:modified>
</cp:coreProperties>
</file>