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360" y="1604160"/>
            <a:ext cx="4984200" cy="3976920"/>
          </a:xfrm>
          <a:prstGeom prst="rect">
            <a:avLst/>
          </a:prstGeom>
          <a:ln>
            <a:noFill/>
          </a:ln>
        </p:spPr>
      </p:pic>
      <p:pic>
        <p:nvPicPr>
          <p:cNvPr id="38" name="Picture 37"/>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7"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4"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079360" y="1604160"/>
            <a:ext cx="4984200" cy="3976920"/>
          </a:xfrm>
          <a:prstGeom prst="rect">
            <a:avLst/>
          </a:prstGeom>
          <a:ln>
            <a:noFill/>
          </a:ln>
        </p:spPr>
      </p:pic>
      <p:pic>
        <p:nvPicPr>
          <p:cNvPr id="77" name="Picture 76"/>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6"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89"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9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5"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97"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0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1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1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13"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114"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115" name="Picture 114"/>
          <p:cNvPicPr/>
          <p:nvPr/>
        </p:nvPicPr>
        <p:blipFill>
          <a:blip r:embed="rId2"/>
          <a:stretch>
            <a:fillRect/>
          </a:stretch>
        </p:blipFill>
        <p:spPr>
          <a:xfrm>
            <a:off x="2079360" y="1604160"/>
            <a:ext cx="4984200" cy="3976920"/>
          </a:xfrm>
          <a:prstGeom prst="rect">
            <a:avLst/>
          </a:prstGeom>
          <a:ln>
            <a:noFill/>
          </a:ln>
        </p:spPr>
      </p:pic>
      <p:pic>
        <p:nvPicPr>
          <p:cNvPr id="116" name="Picture 115"/>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2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26"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2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29"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3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35"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37"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3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4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5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5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53"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154"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155" name="Picture 154"/>
          <p:cNvPicPr/>
          <p:nvPr/>
        </p:nvPicPr>
        <p:blipFill>
          <a:blip r:embed="rId2"/>
          <a:stretch>
            <a:fillRect/>
          </a:stretch>
        </p:blipFill>
        <p:spPr>
          <a:xfrm>
            <a:off x="2079360" y="1604160"/>
            <a:ext cx="4984200" cy="3976920"/>
          </a:xfrm>
          <a:prstGeom prst="rect">
            <a:avLst/>
          </a:prstGeom>
          <a:ln>
            <a:noFill/>
          </a:ln>
        </p:spPr>
      </p:pic>
      <p:pic>
        <p:nvPicPr>
          <p:cNvPr id="156" name="Picture 155"/>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13/07/15</a:t>
            </a:r>
            <a:endParaRPr/>
          </a:p>
        </p:txBody>
      </p:sp>
      <p:sp>
        <p:nvSpPr>
          <p:cNvPr id="6" name="PlaceHolder 2"/>
          <p:cNvSpPr>
            <a:spLocks noGrp="1"/>
          </p:cNvSpPr>
          <p:nvPr>
            <p:ph type="ftr"/>
          </p:nvPr>
        </p:nvSpPr>
        <p:spPr>
          <a:xfrm>
            <a:off x="3124080" y="6356520"/>
            <a:ext cx="2895120" cy="364680"/>
          </a:xfrm>
          <a:prstGeom prst="rect">
            <a:avLst/>
          </a:prstGeom>
        </p:spPr>
        <p:txBody>
          <a:bodyPr anchor="ctr"/>
          <a:lstStyle/>
          <a:p>
            <a:endParaRPr/>
          </a:p>
        </p:txBody>
      </p:sp>
      <p:sp>
        <p:nvSpPr>
          <p:cNvPr id="2"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18C47B16-B0C7-4D0E-BD3D-5FC49EC0B6EB}" type="slidenum">
              <a:rPr lang="en-IN" sz="1200">
                <a:solidFill>
                  <a:srgbClr val="8B8B8B"/>
                </a:solidFill>
                <a:latin typeface="Calibri"/>
              </a:rPr>
              <a:pPr algn="r">
                <a:lnSpc>
                  <a:spcPct val="100000"/>
                </a:lnSpc>
              </a:pPr>
              <a:t>‹#›</a:t>
            </a:fld>
            <a:endParaRPr/>
          </a:p>
        </p:txBody>
      </p:sp>
      <p:sp>
        <p:nvSpPr>
          <p:cNvPr id="3" name="PlaceHolder 4"/>
          <p:cNvSpPr>
            <a:spLocks noGrp="1"/>
          </p:cNvSpPr>
          <p:nvPr>
            <p:ph type="title"/>
          </p:nvPr>
        </p:nvSpPr>
        <p:spPr>
          <a:xfrm>
            <a:off x="457200" y="273600"/>
            <a:ext cx="8229240" cy="1144800"/>
          </a:xfrm>
          <a:prstGeom prst="rect">
            <a:avLst/>
          </a:prstGeom>
        </p:spPr>
        <p:txBody>
          <a:bodyPr lIns="0" tIns="0" rIns="0" bIns="0" anchor="ctr"/>
          <a:lstStyle/>
          <a:p>
            <a:r>
              <a:rPr lang="en-US">
                <a:latin typeface="Calibri"/>
              </a:rPr>
              <a:t>Click to edit the title text format</a:t>
            </a:r>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609120"/>
            <a:ext cx="77720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685800" y="1980720"/>
            <a:ext cx="7772040" cy="4114440"/>
          </a:xfrm>
          <a:prstGeom prst="rect">
            <a:avLst/>
          </a:prstGeom>
        </p:spPr>
        <p:txBody>
          <a:bodyPr/>
          <a:lstStyle/>
          <a:p>
            <a:pPr>
              <a:buSzPct val="45000"/>
              <a:buFont typeface="StarSymbol"/>
              <a:buChar char=""/>
            </a:pPr>
            <a:r>
              <a:rPr lang="en-US">
                <a:latin typeface="Calibri"/>
              </a:rPr>
              <a:t>Click to edit the outline text format</a:t>
            </a:r>
            <a:endParaRPr/>
          </a:p>
          <a:p>
            <a:pPr lvl="1">
              <a:buSzPct val="75000"/>
              <a:buFont typeface="StarSymbol"/>
              <a:buChar char=""/>
            </a:pPr>
            <a:r>
              <a:rPr lang="en-US">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a:latin typeface="Calibri"/>
              </a:rPr>
              <a:t>Fifth Outline Level</a:t>
            </a:r>
            <a:endParaRPr/>
          </a:p>
          <a:p>
            <a:pPr lvl="5">
              <a:buSzPct val="45000"/>
              <a:buFont typeface="StarSymbol"/>
              <a:buChar char=""/>
            </a:pPr>
            <a:r>
              <a:rPr lang="en-US">
                <a:latin typeface="Calibri"/>
              </a:rPr>
              <a:t>Sixth Outline Level</a:t>
            </a:r>
            <a:endParaRPr/>
          </a:p>
          <a:p>
            <a:pPr lvl="6">
              <a:buSzPct val="45000"/>
              <a:buFont typeface="StarSymbol"/>
              <a:buChar char=""/>
            </a:pPr>
            <a:r>
              <a:rPr lang="en-US">
                <a:latin typeface="Calibri"/>
              </a:rPr>
              <a:t>Seventh Outline Level</a:t>
            </a:r>
            <a:endParaRPr/>
          </a:p>
        </p:txBody>
      </p:sp>
      <p:sp>
        <p:nvSpPr>
          <p:cNvPr id="41" name="PlaceHolder 3"/>
          <p:cNvSpPr>
            <a:spLocks noGrp="1"/>
          </p:cNvSpPr>
          <p:nvPr>
            <p:ph type="dt"/>
          </p:nvPr>
        </p:nvSpPr>
        <p:spPr>
          <a:xfrm>
            <a:off x="685800" y="6248880"/>
            <a:ext cx="1904760" cy="456840"/>
          </a:xfrm>
          <a:prstGeom prst="rect">
            <a:avLst/>
          </a:prstGeom>
        </p:spPr>
        <p:txBody>
          <a:bodyPr anchor="ctr"/>
          <a:lstStyle/>
          <a:p>
            <a:endParaRPr/>
          </a:p>
        </p:txBody>
      </p:sp>
      <p:sp>
        <p:nvSpPr>
          <p:cNvPr id="42" name="PlaceHolder 4"/>
          <p:cNvSpPr>
            <a:spLocks noGrp="1"/>
          </p:cNvSpPr>
          <p:nvPr>
            <p:ph type="ftr"/>
          </p:nvPr>
        </p:nvSpPr>
        <p:spPr>
          <a:xfrm>
            <a:off x="3124080" y="6248880"/>
            <a:ext cx="2895120" cy="456840"/>
          </a:xfrm>
          <a:prstGeom prst="rect">
            <a:avLst/>
          </a:prstGeom>
        </p:spPr>
        <p:txBody>
          <a:bodyPr anchor="ctr"/>
          <a:lstStyle/>
          <a:p>
            <a:endParaRPr/>
          </a:p>
        </p:txBody>
      </p:sp>
      <p:sp>
        <p:nvSpPr>
          <p:cNvPr id="43" name="PlaceHolder 5"/>
          <p:cNvSpPr>
            <a:spLocks noGrp="1"/>
          </p:cNvSpPr>
          <p:nvPr>
            <p:ph type="sldNum"/>
          </p:nvPr>
        </p:nvSpPr>
        <p:spPr>
          <a:xfrm>
            <a:off x="6553080" y="6248880"/>
            <a:ext cx="1904760" cy="456840"/>
          </a:xfrm>
          <a:prstGeom prst="rect">
            <a:avLst/>
          </a:prstGeom>
        </p:spPr>
        <p:txBody>
          <a:bodyPr anchor="ctr"/>
          <a:lstStyle/>
          <a:p>
            <a:pPr>
              <a:lnSpc>
                <a:spcPct val="100000"/>
              </a:lnSpc>
            </a:pPr>
            <a:fld id="{8BA883AB-B20E-44F1-999C-F0F4280FB55E}" type="slidenum">
              <a:rPr lang="en-IN" sz="1200">
                <a:solidFill>
                  <a:srgbClr val="8B8B8B"/>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79"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13/07/15</a:t>
            </a:r>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D3D9A514-3A66-433B-99B1-44DA54FFCB67}" type="slidenum">
              <a:rPr lang="en-IN"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09120"/>
            <a:ext cx="77720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118" name="PlaceHolder 2"/>
          <p:cNvSpPr>
            <a:spLocks noGrp="1"/>
          </p:cNvSpPr>
          <p:nvPr>
            <p:ph type="body"/>
          </p:nvPr>
        </p:nvSpPr>
        <p:spPr>
          <a:xfrm>
            <a:off x="685800" y="1980720"/>
            <a:ext cx="7772040" cy="19713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119" name="PlaceHolder 3"/>
          <p:cNvSpPr>
            <a:spLocks noGrp="1"/>
          </p:cNvSpPr>
          <p:nvPr>
            <p:ph type="body"/>
          </p:nvPr>
        </p:nvSpPr>
        <p:spPr>
          <a:xfrm>
            <a:off x="685800" y="4123800"/>
            <a:ext cx="7772040" cy="1971360"/>
          </a:xfrm>
          <a:prstGeom prst="rect">
            <a:avLst/>
          </a:prstGeom>
        </p:spPr>
        <p:txBody>
          <a:bodyPr anchor="ctr"/>
          <a:lstStyle/>
          <a:p>
            <a:pPr>
              <a:buSzPct val="45000"/>
              <a:buFont typeface="StarSymbol"/>
              <a:buChar char=""/>
            </a:pPr>
            <a:r>
              <a:rPr lang="en-US" sz="1200">
                <a:solidFill>
                  <a:srgbClr val="8B8B8B"/>
                </a:solidFill>
                <a:latin typeface="Calibri"/>
              </a:rPr>
              <a:t>Click to edit the outline text format</a:t>
            </a:r>
            <a:endParaRPr/>
          </a:p>
          <a:p>
            <a:pPr lvl="1">
              <a:buSzPct val="75000"/>
              <a:buFont typeface="StarSymbol"/>
              <a:buChar char=""/>
            </a:pPr>
            <a:r>
              <a:rPr lang="en-US" sz="1200">
                <a:solidFill>
                  <a:srgbClr val="8B8B8B"/>
                </a:solidFill>
                <a:latin typeface="Calibri"/>
              </a:rPr>
              <a:t>Second Outline Level</a:t>
            </a:r>
            <a:endParaRPr/>
          </a:p>
          <a:p>
            <a:pPr lvl="2">
              <a:buSzPct val="45000"/>
              <a:buFont typeface="StarSymbol"/>
              <a:buChar char=""/>
            </a:pPr>
            <a:r>
              <a:rPr lang="en-US" sz="1200">
                <a:solidFill>
                  <a:srgbClr val="8B8B8B"/>
                </a:solidFill>
                <a:latin typeface="Calibri"/>
              </a:rPr>
              <a:t>Third Outline Level</a:t>
            </a:r>
            <a:endParaRPr/>
          </a:p>
          <a:p>
            <a:pPr lvl="3">
              <a:buSzPct val="75000"/>
              <a:buFont typeface="StarSymbol"/>
              <a:buChar char=""/>
            </a:pPr>
            <a:r>
              <a:rPr lang="en-US" sz="1200">
                <a:solidFill>
                  <a:srgbClr val="8B8B8B"/>
                </a:solidFill>
                <a:latin typeface="Calibri"/>
              </a:rPr>
              <a:t>Fourth Outline Level</a:t>
            </a:r>
            <a:endParaRPr/>
          </a:p>
          <a:p>
            <a:pPr lvl="4">
              <a:buSzPct val="45000"/>
              <a:buFont typeface="StarSymbol"/>
              <a:buChar char=""/>
            </a:pPr>
            <a:r>
              <a:rPr lang="en-US" sz="1200">
                <a:solidFill>
                  <a:srgbClr val="8B8B8B"/>
                </a:solidFill>
                <a:latin typeface="Calibri"/>
              </a:rPr>
              <a:t>Fifth Outline Level</a:t>
            </a:r>
            <a:endParaRPr/>
          </a:p>
          <a:p>
            <a:pPr lvl="5">
              <a:buSzPct val="45000"/>
              <a:buFont typeface="StarSymbol"/>
              <a:buChar char=""/>
            </a:pPr>
            <a:r>
              <a:rPr lang="en-US" sz="1200">
                <a:solidFill>
                  <a:srgbClr val="8B8B8B"/>
                </a:solidFill>
                <a:latin typeface="Calibri"/>
              </a:rPr>
              <a:t>Sixth Outline Level</a:t>
            </a:r>
            <a:endParaRPr/>
          </a:p>
          <a:p>
            <a:pPr>
              <a:lnSpc>
                <a:spcPct val="100000"/>
              </a:lnSpc>
              <a:buFont typeface="Arial"/>
              <a:buChar char="•"/>
            </a:pPr>
            <a:r>
              <a:rPr lang="en-US" sz="1200">
                <a:solidFill>
                  <a:srgbClr val="8B8B8B"/>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120" name="PlaceHolder 4"/>
          <p:cNvSpPr>
            <a:spLocks noGrp="1"/>
          </p:cNvSpPr>
          <p:nvPr>
            <p:ph type="dt"/>
          </p:nvPr>
        </p:nvSpPr>
        <p:spPr>
          <a:xfrm>
            <a:off x="685800" y="6248880"/>
            <a:ext cx="1904760" cy="456840"/>
          </a:xfrm>
          <a:prstGeom prst="rect">
            <a:avLst/>
          </a:prstGeom>
        </p:spPr>
        <p:txBody>
          <a:bodyPr anchor="ctr"/>
          <a:lstStyle/>
          <a:p>
            <a:endParaRPr/>
          </a:p>
        </p:txBody>
      </p:sp>
      <p:sp>
        <p:nvSpPr>
          <p:cNvPr id="121" name="PlaceHolder 5"/>
          <p:cNvSpPr>
            <a:spLocks noGrp="1"/>
          </p:cNvSpPr>
          <p:nvPr>
            <p:ph type="ftr"/>
          </p:nvPr>
        </p:nvSpPr>
        <p:spPr>
          <a:xfrm>
            <a:off x="3124080" y="6248880"/>
            <a:ext cx="2895120" cy="456840"/>
          </a:xfrm>
          <a:prstGeom prst="rect">
            <a:avLst/>
          </a:prstGeom>
        </p:spPr>
        <p:txBody>
          <a:bodyPr anchor="ctr"/>
          <a:lstStyle/>
          <a:p>
            <a:endParaRPr/>
          </a:p>
        </p:txBody>
      </p:sp>
      <p:sp>
        <p:nvSpPr>
          <p:cNvPr id="122" name="PlaceHolder 6"/>
          <p:cNvSpPr>
            <a:spLocks noGrp="1"/>
          </p:cNvSpPr>
          <p:nvPr>
            <p:ph type="sldNum"/>
          </p:nvPr>
        </p:nvSpPr>
        <p:spPr>
          <a:xfrm>
            <a:off x="6553080" y="6248880"/>
            <a:ext cx="1904760" cy="456840"/>
          </a:xfrm>
          <a:prstGeom prst="rect">
            <a:avLst/>
          </a:prstGeom>
        </p:spPr>
        <p:txBody>
          <a:bodyPr anchor="ctr"/>
          <a:lstStyle/>
          <a:p>
            <a:pPr>
              <a:lnSpc>
                <a:spcPct val="100000"/>
              </a:lnSpc>
            </a:pPr>
            <a:fld id="{2D19EC9D-6686-41C1-9D68-902BC19EBE48}" type="slidenum">
              <a:rPr lang="en-IN" sz="1200">
                <a:solidFill>
                  <a:srgbClr val="8B8B8B"/>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09480" y="380880"/>
            <a:ext cx="8000640" cy="731160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endParaRPr/>
          </a:p>
          <a:p>
            <a:pPr>
              <a:lnSpc>
                <a:spcPct val="100000"/>
              </a:lnSpc>
            </a:pPr>
            <a:r>
              <a:rPr lang="en-IN" sz="2800" b="1">
                <a:solidFill>
                  <a:srgbClr val="000000"/>
                </a:solidFill>
                <a:latin typeface="Calibri"/>
              </a:rPr>
              <a:t>		</a:t>
            </a:r>
            <a:r>
              <a:rPr lang="en-IN" sz="3600" b="1">
                <a:solidFill>
                  <a:srgbClr val="FF0000"/>
                </a:solidFill>
                <a:latin typeface="Calibri"/>
              </a:rPr>
              <a:t>  Software Engineering</a:t>
            </a:r>
            <a:endParaRPr/>
          </a:p>
          <a:p>
            <a:pPr>
              <a:lnSpc>
                <a:spcPct val="100000"/>
              </a:lnSpc>
            </a:pPr>
            <a:r>
              <a:rPr lang="en-IN" b="1">
                <a:solidFill>
                  <a:srgbClr val="000000"/>
                </a:solidFill>
                <a:latin typeface="Calibri"/>
              </a:rPr>
              <a:t> </a:t>
            </a:r>
            <a:endParaRPr/>
          </a:p>
          <a:p>
            <a:pPr algn="just">
              <a:lnSpc>
                <a:spcPct val="100000"/>
              </a:lnSpc>
            </a:pPr>
            <a:r>
              <a:rPr lang="en-IN" sz="2800" b="1">
                <a:solidFill>
                  <a:srgbClr val="FF0000"/>
                </a:solidFill>
                <a:latin typeface="Arial"/>
                <a:ea typeface="Times New Roman"/>
              </a:rPr>
              <a:t>Program Educational Objectives Mappimg:</a:t>
            </a:r>
            <a:endParaRPr/>
          </a:p>
          <a:p>
            <a:pPr>
              <a:lnSpc>
                <a:spcPct val="100000"/>
              </a:lnSpc>
            </a:pPr>
            <a:r>
              <a:rPr lang="en-IN" sz="2800" b="1">
                <a:solidFill>
                  <a:srgbClr val="000000"/>
                </a:solidFill>
                <a:latin typeface="Calibri"/>
                <a:ea typeface="Times New Roman"/>
              </a:rPr>
              <a:t>Preparation:</a:t>
            </a:r>
            <a:r>
              <a:rPr lang="en-IN" sz="2800">
                <a:solidFill>
                  <a:srgbClr val="000000"/>
                </a:solidFill>
                <a:latin typeface="Calibri"/>
                <a:ea typeface="Times New Roman"/>
              </a:rPr>
              <a:t> To prepare students for placement in reputed industries or to excel in higher studies or entrepreneurship </a:t>
            </a:r>
            <a:r>
              <a:rPr lang="en-IN" sz="2800" b="1">
                <a:solidFill>
                  <a:srgbClr val="000000"/>
                </a:solidFill>
                <a:latin typeface="Calibri"/>
                <a:ea typeface="Times New Roman"/>
              </a:rPr>
              <a:t>(1)</a:t>
            </a:r>
            <a:r>
              <a:rPr lang="en-IN" sz="2800">
                <a:solidFill>
                  <a:srgbClr val="000000"/>
                </a:solidFill>
                <a:latin typeface="Calibri"/>
                <a:ea typeface="Times New Roman"/>
              </a:rPr>
              <a:t> </a:t>
            </a:r>
            <a:endParaRPr/>
          </a:p>
          <a:p>
            <a:pPr>
              <a:lnSpc>
                <a:spcPct val="100000"/>
              </a:lnSpc>
            </a:pPr>
            <a:r>
              <a:rPr lang="en-IN" sz="2800" b="1">
                <a:solidFill>
                  <a:srgbClr val="000000"/>
                </a:solidFill>
                <a:latin typeface="Calibri"/>
                <a:ea typeface="Times New Roman"/>
              </a:rPr>
              <a:t>Core Competence: </a:t>
            </a:r>
            <a:r>
              <a:rPr lang="en-IN" sz="2800">
                <a:solidFill>
                  <a:srgbClr val="000000"/>
                </a:solidFill>
                <a:latin typeface="Calibri"/>
                <a:ea typeface="Times New Roman"/>
              </a:rPr>
              <a:t>To train students on application of basic principles in Mathematics, Science and Computer Engineering for solving Engineering/ Business problems, and designing systems and products </a:t>
            </a:r>
            <a:r>
              <a:rPr lang="en-IN" sz="2800" b="1">
                <a:solidFill>
                  <a:srgbClr val="000000"/>
                </a:solidFill>
                <a:latin typeface="Calibri"/>
                <a:ea typeface="Times New Roman"/>
              </a:rPr>
              <a:t>(2)</a:t>
            </a:r>
            <a:endParaRPr/>
          </a:p>
          <a:p>
            <a:pPr>
              <a:lnSpc>
                <a:spcPct val="100000"/>
              </a:lnSpc>
            </a:pPr>
            <a:r>
              <a:rPr lang="en-IN" sz="2800" b="1">
                <a:solidFill>
                  <a:srgbClr val="000000"/>
                </a:solidFill>
                <a:latin typeface="Calibri"/>
                <a:ea typeface="Times New Roman"/>
              </a:rPr>
              <a:t>Professionalism:</a:t>
            </a:r>
            <a:r>
              <a:rPr lang="en-IN" sz="2800">
                <a:solidFill>
                  <a:srgbClr val="000000"/>
                </a:solidFill>
                <a:latin typeface="Calibri"/>
                <a:ea typeface="Times New Roman"/>
              </a:rPr>
              <a:t> To inculcate professional ethics as the basic principle and soft skills to develop professionalism among the students </a:t>
            </a:r>
            <a:r>
              <a:rPr lang="en-IN" sz="2800" b="1">
                <a:solidFill>
                  <a:srgbClr val="000000"/>
                </a:solidFill>
                <a:latin typeface="Calibri"/>
                <a:ea typeface="Times New Roman"/>
              </a:rPr>
              <a:t>(4)</a:t>
            </a:r>
            <a:endParaRPr/>
          </a:p>
        </p:txBody>
      </p:sp>
      <p:sp>
        <p:nvSpPr>
          <p:cNvPr id="158" name="CustomShape 2"/>
          <p:cNvSpPr/>
          <p:nvPr/>
        </p:nvSpPr>
        <p:spPr>
          <a:xfrm>
            <a:off x="720" y="1080"/>
            <a:ext cx="240480" cy="335520"/>
          </a:xfrm>
          <a:prstGeom prst="rect">
            <a:avLst/>
          </a:prstGeom>
          <a:noFill/>
          <a:ln w="9360">
            <a:noFill/>
          </a:ln>
        </p:spPr>
        <p:txBody>
          <a:bodyPr wrap="none" anchor="ctr"/>
          <a:lstStyle/>
          <a:p>
            <a:pPr algn="just">
              <a:lnSpc>
                <a:spcPct val="100000"/>
              </a:lnSpc>
            </a:pPr>
            <a:r>
              <a:rPr lang="en-IN" sz="1600" b="1">
                <a:solidFill>
                  <a:srgbClr val="000000"/>
                </a:solidFill>
                <a:latin typeface="Arial"/>
                <a:ea typeface="Times New Roman"/>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553080" y="6356520"/>
            <a:ext cx="2133360" cy="364680"/>
          </a:xfrm>
          <a:prstGeom prst="rect">
            <a:avLst/>
          </a:prstGeom>
        </p:spPr>
        <p:txBody>
          <a:bodyPr anchor="ctr"/>
          <a:lstStyle/>
          <a:p>
            <a:pPr algn="r">
              <a:lnSpc>
                <a:spcPct val="100000"/>
              </a:lnSpc>
            </a:pPr>
            <a:fld id="{CC5413C6-DD4E-40A5-8AA0-600B437F6528}" type="slidenum">
              <a:rPr lang="en-IN" sz="1200">
                <a:solidFill>
                  <a:srgbClr val="8B8B8B"/>
                </a:solidFill>
                <a:latin typeface="Calibri"/>
              </a:rPr>
              <a:pPr algn="r">
                <a:lnSpc>
                  <a:spcPct val="100000"/>
                </a:lnSpc>
              </a:pPr>
              <a:t>10</a:t>
            </a:fld>
            <a:endParaRPr/>
          </a:p>
        </p:txBody>
      </p:sp>
      <p:sp>
        <p:nvSpPr>
          <p:cNvPr id="180"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FF0000"/>
                </a:solidFill>
                <a:latin typeface="Calibri"/>
                <a:ea typeface="宋体"/>
              </a:rPr>
              <a:t>Manufacturing vs. Development</a:t>
            </a:r>
            <a:endParaRPr/>
          </a:p>
        </p:txBody>
      </p:sp>
      <p:sp>
        <p:nvSpPr>
          <p:cNvPr id="181" name="TextShape 3"/>
          <p:cNvSpPr txBox="1"/>
          <p:nvPr/>
        </p:nvSpPr>
        <p:spPr>
          <a:xfrm>
            <a:off x="457200" y="1600200"/>
            <a:ext cx="8229240" cy="4525560"/>
          </a:xfrm>
          <a:prstGeom prst="rect">
            <a:avLst/>
          </a:prstGeom>
        </p:spPr>
        <p:txBody>
          <a:bodyPr/>
          <a:lstStyle/>
          <a:p>
            <a:pPr>
              <a:lnSpc>
                <a:spcPct val="90000"/>
              </a:lnSpc>
              <a:buFont typeface="Arial"/>
              <a:buChar char="•"/>
            </a:pPr>
            <a:r>
              <a:rPr lang="en-US" sz="2800">
                <a:solidFill>
                  <a:srgbClr val="000000"/>
                </a:solidFill>
                <a:latin typeface="Calibri"/>
                <a:ea typeface="宋体"/>
              </a:rPr>
              <a:t>Once a hardware product has been manufactured, it is difficult or impossible to modify.  In contrast, software products are routinely modified and upgraded.</a:t>
            </a:r>
            <a:endParaRPr/>
          </a:p>
          <a:p>
            <a:pPr>
              <a:lnSpc>
                <a:spcPct val="90000"/>
              </a:lnSpc>
              <a:buFont typeface="Arial"/>
              <a:buChar char="•"/>
            </a:pPr>
            <a:r>
              <a:rPr lang="en-US" sz="2800">
                <a:solidFill>
                  <a:srgbClr val="000000"/>
                </a:solidFill>
                <a:latin typeface="Calibri"/>
                <a:ea typeface="宋体"/>
              </a:rPr>
              <a:t>In hardware, hiring more people allows you to accomplish more work, but the same does not necessarily hold true in software engineering.</a:t>
            </a:r>
            <a:endParaRPr/>
          </a:p>
          <a:p>
            <a:pPr>
              <a:lnSpc>
                <a:spcPct val="90000"/>
              </a:lnSpc>
              <a:buFont typeface="Arial"/>
              <a:buChar char="•"/>
            </a:pPr>
            <a:r>
              <a:rPr lang="en-US" sz="2800">
                <a:solidFill>
                  <a:srgbClr val="000000"/>
                </a:solidFill>
                <a:latin typeface="Calibri"/>
                <a:ea typeface="宋体"/>
              </a:rPr>
              <a:t>Unlike hardware, software costs are concentrated in design rather than production.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553080" y="6248880"/>
            <a:ext cx="1904760" cy="456840"/>
          </a:xfrm>
          <a:prstGeom prst="rect">
            <a:avLst/>
          </a:prstGeom>
        </p:spPr>
        <p:txBody>
          <a:bodyPr anchor="ctr"/>
          <a:lstStyle/>
          <a:p>
            <a:pPr>
              <a:lnSpc>
                <a:spcPct val="100000"/>
              </a:lnSpc>
            </a:pPr>
            <a:fld id="{A7550D7A-0373-440E-BADA-FBB4948E2760}" type="slidenum">
              <a:rPr lang="en-IN" sz="1200">
                <a:solidFill>
                  <a:srgbClr val="8B8B8B"/>
                </a:solidFill>
                <a:latin typeface="Calibri"/>
              </a:rPr>
              <a:pPr>
                <a:lnSpc>
                  <a:spcPct val="100000"/>
                </a:lnSpc>
              </a:pPr>
              <a:t>11</a:t>
            </a:fld>
            <a:endParaRPr/>
          </a:p>
        </p:txBody>
      </p:sp>
      <p:sp>
        <p:nvSpPr>
          <p:cNvPr id="183" name="TextShape 2"/>
          <p:cNvSpPr txBox="1"/>
          <p:nvPr/>
        </p:nvSpPr>
        <p:spPr>
          <a:xfrm>
            <a:off x="2287440" y="609120"/>
            <a:ext cx="530928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Wear vs. Deterioration</a:t>
            </a:r>
            <a:endParaRPr/>
          </a:p>
        </p:txBody>
      </p:sp>
      <p:sp>
        <p:nvSpPr>
          <p:cNvPr id="184" name="CustomShape 3"/>
          <p:cNvSpPr/>
          <p:nvPr/>
        </p:nvSpPr>
        <p:spPr>
          <a:xfrm>
            <a:off x="235080" y="5816880"/>
            <a:ext cx="183960" cy="381960"/>
          </a:xfrm>
          <a:prstGeom prst="rect">
            <a:avLst/>
          </a:prstGeom>
          <a:noFill/>
          <a:ln w="12600">
            <a:noFill/>
          </a:ln>
        </p:spPr>
      </p:sp>
      <p:sp>
        <p:nvSpPr>
          <p:cNvPr id="185" name="CustomShape 4"/>
          <p:cNvSpPr/>
          <p:nvPr/>
        </p:nvSpPr>
        <p:spPr>
          <a:xfrm>
            <a:off x="6168960" y="5997240"/>
            <a:ext cx="183960" cy="381960"/>
          </a:xfrm>
          <a:prstGeom prst="rect">
            <a:avLst/>
          </a:prstGeom>
          <a:noFill/>
          <a:ln w="12600">
            <a:noFill/>
          </a:ln>
        </p:spPr>
      </p:sp>
      <p:sp>
        <p:nvSpPr>
          <p:cNvPr id="186" name="TextShape 5"/>
          <p:cNvSpPr txBox="1"/>
          <p:nvPr/>
        </p:nvSpPr>
        <p:spPr>
          <a:xfrm>
            <a:off x="685800" y="1371600"/>
            <a:ext cx="7772040" cy="456840"/>
          </a:xfrm>
          <a:prstGeom prst="rect">
            <a:avLst/>
          </a:prstGeom>
        </p:spPr>
        <p:txBody>
          <a:bodyPr/>
          <a:lstStyle/>
          <a:p>
            <a:pPr algn="ctr">
              <a:lnSpc>
                <a:spcPct val="90000"/>
              </a:lnSpc>
            </a:pPr>
            <a:r>
              <a:rPr lang="en-US" sz="2400">
                <a:solidFill>
                  <a:srgbClr val="FF0000"/>
                </a:solidFill>
                <a:latin typeface="Calibri"/>
                <a:ea typeface="宋体"/>
              </a:rPr>
              <a:t>Hardware wears out over time</a:t>
            </a:r>
            <a:endParaRPr/>
          </a:p>
        </p:txBody>
      </p:sp>
      <p:pic>
        <p:nvPicPr>
          <p:cNvPr id="187" name="Picture 6"/>
          <p:cNvPicPr/>
          <p:nvPr/>
        </p:nvPicPr>
        <p:blipFill>
          <a:blip r:embed="rId2" cstate="print"/>
          <a:stretch>
            <a:fillRect/>
          </a:stretch>
        </p:blipFill>
        <p:spPr>
          <a:xfrm>
            <a:off x="762120" y="1828800"/>
            <a:ext cx="7772040" cy="42663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553080" y="6248880"/>
            <a:ext cx="1904760" cy="456840"/>
          </a:xfrm>
          <a:prstGeom prst="rect">
            <a:avLst/>
          </a:prstGeom>
        </p:spPr>
        <p:txBody>
          <a:bodyPr anchor="ctr"/>
          <a:lstStyle/>
          <a:p>
            <a:pPr>
              <a:lnSpc>
                <a:spcPct val="100000"/>
              </a:lnSpc>
            </a:pPr>
            <a:fld id="{196CC8D4-56DC-44D0-90BF-907FFFD99623}" type="slidenum">
              <a:rPr lang="en-IN" sz="1200">
                <a:solidFill>
                  <a:srgbClr val="8B8B8B"/>
                </a:solidFill>
                <a:latin typeface="Calibri"/>
              </a:rPr>
              <a:pPr>
                <a:lnSpc>
                  <a:spcPct val="100000"/>
                </a:lnSpc>
              </a:pPr>
              <a:t>12</a:t>
            </a:fld>
            <a:endParaRPr/>
          </a:p>
        </p:txBody>
      </p:sp>
      <p:sp>
        <p:nvSpPr>
          <p:cNvPr id="189" name="TextShape 2"/>
          <p:cNvSpPr txBox="1"/>
          <p:nvPr/>
        </p:nvSpPr>
        <p:spPr>
          <a:xfrm>
            <a:off x="2287440" y="609120"/>
            <a:ext cx="530928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Wear vs. Deterioration</a:t>
            </a:r>
            <a:endParaRPr/>
          </a:p>
        </p:txBody>
      </p:sp>
      <p:sp>
        <p:nvSpPr>
          <p:cNvPr id="190" name="CustomShape 3"/>
          <p:cNvSpPr/>
          <p:nvPr/>
        </p:nvSpPr>
        <p:spPr>
          <a:xfrm>
            <a:off x="235080" y="5816880"/>
            <a:ext cx="183960" cy="381960"/>
          </a:xfrm>
          <a:prstGeom prst="rect">
            <a:avLst/>
          </a:prstGeom>
          <a:noFill/>
          <a:ln w="12600">
            <a:noFill/>
          </a:ln>
        </p:spPr>
      </p:sp>
      <p:sp>
        <p:nvSpPr>
          <p:cNvPr id="191" name="CustomShape 4"/>
          <p:cNvSpPr/>
          <p:nvPr/>
        </p:nvSpPr>
        <p:spPr>
          <a:xfrm>
            <a:off x="6168960" y="5997240"/>
            <a:ext cx="183960" cy="381960"/>
          </a:xfrm>
          <a:prstGeom prst="rect">
            <a:avLst/>
          </a:prstGeom>
          <a:noFill/>
          <a:ln w="12600">
            <a:noFill/>
          </a:ln>
        </p:spPr>
      </p:sp>
      <p:sp>
        <p:nvSpPr>
          <p:cNvPr id="192" name="TextShape 5"/>
          <p:cNvSpPr txBox="1"/>
          <p:nvPr/>
        </p:nvSpPr>
        <p:spPr>
          <a:xfrm>
            <a:off x="685800" y="1295280"/>
            <a:ext cx="7772040" cy="380520"/>
          </a:xfrm>
          <a:prstGeom prst="rect">
            <a:avLst/>
          </a:prstGeom>
        </p:spPr>
        <p:txBody>
          <a:bodyPr/>
          <a:lstStyle/>
          <a:p>
            <a:pPr algn="ctr">
              <a:lnSpc>
                <a:spcPct val="90000"/>
              </a:lnSpc>
            </a:pPr>
            <a:r>
              <a:rPr lang="en-US" sz="2400">
                <a:solidFill>
                  <a:srgbClr val="FF0000"/>
                </a:solidFill>
                <a:latin typeface="Calibri"/>
                <a:ea typeface="宋体"/>
              </a:rPr>
              <a:t>Software deteriorates over time</a:t>
            </a:r>
            <a:endParaRPr/>
          </a:p>
        </p:txBody>
      </p:sp>
      <p:pic>
        <p:nvPicPr>
          <p:cNvPr id="193" name="Picture 6"/>
          <p:cNvPicPr/>
          <p:nvPr/>
        </p:nvPicPr>
        <p:blipFill>
          <a:blip r:embed="rId2"/>
          <a:stretch>
            <a:fillRect/>
          </a:stretch>
        </p:blipFill>
        <p:spPr>
          <a:xfrm>
            <a:off x="533520" y="1752480"/>
            <a:ext cx="8229240" cy="472392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553080" y="6356520"/>
            <a:ext cx="2133360" cy="364680"/>
          </a:xfrm>
          <a:prstGeom prst="rect">
            <a:avLst/>
          </a:prstGeom>
        </p:spPr>
        <p:txBody>
          <a:bodyPr anchor="ctr"/>
          <a:lstStyle/>
          <a:p>
            <a:pPr algn="r">
              <a:lnSpc>
                <a:spcPct val="100000"/>
              </a:lnSpc>
            </a:pPr>
            <a:fld id="{E8692316-B6A2-411B-B2A7-F1E368A2FFAC}" type="slidenum">
              <a:rPr lang="en-IN" sz="1200">
                <a:solidFill>
                  <a:srgbClr val="8B8B8B"/>
                </a:solidFill>
                <a:latin typeface="Calibri"/>
              </a:rPr>
              <a:pPr algn="r">
                <a:lnSpc>
                  <a:spcPct val="100000"/>
                </a:lnSpc>
              </a:pPr>
              <a:t>13</a:t>
            </a:fld>
            <a:endParaRPr/>
          </a:p>
        </p:txBody>
      </p:sp>
      <p:sp>
        <p:nvSpPr>
          <p:cNvPr id="195" name="TextShape 2"/>
          <p:cNvSpPr txBox="1"/>
          <p:nvPr/>
        </p:nvSpPr>
        <p:spPr>
          <a:xfrm>
            <a:off x="457200" y="274680"/>
            <a:ext cx="8229240" cy="1142640"/>
          </a:xfrm>
          <a:prstGeom prst="rect">
            <a:avLst/>
          </a:prstGeom>
        </p:spPr>
        <p:txBody>
          <a:bodyPr anchor="ctr"/>
          <a:lstStyle/>
          <a:p>
            <a:pPr algn="ctr">
              <a:lnSpc>
                <a:spcPct val="100000"/>
              </a:lnSpc>
            </a:pPr>
            <a:r>
              <a:rPr lang="en-US" sz="4400">
                <a:solidFill>
                  <a:srgbClr val="FF0000"/>
                </a:solidFill>
                <a:latin typeface="Calibri"/>
                <a:ea typeface="宋体"/>
              </a:rPr>
              <a:t>Software Complexity</a:t>
            </a:r>
            <a:endParaRPr/>
          </a:p>
        </p:txBody>
      </p:sp>
      <p:sp>
        <p:nvSpPr>
          <p:cNvPr id="196" name="CustomShape 3"/>
          <p:cNvSpPr/>
          <p:nvPr/>
        </p:nvSpPr>
        <p:spPr>
          <a:xfrm>
            <a:off x="673200" y="1719720"/>
            <a:ext cx="8089560" cy="3473280"/>
          </a:xfrm>
          <a:prstGeom prst="rect">
            <a:avLst/>
          </a:prstGeom>
          <a:noFill/>
          <a:ln w="12600">
            <a:noFill/>
          </a:ln>
        </p:spPr>
        <p:txBody>
          <a:bodyPr lIns="90000" tIns="45000" rIns="90000" bIns="45000"/>
          <a:lstStyle/>
          <a:p>
            <a:pPr>
              <a:lnSpc>
                <a:spcPct val="100000"/>
              </a:lnSpc>
            </a:pPr>
            <a:r>
              <a:rPr lang="en-IN" sz="2400">
                <a:solidFill>
                  <a:srgbClr val="000000"/>
                </a:solidFill>
                <a:latin typeface="Palatino"/>
                <a:ea typeface="宋体"/>
              </a:rPr>
              <a:t>“I believe the hard part of building software to be the specification, design, and testing of this conceptual construct, not the labor of representing it and testing the fidelity of the representation”.</a:t>
            </a:r>
            <a:endParaRPr/>
          </a:p>
          <a:p>
            <a:pPr>
              <a:lnSpc>
                <a:spcPct val="100000"/>
              </a:lnSpc>
            </a:pPr>
            <a:r>
              <a:rPr lang="en-IN" sz="2400">
                <a:solidFill>
                  <a:srgbClr val="000000"/>
                </a:solidFill>
                <a:latin typeface="Palatino"/>
                <a:ea typeface="宋体"/>
              </a:rPr>
              <a:t>If this is true, building software will always be hard. There is inherently no silver bullet.</a:t>
            </a:r>
            <a:endParaRPr/>
          </a:p>
          <a:p>
            <a:pPr algn="r">
              <a:lnSpc>
                <a:spcPct val="100000"/>
              </a:lnSpc>
            </a:pPr>
            <a:r>
              <a:rPr lang="en-IN" sz="2400">
                <a:solidFill>
                  <a:srgbClr val="000000"/>
                </a:solidFill>
                <a:latin typeface="Palatino"/>
                <a:ea typeface="宋体"/>
              </a:rPr>
              <a:t>- Fred Brooks, “No Silver Bullet”</a:t>
            </a:r>
            <a:endParaRPr/>
          </a:p>
          <a:p>
            <a:pPr algn="r">
              <a:lnSpc>
                <a:spcPct val="100000"/>
              </a:lnSpc>
            </a:pPr>
            <a:r>
              <a:rPr lang="en-IN" sz="2400">
                <a:solidFill>
                  <a:srgbClr val="000000"/>
                </a:solidFill>
                <a:latin typeface="Times New Roman"/>
                <a:ea typeface="宋体"/>
              </a:rPr>
              <a:t>http://www.computer.org/computer/homepage/misc/Brooks</a:t>
            </a:r>
            <a:r>
              <a:rPr lang="en-IN" sz="2400">
                <a:solidFill>
                  <a:srgbClr val="F3FF07"/>
                </a:solidFill>
                <a:latin typeface="Times New Roman"/>
                <a:ea typeface="宋体"/>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85800" y="31320"/>
            <a:ext cx="7009920" cy="6246360"/>
          </a:xfrm>
          <a:prstGeom prst="rect">
            <a:avLst/>
          </a:prstGeom>
          <a:noFill/>
          <a:ln w="9360">
            <a:noFill/>
          </a:ln>
        </p:spPr>
        <p:txBody>
          <a:bodyPr anchor="ctr"/>
          <a:lstStyle/>
          <a:p>
            <a:pPr>
              <a:lnSpc>
                <a:spcPct val="100000"/>
              </a:lnSpc>
            </a:pPr>
            <a:r>
              <a:rPr lang="en-IN" sz="3200" b="1">
                <a:solidFill>
                  <a:srgbClr val="000000"/>
                </a:solidFill>
                <a:latin typeface="Arial"/>
                <a:ea typeface="Times New Roman"/>
              </a:rPr>
              <a:t> </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 </a:t>
            </a:r>
            <a:r>
              <a:rPr lang="en-IN" sz="3200" b="1">
                <a:solidFill>
                  <a:srgbClr val="C00000"/>
                </a:solidFill>
                <a:latin typeface="Arial"/>
                <a:ea typeface="Times New Roman"/>
              </a:rPr>
              <a:t>Nature of Software </a:t>
            </a:r>
            <a:r>
              <a:rPr lang="en-IN" sz="3200">
                <a:solidFill>
                  <a:srgbClr val="C00000"/>
                </a:solidFill>
                <a:latin typeface="Arial"/>
                <a:ea typeface="Times New Roman"/>
              </a:rPr>
              <a:t> </a:t>
            </a:r>
            <a:endParaRPr/>
          </a:p>
          <a:p>
            <a:pPr lvl="1">
              <a:lnSpc>
                <a:spcPct val="100000"/>
              </a:lnSpc>
              <a:buFont typeface="StarSymbol"/>
              <a:buChar char=""/>
            </a:pPr>
            <a:r>
              <a:rPr lang="en-IN" sz="3200">
                <a:solidFill>
                  <a:srgbClr val="000000"/>
                </a:solidFill>
                <a:latin typeface="Arial"/>
                <a:ea typeface="Times New Roman"/>
              </a:rPr>
              <a:t> Systems Software</a:t>
            </a:r>
            <a:endParaRPr/>
          </a:p>
          <a:p>
            <a:pPr lvl="1">
              <a:lnSpc>
                <a:spcPct val="100000"/>
              </a:lnSpc>
              <a:buFont typeface="StarSymbol"/>
              <a:buChar char=""/>
            </a:pPr>
            <a:r>
              <a:rPr lang="en-IN" sz="3200">
                <a:solidFill>
                  <a:srgbClr val="000000"/>
                </a:solidFill>
                <a:latin typeface="Arial"/>
                <a:ea typeface="Times New Roman"/>
              </a:rPr>
              <a:t> Applications Software</a:t>
            </a:r>
            <a:endParaRPr/>
          </a:p>
          <a:p>
            <a:pPr lvl="1">
              <a:lnSpc>
                <a:spcPct val="100000"/>
              </a:lnSpc>
              <a:buFont typeface="StarSymbol"/>
              <a:buChar char=""/>
            </a:pPr>
            <a:r>
              <a:rPr lang="en-IN" sz="3200">
                <a:solidFill>
                  <a:srgbClr val="000000"/>
                </a:solidFill>
                <a:latin typeface="Arial"/>
                <a:ea typeface="Times New Roman"/>
              </a:rPr>
              <a:t> Engineering / Scientific software</a:t>
            </a:r>
            <a:endParaRPr/>
          </a:p>
          <a:p>
            <a:pPr lvl="1">
              <a:lnSpc>
                <a:spcPct val="100000"/>
              </a:lnSpc>
              <a:buFont typeface="StarSymbol"/>
              <a:buChar char=""/>
            </a:pPr>
            <a:r>
              <a:rPr lang="en-IN" sz="3200">
                <a:solidFill>
                  <a:srgbClr val="000000"/>
                </a:solidFill>
                <a:latin typeface="Arial"/>
                <a:ea typeface="Times New Roman"/>
              </a:rPr>
              <a:t> Embedded Software</a:t>
            </a:r>
            <a:endParaRPr/>
          </a:p>
          <a:p>
            <a:pPr lvl="1">
              <a:lnSpc>
                <a:spcPct val="100000"/>
              </a:lnSpc>
              <a:buFont typeface="StarSymbol"/>
              <a:buChar char=""/>
            </a:pPr>
            <a:r>
              <a:rPr lang="en-IN" sz="3200">
                <a:solidFill>
                  <a:srgbClr val="000000"/>
                </a:solidFill>
                <a:latin typeface="Arial"/>
                <a:ea typeface="Times New Roman"/>
              </a:rPr>
              <a:t> Product Line Software</a:t>
            </a:r>
            <a:endParaRPr/>
          </a:p>
          <a:p>
            <a:pPr lvl="1">
              <a:lnSpc>
                <a:spcPct val="100000"/>
              </a:lnSpc>
              <a:buFont typeface="StarSymbol"/>
              <a:buChar char=""/>
            </a:pPr>
            <a:r>
              <a:rPr lang="en-IN" sz="3200">
                <a:solidFill>
                  <a:srgbClr val="000000"/>
                </a:solidFill>
                <a:latin typeface="Arial"/>
                <a:ea typeface="Times New Roman"/>
              </a:rPr>
              <a:t> Web Applications</a:t>
            </a:r>
            <a:endParaRPr/>
          </a:p>
          <a:p>
            <a:pPr lvl="1">
              <a:lnSpc>
                <a:spcPct val="100000"/>
              </a:lnSpc>
              <a:buFont typeface="StarSymbol"/>
              <a:buChar char=""/>
            </a:pPr>
            <a:r>
              <a:rPr lang="en-IN" sz="3200">
                <a:solidFill>
                  <a:srgbClr val="000000"/>
                </a:solidFill>
                <a:latin typeface="Arial"/>
                <a:ea typeface="Times New Roman"/>
              </a:rPr>
              <a:t> Artificial Intelligence Software</a:t>
            </a:r>
            <a:endParaRPr/>
          </a:p>
          <a:p>
            <a:pPr lvl="1">
              <a:lnSpc>
                <a:spcPct val="100000"/>
              </a:lnSpc>
              <a:buFont typeface="StarSymbol"/>
              <a:buChar char=""/>
            </a:pPr>
            <a:r>
              <a:rPr lang="en-IN" sz="3200">
                <a:solidFill>
                  <a:srgbClr val="000000"/>
                </a:solidFill>
                <a:latin typeface="Arial"/>
                <a:ea typeface="Times New Roman"/>
              </a:rPr>
              <a:t> Ubiquitous Software</a:t>
            </a:r>
            <a:endParaRPr/>
          </a:p>
          <a:p>
            <a:pPr lvl="1">
              <a:lnSpc>
                <a:spcPct val="100000"/>
              </a:lnSpc>
              <a:buFont typeface="StarSymbol"/>
              <a:buChar char=""/>
            </a:pPr>
            <a:r>
              <a:rPr lang="en-IN" sz="3200">
                <a:solidFill>
                  <a:srgbClr val="000000"/>
                </a:solidFill>
                <a:latin typeface="Arial"/>
                <a:ea typeface="Times New Roman"/>
              </a:rPr>
              <a:t> Net sourcing</a:t>
            </a:r>
            <a:endParaRPr/>
          </a:p>
          <a:p>
            <a:pPr lvl="1">
              <a:lnSpc>
                <a:spcPct val="100000"/>
              </a:lnSpc>
              <a:buFont typeface="StarSymbol"/>
              <a:buChar char=""/>
            </a:pPr>
            <a:r>
              <a:rPr lang="en-IN" sz="3200">
                <a:solidFill>
                  <a:srgbClr val="000000"/>
                </a:solidFill>
                <a:latin typeface="Arial"/>
                <a:ea typeface="Times New Roman"/>
              </a:rPr>
              <a:t> Open Source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219320" y="710280"/>
            <a:ext cx="6629040" cy="4905720"/>
          </a:xfrm>
          <a:prstGeom prst="rect">
            <a:avLst/>
          </a:prstGeom>
          <a:noFill/>
          <a:ln w="9360">
            <a:noFill/>
          </a:ln>
        </p:spPr>
        <p:txBody>
          <a:bodyPr anchor="ctr"/>
          <a:lstStyle/>
          <a:p>
            <a:pPr>
              <a:lnSpc>
                <a:spcPct val="100000"/>
              </a:lnSpc>
            </a:pPr>
            <a:r>
              <a:rPr lang="en-IN" sz="2800" b="1">
                <a:solidFill>
                  <a:srgbClr val="000000"/>
                </a:solidFill>
                <a:latin typeface="Arial"/>
                <a:ea typeface="Times New Roman"/>
              </a:rPr>
              <a:t> 	</a:t>
            </a:r>
            <a:r>
              <a:rPr lang="en-IN" sz="2800" b="1">
                <a:solidFill>
                  <a:srgbClr val="000000"/>
                </a:solidFill>
                <a:latin typeface="Calibri"/>
                <a:ea typeface="Times New Roman"/>
              </a:rPr>
              <a:t> 	 </a:t>
            </a:r>
            <a:endParaRPr/>
          </a:p>
          <a:p>
            <a:pPr>
              <a:lnSpc>
                <a:spcPct val="100000"/>
              </a:lnSpc>
            </a:pPr>
            <a:endParaRPr/>
          </a:p>
          <a:p>
            <a:pPr>
              <a:lnSpc>
                <a:spcPct val="100000"/>
              </a:lnSpc>
              <a:buFont typeface="StarSymbol"/>
              <a:buChar char=""/>
            </a:pPr>
            <a:r>
              <a:rPr lang="en-IN" sz="3200" b="1">
                <a:solidFill>
                  <a:srgbClr val="C00000"/>
                </a:solidFill>
                <a:latin typeface="Arial"/>
                <a:ea typeface="Times New Roman"/>
              </a:rPr>
              <a:t> Software Myths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Management Myths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Customer Myths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Practitioners Myth</a:t>
            </a:r>
            <a:endParaRPr/>
          </a:p>
          <a:p>
            <a:pPr>
              <a:lnSpc>
                <a:spcPct val="100000"/>
              </a:lnSpc>
            </a:pPr>
            <a:r>
              <a:rPr lang="en-IN" sz="3200">
                <a:solidFill>
                  <a:srgbClr val="000000"/>
                </a:solidFill>
                <a:latin typeface="Arial"/>
                <a:ea typeface="Times New Roman"/>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457200" y="487080"/>
            <a:ext cx="8000640" cy="6064560"/>
          </a:xfrm>
          <a:prstGeom prst="rect">
            <a:avLst/>
          </a:prstGeom>
          <a:noFill/>
          <a:ln w="9360">
            <a:noFill/>
          </a:ln>
        </p:spPr>
        <p:txBody>
          <a:bodyPr anchor="ctr"/>
          <a:lstStyle/>
          <a:p>
            <a:pPr algn="just">
              <a:lnSpc>
                <a:spcPct val="100000"/>
              </a:lnSpc>
            </a:pPr>
            <a:r>
              <a:rPr lang="en-IN" sz="2800" b="1">
                <a:solidFill>
                  <a:srgbClr val="000000"/>
                </a:solidFill>
                <a:latin typeface="Arial"/>
                <a:ea typeface="Times New Roman"/>
              </a:rPr>
              <a:t> 			</a:t>
            </a:r>
            <a:r>
              <a:rPr lang="en-IN" sz="2800">
                <a:solidFill>
                  <a:srgbClr val="984807"/>
                </a:solidFill>
                <a:latin typeface="Arial"/>
                <a:ea typeface="Times New Roman"/>
              </a:rPr>
              <a:t> </a:t>
            </a:r>
            <a:r>
              <a:rPr lang="en-IN" sz="2800" b="1">
                <a:solidFill>
                  <a:srgbClr val="984807"/>
                </a:solidFill>
                <a:latin typeface="Arial"/>
                <a:ea typeface="Times New Roman"/>
              </a:rPr>
              <a:t>Software Myths</a:t>
            </a:r>
            <a:endParaRPr/>
          </a:p>
          <a:p>
            <a:pPr algn="just">
              <a:lnSpc>
                <a:spcPct val="100000"/>
              </a:lnSpc>
            </a:pPr>
            <a:endParaRPr/>
          </a:p>
          <a:p>
            <a:pPr algn="just">
              <a:lnSpc>
                <a:spcPct val="100000"/>
              </a:lnSpc>
              <a:buFont typeface="StarSymbol"/>
              <a:buChar char=""/>
            </a:pPr>
            <a:r>
              <a:rPr lang="en-IN" sz="2800" b="1">
                <a:solidFill>
                  <a:srgbClr val="C00000"/>
                </a:solidFill>
                <a:latin typeface="Arial"/>
                <a:ea typeface="Times New Roman"/>
              </a:rPr>
              <a:t> Management Myths</a:t>
            </a:r>
            <a:endParaRPr/>
          </a:p>
          <a:p>
            <a:pPr lvl="1" algn="just">
              <a:lnSpc>
                <a:spcPct val="100000"/>
              </a:lnSpc>
              <a:buFont typeface="StarSymbol"/>
              <a:buChar char=""/>
            </a:pPr>
            <a:r>
              <a:rPr lang="en-IN" sz="2800">
                <a:solidFill>
                  <a:srgbClr val="000000"/>
                </a:solidFill>
                <a:latin typeface="Arial"/>
                <a:ea typeface="Times New Roman"/>
              </a:rPr>
              <a:t> We are already having a book that is full of  </a:t>
            </a:r>
            <a:endParaRPr/>
          </a:p>
          <a:p>
            <a:pPr algn="just">
              <a:lnSpc>
                <a:spcPct val="100000"/>
              </a:lnSpc>
            </a:pPr>
            <a:r>
              <a:rPr lang="en-IN" sz="2800">
                <a:solidFill>
                  <a:srgbClr val="000000"/>
                </a:solidFill>
                <a:latin typeface="Arial"/>
                <a:ea typeface="Times New Roman"/>
              </a:rPr>
              <a:t>  Standards &amp; Procedures for building </a:t>
            </a:r>
            <a:endParaRPr/>
          </a:p>
          <a:p>
            <a:pPr algn="just">
              <a:lnSpc>
                <a:spcPct val="100000"/>
              </a:lnSpc>
            </a:pPr>
            <a:r>
              <a:rPr lang="en-IN" sz="2800">
                <a:solidFill>
                  <a:srgbClr val="000000"/>
                </a:solidFill>
                <a:latin typeface="Arial"/>
                <a:ea typeface="Times New Roman"/>
              </a:rPr>
              <a:t>  software. It will provide my people everything </a:t>
            </a:r>
            <a:endParaRPr/>
          </a:p>
          <a:p>
            <a:pPr algn="just">
              <a:lnSpc>
                <a:spcPct val="100000"/>
              </a:lnSpc>
            </a:pPr>
            <a:r>
              <a:rPr lang="en-IN" sz="2800">
                <a:solidFill>
                  <a:srgbClr val="000000"/>
                </a:solidFill>
                <a:latin typeface="Arial"/>
                <a:ea typeface="Times New Roman"/>
              </a:rPr>
              <a:t>  they need to know.</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If we get behind schedule, we can add more </a:t>
            </a:r>
            <a:endParaRPr/>
          </a:p>
          <a:p>
            <a:pPr algn="just">
              <a:lnSpc>
                <a:spcPct val="100000"/>
              </a:lnSpc>
            </a:pPr>
            <a:r>
              <a:rPr lang="en-IN" sz="2800">
                <a:solidFill>
                  <a:srgbClr val="000000"/>
                </a:solidFill>
                <a:latin typeface="Arial"/>
                <a:ea typeface="Times New Roman"/>
              </a:rPr>
              <a:t>  developers &amp; catch up.</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We can outsource the software project to a </a:t>
            </a:r>
            <a:endParaRPr/>
          </a:p>
          <a:p>
            <a:pPr algn="just">
              <a:lnSpc>
                <a:spcPct val="100000"/>
              </a:lnSpc>
            </a:pPr>
            <a:r>
              <a:rPr lang="en-IN" sz="2800">
                <a:solidFill>
                  <a:srgbClr val="000000"/>
                </a:solidFill>
                <a:latin typeface="Arial"/>
                <a:ea typeface="Times New Roman"/>
              </a:rPr>
              <a:t>  third party. I can just relax &amp; let that firm build </a:t>
            </a:r>
            <a:endParaRPr/>
          </a:p>
          <a:p>
            <a:pPr algn="just">
              <a:lnSpc>
                <a:spcPct val="100000"/>
              </a:lnSpc>
            </a:pPr>
            <a:r>
              <a:rPr lang="en-IN" sz="2800">
                <a:solidFill>
                  <a:srgbClr val="000000"/>
                </a:solidFill>
                <a:latin typeface="Arial"/>
                <a:ea typeface="Times New Roman"/>
              </a:rPr>
              <a:t>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380880" y="244080"/>
            <a:ext cx="7924320" cy="6428880"/>
          </a:xfrm>
          <a:prstGeom prst="rect">
            <a:avLst/>
          </a:prstGeom>
          <a:noFill/>
          <a:ln w="9360">
            <a:noFill/>
          </a:ln>
        </p:spPr>
        <p:txBody>
          <a:bodyPr anchor="ctr"/>
          <a:lstStyle/>
          <a:p>
            <a:pPr algn="just">
              <a:lnSpc>
                <a:spcPct val="100000"/>
              </a:lnSpc>
            </a:pPr>
            <a:r>
              <a:rPr lang="en-IN" sz="3200" b="1">
                <a:solidFill>
                  <a:srgbClr val="000000"/>
                </a:solidFill>
                <a:latin typeface="Arial"/>
                <a:ea typeface="Times New Roman"/>
              </a:rPr>
              <a:t> </a:t>
            </a:r>
            <a:endParaRPr/>
          </a:p>
          <a:p>
            <a:pPr algn="ctr">
              <a:lnSpc>
                <a:spcPct val="100000"/>
              </a:lnSpc>
            </a:pPr>
            <a:r>
              <a:rPr lang="en-IN" sz="3200" b="1">
                <a:solidFill>
                  <a:srgbClr val="8064A2"/>
                </a:solidFill>
                <a:latin typeface="Arial"/>
                <a:ea typeface="Times New Roman"/>
              </a:rPr>
              <a:t>	Software Myths</a:t>
            </a:r>
            <a:endParaRPr/>
          </a:p>
          <a:p>
            <a:pPr algn="just">
              <a:lnSpc>
                <a:spcPct val="100000"/>
              </a:lnSpc>
            </a:pPr>
            <a:endParaRPr/>
          </a:p>
          <a:p>
            <a:pPr algn="just">
              <a:lnSpc>
                <a:spcPct val="100000"/>
              </a:lnSpc>
              <a:buFont typeface="StarSymbol"/>
              <a:buChar char=""/>
            </a:pPr>
            <a:r>
              <a:rPr lang="en-IN" sz="3200" b="1">
                <a:solidFill>
                  <a:srgbClr val="C00000"/>
                </a:solidFill>
                <a:latin typeface="Arial"/>
                <a:ea typeface="Times New Roman"/>
              </a:rPr>
              <a:t> Customer Myths</a:t>
            </a:r>
            <a:endParaRPr/>
          </a:p>
          <a:p>
            <a:pPr algn="just">
              <a:lnSpc>
                <a:spcPct val="100000"/>
              </a:lnSpc>
            </a:pPr>
            <a:endParaRPr/>
          </a:p>
          <a:p>
            <a:pPr lvl="1" algn="just">
              <a:lnSpc>
                <a:spcPct val="100000"/>
              </a:lnSpc>
              <a:buFont typeface="StarSymbol"/>
              <a:buChar char=""/>
            </a:pPr>
            <a:r>
              <a:rPr lang="en-IN" sz="3200">
                <a:solidFill>
                  <a:srgbClr val="000000"/>
                </a:solidFill>
                <a:latin typeface="Arial"/>
                <a:ea typeface="Times New Roman"/>
              </a:rPr>
              <a:t> A general statement of objectives is </a:t>
            </a:r>
            <a:endParaRPr/>
          </a:p>
          <a:p>
            <a:pPr algn="just">
              <a:lnSpc>
                <a:spcPct val="100000"/>
              </a:lnSpc>
            </a:pPr>
            <a:r>
              <a:rPr lang="en-IN" sz="3200">
                <a:solidFill>
                  <a:srgbClr val="000000"/>
                </a:solidFill>
                <a:latin typeface="Arial"/>
                <a:ea typeface="Times New Roman"/>
              </a:rPr>
              <a:t>  sufficient to begin writing programs. </a:t>
            </a:r>
            <a:endParaRPr/>
          </a:p>
          <a:p>
            <a:pPr algn="just">
              <a:lnSpc>
                <a:spcPct val="100000"/>
              </a:lnSpc>
            </a:pPr>
            <a:r>
              <a:rPr lang="en-IN" sz="3200">
                <a:solidFill>
                  <a:srgbClr val="000000"/>
                </a:solidFill>
                <a:latin typeface="Arial"/>
                <a:ea typeface="Times New Roman"/>
              </a:rPr>
              <a:t>  We can fill in the details later</a:t>
            </a:r>
            <a:endParaRPr/>
          </a:p>
          <a:p>
            <a:pPr algn="just">
              <a:lnSpc>
                <a:spcPct val="100000"/>
              </a:lnSpc>
            </a:pPr>
            <a:endParaRPr/>
          </a:p>
          <a:p>
            <a:pPr lvl="1" algn="just">
              <a:lnSpc>
                <a:spcPct val="100000"/>
              </a:lnSpc>
              <a:buFont typeface="StarSymbol"/>
              <a:buChar char=""/>
            </a:pPr>
            <a:r>
              <a:rPr lang="en-IN" sz="3200">
                <a:solidFill>
                  <a:srgbClr val="000000"/>
                </a:solidFill>
                <a:latin typeface="Arial"/>
                <a:ea typeface="Times New Roman"/>
              </a:rPr>
              <a:t> Project requirements continually </a:t>
            </a:r>
            <a:endParaRPr/>
          </a:p>
          <a:p>
            <a:pPr algn="just">
              <a:lnSpc>
                <a:spcPct val="100000"/>
              </a:lnSpc>
            </a:pPr>
            <a:r>
              <a:rPr lang="en-IN" sz="3200">
                <a:solidFill>
                  <a:srgbClr val="000000"/>
                </a:solidFill>
                <a:latin typeface="Arial"/>
                <a:ea typeface="Times New Roman"/>
              </a:rPr>
              <a:t>  change, but the change can be easily </a:t>
            </a:r>
            <a:endParaRPr/>
          </a:p>
          <a:p>
            <a:pPr algn="just">
              <a:lnSpc>
                <a:spcPct val="100000"/>
              </a:lnSpc>
            </a:pPr>
            <a:r>
              <a:rPr lang="en-IN" sz="3200">
                <a:solidFill>
                  <a:srgbClr val="000000"/>
                </a:solidFill>
                <a:latin typeface="Arial"/>
                <a:ea typeface="Times New Roman"/>
              </a:rPr>
              <a:t>  accommodated because software is </a:t>
            </a:r>
            <a:endParaRPr/>
          </a:p>
          <a:p>
            <a:pPr algn="just">
              <a:lnSpc>
                <a:spcPct val="100000"/>
              </a:lnSpc>
            </a:pPr>
            <a:r>
              <a:rPr lang="en-IN" sz="3200">
                <a:solidFill>
                  <a:srgbClr val="000000"/>
                </a:solidFill>
                <a:latin typeface="Arial"/>
                <a:ea typeface="Times New Roman"/>
              </a:rPr>
              <a:t>  flexible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80880" y="257760"/>
            <a:ext cx="8457840" cy="6066000"/>
          </a:xfrm>
          <a:prstGeom prst="rect">
            <a:avLst/>
          </a:prstGeom>
          <a:noFill/>
          <a:ln w="9360">
            <a:noFill/>
          </a:ln>
        </p:spPr>
        <p:txBody>
          <a:bodyPr anchor="ctr"/>
          <a:lstStyle/>
          <a:p>
            <a:pPr algn="ctr">
              <a:lnSpc>
                <a:spcPct val="100000"/>
              </a:lnSpc>
            </a:pPr>
            <a:r>
              <a:rPr lang="en-IN" sz="3200" b="1">
                <a:solidFill>
                  <a:srgbClr val="FF0000"/>
                </a:solidFill>
                <a:latin typeface="Arial"/>
                <a:ea typeface="Times New Roman"/>
              </a:rPr>
              <a:t>Software Myths</a:t>
            </a:r>
            <a:endParaRPr/>
          </a:p>
          <a:p>
            <a:pPr algn="just">
              <a:lnSpc>
                <a:spcPct val="100000"/>
              </a:lnSpc>
            </a:pPr>
            <a:endParaRPr/>
          </a:p>
          <a:p>
            <a:pPr algn="just">
              <a:lnSpc>
                <a:spcPct val="100000"/>
              </a:lnSpc>
              <a:buFont typeface="StarSymbol"/>
              <a:buChar char=""/>
            </a:pPr>
            <a:r>
              <a:rPr lang="en-IN" sz="2400" b="1">
                <a:solidFill>
                  <a:srgbClr val="C00000"/>
                </a:solidFill>
                <a:latin typeface="Arial"/>
                <a:ea typeface="Times New Roman"/>
              </a:rPr>
              <a:t> Practitioners Myth</a:t>
            </a:r>
            <a:endParaRPr/>
          </a:p>
          <a:p>
            <a:pPr algn="just">
              <a:lnSpc>
                <a:spcPct val="100000"/>
              </a:lnSpc>
            </a:pPr>
            <a:endParaRPr/>
          </a:p>
          <a:p>
            <a:pPr lvl="1" algn="just">
              <a:lnSpc>
                <a:spcPct val="100000"/>
              </a:lnSpc>
              <a:buFont typeface="StarSymbol"/>
              <a:buChar char=""/>
            </a:pPr>
            <a:r>
              <a:rPr lang="en-IN" sz="2400">
                <a:solidFill>
                  <a:srgbClr val="000000"/>
                </a:solidFill>
                <a:latin typeface="Arial"/>
                <a:ea typeface="Times New Roman"/>
              </a:rPr>
              <a:t> Once we write the program and get it to work our job is </a:t>
            </a:r>
            <a:endParaRPr/>
          </a:p>
          <a:p>
            <a:pPr algn="just">
              <a:lnSpc>
                <a:spcPct val="100000"/>
              </a:lnSpc>
            </a:pPr>
            <a:r>
              <a:rPr lang="en-IN" sz="2400">
                <a:solidFill>
                  <a:srgbClr val="000000"/>
                </a:solidFill>
                <a:latin typeface="Arial"/>
                <a:ea typeface="Times New Roman"/>
              </a:rPr>
              <a:t>   done</a:t>
            </a:r>
            <a:endParaRPr/>
          </a:p>
          <a:p>
            <a:pPr algn="just">
              <a:lnSpc>
                <a:spcPct val="100000"/>
              </a:lnSpc>
            </a:pPr>
            <a:endParaRPr/>
          </a:p>
          <a:p>
            <a:pPr lvl="1" algn="just">
              <a:lnSpc>
                <a:spcPct val="100000"/>
              </a:lnSpc>
              <a:buFont typeface="StarSymbol"/>
              <a:buChar char=""/>
            </a:pPr>
            <a:r>
              <a:rPr lang="en-IN" sz="2400">
                <a:solidFill>
                  <a:srgbClr val="000000"/>
                </a:solidFill>
                <a:latin typeface="Arial"/>
                <a:ea typeface="Times New Roman"/>
              </a:rPr>
              <a:t> Until I get the program running, I have no way of </a:t>
            </a:r>
            <a:endParaRPr/>
          </a:p>
          <a:p>
            <a:pPr algn="just">
              <a:lnSpc>
                <a:spcPct val="100000"/>
              </a:lnSpc>
            </a:pPr>
            <a:r>
              <a:rPr lang="en-IN" sz="2400">
                <a:solidFill>
                  <a:srgbClr val="000000"/>
                </a:solidFill>
                <a:latin typeface="Arial"/>
                <a:ea typeface="Times New Roman"/>
              </a:rPr>
              <a:t>  accessing its quality</a:t>
            </a:r>
            <a:endParaRPr/>
          </a:p>
          <a:p>
            <a:pPr algn="just">
              <a:lnSpc>
                <a:spcPct val="100000"/>
              </a:lnSpc>
            </a:pPr>
            <a:endParaRPr/>
          </a:p>
          <a:p>
            <a:pPr lvl="1" algn="just">
              <a:lnSpc>
                <a:spcPct val="100000"/>
              </a:lnSpc>
              <a:buFont typeface="StarSymbol"/>
              <a:buChar char=""/>
            </a:pPr>
            <a:r>
              <a:rPr lang="en-IN" sz="2400">
                <a:solidFill>
                  <a:srgbClr val="000000"/>
                </a:solidFill>
                <a:latin typeface="Arial"/>
                <a:ea typeface="Times New Roman"/>
              </a:rPr>
              <a:t> The only deliverable work product for a successful </a:t>
            </a:r>
            <a:endParaRPr/>
          </a:p>
          <a:p>
            <a:pPr algn="just">
              <a:lnSpc>
                <a:spcPct val="100000"/>
              </a:lnSpc>
            </a:pPr>
            <a:r>
              <a:rPr lang="en-IN" sz="2400">
                <a:solidFill>
                  <a:srgbClr val="000000"/>
                </a:solidFill>
                <a:latin typeface="Arial"/>
                <a:ea typeface="Times New Roman"/>
              </a:rPr>
              <a:t>   project is the working program</a:t>
            </a:r>
            <a:endParaRPr/>
          </a:p>
          <a:p>
            <a:pPr algn="just">
              <a:lnSpc>
                <a:spcPct val="100000"/>
              </a:lnSpc>
            </a:pPr>
            <a:endParaRPr/>
          </a:p>
          <a:p>
            <a:pPr lvl="1" algn="just">
              <a:lnSpc>
                <a:spcPct val="100000"/>
              </a:lnSpc>
              <a:buFont typeface="StarSymbol"/>
              <a:buChar char=""/>
            </a:pPr>
            <a:r>
              <a:rPr lang="en-IN" sz="2400">
                <a:solidFill>
                  <a:srgbClr val="000000"/>
                </a:solidFill>
                <a:latin typeface="Arial"/>
                <a:ea typeface="Times New Roman"/>
              </a:rPr>
              <a:t> Software Engineering will make us create voluminous &amp; </a:t>
            </a:r>
            <a:endParaRPr/>
          </a:p>
          <a:p>
            <a:pPr algn="just">
              <a:lnSpc>
                <a:spcPct val="100000"/>
              </a:lnSpc>
            </a:pPr>
            <a:r>
              <a:rPr lang="en-IN" sz="2400">
                <a:solidFill>
                  <a:srgbClr val="000000"/>
                </a:solidFill>
                <a:latin typeface="Arial"/>
                <a:ea typeface="Times New Roman"/>
              </a:rPr>
              <a:t>   unnecessary documentation &amp; invariably slow us down</a:t>
            </a:r>
            <a:endParaRPr/>
          </a:p>
          <a:p>
            <a:pPr algn="just">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304920" y="555840"/>
            <a:ext cx="8534160" cy="4479120"/>
          </a:xfrm>
          <a:prstGeom prst="rect">
            <a:avLst/>
          </a:prstGeom>
          <a:noFill/>
          <a:ln w="9360">
            <a:noFill/>
          </a:ln>
        </p:spPr>
        <p:txBody>
          <a:bodyPr anchor="ctr"/>
          <a:lstStyle/>
          <a:p>
            <a:pPr>
              <a:lnSpc>
                <a:spcPct val="100000"/>
              </a:lnSpc>
            </a:pPr>
            <a:r>
              <a:rPr lang="en-IN" sz="3200" b="1">
                <a:solidFill>
                  <a:srgbClr val="000000"/>
                </a:solidFill>
                <a:latin typeface="Arial"/>
                <a:ea typeface="Times New Roman"/>
              </a:rPr>
              <a:t> </a:t>
            </a:r>
            <a:endParaRPr/>
          </a:p>
          <a:p>
            <a:pPr>
              <a:lnSpc>
                <a:spcPct val="100000"/>
              </a:lnSpc>
              <a:buFont typeface="StarSymbol"/>
              <a:buChar char=""/>
            </a:pPr>
            <a:r>
              <a:rPr lang="en-IN" sz="3200">
                <a:solidFill>
                  <a:srgbClr val="C00000"/>
                </a:solidFill>
                <a:latin typeface="Arial"/>
                <a:ea typeface="Times New Roman"/>
              </a:rPr>
              <a:t> </a:t>
            </a:r>
            <a:r>
              <a:rPr lang="en-IN" sz="3000">
                <a:solidFill>
                  <a:srgbClr val="C00000"/>
                </a:solidFill>
                <a:latin typeface="Arial"/>
                <a:ea typeface="Times New Roman"/>
              </a:rPr>
              <a:t>Software Engineering – A layered Technology</a:t>
            </a:r>
            <a:endParaRPr/>
          </a:p>
          <a:p>
            <a:pPr>
              <a:lnSpc>
                <a:spcPct val="100000"/>
              </a:lnSpc>
            </a:pPr>
            <a:endParaRPr/>
          </a:p>
          <a:p>
            <a:pPr lvl="1">
              <a:lnSpc>
                <a:spcPct val="100000"/>
              </a:lnSpc>
              <a:buFont typeface="Arial"/>
              <a:buChar char="•"/>
            </a:pPr>
            <a:r>
              <a:rPr lang="en-IN" sz="3200" b="1">
                <a:solidFill>
                  <a:srgbClr val="000000"/>
                </a:solidFill>
                <a:latin typeface="Arial"/>
                <a:ea typeface="Times New Roman"/>
              </a:rPr>
              <a:t> Software Engineering</a:t>
            </a:r>
            <a:r>
              <a:rPr lang="en-IN" sz="3200">
                <a:solidFill>
                  <a:srgbClr val="000000"/>
                </a:solidFill>
                <a:latin typeface="Arial"/>
                <a:ea typeface="Times New Roman"/>
              </a:rPr>
              <a:t> is the application 		  of systematic, disciplined, quantifiable 	  </a:t>
            </a:r>
            <a:endParaRPr/>
          </a:p>
          <a:p>
            <a:pPr>
              <a:lnSpc>
                <a:spcPct val="100000"/>
              </a:lnSpc>
            </a:pPr>
            <a:r>
              <a:rPr lang="en-IN" sz="3200">
                <a:solidFill>
                  <a:srgbClr val="000000"/>
                </a:solidFill>
                <a:latin typeface="Arial"/>
                <a:ea typeface="Times New Roman"/>
              </a:rPr>
              <a:t>  approach to the development, operation </a:t>
            </a:r>
            <a:endParaRPr/>
          </a:p>
          <a:p>
            <a:pPr>
              <a:lnSpc>
                <a:spcPct val="100000"/>
              </a:lnSpc>
            </a:pPr>
            <a:r>
              <a:rPr lang="en-IN" sz="3200">
                <a:solidFill>
                  <a:srgbClr val="000000"/>
                </a:solidFill>
                <a:latin typeface="Arial"/>
                <a:ea typeface="Times New Roman"/>
              </a:rPr>
              <a:t>  and maintenance of software i.e. the </a:t>
            </a:r>
            <a:endParaRPr/>
          </a:p>
          <a:p>
            <a:pPr>
              <a:lnSpc>
                <a:spcPct val="100000"/>
              </a:lnSpc>
            </a:pPr>
            <a:r>
              <a:rPr lang="en-IN" sz="3200">
                <a:solidFill>
                  <a:srgbClr val="000000"/>
                </a:solidFill>
                <a:latin typeface="Arial"/>
                <a:ea typeface="Times New Roman"/>
              </a:rPr>
              <a:t>  application of engineering to software  </a:t>
            </a:r>
            <a:endParaRPr/>
          </a:p>
          <a:p>
            <a:pPr>
              <a:lnSpc>
                <a:spcPct val="100000"/>
              </a:lnSpc>
            </a:pPr>
            <a:r>
              <a:rPr lang="en-IN" sz="3200">
                <a:solidFill>
                  <a:srgbClr val="000000"/>
                </a:solidFill>
                <a:latin typeface="Arial"/>
                <a:ea typeface="Times New Roman"/>
              </a:rPr>
              <a:t>  [ IEEE definition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09480" y="380880"/>
            <a:ext cx="8000640" cy="880452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3600" b="1">
                <a:solidFill>
                  <a:srgbClr val="FF0000"/>
                </a:solidFill>
                <a:latin typeface="Calibri"/>
              </a:rPr>
              <a:t>  Software Engineering</a:t>
            </a:r>
            <a:endParaRPr/>
          </a:p>
          <a:p>
            <a:pPr>
              <a:lnSpc>
                <a:spcPct val="100000"/>
              </a:lnSpc>
            </a:pPr>
            <a:r>
              <a:rPr lang="en-IN" b="1">
                <a:solidFill>
                  <a:srgbClr val="000000"/>
                </a:solidFill>
                <a:latin typeface="Calibri"/>
              </a:rPr>
              <a:t> </a:t>
            </a:r>
            <a:r>
              <a:rPr lang="en-IN" sz="3200" b="1">
                <a:solidFill>
                  <a:srgbClr val="FF0000"/>
                </a:solidFill>
                <a:latin typeface="Calibri"/>
              </a:rPr>
              <a:t>Program Outcomes Mapping:</a:t>
            </a:r>
            <a:endParaRPr/>
          </a:p>
          <a:p>
            <a:pPr>
              <a:lnSpc>
                <a:spcPct val="100000"/>
              </a:lnSpc>
              <a:buFont typeface="Arial"/>
              <a:buChar char="•"/>
            </a:pPr>
            <a:r>
              <a:rPr lang="en-IN" sz="2800" b="1">
                <a:solidFill>
                  <a:srgbClr val="000000"/>
                </a:solidFill>
                <a:latin typeface="Calibri"/>
              </a:rPr>
              <a:t> </a:t>
            </a:r>
            <a:r>
              <a:rPr lang="en-IN" sz="2800">
                <a:solidFill>
                  <a:srgbClr val="000000"/>
                </a:solidFill>
                <a:latin typeface="Calibri"/>
              </a:rPr>
              <a:t>an ability to apply knowledge of Mathematics,  </a:t>
            </a:r>
            <a:endParaRPr/>
          </a:p>
          <a:p>
            <a:pPr>
              <a:lnSpc>
                <a:spcPct val="100000"/>
              </a:lnSpc>
            </a:pPr>
            <a:r>
              <a:rPr lang="en-IN" sz="2800">
                <a:solidFill>
                  <a:srgbClr val="000000"/>
                </a:solidFill>
                <a:latin typeface="Calibri"/>
              </a:rPr>
              <a:t>  Science, and Engineering </a:t>
            </a:r>
            <a:r>
              <a:rPr lang="en-IN" sz="2800" b="1">
                <a:solidFill>
                  <a:srgbClr val="000000"/>
                </a:solidFill>
                <a:latin typeface="Calibri"/>
              </a:rPr>
              <a:t>(a).</a:t>
            </a:r>
            <a:endParaRPr/>
          </a:p>
          <a:p>
            <a:pPr>
              <a:lnSpc>
                <a:spcPct val="100000"/>
              </a:lnSpc>
              <a:buFont typeface="Arial"/>
              <a:buChar char="•"/>
            </a:pPr>
            <a:r>
              <a:rPr lang="en-IN" sz="2800">
                <a:solidFill>
                  <a:srgbClr val="000000"/>
                </a:solidFill>
                <a:latin typeface="Calibri"/>
              </a:rPr>
              <a:t> an ability to design and conduct experiments, as </a:t>
            </a:r>
            <a:endParaRPr/>
          </a:p>
          <a:p>
            <a:pPr>
              <a:lnSpc>
                <a:spcPct val="100000"/>
              </a:lnSpc>
            </a:pPr>
            <a:r>
              <a:rPr lang="en-IN" sz="2800">
                <a:solidFill>
                  <a:srgbClr val="000000"/>
                </a:solidFill>
                <a:latin typeface="Calibri"/>
              </a:rPr>
              <a:t>   well as to analyze and interpret data  </a:t>
            </a:r>
            <a:r>
              <a:rPr lang="en-IN" sz="2800" b="1">
                <a:solidFill>
                  <a:srgbClr val="000000"/>
                </a:solidFill>
                <a:latin typeface="Calibri"/>
              </a:rPr>
              <a:t>(b).</a:t>
            </a:r>
            <a:endParaRPr/>
          </a:p>
          <a:p>
            <a:pPr>
              <a:lnSpc>
                <a:spcPct val="100000"/>
              </a:lnSpc>
              <a:buFont typeface="Arial"/>
              <a:buChar char="•"/>
            </a:pPr>
            <a:r>
              <a:rPr lang="en-IN" sz="2800">
                <a:solidFill>
                  <a:srgbClr val="000000"/>
                </a:solidFill>
                <a:latin typeface="Calibri"/>
              </a:rPr>
              <a:t> an ability to design a system, component, or process </a:t>
            </a:r>
            <a:endParaRPr/>
          </a:p>
          <a:p>
            <a:pPr>
              <a:lnSpc>
                <a:spcPct val="100000"/>
              </a:lnSpc>
            </a:pPr>
            <a:r>
              <a:rPr lang="en-IN" sz="2800">
                <a:solidFill>
                  <a:srgbClr val="000000"/>
                </a:solidFill>
                <a:latin typeface="Calibri"/>
              </a:rPr>
              <a:t>  to meet desired needs within realistic constraints </a:t>
            </a:r>
            <a:endParaRPr/>
          </a:p>
          <a:p>
            <a:pPr>
              <a:lnSpc>
                <a:spcPct val="100000"/>
              </a:lnSpc>
            </a:pPr>
            <a:r>
              <a:rPr lang="en-IN" sz="2800">
                <a:solidFill>
                  <a:srgbClr val="000000"/>
                </a:solidFill>
                <a:latin typeface="Calibri"/>
              </a:rPr>
              <a:t>  such as economic, environmental, social, political, </a:t>
            </a:r>
            <a:endParaRPr/>
          </a:p>
          <a:p>
            <a:pPr>
              <a:lnSpc>
                <a:spcPct val="100000"/>
              </a:lnSpc>
            </a:pPr>
            <a:r>
              <a:rPr lang="en-IN" sz="2800">
                <a:solidFill>
                  <a:srgbClr val="000000"/>
                </a:solidFill>
                <a:latin typeface="Calibri"/>
              </a:rPr>
              <a:t>  ethical, health and safety, manufacturability, and </a:t>
            </a:r>
            <a:endParaRPr/>
          </a:p>
          <a:p>
            <a:pPr>
              <a:lnSpc>
                <a:spcPct val="100000"/>
              </a:lnSpc>
            </a:pPr>
            <a:r>
              <a:rPr lang="en-IN" sz="2800">
                <a:solidFill>
                  <a:srgbClr val="000000"/>
                </a:solidFill>
                <a:latin typeface="Calibri"/>
              </a:rPr>
              <a:t>  sustainability </a:t>
            </a:r>
            <a:r>
              <a:rPr lang="en-IN" sz="2800" b="1">
                <a:solidFill>
                  <a:srgbClr val="000000"/>
                </a:solidFill>
                <a:latin typeface="Calibri"/>
              </a:rPr>
              <a:t>(c)</a:t>
            </a:r>
            <a:endParaRPr/>
          </a:p>
          <a:p>
            <a:pPr>
              <a:lnSpc>
                <a:spcPct val="100000"/>
              </a:lnSpc>
              <a:buFont typeface="Arial"/>
              <a:buChar char="•"/>
            </a:pPr>
            <a:r>
              <a:rPr lang="en-IN" sz="2800">
                <a:solidFill>
                  <a:srgbClr val="000000"/>
                </a:solidFill>
                <a:latin typeface="Calibri"/>
              </a:rPr>
              <a:t> an ability to identify, formulate, and solve </a:t>
            </a:r>
            <a:endParaRPr/>
          </a:p>
          <a:p>
            <a:pPr>
              <a:lnSpc>
                <a:spcPct val="100000"/>
              </a:lnSpc>
            </a:pPr>
            <a:r>
              <a:rPr lang="en-IN" sz="2800">
                <a:solidFill>
                  <a:srgbClr val="000000"/>
                </a:solidFill>
                <a:latin typeface="Calibri"/>
              </a:rPr>
              <a:t>  engineering problems </a:t>
            </a:r>
            <a:r>
              <a:rPr lang="en-IN" sz="2800" b="1">
                <a:solidFill>
                  <a:srgbClr val="000000"/>
                </a:solidFill>
                <a:latin typeface="Calibri"/>
              </a:rPr>
              <a:t>(e)</a:t>
            </a:r>
            <a:endParaRPr/>
          </a:p>
          <a:p>
            <a:pPr>
              <a:lnSpc>
                <a:spcPct val="100000"/>
              </a:lnSpc>
            </a:pPr>
            <a:endParaRPr/>
          </a:p>
        </p:txBody>
      </p:sp>
      <p:sp>
        <p:nvSpPr>
          <p:cNvPr id="160" name="CustomShape 2"/>
          <p:cNvSpPr/>
          <p:nvPr/>
        </p:nvSpPr>
        <p:spPr>
          <a:xfrm>
            <a:off x="720" y="1080"/>
            <a:ext cx="240480" cy="335520"/>
          </a:xfrm>
          <a:prstGeom prst="rect">
            <a:avLst/>
          </a:prstGeom>
          <a:noFill/>
          <a:ln w="9360">
            <a:noFill/>
          </a:ln>
        </p:spPr>
        <p:txBody>
          <a:bodyPr wrap="none" anchor="ctr"/>
          <a:lstStyle/>
          <a:p>
            <a:pPr algn="just">
              <a:lnSpc>
                <a:spcPct val="100000"/>
              </a:lnSpc>
            </a:pPr>
            <a:r>
              <a:rPr lang="en-IN" sz="1600" b="1">
                <a:solidFill>
                  <a:srgbClr val="000000"/>
                </a:solidFill>
                <a:latin typeface="Arial"/>
                <a:ea typeface="Times New Roman"/>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6553080" y="6356520"/>
            <a:ext cx="2133360" cy="364680"/>
          </a:xfrm>
          <a:prstGeom prst="rect">
            <a:avLst/>
          </a:prstGeom>
        </p:spPr>
        <p:txBody>
          <a:bodyPr anchor="ctr"/>
          <a:lstStyle/>
          <a:p>
            <a:pPr algn="r">
              <a:lnSpc>
                <a:spcPct val="100000"/>
              </a:lnSpc>
            </a:pPr>
            <a:fld id="{6A68A6E2-DB5C-49EA-B0AA-C68AAEE5B2B9}" type="slidenum">
              <a:rPr lang="en-IN" sz="1200">
                <a:solidFill>
                  <a:srgbClr val="8B8B8B"/>
                </a:solidFill>
                <a:latin typeface="Calibri"/>
              </a:rPr>
              <a:pPr algn="r">
                <a:lnSpc>
                  <a:spcPct val="100000"/>
                </a:lnSpc>
              </a:pPr>
              <a:t>20</a:t>
            </a:fld>
            <a:endParaRPr/>
          </a:p>
        </p:txBody>
      </p:sp>
      <p:sp>
        <p:nvSpPr>
          <p:cNvPr id="204" name="TextShape 2"/>
          <p:cNvSpPr txBox="1"/>
          <p:nvPr/>
        </p:nvSpPr>
        <p:spPr>
          <a:xfrm>
            <a:off x="2171880" y="609120"/>
            <a:ext cx="5193720" cy="1392120"/>
          </a:xfrm>
          <a:prstGeom prst="rect">
            <a:avLst/>
          </a:prstGeom>
        </p:spPr>
        <p:txBody>
          <a:bodyPr lIns="63360" tIns="25560" rIns="63360" bIns="25560"/>
          <a:lstStyle/>
          <a:p>
            <a:pPr algn="ctr">
              <a:lnSpc>
                <a:spcPct val="100000"/>
              </a:lnSpc>
            </a:pPr>
            <a:r>
              <a:rPr lang="en-US" sz="4400" b="1">
                <a:solidFill>
                  <a:srgbClr val="FF0000"/>
                </a:solidFill>
                <a:latin typeface="Calibri"/>
                <a:ea typeface="宋体"/>
              </a:rPr>
              <a:t>A Layered Technology</a:t>
            </a:r>
            <a:endParaRPr/>
          </a:p>
        </p:txBody>
      </p:sp>
      <p:sp>
        <p:nvSpPr>
          <p:cNvPr id="205" name="CustomShape 3"/>
          <p:cNvSpPr/>
          <p:nvPr/>
        </p:nvSpPr>
        <p:spPr>
          <a:xfrm>
            <a:off x="2941560" y="1851840"/>
            <a:ext cx="3103200" cy="454680"/>
          </a:xfrm>
          <a:prstGeom prst="rect">
            <a:avLst/>
          </a:prstGeom>
          <a:noFill/>
          <a:ln w="12600">
            <a:noFill/>
          </a:ln>
        </p:spPr>
        <p:txBody>
          <a:bodyPr wrap="none" lIns="90360" tIns="44280" rIns="90360" bIns="44280"/>
          <a:lstStyle/>
          <a:p>
            <a:pPr>
              <a:lnSpc>
                <a:spcPct val="100000"/>
              </a:lnSpc>
            </a:pPr>
            <a:r>
              <a:rPr lang="en-IN" sz="2400">
                <a:solidFill>
                  <a:srgbClr val="000000"/>
                </a:solidFill>
                <a:latin typeface="Palatino"/>
                <a:ea typeface="宋体"/>
              </a:rPr>
              <a:t>Software Engineering</a:t>
            </a:r>
            <a:endParaRPr/>
          </a:p>
        </p:txBody>
      </p:sp>
      <p:sp>
        <p:nvSpPr>
          <p:cNvPr id="206" name="CustomShape 4"/>
          <p:cNvSpPr/>
          <p:nvPr/>
        </p:nvSpPr>
        <p:spPr>
          <a:xfrm>
            <a:off x="774720" y="3650400"/>
            <a:ext cx="7619760" cy="1285560"/>
          </a:xfrm>
          <a:prstGeom prst="ellipse">
            <a:avLst/>
          </a:prstGeom>
          <a:solidFill>
            <a:srgbClr val="FFFFFF"/>
          </a:solidFill>
          <a:ln w="12600">
            <a:noFill/>
          </a:ln>
        </p:spPr>
      </p:sp>
      <p:sp>
        <p:nvSpPr>
          <p:cNvPr id="207" name="CustomShape 5"/>
          <p:cNvSpPr/>
          <p:nvPr/>
        </p:nvSpPr>
        <p:spPr>
          <a:xfrm>
            <a:off x="1231920" y="3222000"/>
            <a:ext cx="6629040" cy="1199880"/>
          </a:xfrm>
          <a:prstGeom prst="ellipse">
            <a:avLst/>
          </a:prstGeom>
          <a:solidFill>
            <a:srgbClr val="BC3700"/>
          </a:solidFill>
          <a:ln w="12600">
            <a:noFill/>
          </a:ln>
        </p:spPr>
      </p:sp>
      <p:sp>
        <p:nvSpPr>
          <p:cNvPr id="208" name="CustomShape 6"/>
          <p:cNvSpPr/>
          <p:nvPr/>
        </p:nvSpPr>
        <p:spPr>
          <a:xfrm>
            <a:off x="1765440" y="2793240"/>
            <a:ext cx="5486040" cy="1028520"/>
          </a:xfrm>
          <a:prstGeom prst="ellipse">
            <a:avLst/>
          </a:prstGeom>
          <a:solidFill>
            <a:srgbClr val="4F81BD"/>
          </a:solidFill>
          <a:ln w="12600">
            <a:noFill/>
          </a:ln>
        </p:spPr>
      </p:sp>
      <p:sp>
        <p:nvSpPr>
          <p:cNvPr id="209" name="CustomShape 7"/>
          <p:cNvSpPr/>
          <p:nvPr/>
        </p:nvSpPr>
        <p:spPr>
          <a:xfrm>
            <a:off x="2146320" y="2536200"/>
            <a:ext cx="4723920" cy="685440"/>
          </a:xfrm>
          <a:prstGeom prst="ellipse">
            <a:avLst/>
          </a:prstGeom>
          <a:solidFill>
            <a:srgbClr val="790015"/>
          </a:solidFill>
          <a:ln w="12600">
            <a:noFill/>
          </a:ln>
        </p:spPr>
      </p:sp>
      <p:sp>
        <p:nvSpPr>
          <p:cNvPr id="210" name="CustomShape 8"/>
          <p:cNvSpPr/>
          <p:nvPr/>
        </p:nvSpPr>
        <p:spPr>
          <a:xfrm>
            <a:off x="3377880" y="4491720"/>
            <a:ext cx="2089800" cy="393840"/>
          </a:xfrm>
          <a:prstGeom prst="rect">
            <a:avLst/>
          </a:prstGeom>
          <a:noFill/>
          <a:ln w="12600">
            <a:noFill/>
          </a:ln>
        </p:spPr>
        <p:txBody>
          <a:bodyPr wrap="none" lIns="90360" tIns="44280" rIns="90360" bIns="44280"/>
          <a:lstStyle/>
          <a:p>
            <a:pPr>
              <a:lnSpc>
                <a:spcPct val="100000"/>
              </a:lnSpc>
            </a:pPr>
            <a:r>
              <a:rPr lang="en-IN" sz="2000">
                <a:solidFill>
                  <a:srgbClr val="000000"/>
                </a:solidFill>
                <a:latin typeface="Palatino"/>
                <a:ea typeface="宋体"/>
              </a:rPr>
              <a:t>a “quality” focus</a:t>
            </a:r>
            <a:endParaRPr/>
          </a:p>
        </p:txBody>
      </p:sp>
      <p:sp>
        <p:nvSpPr>
          <p:cNvPr id="211" name="CustomShape 9"/>
          <p:cNvSpPr/>
          <p:nvPr/>
        </p:nvSpPr>
        <p:spPr>
          <a:xfrm>
            <a:off x="3552120" y="3891600"/>
            <a:ext cx="1803240" cy="393840"/>
          </a:xfrm>
          <a:prstGeom prst="rect">
            <a:avLst/>
          </a:prstGeom>
          <a:noFill/>
          <a:ln w="12600">
            <a:noFill/>
          </a:ln>
        </p:spPr>
        <p:txBody>
          <a:bodyPr wrap="none" lIns="90360" tIns="44280" rIns="90360" bIns="44280"/>
          <a:lstStyle/>
          <a:p>
            <a:pPr>
              <a:lnSpc>
                <a:spcPct val="100000"/>
              </a:lnSpc>
            </a:pPr>
            <a:r>
              <a:rPr lang="en-IN" sz="2000">
                <a:solidFill>
                  <a:srgbClr val="DADADA"/>
                </a:solidFill>
                <a:latin typeface="Palatino"/>
                <a:ea typeface="宋体"/>
              </a:rPr>
              <a:t>process model</a:t>
            </a:r>
            <a:endParaRPr/>
          </a:p>
        </p:txBody>
      </p:sp>
      <p:sp>
        <p:nvSpPr>
          <p:cNvPr id="212" name="CustomShape 10"/>
          <p:cNvSpPr/>
          <p:nvPr/>
        </p:nvSpPr>
        <p:spPr>
          <a:xfrm>
            <a:off x="3886920" y="3291480"/>
            <a:ext cx="1160280" cy="393840"/>
          </a:xfrm>
          <a:prstGeom prst="rect">
            <a:avLst/>
          </a:prstGeom>
          <a:noFill/>
          <a:ln w="12600">
            <a:noFill/>
          </a:ln>
        </p:spPr>
        <p:txBody>
          <a:bodyPr wrap="none" lIns="90360" tIns="44280" rIns="90360" bIns="44280"/>
          <a:lstStyle/>
          <a:p>
            <a:pPr>
              <a:lnSpc>
                <a:spcPct val="100000"/>
              </a:lnSpc>
            </a:pPr>
            <a:r>
              <a:rPr lang="en-IN" sz="2000">
                <a:solidFill>
                  <a:srgbClr val="DADADA"/>
                </a:solidFill>
                <a:latin typeface="Palatino"/>
                <a:ea typeface="宋体"/>
              </a:rPr>
              <a:t>methods</a:t>
            </a:r>
            <a:endParaRPr/>
          </a:p>
        </p:txBody>
      </p:sp>
      <p:sp>
        <p:nvSpPr>
          <p:cNvPr id="213" name="CustomShape 11"/>
          <p:cNvSpPr/>
          <p:nvPr/>
        </p:nvSpPr>
        <p:spPr>
          <a:xfrm>
            <a:off x="4189320" y="2691360"/>
            <a:ext cx="724320" cy="393840"/>
          </a:xfrm>
          <a:prstGeom prst="rect">
            <a:avLst/>
          </a:prstGeom>
          <a:noFill/>
          <a:ln w="12600">
            <a:noFill/>
          </a:ln>
        </p:spPr>
        <p:txBody>
          <a:bodyPr wrap="none" lIns="90360" tIns="44280" rIns="90360" bIns="44280"/>
          <a:lstStyle/>
          <a:p>
            <a:pPr>
              <a:lnSpc>
                <a:spcPct val="100000"/>
              </a:lnSpc>
            </a:pPr>
            <a:r>
              <a:rPr lang="en-IN" sz="2000">
                <a:solidFill>
                  <a:srgbClr val="DADADA"/>
                </a:solidFill>
                <a:latin typeface="Palatino"/>
                <a:ea typeface="宋体"/>
              </a:rPr>
              <a:t>tools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28600" y="-1127160"/>
            <a:ext cx="8610120" cy="8804160"/>
          </a:xfrm>
          <a:prstGeom prst="rect">
            <a:avLst/>
          </a:prstGeom>
          <a:noFill/>
          <a:ln w="9360">
            <a:noFill/>
          </a:ln>
        </p:spPr>
        <p:txBody>
          <a:bodyPr anchor="ctr"/>
          <a:lstStyle/>
          <a:p>
            <a:pPr>
              <a:lnSpc>
                <a:spcPct val="100000"/>
              </a:lnSpc>
            </a:pPr>
            <a:r>
              <a:rPr lang="en-IN" sz="2400" b="1">
                <a:solidFill>
                  <a:srgbClr val="000000"/>
                </a:solidFill>
                <a:latin typeface="Calibri"/>
              </a:rPr>
              <a:t> </a:t>
            </a:r>
            <a:r>
              <a:rPr lang="en-IN" sz="2400">
                <a:solidFill>
                  <a:srgbClr val="000000"/>
                </a:solidFill>
                <a:latin typeface="Calibri"/>
              </a:rPr>
              <a:t> </a:t>
            </a:r>
            <a:endParaRPr/>
          </a:p>
          <a:p>
            <a:pPr>
              <a:lnSpc>
                <a:spcPct val="100000"/>
              </a:lnSpc>
            </a:pPr>
            <a:r>
              <a:rPr lang="en-IN" sz="3600" b="1">
                <a:solidFill>
                  <a:srgbClr val="C00000"/>
                </a:solidFill>
                <a:latin typeface="Calibri"/>
              </a:rPr>
              <a:t>Software Engineering Layers</a:t>
            </a:r>
            <a:endParaRPr/>
          </a:p>
          <a:p>
            <a:pPr>
              <a:lnSpc>
                <a:spcPct val="100000"/>
              </a:lnSpc>
            </a:pPr>
            <a:endParaRPr/>
          </a:p>
          <a:p>
            <a:pPr>
              <a:lnSpc>
                <a:spcPct val="100000"/>
              </a:lnSpc>
            </a:pPr>
            <a:r>
              <a:rPr lang="en-IN" sz="3200">
                <a:solidFill>
                  <a:srgbClr val="FF0000"/>
                </a:solidFill>
                <a:latin typeface="Calibri"/>
              </a:rPr>
              <a:t>Quality Focus : </a:t>
            </a:r>
            <a:r>
              <a:rPr lang="en-IN" sz="3200">
                <a:solidFill>
                  <a:srgbClr val="000000"/>
                </a:solidFill>
                <a:latin typeface="Calibri"/>
              </a:rPr>
              <a:t>Organizational commitment to  </a:t>
            </a:r>
            <a:endParaRPr/>
          </a:p>
          <a:p>
            <a:pPr>
              <a:lnSpc>
                <a:spcPct val="100000"/>
              </a:lnSpc>
            </a:pPr>
            <a:r>
              <a:rPr lang="en-IN" sz="3200">
                <a:solidFill>
                  <a:srgbClr val="000000"/>
                </a:solidFill>
                <a:latin typeface="Calibri"/>
              </a:rPr>
              <a:t>                            quality ( TQM, Six Sigma )</a:t>
            </a:r>
            <a:endParaRPr/>
          </a:p>
          <a:p>
            <a:pPr>
              <a:lnSpc>
                <a:spcPct val="100000"/>
              </a:lnSpc>
            </a:pPr>
            <a:r>
              <a:rPr lang="en-IN" sz="3200">
                <a:solidFill>
                  <a:srgbClr val="FF0000"/>
                </a:solidFill>
                <a:latin typeface="Calibri"/>
              </a:rPr>
              <a:t>Process 	     : </a:t>
            </a:r>
            <a:r>
              <a:rPr lang="en-IN" sz="3200">
                <a:solidFill>
                  <a:srgbClr val="000000"/>
                </a:solidFill>
                <a:latin typeface="Calibri"/>
              </a:rPr>
              <a:t>Defines a framework (Foundation </a:t>
            </a:r>
            <a:endParaRPr/>
          </a:p>
          <a:p>
            <a:pPr>
              <a:lnSpc>
                <a:spcPct val="100000"/>
              </a:lnSpc>
            </a:pPr>
            <a:r>
              <a:rPr lang="en-IN" sz="3200">
                <a:solidFill>
                  <a:srgbClr val="000000"/>
                </a:solidFill>
                <a:latin typeface="Calibri"/>
              </a:rPr>
              <a:t>		        for Software Engineering)</a:t>
            </a:r>
            <a:endParaRPr/>
          </a:p>
          <a:p>
            <a:pPr>
              <a:lnSpc>
                <a:spcPct val="100000"/>
              </a:lnSpc>
            </a:pPr>
            <a:r>
              <a:rPr lang="en-IN" sz="3200">
                <a:solidFill>
                  <a:srgbClr val="FF0000"/>
                </a:solidFill>
                <a:latin typeface="Calibri"/>
              </a:rPr>
              <a:t>Methods         : </a:t>
            </a:r>
            <a:r>
              <a:rPr lang="en-IN" sz="3200">
                <a:solidFill>
                  <a:srgbClr val="000000"/>
                </a:solidFill>
                <a:latin typeface="Calibri"/>
              </a:rPr>
              <a:t>“How to”s for building software </a:t>
            </a:r>
            <a:endParaRPr/>
          </a:p>
          <a:p>
            <a:pPr>
              <a:lnSpc>
                <a:spcPct val="100000"/>
              </a:lnSpc>
            </a:pPr>
            <a:r>
              <a:rPr lang="en-IN" sz="3200">
                <a:solidFill>
                  <a:srgbClr val="000000"/>
                </a:solidFill>
                <a:latin typeface="Calibri"/>
              </a:rPr>
              <a:t>                             (Tasks)</a:t>
            </a:r>
            <a:endParaRPr/>
          </a:p>
          <a:p>
            <a:pPr>
              <a:lnSpc>
                <a:spcPct val="100000"/>
              </a:lnSpc>
            </a:pPr>
            <a:r>
              <a:rPr lang="en-IN" sz="3200">
                <a:solidFill>
                  <a:srgbClr val="FF0000"/>
                </a:solidFill>
                <a:latin typeface="Calibri"/>
              </a:rPr>
              <a:t>Tools 	     : </a:t>
            </a:r>
            <a:r>
              <a:rPr lang="en-IN" sz="3200">
                <a:solidFill>
                  <a:srgbClr val="000000"/>
                </a:solidFill>
                <a:latin typeface="Calibri"/>
              </a:rPr>
              <a:t>Automated or semi-automated </a:t>
            </a:r>
            <a:endParaRPr/>
          </a:p>
          <a:p>
            <a:pPr>
              <a:lnSpc>
                <a:spcPct val="100000"/>
              </a:lnSpc>
            </a:pPr>
            <a:r>
              <a:rPr lang="en-IN" sz="3200">
                <a:solidFill>
                  <a:srgbClr val="000000"/>
                </a:solidFill>
                <a:latin typeface="Calibri"/>
              </a:rPr>
              <a:t>                           support (Rational Rose, CASE </a:t>
            </a:r>
            <a:endParaRPr/>
          </a:p>
          <a:p>
            <a:pPr>
              <a:lnSpc>
                <a:spcPct val="100000"/>
              </a:lnSpc>
            </a:pPr>
            <a:r>
              <a:rPr lang="en-IN" sz="3200">
                <a:solidFill>
                  <a:srgbClr val="000000"/>
                </a:solidFill>
                <a:latin typeface="Calibri"/>
              </a:rPr>
              <a:t>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838080" y="182160"/>
            <a:ext cx="6629040" cy="6002640"/>
          </a:xfrm>
          <a:prstGeom prst="rect">
            <a:avLst/>
          </a:prstGeom>
          <a:noFill/>
          <a:ln w="9360">
            <a:noFill/>
          </a:ln>
        </p:spPr>
        <p:txBody>
          <a:bodyPr anchor="ctr"/>
          <a:lstStyle/>
          <a:p>
            <a:pPr>
              <a:lnSpc>
                <a:spcPct val="100000"/>
              </a:lnSpc>
            </a:pPr>
            <a:r>
              <a:rPr lang="en-IN" sz="3200" b="1">
                <a:solidFill>
                  <a:srgbClr val="000000"/>
                </a:solidFill>
                <a:latin typeface="Arial"/>
                <a:ea typeface="Times New Roman"/>
              </a:rPr>
              <a:t> </a:t>
            </a:r>
            <a:endParaRPr/>
          </a:p>
          <a:p>
            <a:pPr>
              <a:lnSpc>
                <a:spcPct val="100000"/>
              </a:lnSpc>
              <a:buFont typeface="StarSymbol"/>
              <a:buChar char=""/>
            </a:pPr>
            <a:r>
              <a:rPr lang="en-IN" sz="3600">
                <a:solidFill>
                  <a:srgbClr val="C00000"/>
                </a:solidFill>
                <a:latin typeface="Arial"/>
                <a:ea typeface="Times New Roman"/>
              </a:rPr>
              <a:t> Framework Activities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Communication</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Planning</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Modeling</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Construction</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Deployment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553080" y="6356520"/>
            <a:ext cx="2133360" cy="364680"/>
          </a:xfrm>
          <a:prstGeom prst="rect">
            <a:avLst/>
          </a:prstGeom>
        </p:spPr>
        <p:txBody>
          <a:bodyPr anchor="ctr"/>
          <a:lstStyle/>
          <a:p>
            <a:pPr algn="r">
              <a:lnSpc>
                <a:spcPct val="100000"/>
              </a:lnSpc>
            </a:pPr>
            <a:fld id="{99A73C37-4FB5-49D5-BEC1-66D3A5F7E5F6}" type="slidenum">
              <a:rPr lang="en-IN" sz="1200">
                <a:solidFill>
                  <a:srgbClr val="8B8B8B"/>
                </a:solidFill>
                <a:latin typeface="Calibri"/>
              </a:rPr>
              <a:pPr algn="r">
                <a:lnSpc>
                  <a:spcPct val="100000"/>
                </a:lnSpc>
              </a:pPr>
              <a:t>23</a:t>
            </a:fld>
            <a:endParaRPr/>
          </a:p>
        </p:txBody>
      </p:sp>
      <p:sp>
        <p:nvSpPr>
          <p:cNvPr id="217" name="TextShape 2"/>
          <p:cNvSpPr txBox="1"/>
          <p:nvPr/>
        </p:nvSpPr>
        <p:spPr>
          <a:xfrm>
            <a:off x="2262240" y="609120"/>
            <a:ext cx="504612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A Process Framework</a:t>
            </a:r>
            <a:endParaRPr/>
          </a:p>
        </p:txBody>
      </p:sp>
      <p:sp>
        <p:nvSpPr>
          <p:cNvPr id="218" name="CustomShape 3"/>
          <p:cNvSpPr/>
          <p:nvPr/>
        </p:nvSpPr>
        <p:spPr>
          <a:xfrm>
            <a:off x="228600" y="1295280"/>
            <a:ext cx="8915040" cy="5163840"/>
          </a:xfrm>
          <a:prstGeom prst="rect">
            <a:avLst/>
          </a:prstGeom>
          <a:solidFill>
            <a:srgbClr val="333399"/>
          </a:solidFill>
          <a:ln w="12600">
            <a:noFill/>
          </a:ln>
        </p:spPr>
        <p:txBody>
          <a:bodyPr wrap="none" lIns="90000" tIns="45000" rIns="90000" bIns="45000"/>
          <a:lstStyle/>
          <a:p>
            <a:pPr>
              <a:lnSpc>
                <a:spcPct val="100000"/>
              </a:lnSpc>
            </a:pPr>
            <a:r>
              <a:rPr lang="en-IN">
                <a:solidFill>
                  <a:srgbClr val="000000"/>
                </a:solidFill>
                <a:latin typeface="Calibri"/>
                <a:ea typeface="宋体"/>
              </a:rPr>
              <a:t>Process framework</a:t>
            </a:r>
            <a:endParaRPr/>
          </a:p>
        </p:txBody>
      </p:sp>
      <p:sp>
        <p:nvSpPr>
          <p:cNvPr id="219" name="CustomShape 4"/>
          <p:cNvSpPr/>
          <p:nvPr/>
        </p:nvSpPr>
        <p:spPr>
          <a:xfrm>
            <a:off x="930240" y="1866240"/>
            <a:ext cx="7303680" cy="3791160"/>
          </a:xfrm>
          <a:prstGeom prst="rect">
            <a:avLst/>
          </a:prstGeom>
          <a:solidFill>
            <a:srgbClr val="4F81BD"/>
          </a:solidFill>
          <a:ln w="12600">
            <a:noFill/>
          </a:ln>
        </p:spPr>
        <p:txBody>
          <a:bodyPr wrap="none" lIns="90000" tIns="45000" rIns="90000" bIns="45000"/>
          <a:lstStyle/>
          <a:p>
            <a:pPr>
              <a:lnSpc>
                <a:spcPct val="100000"/>
              </a:lnSpc>
            </a:pPr>
            <a:r>
              <a:rPr lang="en-IN">
                <a:solidFill>
                  <a:srgbClr val="000000"/>
                </a:solidFill>
                <a:latin typeface="Calibri"/>
                <a:ea typeface="宋体"/>
              </a:rPr>
              <a:t>Umbrella activities</a:t>
            </a:r>
            <a:endParaRPr/>
          </a:p>
        </p:txBody>
      </p:sp>
      <p:sp>
        <p:nvSpPr>
          <p:cNvPr id="220" name="CustomShape 5"/>
          <p:cNvSpPr/>
          <p:nvPr/>
        </p:nvSpPr>
        <p:spPr>
          <a:xfrm>
            <a:off x="1243080" y="2337840"/>
            <a:ext cx="2828520" cy="3008880"/>
          </a:xfrm>
          <a:prstGeom prst="rect">
            <a:avLst/>
          </a:prstGeom>
          <a:solidFill>
            <a:srgbClr val="000000"/>
          </a:solidFill>
          <a:ln w="12600">
            <a:noFill/>
          </a:ln>
        </p:spPr>
        <p:txBody>
          <a:bodyPr wrap="none" lIns="90000" tIns="45000" rIns="90000" bIns="45000"/>
          <a:lstStyle/>
          <a:p>
            <a:pPr>
              <a:lnSpc>
                <a:spcPct val="100000"/>
              </a:lnSpc>
            </a:pPr>
            <a:r>
              <a:rPr lang="en-IN" sz="1600">
                <a:solidFill>
                  <a:srgbClr val="EEECE1"/>
                </a:solidFill>
                <a:latin typeface="Calibri"/>
                <a:ea typeface="宋体"/>
              </a:rPr>
              <a:t>framework activity #1</a:t>
            </a:r>
            <a:endParaRPr/>
          </a:p>
        </p:txBody>
      </p:sp>
      <p:sp>
        <p:nvSpPr>
          <p:cNvPr id="221" name="CustomShape 6"/>
          <p:cNvSpPr/>
          <p:nvPr/>
        </p:nvSpPr>
        <p:spPr>
          <a:xfrm>
            <a:off x="1708200" y="2743200"/>
            <a:ext cx="2195280" cy="1410480"/>
          </a:xfrm>
          <a:prstGeom prst="rect">
            <a:avLst/>
          </a:prstGeom>
          <a:solidFill>
            <a:srgbClr val="FF99CC"/>
          </a:solidFill>
          <a:ln w="12600">
            <a:noFill/>
          </a:ln>
        </p:spPr>
        <p:txBody>
          <a:bodyPr wrap="none" lIns="90000" tIns="45000" rIns="90000" bIns="45000"/>
          <a:lstStyle/>
          <a:p>
            <a:pPr>
              <a:lnSpc>
                <a:spcPct val="100000"/>
              </a:lnSpc>
            </a:pPr>
            <a:r>
              <a:rPr lang="en-IN" sz="1600">
                <a:solidFill>
                  <a:srgbClr val="EEECE1"/>
                </a:solidFill>
                <a:latin typeface="Calibri"/>
                <a:ea typeface="宋体"/>
              </a:rPr>
              <a:t>SE action #1.1</a:t>
            </a:r>
            <a:endParaRPr/>
          </a:p>
        </p:txBody>
      </p:sp>
      <p:sp>
        <p:nvSpPr>
          <p:cNvPr id="222" name="CustomShape 7"/>
          <p:cNvSpPr/>
          <p:nvPr/>
        </p:nvSpPr>
        <p:spPr>
          <a:xfrm>
            <a:off x="374760" y="1000080"/>
            <a:ext cx="2136600" cy="364680"/>
          </a:xfrm>
          <a:prstGeom prst="rect">
            <a:avLst/>
          </a:prstGeom>
          <a:noFill/>
          <a:ln w="12600">
            <a:noFill/>
          </a:ln>
        </p:spPr>
        <p:txBody>
          <a:bodyPr wrap="none" lIns="90000" tIns="45000" rIns="90000" bIns="45000"/>
          <a:lstStyle/>
          <a:p>
            <a:pPr>
              <a:lnSpc>
                <a:spcPct val="100000"/>
              </a:lnSpc>
            </a:pPr>
            <a:r>
              <a:rPr lang="en-IN">
                <a:solidFill>
                  <a:srgbClr val="FF0000"/>
                </a:solidFill>
                <a:latin typeface="Calibri"/>
                <a:ea typeface="宋体"/>
              </a:rPr>
              <a:t>Software process</a:t>
            </a:r>
            <a:endParaRPr/>
          </a:p>
        </p:txBody>
      </p:sp>
      <p:graphicFrame>
        <p:nvGraphicFramePr>
          <p:cNvPr id="223" name="Table 8"/>
          <p:cNvGraphicFramePr/>
          <p:nvPr/>
        </p:nvGraphicFramePr>
        <p:xfrm>
          <a:off x="1768320" y="3112920"/>
          <a:ext cx="2147400" cy="1657080"/>
        </p:xfrm>
        <a:graphic>
          <a:graphicData uri="http://schemas.openxmlformats.org/drawingml/2006/table">
            <a:tbl>
              <a:tblPr/>
              <a:tblGrid>
                <a:gridCol w="544320"/>
                <a:gridCol w="261720"/>
                <a:gridCol w="1341360"/>
              </a:tblGrid>
              <a:tr h="1657080">
                <a:tc>
                  <a:txBody>
                    <a:bodyPr/>
                    <a:lstStyle/>
                    <a:p>
                      <a:pPr>
                        <a:lnSpc>
                          <a:spcPct val="60000"/>
                        </a:lnSpc>
                      </a:pPr>
                      <a:r>
                        <a:rPr lang="en-IN" sz="2000">
                          <a:solidFill>
                            <a:srgbClr val="4F81BD"/>
                          </a:solidFill>
                          <a:latin typeface="Arial"/>
                          <a:ea typeface="宋体"/>
                        </a:rPr>
                        <a:t>task</a:t>
                      </a:r>
                      <a:endParaRPr/>
                    </a:p>
                    <a:p>
                      <a:pPr>
                        <a:lnSpc>
                          <a:spcPct val="60000"/>
                        </a:lnSpc>
                      </a:pPr>
                      <a:r>
                        <a:rPr lang="en-IN" sz="2000">
                          <a:solidFill>
                            <a:srgbClr val="4F81BD"/>
                          </a:solidFill>
                          <a:latin typeface="Arial"/>
                          <a:ea typeface="宋体"/>
                        </a:rPr>
                        <a:t>sets</a:t>
                      </a:r>
                      <a:endParaRPr/>
                    </a:p>
                  </a:txBody>
                  <a:tcPr/>
                </a:tc>
                <a:tc>
                  <a:txBody>
                    <a:bodyPr/>
                    <a:lstStyle/>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txBody>
                  <a:tcPr/>
                </a:tc>
                <a:tc>
                  <a:txBody>
                    <a:bodyPr/>
                    <a:lstStyle/>
                    <a:p>
                      <a:pPr>
                        <a:lnSpc>
                          <a:spcPct val="60000"/>
                        </a:lnSpc>
                      </a:pPr>
                      <a:r>
                        <a:rPr lang="en-IN" sz="2000">
                          <a:solidFill>
                            <a:srgbClr val="4F81BD"/>
                          </a:solidFill>
                          <a:latin typeface="Arial"/>
                          <a:ea typeface="宋体"/>
                        </a:rPr>
                        <a:t>work tasks</a:t>
                      </a:r>
                      <a:endParaRPr/>
                    </a:p>
                    <a:p>
                      <a:pPr>
                        <a:lnSpc>
                          <a:spcPct val="60000"/>
                        </a:lnSpc>
                      </a:pPr>
                      <a:r>
                        <a:rPr lang="en-IN" sz="2000">
                          <a:solidFill>
                            <a:srgbClr val="4F81BD"/>
                          </a:solidFill>
                          <a:latin typeface="Arial"/>
                          <a:ea typeface="宋体"/>
                        </a:rPr>
                        <a:t>work products</a:t>
                      </a:r>
                      <a:endParaRPr/>
                    </a:p>
                    <a:p>
                      <a:pPr>
                        <a:lnSpc>
                          <a:spcPct val="60000"/>
                        </a:lnSpc>
                      </a:pPr>
                      <a:r>
                        <a:rPr lang="en-IN" sz="2000">
                          <a:solidFill>
                            <a:srgbClr val="4F81BD"/>
                          </a:solidFill>
                          <a:latin typeface="Arial"/>
                          <a:ea typeface="宋体"/>
                        </a:rPr>
                        <a:t>QA points</a:t>
                      </a:r>
                      <a:endParaRPr/>
                    </a:p>
                    <a:p>
                      <a:pPr>
                        <a:lnSpc>
                          <a:spcPct val="60000"/>
                        </a:lnSpc>
                      </a:pPr>
                      <a:r>
                        <a:rPr lang="en-IN" sz="2000">
                          <a:solidFill>
                            <a:srgbClr val="4F81BD"/>
                          </a:solidFill>
                          <a:latin typeface="Arial"/>
                          <a:ea typeface="宋体"/>
                        </a:rPr>
                        <a:t>milestones</a:t>
                      </a:r>
                      <a:endParaRPr/>
                    </a:p>
                  </a:txBody>
                  <a:tcPr/>
                </a:tc>
              </a:tr>
            </a:tbl>
          </a:graphicData>
        </a:graphic>
      </p:graphicFrame>
      <p:sp>
        <p:nvSpPr>
          <p:cNvPr id="224" name="CustomShape 9"/>
          <p:cNvSpPr/>
          <p:nvPr/>
        </p:nvSpPr>
        <p:spPr>
          <a:xfrm>
            <a:off x="1708200" y="4379040"/>
            <a:ext cx="2195280" cy="1410480"/>
          </a:xfrm>
          <a:prstGeom prst="rect">
            <a:avLst/>
          </a:prstGeom>
          <a:solidFill>
            <a:srgbClr val="FF99CC"/>
          </a:solidFill>
          <a:ln w="12600">
            <a:noFill/>
          </a:ln>
        </p:spPr>
        <p:txBody>
          <a:bodyPr wrap="none" lIns="90000" tIns="45000" rIns="90000" bIns="45000"/>
          <a:lstStyle/>
          <a:p>
            <a:pPr>
              <a:lnSpc>
                <a:spcPct val="100000"/>
              </a:lnSpc>
            </a:pPr>
            <a:r>
              <a:rPr lang="en-IN" sz="1600">
                <a:solidFill>
                  <a:srgbClr val="EEECE1"/>
                </a:solidFill>
                <a:latin typeface="Calibri"/>
                <a:ea typeface="宋体"/>
              </a:rPr>
              <a:t>SE action #1.2</a:t>
            </a:r>
            <a:endParaRPr/>
          </a:p>
        </p:txBody>
      </p:sp>
      <p:graphicFrame>
        <p:nvGraphicFramePr>
          <p:cNvPr id="225" name="Table 10"/>
          <p:cNvGraphicFramePr/>
          <p:nvPr/>
        </p:nvGraphicFramePr>
        <p:xfrm>
          <a:off x="1768320" y="4748760"/>
          <a:ext cx="2147400" cy="1657080"/>
        </p:xfrm>
        <a:graphic>
          <a:graphicData uri="http://schemas.openxmlformats.org/drawingml/2006/table">
            <a:tbl>
              <a:tblPr/>
              <a:tblGrid>
                <a:gridCol w="544320"/>
                <a:gridCol w="261720"/>
                <a:gridCol w="1341360"/>
              </a:tblGrid>
              <a:tr h="1657080">
                <a:tc>
                  <a:txBody>
                    <a:bodyPr/>
                    <a:lstStyle/>
                    <a:p>
                      <a:pPr>
                        <a:lnSpc>
                          <a:spcPct val="60000"/>
                        </a:lnSpc>
                      </a:pPr>
                      <a:r>
                        <a:rPr lang="en-IN" sz="2000">
                          <a:solidFill>
                            <a:srgbClr val="4F81BD"/>
                          </a:solidFill>
                          <a:latin typeface="Arial"/>
                          <a:ea typeface="宋体"/>
                        </a:rPr>
                        <a:t>task</a:t>
                      </a:r>
                      <a:endParaRPr/>
                    </a:p>
                    <a:p>
                      <a:pPr>
                        <a:lnSpc>
                          <a:spcPct val="60000"/>
                        </a:lnSpc>
                      </a:pPr>
                      <a:r>
                        <a:rPr lang="en-IN" sz="2000">
                          <a:solidFill>
                            <a:srgbClr val="4F81BD"/>
                          </a:solidFill>
                          <a:latin typeface="Arial"/>
                          <a:ea typeface="宋体"/>
                        </a:rPr>
                        <a:t>sets</a:t>
                      </a:r>
                      <a:endParaRPr/>
                    </a:p>
                  </a:txBody>
                  <a:tcPr/>
                </a:tc>
                <a:tc>
                  <a:txBody>
                    <a:bodyPr/>
                    <a:lstStyle/>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txBody>
                  <a:tcPr/>
                </a:tc>
                <a:tc>
                  <a:txBody>
                    <a:bodyPr/>
                    <a:lstStyle/>
                    <a:p>
                      <a:pPr>
                        <a:lnSpc>
                          <a:spcPct val="60000"/>
                        </a:lnSpc>
                      </a:pPr>
                      <a:r>
                        <a:rPr lang="en-IN" sz="2000">
                          <a:solidFill>
                            <a:srgbClr val="4F81BD"/>
                          </a:solidFill>
                          <a:latin typeface="Arial"/>
                          <a:ea typeface="宋体"/>
                        </a:rPr>
                        <a:t>work tasks</a:t>
                      </a:r>
                      <a:endParaRPr/>
                    </a:p>
                    <a:p>
                      <a:pPr>
                        <a:lnSpc>
                          <a:spcPct val="60000"/>
                        </a:lnSpc>
                      </a:pPr>
                      <a:r>
                        <a:rPr lang="en-IN" sz="2000">
                          <a:solidFill>
                            <a:srgbClr val="4F81BD"/>
                          </a:solidFill>
                          <a:latin typeface="Arial"/>
                          <a:ea typeface="宋体"/>
                        </a:rPr>
                        <a:t>work products</a:t>
                      </a:r>
                      <a:endParaRPr/>
                    </a:p>
                    <a:p>
                      <a:pPr>
                        <a:lnSpc>
                          <a:spcPct val="60000"/>
                        </a:lnSpc>
                      </a:pPr>
                      <a:r>
                        <a:rPr lang="en-IN" sz="2000">
                          <a:solidFill>
                            <a:srgbClr val="4F81BD"/>
                          </a:solidFill>
                          <a:latin typeface="Arial"/>
                          <a:ea typeface="宋体"/>
                        </a:rPr>
                        <a:t>QA points</a:t>
                      </a:r>
                      <a:endParaRPr/>
                    </a:p>
                    <a:p>
                      <a:pPr>
                        <a:lnSpc>
                          <a:spcPct val="60000"/>
                        </a:lnSpc>
                      </a:pPr>
                      <a:r>
                        <a:rPr lang="en-IN" sz="2000">
                          <a:solidFill>
                            <a:srgbClr val="4F81BD"/>
                          </a:solidFill>
                          <a:latin typeface="Arial"/>
                          <a:ea typeface="宋体"/>
                        </a:rPr>
                        <a:t>milestones</a:t>
                      </a:r>
                      <a:endParaRPr/>
                    </a:p>
                  </a:txBody>
                  <a:tcPr/>
                </a:tc>
              </a:tr>
            </a:tbl>
          </a:graphicData>
        </a:graphic>
      </p:graphicFrame>
      <p:sp>
        <p:nvSpPr>
          <p:cNvPr id="226" name="CustomShape 11"/>
          <p:cNvSpPr/>
          <p:nvPr/>
        </p:nvSpPr>
        <p:spPr>
          <a:xfrm>
            <a:off x="4759200" y="2348640"/>
            <a:ext cx="2828520" cy="3008880"/>
          </a:xfrm>
          <a:prstGeom prst="rect">
            <a:avLst/>
          </a:prstGeom>
          <a:solidFill>
            <a:srgbClr val="000000"/>
          </a:solidFill>
          <a:ln w="12600">
            <a:noFill/>
          </a:ln>
        </p:spPr>
        <p:txBody>
          <a:bodyPr wrap="none" lIns="90000" tIns="45000" rIns="90000" bIns="45000"/>
          <a:lstStyle/>
          <a:p>
            <a:pPr>
              <a:lnSpc>
                <a:spcPct val="100000"/>
              </a:lnSpc>
            </a:pPr>
            <a:r>
              <a:rPr lang="en-IN" sz="1600">
                <a:solidFill>
                  <a:srgbClr val="EEECE1"/>
                </a:solidFill>
                <a:latin typeface="Calibri"/>
                <a:ea typeface="宋体"/>
              </a:rPr>
              <a:t>framework activity #2</a:t>
            </a:r>
            <a:endParaRPr/>
          </a:p>
        </p:txBody>
      </p:sp>
      <p:sp>
        <p:nvSpPr>
          <p:cNvPr id="227" name="CustomShape 12"/>
          <p:cNvSpPr/>
          <p:nvPr/>
        </p:nvSpPr>
        <p:spPr>
          <a:xfrm>
            <a:off x="5224320" y="2754000"/>
            <a:ext cx="2195280" cy="1410480"/>
          </a:xfrm>
          <a:prstGeom prst="rect">
            <a:avLst/>
          </a:prstGeom>
          <a:solidFill>
            <a:srgbClr val="FF99CC"/>
          </a:solidFill>
          <a:ln w="12600">
            <a:noFill/>
          </a:ln>
        </p:spPr>
        <p:txBody>
          <a:bodyPr wrap="none" lIns="90000" tIns="45000" rIns="90000" bIns="45000"/>
          <a:lstStyle/>
          <a:p>
            <a:pPr>
              <a:lnSpc>
                <a:spcPct val="100000"/>
              </a:lnSpc>
            </a:pPr>
            <a:r>
              <a:rPr lang="en-IN" sz="1600">
                <a:solidFill>
                  <a:srgbClr val="EEECE1"/>
                </a:solidFill>
                <a:latin typeface="Calibri"/>
                <a:ea typeface="宋体"/>
              </a:rPr>
              <a:t>SE action #2.1</a:t>
            </a:r>
            <a:endParaRPr/>
          </a:p>
        </p:txBody>
      </p:sp>
      <p:graphicFrame>
        <p:nvGraphicFramePr>
          <p:cNvPr id="228" name="Table 13"/>
          <p:cNvGraphicFramePr/>
          <p:nvPr/>
        </p:nvGraphicFramePr>
        <p:xfrm>
          <a:off x="5284800" y="3123720"/>
          <a:ext cx="2147400" cy="1657080"/>
        </p:xfrm>
        <a:graphic>
          <a:graphicData uri="http://schemas.openxmlformats.org/drawingml/2006/table">
            <a:tbl>
              <a:tblPr/>
              <a:tblGrid>
                <a:gridCol w="544320"/>
                <a:gridCol w="261720"/>
                <a:gridCol w="1341360"/>
              </a:tblGrid>
              <a:tr h="1657080">
                <a:tc>
                  <a:txBody>
                    <a:bodyPr/>
                    <a:lstStyle/>
                    <a:p>
                      <a:pPr>
                        <a:lnSpc>
                          <a:spcPct val="60000"/>
                        </a:lnSpc>
                      </a:pPr>
                      <a:r>
                        <a:rPr lang="en-IN" sz="2000">
                          <a:solidFill>
                            <a:srgbClr val="4F81BD"/>
                          </a:solidFill>
                          <a:latin typeface="Arial"/>
                          <a:ea typeface="宋体"/>
                        </a:rPr>
                        <a:t>task</a:t>
                      </a:r>
                      <a:endParaRPr/>
                    </a:p>
                    <a:p>
                      <a:pPr>
                        <a:lnSpc>
                          <a:spcPct val="60000"/>
                        </a:lnSpc>
                      </a:pPr>
                      <a:r>
                        <a:rPr lang="en-IN" sz="2000">
                          <a:solidFill>
                            <a:srgbClr val="4F81BD"/>
                          </a:solidFill>
                          <a:latin typeface="Arial"/>
                          <a:ea typeface="宋体"/>
                        </a:rPr>
                        <a:t>sets</a:t>
                      </a:r>
                      <a:endParaRPr/>
                    </a:p>
                  </a:txBody>
                  <a:tcPr/>
                </a:tc>
                <a:tc>
                  <a:txBody>
                    <a:bodyPr/>
                    <a:lstStyle/>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txBody>
                  <a:tcPr/>
                </a:tc>
                <a:tc>
                  <a:txBody>
                    <a:bodyPr/>
                    <a:lstStyle/>
                    <a:p>
                      <a:pPr>
                        <a:lnSpc>
                          <a:spcPct val="60000"/>
                        </a:lnSpc>
                      </a:pPr>
                      <a:r>
                        <a:rPr lang="en-IN" sz="2000">
                          <a:solidFill>
                            <a:srgbClr val="4F81BD"/>
                          </a:solidFill>
                          <a:latin typeface="Arial"/>
                          <a:ea typeface="宋体"/>
                        </a:rPr>
                        <a:t>work tasks</a:t>
                      </a:r>
                      <a:endParaRPr/>
                    </a:p>
                    <a:p>
                      <a:pPr>
                        <a:lnSpc>
                          <a:spcPct val="60000"/>
                        </a:lnSpc>
                      </a:pPr>
                      <a:r>
                        <a:rPr lang="en-IN" sz="2000">
                          <a:solidFill>
                            <a:srgbClr val="4F81BD"/>
                          </a:solidFill>
                          <a:latin typeface="Arial"/>
                          <a:ea typeface="宋体"/>
                        </a:rPr>
                        <a:t>work products</a:t>
                      </a:r>
                      <a:endParaRPr/>
                    </a:p>
                    <a:p>
                      <a:pPr>
                        <a:lnSpc>
                          <a:spcPct val="60000"/>
                        </a:lnSpc>
                      </a:pPr>
                      <a:r>
                        <a:rPr lang="en-IN" sz="2000">
                          <a:solidFill>
                            <a:srgbClr val="4F81BD"/>
                          </a:solidFill>
                          <a:latin typeface="Arial"/>
                          <a:ea typeface="宋体"/>
                        </a:rPr>
                        <a:t>QA points</a:t>
                      </a:r>
                      <a:endParaRPr/>
                    </a:p>
                    <a:p>
                      <a:pPr>
                        <a:lnSpc>
                          <a:spcPct val="60000"/>
                        </a:lnSpc>
                      </a:pPr>
                      <a:r>
                        <a:rPr lang="en-IN" sz="2000">
                          <a:solidFill>
                            <a:srgbClr val="4F81BD"/>
                          </a:solidFill>
                          <a:latin typeface="Arial"/>
                          <a:ea typeface="宋体"/>
                        </a:rPr>
                        <a:t>milestones</a:t>
                      </a:r>
                      <a:endParaRPr/>
                    </a:p>
                  </a:txBody>
                  <a:tcPr/>
                </a:tc>
              </a:tr>
            </a:tbl>
          </a:graphicData>
        </a:graphic>
      </p:graphicFrame>
      <p:sp>
        <p:nvSpPr>
          <p:cNvPr id="229" name="CustomShape 14"/>
          <p:cNvSpPr/>
          <p:nvPr/>
        </p:nvSpPr>
        <p:spPr>
          <a:xfrm>
            <a:off x="5224320" y="4389840"/>
            <a:ext cx="2195280" cy="1410480"/>
          </a:xfrm>
          <a:prstGeom prst="rect">
            <a:avLst/>
          </a:prstGeom>
          <a:solidFill>
            <a:srgbClr val="FF99CC"/>
          </a:solidFill>
          <a:ln w="12600">
            <a:noFill/>
          </a:ln>
        </p:spPr>
        <p:txBody>
          <a:bodyPr wrap="none" lIns="90000" tIns="45000" rIns="90000" bIns="45000"/>
          <a:lstStyle/>
          <a:p>
            <a:pPr>
              <a:lnSpc>
                <a:spcPct val="100000"/>
              </a:lnSpc>
            </a:pPr>
            <a:r>
              <a:rPr lang="en-IN" sz="1600">
                <a:solidFill>
                  <a:srgbClr val="EEECE1"/>
                </a:solidFill>
                <a:latin typeface="Calibri"/>
                <a:ea typeface="宋体"/>
              </a:rPr>
              <a:t>SE action #2.2</a:t>
            </a:r>
            <a:endParaRPr/>
          </a:p>
        </p:txBody>
      </p:sp>
      <p:graphicFrame>
        <p:nvGraphicFramePr>
          <p:cNvPr id="230" name="Table 15"/>
          <p:cNvGraphicFramePr/>
          <p:nvPr/>
        </p:nvGraphicFramePr>
        <p:xfrm>
          <a:off x="5294160" y="4759560"/>
          <a:ext cx="2147400" cy="1657080"/>
        </p:xfrm>
        <a:graphic>
          <a:graphicData uri="http://schemas.openxmlformats.org/drawingml/2006/table">
            <a:tbl>
              <a:tblPr/>
              <a:tblGrid>
                <a:gridCol w="544320"/>
                <a:gridCol w="261720"/>
                <a:gridCol w="1341360"/>
              </a:tblGrid>
              <a:tr h="1657080">
                <a:tc>
                  <a:txBody>
                    <a:bodyPr/>
                    <a:lstStyle/>
                    <a:p>
                      <a:pPr>
                        <a:lnSpc>
                          <a:spcPct val="60000"/>
                        </a:lnSpc>
                      </a:pPr>
                      <a:r>
                        <a:rPr lang="en-IN" sz="2000">
                          <a:solidFill>
                            <a:srgbClr val="4F81BD"/>
                          </a:solidFill>
                          <a:latin typeface="Arial"/>
                          <a:ea typeface="宋体"/>
                        </a:rPr>
                        <a:t>task</a:t>
                      </a:r>
                      <a:endParaRPr/>
                    </a:p>
                    <a:p>
                      <a:pPr>
                        <a:lnSpc>
                          <a:spcPct val="60000"/>
                        </a:lnSpc>
                      </a:pPr>
                      <a:r>
                        <a:rPr lang="en-IN" sz="2000">
                          <a:solidFill>
                            <a:srgbClr val="4F81BD"/>
                          </a:solidFill>
                          <a:latin typeface="Arial"/>
                          <a:ea typeface="宋体"/>
                        </a:rPr>
                        <a:t>sets</a:t>
                      </a:r>
                      <a:endParaRPr/>
                    </a:p>
                  </a:txBody>
                  <a:tcPr/>
                </a:tc>
                <a:tc>
                  <a:txBody>
                    <a:bodyPr/>
                    <a:lstStyle/>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p>
                      <a:pPr>
                        <a:lnSpc>
                          <a:spcPct val="60000"/>
                        </a:lnSpc>
                      </a:pPr>
                      <a:r>
                        <a:rPr lang="en-IN" sz="3200">
                          <a:solidFill>
                            <a:srgbClr val="4F81BD"/>
                          </a:solidFill>
                          <a:latin typeface="Symbol"/>
                          <a:ea typeface="宋体"/>
                        </a:rPr>
                        <a:t></a:t>
                      </a:r>
                      <a:endParaRPr/>
                    </a:p>
                  </a:txBody>
                  <a:tcPr/>
                </a:tc>
                <a:tc>
                  <a:txBody>
                    <a:bodyPr/>
                    <a:lstStyle/>
                    <a:p>
                      <a:pPr>
                        <a:lnSpc>
                          <a:spcPct val="60000"/>
                        </a:lnSpc>
                      </a:pPr>
                      <a:r>
                        <a:rPr lang="en-IN" sz="2000">
                          <a:solidFill>
                            <a:srgbClr val="4F81BD"/>
                          </a:solidFill>
                          <a:latin typeface="Arial"/>
                          <a:ea typeface="宋体"/>
                        </a:rPr>
                        <a:t>work tasks</a:t>
                      </a:r>
                      <a:endParaRPr/>
                    </a:p>
                    <a:p>
                      <a:pPr>
                        <a:lnSpc>
                          <a:spcPct val="60000"/>
                        </a:lnSpc>
                      </a:pPr>
                      <a:r>
                        <a:rPr lang="en-IN" sz="2000">
                          <a:solidFill>
                            <a:srgbClr val="4F81BD"/>
                          </a:solidFill>
                          <a:latin typeface="Arial"/>
                          <a:ea typeface="宋体"/>
                        </a:rPr>
                        <a:t>work products</a:t>
                      </a:r>
                      <a:endParaRPr/>
                    </a:p>
                    <a:p>
                      <a:pPr>
                        <a:lnSpc>
                          <a:spcPct val="60000"/>
                        </a:lnSpc>
                      </a:pPr>
                      <a:r>
                        <a:rPr lang="en-IN" sz="2000">
                          <a:solidFill>
                            <a:srgbClr val="4F81BD"/>
                          </a:solidFill>
                          <a:latin typeface="Arial"/>
                          <a:ea typeface="宋体"/>
                        </a:rPr>
                        <a:t>QA points</a:t>
                      </a:r>
                      <a:endParaRPr/>
                    </a:p>
                    <a:p>
                      <a:pPr>
                        <a:lnSpc>
                          <a:spcPct val="60000"/>
                        </a:lnSpc>
                      </a:pPr>
                      <a:r>
                        <a:rPr lang="en-IN" sz="2000">
                          <a:solidFill>
                            <a:srgbClr val="4F81BD"/>
                          </a:solidFill>
                          <a:latin typeface="Arial"/>
                          <a:ea typeface="宋体"/>
                        </a:rPr>
                        <a:t>milestones</a:t>
                      </a:r>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85800" y="142920"/>
            <a:ext cx="8076960" cy="5150160"/>
          </a:xfrm>
          <a:prstGeom prst="rect">
            <a:avLst/>
          </a:prstGeom>
          <a:noFill/>
          <a:ln w="9360">
            <a:noFill/>
          </a:ln>
        </p:spPr>
        <p:txBody>
          <a:bodyPr anchor="ctr"/>
          <a:lstStyle/>
          <a:p>
            <a:pPr>
              <a:lnSpc>
                <a:spcPct val="100000"/>
              </a:lnSpc>
            </a:pPr>
            <a:r>
              <a:rPr lang="en-IN" sz="2400" b="1">
                <a:solidFill>
                  <a:srgbClr val="000000"/>
                </a:solidFill>
                <a:latin typeface="Arial"/>
                <a:ea typeface="Times New Roman"/>
              </a:rPr>
              <a:t> </a:t>
            </a:r>
            <a:endParaRPr/>
          </a:p>
          <a:p>
            <a:pPr>
              <a:lnSpc>
                <a:spcPct val="100000"/>
              </a:lnSpc>
            </a:pPr>
            <a:endParaRPr/>
          </a:p>
          <a:p>
            <a:pPr algn="ctr">
              <a:lnSpc>
                <a:spcPct val="100000"/>
              </a:lnSpc>
            </a:pPr>
            <a:r>
              <a:rPr lang="en-IN" sz="3600" b="1">
                <a:solidFill>
                  <a:srgbClr val="FF0000"/>
                </a:solidFill>
                <a:latin typeface="Arial"/>
                <a:ea typeface="Times New Roman"/>
              </a:rPr>
              <a:t>Umbrella Activities</a:t>
            </a:r>
            <a:endParaRPr/>
          </a:p>
          <a:p>
            <a:pPr>
              <a:lnSpc>
                <a:spcPct val="100000"/>
              </a:lnSpc>
            </a:pPr>
            <a:endParaRPr/>
          </a:p>
          <a:p>
            <a:pPr lvl="1">
              <a:lnSpc>
                <a:spcPct val="100000"/>
              </a:lnSpc>
              <a:buFont typeface="StarSymbol"/>
              <a:buChar char=""/>
            </a:pPr>
            <a:r>
              <a:rPr lang="en-IN" sz="2400">
                <a:solidFill>
                  <a:srgbClr val="000000"/>
                </a:solidFill>
                <a:latin typeface="Arial"/>
                <a:ea typeface="Times New Roman"/>
              </a:rPr>
              <a:t> </a:t>
            </a:r>
            <a:r>
              <a:rPr lang="en-IN" sz="3200">
                <a:solidFill>
                  <a:srgbClr val="000000"/>
                </a:solidFill>
                <a:latin typeface="Arial"/>
                <a:ea typeface="Times New Roman"/>
              </a:rPr>
              <a:t>Software Project Tracking &amp; Control </a:t>
            </a:r>
            <a:endParaRPr/>
          </a:p>
          <a:p>
            <a:pPr lvl="1">
              <a:lnSpc>
                <a:spcPct val="100000"/>
              </a:lnSpc>
              <a:buFont typeface="StarSymbol"/>
              <a:buChar char=""/>
            </a:pPr>
            <a:r>
              <a:rPr lang="en-IN" sz="3200">
                <a:solidFill>
                  <a:srgbClr val="000000"/>
                </a:solidFill>
                <a:latin typeface="Arial"/>
                <a:ea typeface="Times New Roman"/>
              </a:rPr>
              <a:t> Risk Management</a:t>
            </a:r>
            <a:endParaRPr/>
          </a:p>
          <a:p>
            <a:pPr lvl="1">
              <a:lnSpc>
                <a:spcPct val="100000"/>
              </a:lnSpc>
              <a:buFont typeface="StarSymbol"/>
              <a:buChar char=""/>
            </a:pPr>
            <a:r>
              <a:rPr lang="en-IN" sz="3200">
                <a:solidFill>
                  <a:srgbClr val="000000"/>
                </a:solidFill>
                <a:latin typeface="Arial"/>
                <a:ea typeface="Times New Roman"/>
              </a:rPr>
              <a:t> Software Quality Assurance</a:t>
            </a:r>
            <a:endParaRPr/>
          </a:p>
          <a:p>
            <a:pPr lvl="1">
              <a:lnSpc>
                <a:spcPct val="100000"/>
              </a:lnSpc>
              <a:buFont typeface="StarSymbol"/>
              <a:buChar char=""/>
            </a:pPr>
            <a:r>
              <a:rPr lang="en-IN" sz="3200">
                <a:solidFill>
                  <a:srgbClr val="000000"/>
                </a:solidFill>
                <a:latin typeface="Arial"/>
                <a:ea typeface="Times New Roman"/>
              </a:rPr>
              <a:t> Formal Technical Reviews</a:t>
            </a:r>
            <a:endParaRPr/>
          </a:p>
          <a:p>
            <a:pPr lvl="1">
              <a:lnSpc>
                <a:spcPct val="100000"/>
              </a:lnSpc>
              <a:buFont typeface="StarSymbol"/>
              <a:buChar char=""/>
            </a:pPr>
            <a:r>
              <a:rPr lang="en-IN" sz="3200">
                <a:solidFill>
                  <a:srgbClr val="000000"/>
                </a:solidFill>
                <a:latin typeface="Arial"/>
                <a:ea typeface="Times New Roman"/>
              </a:rPr>
              <a:t> Measurement</a:t>
            </a:r>
            <a:endParaRPr/>
          </a:p>
          <a:p>
            <a:pPr lvl="1">
              <a:lnSpc>
                <a:spcPct val="100000"/>
              </a:lnSpc>
              <a:buFont typeface="StarSymbol"/>
              <a:buChar char=""/>
            </a:pPr>
            <a:r>
              <a:rPr lang="en-IN" sz="3200">
                <a:solidFill>
                  <a:srgbClr val="000000"/>
                </a:solidFill>
                <a:latin typeface="Arial"/>
                <a:ea typeface="Times New Roman"/>
              </a:rPr>
              <a:t> Software Configuration Management</a:t>
            </a:r>
            <a:endParaRPr/>
          </a:p>
          <a:p>
            <a:pPr lvl="1">
              <a:lnSpc>
                <a:spcPct val="100000"/>
              </a:lnSpc>
              <a:buFont typeface="StarSymbol"/>
              <a:buChar char=""/>
            </a:pPr>
            <a:r>
              <a:rPr lang="en-IN" sz="3200">
                <a:solidFill>
                  <a:srgbClr val="000000"/>
                </a:solidFill>
                <a:latin typeface="Arial"/>
                <a:ea typeface="Times New Roman"/>
              </a:rPr>
              <a:t> Reusability Management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85800" y="609480"/>
            <a:ext cx="8076960" cy="618372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Software Engineering Practice</a:t>
            </a:r>
            <a:endParaRPr/>
          </a:p>
          <a:p>
            <a:pPr>
              <a:lnSpc>
                <a:spcPct val="100000"/>
              </a:lnSpc>
            </a:pPr>
            <a:endParaRPr/>
          </a:p>
          <a:p>
            <a:pPr lvl="1">
              <a:lnSpc>
                <a:spcPct val="100000"/>
              </a:lnSpc>
              <a:buFont typeface="Arial"/>
              <a:buChar char="•"/>
            </a:pPr>
            <a:r>
              <a:rPr lang="en-IN" sz="2800" b="1">
                <a:solidFill>
                  <a:srgbClr val="000000"/>
                </a:solidFill>
                <a:latin typeface="Calibri"/>
              </a:rPr>
              <a:t>     Practice is collection of Concepts, Principles,  	Methods &amp; Tools that a software engineer calls 	upon on a daily basis.</a:t>
            </a:r>
            <a:endParaRPr/>
          </a:p>
          <a:p>
            <a:pPr>
              <a:lnSpc>
                <a:spcPct val="100000"/>
              </a:lnSpc>
            </a:pPr>
            <a:endParaRPr/>
          </a:p>
          <a:p>
            <a:pPr lvl="1">
              <a:lnSpc>
                <a:spcPct val="100000"/>
              </a:lnSpc>
              <a:buFont typeface="Arial"/>
              <a:buChar char="•"/>
            </a:pPr>
            <a:r>
              <a:rPr lang="en-IN" sz="2800" b="1">
                <a:solidFill>
                  <a:srgbClr val="000000"/>
                </a:solidFill>
                <a:latin typeface="Calibri"/>
              </a:rPr>
              <a:t>    Practice allows Managers to manage software 	projects &amp; Software Engineers to build 	computer programs.</a:t>
            </a:r>
            <a:endParaRPr/>
          </a:p>
          <a:p>
            <a:pPr>
              <a:lnSpc>
                <a:spcPct val="100000"/>
              </a:lnSpc>
            </a:pPr>
            <a:endParaRPr/>
          </a:p>
          <a:p>
            <a:pPr>
              <a:lnSpc>
                <a:spcPct val="100000"/>
              </a:lnSpc>
            </a:pPr>
            <a:r>
              <a:rPr lang="en-IN" sz="2800" b="1">
                <a:solidFill>
                  <a:srgbClr val="000000"/>
                </a:solidFill>
                <a:latin typeface="Calibri"/>
              </a:rPr>
              <a:t> </a:t>
            </a:r>
            <a:endParaRPr/>
          </a:p>
          <a:p>
            <a:pPr>
              <a:lnSpc>
                <a:spcPct val="100000"/>
              </a:lnSpc>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838080" y="838080"/>
            <a:ext cx="7772040" cy="5452200"/>
          </a:xfrm>
          <a:prstGeom prst="rect">
            <a:avLst/>
          </a:prstGeom>
          <a:noFill/>
          <a:ln>
            <a:noFill/>
          </a:ln>
        </p:spPr>
        <p:txBody>
          <a:bodyPr lIns="90000" tIns="45000" rIns="90000" bIns="45000"/>
          <a:lstStyle/>
          <a:p>
            <a:pPr>
              <a:lnSpc>
                <a:spcPct val="100000"/>
              </a:lnSpc>
            </a:pPr>
            <a:r>
              <a:rPr lang="en-IN" sz="3600">
                <a:solidFill>
                  <a:srgbClr val="000000"/>
                </a:solidFill>
                <a:latin typeface="Calibri"/>
              </a:rPr>
              <a:t> 	</a:t>
            </a:r>
            <a:r>
              <a:rPr lang="en-IN" sz="3600" b="1">
                <a:solidFill>
                  <a:srgbClr val="FF0000"/>
                </a:solidFill>
                <a:latin typeface="Calibri"/>
              </a:rPr>
              <a:t>The Essence of SE Practice</a:t>
            </a:r>
            <a:endParaRPr/>
          </a:p>
          <a:p>
            <a:pPr>
              <a:lnSpc>
                <a:spcPct val="100000"/>
              </a:lnSpc>
            </a:pPr>
            <a:endParaRPr/>
          </a:p>
          <a:p>
            <a:pPr>
              <a:lnSpc>
                <a:spcPct val="100000"/>
              </a:lnSpc>
              <a:buFont typeface="StarSymbol"/>
              <a:buAutoNum type="arabicPeriod"/>
            </a:pPr>
            <a:r>
              <a:rPr lang="en-IN" sz="3200">
                <a:solidFill>
                  <a:srgbClr val="000000"/>
                </a:solidFill>
                <a:latin typeface="Calibri"/>
              </a:rPr>
              <a:t>Understand the Problem – Communication &amp; Analysis</a:t>
            </a:r>
            <a:endParaRPr/>
          </a:p>
          <a:p>
            <a:pPr>
              <a:lnSpc>
                <a:spcPct val="100000"/>
              </a:lnSpc>
              <a:buFont typeface="StarSymbol"/>
              <a:buAutoNum type="arabicPeriod"/>
            </a:pPr>
            <a:r>
              <a:rPr lang="en-IN" sz="3200">
                <a:solidFill>
                  <a:srgbClr val="000000"/>
                </a:solidFill>
                <a:latin typeface="Calibri"/>
              </a:rPr>
              <a:t>Plan a Solution – Modeling &amp; Software Design</a:t>
            </a:r>
            <a:endParaRPr/>
          </a:p>
          <a:p>
            <a:pPr>
              <a:lnSpc>
                <a:spcPct val="100000"/>
              </a:lnSpc>
              <a:buFont typeface="StarSymbol"/>
              <a:buAutoNum type="arabicPeriod"/>
            </a:pPr>
            <a:r>
              <a:rPr lang="en-IN" sz="3200">
                <a:solidFill>
                  <a:srgbClr val="000000"/>
                </a:solidFill>
                <a:latin typeface="Calibri"/>
              </a:rPr>
              <a:t>Carry out the Plan – Code generation</a:t>
            </a:r>
            <a:endParaRPr/>
          </a:p>
          <a:p>
            <a:pPr>
              <a:lnSpc>
                <a:spcPct val="100000"/>
              </a:lnSpc>
              <a:buFont typeface="StarSymbol"/>
              <a:buAutoNum type="arabicPeriod"/>
            </a:pPr>
            <a:r>
              <a:rPr lang="en-IN" sz="3200">
                <a:solidFill>
                  <a:srgbClr val="000000"/>
                </a:solidFill>
                <a:latin typeface="Calibri"/>
              </a:rPr>
              <a:t>Examine the Results – Testing &amp; QA</a:t>
            </a:r>
            <a:endParaRPr/>
          </a:p>
          <a:p>
            <a:pPr>
              <a:lnSpc>
                <a:spcPct val="100000"/>
              </a:lnSpc>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762120" y="762120"/>
            <a:ext cx="8000640" cy="6656760"/>
          </a:xfrm>
          <a:prstGeom prst="rect">
            <a:avLst/>
          </a:prstGeom>
          <a:noFill/>
          <a:ln>
            <a:noFill/>
          </a:ln>
        </p:spPr>
        <p:txBody>
          <a:bodyPr lIns="90000" tIns="45000" rIns="90000" bIns="45000"/>
          <a:lstStyle/>
          <a:p>
            <a:pPr>
              <a:lnSpc>
                <a:spcPct val="100000"/>
              </a:lnSpc>
            </a:pPr>
            <a:r>
              <a:rPr lang="en-IN" sz="3600">
                <a:solidFill>
                  <a:srgbClr val="000000"/>
                </a:solidFill>
                <a:latin typeface="Calibri"/>
              </a:rPr>
              <a:t> 			</a:t>
            </a:r>
            <a:r>
              <a:rPr lang="en-IN" sz="3600" b="1">
                <a:solidFill>
                  <a:srgbClr val="C00000"/>
                </a:solidFill>
                <a:latin typeface="Calibri"/>
              </a:rPr>
              <a:t>Core Principles</a:t>
            </a:r>
            <a:endParaRPr/>
          </a:p>
          <a:p>
            <a:pPr>
              <a:lnSpc>
                <a:spcPct val="100000"/>
              </a:lnSpc>
            </a:pPr>
            <a:endParaRPr/>
          </a:p>
          <a:p>
            <a:pPr>
              <a:lnSpc>
                <a:spcPct val="100000"/>
              </a:lnSpc>
              <a:buFont typeface="StarSymbol"/>
              <a:buAutoNum type="arabicPeriod"/>
            </a:pPr>
            <a:r>
              <a:rPr lang="en-IN" sz="3200">
                <a:solidFill>
                  <a:srgbClr val="000000"/>
                </a:solidFill>
                <a:latin typeface="Calibri"/>
              </a:rPr>
              <a:t>The Reason it all Exists</a:t>
            </a:r>
            <a:endParaRPr/>
          </a:p>
          <a:p>
            <a:pPr>
              <a:lnSpc>
                <a:spcPct val="100000"/>
              </a:lnSpc>
              <a:buFont typeface="StarSymbol"/>
              <a:buAutoNum type="arabicPeriod"/>
            </a:pPr>
            <a:r>
              <a:rPr lang="en-IN" sz="3200">
                <a:solidFill>
                  <a:srgbClr val="000000"/>
                </a:solidFill>
                <a:latin typeface="Calibri"/>
              </a:rPr>
              <a:t>Keep It Simple, Stupid (KISS!)</a:t>
            </a:r>
            <a:endParaRPr/>
          </a:p>
          <a:p>
            <a:pPr>
              <a:lnSpc>
                <a:spcPct val="100000"/>
              </a:lnSpc>
              <a:buFont typeface="StarSymbol"/>
              <a:buAutoNum type="arabicPeriod"/>
            </a:pPr>
            <a:r>
              <a:rPr lang="en-IN" sz="3200">
                <a:solidFill>
                  <a:srgbClr val="000000"/>
                </a:solidFill>
                <a:latin typeface="Calibri"/>
              </a:rPr>
              <a:t>Maintain the Vision</a:t>
            </a:r>
            <a:endParaRPr/>
          </a:p>
          <a:p>
            <a:pPr>
              <a:lnSpc>
                <a:spcPct val="100000"/>
              </a:lnSpc>
              <a:buFont typeface="StarSymbol"/>
              <a:buAutoNum type="arabicPeriod"/>
            </a:pPr>
            <a:r>
              <a:rPr lang="en-IN" sz="3200">
                <a:solidFill>
                  <a:srgbClr val="000000"/>
                </a:solidFill>
                <a:latin typeface="Calibri"/>
              </a:rPr>
              <a:t>What you Produce, others will Consume</a:t>
            </a:r>
            <a:endParaRPr/>
          </a:p>
          <a:p>
            <a:pPr>
              <a:lnSpc>
                <a:spcPct val="100000"/>
              </a:lnSpc>
              <a:buFont typeface="StarSymbol"/>
              <a:buAutoNum type="arabicPeriod"/>
            </a:pPr>
            <a:r>
              <a:rPr lang="en-IN" sz="3200">
                <a:solidFill>
                  <a:srgbClr val="000000"/>
                </a:solidFill>
                <a:latin typeface="Calibri"/>
              </a:rPr>
              <a:t>Be Open to Future</a:t>
            </a:r>
            <a:endParaRPr/>
          </a:p>
          <a:p>
            <a:pPr>
              <a:lnSpc>
                <a:spcPct val="100000"/>
              </a:lnSpc>
              <a:buFont typeface="StarSymbol"/>
              <a:buAutoNum type="arabicPeriod"/>
            </a:pPr>
            <a:r>
              <a:rPr lang="en-IN" sz="3200">
                <a:solidFill>
                  <a:srgbClr val="000000"/>
                </a:solidFill>
                <a:latin typeface="Calibri"/>
              </a:rPr>
              <a:t>Plan Ahead for Reuse</a:t>
            </a:r>
            <a:endParaRPr/>
          </a:p>
          <a:p>
            <a:pPr>
              <a:lnSpc>
                <a:spcPct val="100000"/>
              </a:lnSpc>
              <a:buFont typeface="StarSymbol"/>
              <a:buAutoNum type="arabicPeriod"/>
            </a:pPr>
            <a:r>
              <a:rPr lang="en-IN" sz="3200">
                <a:solidFill>
                  <a:srgbClr val="000000"/>
                </a:solidFill>
                <a:latin typeface="Calibri"/>
              </a:rPr>
              <a:t>THINK</a:t>
            </a:r>
            <a:endParaRPr/>
          </a:p>
          <a:p>
            <a:pPr>
              <a:lnSpc>
                <a:spcPct val="100000"/>
              </a:lnSpc>
            </a:pPr>
            <a:endParaRPr/>
          </a:p>
          <a:p>
            <a:pPr>
              <a:lnSpc>
                <a:spcPct val="10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FF0000"/>
                </a:solidFill>
                <a:latin typeface="Calibri"/>
              </a:rPr>
              <a:t>Software process model</a:t>
            </a:r>
            <a:endParaRPr/>
          </a:p>
        </p:txBody>
      </p:sp>
      <p:sp>
        <p:nvSpPr>
          <p:cNvPr id="236" name="TextShape 2"/>
          <p:cNvSpPr txBox="1"/>
          <p:nvPr/>
        </p:nvSpPr>
        <p:spPr>
          <a:xfrm>
            <a:off x="457200" y="1600200"/>
            <a:ext cx="8229240" cy="4525560"/>
          </a:xfrm>
          <a:prstGeom prst="rect">
            <a:avLst/>
          </a:prstGeom>
        </p:spPr>
        <p:txBody>
          <a:bodyPr/>
          <a:lstStyle/>
          <a:p>
            <a:pPr>
              <a:lnSpc>
                <a:spcPct val="90000"/>
              </a:lnSpc>
              <a:buFont typeface="Arial"/>
              <a:buChar char="•"/>
            </a:pPr>
            <a:r>
              <a:rPr lang="en-US" sz="3200" b="1">
                <a:solidFill>
                  <a:srgbClr val="00B0F0"/>
                </a:solidFill>
                <a:latin typeface="Calibri"/>
              </a:rPr>
              <a:t>Attempt to organize the software life cycle by</a:t>
            </a:r>
            <a:endParaRPr/>
          </a:p>
          <a:p>
            <a:pPr lvl="2">
              <a:lnSpc>
                <a:spcPct val="90000"/>
              </a:lnSpc>
              <a:buFont typeface="Arial"/>
              <a:buChar char="•"/>
            </a:pPr>
            <a:r>
              <a:rPr lang="en-US" sz="2800">
                <a:solidFill>
                  <a:srgbClr val="000000"/>
                </a:solidFill>
                <a:latin typeface="Calibri"/>
              </a:rPr>
              <a:t>defining activities involved in software production</a:t>
            </a:r>
            <a:endParaRPr/>
          </a:p>
          <a:p>
            <a:pPr lvl="2">
              <a:lnSpc>
                <a:spcPct val="90000"/>
              </a:lnSpc>
              <a:buFont typeface="Arial"/>
              <a:buChar char="•"/>
            </a:pPr>
            <a:r>
              <a:rPr lang="en-US" sz="2800">
                <a:solidFill>
                  <a:srgbClr val="000000"/>
                </a:solidFill>
                <a:latin typeface="Calibri"/>
              </a:rPr>
              <a:t>order of activities and their relationships</a:t>
            </a:r>
            <a:endParaRPr/>
          </a:p>
          <a:p>
            <a:endParaRPr/>
          </a:p>
          <a:p>
            <a:pPr>
              <a:lnSpc>
                <a:spcPct val="90000"/>
              </a:lnSpc>
              <a:buFont typeface="Arial"/>
              <a:buChar char="•"/>
            </a:pPr>
            <a:r>
              <a:rPr lang="en-US" sz="3200" b="1">
                <a:solidFill>
                  <a:srgbClr val="00B0F0"/>
                </a:solidFill>
                <a:latin typeface="Calibri"/>
              </a:rPr>
              <a:t>Goals of a software process</a:t>
            </a:r>
            <a:endParaRPr/>
          </a:p>
          <a:p>
            <a:pPr lvl="1">
              <a:lnSpc>
                <a:spcPct val="90000"/>
              </a:lnSpc>
              <a:buFont typeface="Arial"/>
              <a:buChar char="–"/>
            </a:pPr>
            <a:r>
              <a:rPr lang="en-US" sz="2800">
                <a:solidFill>
                  <a:srgbClr val="000000"/>
                </a:solidFill>
                <a:latin typeface="Calibri"/>
              </a:rPr>
              <a:t>standardization, predictability, productivity, high product quality, ability to plan time and budget requirements</a:t>
            </a:r>
            <a:endParaRPr/>
          </a:p>
          <a:p>
            <a:endParaRPr/>
          </a:p>
          <a:p>
            <a:pPr>
              <a:lnSpc>
                <a:spcPct val="90000"/>
              </a:lnSpc>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FF0000"/>
                </a:solidFill>
                <a:latin typeface="Calibri"/>
              </a:rPr>
              <a:t>Code &amp; Fix</a:t>
            </a:r>
            <a:endParaRPr/>
          </a:p>
        </p:txBody>
      </p:sp>
      <p:sp>
        <p:nvSpPr>
          <p:cNvPr id="238" name="TextShape 2"/>
          <p:cNvSpPr txBox="1"/>
          <p:nvPr/>
        </p:nvSpPr>
        <p:spPr>
          <a:xfrm>
            <a:off x="1035000" y="1066680"/>
            <a:ext cx="7419600" cy="5026320"/>
          </a:xfrm>
          <a:prstGeom prst="rect">
            <a:avLst/>
          </a:prstGeom>
        </p:spPr>
        <p:txBody>
          <a:bodyPr/>
          <a:lstStyle/>
          <a:p>
            <a:pPr>
              <a:lnSpc>
                <a:spcPct val="90000"/>
              </a:lnSpc>
            </a:pPr>
            <a:endParaRPr/>
          </a:p>
          <a:p>
            <a:pPr>
              <a:lnSpc>
                <a:spcPct val="90000"/>
              </a:lnSpc>
            </a:pPr>
            <a:r>
              <a:rPr lang="en-US" sz="3200" b="1">
                <a:solidFill>
                  <a:srgbClr val="00B0F0"/>
                </a:solidFill>
                <a:latin typeface="Calibri"/>
              </a:rPr>
              <a:t>The earliest approach </a:t>
            </a:r>
            <a:endParaRPr/>
          </a:p>
          <a:p>
            <a:pPr>
              <a:lnSpc>
                <a:spcPct val="90000"/>
              </a:lnSpc>
            </a:pPr>
            <a:endParaRPr/>
          </a:p>
          <a:p>
            <a:pPr>
              <a:lnSpc>
                <a:spcPct val="90000"/>
              </a:lnSpc>
              <a:buFont typeface="Arial"/>
              <a:buChar char="•"/>
            </a:pPr>
            <a:r>
              <a:rPr lang="en-US" sz="3200">
                <a:solidFill>
                  <a:srgbClr val="000000"/>
                </a:solidFill>
                <a:latin typeface="Calibri"/>
              </a:rPr>
              <a:t>Write code</a:t>
            </a:r>
            <a:endParaRPr/>
          </a:p>
          <a:p>
            <a:pPr>
              <a:lnSpc>
                <a:spcPct val="90000"/>
              </a:lnSpc>
              <a:buFont typeface="Arial"/>
              <a:buChar char="•"/>
            </a:pPr>
            <a:r>
              <a:rPr lang="en-US" sz="3200">
                <a:solidFill>
                  <a:srgbClr val="000000"/>
                </a:solidFill>
                <a:latin typeface="Calibri"/>
              </a:rPr>
              <a:t>Fix it to eliminate any errors that have been detected, to enhance existing functionality, or to add new features </a:t>
            </a:r>
            <a:endParaRPr/>
          </a:p>
          <a:p>
            <a:pPr>
              <a:lnSpc>
                <a:spcPct val="90000"/>
              </a:lnSpc>
              <a:buFont typeface="Arial"/>
              <a:buChar char="•"/>
            </a:pPr>
            <a:r>
              <a:rPr lang="en-US" sz="3200">
                <a:solidFill>
                  <a:srgbClr val="000000"/>
                </a:solidFill>
                <a:latin typeface="Calibri"/>
              </a:rPr>
              <a:t>Source of difficulties and deficiencies</a:t>
            </a:r>
            <a:endParaRPr/>
          </a:p>
          <a:p>
            <a:pPr lvl="1">
              <a:lnSpc>
                <a:spcPct val="90000"/>
              </a:lnSpc>
              <a:buFont typeface="Arial"/>
              <a:buChar char="–"/>
            </a:pPr>
            <a:r>
              <a:rPr lang="en-US" sz="3200">
                <a:solidFill>
                  <a:srgbClr val="000000"/>
                </a:solidFill>
                <a:latin typeface="Calibri"/>
              </a:rPr>
              <a:t>impossible to predict</a:t>
            </a:r>
            <a:endParaRPr/>
          </a:p>
          <a:p>
            <a:pPr lvl="1">
              <a:lnSpc>
                <a:spcPct val="90000"/>
              </a:lnSpc>
              <a:buFont typeface="Arial"/>
              <a:buChar char="–"/>
            </a:pPr>
            <a:r>
              <a:rPr lang="en-US" sz="3200">
                <a:solidFill>
                  <a:srgbClr val="000000"/>
                </a:solidFill>
                <a:latin typeface="Calibri"/>
              </a:rPr>
              <a:t>impossible to manage</a:t>
            </a:r>
            <a:endParaRPr/>
          </a:p>
          <a:p>
            <a:pPr>
              <a:lnSpc>
                <a:spcPct val="9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380880"/>
            <a:ext cx="8000640" cy="758556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3600" b="1">
                <a:solidFill>
                  <a:srgbClr val="FF0000"/>
                </a:solidFill>
                <a:latin typeface="Calibri"/>
              </a:rPr>
              <a:t>  Software Engineering</a:t>
            </a:r>
            <a:endParaRPr/>
          </a:p>
          <a:p>
            <a:pPr>
              <a:lnSpc>
                <a:spcPct val="100000"/>
              </a:lnSpc>
            </a:pPr>
            <a:r>
              <a:rPr lang="en-IN" b="1">
                <a:solidFill>
                  <a:srgbClr val="000000"/>
                </a:solidFill>
                <a:latin typeface="Calibri"/>
              </a:rPr>
              <a:t> </a:t>
            </a:r>
            <a:r>
              <a:rPr lang="en-IN" sz="3200" b="1">
                <a:solidFill>
                  <a:srgbClr val="FF0000"/>
                </a:solidFill>
                <a:latin typeface="Calibri"/>
              </a:rPr>
              <a:t>Program Outcomes Mapping (Contd) :</a:t>
            </a:r>
            <a:endParaRPr/>
          </a:p>
          <a:p>
            <a:pPr>
              <a:lnSpc>
                <a:spcPct val="100000"/>
              </a:lnSpc>
              <a:buFont typeface="Arial"/>
              <a:buChar char="•"/>
            </a:pPr>
            <a:r>
              <a:rPr lang="en-IN" sz="2800" b="1">
                <a:solidFill>
                  <a:srgbClr val="000000"/>
                </a:solidFill>
                <a:latin typeface="Calibri"/>
              </a:rPr>
              <a:t> </a:t>
            </a:r>
            <a:r>
              <a:rPr lang="en-IN" sz="2800">
                <a:solidFill>
                  <a:srgbClr val="000000"/>
                </a:solidFill>
                <a:latin typeface="Calibri"/>
              </a:rPr>
              <a:t>an understanding of professional and ethical </a:t>
            </a:r>
            <a:endParaRPr/>
          </a:p>
          <a:p>
            <a:pPr>
              <a:lnSpc>
                <a:spcPct val="100000"/>
              </a:lnSpc>
            </a:pPr>
            <a:r>
              <a:rPr lang="en-IN" sz="2800">
                <a:solidFill>
                  <a:srgbClr val="000000"/>
                </a:solidFill>
                <a:latin typeface="Calibri"/>
              </a:rPr>
              <a:t>  responsibility </a:t>
            </a:r>
            <a:r>
              <a:rPr lang="en-IN" sz="2800" b="1">
                <a:solidFill>
                  <a:srgbClr val="000000"/>
                </a:solidFill>
                <a:latin typeface="Calibri"/>
              </a:rPr>
              <a:t>(f)</a:t>
            </a:r>
            <a:endParaRPr/>
          </a:p>
          <a:p>
            <a:pPr>
              <a:lnSpc>
                <a:spcPct val="100000"/>
              </a:lnSpc>
              <a:buFont typeface="Arial"/>
              <a:buChar char="•"/>
            </a:pPr>
            <a:r>
              <a:rPr lang="en-IN" sz="2800">
                <a:solidFill>
                  <a:srgbClr val="000000"/>
                </a:solidFill>
                <a:latin typeface="Calibri"/>
              </a:rPr>
              <a:t> an ability to communicate effectively </a:t>
            </a:r>
            <a:r>
              <a:rPr lang="en-IN" sz="2800" b="1">
                <a:solidFill>
                  <a:srgbClr val="000000"/>
                </a:solidFill>
                <a:latin typeface="Calibri"/>
              </a:rPr>
              <a:t>(g)</a:t>
            </a:r>
            <a:endParaRPr/>
          </a:p>
          <a:p>
            <a:pPr>
              <a:lnSpc>
                <a:spcPct val="100000"/>
              </a:lnSpc>
              <a:buFont typeface="Arial"/>
              <a:buChar char="•"/>
            </a:pPr>
            <a:r>
              <a:rPr lang="en-IN" sz="2800">
                <a:solidFill>
                  <a:srgbClr val="000000"/>
                </a:solidFill>
                <a:latin typeface="Calibri"/>
              </a:rPr>
              <a:t> the broad education necessary to understand the </a:t>
            </a:r>
            <a:endParaRPr/>
          </a:p>
          <a:p>
            <a:pPr>
              <a:lnSpc>
                <a:spcPct val="100000"/>
              </a:lnSpc>
            </a:pPr>
            <a:r>
              <a:rPr lang="en-IN" sz="2800">
                <a:solidFill>
                  <a:srgbClr val="000000"/>
                </a:solidFill>
                <a:latin typeface="Calibri"/>
              </a:rPr>
              <a:t>  impact of engineering solutions in a global, </a:t>
            </a:r>
            <a:endParaRPr/>
          </a:p>
          <a:p>
            <a:pPr>
              <a:lnSpc>
                <a:spcPct val="100000"/>
              </a:lnSpc>
            </a:pPr>
            <a:r>
              <a:rPr lang="en-IN" sz="2800">
                <a:solidFill>
                  <a:srgbClr val="000000"/>
                </a:solidFill>
                <a:latin typeface="Calibri"/>
              </a:rPr>
              <a:t>  economic, environmental, and societal context </a:t>
            </a:r>
            <a:r>
              <a:rPr lang="en-IN" sz="2800" b="1">
                <a:solidFill>
                  <a:srgbClr val="000000"/>
                </a:solidFill>
                <a:latin typeface="Calibri"/>
              </a:rPr>
              <a:t>(h)</a:t>
            </a:r>
            <a:endParaRPr/>
          </a:p>
          <a:p>
            <a:pPr>
              <a:lnSpc>
                <a:spcPct val="100000"/>
              </a:lnSpc>
              <a:buFont typeface="Arial"/>
              <a:buChar char="•"/>
            </a:pPr>
            <a:r>
              <a:rPr lang="en-IN" sz="2800" b="1">
                <a:solidFill>
                  <a:srgbClr val="000000"/>
                </a:solidFill>
                <a:latin typeface="Calibri"/>
              </a:rPr>
              <a:t> </a:t>
            </a:r>
            <a:r>
              <a:rPr lang="en-IN" sz="2800">
                <a:solidFill>
                  <a:srgbClr val="000000"/>
                </a:solidFill>
                <a:latin typeface="Calibri"/>
              </a:rPr>
              <a:t>a knowledge of contemporary issues </a:t>
            </a:r>
            <a:r>
              <a:rPr lang="en-IN" sz="2800" b="1">
                <a:solidFill>
                  <a:srgbClr val="000000"/>
                </a:solidFill>
                <a:latin typeface="Calibri"/>
              </a:rPr>
              <a:t>(j)</a:t>
            </a:r>
            <a:endParaRPr/>
          </a:p>
          <a:p>
            <a:pPr>
              <a:lnSpc>
                <a:spcPct val="100000"/>
              </a:lnSpc>
              <a:buFont typeface="Arial"/>
              <a:buChar char="•"/>
            </a:pPr>
            <a:r>
              <a:rPr lang="en-IN" sz="2800">
                <a:solidFill>
                  <a:srgbClr val="000000"/>
                </a:solidFill>
                <a:latin typeface="Calibri"/>
              </a:rPr>
              <a:t> an ability to apply systems approach for problem </a:t>
            </a:r>
            <a:endParaRPr/>
          </a:p>
          <a:p>
            <a:pPr>
              <a:lnSpc>
                <a:spcPct val="100000"/>
              </a:lnSpc>
            </a:pPr>
            <a:r>
              <a:rPr lang="en-IN" sz="2800">
                <a:solidFill>
                  <a:srgbClr val="000000"/>
                </a:solidFill>
                <a:latin typeface="Calibri"/>
              </a:rPr>
              <a:t>  solving </a:t>
            </a:r>
            <a:r>
              <a:rPr lang="en-IN" sz="2800" b="1">
                <a:solidFill>
                  <a:srgbClr val="000000"/>
                </a:solidFill>
                <a:latin typeface="Calibri"/>
              </a:rPr>
              <a:t>(n)</a:t>
            </a:r>
            <a:endParaRPr/>
          </a:p>
        </p:txBody>
      </p:sp>
      <p:sp>
        <p:nvSpPr>
          <p:cNvPr id="162" name="CustomShape 2"/>
          <p:cNvSpPr/>
          <p:nvPr/>
        </p:nvSpPr>
        <p:spPr>
          <a:xfrm>
            <a:off x="720" y="1080"/>
            <a:ext cx="240480" cy="335520"/>
          </a:xfrm>
          <a:prstGeom prst="rect">
            <a:avLst/>
          </a:prstGeom>
          <a:noFill/>
          <a:ln w="9360">
            <a:noFill/>
          </a:ln>
        </p:spPr>
        <p:txBody>
          <a:bodyPr wrap="none" anchor="ctr"/>
          <a:lstStyle/>
          <a:p>
            <a:pPr algn="just">
              <a:lnSpc>
                <a:spcPct val="100000"/>
              </a:lnSpc>
            </a:pPr>
            <a:r>
              <a:rPr lang="en-IN" sz="1600" b="1">
                <a:solidFill>
                  <a:srgbClr val="000000"/>
                </a:solidFill>
                <a:latin typeface="Arial"/>
                <a:ea typeface="Times New Roman"/>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533520" y="609480"/>
            <a:ext cx="8076960" cy="557460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4000" b="1">
                <a:solidFill>
                  <a:srgbClr val="FF0000"/>
                </a:solidFill>
                <a:latin typeface="Calibri"/>
              </a:rPr>
              <a:t>Process Models</a:t>
            </a:r>
            <a:endParaRPr/>
          </a:p>
          <a:p>
            <a:pPr>
              <a:lnSpc>
                <a:spcPct val="100000"/>
              </a:lnSpc>
            </a:pPr>
            <a:endParaRPr/>
          </a:p>
          <a:p>
            <a:pPr>
              <a:lnSpc>
                <a:spcPct val="100000"/>
              </a:lnSpc>
            </a:pPr>
            <a:r>
              <a:rPr lang="en-IN" sz="2800" b="1">
                <a:solidFill>
                  <a:srgbClr val="000000"/>
                </a:solidFill>
                <a:latin typeface="Calibri"/>
              </a:rPr>
              <a:t>	</a:t>
            </a:r>
            <a:r>
              <a:rPr lang="en-IN" sz="2800" b="1">
                <a:solidFill>
                  <a:srgbClr val="0070C0"/>
                </a:solidFill>
                <a:latin typeface="Calibri"/>
              </a:rPr>
              <a:t>Prescriptive Process Models</a:t>
            </a:r>
            <a:endParaRPr/>
          </a:p>
          <a:p>
            <a:pPr lvl="3">
              <a:lnSpc>
                <a:spcPct val="100000"/>
              </a:lnSpc>
              <a:buFont typeface="Arial"/>
              <a:buChar char="•"/>
            </a:pPr>
            <a:r>
              <a:rPr lang="en-IN" sz="2800" b="1">
                <a:solidFill>
                  <a:srgbClr val="000000"/>
                </a:solidFill>
                <a:latin typeface="Calibri"/>
              </a:rPr>
              <a:t>	The Waterfall Model</a:t>
            </a:r>
            <a:endParaRPr/>
          </a:p>
          <a:p>
            <a:pPr lvl="3">
              <a:lnSpc>
                <a:spcPct val="100000"/>
              </a:lnSpc>
              <a:buFont typeface="Arial"/>
              <a:buChar char="•"/>
            </a:pPr>
            <a:r>
              <a:rPr lang="en-IN" sz="2800" b="1">
                <a:solidFill>
                  <a:srgbClr val="000000"/>
                </a:solidFill>
                <a:latin typeface="Calibri"/>
              </a:rPr>
              <a:t>     Incremental Model</a:t>
            </a:r>
            <a:endParaRPr/>
          </a:p>
          <a:p>
            <a:pPr lvl="3">
              <a:lnSpc>
                <a:spcPct val="100000"/>
              </a:lnSpc>
              <a:buFont typeface="Arial"/>
              <a:buChar char="•"/>
            </a:pPr>
            <a:r>
              <a:rPr lang="en-IN" sz="2800" b="1">
                <a:solidFill>
                  <a:srgbClr val="000000"/>
                </a:solidFill>
                <a:latin typeface="Calibri"/>
              </a:rPr>
              <a:t>     The RAD Model</a:t>
            </a:r>
            <a:endParaRPr/>
          </a:p>
          <a:p>
            <a:pPr>
              <a:lnSpc>
                <a:spcPct val="100000"/>
              </a:lnSpc>
            </a:pPr>
            <a:endParaRPr/>
          </a:p>
          <a:p>
            <a:pPr>
              <a:lnSpc>
                <a:spcPct val="100000"/>
              </a:lnSpc>
            </a:pPr>
            <a:r>
              <a:rPr lang="en-IN" sz="2800" b="1">
                <a:solidFill>
                  <a:srgbClr val="000000"/>
                </a:solidFill>
                <a:latin typeface="Calibri"/>
              </a:rPr>
              <a:t>	</a:t>
            </a:r>
            <a:r>
              <a:rPr lang="en-IN" sz="2800" b="1">
                <a:solidFill>
                  <a:srgbClr val="0070C0"/>
                </a:solidFill>
                <a:latin typeface="Calibri"/>
              </a:rPr>
              <a:t>Evolutionary Process Models</a:t>
            </a:r>
            <a:endParaRPr/>
          </a:p>
          <a:p>
            <a:pPr lvl="3">
              <a:lnSpc>
                <a:spcPct val="100000"/>
              </a:lnSpc>
              <a:buFont typeface="Arial"/>
              <a:buChar char="•"/>
            </a:pPr>
            <a:r>
              <a:rPr lang="en-IN" sz="2800" b="1">
                <a:solidFill>
                  <a:srgbClr val="000000"/>
                </a:solidFill>
                <a:latin typeface="Calibri"/>
              </a:rPr>
              <a:t>	 The Prototyping Model</a:t>
            </a:r>
            <a:endParaRPr/>
          </a:p>
          <a:p>
            <a:pPr lvl="3">
              <a:lnSpc>
                <a:spcPct val="100000"/>
              </a:lnSpc>
              <a:buFont typeface="Arial"/>
              <a:buChar char="•"/>
            </a:pPr>
            <a:r>
              <a:rPr lang="en-IN" sz="2800" b="1">
                <a:solidFill>
                  <a:srgbClr val="000000"/>
                </a:solidFill>
                <a:latin typeface="Calibri"/>
              </a:rPr>
              <a:t>     The Spiral Model</a:t>
            </a:r>
            <a:endParaRPr/>
          </a:p>
          <a:p>
            <a:pPr lvl="3">
              <a:lnSpc>
                <a:spcPct val="100000"/>
              </a:lnSpc>
              <a:buFont typeface="Arial"/>
              <a:buChar char="•"/>
            </a:pPr>
            <a:r>
              <a:rPr lang="en-IN" sz="2800" b="1">
                <a:solidFill>
                  <a:srgbClr val="000000"/>
                </a:solidFill>
                <a:latin typeface="Calibri"/>
              </a:rPr>
              <a:t>     The Concurrent Development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6553080" y="6356520"/>
            <a:ext cx="2133360" cy="364680"/>
          </a:xfrm>
          <a:prstGeom prst="rect">
            <a:avLst/>
          </a:prstGeom>
        </p:spPr>
        <p:txBody>
          <a:bodyPr anchor="ctr"/>
          <a:lstStyle/>
          <a:p>
            <a:pPr algn="r">
              <a:lnSpc>
                <a:spcPct val="100000"/>
              </a:lnSpc>
            </a:pPr>
            <a:fld id="{6972556B-577B-4304-AE0A-4C169906A657}" type="slidenum">
              <a:rPr lang="en-IN" sz="1200">
                <a:solidFill>
                  <a:srgbClr val="8B8B8B"/>
                </a:solidFill>
                <a:latin typeface="Calibri"/>
              </a:rPr>
              <a:pPr algn="r">
                <a:lnSpc>
                  <a:spcPct val="100000"/>
                </a:lnSpc>
              </a:pPr>
              <a:t>31</a:t>
            </a:fld>
            <a:endParaRPr/>
          </a:p>
        </p:txBody>
      </p:sp>
      <p:sp>
        <p:nvSpPr>
          <p:cNvPr id="241" name="CustomShape 2"/>
          <p:cNvSpPr/>
          <p:nvPr/>
        </p:nvSpPr>
        <p:spPr>
          <a:xfrm>
            <a:off x="1036800" y="1012680"/>
            <a:ext cx="6953040" cy="5237640"/>
          </a:xfrm>
          <a:prstGeom prst="rect">
            <a:avLst/>
          </a:prstGeom>
          <a:solidFill>
            <a:srgbClr val="000000"/>
          </a:solidFill>
          <a:ln w="12600">
            <a:solidFill>
              <a:srgbClr val="000000"/>
            </a:solidFill>
            <a:miter/>
          </a:ln>
        </p:spPr>
      </p:sp>
      <p:sp>
        <p:nvSpPr>
          <p:cNvPr id="242" name="TextShape 3"/>
          <p:cNvSpPr txBox="1"/>
          <p:nvPr/>
        </p:nvSpPr>
        <p:spPr>
          <a:xfrm>
            <a:off x="1687680" y="185760"/>
            <a:ext cx="6181200" cy="1392120"/>
          </a:xfrm>
          <a:prstGeom prst="rect">
            <a:avLst/>
          </a:prstGeom>
        </p:spPr>
        <p:txBody>
          <a:bodyPr lIns="63360" tIns="25560" rIns="63360" bIns="25560"/>
          <a:lstStyle/>
          <a:p>
            <a:pPr algn="ctr">
              <a:lnSpc>
                <a:spcPct val="100000"/>
              </a:lnSpc>
            </a:pPr>
            <a:r>
              <a:rPr lang="en-US" sz="4400" b="1">
                <a:solidFill>
                  <a:srgbClr val="FF0000"/>
                </a:solidFill>
                <a:latin typeface="Calibri"/>
                <a:ea typeface="宋体"/>
              </a:rPr>
              <a:t>The Waterfall Model</a:t>
            </a:r>
            <a:endParaRPr/>
          </a:p>
        </p:txBody>
      </p:sp>
      <p:pic>
        <p:nvPicPr>
          <p:cNvPr id="243" name="Picture 4"/>
          <p:cNvPicPr/>
          <p:nvPr/>
        </p:nvPicPr>
        <p:blipFill>
          <a:blip r:embed="rId2"/>
          <a:stretch>
            <a:fillRect/>
          </a:stretch>
        </p:blipFill>
        <p:spPr>
          <a:xfrm>
            <a:off x="380880" y="1128600"/>
            <a:ext cx="8534160" cy="5424120"/>
          </a:xfrm>
          <a:prstGeom prst="rect">
            <a:avLst/>
          </a:prstGeom>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457200" y="762120"/>
            <a:ext cx="7924320" cy="709920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endParaRPr/>
          </a:p>
          <a:p>
            <a:pPr>
              <a:lnSpc>
                <a:spcPct val="100000"/>
              </a:lnSpc>
            </a:pPr>
            <a:endParaRPr/>
          </a:p>
          <a:p>
            <a:pPr>
              <a:lnSpc>
                <a:spcPct val="100000"/>
              </a:lnSpc>
            </a:pPr>
            <a:r>
              <a:rPr lang="en-IN" sz="3200" b="1">
                <a:solidFill>
                  <a:srgbClr val="FF0000"/>
                </a:solidFill>
                <a:latin typeface="Calibri"/>
              </a:rPr>
              <a:t> The Waterfall Model: (Payroll System)</a:t>
            </a:r>
            <a:endParaRPr/>
          </a:p>
          <a:p>
            <a:pPr>
              <a:lnSpc>
                <a:spcPct val="100000"/>
              </a:lnSpc>
            </a:pPr>
            <a:r>
              <a:rPr lang="en-IN" sz="2000" b="1">
                <a:solidFill>
                  <a:srgbClr val="0070C0"/>
                </a:solidFill>
                <a:latin typeface="Calibri"/>
              </a:rPr>
              <a:t>	</a:t>
            </a:r>
            <a:r>
              <a:rPr lang="en-IN" sz="2400" b="1">
                <a:solidFill>
                  <a:srgbClr val="0070C0"/>
                </a:solidFill>
                <a:latin typeface="Calibri"/>
              </a:rPr>
              <a:t>Merits :</a:t>
            </a:r>
            <a:r>
              <a:rPr lang="en-IN" sz="2000" b="1">
                <a:solidFill>
                  <a:srgbClr val="0070C0"/>
                </a:solidFill>
                <a:latin typeface="Calibri"/>
              </a:rPr>
              <a:t> </a:t>
            </a:r>
            <a:endParaRPr/>
          </a:p>
          <a:p>
            <a:pPr lvl="3">
              <a:lnSpc>
                <a:spcPct val="100000"/>
              </a:lnSpc>
              <a:buFont typeface="Arial"/>
              <a:buChar char="•"/>
            </a:pPr>
            <a:r>
              <a:rPr lang="en-IN" sz="2000" b="1">
                <a:solidFill>
                  <a:srgbClr val="000000"/>
                </a:solidFill>
                <a:latin typeface="Calibri"/>
              </a:rPr>
              <a:t>    	</a:t>
            </a:r>
            <a:r>
              <a:rPr lang="en-IN" sz="2400" b="1">
                <a:solidFill>
                  <a:srgbClr val="000000"/>
                </a:solidFill>
                <a:latin typeface="Calibri"/>
              </a:rPr>
              <a:t>It is systematic sequential approach for 	Software  Development</a:t>
            </a:r>
            <a:endParaRPr/>
          </a:p>
          <a:p>
            <a:pPr>
              <a:lnSpc>
                <a:spcPct val="100000"/>
              </a:lnSpc>
            </a:pPr>
            <a:r>
              <a:rPr lang="en-IN" sz="2000" b="1">
                <a:solidFill>
                  <a:srgbClr val="0070C0"/>
                </a:solidFill>
                <a:latin typeface="Calibri"/>
              </a:rPr>
              <a:t>	</a:t>
            </a:r>
            <a:r>
              <a:rPr lang="en-IN" sz="2400" b="1">
                <a:solidFill>
                  <a:srgbClr val="0070C0"/>
                </a:solidFill>
                <a:latin typeface="Calibri"/>
              </a:rPr>
              <a:t>Demerits</a:t>
            </a:r>
            <a:endParaRPr/>
          </a:p>
          <a:p>
            <a:pPr lvl="3">
              <a:lnSpc>
                <a:spcPct val="100000"/>
              </a:lnSpc>
              <a:buFont typeface="Arial"/>
              <a:buChar char="•"/>
            </a:pPr>
            <a:r>
              <a:rPr lang="en-IN" sz="2400" b="1">
                <a:solidFill>
                  <a:srgbClr val="000000"/>
                </a:solidFill>
                <a:latin typeface="Calibri"/>
              </a:rPr>
              <a:t> 	All Customer Requirements at the start of 	project may be difficult</a:t>
            </a:r>
            <a:endParaRPr/>
          </a:p>
          <a:p>
            <a:pPr lvl="3">
              <a:lnSpc>
                <a:spcPct val="100000"/>
              </a:lnSpc>
              <a:buFont typeface="Arial"/>
              <a:buChar char="•"/>
            </a:pPr>
            <a:r>
              <a:rPr lang="en-IN" sz="2400" b="1">
                <a:solidFill>
                  <a:srgbClr val="000000"/>
                </a:solidFill>
                <a:latin typeface="Calibri"/>
              </a:rPr>
              <a:t> 	Problems remain uncovered until testing 	phase</a:t>
            </a:r>
            <a:endParaRPr/>
          </a:p>
          <a:p>
            <a:pPr lvl="3">
              <a:lnSpc>
                <a:spcPct val="100000"/>
              </a:lnSpc>
              <a:buFont typeface="Arial"/>
              <a:buChar char="•"/>
            </a:pPr>
            <a:r>
              <a:rPr lang="en-IN" sz="2400" b="1">
                <a:solidFill>
                  <a:srgbClr val="000000"/>
                </a:solidFill>
                <a:latin typeface="Calibri"/>
              </a:rPr>
              <a:t> 	Customer patience is needed, working version 	of the software is delivered too late.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6553080" y="6356520"/>
            <a:ext cx="2133360" cy="364680"/>
          </a:xfrm>
          <a:prstGeom prst="rect">
            <a:avLst/>
          </a:prstGeom>
        </p:spPr>
        <p:txBody>
          <a:bodyPr anchor="ctr"/>
          <a:lstStyle/>
          <a:p>
            <a:pPr algn="r">
              <a:lnSpc>
                <a:spcPct val="100000"/>
              </a:lnSpc>
            </a:pPr>
            <a:fld id="{8824BAA6-F87C-46E7-B702-EB096950C072}" type="slidenum">
              <a:rPr lang="en-IN" sz="1200">
                <a:solidFill>
                  <a:srgbClr val="8B8B8B"/>
                </a:solidFill>
                <a:latin typeface="Calibri"/>
              </a:rPr>
              <a:pPr algn="r">
                <a:lnSpc>
                  <a:spcPct val="100000"/>
                </a:lnSpc>
              </a:pPr>
              <a:t>33</a:t>
            </a:fld>
            <a:endParaRPr/>
          </a:p>
        </p:txBody>
      </p:sp>
      <p:sp>
        <p:nvSpPr>
          <p:cNvPr id="246" name="TextShape 2"/>
          <p:cNvSpPr txBox="1"/>
          <p:nvPr/>
        </p:nvSpPr>
        <p:spPr>
          <a:xfrm>
            <a:off x="1009800" y="205560"/>
            <a:ext cx="7210800" cy="1270440"/>
          </a:xfrm>
          <a:prstGeom prst="rect">
            <a:avLst/>
          </a:prstGeom>
        </p:spPr>
        <p:txBody>
          <a:bodyPr lIns="63360" tIns="25560" rIns="63360" bIns="25560"/>
          <a:lstStyle/>
          <a:p>
            <a:pPr algn="ctr">
              <a:lnSpc>
                <a:spcPct val="100000"/>
              </a:lnSpc>
            </a:pPr>
            <a:r>
              <a:rPr lang="en-US" sz="4000" b="1">
                <a:solidFill>
                  <a:srgbClr val="FF0000"/>
                </a:solidFill>
                <a:latin typeface="Calibri"/>
                <a:ea typeface="宋体"/>
              </a:rPr>
              <a:t>Incremental Models: Incremental</a:t>
            </a:r>
            <a:endParaRPr/>
          </a:p>
        </p:txBody>
      </p:sp>
      <p:sp>
        <p:nvSpPr>
          <p:cNvPr id="247" name="CustomShape 3"/>
          <p:cNvSpPr/>
          <p:nvPr/>
        </p:nvSpPr>
        <p:spPr>
          <a:xfrm>
            <a:off x="380880" y="1012680"/>
            <a:ext cx="8457840" cy="5237640"/>
          </a:xfrm>
          <a:prstGeom prst="rect">
            <a:avLst/>
          </a:prstGeom>
          <a:solidFill>
            <a:srgbClr val="000000"/>
          </a:solidFill>
          <a:ln w="12600">
            <a:solidFill>
              <a:srgbClr val="000000"/>
            </a:solidFill>
            <a:miter/>
          </a:ln>
        </p:spPr>
      </p:sp>
      <p:pic>
        <p:nvPicPr>
          <p:cNvPr id="248" name="Picture 4"/>
          <p:cNvPicPr/>
          <p:nvPr/>
        </p:nvPicPr>
        <p:blipFill>
          <a:blip r:embed="rId2"/>
          <a:stretch>
            <a:fillRect/>
          </a:stretch>
        </p:blipFill>
        <p:spPr>
          <a:xfrm>
            <a:off x="609480" y="1143000"/>
            <a:ext cx="8000640" cy="5028840"/>
          </a:xfrm>
          <a:prstGeom prst="rect">
            <a:avLst/>
          </a:prstGeom>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09480" y="610200"/>
            <a:ext cx="8000640" cy="612432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Incremental Model: (Word Processor)</a:t>
            </a:r>
            <a:endParaRPr/>
          </a:p>
          <a:p>
            <a:pPr>
              <a:lnSpc>
                <a:spcPct val="100000"/>
              </a:lnSpc>
            </a:pPr>
            <a:r>
              <a:rPr lang="en-IN" sz="2000" b="1">
                <a:solidFill>
                  <a:srgbClr val="0070C0"/>
                </a:solidFill>
                <a:latin typeface="Calibri"/>
              </a:rPr>
              <a:t>	</a:t>
            </a:r>
            <a:endParaRPr/>
          </a:p>
          <a:p>
            <a:pPr>
              <a:lnSpc>
                <a:spcPct val="100000"/>
              </a:lnSpc>
            </a:pPr>
            <a:r>
              <a:rPr lang="en-IN" sz="2000" b="1">
                <a:solidFill>
                  <a:srgbClr val="0070C0"/>
                </a:solidFill>
                <a:latin typeface="Calibri"/>
              </a:rPr>
              <a:t>	</a:t>
            </a:r>
            <a:r>
              <a:rPr lang="en-IN" sz="2400" b="1">
                <a:solidFill>
                  <a:srgbClr val="0070C0"/>
                </a:solidFill>
                <a:latin typeface="Calibri"/>
              </a:rPr>
              <a:t>Merits :</a:t>
            </a:r>
            <a:r>
              <a:rPr lang="en-IN" sz="2000" b="1">
                <a:solidFill>
                  <a:srgbClr val="0070C0"/>
                </a:solidFill>
                <a:latin typeface="Calibri"/>
              </a:rPr>
              <a:t> </a:t>
            </a:r>
            <a:endParaRPr/>
          </a:p>
          <a:p>
            <a:pPr lvl="3">
              <a:lnSpc>
                <a:spcPct val="100000"/>
              </a:lnSpc>
              <a:buFont typeface="Arial"/>
              <a:buChar char="•"/>
            </a:pPr>
            <a:r>
              <a:rPr lang="en-IN" sz="2000" b="1">
                <a:solidFill>
                  <a:srgbClr val="000000"/>
                </a:solidFill>
                <a:latin typeface="Calibri"/>
              </a:rPr>
              <a:t>    	</a:t>
            </a:r>
            <a:r>
              <a:rPr lang="en-IN" sz="2400" b="1">
                <a:solidFill>
                  <a:srgbClr val="000000"/>
                </a:solidFill>
                <a:latin typeface="Calibri"/>
              </a:rPr>
              <a:t>Less number of developers required</a:t>
            </a:r>
            <a:endParaRPr/>
          </a:p>
          <a:p>
            <a:pPr lvl="3">
              <a:lnSpc>
                <a:spcPct val="100000"/>
              </a:lnSpc>
              <a:buFont typeface="Arial"/>
              <a:buChar char="•"/>
            </a:pPr>
            <a:r>
              <a:rPr lang="en-IN" sz="2400" b="1">
                <a:solidFill>
                  <a:srgbClr val="000000"/>
                </a:solidFill>
                <a:latin typeface="Calibri"/>
              </a:rPr>
              <a:t> 	All the requirements need not be known at the 	beginning of the project</a:t>
            </a:r>
            <a:endParaRPr/>
          </a:p>
          <a:p>
            <a:pPr lvl="3">
              <a:lnSpc>
                <a:spcPct val="100000"/>
              </a:lnSpc>
              <a:buFont typeface="Arial"/>
              <a:buChar char="•"/>
            </a:pPr>
            <a:r>
              <a:rPr lang="en-IN" sz="2400" b="1">
                <a:solidFill>
                  <a:srgbClr val="000000"/>
                </a:solidFill>
                <a:latin typeface="Calibri"/>
              </a:rPr>
              <a:t>     Technical risks can be managed</a:t>
            </a:r>
            <a:endParaRPr/>
          </a:p>
          <a:p>
            <a:pPr>
              <a:lnSpc>
                <a:spcPct val="100000"/>
              </a:lnSpc>
            </a:pPr>
            <a:r>
              <a:rPr lang="en-IN" sz="2000" b="1">
                <a:solidFill>
                  <a:srgbClr val="0070C0"/>
                </a:solidFill>
                <a:latin typeface="Calibri"/>
              </a:rPr>
              <a:t>	</a:t>
            </a:r>
            <a:r>
              <a:rPr lang="en-IN" sz="2400" b="1">
                <a:solidFill>
                  <a:srgbClr val="0070C0"/>
                </a:solidFill>
                <a:latin typeface="Calibri"/>
              </a:rPr>
              <a:t>Demerits :</a:t>
            </a:r>
            <a:endParaRPr/>
          </a:p>
          <a:p>
            <a:pPr lvl="3">
              <a:lnSpc>
                <a:spcPct val="100000"/>
              </a:lnSpc>
              <a:buFont typeface="Arial"/>
              <a:buChar char="•"/>
            </a:pPr>
            <a:r>
              <a:rPr lang="en-IN" sz="2400" b="1">
                <a:solidFill>
                  <a:srgbClr val="000000"/>
                </a:solidFill>
                <a:latin typeface="Calibri"/>
              </a:rPr>
              <a:t> 	Problems remain uncovered until testing 	phase</a:t>
            </a:r>
            <a:endParaRPr/>
          </a:p>
          <a:p>
            <a:pPr lvl="3">
              <a:lnSpc>
                <a:spcPct val="100000"/>
              </a:lnSpc>
              <a:buFont typeface="Arial"/>
              <a:buChar char="•"/>
            </a:pPr>
            <a:r>
              <a:rPr lang="en-IN" sz="2400" b="1">
                <a:solidFill>
                  <a:srgbClr val="000000"/>
                </a:solidFill>
                <a:latin typeface="Calibri"/>
              </a:rPr>
              <a:t> 	Customer patience is needed, working version 	of the software is delivered too late. </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6553080" y="6356520"/>
            <a:ext cx="2133360" cy="364680"/>
          </a:xfrm>
          <a:prstGeom prst="rect">
            <a:avLst/>
          </a:prstGeom>
        </p:spPr>
        <p:txBody>
          <a:bodyPr anchor="ctr"/>
          <a:lstStyle/>
          <a:p>
            <a:pPr algn="r">
              <a:lnSpc>
                <a:spcPct val="100000"/>
              </a:lnSpc>
            </a:pPr>
            <a:fld id="{799CA9C1-1073-47F1-ABC9-6BE6A48503C0}" type="slidenum">
              <a:rPr lang="en-IN" sz="1200">
                <a:solidFill>
                  <a:srgbClr val="8B8B8B"/>
                </a:solidFill>
                <a:latin typeface="Calibri"/>
              </a:rPr>
              <a:pPr algn="r">
                <a:lnSpc>
                  <a:spcPct val="100000"/>
                </a:lnSpc>
              </a:pPr>
              <a:t>35</a:t>
            </a:fld>
            <a:endParaRPr/>
          </a:p>
        </p:txBody>
      </p:sp>
      <p:sp>
        <p:nvSpPr>
          <p:cNvPr id="251" name="TextShape 2"/>
          <p:cNvSpPr txBox="1"/>
          <p:nvPr/>
        </p:nvSpPr>
        <p:spPr>
          <a:xfrm>
            <a:off x="168120" y="216000"/>
            <a:ext cx="8803800" cy="599760"/>
          </a:xfrm>
          <a:prstGeom prst="rect">
            <a:avLst/>
          </a:prstGeom>
        </p:spPr>
        <p:txBody>
          <a:bodyPr anchor="ctr"/>
          <a:lstStyle/>
          <a:p>
            <a:pPr algn="ctr">
              <a:lnSpc>
                <a:spcPct val="100000"/>
              </a:lnSpc>
            </a:pPr>
            <a:r>
              <a:rPr lang="en-US" sz="4400" b="1">
                <a:solidFill>
                  <a:srgbClr val="FF0000"/>
                </a:solidFill>
                <a:latin typeface="Calibri"/>
                <a:ea typeface="宋体"/>
              </a:rPr>
              <a:t>Incremental Models: RAD Model</a:t>
            </a:r>
            <a:endParaRPr/>
          </a:p>
        </p:txBody>
      </p:sp>
      <p:sp>
        <p:nvSpPr>
          <p:cNvPr id="252" name="CustomShape 3"/>
          <p:cNvSpPr/>
          <p:nvPr/>
        </p:nvSpPr>
        <p:spPr>
          <a:xfrm>
            <a:off x="1036800" y="1012680"/>
            <a:ext cx="6953040" cy="5237640"/>
          </a:xfrm>
          <a:prstGeom prst="rect">
            <a:avLst/>
          </a:prstGeom>
          <a:solidFill>
            <a:srgbClr val="000000"/>
          </a:solidFill>
          <a:ln w="12600">
            <a:solidFill>
              <a:srgbClr val="000000"/>
            </a:solidFill>
            <a:miter/>
          </a:ln>
        </p:spPr>
      </p:sp>
      <p:pic>
        <p:nvPicPr>
          <p:cNvPr id="253" name="Picture 4"/>
          <p:cNvPicPr/>
          <p:nvPr/>
        </p:nvPicPr>
        <p:blipFill>
          <a:blip r:embed="rId2"/>
          <a:stretch>
            <a:fillRect/>
          </a:stretch>
        </p:blipFill>
        <p:spPr>
          <a:xfrm>
            <a:off x="1539720" y="1239480"/>
            <a:ext cx="5854320" cy="4905720"/>
          </a:xfrm>
          <a:prstGeom prst="rect">
            <a:avLst/>
          </a:prstGeom>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33520" y="533520"/>
            <a:ext cx="8152920" cy="685584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The RAD Model : (Very Large Projects)</a:t>
            </a:r>
            <a:endParaRPr/>
          </a:p>
          <a:p>
            <a:pPr>
              <a:lnSpc>
                <a:spcPct val="100000"/>
              </a:lnSpc>
            </a:pPr>
            <a:r>
              <a:rPr lang="en-IN" sz="2000" b="1">
                <a:solidFill>
                  <a:srgbClr val="0070C0"/>
                </a:solidFill>
                <a:latin typeface="Calibri"/>
              </a:rPr>
              <a:t>	</a:t>
            </a:r>
            <a:endParaRPr/>
          </a:p>
          <a:p>
            <a:pPr>
              <a:lnSpc>
                <a:spcPct val="100000"/>
              </a:lnSpc>
            </a:pPr>
            <a:r>
              <a:rPr lang="en-IN" sz="2000" b="1">
                <a:solidFill>
                  <a:srgbClr val="0070C0"/>
                </a:solidFill>
                <a:latin typeface="Calibri"/>
              </a:rPr>
              <a:t>	</a:t>
            </a:r>
            <a:r>
              <a:rPr lang="en-IN" sz="2400" b="1">
                <a:solidFill>
                  <a:srgbClr val="0070C0"/>
                </a:solidFill>
                <a:latin typeface="Calibri"/>
              </a:rPr>
              <a:t>Merits :</a:t>
            </a:r>
            <a:r>
              <a:rPr lang="en-IN" sz="2000" b="1">
                <a:solidFill>
                  <a:srgbClr val="0070C0"/>
                </a:solidFill>
                <a:latin typeface="Calibri"/>
              </a:rPr>
              <a:t> </a:t>
            </a:r>
            <a:endParaRPr/>
          </a:p>
          <a:p>
            <a:pPr lvl="3">
              <a:lnSpc>
                <a:spcPct val="100000"/>
              </a:lnSpc>
              <a:buFont typeface="Arial"/>
              <a:buChar char="•"/>
            </a:pPr>
            <a:r>
              <a:rPr lang="en-IN" sz="2000" b="1">
                <a:solidFill>
                  <a:srgbClr val="000000"/>
                </a:solidFill>
                <a:latin typeface="Calibri"/>
              </a:rPr>
              <a:t>    	</a:t>
            </a:r>
            <a:r>
              <a:rPr lang="en-IN" sz="2400" b="1">
                <a:solidFill>
                  <a:srgbClr val="000000"/>
                </a:solidFill>
                <a:latin typeface="Calibri"/>
              </a:rPr>
              <a:t>Project cycle time is reduced</a:t>
            </a:r>
            <a:endParaRPr/>
          </a:p>
          <a:p>
            <a:pPr>
              <a:lnSpc>
                <a:spcPct val="100000"/>
              </a:lnSpc>
            </a:pPr>
            <a:r>
              <a:rPr lang="en-IN" sz="2000" b="1">
                <a:solidFill>
                  <a:srgbClr val="0070C0"/>
                </a:solidFill>
                <a:latin typeface="Calibri"/>
              </a:rPr>
              <a:t>	</a:t>
            </a:r>
            <a:r>
              <a:rPr lang="en-IN" sz="2400" b="1">
                <a:solidFill>
                  <a:srgbClr val="0070C0"/>
                </a:solidFill>
                <a:latin typeface="Calibri"/>
              </a:rPr>
              <a:t>Demerits :</a:t>
            </a:r>
            <a:endParaRPr/>
          </a:p>
          <a:p>
            <a:pPr lvl="3">
              <a:lnSpc>
                <a:spcPct val="100000"/>
              </a:lnSpc>
              <a:buFont typeface="Arial"/>
              <a:buChar char="•"/>
            </a:pPr>
            <a:r>
              <a:rPr lang="en-IN" sz="2400" b="1">
                <a:solidFill>
                  <a:srgbClr val="000000"/>
                </a:solidFill>
                <a:latin typeface="Calibri"/>
              </a:rPr>
              <a:t> 	All Customer Requirements at the start of 	project may be difficult</a:t>
            </a:r>
            <a:endParaRPr/>
          </a:p>
          <a:p>
            <a:pPr lvl="3">
              <a:lnSpc>
                <a:spcPct val="100000"/>
              </a:lnSpc>
              <a:buFont typeface="Arial"/>
              <a:buChar char="•"/>
            </a:pPr>
            <a:r>
              <a:rPr lang="en-IN" sz="2400" b="1">
                <a:solidFill>
                  <a:srgbClr val="000000"/>
                </a:solidFill>
                <a:latin typeface="Calibri"/>
              </a:rPr>
              <a:t> 	For large projects high human resources are 	required </a:t>
            </a:r>
            <a:endParaRPr/>
          </a:p>
          <a:p>
            <a:pPr lvl="3">
              <a:lnSpc>
                <a:spcPct val="100000"/>
              </a:lnSpc>
              <a:buFont typeface="Arial"/>
              <a:buChar char="•"/>
            </a:pPr>
            <a:r>
              <a:rPr lang="en-IN" sz="2400" b="1">
                <a:solidFill>
                  <a:srgbClr val="000000"/>
                </a:solidFill>
                <a:latin typeface="Calibri"/>
              </a:rPr>
              <a:t> 	Risk of project failure if teams are not 	committed to rapid fire action</a:t>
            </a:r>
            <a:endParaRPr/>
          </a:p>
          <a:p>
            <a:pPr lvl="3">
              <a:lnSpc>
                <a:spcPct val="100000"/>
              </a:lnSpc>
              <a:buFont typeface="Arial"/>
              <a:buChar char="•"/>
            </a:pPr>
            <a:r>
              <a:rPr lang="en-IN" sz="2400" b="1">
                <a:solidFill>
                  <a:srgbClr val="000000"/>
                </a:solidFill>
                <a:latin typeface="Calibri"/>
              </a:rPr>
              <a:t> 	Problems due to improper modularization of 	system</a:t>
            </a:r>
            <a:endParaRPr/>
          </a:p>
          <a:p>
            <a:pPr lvl="3">
              <a:lnSpc>
                <a:spcPct val="100000"/>
              </a:lnSpc>
              <a:buFont typeface="Arial"/>
              <a:buChar char="•"/>
            </a:pPr>
            <a:r>
              <a:rPr lang="en-IN" sz="2400" b="1">
                <a:solidFill>
                  <a:srgbClr val="000000"/>
                </a:solidFill>
                <a:latin typeface="Calibri"/>
              </a:rPr>
              <a:t> 	RAD approach may mot work if high is an issue</a:t>
            </a:r>
            <a:endParaRPr/>
          </a:p>
          <a:p>
            <a:pPr lvl="3">
              <a:lnSpc>
                <a:spcPct val="100000"/>
              </a:lnSpc>
              <a:buFont typeface="Arial"/>
              <a:buChar char="•"/>
            </a:pPr>
            <a:r>
              <a:rPr lang="en-IN" sz="2400" b="1">
                <a:solidFill>
                  <a:srgbClr val="000000"/>
                </a:solidFill>
                <a:latin typeface="Calibri"/>
              </a:rPr>
              <a:t> 	RAD maynot be appropriate if technical risks 	are very high</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304920" y="609480"/>
            <a:ext cx="8305560" cy="911124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2800" b="1">
                <a:solidFill>
                  <a:srgbClr val="FF0000"/>
                </a:solidFill>
                <a:latin typeface="Calibri"/>
              </a:rPr>
              <a:t>Evolutionary Process Models: Need</a:t>
            </a:r>
            <a:endParaRPr/>
          </a:p>
          <a:p>
            <a:pPr>
              <a:lnSpc>
                <a:spcPct val="100000"/>
              </a:lnSpc>
            </a:pPr>
            <a:endParaRPr/>
          </a:p>
          <a:p>
            <a:pPr lvl="2">
              <a:lnSpc>
                <a:spcPct val="100000"/>
              </a:lnSpc>
              <a:buFont typeface="Arial"/>
              <a:buChar char="•"/>
            </a:pPr>
            <a:r>
              <a:rPr lang="en-IN" sz="2800" b="1">
                <a:solidFill>
                  <a:srgbClr val="000000"/>
                </a:solidFill>
                <a:latin typeface="Calibri"/>
              </a:rPr>
              <a:t> </a:t>
            </a:r>
            <a:r>
              <a:rPr lang="en-IN" sz="2400" b="1">
                <a:solidFill>
                  <a:srgbClr val="000000"/>
                </a:solidFill>
                <a:latin typeface="Calibri"/>
              </a:rPr>
              <a:t>Software like all complex systems evolves over a period    </a:t>
            </a:r>
            <a:endParaRPr/>
          </a:p>
          <a:p>
            <a:pPr>
              <a:lnSpc>
                <a:spcPct val="100000"/>
              </a:lnSpc>
            </a:pPr>
            <a:r>
              <a:rPr lang="en-IN" sz="2400" b="1">
                <a:solidFill>
                  <a:srgbClr val="000000"/>
                </a:solidFill>
                <a:latin typeface="Calibri"/>
              </a:rPr>
              <a:t>   of time.</a:t>
            </a:r>
            <a:endParaRPr/>
          </a:p>
          <a:p>
            <a:pPr>
              <a:lnSpc>
                <a:spcPct val="100000"/>
              </a:lnSpc>
            </a:pPr>
            <a:r>
              <a:rPr lang="en-IN" sz="2400" b="1">
                <a:solidFill>
                  <a:srgbClr val="000000"/>
                </a:solidFill>
                <a:latin typeface="Calibri"/>
              </a:rPr>
              <a:t> </a:t>
            </a:r>
            <a:endParaRPr/>
          </a:p>
          <a:p>
            <a:pPr lvl="2">
              <a:lnSpc>
                <a:spcPct val="100000"/>
              </a:lnSpc>
              <a:buFont typeface="Arial"/>
              <a:buChar char="•"/>
            </a:pPr>
            <a:r>
              <a:rPr lang="en-IN" sz="2400" b="1">
                <a:solidFill>
                  <a:srgbClr val="000000"/>
                </a:solidFill>
                <a:latin typeface="Calibri"/>
              </a:rPr>
              <a:t> Target market deadlines make completion of a     </a:t>
            </a:r>
            <a:endParaRPr/>
          </a:p>
          <a:p>
            <a:pPr>
              <a:lnSpc>
                <a:spcPct val="100000"/>
              </a:lnSpc>
            </a:pPr>
            <a:r>
              <a:rPr lang="en-IN" sz="2400" b="1">
                <a:solidFill>
                  <a:srgbClr val="000000"/>
                </a:solidFill>
                <a:latin typeface="Calibri"/>
              </a:rPr>
              <a:t>   comprehensive software product impossible, but a </a:t>
            </a:r>
            <a:endParaRPr/>
          </a:p>
          <a:p>
            <a:pPr>
              <a:lnSpc>
                <a:spcPct val="100000"/>
              </a:lnSpc>
            </a:pPr>
            <a:r>
              <a:rPr lang="en-IN" sz="2400" b="1">
                <a:solidFill>
                  <a:srgbClr val="000000"/>
                </a:solidFill>
                <a:latin typeface="Calibri"/>
              </a:rPr>
              <a:t>   limited version must be introduced to meet </a:t>
            </a:r>
            <a:endParaRPr/>
          </a:p>
          <a:p>
            <a:pPr>
              <a:lnSpc>
                <a:spcPct val="100000"/>
              </a:lnSpc>
            </a:pPr>
            <a:r>
              <a:rPr lang="en-IN" sz="2400" b="1">
                <a:solidFill>
                  <a:srgbClr val="000000"/>
                </a:solidFill>
                <a:latin typeface="Calibri"/>
              </a:rPr>
              <a:t>   competitive or business pressure. Some of the core </a:t>
            </a:r>
            <a:endParaRPr/>
          </a:p>
          <a:p>
            <a:pPr>
              <a:lnSpc>
                <a:spcPct val="100000"/>
              </a:lnSpc>
            </a:pPr>
            <a:r>
              <a:rPr lang="en-IN" sz="2400" b="1">
                <a:solidFill>
                  <a:srgbClr val="000000"/>
                </a:solidFill>
                <a:latin typeface="Calibri"/>
              </a:rPr>
              <a:t>   product or system requirements are well understood </a:t>
            </a:r>
            <a:endParaRPr/>
          </a:p>
          <a:p>
            <a:pPr>
              <a:lnSpc>
                <a:spcPct val="100000"/>
              </a:lnSpc>
            </a:pPr>
            <a:r>
              <a:rPr lang="en-IN" sz="2400" b="1">
                <a:solidFill>
                  <a:srgbClr val="000000"/>
                </a:solidFill>
                <a:latin typeface="Calibri"/>
              </a:rPr>
              <a:t>   but the details of product or system extensions have </a:t>
            </a:r>
            <a:endParaRPr/>
          </a:p>
          <a:p>
            <a:pPr>
              <a:lnSpc>
                <a:spcPct val="100000"/>
              </a:lnSpc>
            </a:pPr>
            <a:r>
              <a:rPr lang="en-IN" sz="2400" b="1">
                <a:solidFill>
                  <a:srgbClr val="000000"/>
                </a:solidFill>
                <a:latin typeface="Calibri"/>
              </a:rPr>
              <a:t>   yet to be defined. </a:t>
            </a:r>
            <a:endParaRPr/>
          </a:p>
          <a:p>
            <a:pPr>
              <a:lnSpc>
                <a:spcPct val="100000"/>
              </a:lnSpc>
            </a:pPr>
            <a:endParaRPr/>
          </a:p>
          <a:p>
            <a:pPr lvl="2">
              <a:lnSpc>
                <a:spcPct val="100000"/>
              </a:lnSpc>
              <a:buFont typeface="Arial"/>
              <a:buChar char="•"/>
            </a:pPr>
            <a:r>
              <a:rPr lang="en-IN" sz="2400" b="1">
                <a:solidFill>
                  <a:srgbClr val="000000"/>
                </a:solidFill>
                <a:latin typeface="Calibri"/>
              </a:rPr>
              <a:t>  Solution is to adapt Evolutionary Model which is </a:t>
            </a:r>
            <a:endParaRPr/>
          </a:p>
          <a:p>
            <a:pPr>
              <a:lnSpc>
                <a:spcPct val="100000"/>
              </a:lnSpc>
            </a:pPr>
            <a:r>
              <a:rPr lang="en-IN" sz="2400" b="1">
                <a:solidFill>
                  <a:srgbClr val="000000"/>
                </a:solidFill>
                <a:latin typeface="Calibri"/>
              </a:rPr>
              <a:t>    Iterative </a:t>
            </a:r>
            <a:endParaRPr/>
          </a:p>
          <a:p>
            <a:pPr>
              <a:lnSpc>
                <a:spcPct val="100000"/>
              </a:lnSpc>
            </a:pP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685800"/>
            <a:ext cx="8229240" cy="831888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2800" b="1">
                <a:solidFill>
                  <a:srgbClr val="FF0000"/>
                </a:solidFill>
                <a:latin typeface="Calibri"/>
              </a:rPr>
              <a:t>The Prototyping Model:  (Need)</a:t>
            </a:r>
            <a:endParaRPr/>
          </a:p>
          <a:p>
            <a:pPr>
              <a:lnSpc>
                <a:spcPct val="100000"/>
              </a:lnSpc>
            </a:pPr>
            <a:endParaRPr/>
          </a:p>
          <a:p>
            <a:pPr lvl="2">
              <a:lnSpc>
                <a:spcPct val="100000"/>
              </a:lnSpc>
              <a:buFont typeface="Arial"/>
              <a:buChar char="•"/>
            </a:pPr>
            <a:r>
              <a:rPr lang="en-IN" sz="2800" b="1">
                <a:solidFill>
                  <a:srgbClr val="000000"/>
                </a:solidFill>
                <a:latin typeface="Calibri"/>
              </a:rPr>
              <a:t> </a:t>
            </a:r>
            <a:r>
              <a:rPr lang="en-IN" sz="2400" b="1">
                <a:solidFill>
                  <a:srgbClr val="000000"/>
                </a:solidFill>
                <a:latin typeface="Calibri"/>
              </a:rPr>
              <a:t>Prototyping is used when customers requirements are </a:t>
            </a:r>
            <a:endParaRPr/>
          </a:p>
          <a:p>
            <a:pPr>
              <a:lnSpc>
                <a:spcPct val="100000"/>
              </a:lnSpc>
            </a:pPr>
            <a:r>
              <a:rPr lang="en-IN" sz="2400" b="1">
                <a:solidFill>
                  <a:srgbClr val="000000"/>
                </a:solidFill>
                <a:latin typeface="Calibri"/>
              </a:rPr>
              <a:t>   fuzzy.</a:t>
            </a:r>
            <a:endParaRPr/>
          </a:p>
          <a:p>
            <a:pPr>
              <a:lnSpc>
                <a:spcPct val="100000"/>
              </a:lnSpc>
            </a:pPr>
            <a:r>
              <a:rPr lang="en-IN" sz="2400" b="1">
                <a:solidFill>
                  <a:srgbClr val="000000"/>
                </a:solidFill>
                <a:latin typeface="Calibri"/>
              </a:rPr>
              <a:t> </a:t>
            </a:r>
            <a:endParaRPr/>
          </a:p>
          <a:p>
            <a:pPr lvl="2">
              <a:lnSpc>
                <a:spcPct val="100000"/>
              </a:lnSpc>
              <a:buFont typeface="Arial"/>
              <a:buChar char="•"/>
            </a:pPr>
            <a:r>
              <a:rPr lang="en-IN" sz="2400" b="1">
                <a:solidFill>
                  <a:srgbClr val="000000"/>
                </a:solidFill>
                <a:latin typeface="Calibri"/>
              </a:rPr>
              <a:t> OR the developer may not be sure of the efficiency of  </a:t>
            </a:r>
            <a:endParaRPr/>
          </a:p>
          <a:p>
            <a:pPr>
              <a:lnSpc>
                <a:spcPct val="100000"/>
              </a:lnSpc>
            </a:pPr>
            <a:r>
              <a:rPr lang="en-IN" sz="2400" b="1">
                <a:solidFill>
                  <a:srgbClr val="000000"/>
                </a:solidFill>
                <a:latin typeface="Calibri"/>
              </a:rPr>
              <a:t>   algorithm, the adaptability of an Operating System or </a:t>
            </a:r>
            <a:endParaRPr/>
          </a:p>
          <a:p>
            <a:pPr>
              <a:lnSpc>
                <a:spcPct val="100000"/>
              </a:lnSpc>
            </a:pPr>
            <a:r>
              <a:rPr lang="en-IN" sz="2400" b="1">
                <a:solidFill>
                  <a:srgbClr val="000000"/>
                </a:solidFill>
                <a:latin typeface="Calibri"/>
              </a:rPr>
              <a:t>   the form that Human Computer interaction should  </a:t>
            </a:r>
            <a:endParaRPr/>
          </a:p>
          <a:p>
            <a:pPr>
              <a:lnSpc>
                <a:spcPct val="100000"/>
              </a:lnSpc>
            </a:pPr>
            <a:r>
              <a:rPr lang="en-IN" sz="2400" b="1">
                <a:solidFill>
                  <a:srgbClr val="000000"/>
                </a:solidFill>
                <a:latin typeface="Calibri"/>
              </a:rPr>
              <a:t>   take</a:t>
            </a:r>
            <a:endParaRPr/>
          </a:p>
          <a:p>
            <a:pPr>
              <a:lnSpc>
                <a:spcPct val="100000"/>
              </a:lnSpc>
            </a:pPr>
            <a:endParaRPr/>
          </a:p>
          <a:p>
            <a:pPr lvl="2">
              <a:lnSpc>
                <a:spcPct val="100000"/>
              </a:lnSpc>
              <a:buFont typeface="Arial"/>
              <a:buChar char="•"/>
            </a:pPr>
            <a:r>
              <a:rPr lang="en-IN" sz="2400" b="1">
                <a:solidFill>
                  <a:srgbClr val="000000"/>
                </a:solidFill>
                <a:latin typeface="Calibri"/>
              </a:rPr>
              <a:t>  But we have to throw away the prototype once the </a:t>
            </a:r>
            <a:endParaRPr/>
          </a:p>
          <a:p>
            <a:pPr>
              <a:lnSpc>
                <a:spcPct val="100000"/>
              </a:lnSpc>
            </a:pPr>
            <a:r>
              <a:rPr lang="en-IN" sz="2400" b="1">
                <a:solidFill>
                  <a:srgbClr val="000000"/>
                </a:solidFill>
                <a:latin typeface="Calibri"/>
              </a:rPr>
              <a:t>    customer requirements are clear &amp; met for better </a:t>
            </a:r>
            <a:endParaRPr/>
          </a:p>
          <a:p>
            <a:pPr>
              <a:lnSpc>
                <a:spcPct val="100000"/>
              </a:lnSpc>
            </a:pPr>
            <a:r>
              <a:rPr lang="en-IN" sz="2400" b="1">
                <a:solidFill>
                  <a:srgbClr val="000000"/>
                </a:solidFill>
                <a:latin typeface="Calibri"/>
              </a:rPr>
              <a:t>    quality. The product must be rebuilt using software </a:t>
            </a:r>
            <a:endParaRPr/>
          </a:p>
          <a:p>
            <a:pPr>
              <a:lnSpc>
                <a:spcPct val="100000"/>
              </a:lnSpc>
            </a:pPr>
            <a:r>
              <a:rPr lang="en-IN" sz="2400" b="1">
                <a:solidFill>
                  <a:srgbClr val="000000"/>
                </a:solidFill>
                <a:latin typeface="Calibri"/>
              </a:rPr>
              <a:t>    engineering practices for long term quality.</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6553080" y="6356520"/>
            <a:ext cx="2133360" cy="364680"/>
          </a:xfrm>
          <a:prstGeom prst="rect">
            <a:avLst/>
          </a:prstGeom>
        </p:spPr>
        <p:txBody>
          <a:bodyPr anchor="ctr"/>
          <a:lstStyle/>
          <a:p>
            <a:pPr algn="r">
              <a:lnSpc>
                <a:spcPct val="100000"/>
              </a:lnSpc>
            </a:pPr>
            <a:fld id="{8BC0CDA5-B429-46AA-BB36-6CEC1F284246}" type="slidenum">
              <a:rPr lang="en-IN" sz="1200">
                <a:solidFill>
                  <a:srgbClr val="8B8B8B"/>
                </a:solidFill>
                <a:latin typeface="Calibri"/>
              </a:rPr>
              <a:pPr algn="r">
                <a:lnSpc>
                  <a:spcPct val="100000"/>
                </a:lnSpc>
              </a:pPr>
              <a:t>39</a:t>
            </a:fld>
            <a:endParaRPr/>
          </a:p>
        </p:txBody>
      </p:sp>
      <p:sp>
        <p:nvSpPr>
          <p:cNvPr id="258" name="TextShape 2"/>
          <p:cNvSpPr txBox="1"/>
          <p:nvPr/>
        </p:nvSpPr>
        <p:spPr>
          <a:xfrm>
            <a:off x="843120" y="169560"/>
            <a:ext cx="781272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Evolutionary Models: Prototyping</a:t>
            </a:r>
            <a:endParaRPr/>
          </a:p>
        </p:txBody>
      </p:sp>
      <p:sp>
        <p:nvSpPr>
          <p:cNvPr id="259" name="CustomShape 3"/>
          <p:cNvSpPr/>
          <p:nvPr/>
        </p:nvSpPr>
        <p:spPr>
          <a:xfrm>
            <a:off x="1092240" y="1012680"/>
            <a:ext cx="6953040" cy="5237640"/>
          </a:xfrm>
          <a:prstGeom prst="rect">
            <a:avLst/>
          </a:prstGeom>
          <a:solidFill>
            <a:srgbClr val="000000"/>
          </a:solidFill>
          <a:ln w="12600">
            <a:solidFill>
              <a:srgbClr val="000000"/>
            </a:solidFill>
            <a:miter/>
          </a:ln>
        </p:spPr>
      </p:sp>
      <p:pic>
        <p:nvPicPr>
          <p:cNvPr id="260" name="Picture 4"/>
          <p:cNvPicPr/>
          <p:nvPr/>
        </p:nvPicPr>
        <p:blipFill>
          <a:blip r:embed="rId2"/>
          <a:stretch>
            <a:fillRect/>
          </a:stretch>
        </p:blipFill>
        <p:spPr>
          <a:xfrm>
            <a:off x="1951200" y="1253880"/>
            <a:ext cx="5223960" cy="476460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609480" y="380880"/>
            <a:ext cx="8000640" cy="965772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3600" b="1">
                <a:solidFill>
                  <a:srgbClr val="FF0000"/>
                </a:solidFill>
                <a:latin typeface="Calibri"/>
              </a:rPr>
              <a:t>  Software Engineering</a:t>
            </a:r>
            <a:endParaRPr/>
          </a:p>
          <a:p>
            <a:pPr>
              <a:lnSpc>
                <a:spcPct val="100000"/>
              </a:lnSpc>
            </a:pPr>
            <a:r>
              <a:rPr lang="en-IN" b="1">
                <a:solidFill>
                  <a:srgbClr val="000000"/>
                </a:solidFill>
                <a:latin typeface="Calibri"/>
              </a:rPr>
              <a:t> </a:t>
            </a:r>
            <a:r>
              <a:rPr lang="en-IN" sz="3200" b="1">
                <a:solidFill>
                  <a:srgbClr val="FF0000"/>
                </a:solidFill>
                <a:latin typeface="Calibri"/>
              </a:rPr>
              <a:t>Contents Beyond Syllabus :</a:t>
            </a:r>
            <a:endParaRPr/>
          </a:p>
          <a:p>
            <a:pPr>
              <a:lnSpc>
                <a:spcPct val="100000"/>
              </a:lnSpc>
              <a:buFont typeface="Arial"/>
              <a:buChar char="•"/>
            </a:pPr>
            <a:r>
              <a:rPr lang="en-IN" sz="2800" b="1">
                <a:solidFill>
                  <a:srgbClr val="000000"/>
                </a:solidFill>
                <a:latin typeface="Calibri"/>
              </a:rPr>
              <a:t> Program Educational Objectives : 1, 2, 4</a:t>
            </a:r>
            <a:endParaRPr/>
          </a:p>
          <a:p>
            <a:pPr>
              <a:lnSpc>
                <a:spcPct val="100000"/>
              </a:lnSpc>
              <a:buFont typeface="Arial"/>
              <a:buChar char="•"/>
            </a:pPr>
            <a:r>
              <a:rPr lang="en-IN" sz="2800" b="1">
                <a:solidFill>
                  <a:srgbClr val="000000"/>
                </a:solidFill>
                <a:latin typeface="Calibri"/>
              </a:rPr>
              <a:t> Defined     Program Outcomes    : a, b, c, e, f, g, h, j, </a:t>
            </a:r>
            <a:endParaRPr/>
          </a:p>
          <a:p>
            <a:pPr>
              <a:lnSpc>
                <a:spcPct val="100000"/>
              </a:lnSpc>
            </a:pPr>
            <a:r>
              <a:rPr lang="en-IN" sz="2800" b="1">
                <a:solidFill>
                  <a:srgbClr val="000000"/>
                </a:solidFill>
                <a:latin typeface="Calibri"/>
              </a:rPr>
              <a:t>                                                               k, l, m, n</a:t>
            </a:r>
            <a:endParaRPr/>
          </a:p>
          <a:p>
            <a:pPr>
              <a:lnSpc>
                <a:spcPct val="100000"/>
              </a:lnSpc>
              <a:buFont typeface="Arial"/>
              <a:buChar char="•"/>
            </a:pPr>
            <a:r>
              <a:rPr lang="en-IN" sz="2800" b="1">
                <a:solidFill>
                  <a:srgbClr val="000000"/>
                </a:solidFill>
                <a:latin typeface="Calibri"/>
              </a:rPr>
              <a:t> Attainable Program Outcomes   : a, b, c, e, f, g, h, j,n </a:t>
            </a:r>
            <a:endParaRPr/>
          </a:p>
          <a:p>
            <a:pPr>
              <a:lnSpc>
                <a:spcPct val="100000"/>
              </a:lnSpc>
            </a:pPr>
            <a:r>
              <a:rPr lang="en-IN" sz="2800" b="1">
                <a:solidFill>
                  <a:srgbClr val="000000"/>
                </a:solidFill>
                <a:latin typeface="Calibri"/>
              </a:rPr>
              <a:t>                                                                 </a:t>
            </a:r>
            <a:endParaRPr/>
          </a:p>
          <a:p>
            <a:pPr>
              <a:lnSpc>
                <a:spcPct val="100000"/>
              </a:lnSpc>
              <a:buFont typeface="Arial"/>
              <a:buChar char="•"/>
            </a:pPr>
            <a:r>
              <a:rPr lang="en-IN" sz="2800" b="1">
                <a:solidFill>
                  <a:srgbClr val="000000"/>
                </a:solidFill>
                <a:latin typeface="Calibri"/>
              </a:rPr>
              <a:t> Gap between Defined &amp; Attainable Program </a:t>
            </a:r>
            <a:endParaRPr/>
          </a:p>
          <a:p>
            <a:pPr>
              <a:lnSpc>
                <a:spcPct val="100000"/>
              </a:lnSpc>
            </a:pPr>
            <a:r>
              <a:rPr lang="en-IN" sz="2800" b="1">
                <a:solidFill>
                  <a:srgbClr val="000000"/>
                </a:solidFill>
                <a:latin typeface="Calibri"/>
              </a:rPr>
              <a:t>   Outcomes                                       : k, l</a:t>
            </a:r>
            <a:endParaRPr/>
          </a:p>
          <a:p>
            <a:pPr>
              <a:lnSpc>
                <a:spcPct val="100000"/>
              </a:lnSpc>
            </a:pPr>
            <a:r>
              <a:rPr lang="en-IN" sz="2800" b="1">
                <a:solidFill>
                  <a:srgbClr val="000000"/>
                </a:solidFill>
                <a:latin typeface="Calibri"/>
              </a:rPr>
              <a:t> </a:t>
            </a:r>
            <a:endParaRPr/>
          </a:p>
          <a:p>
            <a:pPr>
              <a:lnSpc>
                <a:spcPct val="100000"/>
              </a:lnSpc>
              <a:buFont typeface="Arial"/>
              <a:buChar char="•"/>
            </a:pPr>
            <a:r>
              <a:rPr lang="en-IN" sz="2800" b="1">
                <a:solidFill>
                  <a:srgbClr val="000000"/>
                </a:solidFill>
                <a:latin typeface="Calibri"/>
              </a:rPr>
              <a:t> Contents Beyond Syllabus : </a:t>
            </a:r>
            <a:endParaRPr/>
          </a:p>
          <a:p>
            <a:pPr lvl="2">
              <a:lnSpc>
                <a:spcPct val="100000"/>
              </a:lnSpc>
              <a:buFont typeface="Arial"/>
              <a:buChar char="•"/>
            </a:pPr>
            <a:r>
              <a:rPr lang="en-IN" sz="2800">
                <a:solidFill>
                  <a:srgbClr val="000000"/>
                </a:solidFill>
                <a:latin typeface="Calibri"/>
              </a:rPr>
              <a:t>  Introduction to Software Engineering tools – </a:t>
            </a:r>
            <a:endParaRPr/>
          </a:p>
          <a:p>
            <a:pPr>
              <a:lnSpc>
                <a:spcPct val="100000"/>
              </a:lnSpc>
            </a:pPr>
            <a:r>
              <a:rPr lang="en-IN" sz="2800">
                <a:solidFill>
                  <a:srgbClr val="000000"/>
                </a:solidFill>
                <a:latin typeface="Calibri"/>
              </a:rPr>
              <a:t>   Rational Rose</a:t>
            </a:r>
            <a:endParaRPr/>
          </a:p>
          <a:p>
            <a:pPr lvl="2">
              <a:lnSpc>
                <a:spcPct val="100000"/>
              </a:lnSpc>
              <a:buFont typeface="Arial"/>
              <a:buChar char="•"/>
            </a:pPr>
            <a:r>
              <a:rPr lang="en-IN" sz="2800">
                <a:solidFill>
                  <a:srgbClr val="000000"/>
                </a:solidFill>
                <a:latin typeface="Calibri"/>
              </a:rPr>
              <a:t> Case study</a:t>
            </a:r>
            <a:endParaRPr/>
          </a:p>
        </p:txBody>
      </p:sp>
      <p:sp>
        <p:nvSpPr>
          <p:cNvPr id="164" name="CustomShape 2"/>
          <p:cNvSpPr/>
          <p:nvPr/>
        </p:nvSpPr>
        <p:spPr>
          <a:xfrm>
            <a:off x="720" y="1080"/>
            <a:ext cx="240480" cy="335520"/>
          </a:xfrm>
          <a:prstGeom prst="rect">
            <a:avLst/>
          </a:prstGeom>
          <a:noFill/>
          <a:ln w="9360">
            <a:noFill/>
          </a:ln>
        </p:spPr>
        <p:txBody>
          <a:bodyPr wrap="none" anchor="ctr"/>
          <a:lstStyle/>
          <a:p>
            <a:pPr algn="just">
              <a:lnSpc>
                <a:spcPct val="100000"/>
              </a:lnSpc>
            </a:pPr>
            <a:r>
              <a:rPr lang="en-IN" sz="1600" b="1">
                <a:solidFill>
                  <a:srgbClr val="000000"/>
                </a:solidFill>
                <a:latin typeface="Arial"/>
                <a:ea typeface="Times New Roman"/>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838080"/>
            <a:ext cx="7848360" cy="798336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3200" b="1">
                <a:solidFill>
                  <a:srgbClr val="FF0000"/>
                </a:solidFill>
                <a:latin typeface="Calibri"/>
              </a:rPr>
              <a:t>The Prototyping Model:  </a:t>
            </a:r>
            <a:endParaRPr/>
          </a:p>
          <a:p>
            <a:pPr>
              <a:lnSpc>
                <a:spcPct val="100000"/>
              </a:lnSpc>
            </a:pPr>
            <a:endParaRPr/>
          </a:p>
          <a:p>
            <a:pPr>
              <a:lnSpc>
                <a:spcPct val="100000"/>
              </a:lnSpc>
            </a:pPr>
            <a:r>
              <a:rPr lang="en-IN" sz="2800" b="1">
                <a:solidFill>
                  <a:srgbClr val="FF0000"/>
                </a:solidFill>
                <a:latin typeface="Calibri"/>
              </a:rPr>
              <a:t>	</a:t>
            </a:r>
            <a:r>
              <a:rPr lang="en-IN" sz="2400" b="1">
                <a:solidFill>
                  <a:srgbClr val="00B050"/>
                </a:solidFill>
                <a:latin typeface="Calibri"/>
              </a:rPr>
              <a:t>Merits:</a:t>
            </a:r>
            <a:endParaRPr/>
          </a:p>
          <a:p>
            <a:pPr lvl="3">
              <a:lnSpc>
                <a:spcPct val="100000"/>
              </a:lnSpc>
              <a:buFont typeface="Arial"/>
              <a:buChar char="•"/>
            </a:pPr>
            <a:r>
              <a:rPr lang="en-IN" sz="2800" b="1">
                <a:solidFill>
                  <a:srgbClr val="000000"/>
                </a:solidFill>
                <a:latin typeface="Calibri"/>
              </a:rPr>
              <a:t> </a:t>
            </a:r>
            <a:r>
              <a:rPr lang="en-IN" sz="2400" b="1">
                <a:solidFill>
                  <a:srgbClr val="000000"/>
                </a:solidFill>
                <a:latin typeface="Calibri"/>
              </a:rPr>
              <a:t>Prototyping helps in requirement gathering &amp; </a:t>
            </a:r>
            <a:endParaRPr/>
          </a:p>
          <a:p>
            <a:pPr>
              <a:lnSpc>
                <a:spcPct val="100000"/>
              </a:lnSpc>
            </a:pPr>
            <a:r>
              <a:rPr lang="en-IN" sz="2400" b="1">
                <a:solidFill>
                  <a:srgbClr val="000000"/>
                </a:solidFill>
                <a:latin typeface="Calibri"/>
              </a:rPr>
              <a:t>   can be applied at any stage of the project.</a:t>
            </a:r>
            <a:endParaRPr/>
          </a:p>
          <a:p>
            <a:pPr>
              <a:lnSpc>
                <a:spcPct val="100000"/>
              </a:lnSpc>
            </a:pPr>
            <a:endParaRPr/>
          </a:p>
          <a:p>
            <a:pPr>
              <a:lnSpc>
                <a:spcPct val="100000"/>
              </a:lnSpc>
            </a:pPr>
            <a:r>
              <a:rPr lang="en-IN" sz="2400" b="1">
                <a:solidFill>
                  <a:srgbClr val="000000"/>
                </a:solidFill>
                <a:latin typeface="Calibri"/>
              </a:rPr>
              <a:t> </a:t>
            </a:r>
            <a:r>
              <a:rPr lang="en-IN" sz="2400" b="1">
                <a:solidFill>
                  <a:srgbClr val="00B050"/>
                </a:solidFill>
                <a:latin typeface="Calibri"/>
              </a:rPr>
              <a:t>Demerits:</a:t>
            </a:r>
            <a:endParaRPr/>
          </a:p>
          <a:p>
            <a:pPr lvl="3">
              <a:lnSpc>
                <a:spcPct val="100000"/>
              </a:lnSpc>
              <a:buFont typeface="Arial"/>
              <a:buChar char="•"/>
            </a:pPr>
            <a:r>
              <a:rPr lang="en-IN" sz="2400" b="1">
                <a:solidFill>
                  <a:srgbClr val="000000"/>
                </a:solidFill>
                <a:latin typeface="Calibri"/>
              </a:rPr>
              <a:t> Customer insists to convert prototype in </a:t>
            </a:r>
            <a:endParaRPr/>
          </a:p>
          <a:p>
            <a:pPr>
              <a:lnSpc>
                <a:spcPct val="100000"/>
              </a:lnSpc>
            </a:pPr>
            <a:r>
              <a:rPr lang="en-IN" sz="2400" b="1">
                <a:solidFill>
                  <a:srgbClr val="000000"/>
                </a:solidFill>
                <a:latin typeface="Calibri"/>
              </a:rPr>
              <a:t>   working version by applying “few fixes”</a:t>
            </a:r>
            <a:endParaRPr/>
          </a:p>
          <a:p>
            <a:pPr lvl="3">
              <a:lnSpc>
                <a:spcPct val="100000"/>
              </a:lnSpc>
              <a:buFont typeface="Arial"/>
              <a:buChar char="•"/>
            </a:pPr>
            <a:r>
              <a:rPr lang="en-IN" sz="2400" b="1">
                <a:solidFill>
                  <a:srgbClr val="000000"/>
                </a:solidFill>
                <a:latin typeface="Calibri"/>
              </a:rPr>
              <a:t> Developer may become comfortable with the </a:t>
            </a:r>
            <a:endParaRPr/>
          </a:p>
          <a:p>
            <a:pPr>
              <a:lnSpc>
                <a:spcPct val="100000"/>
              </a:lnSpc>
            </a:pPr>
            <a:r>
              <a:rPr lang="en-IN" sz="2400" b="1">
                <a:solidFill>
                  <a:srgbClr val="000000"/>
                </a:solidFill>
                <a:latin typeface="Calibri"/>
              </a:rPr>
              <a:t>   compromises done. “The-less-than-ideal-</a:t>
            </a:r>
            <a:endParaRPr/>
          </a:p>
          <a:p>
            <a:pPr>
              <a:lnSpc>
                <a:spcPct val="100000"/>
              </a:lnSpc>
            </a:pPr>
            <a:r>
              <a:rPr lang="en-IN" sz="2400" b="1">
                <a:solidFill>
                  <a:srgbClr val="000000"/>
                </a:solidFill>
                <a:latin typeface="Calibri"/>
              </a:rPr>
              <a:t>   choice” may become integral part of the system</a:t>
            </a:r>
            <a:endParaRPr/>
          </a:p>
          <a:p>
            <a:pPr>
              <a:lnSpc>
                <a:spcPct val="100000"/>
              </a:lnSpc>
            </a:pPr>
            <a:r>
              <a:rPr lang="en-IN" sz="2400" b="1">
                <a:solidFill>
                  <a:srgbClr val="000000"/>
                </a:solidFill>
                <a:latin typeface="Calibri"/>
              </a:rPr>
              <a:t> </a:t>
            </a:r>
            <a:endParaRPr/>
          </a:p>
          <a:p>
            <a:pPr>
              <a:lnSpc>
                <a:spcPct val="100000"/>
              </a:lnSpc>
            </a:pP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304920" y="533520"/>
            <a:ext cx="8457840" cy="9689760"/>
          </a:xfrm>
          <a:prstGeom prst="rect">
            <a:avLst/>
          </a:prstGeom>
          <a:noFill/>
          <a:ln>
            <a:noFill/>
          </a:ln>
        </p:spPr>
        <p:txBody>
          <a:bodyPr lIns="90000" tIns="45000" rIns="90000" bIns="45000"/>
          <a:lstStyle/>
          <a:p>
            <a:pPr>
              <a:lnSpc>
                <a:spcPct val="100000"/>
              </a:lnSpc>
            </a:pPr>
            <a:r>
              <a:rPr lang="en-IN" sz="2800" b="1">
                <a:solidFill>
                  <a:srgbClr val="FF0000"/>
                </a:solidFill>
                <a:latin typeface="Calibri"/>
                <a:ea typeface="宋体"/>
              </a:rPr>
              <a:t>		</a:t>
            </a:r>
            <a:r>
              <a:rPr lang="en-IN" sz="4400">
                <a:solidFill>
                  <a:srgbClr val="FF0000"/>
                </a:solidFill>
                <a:latin typeface="Calibri"/>
                <a:ea typeface="宋体"/>
              </a:rPr>
              <a:t>Evolutionary Models: Spiral</a:t>
            </a:r>
            <a:endParaRPr/>
          </a:p>
          <a:p>
            <a:pPr>
              <a:lnSpc>
                <a:spcPct val="100000"/>
              </a:lnSpc>
            </a:pPr>
            <a:r>
              <a:rPr lang="en-IN" sz="2800" b="1">
                <a:solidFill>
                  <a:srgbClr val="000000"/>
                </a:solidFill>
                <a:latin typeface="Calibri"/>
                <a:ea typeface="宋体"/>
              </a:rPr>
              <a:t>	</a:t>
            </a:r>
            <a:r>
              <a:rPr lang="en-IN" sz="2400" b="1">
                <a:solidFill>
                  <a:srgbClr val="000000"/>
                </a:solidFill>
                <a:latin typeface="Calibri"/>
                <a:ea typeface="宋体"/>
              </a:rPr>
              <a:t>Spiral Model is an evolutionary software process model 	that couples the iterative nature of Prototyping with 	controlled &amp; systematic aspects of the Waterfall Model </a:t>
            </a:r>
            <a:r>
              <a:rPr lang="en-IN" sz="2800" b="1">
                <a:solidFill>
                  <a:srgbClr val="000000"/>
                </a:solidFill>
                <a:latin typeface="Calibri"/>
                <a:ea typeface="宋体"/>
              </a:rPr>
              <a:t>	</a:t>
            </a:r>
            <a:endParaRPr/>
          </a:p>
          <a:p>
            <a:pPr>
              <a:lnSpc>
                <a:spcPct val="100000"/>
              </a:lnSpc>
            </a:pPr>
            <a:r>
              <a:rPr lang="en-IN" sz="2800" b="1">
                <a:solidFill>
                  <a:srgbClr val="FF0000"/>
                </a:solidFill>
                <a:latin typeface="Calibri"/>
                <a:ea typeface="宋体"/>
              </a:rPr>
              <a:t>	</a:t>
            </a:r>
            <a:endParaRPr/>
          </a:p>
          <a:p>
            <a:pPr>
              <a:lnSpc>
                <a:spcPct val="100000"/>
              </a:lnSpc>
            </a:pPr>
            <a:r>
              <a:rPr lang="en-IN" sz="2800" b="1">
                <a:solidFill>
                  <a:srgbClr val="FF0000"/>
                </a:solidFill>
                <a:latin typeface="Calibri"/>
                <a:ea typeface="宋体"/>
              </a:rPr>
              <a:t>	</a:t>
            </a:r>
            <a:r>
              <a:rPr lang="en-IN" sz="2400" b="1">
                <a:solidFill>
                  <a:srgbClr val="00B050"/>
                </a:solidFill>
                <a:latin typeface="Calibri"/>
                <a:ea typeface="宋体"/>
              </a:rPr>
              <a:t>Merits:</a:t>
            </a:r>
            <a:endParaRPr/>
          </a:p>
          <a:p>
            <a:pPr lvl="3">
              <a:lnSpc>
                <a:spcPct val="100000"/>
              </a:lnSpc>
              <a:buFont typeface="Arial"/>
              <a:buChar char="•"/>
            </a:pPr>
            <a:r>
              <a:rPr lang="en-IN" sz="2800" b="1">
                <a:solidFill>
                  <a:srgbClr val="000000"/>
                </a:solidFill>
                <a:latin typeface="Calibri"/>
                <a:ea typeface="宋体"/>
              </a:rPr>
              <a:t> </a:t>
            </a:r>
            <a:r>
              <a:rPr lang="en-IN" sz="2400" b="1">
                <a:solidFill>
                  <a:srgbClr val="000000"/>
                </a:solidFill>
                <a:latin typeface="Calibri"/>
                <a:ea typeface="宋体"/>
              </a:rPr>
              <a:t>Risk is considered as each iteration is made</a:t>
            </a:r>
            <a:endParaRPr/>
          </a:p>
          <a:p>
            <a:pPr lvl="3">
              <a:lnSpc>
                <a:spcPct val="100000"/>
              </a:lnSpc>
              <a:buFont typeface="Arial"/>
              <a:buChar char="•"/>
            </a:pPr>
            <a:r>
              <a:rPr lang="en-IN" sz="2400" b="1">
                <a:solidFill>
                  <a:srgbClr val="000000"/>
                </a:solidFill>
                <a:latin typeface="Calibri"/>
                <a:ea typeface="宋体"/>
              </a:rPr>
              <a:t>  Spiral Model can be applied throughout the life of </a:t>
            </a:r>
            <a:endParaRPr/>
          </a:p>
          <a:p>
            <a:pPr>
              <a:lnSpc>
                <a:spcPct val="100000"/>
              </a:lnSpc>
            </a:pPr>
            <a:r>
              <a:rPr lang="en-IN" sz="2400" b="1">
                <a:solidFill>
                  <a:srgbClr val="000000"/>
                </a:solidFill>
                <a:latin typeface="Calibri"/>
                <a:ea typeface="宋体"/>
              </a:rPr>
              <a:t>    the computer software.</a:t>
            </a:r>
            <a:endParaRPr/>
          </a:p>
          <a:p>
            <a:pPr>
              <a:lnSpc>
                <a:spcPct val="100000"/>
              </a:lnSpc>
            </a:pPr>
            <a:endParaRPr/>
          </a:p>
          <a:p>
            <a:pPr>
              <a:lnSpc>
                <a:spcPct val="100000"/>
              </a:lnSpc>
            </a:pPr>
            <a:r>
              <a:rPr lang="en-IN" sz="2400" b="1">
                <a:solidFill>
                  <a:srgbClr val="000000"/>
                </a:solidFill>
                <a:latin typeface="Calibri"/>
                <a:ea typeface="宋体"/>
              </a:rPr>
              <a:t> </a:t>
            </a:r>
            <a:r>
              <a:rPr lang="en-IN" sz="2400" b="1">
                <a:solidFill>
                  <a:srgbClr val="00B050"/>
                </a:solidFill>
                <a:latin typeface="Calibri"/>
                <a:ea typeface="宋体"/>
              </a:rPr>
              <a:t>Demerits:</a:t>
            </a:r>
            <a:endParaRPr/>
          </a:p>
          <a:p>
            <a:pPr lvl="3">
              <a:lnSpc>
                <a:spcPct val="100000"/>
              </a:lnSpc>
              <a:buFont typeface="Arial"/>
              <a:buChar char="•"/>
            </a:pPr>
            <a:r>
              <a:rPr lang="en-IN" sz="2400" b="1">
                <a:solidFill>
                  <a:srgbClr val="000000"/>
                </a:solidFill>
                <a:latin typeface="Calibri"/>
                <a:ea typeface="宋体"/>
              </a:rPr>
              <a:t> It is difficult to convince customers that the </a:t>
            </a:r>
            <a:endParaRPr/>
          </a:p>
          <a:p>
            <a:pPr>
              <a:lnSpc>
                <a:spcPct val="100000"/>
              </a:lnSpc>
            </a:pPr>
            <a:r>
              <a:rPr lang="en-IN" sz="2400" b="1">
                <a:solidFill>
                  <a:srgbClr val="000000"/>
                </a:solidFill>
                <a:latin typeface="Calibri"/>
                <a:ea typeface="宋体"/>
              </a:rPr>
              <a:t>  evolutionary approach is controllable</a:t>
            </a:r>
            <a:endParaRPr/>
          </a:p>
          <a:p>
            <a:pPr lvl="3">
              <a:lnSpc>
                <a:spcPct val="100000"/>
              </a:lnSpc>
              <a:buFont typeface="Arial"/>
              <a:buChar char="•"/>
            </a:pPr>
            <a:r>
              <a:rPr lang="en-IN" sz="2400" b="1">
                <a:solidFill>
                  <a:srgbClr val="000000"/>
                </a:solidFill>
                <a:latin typeface="Calibri"/>
                <a:ea typeface="宋体"/>
              </a:rPr>
              <a:t> Considerable risk assessment expertise required</a:t>
            </a:r>
            <a:endParaRPr/>
          </a:p>
          <a:p>
            <a:pPr lvl="3">
              <a:lnSpc>
                <a:spcPct val="100000"/>
              </a:lnSpc>
              <a:buFont typeface="Arial"/>
              <a:buChar char="•"/>
            </a:pPr>
            <a:r>
              <a:rPr lang="en-IN" sz="2400" b="1">
                <a:solidFill>
                  <a:srgbClr val="000000"/>
                </a:solidFill>
                <a:latin typeface="Calibri"/>
                <a:ea typeface="宋体"/>
              </a:rPr>
              <a:t> If major risk is uncovered, problems will occur</a:t>
            </a:r>
            <a:endParaRPr/>
          </a:p>
          <a:p>
            <a:pPr>
              <a:lnSpc>
                <a:spcPct val="100000"/>
              </a:lnSpc>
            </a:pPr>
            <a:r>
              <a:rPr lang="en-IN" sz="2400" b="1">
                <a:solidFill>
                  <a:srgbClr val="000000"/>
                </a:solidFill>
                <a:latin typeface="Calibri"/>
                <a:ea typeface="宋体"/>
              </a:rPr>
              <a:t> </a:t>
            </a:r>
            <a:endParaRPr/>
          </a:p>
          <a:p>
            <a:pPr>
              <a:lnSpc>
                <a:spcPct val="100000"/>
              </a:lnSpc>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304920" y="228600"/>
            <a:ext cx="8838720" cy="682524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r>
              <a:rPr lang="en-IN" sz="2800" b="1">
                <a:solidFill>
                  <a:srgbClr val="FF0000"/>
                </a:solidFill>
                <a:latin typeface="Calibri"/>
              </a:rPr>
              <a:t>Concurrent Development Model:  </a:t>
            </a:r>
            <a:endParaRPr/>
          </a:p>
          <a:p>
            <a:pPr algn="just">
              <a:lnSpc>
                <a:spcPct val="100000"/>
              </a:lnSpc>
            </a:pPr>
            <a:r>
              <a:rPr lang="en-IN" sz="2800" b="1">
                <a:solidFill>
                  <a:srgbClr val="000000"/>
                </a:solidFill>
                <a:latin typeface="Calibri"/>
              </a:rPr>
              <a:t>	</a:t>
            </a:r>
            <a:r>
              <a:rPr lang="en-IN" sz="2400" b="1">
                <a:solidFill>
                  <a:srgbClr val="000000"/>
                </a:solidFill>
                <a:latin typeface="Calibri"/>
              </a:rPr>
              <a:t>The concurrent Development Model, sometimes called concurrent engineering can be represented schematically as a series of framework activities, software engineering actions and tasks, &amp; their associated states. All activities exist concurrently.</a:t>
            </a:r>
            <a:endParaRPr/>
          </a:p>
          <a:p>
            <a:pPr algn="just">
              <a:lnSpc>
                <a:spcPct val="100000"/>
              </a:lnSpc>
            </a:pPr>
            <a:r>
              <a:rPr lang="en-IN" sz="2400" b="1">
                <a:solidFill>
                  <a:srgbClr val="FF0000"/>
                </a:solidFill>
                <a:latin typeface="Calibri"/>
              </a:rPr>
              <a:t>Modeling activity (Example)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IN" sz="2400" b="1">
                <a:solidFill>
                  <a:srgbClr val="FF0000"/>
                </a:solidFill>
                <a:latin typeface="Calibri"/>
              </a:rPr>
              <a:t> </a:t>
            </a:r>
            <a:r>
              <a:rPr lang="en-IN" sz="2800" b="1">
                <a:solidFill>
                  <a:srgbClr val="000000"/>
                </a:solidFill>
                <a:latin typeface="Calibri"/>
              </a:rPr>
              <a:t>	</a:t>
            </a:r>
            <a:endParaRPr/>
          </a:p>
          <a:p>
            <a:pPr>
              <a:lnSpc>
                <a:spcPct val="100000"/>
              </a:lnSpc>
            </a:pPr>
            <a:r>
              <a:rPr lang="en-IN" sz="2800" b="1">
                <a:solidFill>
                  <a:srgbClr val="FF0000"/>
                </a:solidFill>
                <a:latin typeface="Calibri"/>
              </a:rPr>
              <a:t>	</a:t>
            </a:r>
            <a:r>
              <a:rPr lang="en-IN" sz="2400" b="1">
                <a:solidFill>
                  <a:srgbClr val="00B050"/>
                </a:solidFill>
                <a:latin typeface="Calibri"/>
              </a:rPr>
              <a:t> </a:t>
            </a:r>
            <a:endParaRPr/>
          </a:p>
          <a:p>
            <a:pPr>
              <a:lnSpc>
                <a:spcPct val="100000"/>
              </a:lnSpc>
            </a:pPr>
            <a:endParaRPr/>
          </a:p>
        </p:txBody>
      </p:sp>
      <p:sp>
        <p:nvSpPr>
          <p:cNvPr id="264" name="CustomShape 2"/>
          <p:cNvSpPr/>
          <p:nvPr/>
        </p:nvSpPr>
        <p:spPr>
          <a:xfrm>
            <a:off x="3809880" y="3429000"/>
            <a:ext cx="1523520" cy="3805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Under Dev.</a:t>
            </a:r>
            <a:endParaRPr/>
          </a:p>
        </p:txBody>
      </p:sp>
      <p:sp>
        <p:nvSpPr>
          <p:cNvPr id="265" name="CustomShape 3"/>
          <p:cNvSpPr/>
          <p:nvPr/>
        </p:nvSpPr>
        <p:spPr>
          <a:xfrm>
            <a:off x="1143000" y="4191120"/>
            <a:ext cx="1523520" cy="45684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Awaiting Chng</a:t>
            </a:r>
            <a:endParaRPr/>
          </a:p>
        </p:txBody>
      </p:sp>
      <p:sp>
        <p:nvSpPr>
          <p:cNvPr id="266" name="CustomShape 4"/>
          <p:cNvSpPr/>
          <p:nvPr/>
        </p:nvSpPr>
        <p:spPr>
          <a:xfrm>
            <a:off x="6324480" y="4191120"/>
            <a:ext cx="1523520" cy="45684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Under Review</a:t>
            </a:r>
            <a:endParaRPr/>
          </a:p>
        </p:txBody>
      </p:sp>
      <p:sp>
        <p:nvSpPr>
          <p:cNvPr id="267" name="CustomShape 5"/>
          <p:cNvSpPr/>
          <p:nvPr/>
        </p:nvSpPr>
        <p:spPr>
          <a:xfrm>
            <a:off x="2971800" y="5029200"/>
            <a:ext cx="1371240" cy="3805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Under Rev.</a:t>
            </a:r>
            <a:endParaRPr/>
          </a:p>
        </p:txBody>
      </p:sp>
      <p:sp>
        <p:nvSpPr>
          <p:cNvPr id="268" name="CustomShape 6"/>
          <p:cNvSpPr/>
          <p:nvPr/>
        </p:nvSpPr>
        <p:spPr>
          <a:xfrm>
            <a:off x="4800600" y="5257800"/>
            <a:ext cx="1218960" cy="3805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Baselined</a:t>
            </a:r>
            <a:endParaRPr/>
          </a:p>
        </p:txBody>
      </p:sp>
      <p:sp>
        <p:nvSpPr>
          <p:cNvPr id="269" name="CustomShape 7"/>
          <p:cNvSpPr/>
          <p:nvPr/>
        </p:nvSpPr>
        <p:spPr>
          <a:xfrm>
            <a:off x="3809880" y="6172200"/>
            <a:ext cx="1218960" cy="45684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Done</a:t>
            </a:r>
            <a:endParaRPr/>
          </a:p>
        </p:txBody>
      </p:sp>
      <p:sp>
        <p:nvSpPr>
          <p:cNvPr id="270" name="CustomShape 8"/>
          <p:cNvSpPr/>
          <p:nvPr/>
        </p:nvSpPr>
        <p:spPr>
          <a:xfrm>
            <a:off x="6019920" y="2819520"/>
            <a:ext cx="1142640" cy="3805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None</a:t>
            </a:r>
            <a:endParaRPr/>
          </a:p>
        </p:txBody>
      </p:sp>
      <p:sp>
        <p:nvSpPr>
          <p:cNvPr id="271" name="CustomShape 9"/>
          <p:cNvSpPr/>
          <p:nvPr/>
        </p:nvSpPr>
        <p:spPr>
          <a:xfrm rot="10800000" flipV="1">
            <a:off x="4877280" y="3009600"/>
            <a:ext cx="1142640" cy="418680"/>
          </a:xfrm>
          <a:prstGeom prst="straightConnector1">
            <a:avLst/>
          </a:prstGeom>
          <a:noFill/>
          <a:ln w="9360">
            <a:solidFill>
              <a:srgbClr val="4A7EBB"/>
            </a:solidFill>
            <a:round/>
            <a:tailEnd type="arrow" w="med" len="med"/>
          </a:ln>
        </p:spPr>
      </p:sp>
      <p:sp>
        <p:nvSpPr>
          <p:cNvPr id="272" name="CustomShape 10"/>
          <p:cNvSpPr/>
          <p:nvPr/>
        </p:nvSpPr>
        <p:spPr>
          <a:xfrm rot="10800000" flipV="1">
            <a:off x="2210040" y="3619080"/>
            <a:ext cx="1599840" cy="571320"/>
          </a:xfrm>
          <a:prstGeom prst="straightConnector1">
            <a:avLst/>
          </a:prstGeom>
          <a:noFill/>
          <a:ln w="9360">
            <a:solidFill>
              <a:srgbClr val="4A7EBB"/>
            </a:solidFill>
            <a:round/>
            <a:tailEnd type="arrow" w="med" len="med"/>
          </a:ln>
        </p:spPr>
      </p:sp>
      <p:sp>
        <p:nvSpPr>
          <p:cNvPr id="273" name="CustomShape 11"/>
          <p:cNvSpPr/>
          <p:nvPr/>
        </p:nvSpPr>
        <p:spPr>
          <a:xfrm>
            <a:off x="2666880" y="4572000"/>
            <a:ext cx="837720" cy="456840"/>
          </a:xfrm>
          <a:prstGeom prst="straightConnector1">
            <a:avLst/>
          </a:prstGeom>
          <a:noFill/>
          <a:ln w="9360">
            <a:solidFill>
              <a:srgbClr val="4A7EBB"/>
            </a:solidFill>
            <a:round/>
            <a:tailEnd type="arrow" w="med" len="med"/>
          </a:ln>
        </p:spPr>
      </p:sp>
      <p:sp>
        <p:nvSpPr>
          <p:cNvPr id="274" name="CustomShape 12"/>
          <p:cNvSpPr/>
          <p:nvPr/>
        </p:nvSpPr>
        <p:spPr>
          <a:xfrm flipV="1">
            <a:off x="4343400" y="4419360"/>
            <a:ext cx="1980720" cy="799920"/>
          </a:xfrm>
          <a:prstGeom prst="straightConnector1">
            <a:avLst/>
          </a:prstGeom>
          <a:noFill/>
          <a:ln w="9360">
            <a:solidFill>
              <a:srgbClr val="4A7EBB"/>
            </a:solidFill>
            <a:round/>
            <a:tailEnd type="arrow" w="med" len="med"/>
          </a:ln>
        </p:spPr>
      </p:sp>
      <p:sp>
        <p:nvSpPr>
          <p:cNvPr id="275" name="CustomShape 13"/>
          <p:cNvSpPr/>
          <p:nvPr/>
        </p:nvSpPr>
        <p:spPr>
          <a:xfrm rot="5400000">
            <a:off x="6134400" y="4305240"/>
            <a:ext cx="609120" cy="1294920"/>
          </a:xfrm>
          <a:prstGeom prst="straightConnector1">
            <a:avLst/>
          </a:prstGeom>
          <a:noFill/>
          <a:ln w="9360">
            <a:solidFill>
              <a:srgbClr val="4A7EBB"/>
            </a:solidFill>
            <a:round/>
            <a:tailEnd type="arrow" w="med" len="med"/>
          </a:ln>
        </p:spPr>
      </p:sp>
      <p:sp>
        <p:nvSpPr>
          <p:cNvPr id="276" name="CustomShape 14"/>
          <p:cNvSpPr/>
          <p:nvPr/>
        </p:nvSpPr>
        <p:spPr>
          <a:xfrm rot="10800000" flipV="1">
            <a:off x="4800960" y="5638320"/>
            <a:ext cx="1066320" cy="456840"/>
          </a:xfrm>
          <a:prstGeom prst="straightConnector1">
            <a:avLst/>
          </a:prstGeom>
          <a:noFill/>
          <a:ln w="9360">
            <a:solidFill>
              <a:srgbClr val="4A7EBB"/>
            </a:solidFill>
            <a:round/>
            <a:tailEnd type="arrow" w="med" len="med"/>
          </a:ln>
        </p:spPr>
      </p:sp>
      <p:sp>
        <p:nvSpPr>
          <p:cNvPr id="277" name="CustomShape 15"/>
          <p:cNvSpPr/>
          <p:nvPr/>
        </p:nvSpPr>
        <p:spPr>
          <a:xfrm rot="10800000">
            <a:off x="1752840" y="4648320"/>
            <a:ext cx="2057040" cy="1752120"/>
          </a:xfrm>
          <a:prstGeom prst="straightConnector1">
            <a:avLst/>
          </a:prstGeom>
          <a:noFill/>
          <a:ln w="9360">
            <a:solidFill>
              <a:srgbClr val="4A7EBB"/>
            </a:solidFill>
            <a:round/>
            <a:tailEnd type="arrow" w="med" len="med"/>
          </a:ln>
        </p:spPr>
      </p:sp>
      <p:sp>
        <p:nvSpPr>
          <p:cNvPr id="278" name="CustomShape 16"/>
          <p:cNvSpPr/>
          <p:nvPr/>
        </p:nvSpPr>
        <p:spPr>
          <a:xfrm>
            <a:off x="5334120" y="3619440"/>
            <a:ext cx="1752120" cy="571320"/>
          </a:xfrm>
          <a:prstGeom prst="straightConnector1">
            <a:avLst/>
          </a:prstGeom>
          <a:noFill/>
          <a:ln w="9360">
            <a:solidFill>
              <a:srgbClr val="4A7EBB"/>
            </a:solidFill>
            <a:round/>
            <a:tailEnd type="arrow" w="med" len="med"/>
          </a:ln>
        </p:spPr>
      </p:sp>
      <p:sp>
        <p:nvSpPr>
          <p:cNvPr id="279" name="CustomShape 17"/>
          <p:cNvSpPr/>
          <p:nvPr/>
        </p:nvSpPr>
        <p:spPr>
          <a:xfrm rot="10800000" flipV="1">
            <a:off x="5029560" y="4647960"/>
            <a:ext cx="2742840" cy="1752120"/>
          </a:xfrm>
          <a:prstGeom prst="straightConnector1">
            <a:avLst/>
          </a:prstGeom>
          <a:noFill/>
          <a:ln w="9360">
            <a:solidFill>
              <a:srgbClr val="4A7EBB"/>
            </a:solidFill>
            <a:round/>
            <a:tailEnd type="arrow" w="med" len="med"/>
          </a:ln>
        </p:spPr>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04920" y="685800"/>
            <a:ext cx="8534160" cy="932472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Concurrent Development Model:  Contd…</a:t>
            </a:r>
            <a:endParaRPr/>
          </a:p>
          <a:p>
            <a:pPr algn="just">
              <a:lnSpc>
                <a:spcPct val="100000"/>
              </a:lnSpc>
            </a:pPr>
            <a:r>
              <a:rPr lang="en-IN" sz="2000" b="1">
                <a:solidFill>
                  <a:srgbClr val="000000"/>
                </a:solidFill>
                <a:latin typeface="Calibri"/>
              </a:rPr>
              <a:t>	</a:t>
            </a:r>
            <a:endParaRPr/>
          </a:p>
          <a:p>
            <a:pPr algn="just">
              <a:lnSpc>
                <a:spcPct val="100000"/>
              </a:lnSpc>
            </a:pPr>
            <a:r>
              <a:rPr lang="en-IN" sz="2000" b="1">
                <a:solidFill>
                  <a:srgbClr val="00B0F0"/>
                </a:solidFill>
                <a:latin typeface="Calibri"/>
              </a:rPr>
              <a:t>	</a:t>
            </a:r>
            <a:r>
              <a:rPr lang="en-IN" sz="2400" b="1">
                <a:solidFill>
                  <a:srgbClr val="00B0F0"/>
                </a:solidFill>
                <a:latin typeface="Calibri"/>
              </a:rPr>
              <a:t>Merits:</a:t>
            </a:r>
            <a:endParaRPr/>
          </a:p>
          <a:p>
            <a:pPr lvl="3" algn="just">
              <a:lnSpc>
                <a:spcPct val="100000"/>
              </a:lnSpc>
              <a:buFont typeface="Arial"/>
              <a:buChar char="•"/>
            </a:pPr>
            <a:r>
              <a:rPr lang="en-IN" sz="2400" b="1">
                <a:solidFill>
                  <a:srgbClr val="000000"/>
                </a:solidFill>
                <a:latin typeface="Calibri"/>
              </a:rPr>
              <a:t> Applicable to all types of S/W development &amp; </a:t>
            </a:r>
            <a:endParaRPr/>
          </a:p>
          <a:p>
            <a:pPr algn="just">
              <a:lnSpc>
                <a:spcPct val="100000"/>
              </a:lnSpc>
            </a:pPr>
            <a:r>
              <a:rPr lang="en-IN" sz="2400" b="1">
                <a:solidFill>
                  <a:srgbClr val="000000"/>
                </a:solidFill>
                <a:latin typeface="Calibri"/>
              </a:rPr>
              <a:t>  provides an accurate picture of the current state of </a:t>
            </a:r>
            <a:endParaRPr/>
          </a:p>
          <a:p>
            <a:pPr algn="just">
              <a:lnSpc>
                <a:spcPct val="100000"/>
              </a:lnSpc>
            </a:pPr>
            <a:r>
              <a:rPr lang="en-IN" sz="2400" b="1">
                <a:solidFill>
                  <a:srgbClr val="000000"/>
                </a:solidFill>
                <a:latin typeface="Calibri"/>
              </a:rPr>
              <a:t>  the project.		</a:t>
            </a:r>
            <a:r>
              <a:rPr lang="en-IN" sz="2400" b="1">
                <a:solidFill>
                  <a:srgbClr val="00B0F0"/>
                </a:solidFill>
                <a:latin typeface="Calibri"/>
              </a:rPr>
              <a:t>	</a:t>
            </a:r>
            <a:endParaRPr/>
          </a:p>
          <a:p>
            <a:pPr algn="just">
              <a:lnSpc>
                <a:spcPct val="100000"/>
              </a:lnSpc>
            </a:pPr>
            <a:r>
              <a:rPr lang="en-IN" sz="2400" b="1">
                <a:solidFill>
                  <a:srgbClr val="00B0F0"/>
                </a:solidFill>
                <a:latin typeface="Calibri"/>
              </a:rPr>
              <a:t>	Demerits:</a:t>
            </a:r>
            <a:endParaRPr/>
          </a:p>
          <a:p>
            <a:pPr lvl="3" algn="just">
              <a:lnSpc>
                <a:spcPct val="100000"/>
              </a:lnSpc>
              <a:buFont typeface="Arial"/>
              <a:buChar char="•"/>
            </a:pPr>
            <a:r>
              <a:rPr lang="en-IN" sz="2400" b="1">
                <a:solidFill>
                  <a:srgbClr val="000000"/>
                </a:solidFill>
                <a:latin typeface="Calibri"/>
              </a:rPr>
              <a:t> Problem to Project planning. How many No of </a:t>
            </a:r>
            <a:endParaRPr/>
          </a:p>
          <a:p>
            <a:pPr algn="just">
              <a:lnSpc>
                <a:spcPct val="100000"/>
              </a:lnSpc>
            </a:pPr>
            <a:r>
              <a:rPr lang="en-IN" sz="2400" b="1">
                <a:solidFill>
                  <a:srgbClr val="000000"/>
                </a:solidFill>
                <a:latin typeface="Calibri"/>
              </a:rPr>
              <a:t>   iterations are to be planned? Uncertainty…</a:t>
            </a:r>
            <a:endParaRPr/>
          </a:p>
          <a:p>
            <a:pPr lvl="3" algn="just">
              <a:lnSpc>
                <a:spcPct val="100000"/>
              </a:lnSpc>
              <a:buFont typeface="Arial"/>
              <a:buChar char="•"/>
            </a:pPr>
            <a:r>
              <a:rPr lang="en-IN" sz="2400" b="1">
                <a:solidFill>
                  <a:srgbClr val="000000"/>
                </a:solidFill>
                <a:latin typeface="Calibri"/>
              </a:rPr>
              <a:t> Process may fall in chaos if the evolutions occurs too</a:t>
            </a:r>
            <a:endParaRPr/>
          </a:p>
          <a:p>
            <a:pPr algn="just">
              <a:lnSpc>
                <a:spcPct val="100000"/>
              </a:lnSpc>
            </a:pPr>
            <a:r>
              <a:rPr lang="en-IN" sz="2400" b="1">
                <a:solidFill>
                  <a:srgbClr val="000000"/>
                </a:solidFill>
                <a:latin typeface="Calibri"/>
              </a:rPr>
              <a:t>  fast without a period of relaxation. On the other hand </a:t>
            </a:r>
            <a:endParaRPr/>
          </a:p>
          <a:p>
            <a:pPr algn="just">
              <a:lnSpc>
                <a:spcPct val="100000"/>
              </a:lnSpc>
            </a:pPr>
            <a:r>
              <a:rPr lang="en-IN" sz="2400" b="1">
                <a:solidFill>
                  <a:srgbClr val="000000"/>
                </a:solidFill>
                <a:latin typeface="Calibri"/>
              </a:rPr>
              <a:t>  if the speed is too slow productivity could be </a:t>
            </a:r>
            <a:endParaRPr/>
          </a:p>
          <a:p>
            <a:pPr algn="just">
              <a:lnSpc>
                <a:spcPct val="100000"/>
              </a:lnSpc>
            </a:pPr>
            <a:r>
              <a:rPr lang="en-IN" sz="2400" b="1">
                <a:solidFill>
                  <a:srgbClr val="000000"/>
                </a:solidFill>
                <a:latin typeface="Calibri"/>
              </a:rPr>
              <a:t>  affected.</a:t>
            </a:r>
            <a:endParaRPr/>
          </a:p>
          <a:p>
            <a:pPr lvl="3" algn="just">
              <a:lnSpc>
                <a:spcPct val="100000"/>
              </a:lnSpc>
              <a:buFont typeface="Arial"/>
              <a:buChar char="•"/>
            </a:pPr>
            <a:r>
              <a:rPr lang="en-IN" sz="2400" b="1">
                <a:solidFill>
                  <a:srgbClr val="000000"/>
                </a:solidFill>
                <a:latin typeface="Calibri"/>
              </a:rPr>
              <a:t> S/W processes are focussed on flexibility &amp; extendability, rather than on high quality.</a:t>
            </a:r>
            <a:endParaRPr/>
          </a:p>
          <a:p>
            <a:pPr>
              <a:lnSpc>
                <a:spcPct val="100000"/>
              </a:lnSpc>
            </a:pP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6553080" y="6356520"/>
            <a:ext cx="2133360" cy="364680"/>
          </a:xfrm>
          <a:prstGeom prst="rect">
            <a:avLst/>
          </a:prstGeom>
        </p:spPr>
        <p:txBody>
          <a:bodyPr anchor="ctr"/>
          <a:lstStyle/>
          <a:p>
            <a:pPr algn="r">
              <a:lnSpc>
                <a:spcPct val="100000"/>
              </a:lnSpc>
            </a:pPr>
            <a:fld id="{2E01CC88-489E-43A7-BDB3-C33CA57780F1}" type="slidenum">
              <a:rPr lang="en-IN" sz="1200">
                <a:solidFill>
                  <a:srgbClr val="8B8B8B"/>
                </a:solidFill>
                <a:latin typeface="Calibri"/>
              </a:rPr>
              <a:pPr algn="r">
                <a:lnSpc>
                  <a:spcPct val="100000"/>
                </a:lnSpc>
              </a:pPr>
              <a:t>44</a:t>
            </a:fld>
            <a:endParaRPr/>
          </a:p>
        </p:txBody>
      </p:sp>
      <p:sp>
        <p:nvSpPr>
          <p:cNvPr id="282" name="TextShape 2"/>
          <p:cNvSpPr txBox="1"/>
          <p:nvPr/>
        </p:nvSpPr>
        <p:spPr>
          <a:xfrm>
            <a:off x="2986200" y="169560"/>
            <a:ext cx="327204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Risk Exposure</a:t>
            </a:r>
            <a:endParaRPr/>
          </a:p>
        </p:txBody>
      </p:sp>
      <p:sp>
        <p:nvSpPr>
          <p:cNvPr id="283" name="CustomShape 3"/>
          <p:cNvSpPr/>
          <p:nvPr/>
        </p:nvSpPr>
        <p:spPr>
          <a:xfrm>
            <a:off x="1084320" y="1012680"/>
            <a:ext cx="6953040" cy="5237640"/>
          </a:xfrm>
          <a:prstGeom prst="rect">
            <a:avLst/>
          </a:prstGeom>
          <a:solidFill>
            <a:srgbClr val="000000"/>
          </a:solidFill>
          <a:ln w="12600">
            <a:solidFill>
              <a:srgbClr val="000000"/>
            </a:solidFill>
            <a:miter/>
          </a:ln>
        </p:spPr>
      </p:sp>
      <p:pic>
        <p:nvPicPr>
          <p:cNvPr id="284" name="Picture 4"/>
          <p:cNvPicPr/>
          <p:nvPr/>
        </p:nvPicPr>
        <p:blipFill>
          <a:blip r:embed="rId2"/>
          <a:stretch>
            <a:fillRect/>
          </a:stretch>
        </p:blipFill>
        <p:spPr>
          <a:xfrm>
            <a:off x="1143000" y="990720"/>
            <a:ext cx="6781320" cy="5562360"/>
          </a:xfrm>
          <a:prstGeom prst="rect">
            <a:avLst/>
          </a:prstGeom>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228600" y="609480"/>
            <a:ext cx="8686440" cy="581940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Specialized Process Models:</a:t>
            </a:r>
            <a:endParaRPr/>
          </a:p>
          <a:p>
            <a:pPr>
              <a:lnSpc>
                <a:spcPct val="100000"/>
              </a:lnSpc>
            </a:pPr>
            <a:endParaRPr/>
          </a:p>
          <a:p>
            <a:pPr>
              <a:lnSpc>
                <a:spcPct val="100000"/>
              </a:lnSpc>
            </a:pPr>
            <a:r>
              <a:rPr lang="en-IN" sz="2400" b="1">
                <a:solidFill>
                  <a:srgbClr val="000000"/>
                </a:solidFill>
                <a:latin typeface="Calibri"/>
              </a:rPr>
              <a:t>	Specialized process models use many of the characteristics of one or more of the conventional models presented so far, however they tend to be applied when a narrowly defined software engineering approach is chosen. They include,</a:t>
            </a:r>
            <a:endParaRPr/>
          </a:p>
          <a:p>
            <a:pPr>
              <a:lnSpc>
                <a:spcPct val="100000"/>
              </a:lnSpc>
            </a:pPr>
            <a:endParaRPr/>
          </a:p>
          <a:p>
            <a:pPr lvl="2">
              <a:lnSpc>
                <a:spcPct val="100000"/>
              </a:lnSpc>
              <a:buFont typeface="Wingdings" charset="2"/>
              <a:buChar char=""/>
            </a:pPr>
            <a:r>
              <a:rPr lang="en-IN" sz="2400" b="1">
                <a:solidFill>
                  <a:srgbClr val="000000"/>
                </a:solidFill>
                <a:latin typeface="Calibri"/>
              </a:rPr>
              <a:t> Components based development</a:t>
            </a:r>
            <a:endParaRPr/>
          </a:p>
          <a:p>
            <a:pPr>
              <a:lnSpc>
                <a:spcPct val="100000"/>
              </a:lnSpc>
            </a:pPr>
            <a:endParaRPr/>
          </a:p>
          <a:p>
            <a:pPr lvl="2">
              <a:lnSpc>
                <a:spcPct val="100000"/>
              </a:lnSpc>
              <a:buFont typeface="Wingdings" charset="2"/>
              <a:buChar char=""/>
            </a:pPr>
            <a:r>
              <a:rPr lang="en-IN" sz="2400" b="1">
                <a:solidFill>
                  <a:srgbClr val="000000"/>
                </a:solidFill>
                <a:latin typeface="Calibri"/>
              </a:rPr>
              <a:t>The Formal Methods Model</a:t>
            </a:r>
            <a:endParaRPr/>
          </a:p>
          <a:p>
            <a:pPr>
              <a:lnSpc>
                <a:spcPct val="100000"/>
              </a:lnSpc>
            </a:pPr>
            <a:endParaRPr/>
          </a:p>
          <a:p>
            <a:pPr lvl="2">
              <a:lnSpc>
                <a:spcPct val="100000"/>
              </a:lnSpc>
              <a:buFont typeface="Wingdings" charset="2"/>
              <a:buChar char=""/>
            </a:pPr>
            <a:r>
              <a:rPr lang="en-IN" sz="2400" b="1">
                <a:solidFill>
                  <a:srgbClr val="000000"/>
                </a:solidFill>
                <a:latin typeface="Calibri"/>
              </a:rPr>
              <a:t>Aspect oriented software development</a:t>
            </a:r>
            <a:endParaRPr/>
          </a:p>
          <a:p>
            <a:pPr algn="just">
              <a:lnSpc>
                <a:spcPct val="100000"/>
              </a:lnSpc>
            </a:pPr>
            <a:r>
              <a:rPr lang="en-IN" sz="2000" b="1">
                <a:solidFill>
                  <a:srgbClr val="000000"/>
                </a:solidFill>
                <a:latin typeface="Calibri"/>
              </a:rPr>
              <a:t>	</a:t>
            </a:r>
            <a:r>
              <a:rPr lang="en-IN" sz="2400" b="1">
                <a:solidFill>
                  <a:srgbClr val="00B0F0"/>
                </a:solidFill>
                <a:latin typeface="Calibri"/>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228600" y="533520"/>
            <a:ext cx="8762760" cy="8501400"/>
          </a:xfrm>
          <a:prstGeom prst="rect">
            <a:avLst/>
          </a:prstGeom>
          <a:noFill/>
          <a:ln>
            <a:noFill/>
          </a:ln>
        </p:spPr>
        <p:txBody>
          <a:bodyPr lIns="90000" tIns="45000" rIns="90000" bIns="45000"/>
          <a:lstStyle/>
          <a:p>
            <a:pPr>
              <a:lnSpc>
                <a:spcPct val="100000"/>
              </a:lnSpc>
            </a:pPr>
            <a:r>
              <a:rPr lang="en-IN" sz="3200" b="1">
                <a:solidFill>
                  <a:srgbClr val="000000"/>
                </a:solidFill>
                <a:latin typeface="Calibri"/>
              </a:rPr>
              <a:t> 		</a:t>
            </a:r>
            <a:r>
              <a:rPr lang="en-IN" sz="3200" b="1">
                <a:solidFill>
                  <a:srgbClr val="FF0000"/>
                </a:solidFill>
                <a:latin typeface="Calibri"/>
              </a:rPr>
              <a:t>Components Based Development :</a:t>
            </a:r>
            <a:endParaRPr/>
          </a:p>
          <a:p>
            <a:pPr>
              <a:lnSpc>
                <a:spcPct val="100000"/>
              </a:lnSpc>
            </a:pPr>
            <a:endParaRPr/>
          </a:p>
          <a:p>
            <a:pPr>
              <a:lnSpc>
                <a:spcPct val="100000"/>
              </a:lnSpc>
            </a:pPr>
            <a:r>
              <a:rPr lang="en-IN" sz="2400" b="1">
                <a:solidFill>
                  <a:srgbClr val="000000"/>
                </a:solidFill>
                <a:latin typeface="Calibri"/>
              </a:rPr>
              <a:t>	In this approach, Commercial Off-The-Shelf (COTS) S/W components, developed by vendors who offer them as products are used in the development of software. Characteristics  resemble to spiral model.</a:t>
            </a:r>
            <a:endParaRPr/>
          </a:p>
          <a:p>
            <a:pPr>
              <a:lnSpc>
                <a:spcPct val="100000"/>
              </a:lnSpc>
            </a:pPr>
            <a:endParaRPr/>
          </a:p>
          <a:p>
            <a:pPr>
              <a:lnSpc>
                <a:spcPct val="100000"/>
              </a:lnSpc>
            </a:pPr>
            <a:r>
              <a:rPr lang="en-IN" sz="2400" b="1">
                <a:solidFill>
                  <a:srgbClr val="00B0F0"/>
                </a:solidFill>
                <a:latin typeface="Calibri"/>
              </a:rPr>
              <a:t>Merits: </a:t>
            </a:r>
            <a:endParaRPr/>
          </a:p>
          <a:p>
            <a:pPr lvl="2">
              <a:lnSpc>
                <a:spcPct val="100000"/>
              </a:lnSpc>
              <a:buFont typeface="Wingdings" charset="2"/>
              <a:buChar char=""/>
            </a:pPr>
            <a:r>
              <a:rPr lang="en-IN" sz="2400" b="1">
                <a:solidFill>
                  <a:srgbClr val="000000"/>
                </a:solidFill>
                <a:latin typeface="Calibri"/>
              </a:rPr>
              <a:t>Leads to software reuse, which provides number of </a:t>
            </a:r>
            <a:endParaRPr/>
          </a:p>
          <a:p>
            <a:pPr>
              <a:lnSpc>
                <a:spcPct val="100000"/>
              </a:lnSpc>
            </a:pPr>
            <a:r>
              <a:rPr lang="en-IN" sz="2400" b="1">
                <a:solidFill>
                  <a:srgbClr val="000000"/>
                </a:solidFill>
                <a:latin typeface="Calibri"/>
              </a:rPr>
              <a:t>    benefits</a:t>
            </a:r>
            <a:endParaRPr/>
          </a:p>
          <a:p>
            <a:pPr lvl="4">
              <a:lnSpc>
                <a:spcPct val="100000"/>
              </a:lnSpc>
              <a:buFont typeface="Arial"/>
              <a:buChar char="•"/>
            </a:pPr>
            <a:r>
              <a:rPr lang="en-IN" sz="2400" b="1">
                <a:solidFill>
                  <a:srgbClr val="000000"/>
                </a:solidFill>
                <a:latin typeface="Calibri"/>
              </a:rPr>
              <a:t> 70% reduction in development cycle time</a:t>
            </a:r>
            <a:endParaRPr/>
          </a:p>
          <a:p>
            <a:pPr lvl="4">
              <a:lnSpc>
                <a:spcPct val="100000"/>
              </a:lnSpc>
              <a:buFont typeface="Arial"/>
              <a:buChar char="•"/>
            </a:pPr>
            <a:r>
              <a:rPr lang="en-IN" sz="2400" b="1">
                <a:solidFill>
                  <a:srgbClr val="000000"/>
                </a:solidFill>
                <a:latin typeface="Calibri"/>
              </a:rPr>
              <a:t> 84 % reduction in project cost</a:t>
            </a:r>
            <a:endParaRPr/>
          </a:p>
          <a:p>
            <a:pPr lvl="4">
              <a:lnSpc>
                <a:spcPct val="100000"/>
              </a:lnSpc>
              <a:buFont typeface="Arial"/>
              <a:buChar char="•"/>
            </a:pPr>
            <a:r>
              <a:rPr lang="en-IN" sz="2400" b="1">
                <a:solidFill>
                  <a:srgbClr val="000000"/>
                </a:solidFill>
                <a:latin typeface="Calibri"/>
              </a:rPr>
              <a:t> Productivity index goes up to 26.2 ( Norm : 16.9)</a:t>
            </a:r>
            <a:endParaRPr/>
          </a:p>
          <a:p>
            <a:pPr>
              <a:lnSpc>
                <a:spcPct val="100000"/>
              </a:lnSpc>
            </a:pPr>
            <a:r>
              <a:rPr lang="en-IN" sz="2400" b="1">
                <a:solidFill>
                  <a:srgbClr val="00B0F0"/>
                </a:solidFill>
                <a:latin typeface="Calibri"/>
              </a:rPr>
              <a:t>Demerits:</a:t>
            </a:r>
            <a:endParaRPr/>
          </a:p>
          <a:p>
            <a:pPr lvl="2">
              <a:lnSpc>
                <a:spcPct val="100000"/>
              </a:lnSpc>
              <a:buFont typeface="Wingdings" charset="2"/>
              <a:buChar char=""/>
            </a:pPr>
            <a:r>
              <a:rPr lang="en-IN" sz="2400" b="1">
                <a:solidFill>
                  <a:srgbClr val="000000"/>
                </a:solidFill>
                <a:latin typeface="Calibri"/>
              </a:rPr>
              <a:t>Component Library must be robust.</a:t>
            </a:r>
            <a:endParaRPr/>
          </a:p>
          <a:p>
            <a:pPr lvl="2">
              <a:lnSpc>
                <a:spcPct val="100000"/>
              </a:lnSpc>
              <a:buFont typeface="Wingdings" charset="2"/>
              <a:buChar char=""/>
            </a:pPr>
            <a:r>
              <a:rPr lang="en-IN" sz="2400" b="1">
                <a:solidFill>
                  <a:srgbClr val="000000"/>
                </a:solidFill>
                <a:latin typeface="Calibri"/>
              </a:rPr>
              <a:t>Performance may degrade</a:t>
            </a:r>
            <a:endParaRPr/>
          </a:p>
          <a:p>
            <a:pPr>
              <a:lnSpc>
                <a:spcPct val="100000"/>
              </a:lnSpc>
            </a:pPr>
            <a:r>
              <a:rPr lang="en-IN" sz="2400" b="1">
                <a:solidFill>
                  <a:srgbClr val="00B0F0"/>
                </a:solidFill>
                <a:latin typeface="Calibri"/>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304920" y="609480"/>
            <a:ext cx="8610120" cy="8652960"/>
          </a:xfrm>
          <a:prstGeom prst="rect">
            <a:avLst/>
          </a:prstGeom>
          <a:noFill/>
          <a:ln>
            <a:noFill/>
          </a:ln>
        </p:spPr>
        <p:txBody>
          <a:bodyPr lIns="90000" tIns="45000" rIns="90000" bIns="45000"/>
          <a:lstStyle/>
          <a:p>
            <a:pPr algn="ctr">
              <a:lnSpc>
                <a:spcPct val="100000"/>
              </a:lnSpc>
            </a:pPr>
            <a:r>
              <a:rPr lang="en-IN" sz="3200" b="1">
                <a:solidFill>
                  <a:srgbClr val="000000"/>
                </a:solidFill>
                <a:latin typeface="Calibri"/>
              </a:rPr>
              <a:t> </a:t>
            </a:r>
            <a:r>
              <a:rPr lang="en-IN" sz="3200" b="1">
                <a:solidFill>
                  <a:srgbClr val="FF0000"/>
                </a:solidFill>
                <a:latin typeface="Calibri"/>
              </a:rPr>
              <a:t>T</a:t>
            </a:r>
            <a:r>
              <a:rPr lang="en-IN" sz="2800" b="1">
                <a:solidFill>
                  <a:srgbClr val="FF0000"/>
                </a:solidFill>
                <a:latin typeface="Calibri"/>
              </a:rPr>
              <a:t>he Formal Methods Model:</a:t>
            </a:r>
            <a:endParaRPr/>
          </a:p>
          <a:p>
            <a:pPr lvl="1">
              <a:lnSpc>
                <a:spcPct val="100000"/>
              </a:lnSpc>
              <a:buFont typeface="Arial"/>
              <a:buChar char="•"/>
            </a:pPr>
            <a:r>
              <a:rPr lang="en-IN" sz="2200" b="1">
                <a:solidFill>
                  <a:srgbClr val="000000"/>
                </a:solidFill>
                <a:latin typeface="Calibri"/>
              </a:rPr>
              <a:t>The formal methods model encompasses a set of activities that </a:t>
            </a:r>
            <a:endParaRPr/>
          </a:p>
          <a:p>
            <a:pPr>
              <a:lnSpc>
                <a:spcPct val="100000"/>
              </a:lnSpc>
            </a:pPr>
            <a:r>
              <a:rPr lang="en-IN" sz="2200" b="1">
                <a:solidFill>
                  <a:srgbClr val="000000"/>
                </a:solidFill>
                <a:latin typeface="Calibri"/>
              </a:rPr>
              <a:t>  lead to formal mathematical specification of computer software.</a:t>
            </a:r>
            <a:endParaRPr/>
          </a:p>
          <a:p>
            <a:pPr lvl="1">
              <a:lnSpc>
                <a:spcPct val="100000"/>
              </a:lnSpc>
              <a:buFont typeface="Arial"/>
              <a:buChar char="•"/>
            </a:pPr>
            <a:r>
              <a:rPr lang="en-IN" sz="2200" b="1">
                <a:solidFill>
                  <a:srgbClr val="000000"/>
                </a:solidFill>
                <a:latin typeface="Calibri"/>
              </a:rPr>
              <a:t> It consists of specifications, development &amp; verification by applying </a:t>
            </a:r>
            <a:endParaRPr/>
          </a:p>
          <a:p>
            <a:pPr>
              <a:lnSpc>
                <a:spcPct val="100000"/>
              </a:lnSpc>
            </a:pPr>
            <a:r>
              <a:rPr lang="en-IN" sz="2200" b="1">
                <a:solidFill>
                  <a:srgbClr val="000000"/>
                </a:solidFill>
                <a:latin typeface="Calibri"/>
              </a:rPr>
              <a:t>  rigorous mathematical notation. Example, Clean Room S/W </a:t>
            </a:r>
            <a:endParaRPr/>
          </a:p>
          <a:p>
            <a:pPr>
              <a:lnSpc>
                <a:spcPct val="100000"/>
              </a:lnSpc>
            </a:pPr>
            <a:r>
              <a:rPr lang="en-IN" sz="2200" b="1">
                <a:solidFill>
                  <a:srgbClr val="000000"/>
                </a:solidFill>
                <a:latin typeface="Calibri"/>
              </a:rPr>
              <a:t>  Engineering (CRSE)</a:t>
            </a:r>
            <a:endParaRPr/>
          </a:p>
          <a:p>
            <a:pPr>
              <a:lnSpc>
                <a:spcPct val="100000"/>
              </a:lnSpc>
            </a:pPr>
            <a:r>
              <a:rPr lang="en-IN" sz="2400" b="1">
                <a:solidFill>
                  <a:srgbClr val="00B0F0"/>
                </a:solidFill>
                <a:latin typeface="Calibri"/>
              </a:rPr>
              <a:t>Merits: </a:t>
            </a:r>
            <a:endParaRPr/>
          </a:p>
          <a:p>
            <a:pPr lvl="2">
              <a:lnSpc>
                <a:spcPct val="100000"/>
              </a:lnSpc>
              <a:buFont typeface="Wingdings" charset="2"/>
              <a:buChar char=""/>
            </a:pPr>
            <a:r>
              <a:rPr lang="en-IN" sz="2400" b="1">
                <a:solidFill>
                  <a:srgbClr val="000000"/>
                </a:solidFill>
                <a:latin typeface="Calibri"/>
              </a:rPr>
              <a:t>Removes many of the problems that are difficult to remove using other S/W Engg. Paradigms.</a:t>
            </a:r>
            <a:endParaRPr/>
          </a:p>
          <a:p>
            <a:pPr lvl="2">
              <a:lnSpc>
                <a:spcPct val="100000"/>
              </a:lnSpc>
              <a:buFont typeface="Wingdings" charset="2"/>
              <a:buChar char=""/>
            </a:pPr>
            <a:r>
              <a:rPr lang="en-IN" sz="2400" b="1">
                <a:solidFill>
                  <a:srgbClr val="000000"/>
                </a:solidFill>
                <a:latin typeface="Calibri"/>
              </a:rPr>
              <a:t>Ambiguity, Incompleteness &amp; Inconsistency can be discovered &amp; corrected easily by using formal methods of mathematical analysis.</a:t>
            </a:r>
            <a:endParaRPr/>
          </a:p>
          <a:p>
            <a:pPr>
              <a:lnSpc>
                <a:spcPct val="100000"/>
              </a:lnSpc>
            </a:pPr>
            <a:r>
              <a:rPr lang="en-IN" sz="2400" b="1">
                <a:solidFill>
                  <a:srgbClr val="00B0F0"/>
                </a:solidFill>
                <a:latin typeface="Calibri"/>
              </a:rPr>
              <a:t>Demerits:</a:t>
            </a:r>
            <a:endParaRPr/>
          </a:p>
          <a:p>
            <a:pPr lvl="2">
              <a:lnSpc>
                <a:spcPct val="100000"/>
              </a:lnSpc>
              <a:buFont typeface="Wingdings" charset="2"/>
              <a:buChar char=""/>
            </a:pPr>
            <a:r>
              <a:rPr lang="en-IN" sz="2400" b="1">
                <a:solidFill>
                  <a:srgbClr val="000000"/>
                </a:solidFill>
                <a:latin typeface="Calibri"/>
              </a:rPr>
              <a:t>Development is time consuming &amp; expensive</a:t>
            </a:r>
            <a:endParaRPr/>
          </a:p>
          <a:p>
            <a:pPr lvl="2">
              <a:lnSpc>
                <a:spcPct val="100000"/>
              </a:lnSpc>
              <a:buFont typeface="Wingdings" charset="2"/>
              <a:buChar char=""/>
            </a:pPr>
            <a:r>
              <a:rPr lang="en-IN" sz="2400" b="1">
                <a:solidFill>
                  <a:srgbClr val="000000"/>
                </a:solidFill>
                <a:latin typeface="Calibri"/>
              </a:rPr>
              <a:t> Extensive training is required</a:t>
            </a:r>
            <a:endParaRPr/>
          </a:p>
          <a:p>
            <a:pPr lvl="2">
              <a:lnSpc>
                <a:spcPct val="100000"/>
              </a:lnSpc>
              <a:buFont typeface="Wingdings" charset="2"/>
              <a:buChar char=""/>
            </a:pPr>
            <a:r>
              <a:rPr lang="en-IN" sz="2200" b="1">
                <a:solidFill>
                  <a:srgbClr val="000000"/>
                </a:solidFill>
                <a:latin typeface="Calibri"/>
              </a:rPr>
              <a:t>Difficult to use with technically  unsophisticated customers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28600" y="533520"/>
            <a:ext cx="8534160" cy="8725320"/>
          </a:xfrm>
          <a:prstGeom prst="rect">
            <a:avLst/>
          </a:prstGeom>
          <a:noFill/>
          <a:ln>
            <a:noFill/>
          </a:ln>
        </p:spPr>
        <p:txBody>
          <a:bodyPr lIns="90000" tIns="45000" rIns="90000" bIns="45000"/>
          <a:lstStyle/>
          <a:p>
            <a:pPr>
              <a:lnSpc>
                <a:spcPct val="100000"/>
              </a:lnSpc>
            </a:pPr>
            <a:r>
              <a:rPr lang="en-IN" sz="2800" b="1">
                <a:solidFill>
                  <a:srgbClr val="FF0000"/>
                </a:solidFill>
                <a:latin typeface="Calibri"/>
              </a:rPr>
              <a:t>Aspect Oriented Software Development (AOSD):</a:t>
            </a:r>
            <a:endParaRPr/>
          </a:p>
          <a:p>
            <a:pPr>
              <a:lnSpc>
                <a:spcPct val="100000"/>
              </a:lnSpc>
            </a:pPr>
            <a:endParaRPr/>
          </a:p>
          <a:p>
            <a:pPr lvl="1">
              <a:lnSpc>
                <a:spcPct val="100000"/>
              </a:lnSpc>
              <a:buFont typeface="Arial"/>
              <a:buChar char="•"/>
            </a:pPr>
            <a:r>
              <a:rPr lang="en-IN" sz="2200" b="1">
                <a:solidFill>
                  <a:srgbClr val="000000"/>
                </a:solidFill>
                <a:latin typeface="Calibri"/>
              </a:rPr>
              <a:t> </a:t>
            </a:r>
            <a:r>
              <a:rPr lang="en-IN" sz="2300" b="1">
                <a:solidFill>
                  <a:srgbClr val="000000"/>
                </a:solidFill>
                <a:latin typeface="Calibri"/>
              </a:rPr>
              <a:t>A set of localized features, functions &amp; information contents </a:t>
            </a:r>
            <a:endParaRPr/>
          </a:p>
          <a:p>
            <a:pPr>
              <a:lnSpc>
                <a:spcPct val="100000"/>
              </a:lnSpc>
            </a:pPr>
            <a:r>
              <a:rPr lang="en-IN" sz="2300" b="1">
                <a:solidFill>
                  <a:srgbClr val="000000"/>
                </a:solidFill>
                <a:latin typeface="Calibri"/>
              </a:rPr>
              <a:t>   are used while building complex software.</a:t>
            </a:r>
            <a:endParaRPr/>
          </a:p>
          <a:p>
            <a:pPr lvl="1">
              <a:lnSpc>
                <a:spcPct val="100000"/>
              </a:lnSpc>
              <a:buFont typeface="Arial"/>
              <a:buChar char="•"/>
            </a:pPr>
            <a:r>
              <a:rPr lang="en-IN" sz="2300" b="1">
                <a:solidFill>
                  <a:srgbClr val="000000"/>
                </a:solidFill>
                <a:latin typeface="Calibri"/>
              </a:rPr>
              <a:t> These localized s/w characteristics are modeled as components </a:t>
            </a:r>
            <a:endParaRPr/>
          </a:p>
          <a:p>
            <a:pPr>
              <a:lnSpc>
                <a:spcPct val="100000"/>
              </a:lnSpc>
            </a:pPr>
            <a:r>
              <a:rPr lang="en-IN" sz="2300" b="1">
                <a:solidFill>
                  <a:srgbClr val="000000"/>
                </a:solidFill>
                <a:latin typeface="Calibri"/>
              </a:rPr>
              <a:t>  (e.g. OO classes) &amp; then constructed within the context of a </a:t>
            </a:r>
            <a:endParaRPr/>
          </a:p>
          <a:p>
            <a:pPr>
              <a:lnSpc>
                <a:spcPct val="100000"/>
              </a:lnSpc>
            </a:pPr>
            <a:r>
              <a:rPr lang="en-IN" sz="2300" b="1">
                <a:solidFill>
                  <a:srgbClr val="000000"/>
                </a:solidFill>
                <a:latin typeface="Calibri"/>
              </a:rPr>
              <a:t>   system  architecture.</a:t>
            </a:r>
            <a:endParaRPr/>
          </a:p>
          <a:p>
            <a:pPr lvl="1">
              <a:lnSpc>
                <a:spcPct val="100000"/>
              </a:lnSpc>
              <a:buFont typeface="Arial"/>
              <a:buChar char="•"/>
            </a:pPr>
            <a:r>
              <a:rPr lang="en-IN" sz="2300" b="1">
                <a:solidFill>
                  <a:srgbClr val="000000"/>
                </a:solidFill>
                <a:latin typeface="Calibri"/>
              </a:rPr>
              <a:t> Certain “concerns” (Customer required properties or areas of </a:t>
            </a:r>
            <a:endParaRPr/>
          </a:p>
          <a:p>
            <a:pPr>
              <a:lnSpc>
                <a:spcPct val="100000"/>
              </a:lnSpc>
            </a:pPr>
            <a:r>
              <a:rPr lang="en-IN" sz="2300" b="1">
                <a:solidFill>
                  <a:srgbClr val="000000"/>
                </a:solidFill>
                <a:latin typeface="Calibri"/>
              </a:rPr>
              <a:t>   technical interest) span the entire architecture i.e. Cross cutting </a:t>
            </a:r>
            <a:endParaRPr/>
          </a:p>
          <a:p>
            <a:pPr>
              <a:lnSpc>
                <a:spcPct val="100000"/>
              </a:lnSpc>
            </a:pPr>
            <a:r>
              <a:rPr lang="en-IN" sz="2300" b="1">
                <a:solidFill>
                  <a:srgbClr val="000000"/>
                </a:solidFill>
                <a:latin typeface="Calibri"/>
              </a:rPr>
              <a:t>   Concerns like system security, fault tolerance etc.</a:t>
            </a:r>
            <a:endParaRPr/>
          </a:p>
          <a:p>
            <a:pPr>
              <a:lnSpc>
                <a:spcPct val="100000"/>
              </a:lnSpc>
            </a:pPr>
            <a:r>
              <a:rPr lang="en-IN" sz="2300" b="1">
                <a:solidFill>
                  <a:srgbClr val="00B0F0"/>
                </a:solidFill>
                <a:latin typeface="Calibri"/>
              </a:rPr>
              <a:t>Merits: </a:t>
            </a:r>
            <a:endParaRPr/>
          </a:p>
          <a:p>
            <a:pPr lvl="2">
              <a:lnSpc>
                <a:spcPct val="100000"/>
              </a:lnSpc>
              <a:buFont typeface="Wingdings" charset="2"/>
              <a:buChar char=""/>
            </a:pPr>
            <a:r>
              <a:rPr lang="en-IN" sz="2300" b="1">
                <a:solidFill>
                  <a:srgbClr val="000000"/>
                </a:solidFill>
                <a:latin typeface="Calibri"/>
              </a:rPr>
              <a:t>It is similar to component based development for </a:t>
            </a:r>
            <a:endParaRPr/>
          </a:p>
          <a:p>
            <a:pPr>
              <a:lnSpc>
                <a:spcPct val="100000"/>
              </a:lnSpc>
            </a:pPr>
            <a:r>
              <a:rPr lang="en-IN" sz="2300" b="1">
                <a:solidFill>
                  <a:srgbClr val="000000"/>
                </a:solidFill>
                <a:latin typeface="Calibri"/>
              </a:rPr>
              <a:t>    aspects</a:t>
            </a:r>
            <a:endParaRPr/>
          </a:p>
          <a:p>
            <a:pPr>
              <a:lnSpc>
                <a:spcPct val="100000"/>
              </a:lnSpc>
            </a:pPr>
            <a:r>
              <a:rPr lang="en-IN" sz="2300" b="1">
                <a:solidFill>
                  <a:srgbClr val="00B0F0"/>
                </a:solidFill>
                <a:latin typeface="Calibri"/>
              </a:rPr>
              <a:t>Demerits:</a:t>
            </a:r>
            <a:endParaRPr/>
          </a:p>
          <a:p>
            <a:pPr lvl="2">
              <a:lnSpc>
                <a:spcPct val="100000"/>
              </a:lnSpc>
              <a:buFont typeface="Wingdings" charset="2"/>
              <a:buChar char=""/>
            </a:pPr>
            <a:r>
              <a:rPr lang="en-IN" sz="2300" b="1">
                <a:solidFill>
                  <a:srgbClr val="000000"/>
                </a:solidFill>
                <a:latin typeface="Calibri"/>
              </a:rPr>
              <a:t>Component Library must be robust.</a:t>
            </a:r>
            <a:endParaRPr/>
          </a:p>
          <a:p>
            <a:pPr lvl="2">
              <a:lnSpc>
                <a:spcPct val="100000"/>
              </a:lnSpc>
              <a:buFont typeface="Wingdings" charset="2"/>
              <a:buChar char=""/>
            </a:pPr>
            <a:r>
              <a:rPr lang="en-IN" sz="2300" b="1">
                <a:solidFill>
                  <a:srgbClr val="000000"/>
                </a:solidFill>
                <a:latin typeface="Calibri"/>
              </a:rPr>
              <a:t>Performance may degrade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6553080" y="6356520"/>
            <a:ext cx="2133360" cy="364680"/>
          </a:xfrm>
          <a:prstGeom prst="rect">
            <a:avLst/>
          </a:prstGeom>
        </p:spPr>
        <p:txBody>
          <a:bodyPr anchor="ctr"/>
          <a:lstStyle/>
          <a:p>
            <a:pPr algn="r">
              <a:lnSpc>
                <a:spcPct val="100000"/>
              </a:lnSpc>
            </a:pPr>
            <a:fld id="{F03F3986-BE67-4F88-BD79-8B88BE549B18}" type="slidenum">
              <a:rPr lang="en-IN" sz="1200">
                <a:solidFill>
                  <a:srgbClr val="8B8B8B"/>
                </a:solidFill>
                <a:latin typeface="Calibri"/>
              </a:rPr>
              <a:pPr algn="r">
                <a:lnSpc>
                  <a:spcPct val="100000"/>
                </a:lnSpc>
              </a:pPr>
              <a:t>49</a:t>
            </a:fld>
            <a:endParaRPr/>
          </a:p>
        </p:txBody>
      </p:sp>
      <p:sp>
        <p:nvSpPr>
          <p:cNvPr id="290" name="TextShape 2"/>
          <p:cNvSpPr txBox="1"/>
          <p:nvPr/>
        </p:nvSpPr>
        <p:spPr>
          <a:xfrm>
            <a:off x="304920" y="609120"/>
            <a:ext cx="8634600" cy="1196280"/>
          </a:xfrm>
          <a:prstGeom prst="rect">
            <a:avLst/>
          </a:prstGeom>
        </p:spPr>
        <p:txBody>
          <a:bodyPr lIns="63360" tIns="25560" rIns="63360" bIns="25560"/>
          <a:lstStyle/>
          <a:p>
            <a:pPr>
              <a:lnSpc>
                <a:spcPct val="100000"/>
              </a:lnSpc>
            </a:pPr>
            <a:r>
              <a:rPr lang="en-US" sz="4400" b="1">
                <a:solidFill>
                  <a:srgbClr val="000000"/>
                </a:solidFill>
                <a:latin typeface="Calibri"/>
              </a:rPr>
              <a:t> 	       </a:t>
            </a:r>
            <a:r>
              <a:rPr lang="en-US" sz="4400">
                <a:solidFill>
                  <a:srgbClr val="FF0000"/>
                </a:solidFill>
                <a:latin typeface="Calibri"/>
                <a:ea typeface="宋体"/>
              </a:rPr>
              <a:t>Unified Process Model</a:t>
            </a:r>
            <a:endParaRPr/>
          </a:p>
        </p:txBody>
      </p:sp>
      <p:sp>
        <p:nvSpPr>
          <p:cNvPr id="291" name="CustomShape 3"/>
          <p:cNvSpPr/>
          <p:nvPr/>
        </p:nvSpPr>
        <p:spPr>
          <a:xfrm>
            <a:off x="2055960" y="1482480"/>
            <a:ext cx="5024160" cy="3808080"/>
          </a:xfrm>
          <a:prstGeom prst="rect">
            <a:avLst/>
          </a:prstGeom>
          <a:noFill/>
          <a:ln w="12600">
            <a:noFill/>
          </a:ln>
        </p:spPr>
        <p:txBody>
          <a:bodyPr lIns="90000" tIns="45000" rIns="90000" bIns="45000"/>
          <a:lstStyle/>
          <a:p>
            <a:pPr>
              <a:lnSpc>
                <a:spcPct val="100000"/>
              </a:lnSpc>
            </a:pPr>
            <a:r>
              <a:rPr lang="en-IN" sz="2400">
                <a:solidFill>
                  <a:srgbClr val="000000"/>
                </a:solidFill>
                <a:latin typeface="Palatino"/>
                <a:ea typeface="宋体"/>
              </a:rPr>
              <a:t>A software process that is:</a:t>
            </a:r>
            <a:endParaRPr/>
          </a:p>
          <a:p>
            <a:pPr>
              <a:lnSpc>
                <a:spcPct val="100000"/>
              </a:lnSpc>
            </a:pPr>
            <a:endParaRPr/>
          </a:p>
          <a:p>
            <a:pPr lvl="1">
              <a:lnSpc>
                <a:spcPct val="100000"/>
              </a:lnSpc>
              <a:buSzPct val="70000"/>
              <a:buFont typeface="Wingdings" charset="2"/>
              <a:buChar char=""/>
            </a:pPr>
            <a:r>
              <a:rPr lang="en-IN" sz="2400">
                <a:solidFill>
                  <a:srgbClr val="000000"/>
                </a:solidFill>
                <a:latin typeface="Palatino"/>
                <a:ea typeface="宋体"/>
              </a:rPr>
              <a:t> use-case driven</a:t>
            </a:r>
            <a:endParaRPr/>
          </a:p>
          <a:p>
            <a:pPr lvl="1">
              <a:lnSpc>
                <a:spcPct val="100000"/>
              </a:lnSpc>
              <a:buSzPct val="70000"/>
              <a:buFont typeface="Wingdings" charset="2"/>
              <a:buChar char=""/>
            </a:pPr>
            <a:r>
              <a:rPr lang="en-IN" sz="2400">
                <a:solidFill>
                  <a:srgbClr val="000000"/>
                </a:solidFill>
                <a:latin typeface="Palatino"/>
                <a:ea typeface="宋体"/>
              </a:rPr>
              <a:t> architecture-centric</a:t>
            </a:r>
            <a:endParaRPr/>
          </a:p>
          <a:p>
            <a:pPr lvl="1">
              <a:lnSpc>
                <a:spcPct val="100000"/>
              </a:lnSpc>
              <a:buSzPct val="70000"/>
              <a:buFont typeface="Wingdings" charset="2"/>
              <a:buChar char=""/>
            </a:pPr>
            <a:r>
              <a:rPr lang="en-IN" sz="2400">
                <a:solidFill>
                  <a:srgbClr val="000000"/>
                </a:solidFill>
                <a:latin typeface="Palatino"/>
                <a:ea typeface="宋体"/>
              </a:rPr>
              <a:t> iterative and incremental</a:t>
            </a:r>
            <a:endParaRPr/>
          </a:p>
          <a:p>
            <a:pPr>
              <a:lnSpc>
                <a:spcPct val="100000"/>
              </a:lnSpc>
            </a:pPr>
            <a:endParaRPr/>
          </a:p>
          <a:p>
            <a:pPr>
              <a:lnSpc>
                <a:spcPct val="100000"/>
              </a:lnSpc>
            </a:pPr>
            <a:r>
              <a:rPr lang="en-IN" sz="2400">
                <a:solidFill>
                  <a:srgbClr val="000000"/>
                </a:solidFill>
                <a:latin typeface="Palatino"/>
                <a:ea typeface="宋体"/>
              </a:rPr>
              <a:t>Closely aligned with the</a:t>
            </a:r>
            <a:endParaRPr/>
          </a:p>
          <a:p>
            <a:pPr>
              <a:lnSpc>
                <a:spcPct val="100000"/>
              </a:lnSpc>
            </a:pPr>
            <a:r>
              <a:rPr lang="en-IN" sz="2400">
                <a:solidFill>
                  <a:srgbClr val="000000"/>
                </a:solidFill>
                <a:latin typeface="Palatino"/>
                <a:ea typeface="宋体"/>
              </a:rPr>
              <a:t>Unified Modeling Language (UML)</a:t>
            </a:r>
            <a:endParaRPr/>
          </a:p>
          <a:p>
            <a:pPr>
              <a:lnSpc>
                <a:spcPct val="100000"/>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609480" y="380880"/>
            <a:ext cx="8000640" cy="8286480"/>
          </a:xfrm>
          <a:prstGeom prst="rect">
            <a:avLst/>
          </a:prstGeom>
          <a:noFill/>
          <a:ln>
            <a:noFill/>
          </a:ln>
        </p:spPr>
        <p:txBody>
          <a:bodyPr lIns="90000" tIns="45000" rIns="90000" bIns="45000"/>
          <a:lstStyle/>
          <a:p>
            <a:pPr>
              <a:lnSpc>
                <a:spcPct val="100000"/>
              </a:lnSpc>
            </a:pPr>
            <a:r>
              <a:rPr lang="en-IN" sz="2800" b="1">
                <a:solidFill>
                  <a:srgbClr val="000000"/>
                </a:solidFill>
                <a:latin typeface="Calibri"/>
              </a:rPr>
              <a:t> 				 </a:t>
            </a:r>
            <a:endParaRPr/>
          </a:p>
          <a:p>
            <a:pPr>
              <a:lnSpc>
                <a:spcPct val="100000"/>
              </a:lnSpc>
            </a:pPr>
            <a:r>
              <a:rPr lang="en-IN" sz="2800" b="1">
                <a:solidFill>
                  <a:srgbClr val="000000"/>
                </a:solidFill>
                <a:latin typeface="Calibri"/>
              </a:rPr>
              <a:t>		</a:t>
            </a:r>
            <a:r>
              <a:rPr lang="en-IN" sz="3600" b="1">
                <a:solidFill>
                  <a:srgbClr val="FF0000"/>
                </a:solidFill>
                <a:latin typeface="Calibri"/>
              </a:rPr>
              <a:t>  Software Engineering</a:t>
            </a:r>
            <a:endParaRPr/>
          </a:p>
          <a:p>
            <a:pPr>
              <a:lnSpc>
                <a:spcPct val="100000"/>
              </a:lnSpc>
            </a:pPr>
            <a:r>
              <a:rPr lang="en-IN" b="1">
                <a:solidFill>
                  <a:srgbClr val="000000"/>
                </a:solidFill>
                <a:latin typeface="Calibri"/>
              </a:rPr>
              <a:t> </a:t>
            </a:r>
            <a:endParaRPr/>
          </a:p>
          <a:p>
            <a:pPr>
              <a:lnSpc>
                <a:spcPct val="100000"/>
              </a:lnSpc>
            </a:pPr>
            <a:r>
              <a:rPr lang="en-IN" sz="3200" b="1">
                <a:solidFill>
                  <a:srgbClr val="FF0000"/>
                </a:solidFill>
                <a:latin typeface="Calibri"/>
              </a:rPr>
              <a:t>Unit I : </a:t>
            </a:r>
            <a:r>
              <a:rPr lang="en-IN" sz="3200">
                <a:solidFill>
                  <a:srgbClr val="FF0000"/>
                </a:solidFill>
                <a:latin typeface="Calibri"/>
              </a:rPr>
              <a:t>Introduction to Software Engineering</a:t>
            </a:r>
            <a:endParaRPr/>
          </a:p>
          <a:p>
            <a:pPr lvl="1">
              <a:lnSpc>
                <a:spcPct val="100000"/>
              </a:lnSpc>
              <a:buFont typeface="Arial"/>
              <a:buChar char="•"/>
            </a:pPr>
            <a:r>
              <a:rPr lang="en-IN" sz="2800" b="1">
                <a:solidFill>
                  <a:srgbClr val="000000"/>
                </a:solidFill>
                <a:latin typeface="Calibri"/>
              </a:rPr>
              <a:t> Introduction : </a:t>
            </a:r>
            <a:r>
              <a:rPr lang="en-IN" sz="2800">
                <a:solidFill>
                  <a:srgbClr val="000000"/>
                </a:solidFill>
                <a:latin typeface="Calibri"/>
              </a:rPr>
              <a:t>Nature of software, Software </a:t>
            </a:r>
            <a:endParaRPr/>
          </a:p>
          <a:p>
            <a:pPr>
              <a:lnSpc>
                <a:spcPct val="100000"/>
              </a:lnSpc>
            </a:pPr>
            <a:r>
              <a:rPr lang="en-IN" sz="2800">
                <a:solidFill>
                  <a:srgbClr val="000000"/>
                </a:solidFill>
                <a:latin typeface="Calibri"/>
              </a:rPr>
              <a:t>  Process, Software Engineering Practice, Software </a:t>
            </a:r>
            <a:endParaRPr/>
          </a:p>
          <a:p>
            <a:pPr>
              <a:lnSpc>
                <a:spcPct val="100000"/>
              </a:lnSpc>
            </a:pPr>
            <a:r>
              <a:rPr lang="en-IN" sz="2800">
                <a:solidFill>
                  <a:srgbClr val="000000"/>
                </a:solidFill>
                <a:latin typeface="Calibri"/>
              </a:rPr>
              <a:t>  Myths, Generic Process Model</a:t>
            </a:r>
            <a:endParaRPr/>
          </a:p>
          <a:p>
            <a:pPr lvl="1">
              <a:lnSpc>
                <a:spcPct val="100000"/>
              </a:lnSpc>
              <a:buFont typeface="Arial"/>
              <a:buChar char="•"/>
            </a:pPr>
            <a:r>
              <a:rPr lang="en-IN" sz="2800">
                <a:solidFill>
                  <a:srgbClr val="000000"/>
                </a:solidFill>
                <a:latin typeface="Calibri"/>
              </a:rPr>
              <a:t> </a:t>
            </a:r>
            <a:r>
              <a:rPr lang="en-IN" sz="2800" b="1">
                <a:solidFill>
                  <a:srgbClr val="000000"/>
                </a:solidFill>
                <a:latin typeface="Calibri"/>
              </a:rPr>
              <a:t>Process Models : </a:t>
            </a:r>
            <a:r>
              <a:rPr lang="en-IN" sz="2800">
                <a:solidFill>
                  <a:srgbClr val="000000"/>
                </a:solidFill>
                <a:latin typeface="Calibri"/>
              </a:rPr>
              <a:t>Waterfall Model, Incremental </a:t>
            </a:r>
            <a:endParaRPr/>
          </a:p>
          <a:p>
            <a:pPr>
              <a:lnSpc>
                <a:spcPct val="100000"/>
              </a:lnSpc>
            </a:pPr>
            <a:r>
              <a:rPr lang="en-IN" sz="2800">
                <a:solidFill>
                  <a:srgbClr val="000000"/>
                </a:solidFill>
                <a:latin typeface="Calibri"/>
              </a:rPr>
              <a:t>  Models, Evolutionary Models, Concurrent Process </a:t>
            </a:r>
            <a:endParaRPr/>
          </a:p>
          <a:p>
            <a:pPr>
              <a:lnSpc>
                <a:spcPct val="100000"/>
              </a:lnSpc>
            </a:pPr>
            <a:r>
              <a:rPr lang="en-IN" sz="2800">
                <a:solidFill>
                  <a:srgbClr val="000000"/>
                </a:solidFill>
                <a:latin typeface="Calibri"/>
              </a:rPr>
              <a:t>  Model, Specialized process Models</a:t>
            </a:r>
            <a:endParaRPr/>
          </a:p>
          <a:p>
            <a:pPr lvl="1">
              <a:lnSpc>
                <a:spcPct val="100000"/>
              </a:lnSpc>
              <a:buFont typeface="Arial"/>
              <a:buChar char="•"/>
            </a:pPr>
            <a:r>
              <a:rPr lang="en-IN" sz="2800" b="1">
                <a:solidFill>
                  <a:srgbClr val="000000"/>
                </a:solidFill>
                <a:latin typeface="Calibri"/>
              </a:rPr>
              <a:t> Personal &amp; Team Process Models</a:t>
            </a:r>
            <a:endParaRPr/>
          </a:p>
          <a:p>
            <a:pPr lvl="1">
              <a:lnSpc>
                <a:spcPct val="100000"/>
              </a:lnSpc>
              <a:buFont typeface="Arial"/>
              <a:buChar char="•"/>
            </a:pPr>
            <a:r>
              <a:rPr lang="en-IN" sz="2800" b="1">
                <a:solidFill>
                  <a:srgbClr val="000000"/>
                </a:solidFill>
                <a:latin typeface="Calibri"/>
              </a:rPr>
              <a:t> Agile process Models : </a:t>
            </a:r>
            <a:r>
              <a:rPr lang="en-IN" sz="2800">
                <a:solidFill>
                  <a:srgbClr val="000000"/>
                </a:solidFill>
                <a:latin typeface="Calibri"/>
              </a:rPr>
              <a:t>Agile Process, Extreme </a:t>
            </a:r>
            <a:endParaRPr/>
          </a:p>
          <a:p>
            <a:pPr>
              <a:lnSpc>
                <a:spcPct val="100000"/>
              </a:lnSpc>
            </a:pPr>
            <a:r>
              <a:rPr lang="en-IN" sz="2800">
                <a:solidFill>
                  <a:srgbClr val="000000"/>
                </a:solidFill>
                <a:latin typeface="Calibri"/>
              </a:rPr>
              <a:t>  Programming (XP)</a:t>
            </a:r>
            <a:endParaRPr/>
          </a:p>
        </p:txBody>
      </p:sp>
      <p:sp>
        <p:nvSpPr>
          <p:cNvPr id="166" name="CustomShape 2"/>
          <p:cNvSpPr/>
          <p:nvPr/>
        </p:nvSpPr>
        <p:spPr>
          <a:xfrm>
            <a:off x="720" y="1080"/>
            <a:ext cx="240480" cy="335520"/>
          </a:xfrm>
          <a:prstGeom prst="rect">
            <a:avLst/>
          </a:prstGeom>
          <a:noFill/>
          <a:ln w="9360">
            <a:noFill/>
          </a:ln>
        </p:spPr>
        <p:txBody>
          <a:bodyPr wrap="none" anchor="ctr"/>
          <a:lstStyle/>
          <a:p>
            <a:pPr algn="just">
              <a:lnSpc>
                <a:spcPct val="100000"/>
              </a:lnSpc>
            </a:pPr>
            <a:r>
              <a:rPr lang="en-IN" sz="1600" b="1">
                <a:solidFill>
                  <a:srgbClr val="000000"/>
                </a:solidFill>
                <a:latin typeface="Arial"/>
                <a:ea typeface="Times New Roman"/>
              </a:rPr>
              <a:t> </a:t>
            </a:r>
            <a:endParaRPr/>
          </a:p>
        </p:txBody>
      </p:sp>
      <p:sp>
        <p:nvSpPr>
          <p:cNvPr id="167" name="CustomShape 3"/>
          <p:cNvSpPr/>
          <p:nvPr/>
        </p:nvSpPr>
        <p:spPr>
          <a:xfrm>
            <a:off x="9127080" y="2994480"/>
            <a:ext cx="405360" cy="516960"/>
          </a:xfrm>
          <a:prstGeom prst="rect">
            <a:avLst/>
          </a:prstGeom>
          <a:noFill/>
          <a:ln>
            <a:noFill/>
          </a:ln>
        </p:spPr>
        <p:txBody>
          <a:bodyPr wrap="none" lIns="90000" tIns="45000" rIns="90000" bIns="45000"/>
          <a:lstStyle/>
          <a:p>
            <a:pPr>
              <a:lnSpc>
                <a:spcPct val="100000"/>
              </a:lnSpc>
            </a:pPr>
            <a:r>
              <a:rPr lang="en-IN" sz="2800">
                <a:solidFill>
                  <a:srgbClr val="000000"/>
                </a:solidFill>
                <a:latin typeface="Calibri"/>
              </a:rPr>
              <a: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6553080" y="6356520"/>
            <a:ext cx="2133360" cy="364680"/>
          </a:xfrm>
          <a:prstGeom prst="rect">
            <a:avLst/>
          </a:prstGeom>
        </p:spPr>
        <p:txBody>
          <a:bodyPr anchor="ctr"/>
          <a:lstStyle/>
          <a:p>
            <a:pPr algn="r">
              <a:lnSpc>
                <a:spcPct val="100000"/>
              </a:lnSpc>
            </a:pPr>
            <a:fld id="{7C9FB649-7B22-4F93-A5E8-B130AEB485F0}" type="slidenum">
              <a:rPr lang="en-IN" sz="1200">
                <a:solidFill>
                  <a:srgbClr val="8B8B8B"/>
                </a:solidFill>
                <a:latin typeface="Calibri"/>
              </a:rPr>
              <a:pPr algn="r">
                <a:lnSpc>
                  <a:spcPct val="100000"/>
                </a:lnSpc>
              </a:pPr>
              <a:t>50</a:t>
            </a:fld>
            <a:endParaRPr/>
          </a:p>
        </p:txBody>
      </p:sp>
      <p:sp>
        <p:nvSpPr>
          <p:cNvPr id="293" name="CustomShape 2"/>
          <p:cNvSpPr/>
          <p:nvPr/>
        </p:nvSpPr>
        <p:spPr>
          <a:xfrm>
            <a:off x="979560" y="1033920"/>
            <a:ext cx="7183080" cy="5118120"/>
          </a:xfrm>
          <a:prstGeom prst="rect">
            <a:avLst/>
          </a:prstGeom>
          <a:solidFill>
            <a:srgbClr val="000000"/>
          </a:solidFill>
          <a:ln w="12600">
            <a:noFill/>
          </a:ln>
        </p:spPr>
        <p:txBody>
          <a:bodyPr wrap="none" lIns="90000" tIns="45000" rIns="90000" bIns="45000" anchor="ctr"/>
          <a:lstStyle/>
          <a:p>
            <a:pPr algn="ctr">
              <a:lnSpc>
                <a:spcPct val="100000"/>
              </a:lnSpc>
            </a:pPr>
            <a:r>
              <a:rPr lang="en-IN">
                <a:solidFill>
                  <a:srgbClr val="000000"/>
                </a:solidFill>
                <a:latin typeface="Calibri"/>
                <a:ea typeface="宋体"/>
              </a:rPr>
              <a:t>inception</a:t>
            </a:r>
            <a:endParaRPr/>
          </a:p>
        </p:txBody>
      </p:sp>
      <p:sp>
        <p:nvSpPr>
          <p:cNvPr id="294" name="TextShape 3"/>
          <p:cNvSpPr txBox="1"/>
          <p:nvPr/>
        </p:nvSpPr>
        <p:spPr>
          <a:xfrm>
            <a:off x="927000" y="266040"/>
            <a:ext cx="7351200" cy="59976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The Unified Process (UP)</a:t>
            </a:r>
            <a:endParaRPr/>
          </a:p>
        </p:txBody>
      </p:sp>
      <p:pic>
        <p:nvPicPr>
          <p:cNvPr id="295" name="Picture 4"/>
          <p:cNvPicPr/>
          <p:nvPr/>
        </p:nvPicPr>
        <p:blipFill>
          <a:blip r:embed="rId2"/>
          <a:stretch>
            <a:fillRect/>
          </a:stretch>
        </p:blipFill>
        <p:spPr>
          <a:xfrm>
            <a:off x="1521000" y="1073520"/>
            <a:ext cx="6129000" cy="5016240"/>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6553080" y="6356520"/>
            <a:ext cx="2133360" cy="364680"/>
          </a:xfrm>
          <a:prstGeom prst="rect">
            <a:avLst/>
          </a:prstGeom>
        </p:spPr>
        <p:txBody>
          <a:bodyPr anchor="ctr"/>
          <a:lstStyle/>
          <a:p>
            <a:pPr algn="r">
              <a:lnSpc>
                <a:spcPct val="100000"/>
              </a:lnSpc>
            </a:pPr>
            <a:fld id="{45FB47DB-B22D-45CC-BC18-DE949DB8F55E}" type="slidenum">
              <a:rPr lang="en-IN" sz="1200">
                <a:solidFill>
                  <a:srgbClr val="8B8B8B"/>
                </a:solidFill>
                <a:latin typeface="Calibri"/>
              </a:rPr>
              <a:pPr algn="r">
                <a:lnSpc>
                  <a:spcPct val="100000"/>
                </a:lnSpc>
              </a:pPr>
              <a:t>51</a:t>
            </a:fld>
            <a:endParaRPr/>
          </a:p>
        </p:txBody>
      </p:sp>
      <p:sp>
        <p:nvSpPr>
          <p:cNvPr id="297" name="TextShape 2"/>
          <p:cNvSpPr txBox="1"/>
          <p:nvPr/>
        </p:nvSpPr>
        <p:spPr>
          <a:xfrm>
            <a:off x="1371600" y="0"/>
            <a:ext cx="68576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UP Work Products</a:t>
            </a:r>
            <a:endParaRPr/>
          </a:p>
        </p:txBody>
      </p:sp>
      <p:sp>
        <p:nvSpPr>
          <p:cNvPr id="298" name="CustomShape 3"/>
          <p:cNvSpPr/>
          <p:nvPr/>
        </p:nvSpPr>
        <p:spPr>
          <a:xfrm>
            <a:off x="884160" y="1078560"/>
            <a:ext cx="7399080" cy="5118120"/>
          </a:xfrm>
          <a:prstGeom prst="rect">
            <a:avLst/>
          </a:prstGeom>
          <a:solidFill>
            <a:srgbClr val="000000"/>
          </a:solidFill>
          <a:ln w="12600">
            <a:noFill/>
          </a:ln>
        </p:spPr>
        <p:txBody>
          <a:bodyPr wrap="none" lIns="90000" tIns="45000" rIns="90000" bIns="45000" anchor="ctr"/>
          <a:lstStyle/>
          <a:p>
            <a:pPr algn="ctr">
              <a:lnSpc>
                <a:spcPct val="100000"/>
              </a:lnSpc>
            </a:pPr>
            <a:r>
              <a:rPr lang="en-IN">
                <a:solidFill>
                  <a:srgbClr val="000000"/>
                </a:solidFill>
                <a:latin typeface="Calibri"/>
                <a:ea typeface="宋体"/>
              </a:rPr>
              <a:t>inception</a:t>
            </a:r>
            <a:endParaRPr/>
          </a:p>
        </p:txBody>
      </p:sp>
      <p:pic>
        <p:nvPicPr>
          <p:cNvPr id="299" name="Picture 4"/>
          <p:cNvPicPr/>
          <p:nvPr/>
        </p:nvPicPr>
        <p:blipFill>
          <a:blip r:embed="rId2"/>
          <a:stretch>
            <a:fillRect/>
          </a:stretch>
        </p:blipFill>
        <p:spPr>
          <a:xfrm>
            <a:off x="914400" y="990720"/>
            <a:ext cx="7367400" cy="5486040"/>
          </a:xfrm>
          <a:prstGeom prst="rect">
            <a:avLst/>
          </a:prstGeom>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6553080" y="6356520"/>
            <a:ext cx="2133360" cy="364680"/>
          </a:xfrm>
          <a:prstGeom prst="rect">
            <a:avLst/>
          </a:prstGeom>
        </p:spPr>
        <p:txBody>
          <a:bodyPr anchor="ctr"/>
          <a:lstStyle/>
          <a:p>
            <a:pPr algn="r">
              <a:lnSpc>
                <a:spcPct val="100000"/>
              </a:lnSpc>
            </a:pPr>
            <a:fld id="{B691C765-AB46-4ADD-A928-7694BA243968}" type="slidenum">
              <a:rPr lang="en-IN" sz="1200">
                <a:solidFill>
                  <a:srgbClr val="8B8B8B"/>
                </a:solidFill>
                <a:latin typeface="Calibri"/>
              </a:rPr>
              <a:pPr algn="r">
                <a:lnSpc>
                  <a:spcPct val="100000"/>
                </a:lnSpc>
              </a:pPr>
              <a:t>52</a:t>
            </a:fld>
            <a:endParaRPr/>
          </a:p>
        </p:txBody>
      </p:sp>
      <p:sp>
        <p:nvSpPr>
          <p:cNvPr id="301" name="TextShape 2"/>
          <p:cNvSpPr txBox="1"/>
          <p:nvPr/>
        </p:nvSpPr>
        <p:spPr>
          <a:xfrm>
            <a:off x="457200" y="274680"/>
            <a:ext cx="82292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Common Fears for Developers</a:t>
            </a:r>
            <a:endParaRPr/>
          </a:p>
        </p:txBody>
      </p:sp>
      <p:sp>
        <p:nvSpPr>
          <p:cNvPr id="302" name="TextShape 3"/>
          <p:cNvSpPr txBox="1"/>
          <p:nvPr/>
        </p:nvSpPr>
        <p:spPr>
          <a:xfrm>
            <a:off x="685800" y="2166480"/>
            <a:ext cx="7772040" cy="3364200"/>
          </a:xfrm>
          <a:prstGeom prst="rect">
            <a:avLst/>
          </a:prstGeom>
        </p:spPr>
        <p:txBody>
          <a:bodyPr/>
          <a:lstStyle/>
          <a:p>
            <a:pPr>
              <a:lnSpc>
                <a:spcPct val="90000"/>
              </a:lnSpc>
              <a:buFont typeface="Arial"/>
              <a:buChar char="•"/>
            </a:pPr>
            <a:r>
              <a:rPr lang="en-US" sz="2800">
                <a:solidFill>
                  <a:srgbClr val="000000"/>
                </a:solidFill>
                <a:latin typeface="Calibri"/>
                <a:ea typeface="宋体"/>
              </a:rPr>
              <a:t>The project will produce the wrong product.</a:t>
            </a:r>
            <a:endParaRPr/>
          </a:p>
          <a:p>
            <a:pPr>
              <a:lnSpc>
                <a:spcPct val="90000"/>
              </a:lnSpc>
              <a:buFont typeface="Arial"/>
              <a:buChar char="•"/>
            </a:pPr>
            <a:r>
              <a:rPr lang="en-US" sz="2800">
                <a:solidFill>
                  <a:srgbClr val="000000"/>
                </a:solidFill>
                <a:latin typeface="Calibri"/>
                <a:ea typeface="宋体"/>
              </a:rPr>
              <a:t>The project will produce a product of inferior quality.</a:t>
            </a:r>
            <a:endParaRPr/>
          </a:p>
          <a:p>
            <a:pPr>
              <a:lnSpc>
                <a:spcPct val="90000"/>
              </a:lnSpc>
              <a:buFont typeface="Arial"/>
              <a:buChar char="•"/>
            </a:pPr>
            <a:r>
              <a:rPr lang="en-US" sz="2800">
                <a:solidFill>
                  <a:srgbClr val="000000"/>
                </a:solidFill>
                <a:latin typeface="Calibri"/>
                <a:ea typeface="宋体"/>
              </a:rPr>
              <a:t>The project will be late.</a:t>
            </a:r>
            <a:endParaRPr/>
          </a:p>
          <a:p>
            <a:pPr>
              <a:lnSpc>
                <a:spcPct val="90000"/>
              </a:lnSpc>
              <a:buFont typeface="Arial"/>
              <a:buChar char="•"/>
            </a:pPr>
            <a:r>
              <a:rPr lang="en-US" sz="2800">
                <a:solidFill>
                  <a:srgbClr val="000000"/>
                </a:solidFill>
                <a:latin typeface="Calibri"/>
                <a:ea typeface="宋体"/>
              </a:rPr>
              <a:t>We</a:t>
            </a:r>
            <a:r>
              <a:rPr lang="en-US" sz="2800">
                <a:solidFill>
                  <a:srgbClr val="000000"/>
                </a:solidFill>
                <a:latin typeface="Palatino"/>
                <a:ea typeface="宋体"/>
              </a:rPr>
              <a:t>’</a:t>
            </a:r>
            <a:r>
              <a:rPr lang="en-US" sz="2800">
                <a:solidFill>
                  <a:srgbClr val="000000"/>
                </a:solidFill>
                <a:latin typeface="Calibri"/>
                <a:ea typeface="宋体"/>
              </a:rPr>
              <a:t>ll have to work 80 hour weeks.</a:t>
            </a:r>
            <a:endParaRPr/>
          </a:p>
          <a:p>
            <a:pPr>
              <a:lnSpc>
                <a:spcPct val="90000"/>
              </a:lnSpc>
              <a:buFont typeface="Arial"/>
              <a:buChar char="•"/>
            </a:pPr>
            <a:r>
              <a:rPr lang="en-US" sz="2800">
                <a:solidFill>
                  <a:srgbClr val="000000"/>
                </a:solidFill>
                <a:latin typeface="Calibri"/>
                <a:ea typeface="宋体"/>
              </a:rPr>
              <a:t>We</a:t>
            </a:r>
            <a:r>
              <a:rPr lang="en-US" sz="2800">
                <a:solidFill>
                  <a:srgbClr val="000000"/>
                </a:solidFill>
                <a:latin typeface="Palatino"/>
                <a:ea typeface="宋体"/>
              </a:rPr>
              <a:t>’</a:t>
            </a:r>
            <a:r>
              <a:rPr lang="en-US" sz="2800">
                <a:solidFill>
                  <a:srgbClr val="000000"/>
                </a:solidFill>
                <a:latin typeface="Calibri"/>
                <a:ea typeface="宋体"/>
              </a:rPr>
              <a:t>ll have to break commitments.</a:t>
            </a:r>
            <a:endParaRPr/>
          </a:p>
          <a:p>
            <a:pPr>
              <a:lnSpc>
                <a:spcPct val="90000"/>
              </a:lnSpc>
              <a:buFont typeface="Arial"/>
              <a:buChar char="•"/>
            </a:pPr>
            <a:r>
              <a:rPr lang="en-US" sz="2800">
                <a:solidFill>
                  <a:srgbClr val="000000"/>
                </a:solidFill>
                <a:latin typeface="Calibri"/>
                <a:ea typeface="宋体"/>
              </a:rPr>
              <a:t>We won</a:t>
            </a:r>
            <a:r>
              <a:rPr lang="en-US" sz="2800">
                <a:solidFill>
                  <a:srgbClr val="000000"/>
                </a:solidFill>
                <a:latin typeface="Palatino"/>
                <a:ea typeface="宋体"/>
              </a:rPr>
              <a:t>’</a:t>
            </a:r>
            <a:r>
              <a:rPr lang="en-US" sz="2800">
                <a:solidFill>
                  <a:srgbClr val="000000"/>
                </a:solidFill>
                <a:latin typeface="Calibri"/>
                <a:ea typeface="宋体"/>
              </a:rPr>
              <a:t>t be having fun.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6553080" y="6356520"/>
            <a:ext cx="2133360" cy="364680"/>
          </a:xfrm>
          <a:prstGeom prst="rect">
            <a:avLst/>
          </a:prstGeom>
        </p:spPr>
        <p:txBody>
          <a:bodyPr anchor="ctr"/>
          <a:lstStyle/>
          <a:p>
            <a:pPr algn="r">
              <a:lnSpc>
                <a:spcPct val="100000"/>
              </a:lnSpc>
            </a:pPr>
            <a:fld id="{72333BDF-C976-44A1-BFF7-F135A7393B87}" type="slidenum">
              <a:rPr lang="en-IN" sz="1200">
                <a:solidFill>
                  <a:srgbClr val="8B8B8B"/>
                </a:solidFill>
                <a:latin typeface="Calibri"/>
              </a:rPr>
              <a:pPr algn="r">
                <a:lnSpc>
                  <a:spcPct val="100000"/>
                </a:lnSpc>
              </a:pPr>
              <a:t>53</a:t>
            </a:fld>
            <a:endParaRPr/>
          </a:p>
        </p:txBody>
      </p:sp>
      <p:sp>
        <p:nvSpPr>
          <p:cNvPr id="304" name="TextShape 2"/>
          <p:cNvSpPr txBox="1"/>
          <p:nvPr/>
        </p:nvSpPr>
        <p:spPr>
          <a:xfrm>
            <a:off x="304920" y="389160"/>
            <a:ext cx="8152920" cy="1153440"/>
          </a:xfrm>
          <a:prstGeom prst="rect">
            <a:avLst/>
          </a:prstGeom>
        </p:spPr>
        <p:txBody>
          <a:bodyPr anchor="ctr"/>
          <a:lstStyle/>
          <a:p>
            <a:pPr>
              <a:lnSpc>
                <a:spcPct val="100000"/>
              </a:lnSpc>
            </a:pPr>
            <a:r>
              <a:rPr lang="en-US" sz="4000" b="1">
                <a:solidFill>
                  <a:srgbClr val="000000"/>
                </a:solidFill>
                <a:latin typeface="Calibri"/>
              </a:rPr>
              <a:t> 	     </a:t>
            </a:r>
            <a:r>
              <a:rPr lang="en-US" sz="4000">
                <a:solidFill>
                  <a:srgbClr val="FF0000"/>
                </a:solidFill>
                <a:latin typeface="Calibri"/>
                <a:ea typeface="宋体"/>
              </a:rPr>
              <a:t>The Manifesto for Agile Software  
                		Development</a:t>
            </a:r>
            <a:endParaRPr/>
          </a:p>
        </p:txBody>
      </p:sp>
      <p:sp>
        <p:nvSpPr>
          <p:cNvPr id="305" name="CustomShape 3"/>
          <p:cNvSpPr/>
          <p:nvPr/>
        </p:nvSpPr>
        <p:spPr>
          <a:xfrm>
            <a:off x="988920" y="3130920"/>
            <a:ext cx="7148160" cy="1302120"/>
          </a:xfrm>
          <a:prstGeom prst="rect">
            <a:avLst/>
          </a:prstGeom>
          <a:noFill/>
          <a:ln w="12600">
            <a:noFill/>
          </a:ln>
        </p:spPr>
        <p:txBody>
          <a:bodyPr lIns="90000" tIns="45000" rIns="90000" bIns="45000"/>
          <a:lstStyle/>
          <a:p>
            <a:pPr lvl="1">
              <a:lnSpc>
                <a:spcPct val="100000"/>
              </a:lnSpc>
              <a:buFont typeface="StarSymbol"/>
              <a:buChar char=""/>
            </a:pPr>
            <a:r>
              <a:rPr lang="en-IN" i="1">
                <a:solidFill>
                  <a:srgbClr val="FF0000"/>
                </a:solidFill>
                <a:latin typeface="Palatino"/>
                <a:ea typeface="宋体"/>
              </a:rPr>
              <a:t>Individuals and interactions</a:t>
            </a:r>
            <a:r>
              <a:rPr lang="en-IN">
                <a:solidFill>
                  <a:srgbClr val="FF0000"/>
                </a:solidFill>
                <a:latin typeface="Palatino"/>
                <a:ea typeface="宋体"/>
              </a:rPr>
              <a:t> </a:t>
            </a:r>
            <a:r>
              <a:rPr lang="en-IN">
                <a:solidFill>
                  <a:srgbClr val="000000"/>
                </a:solidFill>
                <a:latin typeface="Palatino"/>
                <a:ea typeface="宋体"/>
              </a:rPr>
              <a:t>over processes and tools</a:t>
            </a:r>
            <a:r>
              <a:rPr lang="en-IN">
                <a:solidFill>
                  <a:srgbClr val="F3FF07"/>
                </a:solidFill>
                <a:latin typeface="Palatino"/>
                <a:ea typeface="宋体"/>
              </a:rPr>
              <a:t> </a:t>
            </a:r>
            <a:endParaRPr/>
          </a:p>
          <a:p>
            <a:pPr lvl="1">
              <a:lnSpc>
                <a:spcPct val="100000"/>
              </a:lnSpc>
              <a:buFont typeface="StarSymbol"/>
              <a:buChar char=""/>
            </a:pPr>
            <a:r>
              <a:rPr lang="en-IN" i="1">
                <a:solidFill>
                  <a:srgbClr val="FF0000"/>
                </a:solidFill>
                <a:latin typeface="Palatino"/>
                <a:ea typeface="宋体"/>
              </a:rPr>
              <a:t>Working software</a:t>
            </a:r>
            <a:r>
              <a:rPr lang="en-IN">
                <a:solidFill>
                  <a:srgbClr val="FF0000"/>
                </a:solidFill>
                <a:latin typeface="Palatino"/>
                <a:ea typeface="宋体"/>
              </a:rPr>
              <a:t> </a:t>
            </a:r>
            <a:r>
              <a:rPr lang="en-IN">
                <a:solidFill>
                  <a:srgbClr val="000000"/>
                </a:solidFill>
                <a:latin typeface="Palatino"/>
                <a:ea typeface="宋体"/>
              </a:rPr>
              <a:t>over comprehensive documentation</a:t>
            </a:r>
            <a:r>
              <a:rPr lang="en-IN">
                <a:solidFill>
                  <a:srgbClr val="F3FF07"/>
                </a:solidFill>
                <a:latin typeface="Palatino"/>
                <a:ea typeface="宋体"/>
              </a:rPr>
              <a:t> </a:t>
            </a:r>
            <a:endParaRPr/>
          </a:p>
          <a:p>
            <a:pPr lvl="1">
              <a:lnSpc>
                <a:spcPct val="100000"/>
              </a:lnSpc>
              <a:buFont typeface="StarSymbol"/>
              <a:buChar char=""/>
            </a:pPr>
            <a:r>
              <a:rPr lang="en-IN" i="1">
                <a:solidFill>
                  <a:srgbClr val="FF0000"/>
                </a:solidFill>
                <a:latin typeface="Palatino"/>
                <a:ea typeface="宋体"/>
              </a:rPr>
              <a:t>Customer collaboration</a:t>
            </a:r>
            <a:r>
              <a:rPr lang="en-IN">
                <a:solidFill>
                  <a:srgbClr val="FF0000"/>
                </a:solidFill>
                <a:latin typeface="Palatino"/>
                <a:ea typeface="宋体"/>
              </a:rPr>
              <a:t> </a:t>
            </a:r>
            <a:r>
              <a:rPr lang="en-IN">
                <a:solidFill>
                  <a:srgbClr val="000000"/>
                </a:solidFill>
                <a:latin typeface="Palatino"/>
                <a:ea typeface="宋体"/>
              </a:rPr>
              <a:t>over contract negotiation</a:t>
            </a:r>
            <a:r>
              <a:rPr lang="en-IN">
                <a:solidFill>
                  <a:srgbClr val="F3FF07"/>
                </a:solidFill>
                <a:latin typeface="Palatino"/>
                <a:ea typeface="宋体"/>
              </a:rPr>
              <a:t> </a:t>
            </a:r>
            <a:endParaRPr/>
          </a:p>
          <a:p>
            <a:pPr lvl="1">
              <a:lnSpc>
                <a:spcPct val="100000"/>
              </a:lnSpc>
              <a:buFont typeface="StarSymbol"/>
              <a:buChar char=""/>
            </a:pPr>
            <a:r>
              <a:rPr lang="en-IN" i="1">
                <a:solidFill>
                  <a:srgbClr val="FF0000"/>
                </a:solidFill>
                <a:latin typeface="Palatino"/>
                <a:ea typeface="宋体"/>
              </a:rPr>
              <a:t>Responding to change</a:t>
            </a:r>
            <a:r>
              <a:rPr lang="en-IN">
                <a:solidFill>
                  <a:srgbClr val="FF0000"/>
                </a:solidFill>
                <a:latin typeface="Palatino"/>
                <a:ea typeface="宋体"/>
              </a:rPr>
              <a:t> </a:t>
            </a:r>
            <a:r>
              <a:rPr lang="en-IN">
                <a:solidFill>
                  <a:srgbClr val="000000"/>
                </a:solidFill>
                <a:latin typeface="Palatino"/>
                <a:ea typeface="宋体"/>
              </a:rPr>
              <a:t>over following a plan</a:t>
            </a:r>
            <a:endParaRPr/>
          </a:p>
        </p:txBody>
      </p:sp>
      <p:sp>
        <p:nvSpPr>
          <p:cNvPr id="306" name="CustomShape 4"/>
          <p:cNvSpPr/>
          <p:nvPr/>
        </p:nvSpPr>
        <p:spPr>
          <a:xfrm>
            <a:off x="5772240" y="5429160"/>
            <a:ext cx="2018160" cy="364680"/>
          </a:xfrm>
          <a:prstGeom prst="rect">
            <a:avLst/>
          </a:prstGeom>
          <a:noFill/>
          <a:ln w="12600">
            <a:noFill/>
          </a:ln>
        </p:spPr>
        <p:txBody>
          <a:bodyPr lIns="90000" tIns="45000" rIns="90000" bIns="45000"/>
          <a:lstStyle/>
          <a:p>
            <a:pPr>
              <a:lnSpc>
                <a:spcPct val="100000"/>
              </a:lnSpc>
            </a:pPr>
            <a:r>
              <a:rPr lang="en-IN" i="1">
                <a:solidFill>
                  <a:srgbClr val="FF0000"/>
                </a:solidFill>
                <a:latin typeface="Palatino"/>
                <a:ea typeface="宋体"/>
              </a:rPr>
              <a:t>-- Kent Beck et al.</a:t>
            </a:r>
            <a:endParaRPr/>
          </a:p>
        </p:txBody>
      </p:sp>
      <p:sp>
        <p:nvSpPr>
          <p:cNvPr id="307" name="CustomShape 5"/>
          <p:cNvSpPr/>
          <p:nvPr/>
        </p:nvSpPr>
        <p:spPr>
          <a:xfrm>
            <a:off x="988920" y="1982520"/>
            <a:ext cx="7127640" cy="639000"/>
          </a:xfrm>
          <a:prstGeom prst="rect">
            <a:avLst/>
          </a:prstGeom>
          <a:noFill/>
          <a:ln w="12600">
            <a:noFill/>
          </a:ln>
        </p:spPr>
        <p:txBody>
          <a:bodyPr lIns="90000" tIns="45000" rIns="90000" bIns="45000"/>
          <a:lstStyle/>
          <a:p>
            <a:pPr>
              <a:lnSpc>
                <a:spcPct val="100000"/>
              </a:lnSpc>
            </a:pPr>
            <a:r>
              <a:rPr lang="en-IN">
                <a:solidFill>
                  <a:srgbClr val="000000"/>
                </a:solidFill>
                <a:latin typeface="Palatino"/>
                <a:ea typeface="宋体"/>
              </a:rPr>
              <a:t>“We are uncovering better ways of developing software by doing it and helping others do it.  Through this work we have come to value:</a:t>
            </a:r>
            <a:endParaRPr/>
          </a:p>
        </p:txBody>
      </p:sp>
      <p:sp>
        <p:nvSpPr>
          <p:cNvPr id="308" name="CustomShape 6"/>
          <p:cNvSpPr/>
          <p:nvPr/>
        </p:nvSpPr>
        <p:spPr>
          <a:xfrm>
            <a:off x="988920" y="4804200"/>
            <a:ext cx="7127640" cy="639000"/>
          </a:xfrm>
          <a:prstGeom prst="rect">
            <a:avLst/>
          </a:prstGeom>
          <a:noFill/>
          <a:ln w="12600">
            <a:noFill/>
          </a:ln>
        </p:spPr>
        <p:txBody>
          <a:bodyPr lIns="90000" tIns="45000" rIns="90000" bIns="45000"/>
          <a:lstStyle/>
          <a:p>
            <a:pPr>
              <a:lnSpc>
                <a:spcPct val="100000"/>
              </a:lnSpc>
            </a:pPr>
            <a:r>
              <a:rPr lang="en-IN">
                <a:solidFill>
                  <a:srgbClr val="000000"/>
                </a:solidFill>
                <a:latin typeface="Palatino"/>
                <a:ea typeface="宋体"/>
              </a:rPr>
              <a:t>That is, while there is value in the items on the right, we value the items on the left more.”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6553080" y="6356520"/>
            <a:ext cx="2133360" cy="364680"/>
          </a:xfrm>
          <a:prstGeom prst="rect">
            <a:avLst/>
          </a:prstGeom>
        </p:spPr>
        <p:txBody>
          <a:bodyPr anchor="ctr"/>
          <a:lstStyle/>
          <a:p>
            <a:pPr algn="r">
              <a:lnSpc>
                <a:spcPct val="100000"/>
              </a:lnSpc>
            </a:pPr>
            <a:fld id="{3831C24E-69BC-4E81-B030-DDC6E5095397}" type="slidenum">
              <a:rPr lang="en-IN" sz="1200">
                <a:solidFill>
                  <a:srgbClr val="8B8B8B"/>
                </a:solidFill>
                <a:latin typeface="Calibri"/>
              </a:rPr>
              <a:pPr algn="r">
                <a:lnSpc>
                  <a:spcPct val="100000"/>
                </a:lnSpc>
              </a:pPr>
              <a:t>54</a:t>
            </a:fld>
            <a:endParaRPr/>
          </a:p>
        </p:txBody>
      </p:sp>
      <p:sp>
        <p:nvSpPr>
          <p:cNvPr id="310" name="TextShape 2"/>
          <p:cNvSpPr txBox="1"/>
          <p:nvPr/>
        </p:nvSpPr>
        <p:spPr>
          <a:xfrm>
            <a:off x="1066680" y="609120"/>
            <a:ext cx="66290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What is </a:t>
            </a:r>
            <a:r>
              <a:rPr lang="en-US" sz="4400">
                <a:solidFill>
                  <a:srgbClr val="FF0000"/>
                </a:solidFill>
                <a:latin typeface="Palatino"/>
                <a:ea typeface="宋体"/>
              </a:rPr>
              <a:t>“</a:t>
            </a:r>
            <a:r>
              <a:rPr lang="en-US" sz="4400">
                <a:solidFill>
                  <a:srgbClr val="FF0000"/>
                </a:solidFill>
                <a:latin typeface="Calibri"/>
                <a:ea typeface="宋体"/>
              </a:rPr>
              <a:t>Agility</a:t>
            </a:r>
            <a:r>
              <a:rPr lang="en-US" sz="4400">
                <a:solidFill>
                  <a:srgbClr val="FF0000"/>
                </a:solidFill>
                <a:latin typeface="Palatino"/>
                <a:ea typeface="宋体"/>
              </a:rPr>
              <a:t>”</a:t>
            </a:r>
            <a:r>
              <a:rPr lang="en-US" sz="4400">
                <a:solidFill>
                  <a:srgbClr val="FF0000"/>
                </a:solidFill>
                <a:latin typeface="Calibri"/>
                <a:ea typeface="宋体"/>
              </a:rPr>
              <a:t>?</a:t>
            </a:r>
            <a:endParaRPr/>
          </a:p>
        </p:txBody>
      </p:sp>
      <p:sp>
        <p:nvSpPr>
          <p:cNvPr id="311" name="TextShape 3"/>
          <p:cNvSpPr txBox="1"/>
          <p:nvPr/>
        </p:nvSpPr>
        <p:spPr>
          <a:xfrm>
            <a:off x="944640" y="1523520"/>
            <a:ext cx="7480080" cy="4498560"/>
          </a:xfrm>
          <a:prstGeom prst="rect">
            <a:avLst/>
          </a:prstGeom>
        </p:spPr>
        <p:txBody>
          <a:bodyPr/>
          <a:lstStyle/>
          <a:p>
            <a:pPr>
              <a:lnSpc>
                <a:spcPct val="100000"/>
              </a:lnSpc>
              <a:buFont typeface="Arial"/>
              <a:buChar char="•"/>
            </a:pPr>
            <a:r>
              <a:rPr lang="en-US" sz="2400">
                <a:solidFill>
                  <a:srgbClr val="000000"/>
                </a:solidFill>
                <a:latin typeface="Calibri"/>
                <a:ea typeface="宋体"/>
              </a:rPr>
              <a:t>Effective (rapid and adaptive) response to change</a:t>
            </a:r>
            <a:endParaRPr/>
          </a:p>
          <a:p>
            <a:pPr>
              <a:lnSpc>
                <a:spcPct val="100000"/>
              </a:lnSpc>
              <a:buFont typeface="Arial"/>
              <a:buChar char="•"/>
            </a:pPr>
            <a:r>
              <a:rPr lang="en-US" sz="2400">
                <a:solidFill>
                  <a:srgbClr val="000000"/>
                </a:solidFill>
                <a:latin typeface="Calibri"/>
                <a:ea typeface="宋体"/>
              </a:rPr>
              <a:t>Effective communication among all stakeholders</a:t>
            </a:r>
            <a:endParaRPr/>
          </a:p>
          <a:p>
            <a:pPr>
              <a:lnSpc>
                <a:spcPct val="100000"/>
              </a:lnSpc>
              <a:buFont typeface="Arial"/>
              <a:buChar char="•"/>
            </a:pPr>
            <a:r>
              <a:rPr lang="en-US" sz="2400">
                <a:solidFill>
                  <a:srgbClr val="000000"/>
                </a:solidFill>
                <a:latin typeface="Calibri"/>
                <a:ea typeface="宋体"/>
              </a:rPr>
              <a:t>Drawing the customer onto the team</a:t>
            </a:r>
            <a:endParaRPr/>
          </a:p>
          <a:p>
            <a:pPr>
              <a:lnSpc>
                <a:spcPct val="100000"/>
              </a:lnSpc>
              <a:buFont typeface="Arial"/>
              <a:buChar char="•"/>
            </a:pPr>
            <a:r>
              <a:rPr lang="en-US" sz="2400">
                <a:solidFill>
                  <a:srgbClr val="000000"/>
                </a:solidFill>
                <a:latin typeface="Calibri"/>
                <a:ea typeface="宋体"/>
              </a:rPr>
              <a:t>Organizing a team so that it is in control of the work performed</a:t>
            </a:r>
            <a:endParaRPr/>
          </a:p>
          <a:p>
            <a:pPr>
              <a:lnSpc>
                <a:spcPct val="100000"/>
              </a:lnSpc>
            </a:pPr>
            <a:endParaRPr/>
          </a:p>
          <a:p>
            <a:pPr>
              <a:lnSpc>
                <a:spcPct val="100000"/>
              </a:lnSpc>
            </a:pPr>
            <a:r>
              <a:rPr lang="en-US" sz="2400" i="1">
                <a:solidFill>
                  <a:srgbClr val="000000"/>
                </a:solidFill>
                <a:latin typeface="Calibri"/>
                <a:ea typeface="宋体"/>
              </a:rPr>
              <a:t>Yielding </a:t>
            </a:r>
            <a:r>
              <a:rPr lang="en-US" sz="2400" i="1">
                <a:solidFill>
                  <a:srgbClr val="000000"/>
                </a:solidFill>
                <a:latin typeface="Palatino"/>
                <a:ea typeface="宋体"/>
              </a:rPr>
              <a:t>…</a:t>
            </a:r>
            <a:endParaRPr/>
          </a:p>
          <a:p>
            <a:pPr>
              <a:lnSpc>
                <a:spcPct val="100000"/>
              </a:lnSpc>
            </a:pPr>
            <a:endParaRPr/>
          </a:p>
          <a:p>
            <a:pPr>
              <a:lnSpc>
                <a:spcPct val="100000"/>
              </a:lnSpc>
              <a:buFont typeface="Arial"/>
              <a:buChar char="•"/>
            </a:pPr>
            <a:r>
              <a:rPr lang="en-US" sz="2400">
                <a:solidFill>
                  <a:srgbClr val="000000"/>
                </a:solidFill>
                <a:latin typeface="Calibri"/>
                <a:ea typeface="宋体"/>
              </a:rPr>
              <a:t>Rapid, incremental delivery of software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6553080" y="6356520"/>
            <a:ext cx="2133360" cy="364680"/>
          </a:xfrm>
          <a:prstGeom prst="rect">
            <a:avLst/>
          </a:prstGeom>
        </p:spPr>
        <p:txBody>
          <a:bodyPr anchor="ctr"/>
          <a:lstStyle/>
          <a:p>
            <a:pPr algn="r">
              <a:lnSpc>
                <a:spcPct val="100000"/>
              </a:lnSpc>
            </a:pPr>
            <a:fld id="{32A11DCD-0149-4F83-9C2D-465A170E59EB}" type="slidenum">
              <a:rPr lang="en-IN" sz="1200">
                <a:solidFill>
                  <a:srgbClr val="8B8B8B"/>
                </a:solidFill>
                <a:latin typeface="Calibri"/>
              </a:rPr>
              <a:pPr algn="r">
                <a:lnSpc>
                  <a:spcPct val="100000"/>
                </a:lnSpc>
              </a:pPr>
              <a:t>55</a:t>
            </a:fld>
            <a:endParaRPr/>
          </a:p>
        </p:txBody>
      </p:sp>
      <p:sp>
        <p:nvSpPr>
          <p:cNvPr id="313" name="TextShape 2"/>
          <p:cNvSpPr txBox="1"/>
          <p:nvPr/>
        </p:nvSpPr>
        <p:spPr>
          <a:xfrm>
            <a:off x="762120" y="609120"/>
            <a:ext cx="700992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An Agile Process</a:t>
            </a:r>
            <a:endParaRPr/>
          </a:p>
        </p:txBody>
      </p:sp>
      <p:sp>
        <p:nvSpPr>
          <p:cNvPr id="314" name="TextShape 3"/>
          <p:cNvSpPr txBox="1"/>
          <p:nvPr/>
        </p:nvSpPr>
        <p:spPr>
          <a:xfrm>
            <a:off x="988920" y="1562760"/>
            <a:ext cx="7367400" cy="4498560"/>
          </a:xfrm>
          <a:prstGeom prst="rect">
            <a:avLst/>
          </a:prstGeom>
        </p:spPr>
        <p:txBody>
          <a:bodyPr/>
          <a:lstStyle/>
          <a:p>
            <a:pPr>
              <a:lnSpc>
                <a:spcPct val="90000"/>
              </a:lnSpc>
              <a:buFont typeface="Arial"/>
              <a:buChar char="•"/>
            </a:pPr>
            <a:r>
              <a:rPr lang="en-US" sz="3200">
                <a:solidFill>
                  <a:srgbClr val="000000"/>
                </a:solidFill>
                <a:latin typeface="Calibri"/>
                <a:ea typeface="宋体"/>
              </a:rPr>
              <a:t>Is driven by customer descriptions of what is required (scenarios)</a:t>
            </a:r>
            <a:endParaRPr/>
          </a:p>
          <a:p>
            <a:pPr>
              <a:lnSpc>
                <a:spcPct val="90000"/>
              </a:lnSpc>
              <a:buFont typeface="Arial"/>
              <a:buChar char="•"/>
            </a:pPr>
            <a:r>
              <a:rPr lang="en-US" sz="3200">
                <a:solidFill>
                  <a:srgbClr val="000000"/>
                </a:solidFill>
                <a:latin typeface="Calibri"/>
                <a:ea typeface="宋体"/>
              </a:rPr>
              <a:t>Recognizes that plans are short-lived</a:t>
            </a:r>
            <a:endParaRPr/>
          </a:p>
          <a:p>
            <a:pPr>
              <a:lnSpc>
                <a:spcPct val="90000"/>
              </a:lnSpc>
              <a:buFont typeface="Arial"/>
              <a:buChar char="•"/>
            </a:pPr>
            <a:r>
              <a:rPr lang="en-US" sz="3200">
                <a:solidFill>
                  <a:srgbClr val="000000"/>
                </a:solidFill>
                <a:latin typeface="Calibri"/>
                <a:ea typeface="宋体"/>
              </a:rPr>
              <a:t>Develops software iteratively with a heavy emphasis on construction activities</a:t>
            </a:r>
            <a:endParaRPr/>
          </a:p>
          <a:p>
            <a:pPr>
              <a:lnSpc>
                <a:spcPct val="90000"/>
              </a:lnSpc>
              <a:buFont typeface="Arial"/>
              <a:buChar char="•"/>
            </a:pPr>
            <a:r>
              <a:rPr lang="en-US" sz="3200">
                <a:solidFill>
                  <a:srgbClr val="000000"/>
                </a:solidFill>
                <a:latin typeface="Calibri"/>
                <a:ea typeface="宋体"/>
              </a:rPr>
              <a:t>Delivers multiple </a:t>
            </a:r>
            <a:r>
              <a:rPr lang="en-US" sz="3200">
                <a:solidFill>
                  <a:srgbClr val="000000"/>
                </a:solidFill>
                <a:latin typeface="Palatino"/>
                <a:ea typeface="宋体"/>
              </a:rPr>
              <a:t>‘</a:t>
            </a:r>
            <a:r>
              <a:rPr lang="en-US" sz="3200">
                <a:solidFill>
                  <a:srgbClr val="000000"/>
                </a:solidFill>
                <a:latin typeface="Calibri"/>
                <a:ea typeface="宋体"/>
              </a:rPr>
              <a:t>software increments</a:t>
            </a:r>
            <a:r>
              <a:rPr lang="en-US" sz="3200">
                <a:solidFill>
                  <a:srgbClr val="000000"/>
                </a:solidFill>
                <a:latin typeface="Palatino"/>
                <a:ea typeface="宋体"/>
              </a:rPr>
              <a:t>’</a:t>
            </a:r>
            <a:endParaRPr/>
          </a:p>
          <a:p>
            <a:pPr>
              <a:lnSpc>
                <a:spcPct val="90000"/>
              </a:lnSpc>
              <a:buFont typeface="Arial"/>
              <a:buChar char="•"/>
            </a:pPr>
            <a:r>
              <a:rPr lang="en-US" sz="3200">
                <a:solidFill>
                  <a:srgbClr val="000000"/>
                </a:solidFill>
                <a:latin typeface="Calibri"/>
                <a:ea typeface="宋体"/>
              </a:rPr>
              <a:t>Adapts as changes occur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6553080" y="6356520"/>
            <a:ext cx="2133360" cy="364680"/>
          </a:xfrm>
          <a:prstGeom prst="rect">
            <a:avLst/>
          </a:prstGeom>
        </p:spPr>
        <p:txBody>
          <a:bodyPr anchor="ctr"/>
          <a:lstStyle/>
          <a:p>
            <a:pPr algn="r">
              <a:lnSpc>
                <a:spcPct val="100000"/>
              </a:lnSpc>
            </a:pPr>
            <a:fld id="{778DD64C-8F1A-4D4E-BDA2-F254CABCE498}" type="slidenum">
              <a:rPr lang="en-IN" sz="1200">
                <a:solidFill>
                  <a:srgbClr val="8B8B8B"/>
                </a:solidFill>
                <a:latin typeface="Calibri"/>
              </a:rPr>
              <a:pPr algn="r">
                <a:lnSpc>
                  <a:spcPct val="100000"/>
                </a:lnSpc>
              </a:pPr>
              <a:t>56</a:t>
            </a:fld>
            <a:endParaRPr/>
          </a:p>
        </p:txBody>
      </p:sp>
      <p:sp>
        <p:nvSpPr>
          <p:cNvPr id="316" name="TextShape 2"/>
          <p:cNvSpPr txBox="1"/>
          <p:nvPr/>
        </p:nvSpPr>
        <p:spPr>
          <a:xfrm>
            <a:off x="457200" y="274680"/>
            <a:ext cx="82292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Principles of Agility</a:t>
            </a:r>
            <a:endParaRPr/>
          </a:p>
        </p:txBody>
      </p:sp>
      <p:sp>
        <p:nvSpPr>
          <p:cNvPr id="317" name="TextShape 3"/>
          <p:cNvSpPr txBox="1"/>
          <p:nvPr/>
        </p:nvSpPr>
        <p:spPr>
          <a:xfrm>
            <a:off x="457200" y="1600200"/>
            <a:ext cx="8229240" cy="4525560"/>
          </a:xfrm>
          <a:prstGeom prst="rect">
            <a:avLst/>
          </a:prstGeom>
        </p:spPr>
        <p:txBody>
          <a:bodyPr/>
          <a:lstStyle/>
          <a:p>
            <a:pPr>
              <a:lnSpc>
                <a:spcPct val="90000"/>
              </a:lnSpc>
              <a:buFont typeface="Arial"/>
              <a:buChar char="•"/>
            </a:pPr>
            <a:r>
              <a:rPr lang="en-US" sz="2400">
                <a:solidFill>
                  <a:srgbClr val="000000"/>
                </a:solidFill>
                <a:latin typeface="Calibri"/>
                <a:ea typeface="宋体"/>
              </a:rPr>
              <a:t>Our highest priority is to satisfy the customer through early and continuous delivery of valuable software.</a:t>
            </a:r>
            <a:endParaRPr/>
          </a:p>
          <a:p>
            <a:pPr>
              <a:lnSpc>
                <a:spcPct val="90000"/>
              </a:lnSpc>
              <a:buFont typeface="Arial"/>
              <a:buChar char="•"/>
            </a:pPr>
            <a:r>
              <a:rPr lang="en-US" sz="2400">
                <a:solidFill>
                  <a:srgbClr val="000000"/>
                </a:solidFill>
                <a:latin typeface="Calibri"/>
                <a:ea typeface="宋体"/>
              </a:rPr>
              <a:t>Welcome changing requirements, even late in development. Agile processes harness change for the customer</a:t>
            </a:r>
            <a:r>
              <a:rPr lang="en-US" sz="2400">
                <a:solidFill>
                  <a:srgbClr val="000000"/>
                </a:solidFill>
                <a:latin typeface="Palatino"/>
                <a:ea typeface="宋体"/>
              </a:rPr>
              <a:t>’</a:t>
            </a:r>
            <a:r>
              <a:rPr lang="en-US" sz="2400">
                <a:solidFill>
                  <a:srgbClr val="000000"/>
                </a:solidFill>
                <a:latin typeface="Calibri"/>
                <a:ea typeface="宋体"/>
              </a:rPr>
              <a:t>s competitive advantage.</a:t>
            </a:r>
            <a:endParaRPr/>
          </a:p>
          <a:p>
            <a:pPr>
              <a:lnSpc>
                <a:spcPct val="90000"/>
              </a:lnSpc>
              <a:buFont typeface="Arial"/>
              <a:buChar char="•"/>
            </a:pPr>
            <a:r>
              <a:rPr lang="en-US" sz="2400">
                <a:solidFill>
                  <a:srgbClr val="000000"/>
                </a:solidFill>
                <a:latin typeface="Calibri"/>
                <a:ea typeface="宋体"/>
              </a:rPr>
              <a:t>Deliver working software frequently, from a couple of weeks to a couple of months, with a preference to the shorter time scale.</a:t>
            </a:r>
            <a:endParaRPr/>
          </a:p>
          <a:p>
            <a:pPr>
              <a:lnSpc>
                <a:spcPct val="90000"/>
              </a:lnSpc>
              <a:buFont typeface="Arial"/>
              <a:buChar char="•"/>
            </a:pPr>
            <a:r>
              <a:rPr lang="en-US" sz="2400">
                <a:solidFill>
                  <a:srgbClr val="000000"/>
                </a:solidFill>
                <a:latin typeface="Calibri"/>
                <a:ea typeface="宋体"/>
              </a:rPr>
              <a:t>Business people and developers must work together daily throughout the project.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6553080" y="6356520"/>
            <a:ext cx="2133360" cy="364680"/>
          </a:xfrm>
          <a:prstGeom prst="rect">
            <a:avLst/>
          </a:prstGeom>
        </p:spPr>
        <p:txBody>
          <a:bodyPr anchor="ctr"/>
          <a:lstStyle/>
          <a:p>
            <a:pPr algn="r">
              <a:lnSpc>
                <a:spcPct val="100000"/>
              </a:lnSpc>
            </a:pPr>
            <a:fld id="{1225422E-7BED-4779-A93C-6014C4C5D6DC}" type="slidenum">
              <a:rPr lang="en-IN" sz="1200">
                <a:solidFill>
                  <a:srgbClr val="8B8B8B"/>
                </a:solidFill>
                <a:latin typeface="Calibri"/>
              </a:rPr>
              <a:pPr algn="r">
                <a:lnSpc>
                  <a:spcPct val="100000"/>
                </a:lnSpc>
              </a:pPr>
              <a:t>57</a:t>
            </a:fld>
            <a:endParaRPr/>
          </a:p>
        </p:txBody>
      </p:sp>
      <p:sp>
        <p:nvSpPr>
          <p:cNvPr id="319" name="TextShape 2"/>
          <p:cNvSpPr txBox="1"/>
          <p:nvPr/>
        </p:nvSpPr>
        <p:spPr>
          <a:xfrm>
            <a:off x="457200" y="274680"/>
            <a:ext cx="82292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Principles of Agility</a:t>
            </a:r>
            <a:endParaRPr/>
          </a:p>
        </p:txBody>
      </p:sp>
      <p:sp>
        <p:nvSpPr>
          <p:cNvPr id="320" name="TextShape 3"/>
          <p:cNvSpPr txBox="1"/>
          <p:nvPr/>
        </p:nvSpPr>
        <p:spPr>
          <a:xfrm>
            <a:off x="457200" y="1600200"/>
            <a:ext cx="8229240" cy="4525560"/>
          </a:xfrm>
          <a:prstGeom prst="rect">
            <a:avLst/>
          </a:prstGeom>
        </p:spPr>
        <p:txBody>
          <a:bodyPr/>
          <a:lstStyle/>
          <a:p>
            <a:pPr>
              <a:lnSpc>
                <a:spcPct val="90000"/>
              </a:lnSpc>
              <a:buFont typeface="Arial"/>
              <a:buChar char="•"/>
            </a:pPr>
            <a:r>
              <a:rPr lang="en-US" sz="2400">
                <a:solidFill>
                  <a:srgbClr val="000000"/>
                </a:solidFill>
                <a:latin typeface="Calibri"/>
                <a:ea typeface="宋体"/>
              </a:rPr>
              <a:t>Build projects around motivated individuals. Give them the environment and support they need, and trust them to get the job done.</a:t>
            </a:r>
            <a:endParaRPr/>
          </a:p>
          <a:p>
            <a:pPr>
              <a:lnSpc>
                <a:spcPct val="90000"/>
              </a:lnSpc>
              <a:buFont typeface="Arial"/>
              <a:buChar char="•"/>
            </a:pPr>
            <a:r>
              <a:rPr lang="en-US" sz="2400">
                <a:solidFill>
                  <a:srgbClr val="000000"/>
                </a:solidFill>
                <a:latin typeface="Calibri"/>
                <a:ea typeface="宋体"/>
              </a:rPr>
              <a:t>The most efficient and effective method of conveying information to and within a development team is face-to-face conversation.</a:t>
            </a:r>
            <a:endParaRPr/>
          </a:p>
          <a:p>
            <a:pPr>
              <a:lnSpc>
                <a:spcPct val="90000"/>
              </a:lnSpc>
              <a:buFont typeface="Arial"/>
              <a:buChar char="•"/>
            </a:pPr>
            <a:r>
              <a:rPr lang="en-US" sz="2400">
                <a:solidFill>
                  <a:srgbClr val="000000"/>
                </a:solidFill>
                <a:latin typeface="Calibri"/>
                <a:ea typeface="宋体"/>
              </a:rPr>
              <a:t>Working software is the primary measure of progress.</a:t>
            </a:r>
            <a:endParaRPr/>
          </a:p>
          <a:p>
            <a:pPr>
              <a:lnSpc>
                <a:spcPct val="90000"/>
              </a:lnSpc>
              <a:buFont typeface="Arial"/>
              <a:buChar char="•"/>
            </a:pPr>
            <a:r>
              <a:rPr lang="en-US" sz="2400">
                <a:solidFill>
                  <a:srgbClr val="000000"/>
                </a:solidFill>
                <a:latin typeface="Calibri"/>
                <a:ea typeface="宋体"/>
              </a:rPr>
              <a:t>Agile processes promote sustainable development. The sponsors, developers, and users should be able to maintain a constant pace indefinitely.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6553080" y="6356520"/>
            <a:ext cx="2133360" cy="364680"/>
          </a:xfrm>
          <a:prstGeom prst="rect">
            <a:avLst/>
          </a:prstGeom>
        </p:spPr>
        <p:txBody>
          <a:bodyPr anchor="ctr"/>
          <a:lstStyle/>
          <a:p>
            <a:pPr algn="r">
              <a:lnSpc>
                <a:spcPct val="100000"/>
              </a:lnSpc>
            </a:pPr>
            <a:fld id="{B819B22A-9C2A-48EF-88C5-25DE16D26FDB}" type="slidenum">
              <a:rPr lang="en-IN" sz="1200">
                <a:solidFill>
                  <a:srgbClr val="8B8B8B"/>
                </a:solidFill>
                <a:latin typeface="Calibri"/>
              </a:rPr>
              <a:pPr algn="r">
                <a:lnSpc>
                  <a:spcPct val="100000"/>
                </a:lnSpc>
              </a:pPr>
              <a:t>58</a:t>
            </a:fld>
            <a:endParaRPr/>
          </a:p>
        </p:txBody>
      </p:sp>
      <p:sp>
        <p:nvSpPr>
          <p:cNvPr id="322" name="TextShape 2"/>
          <p:cNvSpPr txBox="1"/>
          <p:nvPr/>
        </p:nvSpPr>
        <p:spPr>
          <a:xfrm>
            <a:off x="457200" y="274680"/>
            <a:ext cx="8229240" cy="1142640"/>
          </a:xfrm>
          <a:prstGeom prst="rect">
            <a:avLst/>
          </a:prstGeom>
        </p:spPr>
        <p:txBody>
          <a:bodyPr anchor="ctr"/>
          <a:lstStyle/>
          <a:p>
            <a:pPr>
              <a:lnSpc>
                <a:spcPct val="100000"/>
              </a:lnSpc>
            </a:pPr>
            <a:r>
              <a:rPr lang="en-US" sz="4400" b="1">
                <a:solidFill>
                  <a:srgbClr val="000000"/>
                </a:solidFill>
                <a:latin typeface="Calibri"/>
              </a:rPr>
              <a:t>          </a:t>
            </a:r>
            <a:r>
              <a:rPr lang="en-US" sz="4400">
                <a:solidFill>
                  <a:srgbClr val="FF0000"/>
                </a:solidFill>
                <a:latin typeface="Calibri"/>
                <a:ea typeface="宋体"/>
              </a:rPr>
              <a:t>Principles of Agility</a:t>
            </a:r>
            <a:endParaRPr/>
          </a:p>
        </p:txBody>
      </p:sp>
      <p:sp>
        <p:nvSpPr>
          <p:cNvPr id="323" name="TextShape 3"/>
          <p:cNvSpPr txBox="1"/>
          <p:nvPr/>
        </p:nvSpPr>
        <p:spPr>
          <a:xfrm>
            <a:off x="457200" y="1600200"/>
            <a:ext cx="8229240" cy="4525560"/>
          </a:xfrm>
          <a:prstGeom prst="rect">
            <a:avLst/>
          </a:prstGeom>
        </p:spPr>
        <p:txBody>
          <a:bodyPr/>
          <a:lstStyle/>
          <a:p>
            <a:pPr>
              <a:lnSpc>
                <a:spcPct val="90000"/>
              </a:lnSpc>
              <a:buFont typeface="Arial"/>
              <a:buChar char="•"/>
            </a:pPr>
            <a:r>
              <a:rPr lang="en-US" sz="2800">
                <a:solidFill>
                  <a:srgbClr val="000000"/>
                </a:solidFill>
                <a:latin typeface="Calibri"/>
                <a:ea typeface="宋体"/>
              </a:rPr>
              <a:t>Continuous attention to technical excellence and good design enhances agility.</a:t>
            </a:r>
            <a:endParaRPr/>
          </a:p>
          <a:p>
            <a:pPr>
              <a:lnSpc>
                <a:spcPct val="90000"/>
              </a:lnSpc>
              <a:buFont typeface="Arial"/>
              <a:buChar char="•"/>
            </a:pPr>
            <a:r>
              <a:rPr lang="en-US" sz="2800">
                <a:solidFill>
                  <a:srgbClr val="000000"/>
                </a:solidFill>
                <a:latin typeface="Calibri"/>
                <a:ea typeface="宋体"/>
              </a:rPr>
              <a:t>Simplicity - the art of maximizing the amount of work not done - is essential.</a:t>
            </a:r>
            <a:endParaRPr/>
          </a:p>
          <a:p>
            <a:pPr>
              <a:lnSpc>
                <a:spcPct val="90000"/>
              </a:lnSpc>
              <a:buFont typeface="Arial"/>
              <a:buChar char="•"/>
            </a:pPr>
            <a:r>
              <a:rPr lang="en-US" sz="2800">
                <a:solidFill>
                  <a:srgbClr val="000000"/>
                </a:solidFill>
                <a:latin typeface="Calibri"/>
                <a:ea typeface="宋体"/>
              </a:rPr>
              <a:t>The best architectures, requirements, and designs emerge from self-organizing teams.</a:t>
            </a:r>
            <a:endParaRPr/>
          </a:p>
          <a:p>
            <a:pPr>
              <a:lnSpc>
                <a:spcPct val="90000"/>
              </a:lnSpc>
              <a:buFont typeface="Arial"/>
              <a:buChar char="•"/>
            </a:pPr>
            <a:r>
              <a:rPr lang="en-US" sz="2800">
                <a:solidFill>
                  <a:srgbClr val="000000"/>
                </a:solidFill>
                <a:latin typeface="Calibri"/>
                <a:ea typeface="宋体"/>
              </a:rPr>
              <a:t>At regular intervals, the team reflects on how to become more effective, then tunes and adjusts its behavior accordingly.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6553080" y="6356520"/>
            <a:ext cx="2133360" cy="364680"/>
          </a:xfrm>
          <a:prstGeom prst="rect">
            <a:avLst/>
          </a:prstGeom>
        </p:spPr>
        <p:txBody>
          <a:bodyPr anchor="ctr"/>
          <a:lstStyle/>
          <a:p>
            <a:pPr algn="r">
              <a:lnSpc>
                <a:spcPct val="100000"/>
              </a:lnSpc>
            </a:pPr>
            <a:fld id="{4CDD92AF-FF5E-4F64-9EEE-6B13FC74415B}" type="slidenum">
              <a:rPr lang="en-IN" sz="1200">
                <a:solidFill>
                  <a:srgbClr val="8B8B8B"/>
                </a:solidFill>
                <a:latin typeface="Calibri"/>
              </a:rPr>
              <a:pPr algn="r">
                <a:lnSpc>
                  <a:spcPct val="100000"/>
                </a:lnSpc>
              </a:pPr>
              <a:t>59</a:t>
            </a:fld>
            <a:endParaRPr/>
          </a:p>
        </p:txBody>
      </p:sp>
      <p:sp>
        <p:nvSpPr>
          <p:cNvPr id="325" name="TextShape 2"/>
          <p:cNvSpPr txBox="1"/>
          <p:nvPr/>
        </p:nvSpPr>
        <p:spPr>
          <a:xfrm>
            <a:off x="533520" y="609120"/>
            <a:ext cx="8076960" cy="1142640"/>
          </a:xfrm>
          <a:prstGeom prst="rect">
            <a:avLst/>
          </a:prstGeom>
        </p:spPr>
        <p:txBody>
          <a:bodyPr anchor="ctr"/>
          <a:lstStyle/>
          <a:p>
            <a:pPr algn="ctr">
              <a:lnSpc>
                <a:spcPct val="100000"/>
              </a:lnSpc>
            </a:pPr>
            <a:r>
              <a:rPr lang="en-US" sz="4400" b="1">
                <a:solidFill>
                  <a:srgbClr val="000000"/>
                </a:solidFill>
                <a:latin typeface="Calibri"/>
              </a:rPr>
              <a:t>  </a:t>
            </a:r>
            <a:r>
              <a:rPr lang="en-US" sz="4400">
                <a:solidFill>
                  <a:srgbClr val="FF0000"/>
                </a:solidFill>
                <a:latin typeface="Calibri"/>
                <a:ea typeface="宋体"/>
              </a:rPr>
              <a:t>Extreme Programming (XP)</a:t>
            </a:r>
            <a:endParaRPr/>
          </a:p>
        </p:txBody>
      </p:sp>
      <p:sp>
        <p:nvSpPr>
          <p:cNvPr id="326" name="TextShape 3"/>
          <p:cNvSpPr txBox="1"/>
          <p:nvPr/>
        </p:nvSpPr>
        <p:spPr>
          <a:xfrm>
            <a:off x="457200" y="1600200"/>
            <a:ext cx="8229240" cy="4525560"/>
          </a:xfrm>
          <a:prstGeom prst="rect">
            <a:avLst/>
          </a:prstGeom>
        </p:spPr>
        <p:txBody>
          <a:bodyPr/>
          <a:lstStyle/>
          <a:p>
            <a:pPr>
              <a:lnSpc>
                <a:spcPct val="90000"/>
              </a:lnSpc>
              <a:buFont typeface="Arial"/>
              <a:buChar char="•"/>
            </a:pPr>
            <a:r>
              <a:rPr lang="en-US" sz="2800">
                <a:solidFill>
                  <a:srgbClr val="000000"/>
                </a:solidFill>
                <a:latin typeface="Calibri"/>
                <a:ea typeface="宋体"/>
              </a:rPr>
              <a:t>The most widely used agile process, originally proposed by Kent Beck</a:t>
            </a:r>
            <a:endParaRPr/>
          </a:p>
          <a:p>
            <a:pPr>
              <a:lnSpc>
                <a:spcPct val="90000"/>
              </a:lnSpc>
              <a:buFont typeface="Arial"/>
              <a:buChar char="•"/>
            </a:pPr>
            <a:r>
              <a:rPr lang="en-US" sz="2800">
                <a:solidFill>
                  <a:srgbClr val="000000"/>
                </a:solidFill>
                <a:latin typeface="Calibri"/>
                <a:ea typeface="宋体"/>
              </a:rPr>
              <a:t>XP Planning</a:t>
            </a:r>
            <a:endParaRPr/>
          </a:p>
          <a:p>
            <a:pPr lvl="1">
              <a:lnSpc>
                <a:spcPct val="90000"/>
              </a:lnSpc>
              <a:buFont typeface="Arial"/>
              <a:buChar char="–"/>
            </a:pPr>
            <a:r>
              <a:rPr lang="en-US" sz="2400">
                <a:solidFill>
                  <a:srgbClr val="000000"/>
                </a:solidFill>
                <a:latin typeface="Calibri"/>
                <a:ea typeface="宋体"/>
              </a:rPr>
              <a:t>Begins with the creation of </a:t>
            </a:r>
            <a:r>
              <a:rPr lang="en-US" sz="2400">
                <a:solidFill>
                  <a:srgbClr val="FF0000"/>
                </a:solidFill>
                <a:latin typeface="Calibri"/>
                <a:ea typeface="宋体"/>
              </a:rPr>
              <a:t>user stories</a:t>
            </a:r>
            <a:endParaRPr/>
          </a:p>
          <a:p>
            <a:pPr lvl="1">
              <a:lnSpc>
                <a:spcPct val="90000"/>
              </a:lnSpc>
              <a:buFont typeface="Arial"/>
              <a:buChar char="–"/>
            </a:pPr>
            <a:r>
              <a:rPr lang="en-US" sz="2400">
                <a:solidFill>
                  <a:srgbClr val="000000"/>
                </a:solidFill>
                <a:latin typeface="Calibri"/>
                <a:ea typeface="宋体"/>
              </a:rPr>
              <a:t>Agile team assesses each story and assigns a </a:t>
            </a:r>
            <a:r>
              <a:rPr lang="en-US" sz="2400">
                <a:solidFill>
                  <a:srgbClr val="FF0000"/>
                </a:solidFill>
                <a:latin typeface="Calibri"/>
                <a:ea typeface="宋体"/>
              </a:rPr>
              <a:t>cost</a:t>
            </a:r>
            <a:endParaRPr/>
          </a:p>
          <a:p>
            <a:pPr lvl="1">
              <a:lnSpc>
                <a:spcPct val="90000"/>
              </a:lnSpc>
              <a:buFont typeface="Arial"/>
              <a:buChar char="–"/>
            </a:pPr>
            <a:r>
              <a:rPr lang="en-US" sz="2400">
                <a:solidFill>
                  <a:srgbClr val="000000"/>
                </a:solidFill>
                <a:latin typeface="Calibri"/>
                <a:ea typeface="宋体"/>
              </a:rPr>
              <a:t>Stories are grouped to for a </a:t>
            </a:r>
            <a:r>
              <a:rPr lang="en-US" sz="2400">
                <a:solidFill>
                  <a:srgbClr val="FF0000"/>
                </a:solidFill>
                <a:latin typeface="Calibri"/>
                <a:ea typeface="宋体"/>
              </a:rPr>
              <a:t>deliverable increment</a:t>
            </a:r>
            <a:endParaRPr/>
          </a:p>
          <a:p>
            <a:pPr lvl="1">
              <a:lnSpc>
                <a:spcPct val="90000"/>
              </a:lnSpc>
              <a:buFont typeface="Arial"/>
              <a:buChar char="–"/>
            </a:pPr>
            <a:r>
              <a:rPr lang="en-US" sz="2400">
                <a:solidFill>
                  <a:srgbClr val="000000"/>
                </a:solidFill>
                <a:latin typeface="Calibri"/>
                <a:ea typeface="宋体"/>
              </a:rPr>
              <a:t>A </a:t>
            </a:r>
            <a:r>
              <a:rPr lang="en-US" sz="2400">
                <a:solidFill>
                  <a:srgbClr val="FF0000"/>
                </a:solidFill>
                <a:latin typeface="Calibri"/>
                <a:ea typeface="宋体"/>
              </a:rPr>
              <a:t>commitment</a:t>
            </a:r>
            <a:r>
              <a:rPr lang="en-US" sz="2400">
                <a:solidFill>
                  <a:srgbClr val="F3FF07"/>
                </a:solidFill>
                <a:latin typeface="Calibri"/>
                <a:ea typeface="宋体"/>
              </a:rPr>
              <a:t>t</a:t>
            </a:r>
            <a:r>
              <a:rPr lang="en-US" sz="2400">
                <a:solidFill>
                  <a:srgbClr val="000000"/>
                </a:solidFill>
                <a:latin typeface="Calibri"/>
                <a:ea typeface="宋体"/>
              </a:rPr>
              <a:t> is made on delivery date</a:t>
            </a:r>
            <a:endParaRPr/>
          </a:p>
          <a:p>
            <a:pPr lvl="1">
              <a:lnSpc>
                <a:spcPct val="90000"/>
              </a:lnSpc>
              <a:buFont typeface="Arial"/>
              <a:buChar char="–"/>
            </a:pPr>
            <a:r>
              <a:rPr lang="en-US" sz="2400">
                <a:solidFill>
                  <a:srgbClr val="000000"/>
                </a:solidFill>
                <a:latin typeface="Calibri"/>
                <a:ea typeface="宋体"/>
              </a:rPr>
              <a:t>After the first increment </a:t>
            </a:r>
            <a:r>
              <a:rPr lang="en-US" sz="2400">
                <a:solidFill>
                  <a:srgbClr val="FF0000"/>
                </a:solidFill>
                <a:latin typeface="Calibri"/>
                <a:ea typeface="宋体"/>
              </a:rPr>
              <a:t>project velocity </a:t>
            </a:r>
            <a:r>
              <a:rPr lang="en-US" sz="2400">
                <a:solidFill>
                  <a:srgbClr val="000000"/>
                </a:solidFill>
                <a:latin typeface="Calibri"/>
                <a:ea typeface="宋体"/>
              </a:rPr>
              <a:t>is used to help define subsequent delivery dates for other increments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33520" y="34920"/>
            <a:ext cx="8305560" cy="6916320"/>
          </a:xfrm>
          <a:prstGeom prst="rect">
            <a:avLst/>
          </a:prstGeom>
          <a:noFill/>
          <a:ln w="9360">
            <a:noFill/>
          </a:ln>
        </p:spPr>
        <p:txBody>
          <a:bodyPr anchor="ctr"/>
          <a:lstStyle/>
          <a:p>
            <a:pPr>
              <a:lnSpc>
                <a:spcPct val="100000"/>
              </a:lnSpc>
            </a:pPr>
            <a:r>
              <a:rPr lang="en-IN" sz="3200" b="1">
                <a:solidFill>
                  <a:srgbClr val="000000"/>
                </a:solidFill>
                <a:latin typeface="Arial"/>
                <a:ea typeface="Times New Roman"/>
              </a:rPr>
              <a:t> </a:t>
            </a:r>
            <a:endParaRPr/>
          </a:p>
          <a:p>
            <a:pPr>
              <a:lnSpc>
                <a:spcPct val="100000"/>
              </a:lnSpc>
              <a:buFont typeface="StarSymbol"/>
              <a:buChar char=""/>
            </a:pPr>
            <a:r>
              <a:rPr lang="en-IN" sz="3200">
                <a:solidFill>
                  <a:srgbClr val="C00000"/>
                </a:solidFill>
                <a:latin typeface="Arial"/>
                <a:ea typeface="Times New Roman"/>
              </a:rPr>
              <a:t>What is Software?</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What are the characteristics of Software?</a:t>
            </a:r>
            <a:endParaRPr/>
          </a:p>
          <a:p>
            <a:pPr>
              <a:lnSpc>
                <a:spcPct val="100000"/>
              </a:lnSpc>
            </a:pPr>
            <a:endParaRPr/>
          </a:p>
          <a:p>
            <a:pPr>
              <a:lnSpc>
                <a:spcPct val="100000"/>
              </a:lnSpc>
              <a:buFont typeface="StarSymbol"/>
              <a:buChar char=""/>
            </a:pPr>
            <a:r>
              <a:rPr lang="en-IN" sz="3200">
                <a:solidFill>
                  <a:srgbClr val="000000"/>
                </a:solidFill>
                <a:latin typeface="Arial"/>
                <a:ea typeface="Times New Roman"/>
              </a:rPr>
              <a:t> </a:t>
            </a:r>
            <a:r>
              <a:rPr lang="en-IN" sz="3200">
                <a:solidFill>
                  <a:srgbClr val="C00000"/>
                </a:solidFill>
                <a:latin typeface="Arial"/>
                <a:ea typeface="Times New Roman"/>
              </a:rPr>
              <a:t>Nature of Software</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 Software Myths</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 Software Engineering Practice</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 Framework Activities</a:t>
            </a:r>
            <a:endParaRPr/>
          </a:p>
          <a:p>
            <a:pPr>
              <a:lnSpc>
                <a:spcPct val="100000"/>
              </a:lnSpc>
            </a:pPr>
            <a:endParaRPr/>
          </a:p>
          <a:p>
            <a:pPr>
              <a:lnSpc>
                <a:spcPct val="100000"/>
              </a:lnSpc>
              <a:buFont typeface="StarSymbol"/>
              <a:buChar char=""/>
            </a:pPr>
            <a:r>
              <a:rPr lang="en-IN" sz="3200">
                <a:solidFill>
                  <a:srgbClr val="C00000"/>
                </a:solidFill>
                <a:latin typeface="Arial"/>
                <a:ea typeface="Times New Roman"/>
              </a:rPr>
              <a:t> Umbrella Activities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Shape 1"/>
          <p:cNvSpPr txBox="1"/>
          <p:nvPr/>
        </p:nvSpPr>
        <p:spPr>
          <a:xfrm>
            <a:off x="6553080" y="6356520"/>
            <a:ext cx="2133360" cy="364680"/>
          </a:xfrm>
          <a:prstGeom prst="rect">
            <a:avLst/>
          </a:prstGeom>
        </p:spPr>
        <p:txBody>
          <a:bodyPr anchor="ctr"/>
          <a:lstStyle/>
          <a:p>
            <a:pPr algn="r">
              <a:lnSpc>
                <a:spcPct val="100000"/>
              </a:lnSpc>
            </a:pPr>
            <a:fld id="{0BD8B42F-F01E-4350-9E33-FCCCF875A1D1}" type="slidenum">
              <a:rPr lang="en-IN" sz="1200">
                <a:solidFill>
                  <a:srgbClr val="8B8B8B"/>
                </a:solidFill>
                <a:latin typeface="Calibri"/>
              </a:rPr>
              <a:pPr algn="r">
                <a:lnSpc>
                  <a:spcPct val="100000"/>
                </a:lnSpc>
              </a:pPr>
              <a:t>60</a:t>
            </a:fld>
            <a:endParaRPr/>
          </a:p>
        </p:txBody>
      </p:sp>
      <p:sp>
        <p:nvSpPr>
          <p:cNvPr id="328" name="TextShape 2"/>
          <p:cNvSpPr txBox="1"/>
          <p:nvPr/>
        </p:nvSpPr>
        <p:spPr>
          <a:xfrm>
            <a:off x="911160" y="609120"/>
            <a:ext cx="7321320" cy="1142640"/>
          </a:xfrm>
          <a:prstGeom prst="rect">
            <a:avLst/>
          </a:prstGeom>
        </p:spPr>
        <p:txBody>
          <a:bodyPr anchor="ctr"/>
          <a:lstStyle/>
          <a:p>
            <a:pPr algn="ctr">
              <a:lnSpc>
                <a:spcPct val="100000"/>
              </a:lnSpc>
            </a:pPr>
            <a:r>
              <a:rPr lang="en-US" sz="4400" b="1">
                <a:solidFill>
                  <a:srgbClr val="000000"/>
                </a:solidFill>
                <a:latin typeface="Calibri"/>
              </a:rPr>
              <a:t>   </a:t>
            </a:r>
            <a:r>
              <a:rPr lang="en-US" sz="4400">
                <a:solidFill>
                  <a:srgbClr val="FF0000"/>
                </a:solidFill>
                <a:latin typeface="Calibri"/>
                <a:ea typeface="宋体"/>
              </a:rPr>
              <a:t>Extreme Programming (XP)</a:t>
            </a:r>
            <a:endParaRPr/>
          </a:p>
        </p:txBody>
      </p:sp>
      <p:sp>
        <p:nvSpPr>
          <p:cNvPr id="329" name="TextShape 3"/>
          <p:cNvSpPr txBox="1"/>
          <p:nvPr/>
        </p:nvSpPr>
        <p:spPr>
          <a:xfrm>
            <a:off x="826920" y="1530720"/>
            <a:ext cx="7411680" cy="4721760"/>
          </a:xfrm>
          <a:prstGeom prst="rect">
            <a:avLst/>
          </a:prstGeom>
        </p:spPr>
        <p:txBody>
          <a:bodyPr/>
          <a:lstStyle/>
          <a:p>
            <a:pPr>
              <a:lnSpc>
                <a:spcPct val="80000"/>
              </a:lnSpc>
              <a:buFont typeface="Arial"/>
              <a:buChar char="•"/>
            </a:pPr>
            <a:r>
              <a:rPr lang="en-US" sz="2400">
                <a:solidFill>
                  <a:srgbClr val="000000"/>
                </a:solidFill>
                <a:latin typeface="Calibri"/>
                <a:ea typeface="宋体"/>
              </a:rPr>
              <a:t>XP Design</a:t>
            </a:r>
            <a:endParaRPr/>
          </a:p>
          <a:p>
            <a:pPr lvl="1">
              <a:lnSpc>
                <a:spcPct val="80000"/>
              </a:lnSpc>
              <a:buFont typeface="Arial"/>
              <a:buChar char="–"/>
            </a:pPr>
            <a:r>
              <a:rPr lang="en-US" sz="2000">
                <a:solidFill>
                  <a:srgbClr val="000000"/>
                </a:solidFill>
                <a:latin typeface="Calibri"/>
                <a:ea typeface="宋体"/>
              </a:rPr>
              <a:t>Follows the </a:t>
            </a:r>
            <a:r>
              <a:rPr lang="en-US" sz="2000">
                <a:solidFill>
                  <a:srgbClr val="FF0000"/>
                </a:solidFill>
                <a:latin typeface="Calibri"/>
                <a:ea typeface="宋体"/>
              </a:rPr>
              <a:t>KIS principle</a:t>
            </a:r>
            <a:endParaRPr/>
          </a:p>
          <a:p>
            <a:pPr lvl="1">
              <a:lnSpc>
                <a:spcPct val="80000"/>
              </a:lnSpc>
              <a:buFont typeface="Arial"/>
              <a:buChar char="–"/>
            </a:pPr>
            <a:r>
              <a:rPr lang="en-US" sz="2000">
                <a:solidFill>
                  <a:srgbClr val="000000"/>
                </a:solidFill>
                <a:latin typeface="Calibri"/>
                <a:ea typeface="宋体"/>
              </a:rPr>
              <a:t>Encourage the use of </a:t>
            </a:r>
            <a:r>
              <a:rPr lang="en-US" sz="2000">
                <a:solidFill>
                  <a:srgbClr val="FF0000"/>
                </a:solidFill>
                <a:latin typeface="Calibri"/>
                <a:ea typeface="宋体"/>
              </a:rPr>
              <a:t>CRC cards </a:t>
            </a:r>
            <a:r>
              <a:rPr lang="en-US" sz="2000">
                <a:solidFill>
                  <a:srgbClr val="000000"/>
                </a:solidFill>
                <a:latin typeface="Calibri"/>
                <a:ea typeface="宋体"/>
              </a:rPr>
              <a:t>(see Chapter 8)</a:t>
            </a:r>
            <a:endParaRPr/>
          </a:p>
          <a:p>
            <a:pPr lvl="1">
              <a:lnSpc>
                <a:spcPct val="80000"/>
              </a:lnSpc>
              <a:buFont typeface="Arial"/>
              <a:buChar char="–"/>
            </a:pPr>
            <a:r>
              <a:rPr lang="en-US" sz="2000">
                <a:solidFill>
                  <a:srgbClr val="000000"/>
                </a:solidFill>
                <a:latin typeface="Calibri"/>
                <a:ea typeface="宋体"/>
              </a:rPr>
              <a:t>For difficult design problems, suggests the creation of </a:t>
            </a:r>
            <a:r>
              <a:rPr lang="en-US" sz="2000">
                <a:solidFill>
                  <a:srgbClr val="FF0000"/>
                </a:solidFill>
                <a:latin typeface="Calibri"/>
                <a:ea typeface="宋体"/>
              </a:rPr>
              <a:t>spike solutions</a:t>
            </a:r>
            <a:r>
              <a:rPr lang="en-US" sz="2000">
                <a:solidFill>
                  <a:srgbClr val="000000"/>
                </a:solidFill>
                <a:latin typeface="Calibri"/>
                <a:ea typeface="宋体"/>
              </a:rPr>
              <a:t> </a:t>
            </a:r>
            <a:r>
              <a:rPr lang="en-US" sz="2000">
                <a:solidFill>
                  <a:srgbClr val="000000"/>
                </a:solidFill>
                <a:latin typeface="Palatino"/>
                <a:ea typeface="宋体"/>
              </a:rPr>
              <a:t>—</a:t>
            </a:r>
            <a:r>
              <a:rPr lang="en-US" sz="2000">
                <a:solidFill>
                  <a:srgbClr val="000000"/>
                </a:solidFill>
                <a:latin typeface="Calibri"/>
                <a:ea typeface="宋体"/>
              </a:rPr>
              <a:t> a design prototype</a:t>
            </a:r>
            <a:endParaRPr/>
          </a:p>
          <a:p>
            <a:pPr lvl="1">
              <a:lnSpc>
                <a:spcPct val="80000"/>
              </a:lnSpc>
              <a:buFont typeface="Arial"/>
              <a:buChar char="–"/>
            </a:pPr>
            <a:r>
              <a:rPr lang="en-US" sz="2000">
                <a:solidFill>
                  <a:srgbClr val="000000"/>
                </a:solidFill>
                <a:latin typeface="Calibri"/>
                <a:ea typeface="宋体"/>
              </a:rPr>
              <a:t>Encourages </a:t>
            </a:r>
            <a:r>
              <a:rPr lang="en-US" sz="2000">
                <a:solidFill>
                  <a:srgbClr val="FF0000"/>
                </a:solidFill>
                <a:latin typeface="Calibri"/>
                <a:ea typeface="宋体"/>
              </a:rPr>
              <a:t>refactoring</a:t>
            </a:r>
            <a:r>
              <a:rPr lang="en-US" sz="2000">
                <a:solidFill>
                  <a:srgbClr val="F3FF07"/>
                </a:solidFill>
                <a:latin typeface="Calibri"/>
                <a:ea typeface="宋体"/>
              </a:rPr>
              <a:t> </a:t>
            </a:r>
            <a:r>
              <a:rPr lang="en-US" sz="2000">
                <a:solidFill>
                  <a:srgbClr val="000000"/>
                </a:solidFill>
                <a:latin typeface="Palatino"/>
                <a:ea typeface="宋体"/>
              </a:rPr>
              <a:t>—</a:t>
            </a:r>
            <a:r>
              <a:rPr lang="en-US" sz="2000">
                <a:solidFill>
                  <a:srgbClr val="000000"/>
                </a:solidFill>
                <a:latin typeface="Calibri"/>
                <a:ea typeface="宋体"/>
              </a:rPr>
              <a:t> an iterative refinement of the internal program design</a:t>
            </a:r>
            <a:endParaRPr/>
          </a:p>
          <a:p>
            <a:pPr>
              <a:lnSpc>
                <a:spcPct val="80000"/>
              </a:lnSpc>
              <a:buFont typeface="Arial"/>
              <a:buChar char="•"/>
            </a:pPr>
            <a:r>
              <a:rPr lang="en-US" sz="2400">
                <a:solidFill>
                  <a:srgbClr val="000000"/>
                </a:solidFill>
                <a:latin typeface="Calibri"/>
                <a:ea typeface="宋体"/>
              </a:rPr>
              <a:t>XP Coding</a:t>
            </a:r>
            <a:endParaRPr/>
          </a:p>
          <a:p>
            <a:pPr lvl="1">
              <a:lnSpc>
                <a:spcPct val="80000"/>
              </a:lnSpc>
              <a:buFont typeface="Arial"/>
              <a:buChar char="–"/>
            </a:pPr>
            <a:r>
              <a:rPr lang="en-US" sz="2000">
                <a:solidFill>
                  <a:srgbClr val="000000"/>
                </a:solidFill>
                <a:latin typeface="Calibri"/>
                <a:ea typeface="宋体"/>
              </a:rPr>
              <a:t>Recommends </a:t>
            </a:r>
            <a:r>
              <a:rPr lang="en-US" sz="2000">
                <a:solidFill>
                  <a:srgbClr val="FF0000"/>
                </a:solidFill>
                <a:latin typeface="Calibri"/>
                <a:ea typeface="宋体"/>
              </a:rPr>
              <a:t>the construction of a unit test </a:t>
            </a:r>
            <a:r>
              <a:rPr lang="en-US" sz="2000">
                <a:solidFill>
                  <a:srgbClr val="000000"/>
                </a:solidFill>
                <a:latin typeface="Calibri"/>
                <a:ea typeface="宋体"/>
              </a:rPr>
              <a:t>for a store </a:t>
            </a:r>
            <a:r>
              <a:rPr lang="en-US" sz="2000" i="1">
                <a:solidFill>
                  <a:srgbClr val="000000"/>
                </a:solidFill>
                <a:latin typeface="Calibri"/>
                <a:ea typeface="宋体"/>
              </a:rPr>
              <a:t>before</a:t>
            </a:r>
            <a:r>
              <a:rPr lang="en-US" sz="2000">
                <a:solidFill>
                  <a:srgbClr val="000000"/>
                </a:solidFill>
                <a:latin typeface="Calibri"/>
                <a:ea typeface="宋体"/>
              </a:rPr>
              <a:t> coding commences</a:t>
            </a:r>
            <a:endParaRPr/>
          </a:p>
          <a:p>
            <a:pPr lvl="1">
              <a:lnSpc>
                <a:spcPct val="80000"/>
              </a:lnSpc>
              <a:buFont typeface="Arial"/>
              <a:buChar char="–"/>
            </a:pPr>
            <a:r>
              <a:rPr lang="en-US" sz="2000">
                <a:solidFill>
                  <a:srgbClr val="000000"/>
                </a:solidFill>
                <a:latin typeface="Calibri"/>
                <a:ea typeface="宋体"/>
              </a:rPr>
              <a:t>Encourages </a:t>
            </a:r>
            <a:r>
              <a:rPr lang="en-US" sz="2000">
                <a:solidFill>
                  <a:srgbClr val="FF0000"/>
                </a:solidFill>
                <a:latin typeface="Calibri"/>
                <a:ea typeface="宋体"/>
              </a:rPr>
              <a:t>pair programming</a:t>
            </a:r>
            <a:endParaRPr/>
          </a:p>
          <a:p>
            <a:pPr>
              <a:lnSpc>
                <a:spcPct val="80000"/>
              </a:lnSpc>
              <a:buFont typeface="Arial"/>
              <a:buChar char="•"/>
            </a:pPr>
            <a:r>
              <a:rPr lang="en-US" sz="2400">
                <a:solidFill>
                  <a:srgbClr val="000000"/>
                </a:solidFill>
                <a:latin typeface="Calibri"/>
                <a:ea typeface="宋体"/>
              </a:rPr>
              <a:t>XP Testing</a:t>
            </a:r>
            <a:endParaRPr/>
          </a:p>
          <a:p>
            <a:pPr lvl="1">
              <a:lnSpc>
                <a:spcPct val="80000"/>
              </a:lnSpc>
              <a:buFont typeface="Arial"/>
              <a:buChar char="–"/>
            </a:pPr>
            <a:r>
              <a:rPr lang="en-US" sz="2000">
                <a:solidFill>
                  <a:srgbClr val="000000"/>
                </a:solidFill>
                <a:latin typeface="Calibri"/>
                <a:ea typeface="宋体"/>
              </a:rPr>
              <a:t>All </a:t>
            </a:r>
            <a:r>
              <a:rPr lang="en-US" sz="2000">
                <a:solidFill>
                  <a:srgbClr val="FF0000"/>
                </a:solidFill>
                <a:latin typeface="Calibri"/>
                <a:ea typeface="宋体"/>
              </a:rPr>
              <a:t>unit tests are executed daily</a:t>
            </a:r>
            <a:endParaRPr/>
          </a:p>
          <a:p>
            <a:pPr lvl="1">
              <a:lnSpc>
                <a:spcPct val="80000"/>
              </a:lnSpc>
              <a:buFont typeface="Arial"/>
              <a:buChar char="–"/>
            </a:pPr>
            <a:r>
              <a:rPr lang="en-US" sz="2000">
                <a:solidFill>
                  <a:srgbClr val="FF0000"/>
                </a:solidFill>
                <a:latin typeface="Calibri"/>
                <a:ea typeface="宋体"/>
              </a:rPr>
              <a:t>Acceptance tests </a:t>
            </a:r>
            <a:r>
              <a:rPr lang="en-US" sz="2000">
                <a:solidFill>
                  <a:srgbClr val="000000"/>
                </a:solidFill>
                <a:latin typeface="Calibri"/>
                <a:ea typeface="宋体"/>
              </a:rPr>
              <a:t>are defined by the customer and executed to assess customer visible functionality</a:t>
            </a:r>
            <a:endParaRPr/>
          </a:p>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6553080" y="6356520"/>
            <a:ext cx="2133360" cy="364680"/>
          </a:xfrm>
          <a:prstGeom prst="rect">
            <a:avLst/>
          </a:prstGeom>
        </p:spPr>
        <p:txBody>
          <a:bodyPr anchor="ctr"/>
          <a:lstStyle/>
          <a:p>
            <a:pPr algn="r">
              <a:lnSpc>
                <a:spcPct val="100000"/>
              </a:lnSpc>
            </a:pPr>
            <a:fld id="{7FD5E90D-0574-4805-91CE-C57A4B634D46}" type="slidenum">
              <a:rPr lang="en-IN" sz="1200">
                <a:solidFill>
                  <a:srgbClr val="8B8B8B"/>
                </a:solidFill>
                <a:latin typeface="Calibri"/>
              </a:rPr>
              <a:pPr algn="r">
                <a:lnSpc>
                  <a:spcPct val="100000"/>
                </a:lnSpc>
              </a:pPr>
              <a:t>61</a:t>
            </a:fld>
            <a:endParaRPr/>
          </a:p>
        </p:txBody>
      </p:sp>
      <p:sp>
        <p:nvSpPr>
          <p:cNvPr id="331" name="TextShape 2"/>
          <p:cNvSpPr txBox="1"/>
          <p:nvPr/>
        </p:nvSpPr>
        <p:spPr>
          <a:xfrm>
            <a:off x="588960" y="191160"/>
            <a:ext cx="8116560" cy="599760"/>
          </a:xfrm>
          <a:prstGeom prst="rect">
            <a:avLst/>
          </a:prstGeom>
        </p:spPr>
        <p:txBody>
          <a:bodyPr anchor="ctr"/>
          <a:lstStyle/>
          <a:p>
            <a:pPr algn="ctr">
              <a:lnSpc>
                <a:spcPct val="100000"/>
              </a:lnSpc>
            </a:pPr>
            <a:r>
              <a:rPr lang="en-US" sz="4400" b="1">
                <a:solidFill>
                  <a:srgbClr val="000000"/>
                </a:solidFill>
                <a:latin typeface="Calibri"/>
              </a:rPr>
              <a:t>         </a:t>
            </a:r>
            <a:r>
              <a:rPr lang="en-US" sz="4400">
                <a:solidFill>
                  <a:srgbClr val="FF0000"/>
                </a:solidFill>
                <a:latin typeface="Calibri"/>
                <a:ea typeface="宋体"/>
              </a:rPr>
              <a:t>Extreme Programming (XP)</a:t>
            </a:r>
            <a:endParaRPr/>
          </a:p>
        </p:txBody>
      </p:sp>
      <p:sp>
        <p:nvSpPr>
          <p:cNvPr id="332" name="CustomShape 3"/>
          <p:cNvSpPr/>
          <p:nvPr/>
        </p:nvSpPr>
        <p:spPr>
          <a:xfrm>
            <a:off x="1068480" y="1114560"/>
            <a:ext cx="7068600" cy="4868280"/>
          </a:xfrm>
          <a:prstGeom prst="rect">
            <a:avLst/>
          </a:prstGeom>
          <a:solidFill>
            <a:srgbClr val="FFFFFF"/>
          </a:solidFill>
          <a:ln w="12600">
            <a:noFill/>
          </a:ln>
        </p:spPr>
      </p:sp>
      <p:pic>
        <p:nvPicPr>
          <p:cNvPr id="333" name="Picture 4"/>
          <p:cNvPicPr/>
          <p:nvPr/>
        </p:nvPicPr>
        <p:blipFill>
          <a:blip r:embed="rId2"/>
          <a:stretch>
            <a:fillRect/>
          </a:stretch>
        </p:blipFill>
        <p:spPr>
          <a:xfrm>
            <a:off x="1725480" y="1066680"/>
            <a:ext cx="5855760" cy="479124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6553080" y="6356520"/>
            <a:ext cx="2133360" cy="364680"/>
          </a:xfrm>
          <a:prstGeom prst="rect">
            <a:avLst/>
          </a:prstGeom>
        </p:spPr>
        <p:txBody>
          <a:bodyPr anchor="ctr"/>
          <a:lstStyle/>
          <a:p>
            <a:pPr algn="r">
              <a:lnSpc>
                <a:spcPct val="100000"/>
              </a:lnSpc>
            </a:pPr>
            <a:fld id="{D82541E0-9A16-45B1-85D0-79DD1AFBDD66}" type="slidenum">
              <a:rPr lang="en-IN" sz="1200">
                <a:solidFill>
                  <a:srgbClr val="8B8B8B"/>
                </a:solidFill>
                <a:latin typeface="Calibri"/>
              </a:rPr>
              <a:pPr algn="r">
                <a:lnSpc>
                  <a:spcPct val="100000"/>
                </a:lnSpc>
              </a:pPr>
              <a:t>62</a:t>
            </a:fld>
            <a:endParaRPr/>
          </a:p>
        </p:txBody>
      </p:sp>
      <p:sp>
        <p:nvSpPr>
          <p:cNvPr id="335" name="TextShape 2"/>
          <p:cNvSpPr txBox="1"/>
          <p:nvPr/>
        </p:nvSpPr>
        <p:spPr>
          <a:xfrm>
            <a:off x="1209600" y="734040"/>
            <a:ext cx="6913080" cy="599760"/>
          </a:xfrm>
          <a:prstGeom prst="rect">
            <a:avLst/>
          </a:prstGeom>
        </p:spPr>
        <p:txBody>
          <a:bodyPr anchor="ctr"/>
          <a:lstStyle/>
          <a:p>
            <a:pPr algn="ctr">
              <a:lnSpc>
                <a:spcPct val="100000"/>
              </a:lnSpc>
            </a:pPr>
            <a:r>
              <a:rPr lang="en-US" sz="4400" b="1">
                <a:solidFill>
                  <a:srgbClr val="000000"/>
                </a:solidFill>
                <a:latin typeface="Calibri"/>
              </a:rPr>
              <a:t>       </a:t>
            </a:r>
            <a:r>
              <a:rPr lang="en-US" sz="4400">
                <a:solidFill>
                  <a:srgbClr val="FF0000"/>
                </a:solidFill>
                <a:latin typeface="Calibri"/>
                <a:ea typeface="宋体"/>
              </a:rPr>
              <a:t>Other Agile Processes</a:t>
            </a:r>
            <a:endParaRPr/>
          </a:p>
        </p:txBody>
      </p:sp>
      <p:sp>
        <p:nvSpPr>
          <p:cNvPr id="336" name="TextShape 3"/>
          <p:cNvSpPr txBox="1"/>
          <p:nvPr/>
        </p:nvSpPr>
        <p:spPr>
          <a:xfrm>
            <a:off x="1201680" y="2118240"/>
            <a:ext cx="6924240" cy="2880360"/>
          </a:xfrm>
          <a:prstGeom prst="rect">
            <a:avLst/>
          </a:prstGeom>
        </p:spPr>
        <p:txBody>
          <a:bodyPr/>
          <a:lstStyle/>
          <a:p>
            <a:pPr>
              <a:lnSpc>
                <a:spcPct val="90000"/>
              </a:lnSpc>
              <a:buFont typeface="Arial"/>
              <a:buChar char="•"/>
            </a:pPr>
            <a:r>
              <a:rPr lang="en-US" sz="2800">
                <a:solidFill>
                  <a:srgbClr val="000000"/>
                </a:solidFill>
                <a:latin typeface="Calibri"/>
                <a:ea typeface="宋体"/>
              </a:rPr>
              <a:t>Adaptive Software Development (ASD)</a:t>
            </a:r>
            <a:endParaRPr/>
          </a:p>
          <a:p>
            <a:pPr>
              <a:lnSpc>
                <a:spcPct val="90000"/>
              </a:lnSpc>
              <a:buFont typeface="Arial"/>
              <a:buChar char="•"/>
            </a:pPr>
            <a:r>
              <a:rPr lang="en-US" sz="2800">
                <a:solidFill>
                  <a:srgbClr val="000000"/>
                </a:solidFill>
                <a:latin typeface="Calibri"/>
                <a:ea typeface="宋体"/>
              </a:rPr>
              <a:t>Dynamic Systems Development Method (DSDM)</a:t>
            </a:r>
            <a:endParaRPr/>
          </a:p>
          <a:p>
            <a:pPr>
              <a:lnSpc>
                <a:spcPct val="90000"/>
              </a:lnSpc>
              <a:buFont typeface="Arial"/>
              <a:buChar char="•"/>
            </a:pPr>
            <a:r>
              <a:rPr lang="en-US" sz="2800">
                <a:solidFill>
                  <a:srgbClr val="000000"/>
                </a:solidFill>
                <a:latin typeface="Calibri"/>
                <a:ea typeface="宋体"/>
              </a:rPr>
              <a:t>Scrum</a:t>
            </a:r>
            <a:endParaRPr/>
          </a:p>
          <a:p>
            <a:pPr>
              <a:lnSpc>
                <a:spcPct val="90000"/>
              </a:lnSpc>
              <a:buFont typeface="Arial"/>
              <a:buChar char="•"/>
            </a:pPr>
            <a:r>
              <a:rPr lang="en-US" sz="2800">
                <a:solidFill>
                  <a:srgbClr val="000000"/>
                </a:solidFill>
                <a:latin typeface="Calibri"/>
                <a:ea typeface="宋体"/>
              </a:rPr>
              <a:t>Crystal</a:t>
            </a:r>
            <a:endParaRPr/>
          </a:p>
          <a:p>
            <a:pPr>
              <a:lnSpc>
                <a:spcPct val="90000"/>
              </a:lnSpc>
              <a:buFont typeface="Arial"/>
              <a:buChar char="•"/>
            </a:pPr>
            <a:r>
              <a:rPr lang="en-US" sz="2800">
                <a:solidFill>
                  <a:srgbClr val="000000"/>
                </a:solidFill>
                <a:latin typeface="Calibri"/>
                <a:ea typeface="宋体"/>
              </a:rPr>
              <a:t>Feature Driven Development</a:t>
            </a:r>
            <a:endParaRPr/>
          </a:p>
          <a:p>
            <a:pPr>
              <a:lnSpc>
                <a:spcPct val="90000"/>
              </a:lnSpc>
              <a:buFont typeface="Arial"/>
              <a:buChar char="•"/>
            </a:pPr>
            <a:r>
              <a:rPr lang="en-US" sz="2800">
                <a:solidFill>
                  <a:srgbClr val="000000"/>
                </a:solidFill>
                <a:latin typeface="Calibri"/>
                <a:ea typeface="宋体"/>
              </a:rPr>
              <a:t>Agile Modeling (AM)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838080" y="685800"/>
            <a:ext cx="7467120" cy="6915240"/>
          </a:xfrm>
          <a:prstGeom prst="rect">
            <a:avLst/>
          </a:prstGeom>
          <a:noFill/>
          <a:ln>
            <a:noFill/>
          </a:ln>
        </p:spPr>
        <p:txBody>
          <a:bodyPr lIns="90000" tIns="45000" rIns="90000" bIns="45000"/>
          <a:lstStyle/>
          <a:p>
            <a:pPr>
              <a:lnSpc>
                <a:spcPct val="100000"/>
              </a:lnSpc>
            </a:pPr>
            <a:r>
              <a:rPr lang="en-IN" sz="2800">
                <a:solidFill>
                  <a:srgbClr val="000000"/>
                </a:solidFill>
                <a:latin typeface="Calibri"/>
              </a:rPr>
              <a:t>		</a:t>
            </a:r>
            <a:r>
              <a:rPr lang="en-IN" sz="2800">
                <a:solidFill>
                  <a:srgbClr val="FF0000"/>
                </a:solidFill>
                <a:latin typeface="Calibri"/>
              </a:rPr>
              <a:t>PSP and TSP</a:t>
            </a:r>
            <a:endParaRPr/>
          </a:p>
          <a:p>
            <a:pPr>
              <a:lnSpc>
                <a:spcPct val="100000"/>
              </a:lnSpc>
              <a:buFont typeface="Arial"/>
              <a:buChar char="•"/>
            </a:pPr>
            <a:r>
              <a:rPr lang="en-IN" sz="2800">
                <a:solidFill>
                  <a:srgbClr val="000000"/>
                </a:solidFill>
                <a:latin typeface="Calibri"/>
              </a:rPr>
              <a:t> PSP is a high-maturity process framework for  </a:t>
            </a:r>
            <a:endParaRPr/>
          </a:p>
          <a:p>
            <a:pPr>
              <a:lnSpc>
                <a:spcPct val="100000"/>
              </a:lnSpc>
            </a:pPr>
            <a:r>
              <a:rPr lang="en-IN" sz="2800">
                <a:solidFill>
                  <a:srgbClr val="000000"/>
                </a:solidFill>
                <a:latin typeface="Calibri"/>
              </a:rPr>
              <a:t>   individuals</a:t>
            </a:r>
            <a:endParaRPr/>
          </a:p>
          <a:p>
            <a:pPr>
              <a:lnSpc>
                <a:spcPct val="100000"/>
              </a:lnSpc>
              <a:buFont typeface="Arial"/>
              <a:buChar char="•"/>
            </a:pPr>
            <a:r>
              <a:rPr lang="en-IN" sz="2800">
                <a:solidFill>
                  <a:srgbClr val="000000"/>
                </a:solidFill>
                <a:latin typeface="Calibri"/>
              </a:rPr>
              <a:t>TSP addresses high-maturity practices for teams </a:t>
            </a:r>
            <a:endParaRPr/>
          </a:p>
          <a:p>
            <a:pPr>
              <a:lnSpc>
                <a:spcPct val="100000"/>
              </a:lnSpc>
            </a:pPr>
            <a:r>
              <a:rPr lang="en-IN" sz="2800">
                <a:solidFill>
                  <a:srgbClr val="000000"/>
                </a:solidFill>
                <a:latin typeface="Calibri"/>
              </a:rPr>
              <a:t>  of PSP-trained engineers</a:t>
            </a:r>
            <a:endParaRPr/>
          </a:p>
          <a:p>
            <a:pPr>
              <a:lnSpc>
                <a:spcPct val="100000"/>
              </a:lnSpc>
              <a:buFont typeface="Arial"/>
              <a:buChar char="•"/>
            </a:pPr>
            <a:r>
              <a:rPr lang="en-IN" sz="2800">
                <a:solidFill>
                  <a:srgbClr val="000000"/>
                </a:solidFill>
                <a:latin typeface="Calibri"/>
              </a:rPr>
              <a:t> PSP &amp; TSP provide a set of “Hows” to the CMM’s   </a:t>
            </a:r>
            <a:endParaRPr/>
          </a:p>
          <a:p>
            <a:pPr>
              <a:lnSpc>
                <a:spcPct val="100000"/>
              </a:lnSpc>
            </a:pPr>
            <a:r>
              <a:rPr lang="en-IN" sz="2800">
                <a:solidFill>
                  <a:srgbClr val="000000"/>
                </a:solidFill>
                <a:latin typeface="Calibri"/>
              </a:rPr>
              <a:t>  “Whats”</a:t>
            </a:r>
            <a:endParaRPr/>
          </a:p>
          <a:p>
            <a:pPr>
              <a:lnSpc>
                <a:spcPct val="100000"/>
              </a:lnSpc>
              <a:buFont typeface="Arial"/>
              <a:buChar char="•"/>
            </a:pPr>
            <a:r>
              <a:rPr lang="en-IN" sz="2800">
                <a:solidFill>
                  <a:srgbClr val="000000"/>
                </a:solidFill>
                <a:latin typeface="Calibri"/>
              </a:rPr>
              <a:t> PSP &amp; TSP get individuals and teams more </a:t>
            </a:r>
            <a:endParaRPr/>
          </a:p>
          <a:p>
            <a:pPr>
              <a:lnSpc>
                <a:spcPct val="100000"/>
              </a:lnSpc>
            </a:pPr>
            <a:r>
              <a:rPr lang="en-IN" sz="2800">
                <a:solidFill>
                  <a:srgbClr val="000000"/>
                </a:solidFill>
                <a:latin typeface="Calibri"/>
              </a:rPr>
              <a:t>   involved in process improvement</a:t>
            </a:r>
            <a:endParaRPr/>
          </a:p>
          <a:p>
            <a:pPr>
              <a:lnSpc>
                <a:spcPct val="100000"/>
              </a:lnSpc>
              <a:buFont typeface="Arial"/>
              <a:buChar char="•"/>
            </a:pPr>
            <a:r>
              <a:rPr lang="en-IN" sz="2800">
                <a:solidFill>
                  <a:srgbClr val="000000"/>
                </a:solidFill>
                <a:latin typeface="Calibri"/>
              </a:rPr>
              <a:t> PSP &amp; TSP are sometimes referred to as Level 5</a:t>
            </a:r>
            <a:endParaRPr/>
          </a:p>
          <a:p>
            <a:pPr>
              <a:lnSpc>
                <a:spcPct val="100000"/>
              </a:lnSpc>
            </a:pPr>
            <a:r>
              <a:rPr lang="en-IN" sz="2800">
                <a:solidFill>
                  <a:srgbClr val="000000"/>
                </a:solidFill>
                <a:latin typeface="Calibri"/>
              </a:rPr>
              <a:t>   processes for individuals and team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609480" y="457200"/>
            <a:ext cx="7848360" cy="6000120"/>
          </a:xfrm>
          <a:prstGeom prst="rect">
            <a:avLst/>
          </a:prstGeom>
          <a:noFill/>
          <a:ln>
            <a:noFill/>
          </a:ln>
        </p:spPr>
        <p:txBody>
          <a:bodyPr lIns="90000" tIns="45000" rIns="90000" bIns="45000"/>
          <a:lstStyle/>
          <a:p>
            <a:pPr algn="ctr">
              <a:lnSpc>
                <a:spcPct val="100000"/>
              </a:lnSpc>
            </a:pPr>
            <a:r>
              <a:rPr lang="en-IN" sz="3200">
                <a:solidFill>
                  <a:srgbClr val="FF0000"/>
                </a:solidFill>
                <a:latin typeface="Calibri"/>
              </a:rPr>
              <a:t>THE PSP PHILOSOPHY</a:t>
            </a:r>
            <a:endParaRPr/>
          </a:p>
          <a:p>
            <a:pPr>
              <a:lnSpc>
                <a:spcPct val="100000"/>
              </a:lnSpc>
            </a:pPr>
            <a:endParaRPr/>
          </a:p>
          <a:p>
            <a:pPr>
              <a:lnSpc>
                <a:spcPct val="100000"/>
              </a:lnSpc>
            </a:pPr>
            <a:endParaRPr/>
          </a:p>
          <a:p>
            <a:pPr>
              <a:lnSpc>
                <a:spcPct val="100000"/>
              </a:lnSpc>
              <a:buFont typeface="Arial"/>
              <a:buChar char="•"/>
            </a:pPr>
            <a:r>
              <a:rPr lang="en-IN">
                <a:solidFill>
                  <a:srgbClr val="000000"/>
                </a:solidFill>
                <a:latin typeface="Calibri"/>
              </a:rPr>
              <a:t>  </a:t>
            </a:r>
            <a:r>
              <a:rPr lang="en-IN" sz="3200">
                <a:solidFill>
                  <a:srgbClr val="000000"/>
                </a:solidFill>
                <a:latin typeface="Calibri"/>
              </a:rPr>
              <a:t>Use effective methods</a:t>
            </a:r>
            <a:endParaRPr/>
          </a:p>
          <a:p>
            <a:pPr>
              <a:lnSpc>
                <a:spcPct val="100000"/>
              </a:lnSpc>
              <a:buFont typeface="Arial"/>
              <a:buChar char="•"/>
            </a:pPr>
            <a:r>
              <a:rPr lang="en-IN" sz="3200">
                <a:solidFill>
                  <a:srgbClr val="000000"/>
                </a:solidFill>
                <a:latin typeface="Calibri"/>
              </a:rPr>
              <a:t> Recognize strengths and weaknesses</a:t>
            </a:r>
            <a:endParaRPr/>
          </a:p>
          <a:p>
            <a:pPr>
              <a:lnSpc>
                <a:spcPct val="100000"/>
              </a:lnSpc>
              <a:buFont typeface="Arial"/>
              <a:buChar char="•"/>
            </a:pPr>
            <a:r>
              <a:rPr lang="en-IN" sz="3200">
                <a:solidFill>
                  <a:srgbClr val="000000"/>
                </a:solidFill>
                <a:latin typeface="Calibri"/>
              </a:rPr>
              <a:t> Practice, practice, practice</a:t>
            </a:r>
            <a:endParaRPr/>
          </a:p>
          <a:p>
            <a:pPr>
              <a:lnSpc>
                <a:spcPct val="100000"/>
              </a:lnSpc>
              <a:buFont typeface="Arial"/>
              <a:buChar char="•"/>
            </a:pPr>
            <a:r>
              <a:rPr lang="en-IN" sz="3200">
                <a:solidFill>
                  <a:srgbClr val="000000"/>
                </a:solidFill>
                <a:latin typeface="Calibri"/>
              </a:rPr>
              <a:t> Learn from history</a:t>
            </a:r>
            <a:endParaRPr/>
          </a:p>
          <a:p>
            <a:pPr>
              <a:lnSpc>
                <a:spcPct val="100000"/>
              </a:lnSpc>
              <a:buFont typeface="Arial"/>
              <a:buChar char="•"/>
            </a:pPr>
            <a:r>
              <a:rPr lang="en-IN" sz="3200">
                <a:solidFill>
                  <a:srgbClr val="000000"/>
                </a:solidFill>
                <a:latin typeface="Calibri"/>
              </a:rPr>
              <a:t> Find and learn new methods</a:t>
            </a:r>
            <a:endParaRPr/>
          </a:p>
          <a:p>
            <a:pPr>
              <a:lnSpc>
                <a:spcPct val="100000"/>
              </a:lnSpc>
              <a:buFont typeface="Arial"/>
              <a:buChar char="•"/>
            </a:pPr>
            <a:r>
              <a:rPr lang="en-IN" sz="3200">
                <a:solidFill>
                  <a:srgbClr val="000000"/>
                </a:solidFill>
                <a:latin typeface="Calibri"/>
              </a:rPr>
              <a:t> Practice software development as an </a:t>
            </a:r>
            <a:endParaRPr/>
          </a:p>
          <a:p>
            <a:pPr>
              <a:lnSpc>
                <a:spcPct val="100000"/>
              </a:lnSpc>
            </a:pPr>
            <a:r>
              <a:rPr lang="en-IN" sz="3200">
                <a:solidFill>
                  <a:srgbClr val="000000"/>
                </a:solidFill>
                <a:latin typeface="Calibri"/>
              </a:rPr>
              <a:t>  engineering discipline rather than craft</a:t>
            </a:r>
            <a:endParaRPr/>
          </a:p>
        </p:txBody>
      </p:sp>
      <p:sp>
        <p:nvSpPr>
          <p:cNvPr id="339" name="CustomShape 2"/>
          <p:cNvSpPr/>
          <p:nvPr/>
        </p:nvSpPr>
        <p:spPr>
          <a:xfrm>
            <a:off x="3561480" y="3244320"/>
            <a:ext cx="252720" cy="364680"/>
          </a:xfrm>
          <a:prstGeom prst="rect">
            <a:avLst/>
          </a:prstGeom>
          <a:noFill/>
          <a:ln>
            <a:noFill/>
          </a:ln>
        </p:spPr>
        <p:txBody>
          <a:bodyPr wrap="none" lIns="90000" tIns="45000" rIns="90000" bIns="45000"/>
          <a:lstStyle/>
          <a:p>
            <a:pPr>
              <a:lnSpc>
                <a:spcPct val="100000"/>
              </a:lnSpc>
            </a:pPr>
            <a:r>
              <a:rPr lang="en-IN">
                <a:solidFill>
                  <a:srgbClr val="000000"/>
                </a:solidFill>
                <a:latin typeface="Calibri"/>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838080" y="1166760"/>
            <a:ext cx="7391160" cy="7282440"/>
          </a:xfrm>
          <a:prstGeom prst="rect">
            <a:avLst/>
          </a:prstGeom>
          <a:noFill/>
          <a:ln>
            <a:noFill/>
          </a:ln>
        </p:spPr>
        <p:txBody>
          <a:bodyPr lIns="90000" tIns="45000" rIns="90000" bIns="45000"/>
          <a:lstStyle/>
          <a:p>
            <a:pPr algn="ctr">
              <a:lnSpc>
                <a:spcPct val="100000"/>
              </a:lnSpc>
            </a:pPr>
            <a:r>
              <a:rPr lang="en-IN" sz="3200">
                <a:solidFill>
                  <a:srgbClr val="FF0000"/>
                </a:solidFill>
                <a:latin typeface="Calibri"/>
              </a:rPr>
              <a:t>What is the PSP?</a:t>
            </a:r>
            <a:endParaRPr/>
          </a:p>
          <a:p>
            <a:pPr algn="ctr">
              <a:lnSpc>
                <a:spcPct val="100000"/>
              </a:lnSpc>
            </a:pPr>
            <a:endParaRPr/>
          </a:p>
          <a:p>
            <a:pPr>
              <a:lnSpc>
                <a:spcPct val="100000"/>
              </a:lnSpc>
              <a:buFont typeface="Arial"/>
              <a:buChar char="•"/>
            </a:pPr>
            <a:r>
              <a:rPr lang="en-IN">
                <a:solidFill>
                  <a:srgbClr val="000000"/>
                </a:solidFill>
                <a:latin typeface="Calibri"/>
              </a:rPr>
              <a:t> </a:t>
            </a:r>
            <a:r>
              <a:rPr lang="en-IN" sz="2400">
                <a:solidFill>
                  <a:srgbClr val="000000"/>
                </a:solidFill>
                <a:latin typeface="Calibri"/>
              </a:rPr>
              <a:t>The PSP is a set of practices that engineers can apply</a:t>
            </a:r>
            <a:endParaRPr/>
          </a:p>
          <a:p>
            <a:pPr>
              <a:lnSpc>
                <a:spcPct val="100000"/>
              </a:lnSpc>
            </a:pPr>
            <a:r>
              <a:rPr lang="en-IN" sz="2400">
                <a:solidFill>
                  <a:srgbClr val="000000"/>
                </a:solidFill>
                <a:latin typeface="Calibri"/>
              </a:rPr>
              <a:t>   to most structured personal tasks to improve</a:t>
            </a:r>
            <a:endParaRPr/>
          </a:p>
          <a:p>
            <a:pPr>
              <a:lnSpc>
                <a:spcPct val="100000"/>
              </a:lnSpc>
            </a:pPr>
            <a:r>
              <a:rPr lang="en-IN" sz="2400">
                <a:solidFill>
                  <a:srgbClr val="000000"/>
                </a:solidFill>
                <a:latin typeface="Calibri"/>
              </a:rPr>
              <a:t>   predictability, quality, &amp; productivity</a:t>
            </a:r>
            <a:endParaRPr/>
          </a:p>
          <a:p>
            <a:pPr>
              <a:lnSpc>
                <a:spcPct val="100000"/>
              </a:lnSpc>
            </a:pPr>
            <a:endParaRPr/>
          </a:p>
          <a:p>
            <a:pPr>
              <a:lnSpc>
                <a:spcPct val="100000"/>
              </a:lnSpc>
              <a:buFont typeface="Arial"/>
              <a:buChar char="•"/>
            </a:pPr>
            <a:r>
              <a:rPr lang="en-IN" sz="2400">
                <a:solidFill>
                  <a:srgbClr val="000000"/>
                </a:solidFill>
                <a:latin typeface="Calibri"/>
              </a:rPr>
              <a:t> The PSP as taught contains </a:t>
            </a:r>
            <a:r>
              <a:rPr lang="en-IN" sz="2400" i="1">
                <a:solidFill>
                  <a:srgbClr val="000000"/>
                </a:solidFill>
                <a:latin typeface="Calibri"/>
              </a:rPr>
              <a:t>one set of methods that</a:t>
            </a:r>
            <a:endParaRPr/>
          </a:p>
          <a:p>
            <a:pPr>
              <a:lnSpc>
                <a:spcPct val="100000"/>
              </a:lnSpc>
            </a:pPr>
            <a:r>
              <a:rPr lang="en-IN" sz="2400">
                <a:solidFill>
                  <a:srgbClr val="000000"/>
                </a:solidFill>
                <a:latin typeface="Calibri"/>
              </a:rPr>
              <a:t>   can be effective for many</a:t>
            </a:r>
            <a:endParaRPr/>
          </a:p>
          <a:p>
            <a:pPr>
              <a:lnSpc>
                <a:spcPct val="100000"/>
              </a:lnSpc>
            </a:pPr>
            <a:r>
              <a:rPr lang="en-IN" sz="2400">
                <a:solidFill>
                  <a:srgbClr val="000000"/>
                </a:solidFill>
                <a:latin typeface="Calibri"/>
              </a:rPr>
              <a:t>	– An excellent starting point, but not expected to   </a:t>
            </a:r>
            <a:endParaRPr/>
          </a:p>
          <a:p>
            <a:pPr>
              <a:lnSpc>
                <a:spcPct val="100000"/>
              </a:lnSpc>
            </a:pPr>
            <a:r>
              <a:rPr lang="en-IN" sz="2400">
                <a:solidFill>
                  <a:srgbClr val="000000"/>
                </a:solidFill>
                <a:latin typeface="Calibri"/>
              </a:rPr>
              <a:t>                be a “one size fits all” process</a:t>
            </a:r>
            <a:endParaRPr/>
          </a:p>
          <a:p>
            <a:pPr>
              <a:lnSpc>
                <a:spcPct val="100000"/>
              </a:lnSpc>
            </a:pPr>
            <a:endParaRPr/>
          </a:p>
          <a:p>
            <a:pPr>
              <a:lnSpc>
                <a:spcPct val="100000"/>
              </a:lnSpc>
              <a:buFont typeface="Arial"/>
              <a:buChar char="•"/>
            </a:pPr>
            <a:r>
              <a:rPr lang="en-IN" sz="2400">
                <a:solidFill>
                  <a:srgbClr val="000000"/>
                </a:solidFill>
                <a:latin typeface="Calibri"/>
              </a:rPr>
              <a:t> Currently, few engineers practice the best available</a:t>
            </a:r>
            <a:endParaRPr/>
          </a:p>
          <a:p>
            <a:pPr>
              <a:lnSpc>
                <a:spcPct val="100000"/>
              </a:lnSpc>
            </a:pPr>
            <a:r>
              <a:rPr lang="en-IN" sz="2400">
                <a:solidFill>
                  <a:srgbClr val="000000"/>
                </a:solidFill>
                <a:latin typeface="Calibri"/>
              </a:rPr>
              <a:t>   methods, negatively impacting chances of project</a:t>
            </a:r>
            <a:endParaRPr/>
          </a:p>
          <a:p>
            <a:pPr>
              <a:lnSpc>
                <a:spcPct val="100000"/>
              </a:lnSpc>
            </a:pPr>
            <a:r>
              <a:rPr lang="en-IN" sz="2400">
                <a:solidFill>
                  <a:srgbClr val="000000"/>
                </a:solidFill>
                <a:latin typeface="Calibri"/>
              </a:rPr>
              <a:t>   success—PSP addresses this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609480" y="1143000"/>
            <a:ext cx="7848360" cy="6610320"/>
          </a:xfrm>
          <a:prstGeom prst="rect">
            <a:avLst/>
          </a:prstGeom>
          <a:noFill/>
          <a:ln>
            <a:noFill/>
          </a:ln>
        </p:spPr>
        <p:txBody>
          <a:bodyPr lIns="90000" tIns="45000" rIns="90000" bIns="45000"/>
          <a:lstStyle/>
          <a:p>
            <a:pPr algn="ctr">
              <a:lnSpc>
                <a:spcPct val="100000"/>
              </a:lnSpc>
            </a:pPr>
            <a:r>
              <a:rPr lang="en-IN" sz="3600">
                <a:solidFill>
                  <a:srgbClr val="FF0000"/>
                </a:solidFill>
                <a:latin typeface="Calibri"/>
              </a:rPr>
              <a:t>What does PSP Developer DO</a:t>
            </a:r>
            <a:endParaRPr/>
          </a:p>
          <a:p>
            <a:pPr>
              <a:lnSpc>
                <a:spcPct val="100000"/>
              </a:lnSpc>
            </a:pPr>
            <a:endParaRPr/>
          </a:p>
          <a:p>
            <a:pPr>
              <a:lnSpc>
                <a:spcPct val="100000"/>
              </a:lnSpc>
              <a:buFont typeface="Arial"/>
              <a:buChar char="•"/>
            </a:pPr>
            <a:r>
              <a:rPr lang="en-IN">
                <a:solidFill>
                  <a:srgbClr val="000000"/>
                </a:solidFill>
                <a:latin typeface="Calibri"/>
              </a:rPr>
              <a:t>   </a:t>
            </a:r>
            <a:r>
              <a:rPr lang="en-IN" sz="2200">
                <a:solidFill>
                  <a:srgbClr val="000000"/>
                </a:solidFill>
                <a:latin typeface="Calibri"/>
              </a:rPr>
              <a:t>Tracks basic development process data</a:t>
            </a:r>
            <a:endParaRPr/>
          </a:p>
          <a:p>
            <a:pPr>
              <a:lnSpc>
                <a:spcPct val="100000"/>
              </a:lnSpc>
            </a:pPr>
            <a:r>
              <a:rPr lang="en-IN" sz="2200">
                <a:solidFill>
                  <a:srgbClr val="000000"/>
                </a:solidFill>
                <a:latin typeface="Calibri"/>
              </a:rPr>
              <a:t>	– Size, time, defects, and task completion</a:t>
            </a:r>
            <a:endParaRPr/>
          </a:p>
          <a:p>
            <a:pPr>
              <a:lnSpc>
                <a:spcPct val="100000"/>
              </a:lnSpc>
            </a:pPr>
            <a:r>
              <a:rPr lang="en-IN" sz="2200">
                <a:solidFill>
                  <a:srgbClr val="000000"/>
                </a:solidFill>
                <a:latin typeface="Calibri"/>
              </a:rPr>
              <a:t>	– Time &amp; defects are tracked by phase, e.g., planning,</a:t>
            </a:r>
            <a:endParaRPr/>
          </a:p>
          <a:p>
            <a:pPr>
              <a:lnSpc>
                <a:spcPct val="100000"/>
              </a:lnSpc>
            </a:pPr>
            <a:r>
              <a:rPr lang="en-IN" sz="2200">
                <a:solidFill>
                  <a:srgbClr val="000000"/>
                </a:solidFill>
                <a:latin typeface="Calibri"/>
              </a:rPr>
              <a:t>	    design, code, personal reviews, test, postmortem</a:t>
            </a:r>
            <a:endParaRPr/>
          </a:p>
          <a:p>
            <a:pPr>
              <a:lnSpc>
                <a:spcPct val="100000"/>
              </a:lnSpc>
              <a:buFont typeface="Arial"/>
              <a:buChar char="•"/>
            </a:pPr>
            <a:r>
              <a:rPr lang="en-IN" sz="2200" i="1">
                <a:solidFill>
                  <a:srgbClr val="000000"/>
                </a:solidFill>
                <a:latin typeface="Calibri"/>
              </a:rPr>
              <a:t>    Uses data derived from the basic data for process</a:t>
            </a:r>
            <a:endParaRPr/>
          </a:p>
          <a:p>
            <a:pPr>
              <a:lnSpc>
                <a:spcPct val="100000"/>
              </a:lnSpc>
            </a:pPr>
            <a:r>
              <a:rPr lang="en-IN" sz="2200">
                <a:solidFill>
                  <a:srgbClr val="000000"/>
                </a:solidFill>
                <a:latin typeface="Calibri"/>
              </a:rPr>
              <a:t>	management and improvement</a:t>
            </a:r>
            <a:endParaRPr/>
          </a:p>
          <a:p>
            <a:pPr>
              <a:lnSpc>
                <a:spcPct val="100000"/>
              </a:lnSpc>
              <a:buFont typeface="Arial"/>
              <a:buChar char="•"/>
            </a:pPr>
            <a:r>
              <a:rPr lang="en-IN" sz="2200">
                <a:solidFill>
                  <a:srgbClr val="000000"/>
                </a:solidFill>
                <a:latin typeface="Calibri"/>
              </a:rPr>
              <a:t>     Plans using historical data and tracks progress</a:t>
            </a:r>
            <a:endParaRPr/>
          </a:p>
          <a:p>
            <a:pPr>
              <a:lnSpc>
                <a:spcPct val="100000"/>
              </a:lnSpc>
            </a:pPr>
            <a:r>
              <a:rPr lang="en-IN" sz="2200">
                <a:solidFill>
                  <a:srgbClr val="000000"/>
                </a:solidFill>
                <a:latin typeface="Calibri"/>
              </a:rPr>
              <a:t>	– “PROBE” (PROxy Based Estimating) estimating</a:t>
            </a:r>
            <a:endParaRPr/>
          </a:p>
          <a:p>
            <a:pPr>
              <a:lnSpc>
                <a:spcPct val="100000"/>
              </a:lnSpc>
            </a:pPr>
            <a:r>
              <a:rPr lang="en-IN" sz="2200">
                <a:solidFill>
                  <a:srgbClr val="000000"/>
                </a:solidFill>
                <a:latin typeface="Calibri"/>
              </a:rPr>
              <a:t>	– “Earned Value” scheduling &amp; tracking</a:t>
            </a:r>
            <a:endParaRPr/>
          </a:p>
          <a:p>
            <a:pPr>
              <a:lnSpc>
                <a:spcPct val="100000"/>
              </a:lnSpc>
            </a:pPr>
            <a:r>
              <a:rPr lang="en-IN" sz="2200">
                <a:solidFill>
                  <a:srgbClr val="000000"/>
                </a:solidFill>
                <a:latin typeface="Calibri"/>
              </a:rPr>
              <a:t>	– Quality planning</a:t>
            </a:r>
            <a:endParaRPr/>
          </a:p>
          <a:p>
            <a:pPr>
              <a:lnSpc>
                <a:spcPct val="100000"/>
              </a:lnSpc>
              <a:buFont typeface="Arial"/>
              <a:buChar char="•"/>
            </a:pPr>
            <a:r>
              <a:rPr lang="en-IN" sz="2200">
                <a:solidFill>
                  <a:srgbClr val="000000"/>
                </a:solidFill>
                <a:latin typeface="Calibri"/>
              </a:rPr>
              <a:t>    “Builds in” Quality</a:t>
            </a:r>
            <a:endParaRPr/>
          </a:p>
          <a:p>
            <a:pPr>
              <a:lnSpc>
                <a:spcPct val="100000"/>
              </a:lnSpc>
            </a:pPr>
            <a:r>
              <a:rPr lang="en-IN" sz="2200">
                <a:solidFill>
                  <a:srgbClr val="000000"/>
                </a:solidFill>
                <a:latin typeface="Calibri"/>
              </a:rPr>
              <a:t>	– Produces verifiable designs</a:t>
            </a:r>
            <a:endParaRPr/>
          </a:p>
          <a:p>
            <a:pPr>
              <a:lnSpc>
                <a:spcPct val="100000"/>
              </a:lnSpc>
            </a:pPr>
            <a:r>
              <a:rPr lang="en-IN" sz="2200">
                <a:solidFill>
                  <a:srgbClr val="000000"/>
                </a:solidFill>
                <a:latin typeface="Calibri"/>
              </a:rPr>
              <a:t>	– Conducts structured personal design and code reviews</a:t>
            </a:r>
            <a:endParaRPr/>
          </a:p>
          <a:p>
            <a:pPr>
              <a:lnSpc>
                <a:spcPct val="100000"/>
              </a:lnSpc>
              <a:buFont typeface="Arial"/>
              <a:buChar char="•"/>
            </a:pPr>
            <a:r>
              <a:rPr lang="en-IN" sz="2200">
                <a:solidFill>
                  <a:srgbClr val="000000"/>
                </a:solidFill>
                <a:latin typeface="Calibri"/>
              </a:rPr>
              <a:t>       Improves development process using data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533520" y="304920"/>
            <a:ext cx="8229240" cy="6766560"/>
          </a:xfrm>
          <a:prstGeom prst="rect">
            <a:avLst/>
          </a:prstGeom>
          <a:noFill/>
          <a:ln>
            <a:noFill/>
          </a:ln>
        </p:spPr>
        <p:txBody>
          <a:bodyPr lIns="90000" tIns="45000" rIns="90000" bIns="45000"/>
          <a:lstStyle/>
          <a:p>
            <a:pPr algn="ctr">
              <a:lnSpc>
                <a:spcPct val="100000"/>
              </a:lnSpc>
            </a:pPr>
            <a:r>
              <a:rPr lang="en-IN" sz="2800">
                <a:solidFill>
                  <a:srgbClr val="FF0000"/>
                </a:solidFill>
                <a:latin typeface="Calibri"/>
              </a:rPr>
              <a:t>What is the TSP?</a:t>
            </a:r>
            <a:endParaRPr/>
          </a:p>
          <a:p>
            <a:pPr>
              <a:lnSpc>
                <a:spcPct val="100000"/>
              </a:lnSpc>
            </a:pPr>
            <a:r>
              <a:rPr lang="en-IN" b="1">
                <a:solidFill>
                  <a:srgbClr val="000000"/>
                </a:solidFill>
                <a:latin typeface="Calibri"/>
              </a:rPr>
              <a:t>The TSP strategy  is to improve performance from the bottom up. This strategy</a:t>
            </a:r>
            <a:endParaRPr/>
          </a:p>
          <a:p>
            <a:pPr>
              <a:lnSpc>
                <a:spcPct val="100000"/>
              </a:lnSpc>
            </a:pPr>
            <a:r>
              <a:rPr lang="en-IN" b="1">
                <a:solidFill>
                  <a:srgbClr val="000000"/>
                </a:solidFill>
                <a:latin typeface="Calibri"/>
              </a:rPr>
              <a:t>starts with PSP training. </a:t>
            </a:r>
            <a:endParaRPr/>
          </a:p>
          <a:p>
            <a:pPr>
              <a:lnSpc>
                <a:spcPct val="100000"/>
              </a:lnSpc>
            </a:pPr>
            <a:r>
              <a:rPr lang="en-IN" b="1">
                <a:solidFill>
                  <a:srgbClr val="000000"/>
                </a:solidFill>
                <a:latin typeface="Calibri"/>
              </a:rPr>
              <a:t>	</a:t>
            </a:r>
            <a:r>
              <a:rPr lang="en-IN" sz="2000" b="1">
                <a:solidFill>
                  <a:srgbClr val="000000"/>
                </a:solidFill>
                <a:latin typeface="Calibri"/>
              </a:rPr>
              <a:t>Team Member Skills</a:t>
            </a:r>
            <a:endParaRPr/>
          </a:p>
          <a:p>
            <a:pPr>
              <a:lnSpc>
                <a:spcPct val="100000"/>
              </a:lnSpc>
            </a:pPr>
            <a:r>
              <a:rPr lang="en-IN" sz="2000" b="1">
                <a:solidFill>
                  <a:srgbClr val="000000"/>
                </a:solidFill>
                <a:latin typeface="Calibri"/>
              </a:rPr>
              <a:t>		</a:t>
            </a:r>
            <a:r>
              <a:rPr lang="en-IN" sz="2000">
                <a:solidFill>
                  <a:srgbClr val="000000"/>
                </a:solidFill>
                <a:latin typeface="Calibri"/>
              </a:rPr>
              <a:t>Process discipline</a:t>
            </a:r>
            <a:endParaRPr/>
          </a:p>
          <a:p>
            <a:pPr>
              <a:lnSpc>
                <a:spcPct val="100000"/>
              </a:lnSpc>
            </a:pPr>
            <a:r>
              <a:rPr lang="en-IN" sz="2000">
                <a:solidFill>
                  <a:srgbClr val="000000"/>
                </a:solidFill>
                <a:latin typeface="Calibri"/>
              </a:rPr>
              <a:t>		Performance measures</a:t>
            </a:r>
            <a:endParaRPr/>
          </a:p>
          <a:p>
            <a:pPr>
              <a:lnSpc>
                <a:spcPct val="100000"/>
              </a:lnSpc>
            </a:pPr>
            <a:r>
              <a:rPr lang="en-IN" sz="2000">
                <a:solidFill>
                  <a:srgbClr val="000000"/>
                </a:solidFill>
                <a:latin typeface="Calibri"/>
              </a:rPr>
              <a:t>		Estimating and planning skills</a:t>
            </a:r>
            <a:endParaRPr/>
          </a:p>
          <a:p>
            <a:pPr>
              <a:lnSpc>
                <a:spcPct val="100000"/>
              </a:lnSpc>
            </a:pPr>
            <a:r>
              <a:rPr lang="en-IN" sz="2000">
                <a:solidFill>
                  <a:srgbClr val="000000"/>
                </a:solidFill>
                <a:latin typeface="Calibri"/>
              </a:rPr>
              <a:t>		Quality management skills</a:t>
            </a:r>
            <a:endParaRPr/>
          </a:p>
          <a:p>
            <a:pPr>
              <a:lnSpc>
                <a:spcPct val="100000"/>
              </a:lnSpc>
            </a:pPr>
            <a:r>
              <a:rPr lang="en-IN" sz="2000" b="1">
                <a:solidFill>
                  <a:srgbClr val="000000"/>
                </a:solidFill>
                <a:latin typeface="Calibri"/>
              </a:rPr>
              <a:t>	Team Building</a:t>
            </a:r>
            <a:endParaRPr/>
          </a:p>
          <a:p>
            <a:pPr>
              <a:lnSpc>
                <a:spcPct val="100000"/>
              </a:lnSpc>
            </a:pPr>
            <a:r>
              <a:rPr lang="en-IN" sz="2000" b="1">
                <a:solidFill>
                  <a:srgbClr val="000000"/>
                </a:solidFill>
                <a:latin typeface="Calibri"/>
              </a:rPr>
              <a:t>		</a:t>
            </a:r>
            <a:r>
              <a:rPr lang="en-IN" sz="2000">
                <a:solidFill>
                  <a:srgbClr val="000000"/>
                </a:solidFill>
                <a:latin typeface="Calibri"/>
              </a:rPr>
              <a:t> Goal setting</a:t>
            </a:r>
            <a:endParaRPr/>
          </a:p>
          <a:p>
            <a:pPr>
              <a:lnSpc>
                <a:spcPct val="100000"/>
              </a:lnSpc>
            </a:pPr>
            <a:r>
              <a:rPr lang="en-IN" sz="2000">
                <a:solidFill>
                  <a:srgbClr val="000000"/>
                </a:solidFill>
                <a:latin typeface="Calibri"/>
              </a:rPr>
              <a:t>		Role assignment</a:t>
            </a:r>
            <a:endParaRPr/>
          </a:p>
          <a:p>
            <a:pPr>
              <a:lnSpc>
                <a:spcPct val="100000"/>
              </a:lnSpc>
            </a:pPr>
            <a:r>
              <a:rPr lang="en-IN" sz="2000">
                <a:solidFill>
                  <a:srgbClr val="000000"/>
                </a:solidFill>
                <a:latin typeface="Calibri"/>
              </a:rPr>
              <a:t>		Tailored team process</a:t>
            </a:r>
            <a:endParaRPr/>
          </a:p>
          <a:p>
            <a:pPr>
              <a:lnSpc>
                <a:spcPct val="100000"/>
              </a:lnSpc>
            </a:pPr>
            <a:r>
              <a:rPr lang="en-IN" sz="2000">
                <a:solidFill>
                  <a:srgbClr val="000000"/>
                </a:solidFill>
                <a:latin typeface="Calibri"/>
              </a:rPr>
              <a:t>		Detailed and balanced plans</a:t>
            </a:r>
            <a:endParaRPr/>
          </a:p>
          <a:p>
            <a:pPr>
              <a:lnSpc>
                <a:spcPct val="100000"/>
              </a:lnSpc>
            </a:pPr>
            <a:r>
              <a:rPr lang="en-IN" sz="2000" b="1">
                <a:solidFill>
                  <a:srgbClr val="000000"/>
                </a:solidFill>
                <a:latin typeface="Calibri"/>
              </a:rPr>
              <a:t>	Team Management</a:t>
            </a:r>
            <a:endParaRPr/>
          </a:p>
          <a:p>
            <a:pPr>
              <a:lnSpc>
                <a:spcPct val="100000"/>
              </a:lnSpc>
            </a:pPr>
            <a:r>
              <a:rPr lang="en-IN" sz="2000">
                <a:solidFill>
                  <a:srgbClr val="000000"/>
                </a:solidFill>
                <a:latin typeface="Calibri"/>
              </a:rPr>
              <a:t> 		Team communication</a:t>
            </a:r>
            <a:endParaRPr/>
          </a:p>
          <a:p>
            <a:pPr>
              <a:lnSpc>
                <a:spcPct val="100000"/>
              </a:lnSpc>
            </a:pPr>
            <a:r>
              <a:rPr lang="en-IN" sz="2000">
                <a:solidFill>
                  <a:srgbClr val="000000"/>
                </a:solidFill>
                <a:latin typeface="Calibri"/>
              </a:rPr>
              <a:t>		Team coordination</a:t>
            </a:r>
            <a:endParaRPr/>
          </a:p>
          <a:p>
            <a:pPr>
              <a:lnSpc>
                <a:spcPct val="100000"/>
              </a:lnSpc>
            </a:pPr>
            <a:r>
              <a:rPr lang="en-IN" sz="2000">
                <a:solidFill>
                  <a:srgbClr val="000000"/>
                </a:solidFill>
                <a:latin typeface="Calibri"/>
              </a:rPr>
              <a:t>		Project tracking</a:t>
            </a:r>
            <a:endParaRPr/>
          </a:p>
          <a:p>
            <a:pPr>
              <a:lnSpc>
                <a:spcPct val="100000"/>
              </a:lnSpc>
            </a:pPr>
            <a:r>
              <a:rPr lang="en-IN" sz="2000">
                <a:solidFill>
                  <a:srgbClr val="000000"/>
                </a:solidFill>
                <a:latin typeface="Calibri"/>
              </a:rPr>
              <a:t>		Risk analysis</a:t>
            </a:r>
            <a:endParaRPr/>
          </a:p>
          <a:p>
            <a:pPr>
              <a:lnSpc>
                <a:spcPct val="100000"/>
              </a:lnSpc>
            </a:pPr>
            <a:r>
              <a:rPr lang="en-IN" sz="2000">
                <a:solidFill>
                  <a:srgbClr val="000000"/>
                </a:solidFill>
                <a:latin typeface="Calibri"/>
              </a:rPr>
              <a:t>		PSP TSP</a:t>
            </a:r>
            <a:endParaRPr/>
          </a:p>
          <a:p>
            <a:pPr>
              <a:lnSpc>
                <a:spcPct val="100000"/>
              </a:lnSpc>
            </a:pPr>
            <a:endParaRPr/>
          </a:p>
          <a:p>
            <a:pPr>
              <a:lnSpc>
                <a:spcPct val="100000"/>
              </a:lnSpc>
            </a:pPr>
            <a:r>
              <a:rPr lang="en-IN" b="1">
                <a:solidFill>
                  <a:srgbClr val="000000"/>
                </a:solidFill>
                <a:latin typeface="Calibri"/>
              </a:rPr>
              <a:t>Make CMM Level 5 behavior normal and expected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838080" y="671760"/>
            <a:ext cx="7848360" cy="8103240"/>
          </a:xfrm>
          <a:prstGeom prst="rect">
            <a:avLst/>
          </a:prstGeom>
          <a:noFill/>
          <a:ln>
            <a:noFill/>
          </a:ln>
        </p:spPr>
        <p:txBody>
          <a:bodyPr lIns="90000" tIns="45000" rIns="90000" bIns="45000"/>
          <a:lstStyle/>
          <a:p>
            <a:pPr>
              <a:lnSpc>
                <a:spcPct val="100000"/>
              </a:lnSpc>
            </a:pPr>
            <a:endParaRPr/>
          </a:p>
          <a:p>
            <a:pPr algn="ctr">
              <a:lnSpc>
                <a:spcPct val="100000"/>
              </a:lnSpc>
            </a:pPr>
            <a:r>
              <a:rPr lang="en-IN" sz="3200">
                <a:solidFill>
                  <a:srgbClr val="FF0000"/>
                </a:solidFill>
                <a:latin typeface="Calibri"/>
              </a:rPr>
              <a:t>What does TSP Developer DO</a:t>
            </a:r>
            <a:endParaRPr/>
          </a:p>
          <a:p>
            <a:pPr>
              <a:lnSpc>
                <a:spcPct val="100000"/>
              </a:lnSpc>
            </a:pPr>
            <a:endParaRPr/>
          </a:p>
          <a:p>
            <a:pPr>
              <a:lnSpc>
                <a:spcPct val="100000"/>
              </a:lnSpc>
              <a:buFont typeface="Arial"/>
              <a:buChar char="•"/>
            </a:pPr>
            <a:r>
              <a:rPr lang="en-IN">
                <a:solidFill>
                  <a:srgbClr val="000000"/>
                </a:solidFill>
                <a:latin typeface="Calibri"/>
              </a:rPr>
              <a:t> </a:t>
            </a:r>
            <a:r>
              <a:rPr lang="en-IN" sz="2200">
                <a:solidFill>
                  <a:srgbClr val="000000"/>
                </a:solidFill>
                <a:latin typeface="Calibri"/>
              </a:rPr>
              <a:t>Developers use PSP practices for their personal work</a:t>
            </a:r>
            <a:endParaRPr/>
          </a:p>
          <a:p>
            <a:pPr>
              <a:lnSpc>
                <a:spcPct val="100000"/>
              </a:lnSpc>
              <a:buFont typeface="Arial"/>
              <a:buChar char="•"/>
            </a:pPr>
            <a:r>
              <a:rPr lang="en-IN" sz="2200">
                <a:solidFill>
                  <a:srgbClr val="000000"/>
                </a:solidFill>
                <a:latin typeface="Calibri"/>
              </a:rPr>
              <a:t> For each development phase (2-4 months), the team</a:t>
            </a:r>
            <a:endParaRPr/>
          </a:p>
          <a:p>
            <a:pPr>
              <a:lnSpc>
                <a:spcPct val="100000"/>
              </a:lnSpc>
            </a:pPr>
            <a:r>
              <a:rPr lang="en-IN" sz="2200">
                <a:solidFill>
                  <a:srgbClr val="000000"/>
                </a:solidFill>
                <a:latin typeface="Calibri"/>
              </a:rPr>
              <a:t>	– Conducts a team “launch” to come to a common</a:t>
            </a:r>
            <a:endParaRPr/>
          </a:p>
          <a:p>
            <a:pPr>
              <a:lnSpc>
                <a:spcPct val="100000"/>
              </a:lnSpc>
            </a:pPr>
            <a:r>
              <a:rPr lang="en-IN" sz="2200">
                <a:solidFill>
                  <a:srgbClr val="000000"/>
                </a:solidFill>
                <a:latin typeface="Calibri"/>
              </a:rPr>
              <a:t>                  understanding of the project &amp; to develop detailed </a:t>
            </a:r>
            <a:endParaRPr/>
          </a:p>
          <a:p>
            <a:pPr>
              <a:lnSpc>
                <a:spcPct val="100000"/>
              </a:lnSpc>
            </a:pPr>
            <a:r>
              <a:rPr lang="en-IN" sz="2200">
                <a:solidFill>
                  <a:srgbClr val="000000"/>
                </a:solidFill>
                <a:latin typeface="Calibri"/>
              </a:rPr>
              <a:t>                  plans</a:t>
            </a:r>
            <a:endParaRPr/>
          </a:p>
          <a:p>
            <a:pPr>
              <a:lnSpc>
                <a:spcPct val="100000"/>
              </a:lnSpc>
            </a:pPr>
            <a:r>
              <a:rPr lang="en-IN" sz="2200">
                <a:solidFill>
                  <a:srgbClr val="000000"/>
                </a:solidFill>
                <a:latin typeface="Calibri"/>
              </a:rPr>
              <a:t>	– Tracks progress against schedule and quality weekly,</a:t>
            </a:r>
            <a:endParaRPr/>
          </a:p>
          <a:p>
            <a:pPr>
              <a:lnSpc>
                <a:spcPct val="100000"/>
              </a:lnSpc>
            </a:pPr>
            <a:r>
              <a:rPr lang="en-IN" sz="2200">
                <a:solidFill>
                  <a:srgbClr val="000000"/>
                </a:solidFill>
                <a:latin typeface="Calibri"/>
              </a:rPr>
              <a:t>                  adjusts plans, and takes immediate action if necessary to</a:t>
            </a:r>
            <a:endParaRPr/>
          </a:p>
          <a:p>
            <a:pPr>
              <a:lnSpc>
                <a:spcPct val="100000"/>
              </a:lnSpc>
            </a:pPr>
            <a:r>
              <a:rPr lang="en-IN" sz="2200">
                <a:solidFill>
                  <a:srgbClr val="000000"/>
                </a:solidFill>
                <a:latin typeface="Calibri"/>
              </a:rPr>
              <a:t>                  ensure commitments will be met</a:t>
            </a:r>
            <a:endParaRPr/>
          </a:p>
          <a:p>
            <a:pPr>
              <a:lnSpc>
                <a:spcPct val="100000"/>
              </a:lnSpc>
            </a:pPr>
            <a:r>
              <a:rPr lang="en-IN" sz="2200">
                <a:solidFill>
                  <a:srgbClr val="000000"/>
                </a:solidFill>
                <a:latin typeface="Calibri"/>
              </a:rPr>
              <a:t>	– Uses team-level data the same way as developers use 	      </a:t>
            </a:r>
            <a:endParaRPr/>
          </a:p>
          <a:p>
            <a:pPr>
              <a:lnSpc>
                <a:spcPct val="100000"/>
              </a:lnSpc>
            </a:pPr>
            <a:r>
              <a:rPr lang="en-IN" sz="2200">
                <a:solidFill>
                  <a:srgbClr val="000000"/>
                </a:solidFill>
                <a:latin typeface="Calibri"/>
              </a:rPr>
              <a:t>                  their individual data to assess schedule and quality</a:t>
            </a:r>
            <a:endParaRPr/>
          </a:p>
          <a:p>
            <a:pPr lvl="3">
              <a:lnSpc>
                <a:spcPct val="100000"/>
              </a:lnSpc>
              <a:buFont typeface="Arial"/>
              <a:buChar char="•"/>
            </a:pPr>
            <a:r>
              <a:rPr lang="en-IN" sz="2200">
                <a:solidFill>
                  <a:srgbClr val="000000"/>
                </a:solidFill>
                <a:latin typeface="Calibri"/>
              </a:rPr>
              <a:t>  Quality data, Software inspections, Time on Task,   </a:t>
            </a:r>
            <a:endParaRPr/>
          </a:p>
          <a:p>
            <a:pPr>
              <a:lnSpc>
                <a:spcPct val="100000"/>
              </a:lnSpc>
            </a:pPr>
            <a:r>
              <a:rPr lang="en-IN" sz="2200">
                <a:solidFill>
                  <a:srgbClr val="000000"/>
                </a:solidFill>
                <a:latin typeface="Calibri"/>
              </a:rPr>
              <a:t>    Earned value , etc.</a:t>
            </a:r>
            <a:endParaRPr/>
          </a:p>
          <a:p>
            <a:pPr>
              <a:lnSpc>
                <a:spcPct val="100000"/>
              </a:lnSpc>
            </a:pPr>
            <a:r>
              <a:rPr lang="en-IN" sz="2200">
                <a:solidFill>
                  <a:srgbClr val="000000"/>
                </a:solidFill>
                <a:latin typeface="Calibri"/>
              </a:rPr>
              <a:t>	– Conducts Postmortems to improve development process</a:t>
            </a:r>
            <a:endParaRPr/>
          </a:p>
          <a:p>
            <a:pPr>
              <a:lnSpc>
                <a:spcPct val="100000"/>
              </a:lnSpc>
            </a:pPr>
            <a:r>
              <a:rPr lang="en-IN">
                <a:solidFill>
                  <a:srgbClr val="000000"/>
                </a:solidFill>
                <a:latin typeface="Calibri"/>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838080" y="228600"/>
            <a:ext cx="7848360" cy="6550200"/>
          </a:xfrm>
          <a:prstGeom prst="rect">
            <a:avLst/>
          </a:prstGeom>
          <a:noFill/>
          <a:ln>
            <a:noFill/>
          </a:ln>
        </p:spPr>
        <p:txBody>
          <a:bodyPr lIns="90000" tIns="45000" rIns="90000" bIns="45000"/>
          <a:lstStyle/>
          <a:p>
            <a:pPr algn="ctr">
              <a:lnSpc>
                <a:spcPct val="100000"/>
              </a:lnSpc>
            </a:pPr>
            <a:r>
              <a:rPr lang="en-IN" sz="3200" b="1">
                <a:solidFill>
                  <a:srgbClr val="FF0000"/>
                </a:solidFill>
                <a:latin typeface="Calibri"/>
              </a:rPr>
              <a:t>Process Patterns</a:t>
            </a:r>
            <a:endParaRPr/>
          </a:p>
          <a:p>
            <a:pPr lvl="1">
              <a:lnSpc>
                <a:spcPct val="100000"/>
              </a:lnSpc>
              <a:buFont typeface="Arial"/>
              <a:buChar char="•"/>
            </a:pPr>
            <a:r>
              <a:rPr lang="en-IN" sz="2800">
                <a:solidFill>
                  <a:srgbClr val="000000"/>
                </a:solidFill>
                <a:latin typeface="Times New Roman"/>
              </a:rPr>
              <a:t>A Process pattern provides us with a template  which provides a consistent method for describing an important characteristics of the software process</a:t>
            </a:r>
            <a:endParaRPr/>
          </a:p>
          <a:p>
            <a:pPr lvl="1">
              <a:lnSpc>
                <a:spcPct val="100000"/>
              </a:lnSpc>
              <a:buFont typeface="Arial"/>
              <a:buChar char="•"/>
            </a:pPr>
            <a:r>
              <a:rPr lang="en-IN" sz="2800">
                <a:solidFill>
                  <a:srgbClr val="000000"/>
                </a:solidFill>
                <a:latin typeface="Times New Roman"/>
              </a:rPr>
              <a:t> Thus software process can be defined as a collection of patterns that define a set of activities, actions, work tasks, work products and related behaviors required to develop computer software.</a:t>
            </a:r>
            <a:endParaRPr/>
          </a:p>
          <a:p>
            <a:pPr lvl="1">
              <a:lnSpc>
                <a:spcPct val="100000"/>
              </a:lnSpc>
              <a:buFont typeface="Arial"/>
              <a:buChar char="•"/>
            </a:pPr>
            <a:r>
              <a:rPr lang="en-IN" sz="2800">
                <a:solidFill>
                  <a:srgbClr val="000000"/>
                </a:solidFill>
                <a:latin typeface="Times New Roman"/>
              </a:rPr>
              <a:t> By combining patterns, a software team can construct a process that best meets the needs of a project.</a:t>
            </a:r>
            <a:endParaRPr/>
          </a:p>
          <a:p>
            <a:pPr lvl="1">
              <a:lnSpc>
                <a:spcPct val="100000"/>
              </a:lnSpc>
              <a:buFont typeface="Arial"/>
              <a:buChar char="•"/>
            </a:pPr>
            <a:r>
              <a:rPr lang="en-IN" sz="2800">
                <a:solidFill>
                  <a:srgbClr val="000000"/>
                </a:solidFill>
                <a:latin typeface="Times New Roman"/>
              </a:rPr>
              <a:t> Patterns can be defined at any level of abstraction – Complete process, framework Activity, Umbrella activity, SE action or a task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66680" y="1165320"/>
            <a:ext cx="6857640" cy="4479120"/>
          </a:xfrm>
          <a:prstGeom prst="rect">
            <a:avLst/>
          </a:prstGeom>
          <a:noFill/>
          <a:ln w="9360">
            <a:noFill/>
          </a:ln>
        </p:spPr>
        <p:txBody>
          <a:bodyPr anchor="ctr"/>
          <a:lstStyle/>
          <a:p>
            <a:pPr>
              <a:lnSpc>
                <a:spcPct val="100000"/>
              </a:lnSpc>
            </a:pPr>
            <a:r>
              <a:rPr lang="en-IN" sz="3200" b="1">
                <a:solidFill>
                  <a:srgbClr val="000000"/>
                </a:solidFill>
                <a:latin typeface="Arial"/>
                <a:ea typeface="Times New Roman"/>
              </a:rPr>
              <a:t> </a:t>
            </a:r>
            <a:endParaRPr/>
          </a:p>
          <a:p>
            <a:pPr>
              <a:lnSpc>
                <a:spcPct val="100000"/>
              </a:lnSpc>
            </a:pPr>
            <a:endParaRPr/>
          </a:p>
          <a:p>
            <a:pPr>
              <a:lnSpc>
                <a:spcPct val="100000"/>
              </a:lnSpc>
            </a:pPr>
            <a:r>
              <a:rPr lang="en-IN" sz="3200">
                <a:solidFill>
                  <a:srgbClr val="E46C0A"/>
                </a:solidFill>
                <a:latin typeface="Arial"/>
                <a:ea typeface="Times New Roman"/>
              </a:rPr>
              <a:t>What is Software?</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Set of programs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Data Structures</a:t>
            </a:r>
            <a:endParaRPr/>
          </a:p>
          <a:p>
            <a:pPr>
              <a:lnSpc>
                <a:spcPct val="100000"/>
              </a:lnSpc>
            </a:pPr>
            <a:endParaRPr/>
          </a:p>
          <a:p>
            <a:pPr lvl="1">
              <a:lnSpc>
                <a:spcPct val="100000"/>
              </a:lnSpc>
              <a:buFont typeface="StarSymbol"/>
              <a:buChar char=""/>
            </a:pPr>
            <a:r>
              <a:rPr lang="en-IN" sz="3200">
                <a:solidFill>
                  <a:srgbClr val="000000"/>
                </a:solidFill>
                <a:latin typeface="Arial"/>
                <a:ea typeface="Times New Roman"/>
              </a:rPr>
              <a:t> Documentation :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838080" y="228600"/>
            <a:ext cx="7848360" cy="1065240"/>
          </a:xfrm>
          <a:prstGeom prst="rect">
            <a:avLst/>
          </a:prstGeom>
          <a:noFill/>
          <a:ln>
            <a:noFill/>
          </a:ln>
        </p:spPr>
        <p:txBody>
          <a:bodyPr lIns="90000" tIns="45000" rIns="90000" bIns="45000"/>
          <a:lstStyle/>
          <a:p>
            <a:pPr algn="ctr">
              <a:lnSpc>
                <a:spcPct val="100000"/>
              </a:lnSpc>
            </a:pPr>
            <a:r>
              <a:rPr lang="en-IN" sz="3200" b="1">
                <a:solidFill>
                  <a:srgbClr val="FF0000"/>
                </a:solidFill>
                <a:latin typeface="Calibri"/>
              </a:rPr>
              <a:t>Process Patterns Template</a:t>
            </a:r>
            <a:endParaRPr/>
          </a:p>
          <a:p>
            <a:pPr algn="ctr">
              <a:lnSpc>
                <a:spcPct val="100000"/>
              </a:lnSpc>
            </a:pPr>
            <a:endParaRPr/>
          </a:p>
        </p:txBody>
      </p:sp>
      <p:graphicFrame>
        <p:nvGraphicFramePr>
          <p:cNvPr id="346" name="Table 2"/>
          <p:cNvGraphicFramePr/>
          <p:nvPr/>
        </p:nvGraphicFramePr>
        <p:xfrm>
          <a:off x="609480" y="998280"/>
          <a:ext cx="7924320" cy="5859360"/>
        </p:xfrm>
        <a:graphic>
          <a:graphicData uri="http://schemas.openxmlformats.org/drawingml/2006/table">
            <a:tbl>
              <a:tblPr/>
              <a:tblGrid>
                <a:gridCol w="2438280"/>
                <a:gridCol w="5486400"/>
              </a:tblGrid>
              <a:tr h="404640">
                <a:tc>
                  <a:txBody>
                    <a:bodyPr/>
                    <a:lstStyle/>
                    <a:p>
                      <a:pPr>
                        <a:lnSpc>
                          <a:spcPct val="100000"/>
                        </a:lnSpc>
                      </a:pPr>
                      <a:r>
                        <a:rPr lang="en-IN" b="1">
                          <a:solidFill>
                            <a:srgbClr val="FFFFFF"/>
                          </a:solidFill>
                          <a:latin typeface="Calibri"/>
                        </a:rPr>
                        <a:t>Item</a:t>
                      </a:r>
                      <a:endParaRPr/>
                    </a:p>
                  </a:txBody>
                  <a:tcPr/>
                </a:tc>
                <a:tc>
                  <a:txBody>
                    <a:bodyPr/>
                    <a:lstStyle/>
                    <a:p>
                      <a:pPr>
                        <a:lnSpc>
                          <a:spcPct val="100000"/>
                        </a:lnSpc>
                      </a:pPr>
                      <a:r>
                        <a:rPr lang="en-IN" b="1">
                          <a:solidFill>
                            <a:srgbClr val="FFFFFF"/>
                          </a:solidFill>
                          <a:latin typeface="Calibri"/>
                        </a:rPr>
                        <a:t>Contents</a:t>
                      </a:r>
                      <a:endParaRPr/>
                    </a:p>
                  </a:txBody>
                  <a:tcPr/>
                </a:tc>
              </a:tr>
              <a:tr h="426960">
                <a:tc>
                  <a:txBody>
                    <a:bodyPr/>
                    <a:lstStyle/>
                    <a:p>
                      <a:pPr>
                        <a:lnSpc>
                          <a:spcPct val="100000"/>
                        </a:lnSpc>
                      </a:pPr>
                      <a:r>
                        <a:rPr lang="en-IN" sz="2200" b="1">
                          <a:solidFill>
                            <a:srgbClr val="000000"/>
                          </a:solidFill>
                          <a:latin typeface="Calibri"/>
                        </a:rPr>
                        <a:t>Pattern Name</a:t>
                      </a:r>
                      <a:endParaRPr/>
                    </a:p>
                  </a:txBody>
                  <a:tcPr/>
                </a:tc>
                <a:tc>
                  <a:txBody>
                    <a:bodyPr/>
                    <a:lstStyle/>
                    <a:p>
                      <a:pPr>
                        <a:lnSpc>
                          <a:spcPct val="100000"/>
                        </a:lnSpc>
                      </a:pPr>
                      <a:r>
                        <a:rPr lang="en-IN" sz="2200">
                          <a:solidFill>
                            <a:srgbClr val="000000"/>
                          </a:solidFill>
                          <a:latin typeface="Calibri"/>
                        </a:rPr>
                        <a:t>Meaningful Name of pattern</a:t>
                      </a:r>
                      <a:endParaRPr/>
                    </a:p>
                  </a:txBody>
                  <a:tcPr/>
                </a:tc>
              </a:tr>
              <a:tr h="426960">
                <a:tc>
                  <a:txBody>
                    <a:bodyPr/>
                    <a:lstStyle/>
                    <a:p>
                      <a:pPr>
                        <a:lnSpc>
                          <a:spcPct val="100000"/>
                        </a:lnSpc>
                      </a:pPr>
                      <a:r>
                        <a:rPr lang="en-IN" sz="2200" b="1">
                          <a:solidFill>
                            <a:srgbClr val="000000"/>
                          </a:solidFill>
                          <a:latin typeface="Calibri"/>
                        </a:rPr>
                        <a:t>Intent</a:t>
                      </a:r>
                      <a:endParaRPr/>
                    </a:p>
                  </a:txBody>
                  <a:tcPr/>
                </a:tc>
                <a:tc>
                  <a:txBody>
                    <a:bodyPr/>
                    <a:lstStyle/>
                    <a:p>
                      <a:pPr>
                        <a:lnSpc>
                          <a:spcPct val="100000"/>
                        </a:lnSpc>
                      </a:pPr>
                      <a:r>
                        <a:rPr lang="en-IN" sz="2200">
                          <a:solidFill>
                            <a:srgbClr val="000000"/>
                          </a:solidFill>
                          <a:latin typeface="Calibri"/>
                        </a:rPr>
                        <a:t>Objective of pattern</a:t>
                      </a:r>
                      <a:endParaRPr/>
                    </a:p>
                  </a:txBody>
                  <a:tcPr/>
                </a:tc>
              </a:tr>
              <a:tr h="762120">
                <a:tc>
                  <a:txBody>
                    <a:bodyPr/>
                    <a:lstStyle/>
                    <a:p>
                      <a:pPr>
                        <a:lnSpc>
                          <a:spcPct val="100000"/>
                        </a:lnSpc>
                      </a:pPr>
                      <a:r>
                        <a:rPr lang="en-IN" sz="2200" b="1">
                          <a:solidFill>
                            <a:srgbClr val="000000"/>
                          </a:solidFill>
                          <a:latin typeface="Calibri"/>
                        </a:rPr>
                        <a:t>Type</a:t>
                      </a:r>
                      <a:endParaRPr/>
                    </a:p>
                  </a:txBody>
                  <a:tcPr/>
                </a:tc>
                <a:tc>
                  <a:txBody>
                    <a:bodyPr/>
                    <a:lstStyle/>
                    <a:p>
                      <a:pPr>
                        <a:lnSpc>
                          <a:spcPct val="100000"/>
                        </a:lnSpc>
                      </a:pPr>
                      <a:r>
                        <a:rPr lang="en-IN" sz="2200">
                          <a:solidFill>
                            <a:srgbClr val="000000"/>
                          </a:solidFill>
                          <a:latin typeface="Calibri"/>
                        </a:rPr>
                        <a:t>Task, SE action, Framework  activity, Umbrella activity etc</a:t>
                      </a:r>
                      <a:endParaRPr/>
                    </a:p>
                  </a:txBody>
                  <a:tcPr/>
                </a:tc>
              </a:tr>
              <a:tr h="426960">
                <a:tc>
                  <a:txBody>
                    <a:bodyPr/>
                    <a:lstStyle/>
                    <a:p>
                      <a:pPr>
                        <a:lnSpc>
                          <a:spcPct val="100000"/>
                        </a:lnSpc>
                      </a:pPr>
                      <a:r>
                        <a:rPr lang="en-IN" sz="2200" b="1">
                          <a:solidFill>
                            <a:srgbClr val="000000"/>
                          </a:solidFill>
                          <a:latin typeface="Calibri"/>
                        </a:rPr>
                        <a:t>Initial Context</a:t>
                      </a:r>
                      <a:endParaRPr/>
                    </a:p>
                  </a:txBody>
                  <a:tcPr/>
                </a:tc>
                <a:tc>
                  <a:txBody>
                    <a:bodyPr/>
                    <a:lstStyle/>
                    <a:p>
                      <a:pPr>
                        <a:lnSpc>
                          <a:spcPct val="100000"/>
                        </a:lnSpc>
                      </a:pPr>
                      <a:r>
                        <a:rPr lang="en-IN" sz="2200">
                          <a:solidFill>
                            <a:srgbClr val="000000"/>
                          </a:solidFill>
                          <a:latin typeface="Calibri"/>
                        </a:rPr>
                        <a:t>Applicable Pre-requisites</a:t>
                      </a:r>
                      <a:endParaRPr/>
                    </a:p>
                  </a:txBody>
                  <a:tcPr/>
                </a:tc>
              </a:tr>
              <a:tr h="426960">
                <a:tc>
                  <a:txBody>
                    <a:bodyPr/>
                    <a:lstStyle/>
                    <a:p>
                      <a:pPr>
                        <a:lnSpc>
                          <a:spcPct val="100000"/>
                        </a:lnSpc>
                      </a:pPr>
                      <a:r>
                        <a:rPr lang="en-IN" sz="2200" b="1">
                          <a:solidFill>
                            <a:srgbClr val="000000"/>
                          </a:solidFill>
                          <a:latin typeface="Calibri"/>
                        </a:rPr>
                        <a:t>Problem</a:t>
                      </a:r>
                      <a:endParaRPr/>
                    </a:p>
                  </a:txBody>
                  <a:tcPr/>
                </a:tc>
                <a:tc>
                  <a:txBody>
                    <a:bodyPr/>
                    <a:lstStyle/>
                    <a:p>
                      <a:pPr>
                        <a:lnSpc>
                          <a:spcPct val="100000"/>
                        </a:lnSpc>
                      </a:pPr>
                      <a:r>
                        <a:rPr lang="en-IN" sz="2200">
                          <a:solidFill>
                            <a:srgbClr val="000000"/>
                          </a:solidFill>
                          <a:latin typeface="Calibri"/>
                        </a:rPr>
                        <a:t>Problem Definition</a:t>
                      </a:r>
                      <a:endParaRPr/>
                    </a:p>
                  </a:txBody>
                  <a:tcPr/>
                </a:tc>
              </a:tr>
              <a:tr h="698760">
                <a:tc>
                  <a:txBody>
                    <a:bodyPr/>
                    <a:lstStyle/>
                    <a:p>
                      <a:pPr>
                        <a:lnSpc>
                          <a:spcPct val="100000"/>
                        </a:lnSpc>
                      </a:pPr>
                      <a:r>
                        <a:rPr lang="en-IN" sz="2200" b="1">
                          <a:solidFill>
                            <a:srgbClr val="000000"/>
                          </a:solidFill>
                          <a:latin typeface="Calibri"/>
                        </a:rPr>
                        <a:t>Solution</a:t>
                      </a:r>
                      <a:endParaRPr/>
                    </a:p>
                  </a:txBody>
                  <a:tcPr/>
                </a:tc>
                <a:tc>
                  <a:txBody>
                    <a:bodyPr/>
                    <a:lstStyle/>
                    <a:p>
                      <a:pPr>
                        <a:lnSpc>
                          <a:spcPct val="100000"/>
                        </a:lnSpc>
                      </a:pPr>
                      <a:r>
                        <a:rPr lang="en-IN" sz="2200">
                          <a:solidFill>
                            <a:srgbClr val="000000"/>
                          </a:solidFill>
                          <a:latin typeface="Calibri"/>
                        </a:rPr>
                        <a:t>Solution to the problem / process</a:t>
                      </a:r>
                      <a:endParaRPr/>
                    </a:p>
                  </a:txBody>
                  <a:tcPr/>
                </a:tc>
              </a:tr>
              <a:tr h="762120">
                <a:tc>
                  <a:txBody>
                    <a:bodyPr/>
                    <a:lstStyle/>
                    <a:p>
                      <a:pPr>
                        <a:lnSpc>
                          <a:spcPct val="100000"/>
                        </a:lnSpc>
                      </a:pPr>
                      <a:r>
                        <a:rPr lang="en-IN" sz="2200" b="1">
                          <a:solidFill>
                            <a:srgbClr val="000000"/>
                          </a:solidFill>
                          <a:latin typeface="Calibri"/>
                        </a:rPr>
                        <a:t>Resulting Context</a:t>
                      </a:r>
                      <a:endParaRPr/>
                    </a:p>
                  </a:txBody>
                  <a:tcPr/>
                </a:tc>
                <a:tc>
                  <a:txBody>
                    <a:bodyPr/>
                    <a:lstStyle/>
                    <a:p>
                      <a:pPr>
                        <a:lnSpc>
                          <a:spcPct val="100000"/>
                        </a:lnSpc>
                      </a:pPr>
                      <a:r>
                        <a:rPr lang="en-IN" sz="2200">
                          <a:solidFill>
                            <a:srgbClr val="000000"/>
                          </a:solidFill>
                          <a:latin typeface="Calibri"/>
                        </a:rPr>
                        <a:t>S/W Engg. Info. &amp; Project info. Generated after completion</a:t>
                      </a:r>
                      <a:endParaRPr/>
                    </a:p>
                  </a:txBody>
                  <a:tcPr/>
                </a:tc>
              </a:tr>
              <a:tr h="762120">
                <a:tc>
                  <a:txBody>
                    <a:bodyPr/>
                    <a:lstStyle/>
                    <a:p>
                      <a:pPr>
                        <a:lnSpc>
                          <a:spcPct val="100000"/>
                        </a:lnSpc>
                      </a:pPr>
                      <a:r>
                        <a:rPr lang="en-IN" sz="2200" b="1">
                          <a:solidFill>
                            <a:srgbClr val="000000"/>
                          </a:solidFill>
                          <a:latin typeface="Calibri"/>
                        </a:rPr>
                        <a:t>Related Processes</a:t>
                      </a:r>
                      <a:endParaRPr/>
                    </a:p>
                  </a:txBody>
                  <a:tcPr/>
                </a:tc>
                <a:tc>
                  <a:txBody>
                    <a:bodyPr/>
                    <a:lstStyle/>
                    <a:p>
                      <a:pPr>
                        <a:lnSpc>
                          <a:spcPct val="100000"/>
                        </a:lnSpc>
                      </a:pPr>
                      <a:r>
                        <a:rPr lang="en-IN" sz="2200">
                          <a:solidFill>
                            <a:srgbClr val="000000"/>
                          </a:solidFill>
                          <a:latin typeface="Calibri"/>
                        </a:rPr>
                        <a:t>A list of other related process patterns</a:t>
                      </a:r>
                      <a:endParaRPr/>
                    </a:p>
                  </a:txBody>
                  <a:tcPr/>
                </a:tc>
              </a:tr>
              <a:tr h="762120">
                <a:tc>
                  <a:txBody>
                    <a:bodyPr/>
                    <a:lstStyle/>
                    <a:p>
                      <a:pPr>
                        <a:lnSpc>
                          <a:spcPct val="100000"/>
                        </a:lnSpc>
                      </a:pPr>
                      <a:r>
                        <a:rPr lang="en-IN" sz="2200" b="1">
                          <a:solidFill>
                            <a:srgbClr val="000000"/>
                          </a:solidFill>
                          <a:latin typeface="Calibri"/>
                        </a:rPr>
                        <a:t>Known Uses</a:t>
                      </a:r>
                      <a:endParaRPr/>
                    </a:p>
                  </a:txBody>
                  <a:tcPr/>
                </a:tc>
                <a:tc>
                  <a:txBody>
                    <a:bodyPr/>
                    <a:lstStyle/>
                    <a:p>
                      <a:pPr>
                        <a:lnSpc>
                          <a:spcPct val="100000"/>
                        </a:lnSpc>
                      </a:pPr>
                      <a:r>
                        <a:rPr lang="en-IN" sz="2200">
                          <a:solidFill>
                            <a:srgbClr val="000000"/>
                          </a:solidFill>
                          <a:latin typeface="Calibri"/>
                        </a:rPr>
                        <a:t>Where it is useful &amp; Examples where it has been used</a:t>
                      </a:r>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80880" y="182160"/>
            <a:ext cx="8152920" cy="6064560"/>
          </a:xfrm>
          <a:prstGeom prst="rect">
            <a:avLst/>
          </a:prstGeom>
          <a:noFill/>
          <a:ln w="9360">
            <a:noFill/>
          </a:ln>
        </p:spPr>
        <p:txBody>
          <a:bodyPr anchor="ctr"/>
          <a:lstStyle/>
          <a:p>
            <a:pPr algn="just">
              <a:lnSpc>
                <a:spcPct val="100000"/>
              </a:lnSpc>
            </a:pPr>
            <a:r>
              <a:rPr lang="en-IN" sz="2800" b="1">
                <a:solidFill>
                  <a:srgbClr val="000000"/>
                </a:solidFill>
                <a:latin typeface="Arial"/>
                <a:ea typeface="Times New Roman"/>
              </a:rPr>
              <a:t> </a:t>
            </a:r>
            <a:endParaRPr/>
          </a:p>
          <a:p>
            <a:pPr algn="just">
              <a:lnSpc>
                <a:spcPct val="100000"/>
              </a:lnSpc>
              <a:buFont typeface="StarSymbol"/>
              <a:buChar char=""/>
            </a:pPr>
            <a:r>
              <a:rPr lang="en-IN" sz="2800">
                <a:solidFill>
                  <a:srgbClr val="C0504D"/>
                </a:solidFill>
                <a:latin typeface="Arial"/>
                <a:ea typeface="Times New Roman"/>
              </a:rPr>
              <a:t> </a:t>
            </a:r>
            <a:r>
              <a:rPr lang="en-IN" sz="2800" b="1">
                <a:solidFill>
                  <a:srgbClr val="C0504D"/>
                </a:solidFill>
                <a:latin typeface="Arial"/>
                <a:ea typeface="Times New Roman"/>
              </a:rPr>
              <a:t>What are the characteristics of Software?</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Logical rather than Physical</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Software is developed or engineered, it is not   </a:t>
            </a:r>
            <a:endParaRPr/>
          </a:p>
          <a:p>
            <a:pPr algn="just">
              <a:lnSpc>
                <a:spcPct val="100000"/>
              </a:lnSpc>
            </a:pPr>
            <a:r>
              <a:rPr lang="en-IN" sz="2800">
                <a:solidFill>
                  <a:srgbClr val="000000"/>
                </a:solidFill>
                <a:latin typeface="Arial"/>
                <a:ea typeface="Times New Roman"/>
              </a:rPr>
              <a:t>  manufactured (Quality, People, Process, </a:t>
            </a:r>
            <a:endParaRPr/>
          </a:p>
          <a:p>
            <a:pPr algn="just">
              <a:lnSpc>
                <a:spcPct val="100000"/>
              </a:lnSpc>
            </a:pPr>
            <a:r>
              <a:rPr lang="en-IN" sz="2800">
                <a:solidFill>
                  <a:srgbClr val="000000"/>
                </a:solidFill>
                <a:latin typeface="Arial"/>
                <a:ea typeface="Times New Roman"/>
              </a:rPr>
              <a:t>  Cost)</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Software does not wear out (Bathtub Curve)</a:t>
            </a:r>
            <a:endParaRPr/>
          </a:p>
          <a:p>
            <a:pPr algn="just">
              <a:lnSpc>
                <a:spcPct val="100000"/>
              </a:lnSpc>
            </a:pPr>
            <a:endParaRPr/>
          </a:p>
          <a:p>
            <a:pPr lvl="1" algn="just">
              <a:lnSpc>
                <a:spcPct val="100000"/>
              </a:lnSpc>
              <a:buFont typeface="StarSymbol"/>
              <a:buChar char=""/>
            </a:pPr>
            <a:r>
              <a:rPr lang="en-IN" sz="2800">
                <a:solidFill>
                  <a:srgbClr val="000000"/>
                </a:solidFill>
                <a:latin typeface="Arial"/>
                <a:ea typeface="Times New Roman"/>
              </a:rPr>
              <a:t> Moving towards component based  </a:t>
            </a:r>
            <a:endParaRPr/>
          </a:p>
          <a:p>
            <a:pPr algn="just">
              <a:lnSpc>
                <a:spcPct val="100000"/>
              </a:lnSpc>
            </a:pPr>
            <a:r>
              <a:rPr lang="en-IN" sz="2800">
                <a:solidFill>
                  <a:srgbClr val="000000"/>
                </a:solidFill>
                <a:latin typeface="Arial"/>
                <a:ea typeface="Times New Roman"/>
              </a:rPr>
              <a:t>  construction, however most of the software is </a:t>
            </a:r>
            <a:endParaRPr/>
          </a:p>
          <a:p>
            <a:pPr algn="just">
              <a:lnSpc>
                <a:spcPct val="100000"/>
              </a:lnSpc>
            </a:pPr>
            <a:r>
              <a:rPr lang="en-IN" sz="2800">
                <a:solidFill>
                  <a:srgbClr val="000000"/>
                </a:solidFill>
                <a:latin typeface="Arial"/>
                <a:ea typeface="Times New Roman"/>
              </a:rPr>
              <a:t>  custom built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553080" y="6248880"/>
            <a:ext cx="1904760" cy="456840"/>
          </a:xfrm>
          <a:prstGeom prst="rect">
            <a:avLst/>
          </a:prstGeom>
        </p:spPr>
        <p:txBody>
          <a:bodyPr anchor="ctr"/>
          <a:lstStyle/>
          <a:p>
            <a:pPr>
              <a:lnSpc>
                <a:spcPct val="100000"/>
              </a:lnSpc>
            </a:pPr>
            <a:fld id="{703A5DEF-7C37-46D7-B638-05320901FC28}" type="slidenum">
              <a:rPr lang="en-IN" sz="1200">
                <a:solidFill>
                  <a:srgbClr val="8B8B8B"/>
                </a:solidFill>
                <a:latin typeface="Calibri"/>
              </a:rPr>
              <a:pPr>
                <a:lnSpc>
                  <a:spcPct val="100000"/>
                </a:lnSpc>
              </a:pPr>
              <a:t>9</a:t>
            </a:fld>
            <a:endParaRPr/>
          </a:p>
        </p:txBody>
      </p:sp>
      <p:sp>
        <p:nvSpPr>
          <p:cNvPr id="172" name="CustomShape 2"/>
          <p:cNvSpPr/>
          <p:nvPr/>
        </p:nvSpPr>
        <p:spPr>
          <a:xfrm>
            <a:off x="2189520" y="230580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3" name="CustomShape 3"/>
          <p:cNvSpPr/>
          <p:nvPr/>
        </p:nvSpPr>
        <p:spPr>
          <a:xfrm>
            <a:off x="2189520" y="302004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4" name="CustomShape 4"/>
          <p:cNvSpPr/>
          <p:nvPr/>
        </p:nvSpPr>
        <p:spPr>
          <a:xfrm>
            <a:off x="2189520" y="373428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5" name="CustomShape 5"/>
          <p:cNvSpPr/>
          <p:nvPr/>
        </p:nvSpPr>
        <p:spPr>
          <a:xfrm>
            <a:off x="2189520" y="444888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6" name="CustomShape 6"/>
          <p:cNvSpPr/>
          <p:nvPr/>
        </p:nvSpPr>
        <p:spPr>
          <a:xfrm>
            <a:off x="1268280" y="1335960"/>
            <a:ext cx="182520" cy="551160"/>
          </a:xfrm>
          <a:prstGeom prst="rect">
            <a:avLst/>
          </a:prstGeom>
          <a:noFill/>
          <a:ln w="12600">
            <a:noFill/>
          </a:ln>
        </p:spPr>
      </p:sp>
      <p:sp>
        <p:nvSpPr>
          <p:cNvPr id="177" name="TextShape 7"/>
          <p:cNvSpPr txBox="1"/>
          <p:nvPr/>
        </p:nvSpPr>
        <p:spPr>
          <a:xfrm>
            <a:off x="685800" y="609120"/>
            <a:ext cx="7772040" cy="1142640"/>
          </a:xfrm>
          <a:prstGeom prst="rect">
            <a:avLst/>
          </a:prstGeom>
        </p:spPr>
        <p:txBody>
          <a:bodyPr anchor="ctr"/>
          <a:lstStyle/>
          <a:p>
            <a:pPr algn="ctr">
              <a:lnSpc>
                <a:spcPct val="100000"/>
              </a:lnSpc>
            </a:pPr>
            <a:r>
              <a:rPr lang="en-US" sz="4400">
                <a:solidFill>
                  <a:srgbClr val="FF0000"/>
                </a:solidFill>
                <a:latin typeface="Calibri"/>
                <a:ea typeface="宋体"/>
              </a:rPr>
              <a:t>Hardware vs. Software</a:t>
            </a:r>
            <a:endParaRPr/>
          </a:p>
        </p:txBody>
      </p:sp>
      <p:graphicFrame>
        <p:nvGraphicFramePr>
          <p:cNvPr id="178" name="Table 8"/>
          <p:cNvGraphicFramePr/>
          <p:nvPr/>
        </p:nvGraphicFramePr>
        <p:xfrm>
          <a:off x="228600" y="1371600"/>
          <a:ext cx="8610480" cy="5160960"/>
        </p:xfrm>
        <a:graphic>
          <a:graphicData uri="http://schemas.openxmlformats.org/drawingml/2006/table">
            <a:tbl>
              <a:tblPr/>
              <a:tblGrid>
                <a:gridCol w="3809880"/>
                <a:gridCol w="4800600"/>
              </a:tblGrid>
              <a:tr h="1160640">
                <a:tc>
                  <a:txBody>
                    <a:bodyPr/>
                    <a:lstStyle/>
                    <a:p>
                      <a:pPr>
                        <a:lnSpc>
                          <a:spcPct val="100000"/>
                        </a:lnSpc>
                      </a:pPr>
                      <a:r>
                        <a:rPr lang="en-IN" sz="4100">
                          <a:solidFill>
                            <a:srgbClr val="FF0000"/>
                          </a:solidFill>
                          <a:latin typeface="Arial"/>
                          <a:ea typeface="宋体"/>
                        </a:rPr>
                        <a:t>Hardware</a:t>
                      </a:r>
                      <a:endParaRPr/>
                    </a:p>
                  </a:txBody>
                  <a:tcPr/>
                </a:tc>
                <a:tc>
                  <a:txBody>
                    <a:bodyPr/>
                    <a:lstStyle/>
                    <a:p>
                      <a:pPr>
                        <a:lnSpc>
                          <a:spcPct val="100000"/>
                        </a:lnSpc>
                      </a:pPr>
                      <a:r>
                        <a:rPr lang="en-IN" sz="4100">
                          <a:solidFill>
                            <a:srgbClr val="FF0000"/>
                          </a:solidFill>
                          <a:latin typeface="Arial"/>
                          <a:ea typeface="宋体"/>
                        </a:rPr>
                        <a:t>Software</a:t>
                      </a:r>
                      <a:endParaRPr/>
                    </a:p>
                  </a:txBody>
                  <a:tcPr/>
                </a:tc>
              </a:tr>
              <a:tr h="4000320">
                <a:tc>
                  <a:txBody>
                    <a:bodyPr/>
                    <a:lstStyle/>
                    <a:p>
                      <a:pPr>
                        <a:lnSpc>
                          <a:spcPct val="100000"/>
                        </a:lnSpc>
                        <a:buFont typeface="Wingdings" charset="2"/>
                        <a:buChar char=""/>
                      </a:pPr>
                      <a:r>
                        <a:rPr lang="en-IN" sz="3200">
                          <a:solidFill>
                            <a:srgbClr val="000000"/>
                          </a:solidFill>
                          <a:latin typeface="Arial"/>
                          <a:ea typeface="宋体"/>
                        </a:rPr>
                        <a:t> Manufactured</a:t>
                      </a:r>
                      <a:endParaRPr/>
                    </a:p>
                    <a:p>
                      <a:pPr>
                        <a:lnSpc>
                          <a:spcPct val="100000"/>
                        </a:lnSpc>
                        <a:buFont typeface="Wingdings" charset="2"/>
                        <a:buChar char=""/>
                      </a:pPr>
                      <a:r>
                        <a:rPr lang="en-IN" sz="3200">
                          <a:solidFill>
                            <a:srgbClr val="000000"/>
                          </a:solidFill>
                          <a:latin typeface="Arial"/>
                          <a:ea typeface="宋体"/>
                        </a:rPr>
                        <a:t> Wears out</a:t>
                      </a:r>
                      <a:endParaRPr/>
                    </a:p>
                    <a:p>
                      <a:pPr>
                        <a:lnSpc>
                          <a:spcPct val="100000"/>
                        </a:lnSpc>
                        <a:buFont typeface="Wingdings" charset="2"/>
                        <a:buChar char=""/>
                      </a:pPr>
                      <a:r>
                        <a:rPr lang="en-IN" sz="3200">
                          <a:solidFill>
                            <a:srgbClr val="000000"/>
                          </a:solidFill>
                          <a:latin typeface="Arial"/>
                          <a:ea typeface="宋体"/>
                        </a:rPr>
                        <a:t> Built using  </a:t>
                      </a:r>
                      <a:endParaRPr/>
                    </a:p>
                    <a:p>
                      <a:pPr>
                        <a:lnSpc>
                          <a:spcPct val="100000"/>
                        </a:lnSpc>
                      </a:pPr>
                      <a:r>
                        <a:rPr lang="en-IN" sz="3200">
                          <a:solidFill>
                            <a:srgbClr val="000000"/>
                          </a:solidFill>
                          <a:latin typeface="Arial"/>
                          <a:ea typeface="宋体"/>
                        </a:rPr>
                        <a:t>   components</a:t>
                      </a:r>
                      <a:endParaRPr/>
                    </a:p>
                    <a:p>
                      <a:pPr>
                        <a:lnSpc>
                          <a:spcPct val="100000"/>
                        </a:lnSpc>
                        <a:buFont typeface="Wingdings" charset="2"/>
                        <a:buChar char=""/>
                      </a:pPr>
                      <a:r>
                        <a:rPr lang="en-IN" sz="3200">
                          <a:solidFill>
                            <a:srgbClr val="000000"/>
                          </a:solidFill>
                          <a:latin typeface="Arial"/>
                          <a:ea typeface="宋体"/>
                        </a:rPr>
                        <a:t> Relatively </a:t>
                      </a:r>
                      <a:endParaRPr/>
                    </a:p>
                    <a:p>
                      <a:pPr>
                        <a:lnSpc>
                          <a:spcPct val="100000"/>
                        </a:lnSpc>
                      </a:pPr>
                      <a:r>
                        <a:rPr lang="en-IN" sz="3200">
                          <a:solidFill>
                            <a:srgbClr val="000000"/>
                          </a:solidFill>
                          <a:latin typeface="Arial"/>
                          <a:ea typeface="宋体"/>
                        </a:rPr>
                        <a:t>   simple</a:t>
                      </a:r>
                      <a:endParaRPr/>
                    </a:p>
                  </a:txBody>
                  <a:tcPr/>
                </a:tc>
                <a:tc>
                  <a:txBody>
                    <a:bodyPr/>
                    <a:lstStyle/>
                    <a:p>
                      <a:pPr>
                        <a:lnSpc>
                          <a:spcPct val="100000"/>
                        </a:lnSpc>
                        <a:buFont typeface="Wingdings" charset="2"/>
                        <a:buChar char=""/>
                      </a:pPr>
                      <a:r>
                        <a:rPr lang="en-IN" sz="2800">
                          <a:solidFill>
                            <a:srgbClr val="000000"/>
                          </a:solidFill>
                          <a:latin typeface="Arial"/>
                          <a:ea typeface="宋体"/>
                        </a:rPr>
                        <a:t>Developed/Engineered</a:t>
                      </a:r>
                      <a:endParaRPr/>
                    </a:p>
                    <a:p>
                      <a:pPr>
                        <a:lnSpc>
                          <a:spcPct val="100000"/>
                        </a:lnSpc>
                        <a:buFont typeface="Wingdings" charset="2"/>
                        <a:buChar char=""/>
                      </a:pPr>
                      <a:r>
                        <a:rPr lang="en-IN" sz="2800">
                          <a:solidFill>
                            <a:srgbClr val="000000"/>
                          </a:solidFill>
                          <a:latin typeface="Arial"/>
                          <a:ea typeface="宋体"/>
                        </a:rPr>
                        <a:t> Deteriorates</a:t>
                      </a:r>
                      <a:endParaRPr/>
                    </a:p>
                    <a:p>
                      <a:pPr>
                        <a:lnSpc>
                          <a:spcPct val="100000"/>
                        </a:lnSpc>
                        <a:buFont typeface="Wingdings" charset="2"/>
                        <a:buChar char=""/>
                      </a:pPr>
                      <a:r>
                        <a:rPr lang="en-IN" sz="3200">
                          <a:solidFill>
                            <a:srgbClr val="000000"/>
                          </a:solidFill>
                          <a:latin typeface="Arial"/>
                          <a:ea typeface="宋体"/>
                        </a:rPr>
                        <a:t> Custom built</a:t>
                      </a:r>
                      <a:endParaRPr/>
                    </a:p>
                    <a:p>
                      <a:pPr>
                        <a:lnSpc>
                          <a:spcPct val="100000"/>
                        </a:lnSpc>
                      </a:pPr>
                      <a:endParaRPr/>
                    </a:p>
                    <a:p>
                      <a:pPr>
                        <a:lnSpc>
                          <a:spcPct val="100000"/>
                        </a:lnSpc>
                        <a:buFont typeface="Wingdings" charset="2"/>
                        <a:buChar char=""/>
                      </a:pPr>
                      <a:r>
                        <a:rPr lang="en-IN" sz="3200">
                          <a:solidFill>
                            <a:srgbClr val="000000"/>
                          </a:solidFill>
                          <a:latin typeface="Arial"/>
                          <a:ea typeface="宋体"/>
                        </a:rPr>
                        <a:t> Complex</a:t>
                      </a:r>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1932</Words>
  <PresentationFormat>On-screen Show (4:3)</PresentationFormat>
  <Paragraphs>741</Paragraphs>
  <Slides>70</Slides>
  <Notes>0</Notes>
  <HiddenSlides>0</HiddenSlides>
  <MMClips>0</MMClips>
  <ScaleCrop>false</ScaleCrop>
  <HeadingPairs>
    <vt:vector size="4" baseType="variant">
      <vt:variant>
        <vt:lpstr>Theme</vt:lpstr>
      </vt:variant>
      <vt:variant>
        <vt:i4>4</vt:i4>
      </vt:variant>
      <vt:variant>
        <vt:lpstr>Slide Titles</vt:lpstr>
      </vt:variant>
      <vt:variant>
        <vt:i4>70</vt:i4>
      </vt:variant>
    </vt:vector>
  </HeadingPairs>
  <TitlesOfParts>
    <vt:vector size="74"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 The Creator</dc:creator>
  <cp:lastModifiedBy>Aditya</cp:lastModifiedBy>
  <cp:revision>1</cp:revision>
  <dcterms:modified xsi:type="dcterms:W3CDTF">2021-10-27T14:29:14Z</dcterms:modified>
</cp:coreProperties>
</file>