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48"/>
  </p:notesMasterIdLst>
  <p:sldIdLst>
    <p:sldId id="310" r:id="rId2"/>
    <p:sldId id="256" r:id="rId3"/>
    <p:sldId id="297" r:id="rId4"/>
    <p:sldId id="298" r:id="rId5"/>
    <p:sldId id="295" r:id="rId6"/>
    <p:sldId id="299" r:id="rId7"/>
    <p:sldId id="261" r:id="rId8"/>
    <p:sldId id="311" r:id="rId9"/>
    <p:sldId id="300" r:id="rId10"/>
    <p:sldId id="312" r:id="rId11"/>
    <p:sldId id="260" r:id="rId12"/>
    <p:sldId id="303" r:id="rId13"/>
    <p:sldId id="301" r:id="rId14"/>
    <p:sldId id="304" r:id="rId15"/>
    <p:sldId id="263" r:id="rId16"/>
    <p:sldId id="264" r:id="rId17"/>
    <p:sldId id="267" r:id="rId18"/>
    <p:sldId id="270" r:id="rId19"/>
    <p:sldId id="269" r:id="rId20"/>
    <p:sldId id="268" r:id="rId21"/>
    <p:sldId id="272" r:id="rId22"/>
    <p:sldId id="273" r:id="rId23"/>
    <p:sldId id="271" r:id="rId24"/>
    <p:sldId id="274" r:id="rId25"/>
    <p:sldId id="275" r:id="rId26"/>
    <p:sldId id="278" r:id="rId27"/>
    <p:sldId id="306" r:id="rId28"/>
    <p:sldId id="276" r:id="rId29"/>
    <p:sldId id="307" r:id="rId30"/>
    <p:sldId id="308" r:id="rId31"/>
    <p:sldId id="309" r:id="rId32"/>
    <p:sldId id="313" r:id="rId33"/>
    <p:sldId id="287" r:id="rId34"/>
    <p:sldId id="284" r:id="rId35"/>
    <p:sldId id="283" r:id="rId36"/>
    <p:sldId id="286" r:id="rId37"/>
    <p:sldId id="292" r:id="rId38"/>
    <p:sldId id="317" r:id="rId39"/>
    <p:sldId id="282" r:id="rId40"/>
    <p:sldId id="281" r:id="rId41"/>
    <p:sldId id="314" r:id="rId42"/>
    <p:sldId id="290" r:id="rId43"/>
    <p:sldId id="315" r:id="rId44"/>
    <p:sldId id="289" r:id="rId45"/>
    <p:sldId id="316" r:id="rId46"/>
    <p:sldId id="288" r:id="rId47"/>
  </p:sldIdLst>
  <p:sldSz cx="9144000" cy="5143500" type="screen16x9"/>
  <p:notesSz cx="6858000" cy="9144000"/>
  <p:embeddedFontLst>
    <p:embeddedFont>
      <p:font typeface="Century Gothic" panose="020B0502020202020204" pitchFamily="34" charset="0"/>
      <p:regular r:id="rId49"/>
      <p:bold r:id="rId50"/>
      <p:italic r:id="rId51"/>
      <p:boldItalic r:id="rId52"/>
    </p:embeddedFont>
    <p:embeddedFont>
      <p:font typeface="Trebuchet MS" panose="020B0603020202020204" pitchFamily="34" charset="0"/>
      <p:regular r:id="rId53"/>
      <p:bold r:id="rId54"/>
      <p:italic r:id="rId55"/>
      <p:boldItalic r:id="rId56"/>
    </p:embeddedFont>
    <p:embeddedFont>
      <p:font typeface="Wingdings 3" panose="05040102010807070707" pitchFamily="18" charset="2"/>
      <p:regular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P" initials="DP" lastIdx="1" clrIdx="0">
    <p:extLst>
      <p:ext uri="{19B8F6BF-5375-455C-9EA6-DF929625EA0E}">
        <p15:presenceInfo xmlns:p15="http://schemas.microsoft.com/office/powerpoint/2012/main" userId="e7548e133ccb81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1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89823E-D904-481F-BCE6-3ABB8A2AB448}">
  <a:tblStyle styleId="{B989823E-D904-481F-BCE6-3ABB8A2AB4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625" autoAdjust="0"/>
  </p:normalViewPr>
  <p:slideViewPr>
    <p:cSldViewPr snapToGrid="0">
      <p:cViewPr varScale="1">
        <p:scale>
          <a:sx n="108" d="100"/>
          <a:sy n="108" d="100"/>
        </p:scale>
        <p:origin x="1195" y="77"/>
      </p:cViewPr>
      <p:guideLst>
        <p:guide orient="horz" pos="1620"/>
        <p:guide pos="2880"/>
      </p:guideLst>
    </p:cSldViewPr>
  </p:slideViewPr>
  <p:outlineViewPr>
    <p:cViewPr>
      <p:scale>
        <a:sx n="33" d="100"/>
        <a:sy n="33" d="100"/>
      </p:scale>
      <p:origin x="0" y="-5510"/>
    </p:cViewPr>
  </p:outlineViewPr>
  <p:notesTextViewPr>
    <p:cViewPr>
      <p:scale>
        <a:sx n="1" d="1"/>
        <a:sy n="1" d="1"/>
      </p:scale>
      <p:origin x="0" y="0"/>
    </p:cViewPr>
  </p:notesTextViewPr>
  <p:sorterViewPr>
    <p:cViewPr>
      <p:scale>
        <a:sx n="100" d="100"/>
        <a:sy n="100" d="100"/>
      </p:scale>
      <p:origin x="0" y="-7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5795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4107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826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34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972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59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86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737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7081203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443292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5987483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131348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67644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14520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841230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34362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997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552890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163506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746686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122031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624213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75751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77477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7575423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1/31/2022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4388477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beginnersbook.com/2014/01/c-function-call-by-value-exampl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beginnersbook.com/2014/01/c-function-call-by-reference-exampl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programiz.com/c-programming/c-if-else-stateme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6E6D-C4C9-41F1-B8E1-05DAAA73B203}"/>
              </a:ext>
            </a:extLst>
          </p:cNvPr>
          <p:cNvSpPr>
            <a:spLocks noGrp="1"/>
          </p:cNvSpPr>
          <p:nvPr>
            <p:ph type="ctrTitle"/>
          </p:nvPr>
        </p:nvSpPr>
        <p:spPr/>
        <p:txBody>
          <a:bodyPr/>
          <a:lstStyle/>
          <a:p>
            <a:pPr algn="ctr"/>
            <a:r>
              <a:rPr lang="en-IN" dirty="0">
                <a:solidFill>
                  <a:srgbClr val="FF0000"/>
                </a:solidFill>
              </a:rPr>
              <a:t>FUNCTIONS</a:t>
            </a:r>
          </a:p>
        </p:txBody>
      </p:sp>
    </p:spTree>
    <p:extLst>
      <p:ext uri="{BB962C8B-B14F-4D97-AF65-F5344CB8AC3E}">
        <p14:creationId xmlns:p14="http://schemas.microsoft.com/office/powerpoint/2010/main" val="368112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1977-A668-4A9F-BB73-785489671AA1}"/>
              </a:ext>
            </a:extLst>
          </p:cNvPr>
          <p:cNvSpPr>
            <a:spLocks noGrp="1"/>
          </p:cNvSpPr>
          <p:nvPr>
            <p:ph type="title"/>
          </p:nvPr>
        </p:nvSpPr>
        <p:spPr>
          <a:xfrm>
            <a:off x="134679" y="694659"/>
            <a:ext cx="8881729" cy="4051853"/>
          </a:xfrm>
        </p:spPr>
        <p:txBody>
          <a:bodyPr>
            <a:normAutofit fontScale="90000"/>
          </a:bodyPr>
          <a:lstStyle/>
          <a:p>
            <a:r>
              <a:rPr lang="en-US" sz="1600" u="sng" dirty="0">
                <a:solidFill>
                  <a:srgbClr val="FF0000"/>
                </a:solidFill>
              </a:rPr>
              <a:t>Syntax for declaring function</a:t>
            </a:r>
            <a:r>
              <a:rPr lang="en-US" sz="1600" dirty="0">
                <a:solidFill>
                  <a:schemeClr val="accent1"/>
                </a:solidFill>
              </a:rPr>
              <a:t> </a:t>
            </a:r>
            <a:br>
              <a:rPr lang="en-US" sz="1800" dirty="0">
                <a:solidFill>
                  <a:schemeClr val="accent1"/>
                </a:solidFill>
              </a:rPr>
            </a:br>
            <a:r>
              <a:rPr lang="en-US" sz="1800" dirty="0">
                <a:solidFill>
                  <a:schemeClr val="accent1"/>
                </a:solidFill>
              </a:rPr>
              <a:t>                                          		</a:t>
            </a:r>
            <a:br>
              <a:rPr lang="en-US" sz="1800" dirty="0">
                <a:solidFill>
                  <a:schemeClr val="accent1"/>
                </a:solidFill>
              </a:rPr>
            </a:br>
            <a:r>
              <a:rPr lang="en-US" sz="1600" i="1" dirty="0" err="1">
                <a:solidFill>
                  <a:schemeClr val="tx1"/>
                </a:solidFill>
              </a:rPr>
              <a:t>return_type</a:t>
            </a:r>
            <a:r>
              <a:rPr lang="en-US" sz="1600" i="1" dirty="0">
                <a:solidFill>
                  <a:schemeClr val="tx1"/>
                </a:solidFill>
              </a:rPr>
              <a:t>   </a:t>
            </a:r>
            <a:r>
              <a:rPr lang="en-US" sz="1600" i="1" dirty="0" err="1">
                <a:solidFill>
                  <a:schemeClr val="tx1"/>
                </a:solidFill>
              </a:rPr>
              <a:t>function_name</a:t>
            </a:r>
            <a:r>
              <a:rPr lang="en-US" sz="1600" i="1" dirty="0">
                <a:solidFill>
                  <a:schemeClr val="tx1"/>
                </a:solidFill>
              </a:rPr>
              <a:t> </a:t>
            </a:r>
            <a:r>
              <a:rPr lang="en-US" sz="1600" i="1" dirty="0">
                <a:solidFill>
                  <a:srgbClr val="FF0000"/>
                </a:solidFill>
              </a:rPr>
              <a:t>(datatype var1,datatype var2,………..);</a:t>
            </a:r>
            <a:r>
              <a:rPr lang="en-US" sz="1600" i="1" dirty="0">
                <a:solidFill>
                  <a:schemeClr val="tx1"/>
                </a:solidFill>
              </a:rPr>
              <a:t>            </a:t>
            </a:r>
            <a:br>
              <a:rPr lang="en-US" sz="1600" i="1" dirty="0">
                <a:solidFill>
                  <a:schemeClr val="tx1"/>
                </a:solidFill>
              </a:rPr>
            </a:br>
            <a:r>
              <a:rPr lang="en-US" sz="1600" i="1" dirty="0">
                <a:solidFill>
                  <a:schemeClr val="tx1"/>
                </a:solidFill>
              </a:rPr>
              <a:t> {                                                                                     	        </a:t>
            </a:r>
            <a:br>
              <a:rPr lang="en-US" sz="1600" i="1" dirty="0">
                <a:solidFill>
                  <a:schemeClr val="tx1"/>
                </a:solidFill>
              </a:rPr>
            </a:br>
            <a:r>
              <a:rPr lang="en-US" sz="1600" i="1" dirty="0">
                <a:solidFill>
                  <a:schemeClr val="tx1"/>
                </a:solidFill>
              </a:rPr>
              <a:t> Set of statements – Block of code ;                                  	           </a:t>
            </a:r>
            <a:br>
              <a:rPr lang="en-US" sz="1600" i="1" dirty="0">
                <a:solidFill>
                  <a:schemeClr val="tx1"/>
                </a:solidFill>
              </a:rPr>
            </a:br>
            <a:r>
              <a:rPr lang="en-US" sz="1600" i="1" dirty="0">
                <a:solidFill>
                  <a:schemeClr val="tx1"/>
                </a:solidFill>
              </a:rPr>
              <a:t> }</a:t>
            </a:r>
            <a:r>
              <a:rPr lang="en-US" sz="1600" i="1" dirty="0">
                <a:solidFill>
                  <a:srgbClr val="D01400"/>
                </a:solidFill>
              </a:rPr>
              <a:t> </a:t>
            </a:r>
            <a:br>
              <a:rPr lang="en-US" sz="1600" i="1" dirty="0">
                <a:solidFill>
                  <a:srgbClr val="D01400"/>
                </a:solidFill>
              </a:rPr>
            </a:br>
            <a:br>
              <a:rPr lang="en-US" sz="1600" i="1" dirty="0">
                <a:solidFill>
                  <a:srgbClr val="D01400"/>
                </a:solidFill>
              </a:rPr>
            </a:br>
            <a:r>
              <a:rPr lang="en-US" sz="1600" b="1" dirty="0">
                <a:solidFill>
                  <a:srgbClr val="7030A0"/>
                </a:solidFill>
              </a:rPr>
              <a:t>argument list:</a:t>
            </a:r>
            <a:br>
              <a:rPr lang="en-US" sz="1600" b="1" dirty="0">
                <a:solidFill>
                  <a:srgbClr val="7030A0"/>
                </a:solidFill>
              </a:rPr>
            </a:br>
            <a:r>
              <a:rPr lang="en-US" sz="1600" dirty="0"/>
              <a:t>Argument list contains variables names along with their data types. These arguments are kind of inputs for the function. </a:t>
            </a:r>
            <a:r>
              <a:rPr lang="en-US" sz="1600" dirty="0">
                <a:solidFill>
                  <a:schemeClr val="accent6">
                    <a:lumMod val="50000"/>
                  </a:schemeClr>
                </a:solidFill>
              </a:rPr>
              <a:t>For example</a:t>
            </a:r>
            <a:r>
              <a:rPr lang="en-US" sz="1600" dirty="0"/>
              <a:t> –.</a:t>
            </a:r>
            <a:br>
              <a:rPr lang="en-US" sz="1600" dirty="0"/>
            </a:br>
            <a:r>
              <a:rPr lang="en-US" sz="1600" dirty="0"/>
              <a:t>A function which is used to add two integer variables, will be having two integer argument</a:t>
            </a:r>
            <a:br>
              <a:rPr lang="en-US" sz="1600" dirty="0"/>
            </a:br>
            <a:br>
              <a:rPr lang="en-US" sz="1600" dirty="0"/>
            </a:br>
            <a:r>
              <a:rPr lang="en-US" sz="1600" u="sng" dirty="0">
                <a:solidFill>
                  <a:srgbClr val="FF0000"/>
                </a:solidFill>
              </a:rPr>
              <a:t>Syntax for declaring function</a:t>
            </a:r>
            <a:r>
              <a:rPr lang="en-US" sz="1600" dirty="0">
                <a:solidFill>
                  <a:schemeClr val="accent1"/>
                </a:solidFill>
              </a:rPr>
              <a:t> </a:t>
            </a:r>
            <a:br>
              <a:rPr lang="en-US" sz="1600" dirty="0">
                <a:solidFill>
                  <a:schemeClr val="accent1"/>
                </a:solidFill>
              </a:rPr>
            </a:br>
            <a:r>
              <a:rPr lang="en-US" sz="1600" dirty="0">
                <a:solidFill>
                  <a:schemeClr val="accent1"/>
                </a:solidFill>
              </a:rPr>
              <a:t>                                                  		</a:t>
            </a:r>
            <a:br>
              <a:rPr lang="en-US" sz="1600" dirty="0">
                <a:solidFill>
                  <a:schemeClr val="accent1"/>
                </a:solidFill>
              </a:rPr>
            </a:br>
            <a:r>
              <a:rPr lang="en-US" sz="1600" i="1" dirty="0" err="1">
                <a:solidFill>
                  <a:schemeClr val="tx1"/>
                </a:solidFill>
              </a:rPr>
              <a:t>return_type</a:t>
            </a:r>
            <a:r>
              <a:rPr lang="en-US" sz="1600" i="1" dirty="0">
                <a:solidFill>
                  <a:schemeClr val="tx1"/>
                </a:solidFill>
              </a:rPr>
              <a:t>   </a:t>
            </a:r>
            <a:r>
              <a:rPr lang="en-US" sz="1600" i="1" dirty="0" err="1">
                <a:solidFill>
                  <a:schemeClr val="tx1"/>
                </a:solidFill>
              </a:rPr>
              <a:t>function_name</a:t>
            </a:r>
            <a:r>
              <a:rPr lang="en-US" sz="1600" i="1" dirty="0">
                <a:solidFill>
                  <a:schemeClr val="tx1"/>
                </a:solidFill>
              </a:rPr>
              <a:t> (datatype var1,datatype var2,………..);            </a:t>
            </a:r>
            <a:br>
              <a:rPr lang="en-US" sz="1600" i="1" dirty="0">
                <a:solidFill>
                  <a:schemeClr val="tx1"/>
                </a:solidFill>
              </a:rPr>
            </a:br>
            <a:r>
              <a:rPr lang="en-US" sz="1600" i="1" dirty="0">
                <a:solidFill>
                  <a:schemeClr val="tx1"/>
                </a:solidFill>
              </a:rPr>
              <a:t> </a:t>
            </a:r>
            <a:r>
              <a:rPr lang="en-US" sz="1600" i="1" dirty="0">
                <a:solidFill>
                  <a:srgbClr val="FF0000"/>
                </a:solidFill>
              </a:rPr>
              <a:t>{                                                                                     	        </a:t>
            </a:r>
            <a:br>
              <a:rPr lang="en-US" sz="1600" i="1" dirty="0">
                <a:solidFill>
                  <a:srgbClr val="FF0000"/>
                </a:solidFill>
              </a:rPr>
            </a:br>
            <a:r>
              <a:rPr lang="en-US" sz="1600" i="1" dirty="0">
                <a:solidFill>
                  <a:srgbClr val="FF0000"/>
                </a:solidFill>
              </a:rPr>
              <a:t> Set of statements – Block of code ;                                  	           </a:t>
            </a:r>
            <a:br>
              <a:rPr lang="en-US" sz="1600" i="1" dirty="0">
                <a:solidFill>
                  <a:srgbClr val="FF0000"/>
                </a:solidFill>
              </a:rPr>
            </a:br>
            <a:r>
              <a:rPr lang="en-US" sz="1600" i="1" dirty="0">
                <a:solidFill>
                  <a:srgbClr val="FF0000"/>
                </a:solidFill>
              </a:rPr>
              <a:t> } </a:t>
            </a:r>
            <a:br>
              <a:rPr lang="en-US" sz="1600" i="1" dirty="0">
                <a:solidFill>
                  <a:srgbClr val="D01400"/>
                </a:solidFill>
              </a:rPr>
            </a:br>
            <a:br>
              <a:rPr lang="en-US" sz="1600" dirty="0"/>
            </a:br>
            <a:r>
              <a:rPr lang="en-US" sz="1600" b="1" dirty="0">
                <a:solidFill>
                  <a:srgbClr val="7030A0"/>
                </a:solidFill>
              </a:rPr>
              <a:t>Block of code</a:t>
            </a:r>
            <a:r>
              <a:rPr lang="en-US" sz="1600" b="1" dirty="0"/>
              <a:t>:</a:t>
            </a:r>
            <a:br>
              <a:rPr lang="en-US" sz="1600" b="1" dirty="0"/>
            </a:br>
            <a:r>
              <a:rPr lang="en-US" sz="1600" dirty="0"/>
              <a:t>Set of C statements, which will be executed whenever a call will be made to the function.</a:t>
            </a:r>
            <a:br>
              <a:rPr lang="en-US" sz="1600" dirty="0"/>
            </a:br>
            <a:endParaRPr lang="en-IN" sz="1800" dirty="0"/>
          </a:p>
        </p:txBody>
      </p:sp>
    </p:spTree>
    <p:extLst>
      <p:ext uri="{BB962C8B-B14F-4D97-AF65-F5344CB8AC3E}">
        <p14:creationId xmlns:p14="http://schemas.microsoft.com/office/powerpoint/2010/main" val="326347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39300" y="684601"/>
            <a:ext cx="8904600" cy="4232700"/>
          </a:xfrm>
          <a:prstGeom prst="rect">
            <a:avLst/>
          </a:prstGeom>
          <a:noFill/>
          <a:ln>
            <a:noFill/>
          </a:ln>
        </p:spPr>
        <p:txBody>
          <a:bodyPr spcFirstLastPara="1" wrap="square" lIns="91425" tIns="91425" rIns="91425" bIns="91425" anchor="t" anchorCtr="0">
            <a:noAutofit/>
          </a:bodyPr>
          <a:lstStyle/>
          <a:p>
            <a:pPr marL="438136" indent="-285744">
              <a:lnSpc>
                <a:spcPct val="115000"/>
              </a:lnSpc>
              <a:buSzPts val="1200"/>
              <a:buFont typeface="Wingdings" panose="05000000000000000000" pitchFamily="2" charset="2"/>
              <a:buChar char="§"/>
            </a:pPr>
            <a:r>
              <a:rPr lang="en-US" sz="1600" dirty="0"/>
              <a:t>In order to make use of a user defined function, we need to define three elements that are related to functions.</a:t>
            </a:r>
          </a:p>
          <a:p>
            <a:pPr marL="495284" indent="-342891">
              <a:lnSpc>
                <a:spcPct val="115000"/>
              </a:lnSpc>
              <a:buSzPts val="1200"/>
              <a:buFont typeface="+mj-lt"/>
              <a:buAutoNum type="arabicPeriod"/>
            </a:pPr>
            <a:r>
              <a:rPr lang="en-US" sz="1600" dirty="0"/>
              <a:t>Function declaration - also called as function prototype</a:t>
            </a:r>
          </a:p>
          <a:p>
            <a:pPr marL="495284" indent="-342891">
              <a:lnSpc>
                <a:spcPct val="115000"/>
              </a:lnSpc>
              <a:buSzPts val="1200"/>
              <a:buFont typeface="+mj-lt"/>
              <a:buAutoNum type="arabicPeriod"/>
            </a:pPr>
            <a:r>
              <a:rPr lang="en-US" sz="1600" dirty="0"/>
              <a:t>Function call</a:t>
            </a:r>
          </a:p>
          <a:p>
            <a:pPr marL="495284" indent="-342891">
              <a:lnSpc>
                <a:spcPct val="115000"/>
              </a:lnSpc>
              <a:buSzPts val="1200"/>
              <a:buFont typeface="+mj-lt"/>
              <a:buAutoNum type="arabicPeriod"/>
            </a:pPr>
            <a:r>
              <a:rPr lang="en-US" sz="1600" dirty="0"/>
              <a:t>Function definition.- contains function body</a:t>
            </a:r>
          </a:p>
          <a:p>
            <a:pPr marL="152392">
              <a:lnSpc>
                <a:spcPct val="115000"/>
              </a:lnSpc>
              <a:buSzPts val="1200"/>
            </a:pPr>
            <a:endParaRPr lang="en-US" sz="1600" dirty="0"/>
          </a:p>
          <a:p>
            <a:pPr marL="152392">
              <a:lnSpc>
                <a:spcPct val="115000"/>
              </a:lnSpc>
              <a:buSzPts val="1200"/>
            </a:pPr>
            <a:r>
              <a:rPr lang="en-US" sz="1600" dirty="0">
                <a:solidFill>
                  <a:srgbClr val="0070C0"/>
                </a:solidFill>
              </a:rPr>
              <a:t>FUNCTION DECLARATION(function prototype)</a:t>
            </a:r>
          </a:p>
          <a:p>
            <a:pPr marL="152392">
              <a:lnSpc>
                <a:spcPct val="115000"/>
              </a:lnSpc>
              <a:buSzPts val="1200"/>
            </a:pPr>
            <a:r>
              <a:rPr lang="en-US" sz="1600" b="1" dirty="0"/>
              <a:t>Function declaration</a:t>
            </a:r>
            <a:r>
              <a:rPr lang="en-US" sz="1600" dirty="0"/>
              <a:t> is specifies the </a:t>
            </a:r>
            <a:r>
              <a:rPr lang="en-US" sz="1600" b="1" dirty="0"/>
              <a:t>function</a:t>
            </a:r>
            <a:r>
              <a:rPr lang="en-US" sz="1600" dirty="0"/>
              <a:t> </a:t>
            </a:r>
            <a:r>
              <a:rPr lang="en-US" sz="1600" b="1" dirty="0"/>
              <a:t>name</a:t>
            </a:r>
            <a:r>
              <a:rPr lang="en-US" sz="1600" dirty="0"/>
              <a:t>, return types and parameters without the </a:t>
            </a:r>
            <a:r>
              <a:rPr lang="en-US" sz="1600" b="1" dirty="0"/>
              <a:t>function</a:t>
            </a:r>
            <a:r>
              <a:rPr lang="en-US" sz="1600" dirty="0"/>
              <a:t> </a:t>
            </a:r>
            <a:r>
              <a:rPr lang="en-US" sz="1600" b="1" dirty="0"/>
              <a:t>body</a:t>
            </a:r>
            <a:r>
              <a:rPr lang="en-US" sz="1600" dirty="0"/>
              <a:t>.</a:t>
            </a:r>
            <a:r>
              <a:rPr lang="en-US" sz="1600" b="1" dirty="0"/>
              <a:t> </a:t>
            </a:r>
          </a:p>
          <a:p>
            <a:pPr marL="152392">
              <a:lnSpc>
                <a:spcPct val="115000"/>
              </a:lnSpc>
              <a:buSzPts val="1200"/>
            </a:pPr>
            <a:endParaRPr lang="en-US" sz="1600" b="1" dirty="0"/>
          </a:p>
          <a:p>
            <a:pPr marL="152392">
              <a:lnSpc>
                <a:spcPct val="115000"/>
              </a:lnSpc>
              <a:buSzPts val="1200"/>
            </a:pPr>
            <a:r>
              <a:rPr lang="en-US" sz="1600" b="1" dirty="0"/>
              <a:t>	int </a:t>
            </a:r>
            <a:r>
              <a:rPr lang="en-US" sz="1600" b="1" dirty="0" err="1"/>
              <a:t>mul</a:t>
            </a:r>
            <a:r>
              <a:rPr lang="en-US" sz="1600" b="1" dirty="0"/>
              <a:t>(int </a:t>
            </a:r>
            <a:r>
              <a:rPr lang="en-US" sz="1600" b="1" dirty="0" err="1"/>
              <a:t>x,int</a:t>
            </a:r>
            <a:r>
              <a:rPr lang="en-US" sz="1600" b="1" dirty="0"/>
              <a:t> y);</a:t>
            </a:r>
          </a:p>
        </p:txBody>
      </p:sp>
      <p:sp>
        <p:nvSpPr>
          <p:cNvPr id="56" name="Google Shape;56;p13"/>
          <p:cNvSpPr txBox="1"/>
          <p:nvPr/>
        </p:nvSpPr>
        <p:spPr>
          <a:xfrm>
            <a:off x="2345713" y="113516"/>
            <a:ext cx="438824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Elements of </a:t>
            </a: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27934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39300" y="684601"/>
            <a:ext cx="8904600"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dirty="0">
                <a:solidFill>
                  <a:srgbClr val="0070C0"/>
                </a:solidFill>
              </a:rPr>
              <a:t>FUNCTION CALL</a:t>
            </a:r>
          </a:p>
          <a:p>
            <a:pPr marL="152392">
              <a:lnSpc>
                <a:spcPct val="115000"/>
              </a:lnSpc>
              <a:buSzPts val="1200"/>
            </a:pPr>
            <a:r>
              <a:rPr lang="en-US" sz="1600" dirty="0">
                <a:solidFill>
                  <a:schemeClr val="tx1"/>
                </a:solidFill>
              </a:rPr>
              <a:t>In order to use the defined function we have to invoke the function which is nothing but calling a function.</a:t>
            </a:r>
          </a:p>
          <a:p>
            <a:pPr marL="152392">
              <a:lnSpc>
                <a:spcPct val="115000"/>
              </a:lnSpc>
              <a:buSzPts val="1200"/>
            </a:pPr>
            <a:r>
              <a:rPr lang="en-US" sz="1600" dirty="0">
                <a:solidFill>
                  <a:schemeClr val="tx1"/>
                </a:solidFill>
              </a:rPr>
              <a:t>When a function is called the control is passed from calling function to the called function.</a:t>
            </a:r>
          </a:p>
          <a:p>
            <a:pPr marL="152392">
              <a:lnSpc>
                <a:spcPct val="115000"/>
              </a:lnSpc>
              <a:buSzPts val="1200"/>
            </a:pPr>
            <a:r>
              <a:rPr lang="en-US" sz="1600" dirty="0">
                <a:solidFill>
                  <a:schemeClr val="tx1"/>
                </a:solidFill>
              </a:rPr>
              <a:t>In most of the programs main() will act as calling function.</a:t>
            </a:r>
          </a:p>
          <a:p>
            <a:pPr marL="152392">
              <a:lnSpc>
                <a:spcPct val="115000"/>
              </a:lnSpc>
              <a:buSzPts val="1200"/>
            </a:pPr>
            <a:r>
              <a:rPr lang="en-US" sz="1600" dirty="0">
                <a:solidFill>
                  <a:schemeClr val="tx1"/>
                </a:solidFill>
              </a:rPr>
              <a:t>The function which is called by another function is called as called function.</a:t>
            </a:r>
          </a:p>
          <a:p>
            <a:pPr marL="152392">
              <a:lnSpc>
                <a:spcPct val="115000"/>
              </a:lnSpc>
              <a:buSzPts val="1200"/>
            </a:pPr>
            <a:endParaRPr lang="en-US" sz="1600" dirty="0">
              <a:solidFill>
                <a:schemeClr val="tx1"/>
              </a:solidFill>
            </a:endParaRPr>
          </a:p>
          <a:p>
            <a:pPr marL="152392">
              <a:lnSpc>
                <a:spcPct val="115000"/>
              </a:lnSpc>
              <a:buSzPts val="1200"/>
            </a:pPr>
            <a:r>
              <a:rPr lang="en-US" sz="1600" dirty="0">
                <a:solidFill>
                  <a:srgbClr val="0070C0"/>
                </a:solidFill>
              </a:rPr>
              <a:t>FUNCTION DEFINITION</a:t>
            </a:r>
          </a:p>
          <a:p>
            <a:pPr marL="152392">
              <a:lnSpc>
                <a:spcPct val="115000"/>
              </a:lnSpc>
              <a:buSzPts val="1200"/>
            </a:pPr>
            <a:r>
              <a:rPr lang="en-US" sz="1600" dirty="0">
                <a:solidFill>
                  <a:schemeClr val="tx1"/>
                </a:solidFill>
              </a:rPr>
              <a:t>It contains the actual statements </a:t>
            </a:r>
            <a:r>
              <a:rPr lang="en-US" sz="1600" dirty="0" err="1">
                <a:solidFill>
                  <a:schemeClr val="tx1"/>
                </a:solidFill>
              </a:rPr>
              <a:t>ie</a:t>
            </a:r>
            <a:r>
              <a:rPr lang="en-US" sz="1600" dirty="0">
                <a:solidFill>
                  <a:schemeClr val="tx1"/>
                </a:solidFill>
              </a:rPr>
              <a:t>.( Body of the function), which are to be executed when a function is called .</a:t>
            </a:r>
          </a:p>
          <a:p>
            <a:pPr marL="152392">
              <a:lnSpc>
                <a:spcPct val="115000"/>
              </a:lnSpc>
              <a:buSzPts val="1200"/>
            </a:pPr>
            <a:r>
              <a:rPr lang="en-US" sz="1600" dirty="0">
                <a:solidFill>
                  <a:schemeClr val="tx1"/>
                </a:solidFill>
              </a:rPr>
              <a:t>The function body is enclosed within {..}</a:t>
            </a:r>
          </a:p>
          <a:p>
            <a:pPr marL="152392">
              <a:lnSpc>
                <a:spcPct val="115000"/>
              </a:lnSpc>
              <a:buSzPts val="1200"/>
            </a:pPr>
            <a:r>
              <a:rPr lang="en-US" sz="1600" dirty="0">
                <a:solidFill>
                  <a:schemeClr val="tx1"/>
                </a:solidFill>
              </a:rPr>
              <a:t>Function body contains local variables of the function, function statement , return statement to return the result evolved by the function. (if return type is void then return statement is not required)</a:t>
            </a:r>
          </a:p>
          <a:p>
            <a:pPr marL="152392">
              <a:lnSpc>
                <a:spcPct val="115000"/>
              </a:lnSpc>
              <a:buSzPts val="1200"/>
            </a:pPr>
            <a:endParaRPr lang="en-US" sz="1600" dirty="0">
              <a:solidFill>
                <a:schemeClr val="tx1"/>
              </a:solidFill>
            </a:endParaRPr>
          </a:p>
        </p:txBody>
      </p:sp>
      <p:sp>
        <p:nvSpPr>
          <p:cNvPr id="56" name="Google Shape;56;p13"/>
          <p:cNvSpPr txBox="1"/>
          <p:nvPr/>
        </p:nvSpPr>
        <p:spPr>
          <a:xfrm>
            <a:off x="2345713" y="113516"/>
            <a:ext cx="438824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Elements of </a:t>
            </a: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3594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759A-0BAC-48C8-91CE-8CDBCD8065EB}"/>
              </a:ext>
            </a:extLst>
          </p:cNvPr>
          <p:cNvSpPr>
            <a:spLocks noGrp="1"/>
          </p:cNvSpPr>
          <p:nvPr>
            <p:ph type="title"/>
          </p:nvPr>
        </p:nvSpPr>
        <p:spPr>
          <a:xfrm>
            <a:off x="490251" y="595061"/>
            <a:ext cx="8164652" cy="4090800"/>
          </a:xfrm>
        </p:spPr>
        <p:txBody>
          <a:bodyPr>
            <a:normAutofit fontScale="90000"/>
          </a:bodyPr>
          <a:lstStyle/>
          <a:p>
            <a:pPr marL="152392">
              <a:lnSpc>
                <a:spcPct val="115000"/>
              </a:lnSpc>
            </a:pPr>
            <a:r>
              <a:rPr lang="en-US" sz="1600" dirty="0">
                <a:solidFill>
                  <a:srgbClr val="FF0000"/>
                </a:solidFill>
              </a:rPr>
              <a:t>C program to find the sum of two numbers using functions</a:t>
            </a:r>
            <a:br>
              <a:rPr lang="en-US" sz="1600" dirty="0"/>
            </a:br>
            <a:r>
              <a:rPr lang="en-US" sz="1600" dirty="0"/>
              <a:t> </a:t>
            </a:r>
            <a:br>
              <a:rPr lang="en-US" sz="1600" dirty="0"/>
            </a:br>
            <a:r>
              <a:rPr lang="en-US" sz="1600" dirty="0">
                <a:solidFill>
                  <a:srgbClr val="002060"/>
                </a:solidFill>
                <a:latin typeface="Times New Roman" panose="02020603050405020304" pitchFamily="18" charset="0"/>
                <a:cs typeface="Times New Roman" panose="02020603050405020304" pitchFamily="18" charset="0"/>
              </a:rPr>
              <a:t>#include&lt;stdio.h&gt;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int add(int a, int b);   /* function prototype declaration*/</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int main()					       									    x	        	     y</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int </a:t>
            </a:r>
            <a:r>
              <a:rPr lang="en-US" sz="1600" dirty="0" err="1">
                <a:solidFill>
                  <a:srgbClr val="002060"/>
                </a:solidFill>
                <a:latin typeface="Times New Roman" panose="02020603050405020304" pitchFamily="18" charset="0"/>
                <a:cs typeface="Times New Roman" panose="02020603050405020304" pitchFamily="18" charset="0"/>
              </a:rPr>
              <a:t>x,y</a:t>
            </a:r>
            <a:r>
              <a:rPr lang="en-US" sz="1600" dirty="0">
                <a:solidFill>
                  <a:srgbClr val="002060"/>
                </a:solidFill>
                <a:latin typeface="Times New Roman" panose="02020603050405020304" pitchFamily="18" charset="0"/>
                <a:cs typeface="Times New Roman" panose="02020603050405020304" pitchFamily="18" charset="0"/>
              </a:rPr>
              <a:t>, sum;		</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 enter two numbers”);</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scanf</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d%d</a:t>
            </a:r>
            <a:r>
              <a:rPr lang="en-US" sz="1600" dirty="0">
                <a:solidFill>
                  <a:srgbClr val="002060"/>
                </a:solidFill>
                <a:latin typeface="Times New Roman" panose="02020603050405020304" pitchFamily="18" charset="0"/>
                <a:cs typeface="Times New Roman" panose="02020603050405020304" pitchFamily="18" charset="0"/>
              </a:rPr>
              <a:t>”, &amp;</a:t>
            </a:r>
            <a:r>
              <a:rPr lang="en-US" sz="1600" dirty="0" err="1">
                <a:solidFill>
                  <a:srgbClr val="002060"/>
                </a:solidFill>
                <a:latin typeface="Times New Roman" panose="02020603050405020304" pitchFamily="18" charset="0"/>
                <a:cs typeface="Times New Roman" panose="02020603050405020304" pitchFamily="18" charset="0"/>
              </a:rPr>
              <a:t>x,&amp;y</a:t>
            </a:r>
            <a:r>
              <a:rPr lang="en-US" sz="1600" dirty="0">
                <a:solidFill>
                  <a:srgbClr val="002060"/>
                </a:solidFill>
                <a:latin typeface="Times New Roman" panose="02020603050405020304" pitchFamily="18" charset="0"/>
                <a:cs typeface="Times New Roman" panose="02020603050405020304" pitchFamily="18" charset="0"/>
              </a:rPr>
              <a: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sum=add(</a:t>
            </a:r>
            <a:r>
              <a:rPr lang="en-US" sz="1600" dirty="0" err="1">
                <a:solidFill>
                  <a:srgbClr val="002060"/>
                </a:solidFill>
                <a:latin typeface="Times New Roman" panose="02020603050405020304" pitchFamily="18" charset="0"/>
                <a:cs typeface="Times New Roman" panose="02020603050405020304" pitchFamily="18" charset="0"/>
              </a:rPr>
              <a:t>x,y</a:t>
            </a:r>
            <a:r>
              <a:rPr lang="en-US" sz="1600" dirty="0">
                <a:solidFill>
                  <a:srgbClr val="002060"/>
                </a:solidFill>
                <a:latin typeface="Times New Roman" panose="02020603050405020304" pitchFamily="18" charset="0"/>
                <a:cs typeface="Times New Roman" panose="02020603050405020304" pitchFamily="18" charset="0"/>
              </a:rPr>
              <a:t>);    /*function call*/</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printf</a:t>
            </a:r>
            <a:r>
              <a:rPr lang="en-US" sz="1600" dirty="0">
                <a:solidFill>
                  <a:srgbClr val="002060"/>
                </a:solidFill>
                <a:latin typeface="Times New Roman" panose="02020603050405020304" pitchFamily="18" charset="0"/>
                <a:cs typeface="Times New Roman" panose="02020603050405020304" pitchFamily="18" charset="0"/>
              </a:rPr>
              <a:t>(“ the sum of two numbers is %d”, sum);</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return 0;</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int add(int a, int b)     /* function definition*/</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return(</a:t>
            </a:r>
            <a:r>
              <a:rPr lang="en-US" sz="1600" dirty="0" err="1">
                <a:solidFill>
                  <a:srgbClr val="002060"/>
                </a:solidFill>
                <a:latin typeface="Times New Roman" panose="02020603050405020304" pitchFamily="18" charset="0"/>
                <a:cs typeface="Times New Roman" panose="02020603050405020304" pitchFamily="18" charset="0"/>
              </a:rPr>
              <a:t>a+b</a:t>
            </a:r>
            <a:r>
              <a:rPr lang="en-US" sz="1600" dirty="0">
                <a:solidFill>
                  <a:srgbClr val="002060"/>
                </a:solidFill>
                <a:latin typeface="Times New Roman" panose="02020603050405020304" pitchFamily="18" charset="0"/>
                <a:cs typeface="Times New Roman" panose="02020603050405020304" pitchFamily="18" charset="0"/>
              </a:rPr>
              <a:t>);</a:t>
            </a:r>
            <a:br>
              <a:rPr lang="en-US" sz="1600"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a:t>
            </a:r>
            <a:endParaRPr lang="en-IN" sz="1600" dirty="0">
              <a:solidFill>
                <a:srgbClr val="002060"/>
              </a:solidFill>
              <a:latin typeface="Times New Roman" panose="02020603050405020304" pitchFamily="18" charset="0"/>
              <a:cs typeface="Times New Roman" panose="02020603050405020304" pitchFamily="18" charset="0"/>
            </a:endParaRPr>
          </a:p>
        </p:txBody>
      </p:sp>
      <p:cxnSp>
        <p:nvCxnSpPr>
          <p:cNvPr id="3" name="Google Shape;54;p13">
            <a:extLst>
              <a:ext uri="{FF2B5EF4-FFF2-40B4-BE49-F238E27FC236}">
                <a16:creationId xmlns:a16="http://schemas.microsoft.com/office/drawing/2014/main" id="{ACADE002-FF2B-4659-8661-47C9314905F6}"/>
              </a:ext>
            </a:extLst>
          </p:cNvPr>
          <p:cNvCxnSpPr/>
          <p:nvPr/>
        </p:nvCxnSpPr>
        <p:spPr>
          <a:xfrm>
            <a:off x="1440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4" name="TextBox 3">
            <a:extLst>
              <a:ext uri="{FF2B5EF4-FFF2-40B4-BE49-F238E27FC236}">
                <a16:creationId xmlns:a16="http://schemas.microsoft.com/office/drawing/2014/main" id="{7B902D81-D966-4751-A932-4324FDA31A18}"/>
              </a:ext>
            </a:extLst>
          </p:cNvPr>
          <p:cNvSpPr txBox="1"/>
          <p:nvPr/>
        </p:nvSpPr>
        <p:spPr>
          <a:xfrm>
            <a:off x="4398097" y="3857239"/>
            <a:ext cx="3136491" cy="369332"/>
          </a:xfrm>
          <a:prstGeom prst="rect">
            <a:avLst/>
          </a:prstGeom>
          <a:noFill/>
        </p:spPr>
        <p:txBody>
          <a:bodyPr wrap="square" rtlCol="0">
            <a:spAutoFit/>
          </a:bodyPr>
          <a:lstStyle/>
          <a:p>
            <a:r>
              <a:rPr lang="en-IN" dirty="0">
                <a:solidFill>
                  <a:srgbClr val="0070C0"/>
                </a:solidFill>
              </a:rPr>
              <a:t>a, b are formal parameters</a:t>
            </a:r>
          </a:p>
        </p:txBody>
      </p:sp>
      <p:sp>
        <p:nvSpPr>
          <p:cNvPr id="5" name="TextBox 4">
            <a:extLst>
              <a:ext uri="{FF2B5EF4-FFF2-40B4-BE49-F238E27FC236}">
                <a16:creationId xmlns:a16="http://schemas.microsoft.com/office/drawing/2014/main" id="{E04CF686-9B18-450D-BB96-5383BD5E5486}"/>
              </a:ext>
            </a:extLst>
          </p:cNvPr>
          <p:cNvSpPr txBox="1"/>
          <p:nvPr/>
        </p:nvSpPr>
        <p:spPr>
          <a:xfrm>
            <a:off x="4398097" y="2740274"/>
            <a:ext cx="2968200" cy="369332"/>
          </a:xfrm>
          <a:prstGeom prst="rect">
            <a:avLst/>
          </a:prstGeom>
          <a:noFill/>
        </p:spPr>
        <p:txBody>
          <a:bodyPr wrap="square" rtlCol="0">
            <a:spAutoFit/>
          </a:bodyPr>
          <a:lstStyle/>
          <a:p>
            <a:r>
              <a:rPr lang="en-IN" dirty="0">
                <a:solidFill>
                  <a:srgbClr val="0070C0"/>
                </a:solidFill>
              </a:rPr>
              <a:t>x, y are actual parameters</a:t>
            </a:r>
          </a:p>
        </p:txBody>
      </p:sp>
      <p:sp>
        <p:nvSpPr>
          <p:cNvPr id="6" name="Rectangle 5">
            <a:extLst>
              <a:ext uri="{FF2B5EF4-FFF2-40B4-BE49-F238E27FC236}">
                <a16:creationId xmlns:a16="http://schemas.microsoft.com/office/drawing/2014/main" id="{99BA3519-F974-4F88-BF83-0AFE9B21DDD8}"/>
              </a:ext>
            </a:extLst>
          </p:cNvPr>
          <p:cNvSpPr/>
          <p:nvPr/>
        </p:nvSpPr>
        <p:spPr>
          <a:xfrm>
            <a:off x="6365359" y="1701209"/>
            <a:ext cx="552892" cy="29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Rectangle 6">
            <a:extLst>
              <a:ext uri="{FF2B5EF4-FFF2-40B4-BE49-F238E27FC236}">
                <a16:creationId xmlns:a16="http://schemas.microsoft.com/office/drawing/2014/main" id="{8B39128B-7471-495F-B9F8-ECED0D9497FC}"/>
              </a:ext>
            </a:extLst>
          </p:cNvPr>
          <p:cNvSpPr/>
          <p:nvPr/>
        </p:nvSpPr>
        <p:spPr>
          <a:xfrm>
            <a:off x="7400260" y="1701209"/>
            <a:ext cx="552893" cy="29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Rectangle 7">
            <a:extLst>
              <a:ext uri="{FF2B5EF4-FFF2-40B4-BE49-F238E27FC236}">
                <a16:creationId xmlns:a16="http://schemas.microsoft.com/office/drawing/2014/main" id="{DED94D2E-E12D-46C3-8AFD-5B9B13069CBA}"/>
              </a:ext>
            </a:extLst>
          </p:cNvPr>
          <p:cNvSpPr/>
          <p:nvPr/>
        </p:nvSpPr>
        <p:spPr>
          <a:xfrm>
            <a:off x="6939516" y="2571750"/>
            <a:ext cx="552893" cy="29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9" name="Rectangle 8">
            <a:extLst>
              <a:ext uri="{FF2B5EF4-FFF2-40B4-BE49-F238E27FC236}">
                <a16:creationId xmlns:a16="http://schemas.microsoft.com/office/drawing/2014/main" id="{8D3D1D00-BB08-4462-A8F6-3AAA2185497E}"/>
              </a:ext>
            </a:extLst>
          </p:cNvPr>
          <p:cNvSpPr/>
          <p:nvPr/>
        </p:nvSpPr>
        <p:spPr>
          <a:xfrm>
            <a:off x="7901820" y="2571750"/>
            <a:ext cx="751931" cy="29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0" name="Rectangle 9">
            <a:extLst>
              <a:ext uri="{FF2B5EF4-FFF2-40B4-BE49-F238E27FC236}">
                <a16:creationId xmlns:a16="http://schemas.microsoft.com/office/drawing/2014/main" id="{769689FF-1780-4D7D-A632-E9FD220036C9}"/>
              </a:ext>
            </a:extLst>
          </p:cNvPr>
          <p:cNvSpPr/>
          <p:nvPr/>
        </p:nvSpPr>
        <p:spPr>
          <a:xfrm>
            <a:off x="8133795" y="1673225"/>
            <a:ext cx="914400" cy="32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sum</a:t>
            </a:r>
          </a:p>
        </p:txBody>
      </p:sp>
      <p:cxnSp>
        <p:nvCxnSpPr>
          <p:cNvPr id="12" name="Straight Arrow Connector 11">
            <a:extLst>
              <a:ext uri="{FF2B5EF4-FFF2-40B4-BE49-F238E27FC236}">
                <a16:creationId xmlns:a16="http://schemas.microsoft.com/office/drawing/2014/main" id="{A1A18AB4-612D-4CDF-B019-71E55A1A1DC8}"/>
              </a:ext>
            </a:extLst>
          </p:cNvPr>
          <p:cNvCxnSpPr/>
          <p:nvPr/>
        </p:nvCxnSpPr>
        <p:spPr>
          <a:xfrm>
            <a:off x="6670159" y="2076895"/>
            <a:ext cx="503275" cy="432391"/>
          </a:xfrm>
          <a:prstGeom prst="straightConnector1">
            <a:avLst/>
          </a:prstGeom>
          <a:ln>
            <a:solidFill>
              <a:srgbClr val="D014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C6C52-F633-4C73-B856-A384AA4F6F67}"/>
              </a:ext>
            </a:extLst>
          </p:cNvPr>
          <p:cNvCxnSpPr>
            <a:cxnSpLocks/>
            <a:stCxn id="7" idx="2"/>
            <a:endCxn id="9" idx="0"/>
          </p:cNvCxnSpPr>
          <p:nvPr/>
        </p:nvCxnSpPr>
        <p:spPr>
          <a:xfrm>
            <a:off x="7676707" y="1998922"/>
            <a:ext cx="601079" cy="572829"/>
          </a:xfrm>
          <a:prstGeom prst="straightConnector1">
            <a:avLst/>
          </a:prstGeom>
          <a:ln>
            <a:solidFill>
              <a:srgbClr val="D014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60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0051-3778-4C1B-935C-2244A1543C82}"/>
              </a:ext>
            </a:extLst>
          </p:cNvPr>
          <p:cNvSpPr>
            <a:spLocks noGrp="1"/>
          </p:cNvSpPr>
          <p:nvPr>
            <p:ph type="title"/>
          </p:nvPr>
        </p:nvSpPr>
        <p:spPr>
          <a:xfrm>
            <a:off x="900222" y="613183"/>
            <a:ext cx="7875183" cy="4090800"/>
          </a:xfrm>
        </p:spPr>
        <p:txBody>
          <a:bodyPr/>
          <a:lstStyle/>
          <a:p>
            <a:r>
              <a:rPr lang="en-US" sz="2000" dirty="0">
                <a:solidFill>
                  <a:srgbClr val="FF0000"/>
                </a:solidFill>
              </a:rPr>
              <a:t>Difference between </a:t>
            </a:r>
            <a:r>
              <a:rPr lang="en-US" sz="2000" i="1" dirty="0">
                <a:solidFill>
                  <a:srgbClr val="FF0000"/>
                </a:solidFill>
              </a:rPr>
              <a:t>actual</a:t>
            </a:r>
            <a:r>
              <a:rPr lang="en-US" sz="2000" dirty="0">
                <a:solidFill>
                  <a:srgbClr val="FF0000"/>
                </a:solidFill>
              </a:rPr>
              <a:t> and </a:t>
            </a:r>
            <a:r>
              <a:rPr lang="en-US" sz="2000" i="1" dirty="0">
                <a:solidFill>
                  <a:srgbClr val="FF0000"/>
                </a:solidFill>
              </a:rPr>
              <a:t>formal</a:t>
            </a:r>
            <a:r>
              <a:rPr lang="en-US" sz="2000" dirty="0">
                <a:solidFill>
                  <a:srgbClr val="FF0000"/>
                </a:solidFill>
              </a:rPr>
              <a:t> arguments</a:t>
            </a:r>
            <a:br>
              <a:rPr lang="en-US" sz="2000" dirty="0"/>
            </a:br>
            <a:br>
              <a:rPr lang="en-US" sz="2000" dirty="0"/>
            </a:br>
            <a:r>
              <a:rPr lang="en-US" sz="2000" i="1" dirty="0">
                <a:solidFill>
                  <a:srgbClr val="FF0000"/>
                </a:solidFill>
              </a:rPr>
              <a:t>actual</a:t>
            </a:r>
            <a:r>
              <a:rPr lang="en-US" sz="2000" dirty="0">
                <a:solidFill>
                  <a:srgbClr val="FF0000"/>
                </a:solidFill>
              </a:rPr>
              <a:t> arguments </a:t>
            </a:r>
            <a:r>
              <a:rPr lang="en-US" sz="1800" dirty="0"/>
              <a:t>are the variables in the function call, these parameters are passed by the calling function to the called function.</a:t>
            </a:r>
            <a:br>
              <a:rPr lang="en-US" sz="1800" dirty="0"/>
            </a:br>
            <a:br>
              <a:rPr lang="en-US" sz="2000" dirty="0"/>
            </a:br>
            <a:r>
              <a:rPr lang="en-US" sz="2000" dirty="0">
                <a:solidFill>
                  <a:srgbClr val="FF0000"/>
                </a:solidFill>
              </a:rPr>
              <a:t>formal arguments </a:t>
            </a:r>
            <a:r>
              <a:rPr lang="en-US" sz="1800" dirty="0"/>
              <a:t>are the variables declared in the function definition.</a:t>
            </a:r>
            <a:br>
              <a:rPr lang="en-US" sz="1800" dirty="0"/>
            </a:br>
            <a:r>
              <a:rPr lang="en-US" sz="1800" dirty="0"/>
              <a:t>Formal arguments receive the values from calling function(actual arguments).</a:t>
            </a:r>
            <a:endParaRPr lang="en-IN" sz="1200" dirty="0"/>
          </a:p>
        </p:txBody>
      </p:sp>
    </p:spTree>
    <p:extLst>
      <p:ext uri="{BB962C8B-B14F-4D97-AF65-F5344CB8AC3E}">
        <p14:creationId xmlns:p14="http://schemas.microsoft.com/office/powerpoint/2010/main" val="38928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9705" y="701756"/>
            <a:ext cx="8690189" cy="4232700"/>
          </a:xfrm>
          <a:prstGeom prst="rect">
            <a:avLst/>
          </a:prstGeom>
          <a:noFill/>
          <a:ln>
            <a:noFill/>
          </a:ln>
        </p:spPr>
        <p:txBody>
          <a:bodyPr spcFirstLastPara="1" wrap="square" lIns="91425" tIns="91425" rIns="91425" bIns="91425" anchor="t" anchorCtr="0">
            <a:noAutofit/>
          </a:bodyPr>
          <a:lstStyle/>
          <a:p>
            <a:r>
              <a:rPr lang="en-US" sz="1600" dirty="0"/>
              <a:t>1) </a:t>
            </a:r>
            <a:r>
              <a:rPr lang="en-US" sz="1600" b="1" dirty="0">
                <a:hlinkClick r:id="rId3"/>
              </a:rPr>
              <a:t>Call by value method </a:t>
            </a:r>
            <a:r>
              <a:rPr lang="en-US" sz="1600" dirty="0"/>
              <a:t>:(pass by value)</a:t>
            </a:r>
          </a:p>
          <a:p>
            <a:endParaRPr lang="en-US" sz="1600" dirty="0"/>
          </a:p>
          <a:p>
            <a:pPr marL="285744" indent="-285744">
              <a:buFont typeface="Wingdings" panose="05000000000000000000" pitchFamily="2" charset="2"/>
              <a:buChar char="§"/>
            </a:pPr>
            <a:r>
              <a:rPr lang="en-US" sz="1600" dirty="0"/>
              <a:t> In call by value parameter passing method, the copy of actual parameter values are copied to formal parameters and these formal parameters are used in called function. </a:t>
            </a:r>
          </a:p>
          <a:p>
            <a:pPr marL="285744" indent="-285744">
              <a:buFont typeface="Wingdings" panose="05000000000000000000" pitchFamily="2" charset="2"/>
              <a:buChar char="§"/>
            </a:pPr>
            <a:r>
              <a:rPr lang="en-US" sz="1600" dirty="0"/>
              <a:t>The changes made on the formal parameters does not effect the values of actual parameters. </a:t>
            </a:r>
          </a:p>
          <a:p>
            <a:pPr marL="285744" indent="-285744">
              <a:buFont typeface="Wingdings" panose="05000000000000000000" pitchFamily="2" charset="2"/>
              <a:buChar char="§"/>
            </a:pPr>
            <a:r>
              <a:rPr lang="en-US" sz="1600" dirty="0"/>
              <a:t>That means, after the execution control comes back to the calling function, the actual parameter values remains same</a:t>
            </a:r>
          </a:p>
          <a:p>
            <a:endParaRPr lang="en-US" sz="1600" dirty="0"/>
          </a:p>
          <a:p>
            <a:r>
              <a:rPr lang="en-US" sz="1600" dirty="0"/>
              <a:t>2) </a:t>
            </a:r>
            <a:r>
              <a:rPr lang="en-US" sz="1600" b="1" dirty="0">
                <a:hlinkClick r:id="rId4"/>
              </a:rPr>
              <a:t>Call by reference method</a:t>
            </a:r>
            <a:r>
              <a:rPr lang="en-US" sz="1600" b="1" dirty="0"/>
              <a:t> (pass by </a:t>
            </a:r>
            <a:r>
              <a:rPr lang="en-US" sz="1600" b="1" dirty="0" err="1"/>
              <a:t>refrence</a:t>
            </a:r>
            <a:r>
              <a:rPr lang="en-US" sz="1600" b="1" dirty="0"/>
              <a:t>)</a:t>
            </a:r>
          </a:p>
          <a:p>
            <a:r>
              <a:rPr lang="en-US" sz="1600" dirty="0"/>
              <a:t>In call by reference passing method, address of actual arguments is passed to the formal parameters</a:t>
            </a:r>
          </a:p>
          <a:p>
            <a:r>
              <a:rPr lang="en-US" sz="1600" dirty="0"/>
              <a:t>The changes made on formal parameters affects the value of actual parameters.</a:t>
            </a:r>
          </a:p>
          <a:p>
            <a:pPr marL="152392">
              <a:lnSpc>
                <a:spcPct val="115000"/>
              </a:lnSpc>
              <a:buSzPts val="1200"/>
            </a:pPr>
            <a:endParaRPr lang="en-US" sz="1600" u="sng" dirty="0"/>
          </a:p>
        </p:txBody>
      </p:sp>
      <p:sp>
        <p:nvSpPr>
          <p:cNvPr id="56" name="Google Shape;56;p13"/>
          <p:cNvSpPr txBox="1"/>
          <p:nvPr/>
        </p:nvSpPr>
        <p:spPr>
          <a:xfrm>
            <a:off x="453658" y="113516"/>
            <a:ext cx="7910623"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Parameter passing techniques</a:t>
            </a:r>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in </a:t>
            </a: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6759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29650" y="517114"/>
            <a:ext cx="8690189" cy="4505539"/>
          </a:xfrm>
          <a:prstGeom prst="rect">
            <a:avLst/>
          </a:prstGeom>
          <a:noFill/>
          <a:ln>
            <a:noFill/>
          </a:ln>
        </p:spPr>
        <p:txBody>
          <a:bodyPr spcFirstLastPara="1" wrap="square" lIns="91425" tIns="91425" rIns="91425" bIns="91425" anchor="t" anchorCtr="0">
            <a:noAutofit/>
          </a:bodyPr>
          <a:lstStyle/>
          <a:p>
            <a:r>
              <a:rPr lang="en-US" sz="1600" dirty="0"/>
              <a:t>#include&lt;</a:t>
            </a:r>
            <a:r>
              <a:rPr lang="en-US" sz="1600" dirty="0" err="1"/>
              <a:t>stdio.h</a:t>
            </a:r>
            <a:r>
              <a:rPr lang="en-US" sz="1600" dirty="0"/>
              <a:t>&gt;</a:t>
            </a:r>
          </a:p>
          <a:p>
            <a:r>
              <a:rPr lang="en-US" sz="1600" dirty="0"/>
              <a:t>void swap(int a, int b); </a:t>
            </a:r>
            <a:r>
              <a:rPr lang="en-US" sz="1600" dirty="0">
                <a:solidFill>
                  <a:srgbClr val="FF0000"/>
                </a:solidFill>
              </a:rPr>
              <a:t>// function declaration</a:t>
            </a:r>
          </a:p>
          <a:p>
            <a:r>
              <a:rPr lang="en-US" sz="1600" dirty="0"/>
              <a:t>void main()</a:t>
            </a:r>
          </a:p>
          <a:p>
            <a:r>
              <a:rPr lang="en-US" sz="1600" dirty="0"/>
              <a:t>{</a:t>
            </a:r>
          </a:p>
          <a:p>
            <a:r>
              <a:rPr lang="en-US" sz="1600" dirty="0"/>
              <a:t>   int num1, num2 ;					   address</a:t>
            </a:r>
          </a:p>
          <a:p>
            <a:r>
              <a:rPr lang="en-US" sz="1600" dirty="0"/>
              <a:t>   num1 = 10 ;</a:t>
            </a:r>
          </a:p>
          <a:p>
            <a:r>
              <a:rPr lang="en-US" sz="1600" dirty="0"/>
              <a:t>   num2 = 20 ;</a:t>
            </a:r>
          </a:p>
          <a:p>
            <a:r>
              <a:rPr lang="en-US" sz="1600" dirty="0"/>
              <a:t>   </a:t>
            </a:r>
            <a:r>
              <a:rPr lang="en-US" sz="1600" dirty="0" err="1"/>
              <a:t>printf</a:t>
            </a:r>
            <a:r>
              <a:rPr lang="en-US" sz="1600" dirty="0"/>
              <a:t>("\</a:t>
            </a:r>
            <a:r>
              <a:rPr lang="en-US" sz="1600" dirty="0" err="1"/>
              <a:t>nBefore</a:t>
            </a:r>
            <a:r>
              <a:rPr lang="en-US" sz="1600" dirty="0"/>
              <a:t> swap: num1 = %d, num2 = %d", num1, num2) ;</a:t>
            </a:r>
          </a:p>
          <a:p>
            <a:r>
              <a:rPr lang="en-US" sz="1600" dirty="0"/>
              <a:t>   swap(num1, num2) ; </a:t>
            </a:r>
            <a:r>
              <a:rPr lang="en-US" sz="1600" dirty="0">
                <a:solidFill>
                  <a:srgbClr val="FF0000"/>
                </a:solidFill>
              </a:rPr>
              <a:t>// calling function </a:t>
            </a:r>
          </a:p>
          <a:p>
            <a:r>
              <a:rPr lang="en-US" sz="1600" dirty="0"/>
              <a:t>   </a:t>
            </a:r>
            <a:r>
              <a:rPr lang="en-US" sz="1600" dirty="0" err="1"/>
              <a:t>printf</a:t>
            </a:r>
            <a:r>
              <a:rPr lang="en-US" sz="1600" dirty="0"/>
              <a:t>("\</a:t>
            </a:r>
            <a:r>
              <a:rPr lang="en-US" sz="1600" dirty="0" err="1"/>
              <a:t>nAfter</a:t>
            </a:r>
            <a:r>
              <a:rPr lang="en-US" sz="1600" dirty="0"/>
              <a:t> swap: num1 = %d\nnum2 = %d", num1, num2);</a:t>
            </a:r>
          </a:p>
          <a:p>
            <a:r>
              <a:rPr lang="en-US" sz="1600" dirty="0"/>
              <a:t>   //return 0;</a:t>
            </a:r>
          </a:p>
          <a:p>
            <a:r>
              <a:rPr lang="en-US" sz="1600" dirty="0"/>
              <a:t>}</a:t>
            </a:r>
          </a:p>
          <a:p>
            <a:r>
              <a:rPr lang="en-US" sz="1600" dirty="0"/>
              <a:t>void swap(int a, int b)  </a:t>
            </a:r>
            <a:r>
              <a:rPr lang="en-US" sz="1600" dirty="0">
                <a:solidFill>
                  <a:srgbClr val="FF0000"/>
                </a:solidFill>
              </a:rPr>
              <a:t>// called function</a:t>
            </a:r>
          </a:p>
          <a:p>
            <a:r>
              <a:rPr lang="en-US" sz="1600" dirty="0"/>
              <a:t>{</a:t>
            </a:r>
          </a:p>
          <a:p>
            <a:r>
              <a:rPr lang="en-US" sz="1600" dirty="0"/>
              <a:t>   int temp ;</a:t>
            </a:r>
          </a:p>
          <a:p>
            <a:r>
              <a:rPr lang="en-US" sz="1600" dirty="0"/>
              <a:t>   temp = a ;</a:t>
            </a:r>
          </a:p>
          <a:p>
            <a:r>
              <a:rPr lang="en-US" sz="1600" dirty="0"/>
              <a:t>   a = b ;</a:t>
            </a:r>
          </a:p>
          <a:p>
            <a:r>
              <a:rPr lang="en-US" sz="1600" dirty="0"/>
              <a:t>   b = temp ;</a:t>
            </a:r>
          </a:p>
          <a:p>
            <a:r>
              <a:rPr lang="en-US" sz="1600" dirty="0"/>
              <a:t>}</a:t>
            </a:r>
          </a:p>
        </p:txBody>
      </p:sp>
      <p:sp>
        <p:nvSpPr>
          <p:cNvPr id="56" name="Google Shape;56;p13"/>
          <p:cNvSpPr txBox="1"/>
          <p:nvPr/>
        </p:nvSpPr>
        <p:spPr>
          <a:xfrm>
            <a:off x="977660" y="57053"/>
            <a:ext cx="6583099" cy="559459"/>
          </a:xfrm>
          <a:prstGeom prst="rect">
            <a:avLst/>
          </a:prstGeom>
          <a:noFill/>
          <a:ln>
            <a:noFill/>
          </a:ln>
        </p:spPr>
        <p:txBody>
          <a:bodyPr spcFirstLastPara="1" wrap="square" lIns="91425" tIns="91425" rIns="91425" bIns="91425" anchor="t" anchorCtr="0">
            <a:noAutofit/>
          </a:bodyPr>
          <a:lstStyle/>
          <a:p>
            <a:r>
              <a:rPr lang="en" sz="2000" b="1" dirty="0">
                <a:solidFill>
                  <a:srgbClr val="0000FF"/>
                </a:solidFill>
                <a:latin typeface="Century Gothic"/>
                <a:ea typeface="Century Gothic"/>
                <a:cs typeface="Century Gothic"/>
                <a:sym typeface="Century Gothic"/>
              </a:rPr>
              <a:t>          Functions(call by value example)</a:t>
            </a:r>
            <a:endParaRPr sz="2000" b="1" dirty="0">
              <a:solidFill>
                <a:srgbClr val="0000FF"/>
              </a:solidFill>
              <a:latin typeface="Century Gothic"/>
              <a:ea typeface="Century Gothic"/>
              <a:cs typeface="Century Gothic"/>
              <a:sym typeface="Century Gothic"/>
            </a:endParaRPr>
          </a:p>
        </p:txBody>
      </p:sp>
      <p:sp>
        <p:nvSpPr>
          <p:cNvPr id="2" name="Rectangle 1">
            <a:extLst>
              <a:ext uri="{FF2B5EF4-FFF2-40B4-BE49-F238E27FC236}">
                <a16:creationId xmlns:a16="http://schemas.microsoft.com/office/drawing/2014/main" id="{2C8AB201-B314-445F-AB47-8A57181DDD31}"/>
              </a:ext>
            </a:extLst>
          </p:cNvPr>
          <p:cNvSpPr/>
          <p:nvPr/>
        </p:nvSpPr>
        <p:spPr>
          <a:xfrm>
            <a:off x="6811926" y="1070344"/>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a:t>
            </a:r>
          </a:p>
        </p:txBody>
      </p:sp>
      <p:sp>
        <p:nvSpPr>
          <p:cNvPr id="3" name="Rectangle 2">
            <a:extLst>
              <a:ext uri="{FF2B5EF4-FFF2-40B4-BE49-F238E27FC236}">
                <a16:creationId xmlns:a16="http://schemas.microsoft.com/office/drawing/2014/main" id="{0D71FA6E-54BA-49F4-8FDD-27D3A7814879}"/>
              </a:ext>
            </a:extLst>
          </p:cNvPr>
          <p:cNvSpPr/>
          <p:nvPr/>
        </p:nvSpPr>
        <p:spPr>
          <a:xfrm>
            <a:off x="6885150" y="1410937"/>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
        <p:nvSpPr>
          <p:cNvPr id="4" name="TextBox 3">
            <a:extLst>
              <a:ext uri="{FF2B5EF4-FFF2-40B4-BE49-F238E27FC236}">
                <a16:creationId xmlns:a16="http://schemas.microsoft.com/office/drawing/2014/main" id="{133AEE5E-8F93-4EEE-891D-C9199F94DCC9}"/>
              </a:ext>
            </a:extLst>
          </p:cNvPr>
          <p:cNvSpPr txBox="1"/>
          <p:nvPr/>
        </p:nvSpPr>
        <p:spPr>
          <a:xfrm>
            <a:off x="6066790" y="1294513"/>
            <a:ext cx="688005" cy="307777"/>
          </a:xfrm>
          <a:prstGeom prst="rect">
            <a:avLst/>
          </a:prstGeom>
          <a:noFill/>
        </p:spPr>
        <p:txBody>
          <a:bodyPr wrap="square" rtlCol="0">
            <a:spAutoFit/>
          </a:bodyPr>
          <a:lstStyle/>
          <a:p>
            <a:r>
              <a:rPr lang="en-IN" dirty="0"/>
              <a:t>1002</a:t>
            </a:r>
          </a:p>
        </p:txBody>
      </p:sp>
      <p:sp>
        <p:nvSpPr>
          <p:cNvPr id="8" name="TextBox 7">
            <a:extLst>
              <a:ext uri="{FF2B5EF4-FFF2-40B4-BE49-F238E27FC236}">
                <a16:creationId xmlns:a16="http://schemas.microsoft.com/office/drawing/2014/main" id="{83AC119F-D195-48E8-BD68-27D38B457567}"/>
              </a:ext>
            </a:extLst>
          </p:cNvPr>
          <p:cNvSpPr txBox="1"/>
          <p:nvPr/>
        </p:nvSpPr>
        <p:spPr>
          <a:xfrm>
            <a:off x="6017664" y="1070345"/>
            <a:ext cx="688005" cy="307777"/>
          </a:xfrm>
          <a:prstGeom prst="rect">
            <a:avLst/>
          </a:prstGeom>
          <a:noFill/>
        </p:spPr>
        <p:txBody>
          <a:bodyPr wrap="square" rtlCol="0">
            <a:spAutoFit/>
          </a:bodyPr>
          <a:lstStyle/>
          <a:p>
            <a:r>
              <a:rPr lang="en-IN" dirty="0"/>
              <a:t>1001</a:t>
            </a:r>
          </a:p>
        </p:txBody>
      </p:sp>
      <p:sp>
        <p:nvSpPr>
          <p:cNvPr id="9" name="TextBox 8">
            <a:extLst>
              <a:ext uri="{FF2B5EF4-FFF2-40B4-BE49-F238E27FC236}">
                <a16:creationId xmlns:a16="http://schemas.microsoft.com/office/drawing/2014/main" id="{2BAD8F98-767F-450F-B4D6-966F20332379}"/>
              </a:ext>
            </a:extLst>
          </p:cNvPr>
          <p:cNvSpPr txBox="1"/>
          <p:nvPr/>
        </p:nvSpPr>
        <p:spPr>
          <a:xfrm>
            <a:off x="7683830" y="1017749"/>
            <a:ext cx="989653" cy="369332"/>
          </a:xfrm>
          <a:prstGeom prst="rect">
            <a:avLst/>
          </a:prstGeom>
          <a:noFill/>
        </p:spPr>
        <p:txBody>
          <a:bodyPr wrap="square" rtlCol="0">
            <a:spAutoFit/>
          </a:bodyPr>
          <a:lstStyle/>
          <a:p>
            <a:r>
              <a:rPr lang="en-IN" dirty="0"/>
              <a:t>num1</a:t>
            </a:r>
          </a:p>
        </p:txBody>
      </p:sp>
      <p:sp>
        <p:nvSpPr>
          <p:cNvPr id="10" name="TextBox 9">
            <a:extLst>
              <a:ext uri="{FF2B5EF4-FFF2-40B4-BE49-F238E27FC236}">
                <a16:creationId xmlns:a16="http://schemas.microsoft.com/office/drawing/2014/main" id="{62B6FA54-5929-4C15-AB1E-3EAD7BEBC4EF}"/>
              </a:ext>
            </a:extLst>
          </p:cNvPr>
          <p:cNvSpPr txBox="1"/>
          <p:nvPr/>
        </p:nvSpPr>
        <p:spPr>
          <a:xfrm>
            <a:off x="7660001" y="1324247"/>
            <a:ext cx="909876" cy="369332"/>
          </a:xfrm>
          <a:prstGeom prst="rect">
            <a:avLst/>
          </a:prstGeom>
          <a:noFill/>
        </p:spPr>
        <p:txBody>
          <a:bodyPr wrap="square" rtlCol="0">
            <a:spAutoFit/>
          </a:bodyPr>
          <a:lstStyle/>
          <a:p>
            <a:r>
              <a:rPr lang="en-IN" dirty="0"/>
              <a:t>num2</a:t>
            </a:r>
          </a:p>
        </p:txBody>
      </p:sp>
      <p:sp>
        <p:nvSpPr>
          <p:cNvPr id="11" name="TextBox 10">
            <a:extLst>
              <a:ext uri="{FF2B5EF4-FFF2-40B4-BE49-F238E27FC236}">
                <a16:creationId xmlns:a16="http://schemas.microsoft.com/office/drawing/2014/main" id="{728A522E-8622-47B8-A1D9-0616CE2E0B2C}"/>
              </a:ext>
            </a:extLst>
          </p:cNvPr>
          <p:cNvSpPr txBox="1"/>
          <p:nvPr/>
        </p:nvSpPr>
        <p:spPr>
          <a:xfrm>
            <a:off x="6109159" y="3511732"/>
            <a:ext cx="688005" cy="307777"/>
          </a:xfrm>
          <a:prstGeom prst="rect">
            <a:avLst/>
          </a:prstGeom>
          <a:noFill/>
        </p:spPr>
        <p:txBody>
          <a:bodyPr wrap="square" rtlCol="0">
            <a:spAutoFit/>
          </a:bodyPr>
          <a:lstStyle/>
          <a:p>
            <a:r>
              <a:rPr lang="en-IN" dirty="0"/>
              <a:t>4001</a:t>
            </a:r>
          </a:p>
        </p:txBody>
      </p:sp>
      <p:sp>
        <p:nvSpPr>
          <p:cNvPr id="12" name="TextBox 11">
            <a:extLst>
              <a:ext uri="{FF2B5EF4-FFF2-40B4-BE49-F238E27FC236}">
                <a16:creationId xmlns:a16="http://schemas.microsoft.com/office/drawing/2014/main" id="{DE555AA3-AD1C-4528-B63F-C3B855E716E9}"/>
              </a:ext>
            </a:extLst>
          </p:cNvPr>
          <p:cNvSpPr txBox="1"/>
          <p:nvPr/>
        </p:nvSpPr>
        <p:spPr>
          <a:xfrm>
            <a:off x="6092435" y="3814584"/>
            <a:ext cx="688005" cy="307777"/>
          </a:xfrm>
          <a:prstGeom prst="rect">
            <a:avLst/>
          </a:prstGeom>
          <a:noFill/>
        </p:spPr>
        <p:txBody>
          <a:bodyPr wrap="square" rtlCol="0">
            <a:spAutoFit/>
          </a:bodyPr>
          <a:lstStyle/>
          <a:p>
            <a:r>
              <a:rPr lang="en-IN" dirty="0"/>
              <a:t>4002</a:t>
            </a:r>
          </a:p>
        </p:txBody>
      </p:sp>
      <p:sp>
        <p:nvSpPr>
          <p:cNvPr id="13" name="TextBox 12">
            <a:extLst>
              <a:ext uri="{FF2B5EF4-FFF2-40B4-BE49-F238E27FC236}">
                <a16:creationId xmlns:a16="http://schemas.microsoft.com/office/drawing/2014/main" id="{2E413664-5D1B-4541-A353-56FB57082338}"/>
              </a:ext>
            </a:extLst>
          </p:cNvPr>
          <p:cNvSpPr txBox="1"/>
          <p:nvPr/>
        </p:nvSpPr>
        <p:spPr>
          <a:xfrm>
            <a:off x="7620202" y="3486632"/>
            <a:ext cx="688005" cy="307777"/>
          </a:xfrm>
          <a:prstGeom prst="rect">
            <a:avLst/>
          </a:prstGeom>
          <a:noFill/>
        </p:spPr>
        <p:txBody>
          <a:bodyPr wrap="square" rtlCol="0">
            <a:spAutoFit/>
          </a:bodyPr>
          <a:lstStyle/>
          <a:p>
            <a:r>
              <a:rPr lang="en-IN" dirty="0"/>
              <a:t>a</a:t>
            </a:r>
          </a:p>
        </p:txBody>
      </p:sp>
      <p:sp>
        <p:nvSpPr>
          <p:cNvPr id="14" name="TextBox 13">
            <a:extLst>
              <a:ext uri="{FF2B5EF4-FFF2-40B4-BE49-F238E27FC236}">
                <a16:creationId xmlns:a16="http://schemas.microsoft.com/office/drawing/2014/main" id="{35375B2F-C380-4D7A-AEDF-279B496B8C4D}"/>
              </a:ext>
            </a:extLst>
          </p:cNvPr>
          <p:cNvSpPr txBox="1"/>
          <p:nvPr/>
        </p:nvSpPr>
        <p:spPr>
          <a:xfrm>
            <a:off x="7651472" y="3815991"/>
            <a:ext cx="688005" cy="307777"/>
          </a:xfrm>
          <a:prstGeom prst="rect">
            <a:avLst/>
          </a:prstGeom>
          <a:noFill/>
        </p:spPr>
        <p:txBody>
          <a:bodyPr wrap="square" rtlCol="0">
            <a:spAutoFit/>
          </a:bodyPr>
          <a:lstStyle/>
          <a:p>
            <a:r>
              <a:rPr lang="en-IN" dirty="0"/>
              <a:t>b</a:t>
            </a:r>
          </a:p>
        </p:txBody>
      </p:sp>
      <p:sp>
        <p:nvSpPr>
          <p:cNvPr id="15" name="Rectangle 14">
            <a:extLst>
              <a:ext uri="{FF2B5EF4-FFF2-40B4-BE49-F238E27FC236}">
                <a16:creationId xmlns:a16="http://schemas.microsoft.com/office/drawing/2014/main" id="{3896838F-5EC8-48EF-BE5E-C20E8E9572E4}"/>
              </a:ext>
            </a:extLst>
          </p:cNvPr>
          <p:cNvSpPr/>
          <p:nvPr/>
        </p:nvSpPr>
        <p:spPr>
          <a:xfrm>
            <a:off x="6725194" y="3562792"/>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16" name="Rectangle 15">
            <a:extLst>
              <a:ext uri="{FF2B5EF4-FFF2-40B4-BE49-F238E27FC236}">
                <a16:creationId xmlns:a16="http://schemas.microsoft.com/office/drawing/2014/main" id="{3C11D17F-27E0-4628-9C5C-74AFDC9FA0DC}"/>
              </a:ext>
            </a:extLst>
          </p:cNvPr>
          <p:cNvSpPr/>
          <p:nvPr/>
        </p:nvSpPr>
        <p:spPr>
          <a:xfrm>
            <a:off x="6725194" y="3872987"/>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20" name="Rectangle 19">
            <a:extLst>
              <a:ext uri="{FF2B5EF4-FFF2-40B4-BE49-F238E27FC236}">
                <a16:creationId xmlns:a16="http://schemas.microsoft.com/office/drawing/2014/main" id="{FA70A660-4498-47EB-A71E-63855FB1F799}"/>
              </a:ext>
            </a:extLst>
          </p:cNvPr>
          <p:cNvSpPr/>
          <p:nvPr/>
        </p:nvSpPr>
        <p:spPr>
          <a:xfrm>
            <a:off x="6734155" y="4210459"/>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0EC0F679-4DC2-41DD-8BC0-61CD88E7B6C5}"/>
              </a:ext>
            </a:extLst>
          </p:cNvPr>
          <p:cNvSpPr txBox="1"/>
          <p:nvPr/>
        </p:nvSpPr>
        <p:spPr>
          <a:xfrm>
            <a:off x="7660002" y="4210458"/>
            <a:ext cx="886047" cy="369332"/>
          </a:xfrm>
          <a:prstGeom prst="rect">
            <a:avLst/>
          </a:prstGeom>
          <a:noFill/>
        </p:spPr>
        <p:txBody>
          <a:bodyPr wrap="square" rtlCol="0">
            <a:spAutoFit/>
          </a:bodyPr>
          <a:lstStyle/>
          <a:p>
            <a:r>
              <a:rPr lang="en-IN" dirty="0"/>
              <a:t>temp</a:t>
            </a:r>
          </a:p>
        </p:txBody>
      </p:sp>
      <p:sp>
        <p:nvSpPr>
          <p:cNvPr id="22" name="TextBox 21">
            <a:extLst>
              <a:ext uri="{FF2B5EF4-FFF2-40B4-BE49-F238E27FC236}">
                <a16:creationId xmlns:a16="http://schemas.microsoft.com/office/drawing/2014/main" id="{D8DF0423-0962-453C-AD41-604755478C56}"/>
              </a:ext>
            </a:extLst>
          </p:cNvPr>
          <p:cNvSpPr txBox="1"/>
          <p:nvPr/>
        </p:nvSpPr>
        <p:spPr>
          <a:xfrm>
            <a:off x="6100030" y="4149064"/>
            <a:ext cx="688005" cy="307777"/>
          </a:xfrm>
          <a:prstGeom prst="rect">
            <a:avLst/>
          </a:prstGeom>
          <a:noFill/>
        </p:spPr>
        <p:txBody>
          <a:bodyPr wrap="square" rtlCol="0">
            <a:spAutoFit/>
          </a:bodyPr>
          <a:lstStyle/>
          <a:p>
            <a:r>
              <a:rPr lang="en-IN" dirty="0"/>
              <a:t>4003</a:t>
            </a:r>
          </a:p>
        </p:txBody>
      </p:sp>
      <p:cxnSp>
        <p:nvCxnSpPr>
          <p:cNvPr id="24" name="Straight Connector 23">
            <a:extLst>
              <a:ext uri="{FF2B5EF4-FFF2-40B4-BE49-F238E27FC236}">
                <a16:creationId xmlns:a16="http://schemas.microsoft.com/office/drawing/2014/main" id="{22B972B2-D417-4D46-A12D-11AA550DB7E8}"/>
              </a:ext>
            </a:extLst>
          </p:cNvPr>
          <p:cNvCxnSpPr>
            <a:cxnSpLocks/>
          </p:cNvCxnSpPr>
          <p:nvPr/>
        </p:nvCxnSpPr>
        <p:spPr>
          <a:xfrm flipH="1">
            <a:off x="88580" y="2659848"/>
            <a:ext cx="7095" cy="980672"/>
          </a:xfrm>
          <a:prstGeom prst="line">
            <a:avLst/>
          </a:prstGeom>
          <a:ln w="19050">
            <a:solidFill>
              <a:srgbClr val="D014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E1EFB-1B54-4464-AE7F-819E3311EF66}"/>
              </a:ext>
            </a:extLst>
          </p:cNvPr>
          <p:cNvCxnSpPr>
            <a:cxnSpLocks/>
          </p:cNvCxnSpPr>
          <p:nvPr/>
        </p:nvCxnSpPr>
        <p:spPr>
          <a:xfrm flipH="1" flipV="1">
            <a:off x="88580" y="2660838"/>
            <a:ext cx="550094" cy="1488"/>
          </a:xfrm>
          <a:prstGeom prst="line">
            <a:avLst/>
          </a:prstGeom>
          <a:ln w="19050">
            <a:solidFill>
              <a:srgbClr val="D014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37DFB2-5310-4346-A2C5-B509222BC5E4}"/>
              </a:ext>
            </a:extLst>
          </p:cNvPr>
          <p:cNvCxnSpPr>
            <a:cxnSpLocks/>
          </p:cNvCxnSpPr>
          <p:nvPr/>
        </p:nvCxnSpPr>
        <p:spPr>
          <a:xfrm>
            <a:off x="95674" y="3672987"/>
            <a:ext cx="267953" cy="0"/>
          </a:xfrm>
          <a:prstGeom prst="straightConnector1">
            <a:avLst/>
          </a:prstGeom>
          <a:ln w="19050">
            <a:solidFill>
              <a:srgbClr val="D014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12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75673" y="645513"/>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75673" y="553365"/>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dirty="0">
                <a:latin typeface="Times New Roman" panose="02020603050405020304" pitchFamily="18" charset="0"/>
                <a:cs typeface="Times New Roman" panose="02020603050405020304" pitchFamily="18" charset="0"/>
              </a:rPr>
              <a:t>#include&lt;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swap(int *</a:t>
            </a:r>
            <a:r>
              <a:rPr lang="en-US" sz="1600" dirty="0" err="1">
                <a:latin typeface="Times New Roman" panose="02020603050405020304" pitchFamily="18" charset="0"/>
                <a:cs typeface="Times New Roman" panose="02020603050405020304" pitchFamily="18" charset="0"/>
              </a:rPr>
              <a:t>a,int</a:t>
            </a:r>
            <a:r>
              <a:rPr lang="en-US" sz="1600" dirty="0">
                <a:latin typeface="Times New Roman" panose="02020603050405020304" pitchFamily="18" charset="0"/>
                <a:cs typeface="Times New Roman" panose="02020603050405020304" pitchFamily="18" charset="0"/>
              </a:rPr>
              <a:t> *b) ; </a:t>
            </a:r>
            <a:r>
              <a:rPr lang="en-US" sz="1600" dirty="0">
                <a:solidFill>
                  <a:srgbClr val="FF0000"/>
                </a:solidFill>
                <a:latin typeface="Times New Roman" panose="02020603050405020304" pitchFamily="18" charset="0"/>
                <a:cs typeface="Times New Roman" panose="02020603050405020304" pitchFamily="18" charset="0"/>
              </a:rPr>
              <a:t>// function declaration</a:t>
            </a: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main()</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int num1=10, num2=20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nBefore</a:t>
            </a:r>
            <a:r>
              <a:rPr lang="en-US" sz="1600" dirty="0">
                <a:latin typeface="Times New Roman" panose="02020603050405020304" pitchFamily="18" charset="0"/>
                <a:cs typeface="Times New Roman" panose="02020603050405020304" pitchFamily="18" charset="0"/>
              </a:rPr>
              <a:t> swap: num1 = %d, num2 = %d", num1, num2)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swap(&amp;num1, &amp;num2) ; </a:t>
            </a:r>
            <a:r>
              <a:rPr lang="en-US" sz="1600" dirty="0">
                <a:solidFill>
                  <a:srgbClr val="FF0000"/>
                </a:solidFill>
                <a:latin typeface="Times New Roman" panose="02020603050405020304" pitchFamily="18" charset="0"/>
                <a:cs typeface="Times New Roman" panose="02020603050405020304" pitchFamily="18" charset="0"/>
              </a:rPr>
              <a:t>// calling function ,address of variables are passed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nAfter</a:t>
            </a:r>
            <a:r>
              <a:rPr lang="en-US" sz="1600" dirty="0">
                <a:latin typeface="Times New Roman" panose="02020603050405020304" pitchFamily="18" charset="0"/>
                <a:cs typeface="Times New Roman" panose="02020603050405020304" pitchFamily="18" charset="0"/>
              </a:rPr>
              <a:t> swap: num1 = %d, num2 = %d", num1, num2);</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swap(int *a, int *b)  </a:t>
            </a:r>
            <a:r>
              <a:rPr lang="en-US" sz="1600" dirty="0">
                <a:solidFill>
                  <a:srgbClr val="FF0000"/>
                </a:solidFill>
                <a:latin typeface="Times New Roman" panose="02020603050405020304" pitchFamily="18" charset="0"/>
                <a:cs typeface="Times New Roman" panose="02020603050405020304" pitchFamily="18" charset="0"/>
              </a:rPr>
              <a:t>// function definition, called function</a:t>
            </a:r>
          </a:p>
          <a:p>
            <a:pPr marL="152392">
              <a:lnSpc>
                <a:spcPct val="115000"/>
              </a:lnSpc>
              <a:buSzPts val="1200"/>
            </a:pPr>
            <a:r>
              <a:rPr lang="en-US" sz="1600" dirty="0">
                <a:solidFill>
                  <a:srgbClr val="FF0000"/>
                </a:solidFill>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int temp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temp = *a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 = *b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*b = temp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p:txBody>
      </p:sp>
      <p:sp>
        <p:nvSpPr>
          <p:cNvPr id="56" name="Google Shape;56;p13"/>
          <p:cNvSpPr txBox="1"/>
          <p:nvPr/>
        </p:nvSpPr>
        <p:spPr>
          <a:xfrm>
            <a:off x="767325" y="42311"/>
            <a:ext cx="6482977"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 call by reference example</a:t>
            </a:r>
            <a:endParaRPr sz="2400" b="1" dirty="0">
              <a:solidFill>
                <a:srgbClr val="0000FF"/>
              </a:solidFill>
              <a:latin typeface="Century Gothic"/>
              <a:ea typeface="Century Gothic"/>
              <a:cs typeface="Century Gothic"/>
              <a:sym typeface="Century Gothic"/>
            </a:endParaRPr>
          </a:p>
        </p:txBody>
      </p:sp>
      <p:sp>
        <p:nvSpPr>
          <p:cNvPr id="5" name="Rectangle 4">
            <a:extLst>
              <a:ext uri="{FF2B5EF4-FFF2-40B4-BE49-F238E27FC236}">
                <a16:creationId xmlns:a16="http://schemas.microsoft.com/office/drawing/2014/main" id="{800C01A7-7E16-46F0-A18D-5E3FA3019B26}"/>
              </a:ext>
            </a:extLst>
          </p:cNvPr>
          <p:cNvSpPr/>
          <p:nvPr/>
        </p:nvSpPr>
        <p:spPr>
          <a:xfrm>
            <a:off x="6811926" y="1070344"/>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6" name="Rectangle 5">
            <a:extLst>
              <a:ext uri="{FF2B5EF4-FFF2-40B4-BE49-F238E27FC236}">
                <a16:creationId xmlns:a16="http://schemas.microsoft.com/office/drawing/2014/main" id="{EACBDD16-4A51-43C8-A024-2D397BEDF61F}"/>
              </a:ext>
            </a:extLst>
          </p:cNvPr>
          <p:cNvSpPr/>
          <p:nvPr/>
        </p:nvSpPr>
        <p:spPr>
          <a:xfrm>
            <a:off x="6811926" y="1429504"/>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7" name="Rectangle 6">
            <a:extLst>
              <a:ext uri="{FF2B5EF4-FFF2-40B4-BE49-F238E27FC236}">
                <a16:creationId xmlns:a16="http://schemas.microsoft.com/office/drawing/2014/main" id="{628DF731-7B7A-493E-9219-B570B05143A1}"/>
              </a:ext>
            </a:extLst>
          </p:cNvPr>
          <p:cNvSpPr/>
          <p:nvPr/>
        </p:nvSpPr>
        <p:spPr>
          <a:xfrm>
            <a:off x="6902294" y="3404246"/>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a:t>
            </a:r>
            <a:endParaRPr lang="en-IN" dirty="0"/>
          </a:p>
        </p:txBody>
      </p:sp>
      <p:sp>
        <p:nvSpPr>
          <p:cNvPr id="8" name="Rectangle 7">
            <a:extLst>
              <a:ext uri="{FF2B5EF4-FFF2-40B4-BE49-F238E27FC236}">
                <a16:creationId xmlns:a16="http://schemas.microsoft.com/office/drawing/2014/main" id="{EF8F7BDE-DD65-4129-81D8-54221534F14D}"/>
              </a:ext>
            </a:extLst>
          </p:cNvPr>
          <p:cNvSpPr/>
          <p:nvPr/>
        </p:nvSpPr>
        <p:spPr>
          <a:xfrm>
            <a:off x="6918185" y="3763284"/>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1002</a:t>
            </a:r>
            <a:endParaRPr lang="en-IN" dirty="0"/>
          </a:p>
        </p:txBody>
      </p:sp>
      <p:sp>
        <p:nvSpPr>
          <p:cNvPr id="9" name="Rectangle 8">
            <a:extLst>
              <a:ext uri="{FF2B5EF4-FFF2-40B4-BE49-F238E27FC236}">
                <a16:creationId xmlns:a16="http://schemas.microsoft.com/office/drawing/2014/main" id="{CA84582C-CDA4-4EC5-96CB-4647706FFDBC}"/>
              </a:ext>
            </a:extLst>
          </p:cNvPr>
          <p:cNvSpPr/>
          <p:nvPr/>
        </p:nvSpPr>
        <p:spPr>
          <a:xfrm>
            <a:off x="6943062" y="4147217"/>
            <a:ext cx="886047" cy="255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DFB15A08-47A2-4E59-BF09-34A0E396B8C9}"/>
              </a:ext>
            </a:extLst>
          </p:cNvPr>
          <p:cNvSpPr txBox="1"/>
          <p:nvPr/>
        </p:nvSpPr>
        <p:spPr>
          <a:xfrm>
            <a:off x="6055145" y="1083607"/>
            <a:ext cx="688005" cy="307777"/>
          </a:xfrm>
          <a:prstGeom prst="rect">
            <a:avLst/>
          </a:prstGeom>
          <a:noFill/>
        </p:spPr>
        <p:txBody>
          <a:bodyPr wrap="square" rtlCol="0">
            <a:spAutoFit/>
          </a:bodyPr>
          <a:lstStyle/>
          <a:p>
            <a:r>
              <a:rPr lang="en-IN" dirty="0"/>
              <a:t>1001</a:t>
            </a:r>
          </a:p>
        </p:txBody>
      </p:sp>
      <p:sp>
        <p:nvSpPr>
          <p:cNvPr id="11" name="TextBox 10">
            <a:extLst>
              <a:ext uri="{FF2B5EF4-FFF2-40B4-BE49-F238E27FC236}">
                <a16:creationId xmlns:a16="http://schemas.microsoft.com/office/drawing/2014/main" id="{D3F1B65C-F327-45CD-A871-F3B3473267E5}"/>
              </a:ext>
            </a:extLst>
          </p:cNvPr>
          <p:cNvSpPr txBox="1"/>
          <p:nvPr/>
        </p:nvSpPr>
        <p:spPr>
          <a:xfrm>
            <a:off x="6087255" y="1429666"/>
            <a:ext cx="688005" cy="307777"/>
          </a:xfrm>
          <a:prstGeom prst="rect">
            <a:avLst/>
          </a:prstGeom>
          <a:noFill/>
        </p:spPr>
        <p:txBody>
          <a:bodyPr wrap="square" rtlCol="0">
            <a:spAutoFit/>
          </a:bodyPr>
          <a:lstStyle/>
          <a:p>
            <a:r>
              <a:rPr lang="en-IN" dirty="0"/>
              <a:t>1002</a:t>
            </a:r>
          </a:p>
        </p:txBody>
      </p:sp>
      <p:sp>
        <p:nvSpPr>
          <p:cNvPr id="12" name="TextBox 11">
            <a:extLst>
              <a:ext uri="{FF2B5EF4-FFF2-40B4-BE49-F238E27FC236}">
                <a16:creationId xmlns:a16="http://schemas.microsoft.com/office/drawing/2014/main" id="{A7E97D80-767A-44AC-9D16-586799AACDAF}"/>
              </a:ext>
            </a:extLst>
          </p:cNvPr>
          <p:cNvSpPr txBox="1"/>
          <p:nvPr/>
        </p:nvSpPr>
        <p:spPr>
          <a:xfrm>
            <a:off x="6106540" y="3353369"/>
            <a:ext cx="688005" cy="307777"/>
          </a:xfrm>
          <a:prstGeom prst="rect">
            <a:avLst/>
          </a:prstGeom>
          <a:noFill/>
        </p:spPr>
        <p:txBody>
          <a:bodyPr wrap="square" rtlCol="0">
            <a:spAutoFit/>
          </a:bodyPr>
          <a:lstStyle/>
          <a:p>
            <a:r>
              <a:rPr lang="en-IN" dirty="0"/>
              <a:t>4001</a:t>
            </a:r>
          </a:p>
        </p:txBody>
      </p:sp>
      <p:sp>
        <p:nvSpPr>
          <p:cNvPr id="13" name="TextBox 12">
            <a:extLst>
              <a:ext uri="{FF2B5EF4-FFF2-40B4-BE49-F238E27FC236}">
                <a16:creationId xmlns:a16="http://schemas.microsoft.com/office/drawing/2014/main" id="{9C24353D-5BED-4A6D-AA5F-C6C281196794}"/>
              </a:ext>
            </a:extLst>
          </p:cNvPr>
          <p:cNvSpPr txBox="1"/>
          <p:nvPr/>
        </p:nvSpPr>
        <p:spPr>
          <a:xfrm>
            <a:off x="6123922" y="3752089"/>
            <a:ext cx="688005" cy="307777"/>
          </a:xfrm>
          <a:prstGeom prst="rect">
            <a:avLst/>
          </a:prstGeom>
          <a:noFill/>
        </p:spPr>
        <p:txBody>
          <a:bodyPr wrap="square" rtlCol="0">
            <a:spAutoFit/>
          </a:bodyPr>
          <a:lstStyle/>
          <a:p>
            <a:r>
              <a:rPr lang="en-IN" dirty="0"/>
              <a:t>4002</a:t>
            </a:r>
          </a:p>
        </p:txBody>
      </p:sp>
      <p:sp>
        <p:nvSpPr>
          <p:cNvPr id="14" name="TextBox 13">
            <a:extLst>
              <a:ext uri="{FF2B5EF4-FFF2-40B4-BE49-F238E27FC236}">
                <a16:creationId xmlns:a16="http://schemas.microsoft.com/office/drawing/2014/main" id="{15A250FD-ACC8-4027-819B-569A64036525}"/>
              </a:ext>
            </a:extLst>
          </p:cNvPr>
          <p:cNvSpPr txBox="1"/>
          <p:nvPr/>
        </p:nvSpPr>
        <p:spPr>
          <a:xfrm>
            <a:off x="6159432" y="4164005"/>
            <a:ext cx="688005" cy="307777"/>
          </a:xfrm>
          <a:prstGeom prst="rect">
            <a:avLst/>
          </a:prstGeom>
          <a:noFill/>
        </p:spPr>
        <p:txBody>
          <a:bodyPr wrap="square" rtlCol="0">
            <a:spAutoFit/>
          </a:bodyPr>
          <a:lstStyle/>
          <a:p>
            <a:r>
              <a:rPr lang="en-IN" dirty="0"/>
              <a:t>4003</a:t>
            </a:r>
          </a:p>
        </p:txBody>
      </p:sp>
      <p:sp>
        <p:nvSpPr>
          <p:cNvPr id="15" name="TextBox 14">
            <a:extLst>
              <a:ext uri="{FF2B5EF4-FFF2-40B4-BE49-F238E27FC236}">
                <a16:creationId xmlns:a16="http://schemas.microsoft.com/office/drawing/2014/main" id="{919B8F47-F5BC-46BE-B8AC-DCE8F558BD46}"/>
              </a:ext>
            </a:extLst>
          </p:cNvPr>
          <p:cNvSpPr txBox="1"/>
          <p:nvPr/>
        </p:nvSpPr>
        <p:spPr>
          <a:xfrm>
            <a:off x="7804231" y="1017749"/>
            <a:ext cx="844017" cy="369332"/>
          </a:xfrm>
          <a:prstGeom prst="rect">
            <a:avLst/>
          </a:prstGeom>
          <a:noFill/>
        </p:spPr>
        <p:txBody>
          <a:bodyPr wrap="square" rtlCol="0">
            <a:spAutoFit/>
          </a:bodyPr>
          <a:lstStyle/>
          <a:p>
            <a:r>
              <a:rPr lang="en-IN" dirty="0"/>
              <a:t>num1</a:t>
            </a:r>
          </a:p>
        </p:txBody>
      </p:sp>
      <p:sp>
        <p:nvSpPr>
          <p:cNvPr id="16" name="TextBox 15">
            <a:extLst>
              <a:ext uri="{FF2B5EF4-FFF2-40B4-BE49-F238E27FC236}">
                <a16:creationId xmlns:a16="http://schemas.microsoft.com/office/drawing/2014/main" id="{C1F3BCE1-6761-4C57-892A-6CBAFBCFD3EF}"/>
              </a:ext>
            </a:extLst>
          </p:cNvPr>
          <p:cNvSpPr txBox="1"/>
          <p:nvPr/>
        </p:nvSpPr>
        <p:spPr>
          <a:xfrm>
            <a:off x="7829108" y="1385718"/>
            <a:ext cx="852861" cy="369332"/>
          </a:xfrm>
          <a:prstGeom prst="rect">
            <a:avLst/>
          </a:prstGeom>
          <a:noFill/>
        </p:spPr>
        <p:txBody>
          <a:bodyPr wrap="square" rtlCol="0">
            <a:spAutoFit/>
          </a:bodyPr>
          <a:lstStyle/>
          <a:p>
            <a:r>
              <a:rPr lang="en-IN" dirty="0"/>
              <a:t>num2</a:t>
            </a:r>
          </a:p>
        </p:txBody>
      </p:sp>
      <p:sp>
        <p:nvSpPr>
          <p:cNvPr id="17" name="TextBox 16">
            <a:extLst>
              <a:ext uri="{FF2B5EF4-FFF2-40B4-BE49-F238E27FC236}">
                <a16:creationId xmlns:a16="http://schemas.microsoft.com/office/drawing/2014/main" id="{6C5F62A9-B493-4C01-929E-0794FE0AC4CE}"/>
              </a:ext>
            </a:extLst>
          </p:cNvPr>
          <p:cNvSpPr txBox="1"/>
          <p:nvPr/>
        </p:nvSpPr>
        <p:spPr>
          <a:xfrm>
            <a:off x="7877088" y="3358366"/>
            <a:ext cx="688005" cy="307777"/>
          </a:xfrm>
          <a:prstGeom prst="rect">
            <a:avLst/>
          </a:prstGeom>
          <a:noFill/>
        </p:spPr>
        <p:txBody>
          <a:bodyPr wrap="square" rtlCol="0">
            <a:spAutoFit/>
          </a:bodyPr>
          <a:lstStyle/>
          <a:p>
            <a:r>
              <a:rPr lang="en-IN" dirty="0"/>
              <a:t>a</a:t>
            </a:r>
          </a:p>
        </p:txBody>
      </p:sp>
      <p:sp>
        <p:nvSpPr>
          <p:cNvPr id="18" name="TextBox 17">
            <a:extLst>
              <a:ext uri="{FF2B5EF4-FFF2-40B4-BE49-F238E27FC236}">
                <a16:creationId xmlns:a16="http://schemas.microsoft.com/office/drawing/2014/main" id="{75DC9BE3-01E2-4741-AAF0-B172470F5BB0}"/>
              </a:ext>
            </a:extLst>
          </p:cNvPr>
          <p:cNvSpPr txBox="1"/>
          <p:nvPr/>
        </p:nvSpPr>
        <p:spPr>
          <a:xfrm>
            <a:off x="7960243" y="3710378"/>
            <a:ext cx="688005" cy="307777"/>
          </a:xfrm>
          <a:prstGeom prst="rect">
            <a:avLst/>
          </a:prstGeom>
          <a:noFill/>
        </p:spPr>
        <p:txBody>
          <a:bodyPr wrap="square" rtlCol="0">
            <a:spAutoFit/>
          </a:bodyPr>
          <a:lstStyle/>
          <a:p>
            <a:r>
              <a:rPr lang="en-IN" dirty="0"/>
              <a:t>b</a:t>
            </a:r>
          </a:p>
        </p:txBody>
      </p:sp>
      <p:sp>
        <p:nvSpPr>
          <p:cNvPr id="19" name="TextBox 18">
            <a:extLst>
              <a:ext uri="{FF2B5EF4-FFF2-40B4-BE49-F238E27FC236}">
                <a16:creationId xmlns:a16="http://schemas.microsoft.com/office/drawing/2014/main" id="{F6B39EC2-AEAE-4A6E-A761-83D6F89EDF72}"/>
              </a:ext>
            </a:extLst>
          </p:cNvPr>
          <p:cNvSpPr txBox="1"/>
          <p:nvPr/>
        </p:nvSpPr>
        <p:spPr>
          <a:xfrm>
            <a:off x="7993964" y="4164005"/>
            <a:ext cx="852861" cy="369332"/>
          </a:xfrm>
          <a:prstGeom prst="rect">
            <a:avLst/>
          </a:prstGeom>
          <a:noFill/>
        </p:spPr>
        <p:txBody>
          <a:bodyPr wrap="square" rtlCol="0">
            <a:spAutoFit/>
          </a:bodyPr>
          <a:lstStyle/>
          <a:p>
            <a:r>
              <a:rPr lang="en-IN" dirty="0"/>
              <a:t>temp</a:t>
            </a:r>
          </a:p>
        </p:txBody>
      </p:sp>
      <p:cxnSp>
        <p:nvCxnSpPr>
          <p:cNvPr id="3" name="Connector: Elbow 2">
            <a:extLst>
              <a:ext uri="{FF2B5EF4-FFF2-40B4-BE49-F238E27FC236}">
                <a16:creationId xmlns:a16="http://schemas.microsoft.com/office/drawing/2014/main" id="{9B3FBE3E-3100-48EE-8F91-AEE4E35AB427}"/>
              </a:ext>
            </a:extLst>
          </p:cNvPr>
          <p:cNvCxnSpPr>
            <a:cxnSpLocks/>
          </p:cNvCxnSpPr>
          <p:nvPr/>
        </p:nvCxnSpPr>
        <p:spPr>
          <a:xfrm rot="16200000" flipV="1">
            <a:off x="6037725" y="1313724"/>
            <a:ext cx="2283023" cy="2130569"/>
          </a:xfrm>
          <a:prstGeom prst="bentConnector4">
            <a:avLst>
              <a:gd name="adj1" fmla="val 46630"/>
              <a:gd name="adj2" fmla="val 11073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EF7C768-C983-420B-BE8E-FDF86E3D38EB}"/>
              </a:ext>
            </a:extLst>
          </p:cNvPr>
          <p:cNvCxnSpPr>
            <a:cxnSpLocks/>
          </p:cNvCxnSpPr>
          <p:nvPr/>
        </p:nvCxnSpPr>
        <p:spPr>
          <a:xfrm rot="16200000" flipV="1">
            <a:off x="6109947" y="1676016"/>
            <a:ext cx="2280711" cy="2106052"/>
          </a:xfrm>
          <a:prstGeom prst="bentConnector4">
            <a:avLst>
              <a:gd name="adj1" fmla="val 46626"/>
              <a:gd name="adj2" fmla="val 110854"/>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14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b="1" u="sng" dirty="0">
                <a:solidFill>
                  <a:srgbClr val="00B050"/>
                </a:solidFill>
              </a:rPr>
              <a:t>Types of functions:</a:t>
            </a:r>
          </a:p>
          <a:p>
            <a:pPr marL="152392">
              <a:lnSpc>
                <a:spcPct val="115000"/>
              </a:lnSpc>
              <a:buSzPts val="1200"/>
            </a:pPr>
            <a:r>
              <a:rPr lang="en-US" sz="1600" b="1" u="sng" dirty="0">
                <a:solidFill>
                  <a:srgbClr val="00B050"/>
                </a:solidFill>
              </a:rPr>
              <a:t>User defined functions are of the following 4 types</a:t>
            </a:r>
          </a:p>
          <a:p>
            <a:pPr marL="152392">
              <a:lnSpc>
                <a:spcPct val="115000"/>
              </a:lnSpc>
              <a:buSzPts val="1200"/>
            </a:pPr>
            <a:endParaRPr lang="en-US" sz="1600" b="1" u="sng" dirty="0">
              <a:solidFill>
                <a:srgbClr val="00B050"/>
              </a:solidFill>
            </a:endParaRPr>
          </a:p>
          <a:p>
            <a:pPr marL="342891" indent="-342891">
              <a:buFont typeface="+mj-lt"/>
              <a:buAutoNum type="arabicPeriod"/>
            </a:pPr>
            <a:r>
              <a:rPr lang="en-US" sz="1600" dirty="0"/>
              <a:t>Function with no arguments and no return value.</a:t>
            </a:r>
          </a:p>
          <a:p>
            <a:pPr marL="342891" indent="-342891">
              <a:buFont typeface="+mj-lt"/>
              <a:buAutoNum type="arabicPeriod"/>
            </a:pPr>
            <a:r>
              <a:rPr lang="en-US" sz="1600" dirty="0"/>
              <a:t>Function with no arguments and a return value.</a:t>
            </a:r>
          </a:p>
          <a:p>
            <a:pPr marL="342891" indent="-342891">
              <a:buFont typeface="+mj-lt"/>
              <a:buAutoNum type="arabicPeriod"/>
            </a:pPr>
            <a:r>
              <a:rPr lang="en-US" sz="1600" dirty="0"/>
              <a:t>Function with arguments and no return value.</a:t>
            </a:r>
          </a:p>
          <a:p>
            <a:pPr marL="342891" indent="-342891">
              <a:buFont typeface="+mj-lt"/>
              <a:buAutoNum type="arabicPeriod"/>
            </a:pPr>
            <a:r>
              <a:rPr lang="en-US" sz="1600" dirty="0"/>
              <a:t>Function with arguments and a return value.</a:t>
            </a:r>
          </a:p>
          <a:p>
            <a:pPr marL="152392">
              <a:lnSpc>
                <a:spcPct val="115000"/>
              </a:lnSpc>
              <a:buSzPts val="1200"/>
            </a:pPr>
            <a:endParaRPr lang="en-US" sz="1600" u="sng" dirty="0"/>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91165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b="1" dirty="0">
                <a:solidFill>
                  <a:srgbClr val="00B050"/>
                </a:solidFill>
              </a:rPr>
              <a:t>Function with no argument and no return value </a:t>
            </a:r>
            <a:r>
              <a:rPr lang="en-US" sz="1600" b="1" dirty="0"/>
              <a:t>:</a:t>
            </a:r>
          </a:p>
          <a:p>
            <a:pPr marL="152392">
              <a:lnSpc>
                <a:spcPct val="115000"/>
              </a:lnSpc>
              <a:buSzPts val="1200"/>
            </a:pPr>
            <a:r>
              <a:rPr lang="en-US" sz="1600" b="1" dirty="0"/>
              <a:t>                             </a:t>
            </a:r>
            <a:r>
              <a:rPr lang="en-US" sz="1600" dirty="0"/>
              <a:t> This type of user defined  function has no arguments, it does not receive any data from the calling function. And it does not return a value, so calling function does not receive any data from the called function.</a:t>
            </a:r>
          </a:p>
          <a:p>
            <a:pPr marL="152392">
              <a:lnSpc>
                <a:spcPct val="115000"/>
              </a:lnSpc>
              <a:buSzPts val="1200"/>
            </a:pPr>
            <a:r>
              <a:rPr lang="en-US" sz="1600" dirty="0">
                <a:solidFill>
                  <a:srgbClr val="00B050"/>
                </a:solidFill>
              </a:rPr>
              <a:t>Syntax:</a:t>
            </a:r>
          </a:p>
          <a:p>
            <a:pPr marL="152392">
              <a:lnSpc>
                <a:spcPct val="115000"/>
              </a:lnSpc>
              <a:buSzPts val="1200"/>
            </a:pPr>
            <a:r>
              <a:rPr lang="en-US" sz="1600" b="1" dirty="0"/>
              <a:t>Function declaration : </a:t>
            </a:r>
            <a:r>
              <a:rPr lang="en-US" sz="1600" dirty="0"/>
              <a:t>void function();</a:t>
            </a:r>
          </a:p>
          <a:p>
            <a:pPr marL="152392">
              <a:lnSpc>
                <a:spcPct val="115000"/>
              </a:lnSpc>
              <a:buSzPts val="1200"/>
            </a:pPr>
            <a:r>
              <a:rPr lang="en-US" sz="1600" dirty="0"/>
              <a:t> </a:t>
            </a:r>
            <a:r>
              <a:rPr lang="en-US" sz="1600" b="1" dirty="0"/>
              <a:t>Function call :</a:t>
            </a:r>
            <a:r>
              <a:rPr lang="en-US" sz="1600" dirty="0"/>
              <a:t>              function(); </a:t>
            </a:r>
          </a:p>
          <a:p>
            <a:pPr marL="152392">
              <a:lnSpc>
                <a:spcPct val="115000"/>
              </a:lnSpc>
              <a:buSzPts val="1200"/>
            </a:pPr>
            <a:r>
              <a:rPr lang="en-US" sz="1600" b="1" dirty="0"/>
              <a:t>Function definition :  </a:t>
            </a:r>
            <a:r>
              <a:rPr lang="en-US" sz="1600" dirty="0"/>
              <a:t> void function()</a:t>
            </a:r>
          </a:p>
          <a:p>
            <a:pPr marL="152392">
              <a:lnSpc>
                <a:spcPct val="115000"/>
              </a:lnSpc>
              <a:buSzPts val="1200"/>
            </a:pPr>
            <a:r>
              <a:rPr lang="en-US" sz="1600" dirty="0"/>
              <a:t>                                               {</a:t>
            </a:r>
          </a:p>
          <a:p>
            <a:pPr marL="152392">
              <a:lnSpc>
                <a:spcPct val="115000"/>
              </a:lnSpc>
              <a:buSzPts val="1200"/>
            </a:pPr>
            <a:r>
              <a:rPr lang="en-US" sz="1600" dirty="0"/>
              <a:t>                                               statements; </a:t>
            </a:r>
          </a:p>
          <a:p>
            <a:pPr marL="152392">
              <a:lnSpc>
                <a:spcPct val="115000"/>
              </a:lnSpc>
              <a:buSzPts val="1200"/>
            </a:pPr>
            <a:r>
              <a:rPr lang="en-US" sz="1600" dirty="0"/>
              <a:t>                                                }</a:t>
            </a:r>
            <a:endParaRPr lang="en-US" sz="1600" u="sng" dirty="0"/>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4263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32212" y="684601"/>
            <a:ext cx="8904600" cy="4232700"/>
          </a:xfrm>
          <a:prstGeom prst="rect">
            <a:avLst/>
          </a:prstGeom>
          <a:noFill/>
          <a:ln>
            <a:noFill/>
          </a:ln>
        </p:spPr>
        <p:txBody>
          <a:bodyPr spcFirstLastPara="1" wrap="square" lIns="91425" tIns="91425" rIns="91425" bIns="91425" anchor="t" anchorCtr="0">
            <a:noAutofit/>
          </a:bodyPr>
          <a:lstStyle/>
          <a:p>
            <a:r>
              <a:rPr lang="en-US" sz="1800" b="1" dirty="0">
                <a:solidFill>
                  <a:srgbClr val="FF0000"/>
                </a:solidFill>
                <a:latin typeface="Times New Roman" panose="02020603050405020304" pitchFamily="18" charset="0"/>
                <a:cs typeface="Times New Roman" panose="02020603050405020304" pitchFamily="18" charset="0"/>
              </a:rPr>
              <a:t>What is a function?</a:t>
            </a:r>
            <a:endParaRPr lang="en-US" dirty="0">
              <a:solidFill>
                <a:srgbClr val="FF0000"/>
              </a:solidFill>
              <a:latin typeface="Times New Roman" panose="02020603050405020304" pitchFamily="18" charset="0"/>
              <a:cs typeface="Times New Roman" panose="02020603050405020304" pitchFamily="18" charset="0"/>
            </a:endParaRP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A function is a  block of statements that perform a specific task.</a:t>
            </a: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The collection of functions creates a program.</a:t>
            </a: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The function is also called as procedure or subroutine.</a:t>
            </a: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Every c program must contain </a:t>
            </a:r>
            <a:r>
              <a:rPr lang="en-US" sz="1600" dirty="0" err="1">
                <a:latin typeface="Times New Roman" panose="02020603050405020304" pitchFamily="18" charset="0"/>
                <a:cs typeface="Times New Roman" panose="02020603050405020304" pitchFamily="18" charset="0"/>
              </a:rPr>
              <a:t>atleast</a:t>
            </a:r>
            <a:r>
              <a:rPr lang="en-US" sz="1600" dirty="0">
                <a:latin typeface="Times New Roman" panose="02020603050405020304" pitchFamily="18" charset="0"/>
                <a:cs typeface="Times New Roman" panose="02020603050405020304" pitchFamily="18" charset="0"/>
              </a:rPr>
              <a:t> one function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main</a:t>
            </a:r>
            <a:r>
              <a:rPr lang="en-IN" sz="1600" dirty="0">
                <a:latin typeface="Times New Roman" panose="02020603050405020304" pitchFamily="18" charset="0"/>
                <a:cs typeface="Times New Roman" panose="02020603050405020304" pitchFamily="18" charset="0"/>
              </a:rPr>
              <a:t>(). </a:t>
            </a: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Execution of function always start with main(). </a:t>
            </a:r>
            <a:endParaRPr lang="en-IN" sz="1600" dirty="0">
              <a:latin typeface="Times New Roman" panose="02020603050405020304" pitchFamily="18" charset="0"/>
              <a:cs typeface="Times New Roman" panose="02020603050405020304" pitchFamily="18" charset="0"/>
            </a:endParaRPr>
          </a:p>
          <a:p>
            <a:pPr marL="285737" indent="-285737" algn="just">
              <a:buFont typeface="Wingdings" pitchFamily="2" charset="2"/>
              <a:buChar char="Ø"/>
            </a:pPr>
            <a:r>
              <a:rPr lang="en-US" sz="1600" dirty="0">
                <a:latin typeface="Times New Roman" panose="02020603050405020304" pitchFamily="18" charset="0"/>
                <a:cs typeface="Times New Roman" panose="02020603050405020304" pitchFamily="18" charset="0"/>
              </a:rPr>
              <a:t>Every C program is collection of  one or more functions.</a:t>
            </a:r>
          </a:p>
          <a:p>
            <a:pPr marL="285744" indent="-285744"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Functions usually "take in" data, process it, and "return" a result</a:t>
            </a:r>
          </a:p>
          <a:p>
            <a:pPr marL="285744" indent="-285744"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main(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function1(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function2(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pPr algn="just"/>
            <a:r>
              <a:rPr lang="en-US" sz="1200" b="1" dirty="0">
                <a:solidFill>
                  <a:schemeClr val="tx1"/>
                </a:solidFill>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pPr marL="285737" indent="-285737">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457178" indent="-304784">
              <a:lnSpc>
                <a:spcPct val="115000"/>
              </a:lnSpc>
              <a:buSzPts val="1200"/>
              <a:buFont typeface="Century Gothic"/>
              <a:buAutoNum type="arabicPeriod"/>
            </a:pPr>
            <a:endParaRPr sz="1600"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pPr algn="ct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DBFF1126-2845-4A12-93C2-B5BF060351B2}"/>
              </a:ext>
            </a:extLst>
          </p:cNvPr>
          <p:cNvPicPr>
            <a:picLocks noChangeAspect="1"/>
          </p:cNvPicPr>
          <p:nvPr/>
        </p:nvPicPr>
        <p:blipFill>
          <a:blip r:embed="rId3"/>
          <a:stretch>
            <a:fillRect/>
          </a:stretch>
        </p:blipFill>
        <p:spPr>
          <a:xfrm>
            <a:off x="5665239" y="2767244"/>
            <a:ext cx="3464361" cy="17811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5296" y="541828"/>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043749" y="270723"/>
            <a:ext cx="6618781" cy="4604415"/>
          </a:xfrm>
          <a:prstGeom prst="rect">
            <a:avLst/>
          </a:prstGeom>
          <a:noFill/>
          <a:ln>
            <a:noFill/>
          </a:ln>
        </p:spPr>
        <p:txBody>
          <a:bodyPr spcFirstLastPara="1" wrap="square" lIns="91425" tIns="91425" rIns="91425" bIns="91425" anchor="t" anchorCtr="0">
            <a:noAutofit/>
          </a:bodyPr>
          <a:lstStyle/>
          <a:p>
            <a:pPr fontAlgn="base"/>
            <a:r>
              <a:rPr lang="en-US" sz="1400" dirty="0">
                <a:solidFill>
                  <a:schemeClr val="accent5">
                    <a:lumMod val="60000"/>
                    <a:lumOff val="40000"/>
                  </a:schemeClr>
                </a:solidFill>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#include&lt;</a:t>
            </a:r>
            <a:r>
              <a:rPr lang="en-US" sz="1400" dirty="0" err="1">
                <a:latin typeface="Times New Roman" panose="02020603050405020304" pitchFamily="18" charset="0"/>
                <a:cs typeface="Times New Roman" panose="02020603050405020304" pitchFamily="18" charset="0"/>
              </a:rPr>
              <a:t>stdio.h</a:t>
            </a:r>
            <a:r>
              <a:rPr lang="en-US" sz="1400" dirty="0">
                <a:latin typeface="Times New Roman" panose="02020603050405020304" pitchFamily="18" charset="0"/>
                <a:cs typeface="Times New Roman" panose="02020603050405020304" pitchFamily="18" charset="0"/>
              </a:rPr>
              <a:t>&gt;</a:t>
            </a:r>
          </a:p>
          <a:p>
            <a:pPr fontAlgn="base"/>
            <a:r>
              <a:rPr lang="en-US" sz="1400" dirty="0">
                <a:latin typeface="Times New Roman" panose="02020603050405020304" pitchFamily="18" charset="0"/>
                <a:cs typeface="Times New Roman" panose="02020603050405020304" pitchFamily="18" charset="0"/>
              </a:rPr>
              <a:t>void </a:t>
            </a:r>
            <a:r>
              <a:rPr lang="en-US" sz="1400" dirty="0" err="1">
                <a:latin typeface="Times New Roman" panose="02020603050405020304" pitchFamily="18" charset="0"/>
                <a:cs typeface="Times New Roman" panose="02020603050405020304" pitchFamily="18" charset="0"/>
              </a:rPr>
              <a:t>greatNum</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void main()</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greatNum</a:t>
            </a:r>
            <a:r>
              <a:rPr lang="en-US" sz="1400" dirty="0">
                <a:latin typeface="Times New Roman" panose="02020603050405020304" pitchFamily="18" charset="0"/>
                <a:cs typeface="Times New Roman" panose="02020603050405020304" pitchFamily="18" charset="0"/>
              </a:rPr>
              <a:t>();   //function call</a:t>
            </a:r>
          </a:p>
          <a:p>
            <a:pPr fontAlgn="base"/>
            <a:r>
              <a:rPr lang="en-US" sz="1400" dirty="0">
                <a:latin typeface="Times New Roman" panose="02020603050405020304" pitchFamily="18" charset="0"/>
                <a:cs typeface="Times New Roman" panose="02020603050405020304" pitchFamily="18" charset="0"/>
              </a:rPr>
              <a:t>	return 0;</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void </a:t>
            </a:r>
            <a:r>
              <a:rPr lang="en-US" sz="1400" dirty="0" err="1">
                <a:latin typeface="Times New Roman" panose="02020603050405020304" pitchFamily="18" charset="0"/>
                <a:cs typeface="Times New Roman" panose="02020603050405020304" pitchFamily="18" charset="0"/>
              </a:rPr>
              <a:t>greatNum</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int </a:t>
            </a:r>
            <a:r>
              <a:rPr lang="en-US" sz="1400" dirty="0" err="1">
                <a:latin typeface="Times New Roman" panose="02020603050405020304" pitchFamily="18" charset="0"/>
                <a:cs typeface="Times New Roman" panose="02020603050405020304" pitchFamily="18" charset="0"/>
              </a:rPr>
              <a:t>i,j</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("enter </a:t>
            </a:r>
            <a:r>
              <a:rPr lang="en-US" sz="1400" dirty="0" err="1">
                <a:latin typeface="Times New Roman" panose="02020603050405020304" pitchFamily="18" charset="0"/>
                <a:cs typeface="Times New Roman" panose="02020603050405020304" pitchFamily="18" charset="0"/>
              </a:rPr>
              <a:t>i,j</a:t>
            </a:r>
            <a:r>
              <a:rPr lang="en-US" sz="1400" dirty="0">
                <a:latin typeface="Times New Roman" panose="02020603050405020304" pitchFamily="18" charset="0"/>
                <a:cs typeface="Times New Roman" panose="02020603050405020304" pitchFamily="18" charset="0"/>
              </a:rPr>
              <a:t> values");</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scanf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d%d</a:t>
            </a:r>
            <a:r>
              <a:rPr lang="en-US" sz="1400" dirty="0">
                <a:latin typeface="Times New Roman" panose="02020603050405020304" pitchFamily="18" charset="0"/>
                <a:cs typeface="Times New Roman" panose="02020603050405020304" pitchFamily="18" charset="0"/>
              </a:rPr>
              <a:t>",&amp;</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,&amp;j);</a:t>
            </a:r>
          </a:p>
          <a:p>
            <a:pPr fontAlgn="base"/>
            <a:r>
              <a:rPr lang="en-US" sz="1400" dirty="0">
                <a:latin typeface="Times New Roman" panose="02020603050405020304" pitchFamily="18" charset="0"/>
                <a:cs typeface="Times New Roman" panose="02020603050405020304" pitchFamily="18" charset="0"/>
              </a:rPr>
              <a:t>	if(</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&gt;j)</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=%d is greater number",</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	else</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("j=%d is greater </a:t>
            </a:r>
            <a:r>
              <a:rPr lang="en-US" sz="1400" dirty="0" err="1">
                <a:latin typeface="Times New Roman" panose="02020603050405020304" pitchFamily="18" charset="0"/>
                <a:cs typeface="Times New Roman" panose="02020603050405020304" pitchFamily="18" charset="0"/>
              </a:rPr>
              <a:t>number",j</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a:t>
            </a:r>
            <a:endParaRPr lang="en-US" sz="14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446568" y="113516"/>
            <a:ext cx="8286307" cy="314415"/>
          </a:xfrm>
          <a:prstGeom prst="rect">
            <a:avLst/>
          </a:prstGeom>
          <a:noFill/>
          <a:ln>
            <a:noFill/>
          </a:ln>
        </p:spPr>
        <p:txBody>
          <a:bodyPr spcFirstLastPara="1" wrap="square" lIns="91425" tIns="91425" rIns="91425" bIns="91425" anchor="t" anchorCtr="0">
            <a:noAutofit/>
          </a:bodyPr>
          <a:lstStyle/>
          <a:p>
            <a:r>
              <a:rPr lang="en" sz="2000" b="1" dirty="0">
                <a:solidFill>
                  <a:srgbClr val="FF0000"/>
                </a:solidFill>
                <a:latin typeface="Century Gothic"/>
                <a:ea typeface="Century Gothic"/>
                <a:cs typeface="Century Gothic"/>
                <a:sym typeface="Century Gothic"/>
              </a:rPr>
              <a:t> </a:t>
            </a:r>
            <a:r>
              <a:rPr lang="en-US" sz="2000" dirty="0">
                <a:solidFill>
                  <a:srgbClr val="FF0000"/>
                </a:solidFill>
              </a:rPr>
              <a:t>Example-  function with no  arguments and no return value</a:t>
            </a:r>
            <a:endParaRPr sz="2000" b="1" dirty="0">
              <a:solidFill>
                <a:srgbClr val="FF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08608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b="1" dirty="0">
                <a:solidFill>
                  <a:srgbClr val="00B050"/>
                </a:solidFill>
              </a:rPr>
              <a:t>Function with no arguments and returns a value :</a:t>
            </a:r>
            <a:r>
              <a:rPr lang="en-US" sz="1600" dirty="0">
                <a:solidFill>
                  <a:srgbClr val="00B050"/>
                </a:solidFill>
              </a:rPr>
              <a:t> </a:t>
            </a:r>
          </a:p>
          <a:p>
            <a:pPr marL="152392">
              <a:lnSpc>
                <a:spcPct val="115000"/>
              </a:lnSpc>
              <a:buSzPts val="1200"/>
            </a:pPr>
            <a:r>
              <a:rPr lang="en-US" sz="1600" dirty="0"/>
              <a:t>                                       There could be occasions where we may need to design functions that may not take any arguments but returns a value to the calling function. </a:t>
            </a:r>
          </a:p>
          <a:p>
            <a:pPr marL="152392">
              <a:lnSpc>
                <a:spcPct val="115000"/>
              </a:lnSpc>
              <a:buSzPts val="1200"/>
            </a:pPr>
            <a:r>
              <a:rPr lang="en-US" sz="1600" u="sng" dirty="0"/>
              <a:t>Syntax:</a:t>
            </a:r>
          </a:p>
          <a:p>
            <a:pPr marL="152392">
              <a:lnSpc>
                <a:spcPct val="115000"/>
              </a:lnSpc>
              <a:buSzPts val="1200"/>
            </a:pPr>
            <a:r>
              <a:rPr lang="en-US" sz="1600" dirty="0"/>
              <a:t>Function declaration :int function(); </a:t>
            </a:r>
          </a:p>
          <a:p>
            <a:pPr marL="152392">
              <a:lnSpc>
                <a:spcPct val="115000"/>
              </a:lnSpc>
              <a:buSzPts val="1200"/>
            </a:pPr>
            <a:r>
              <a:rPr lang="en-US" sz="1600" dirty="0"/>
              <a:t>Function call :              function();</a:t>
            </a:r>
          </a:p>
          <a:p>
            <a:pPr marL="152392">
              <a:lnSpc>
                <a:spcPct val="115000"/>
              </a:lnSpc>
              <a:buSzPts val="1200"/>
            </a:pPr>
            <a:r>
              <a:rPr lang="en-US" sz="1600" dirty="0"/>
              <a:t> Function definition :   </a:t>
            </a:r>
            <a:r>
              <a:rPr lang="en-US" sz="1600" dirty="0" err="1"/>
              <a:t>int</a:t>
            </a:r>
            <a:r>
              <a:rPr lang="en-US" sz="1600" dirty="0"/>
              <a:t> function() </a:t>
            </a:r>
          </a:p>
          <a:p>
            <a:pPr marL="152392">
              <a:lnSpc>
                <a:spcPct val="115000"/>
              </a:lnSpc>
              <a:buSzPts val="1200"/>
            </a:pPr>
            <a:r>
              <a:rPr lang="en-US" sz="1600" dirty="0"/>
              <a:t>                                         {</a:t>
            </a:r>
          </a:p>
          <a:p>
            <a:pPr marL="152392">
              <a:lnSpc>
                <a:spcPct val="115000"/>
              </a:lnSpc>
              <a:buSzPts val="1200"/>
            </a:pPr>
            <a:r>
              <a:rPr lang="en-US" sz="1600" dirty="0"/>
              <a:t>                                               statements; </a:t>
            </a:r>
          </a:p>
          <a:p>
            <a:pPr marL="152392">
              <a:lnSpc>
                <a:spcPct val="115000"/>
              </a:lnSpc>
              <a:buSzPts val="1200"/>
            </a:pPr>
            <a:r>
              <a:rPr lang="en-US" sz="1600" dirty="0"/>
              <a:t>                                                return x;</a:t>
            </a:r>
          </a:p>
          <a:p>
            <a:pPr marL="152392">
              <a:lnSpc>
                <a:spcPct val="115000"/>
              </a:lnSpc>
              <a:buSzPts val="1200"/>
            </a:pPr>
            <a:r>
              <a:rPr lang="en-US" sz="1600" dirty="0"/>
              <a:t>                                          }</a:t>
            </a:r>
            <a:endParaRPr lang="en-US" sz="1600" u="sng" dirty="0"/>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17776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14400" y="424697"/>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361510" y="339839"/>
            <a:ext cx="8690189" cy="4650443"/>
          </a:xfrm>
          <a:prstGeom prst="rect">
            <a:avLst/>
          </a:prstGeom>
          <a:noFill/>
          <a:ln>
            <a:noFill/>
          </a:ln>
        </p:spPr>
        <p:txBody>
          <a:bodyPr spcFirstLastPara="1" wrap="square" lIns="91425" tIns="91425" rIns="91425" bIns="91425" numCol="2" anchor="t" anchorCtr="0">
            <a:noAutofit/>
          </a:bodyPr>
          <a:lstStyle/>
          <a:p>
            <a:pPr marL="152392">
              <a:lnSpc>
                <a:spcPct val="115000"/>
              </a:lnSpc>
              <a:buSzPts val="1200"/>
            </a:pPr>
            <a:r>
              <a:rPr lang="en-US" sz="1600" dirty="0">
                <a:latin typeface="Times New Roman" panose="02020603050405020304" pitchFamily="18" charset="0"/>
                <a:cs typeface="Times New Roman" panose="02020603050405020304" pitchFamily="18" charset="0"/>
              </a:rPr>
              <a:t>#include&lt;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main()</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result;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result=</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();//function call</a:t>
            </a:r>
          </a:p>
          <a:p>
            <a:pPr marL="152392">
              <a:lnSpc>
                <a:spcPct val="115000"/>
              </a:lnSpc>
              <a:buSzPts val="1200"/>
            </a:pP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("the greater number is %</a:t>
            </a:r>
            <a:r>
              <a:rPr lang="en-US" sz="1600" dirty="0" err="1">
                <a:latin typeface="Times New Roman" panose="02020603050405020304" pitchFamily="18" charset="0"/>
                <a:cs typeface="Times New Roman" panose="02020603050405020304" pitchFamily="18" charset="0"/>
              </a:rPr>
              <a:t>d",result</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return 0;</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int </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("enter </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 values");</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scanf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d%d</a:t>
            </a:r>
            <a:r>
              <a:rPr lang="en-US" sz="1600" dirty="0">
                <a:latin typeface="Times New Roman" panose="02020603050405020304" pitchFamily="18" charset="0"/>
                <a:cs typeface="Times New Roman" panose="02020603050405020304" pitchFamily="18" charset="0"/>
              </a:rPr>
              <a:t>",&amp;</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,&amp;j);</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if(</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&gt;j)</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else</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=j;</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return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p:txBody>
      </p:sp>
      <p:sp>
        <p:nvSpPr>
          <p:cNvPr id="56" name="Google Shape;56;p13"/>
          <p:cNvSpPr txBox="1"/>
          <p:nvPr/>
        </p:nvSpPr>
        <p:spPr>
          <a:xfrm>
            <a:off x="361510" y="-26512"/>
            <a:ext cx="8486383" cy="366351"/>
          </a:xfrm>
          <a:prstGeom prst="rect">
            <a:avLst/>
          </a:prstGeom>
          <a:noFill/>
          <a:ln>
            <a:noFill/>
          </a:ln>
        </p:spPr>
        <p:txBody>
          <a:bodyPr spcFirstLastPara="1" wrap="square" lIns="91425" tIns="91425" rIns="91425" bIns="91425" anchor="t" anchorCtr="0">
            <a:noAutofit/>
          </a:bodyPr>
          <a:lstStyle/>
          <a:p>
            <a:r>
              <a:rPr lang="en-US" sz="2000" b="1" dirty="0">
                <a:solidFill>
                  <a:srgbClr val="FF0000"/>
                </a:solidFill>
                <a:latin typeface="Century Gothic"/>
                <a:ea typeface="Century Gothic"/>
                <a:cs typeface="Century Gothic"/>
                <a:sym typeface="Century Gothic"/>
              </a:rPr>
              <a:t> </a:t>
            </a:r>
            <a:r>
              <a:rPr lang="en-US" sz="2000" dirty="0">
                <a:solidFill>
                  <a:srgbClr val="FF0000"/>
                </a:solidFill>
              </a:rPr>
              <a:t>Example-  function with  no arguments but return a value</a:t>
            </a:r>
            <a:endParaRPr lang="en-US" sz="2000" b="1" dirty="0">
              <a:solidFill>
                <a:srgbClr val="FF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849776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453811" y="652145"/>
            <a:ext cx="8690189" cy="4232700"/>
          </a:xfrm>
          <a:prstGeom prst="rect">
            <a:avLst/>
          </a:prstGeom>
          <a:noFill/>
          <a:ln>
            <a:noFill/>
          </a:ln>
        </p:spPr>
        <p:txBody>
          <a:bodyPr spcFirstLastPara="1" wrap="square" lIns="91425" tIns="91425" rIns="91425" bIns="91425" anchor="t" anchorCtr="0">
            <a:noAutofit/>
          </a:bodyPr>
          <a:lstStyle/>
          <a:p>
            <a:pPr fontAlgn="base"/>
            <a:r>
              <a:rPr lang="en-US" sz="1600" b="1" dirty="0">
                <a:solidFill>
                  <a:srgbClr val="00B050"/>
                </a:solidFill>
                <a:latin typeface="Times New Roman" panose="02020603050405020304" pitchFamily="18" charset="0"/>
                <a:cs typeface="Times New Roman" panose="02020603050405020304" pitchFamily="18" charset="0"/>
              </a:rPr>
              <a:t>Function with arguments but no return value :</a:t>
            </a:r>
          </a:p>
          <a:p>
            <a:pPr fontAlgn="base"/>
            <a:r>
              <a:rPr lang="en-US" sz="1600" dirty="0">
                <a:latin typeface="Times New Roman" panose="02020603050405020304" pitchFamily="18" charset="0"/>
                <a:cs typeface="Times New Roman" panose="02020603050405020304" pitchFamily="18" charset="0"/>
              </a:rPr>
              <a:t>This type of user defined function has arguments ,so  it receives data from the calling function but it does not returns value to the calling function.</a:t>
            </a:r>
          </a:p>
          <a:p>
            <a:pPr fontAlgn="base"/>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Syntax :</a:t>
            </a:r>
          </a:p>
          <a:p>
            <a:pPr fontAlgn="base"/>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declaration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void function( int );</a:t>
            </a:r>
          </a:p>
          <a:p>
            <a:pPr fontAlgn="base"/>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call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function( x );</a:t>
            </a:r>
          </a:p>
          <a:p>
            <a:pPr fontAlgn="base"/>
            <a:r>
              <a:rPr lang="en-US" sz="1600" dirty="0">
                <a:latin typeface="Times New Roman" panose="02020603050405020304" pitchFamily="18" charset="0"/>
                <a:cs typeface="Times New Roman" panose="02020603050405020304" pitchFamily="18" charset="0"/>
              </a:rPr>
              <a:t>			</a:t>
            </a:r>
          </a:p>
          <a:p>
            <a:pPr fontAlgn="base"/>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definition:        </a:t>
            </a:r>
            <a:r>
              <a:rPr lang="en-US" sz="1600" dirty="0">
                <a:latin typeface="Times New Roman" panose="02020603050405020304" pitchFamily="18" charset="0"/>
                <a:cs typeface="Times New Roman" panose="02020603050405020304" pitchFamily="18" charset="0"/>
              </a:rPr>
              <a:t>void function( int x )</a:t>
            </a:r>
          </a:p>
          <a:p>
            <a:pPr fontAlgn="base"/>
            <a:r>
              <a:rPr lang="en-US" sz="1600" dirty="0">
                <a:latin typeface="Times New Roman" panose="02020603050405020304" pitchFamily="18" charset="0"/>
                <a:cs typeface="Times New Roman" panose="02020603050405020304" pitchFamily="18" charset="0"/>
              </a:rPr>
              <a:t>                                          {</a:t>
            </a:r>
          </a:p>
          <a:p>
            <a:pPr fontAlgn="base"/>
            <a:r>
              <a:rPr lang="en-US" sz="1600" dirty="0">
                <a:latin typeface="Times New Roman" panose="02020603050405020304" pitchFamily="18" charset="0"/>
                <a:cs typeface="Times New Roman" panose="02020603050405020304" pitchFamily="18" charset="0"/>
              </a:rPr>
              <a:t>                                            statements;</a:t>
            </a:r>
          </a:p>
          <a:p>
            <a:pPr fontAlgn="base"/>
            <a:r>
              <a:rPr lang="en-US" sz="1600" dirty="0">
                <a:latin typeface="Times New Roman" panose="02020603050405020304" pitchFamily="18" charset="0"/>
                <a:cs typeface="Times New Roman" panose="02020603050405020304" pitchFamily="18" charset="0"/>
              </a:rPr>
              <a:t>		          		}</a:t>
            </a:r>
          </a:p>
          <a:p>
            <a:pPr fontAlgn="base"/>
            <a:endParaRPr lang="en-US" sz="1600"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72442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306561" y="637961"/>
            <a:ext cx="8690189" cy="4232700"/>
          </a:xfrm>
          <a:prstGeom prst="rect">
            <a:avLst/>
          </a:prstGeom>
          <a:noFill/>
          <a:ln>
            <a:noFill/>
          </a:ln>
        </p:spPr>
        <p:txBody>
          <a:bodyPr spcFirstLastPara="1" wrap="square" lIns="91425" tIns="91425" rIns="91425" bIns="91425" numCol="2" anchor="t" anchorCtr="0">
            <a:noAutofit/>
          </a:bodyPr>
          <a:lstStyle/>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r>
              <a:rPr lang="en-US" sz="1600" dirty="0">
                <a:latin typeface="Times New Roman" panose="02020603050405020304" pitchFamily="18" charset="0"/>
                <a:cs typeface="Times New Roman" panose="02020603050405020304" pitchFamily="18" charset="0"/>
              </a:rPr>
              <a:t>#include&lt;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x,int</a:t>
            </a:r>
            <a:r>
              <a:rPr lang="en-US" sz="1600" dirty="0">
                <a:latin typeface="Times New Roman" panose="02020603050405020304" pitchFamily="18" charset="0"/>
                <a:cs typeface="Times New Roman" panose="02020603050405020304" pitchFamily="18" charset="0"/>
              </a:rPr>
              <a:t> y);</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main()</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int </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("enter </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 values");</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scanf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d%d</a:t>
            </a:r>
            <a:r>
              <a:rPr lang="en-US" sz="1600" dirty="0">
                <a:latin typeface="Times New Roman" panose="02020603050405020304" pitchFamily="18" charset="0"/>
                <a:cs typeface="Times New Roman" panose="02020603050405020304" pitchFamily="18" charset="0"/>
              </a:rPr>
              <a:t>",&amp;</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,&amp;j);</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i,j</a:t>
            </a:r>
            <a:r>
              <a:rPr lang="en-US" sz="1600" dirty="0">
                <a:latin typeface="Times New Roman" panose="02020603050405020304" pitchFamily="18" charset="0"/>
                <a:cs typeface="Times New Roman" panose="02020603050405020304" pitchFamily="18" charset="0"/>
              </a:rPr>
              <a:t>);//function call</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return 0;</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greatNum</a:t>
            </a:r>
            <a:r>
              <a:rPr lang="en-US" sz="1600" dirty="0">
                <a:latin typeface="Times New Roman" panose="02020603050405020304" pitchFamily="18" charset="0"/>
                <a:cs typeface="Times New Roman" panose="02020603050405020304" pitchFamily="18" charset="0"/>
              </a:rPr>
              <a:t>(int </a:t>
            </a:r>
            <a:r>
              <a:rPr lang="en-US" sz="1600" dirty="0" err="1">
                <a:latin typeface="Times New Roman" panose="02020603050405020304" pitchFamily="18" charset="0"/>
                <a:cs typeface="Times New Roman" panose="02020603050405020304" pitchFamily="18" charset="0"/>
              </a:rPr>
              <a:t>x,int</a:t>
            </a:r>
            <a:r>
              <a:rPr lang="en-US" sz="1600" dirty="0">
                <a:latin typeface="Times New Roman" panose="02020603050405020304" pitchFamily="18" charset="0"/>
                <a:cs typeface="Times New Roman" panose="02020603050405020304" pitchFamily="18" charset="0"/>
              </a:rPr>
              <a:t> y)</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if(x&gt;y)</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("the greater number is %</a:t>
            </a:r>
            <a:r>
              <a:rPr lang="en-US" sz="1600" dirty="0" err="1">
                <a:latin typeface="Times New Roman" panose="02020603050405020304" pitchFamily="18" charset="0"/>
                <a:cs typeface="Times New Roman" panose="02020603050405020304" pitchFamily="18" charset="0"/>
              </a:rPr>
              <a:t>d",x</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else</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("the greater number is %</a:t>
            </a:r>
            <a:r>
              <a:rPr lang="en-US" sz="1600" dirty="0" err="1">
                <a:latin typeface="Times New Roman" panose="02020603050405020304" pitchFamily="18" charset="0"/>
                <a:cs typeface="Times New Roman" panose="02020603050405020304" pitchFamily="18" charset="0"/>
              </a:rPr>
              <a:t>d",y</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p:txBody>
      </p:sp>
      <p:sp>
        <p:nvSpPr>
          <p:cNvPr id="56" name="Google Shape;56;p13"/>
          <p:cNvSpPr txBox="1"/>
          <p:nvPr/>
        </p:nvSpPr>
        <p:spPr>
          <a:xfrm>
            <a:off x="113416" y="113516"/>
            <a:ext cx="8399721" cy="314415"/>
          </a:xfrm>
          <a:prstGeom prst="rect">
            <a:avLst/>
          </a:prstGeom>
          <a:noFill/>
          <a:ln>
            <a:noFill/>
          </a:ln>
        </p:spPr>
        <p:txBody>
          <a:bodyPr spcFirstLastPara="1" wrap="square" lIns="91425" tIns="91425" rIns="91425" bIns="91425" anchor="t" anchorCtr="0">
            <a:noAutofit/>
          </a:bodyPr>
          <a:lstStyle/>
          <a:p>
            <a:r>
              <a:rPr lang="en" sz="2000" b="1" dirty="0">
                <a:solidFill>
                  <a:srgbClr val="0000FF"/>
                </a:solidFill>
                <a:latin typeface="Century Gothic"/>
                <a:ea typeface="Century Gothic"/>
                <a:cs typeface="Century Gothic"/>
                <a:sym typeface="Century Gothic"/>
              </a:rPr>
              <a:t> </a:t>
            </a:r>
            <a:r>
              <a:rPr lang="en-US" sz="2000" dirty="0">
                <a:solidFill>
                  <a:srgbClr val="FF0000"/>
                </a:solidFill>
              </a:rPr>
              <a:t>Example-  function with arguments but no return  value</a:t>
            </a:r>
            <a:endParaRPr sz="2000" b="1" dirty="0">
              <a:solidFill>
                <a:srgbClr val="0000FF"/>
              </a:solidFill>
              <a:latin typeface="Century Gothic"/>
              <a:ea typeface="Century Gothic"/>
              <a:cs typeface="Century Gothic"/>
              <a:sym typeface="Century Gothic"/>
            </a:endParaRPr>
          </a:p>
        </p:txBody>
      </p:sp>
      <p:cxnSp>
        <p:nvCxnSpPr>
          <p:cNvPr id="3" name="Straight Connector 2">
            <a:extLst>
              <a:ext uri="{FF2B5EF4-FFF2-40B4-BE49-F238E27FC236}">
                <a16:creationId xmlns:a16="http://schemas.microsoft.com/office/drawing/2014/main" id="{DD51656A-9412-4A92-B798-F4C2057935F5}"/>
              </a:ext>
            </a:extLst>
          </p:cNvPr>
          <p:cNvCxnSpPr>
            <a:cxnSpLocks/>
          </p:cNvCxnSpPr>
          <p:nvPr/>
        </p:nvCxnSpPr>
        <p:spPr>
          <a:xfrm>
            <a:off x="4260112" y="637961"/>
            <a:ext cx="0" cy="43806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2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600" b="1" dirty="0">
                <a:solidFill>
                  <a:srgbClr val="00B050"/>
                </a:solidFill>
                <a:latin typeface="Times New Roman" panose="02020603050405020304" pitchFamily="18" charset="0"/>
                <a:cs typeface="Times New Roman" panose="02020603050405020304" pitchFamily="18" charset="0"/>
              </a:rPr>
              <a:t>Function with arguments and return value</a:t>
            </a:r>
          </a:p>
          <a:p>
            <a:pPr marL="152392">
              <a:lnSpc>
                <a:spcPct val="115000"/>
              </a:lnSpc>
              <a:buSzPts val="1200"/>
            </a:pPr>
            <a:r>
              <a:rPr lang="en-US" sz="1600" dirty="0">
                <a:latin typeface="Times New Roman" panose="02020603050405020304" pitchFamily="18" charset="0"/>
                <a:cs typeface="Times New Roman" panose="02020603050405020304" pitchFamily="18" charset="0"/>
              </a:rPr>
              <a:t>This type of user defined function has arguments ,so  it receives data from the calling function processes the data and returns the result to calling function so that result can be used for further processing.</a:t>
            </a:r>
            <a:br>
              <a:rPr lang="en-US" sz="1600" dirty="0">
                <a:latin typeface="Times New Roman" panose="02020603050405020304" pitchFamily="18" charset="0"/>
                <a:cs typeface="Times New Roman" panose="02020603050405020304" pitchFamily="18" charset="0"/>
              </a:rPr>
            </a:br>
            <a:r>
              <a:rPr lang="en-US" sz="1600" u="sng" dirty="0">
                <a:latin typeface="Times New Roman" panose="02020603050405020304" pitchFamily="18" charset="0"/>
                <a:cs typeface="Times New Roman" panose="02020603050405020304" pitchFamily="18" charset="0"/>
              </a:rPr>
              <a:t>Syntax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Function declaration </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function (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Function call :             function( x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Function definition:    int function( int x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statements;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return x;</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endParaRPr lang="en-US" sz="16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3620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543220" y="751475"/>
            <a:ext cx="8690189" cy="4392025"/>
          </a:xfrm>
          <a:prstGeom prst="rect">
            <a:avLst/>
          </a:prstGeom>
          <a:noFill/>
          <a:ln>
            <a:noFill/>
          </a:ln>
        </p:spPr>
        <p:txBody>
          <a:bodyPr spcFirstLastPara="1" wrap="square" lIns="91425" tIns="91425" rIns="91425" bIns="91425" numCol="2" anchor="t" anchorCtr="0">
            <a:noAutofit/>
          </a:bodyPr>
          <a:lstStyle/>
          <a:p>
            <a:pPr marL="152392">
              <a:lnSpc>
                <a:spcPct val="115000"/>
              </a:lnSpc>
              <a:buSzPts val="1200"/>
            </a:pPr>
            <a:r>
              <a:rPr lang="en-US" sz="1800" dirty="0">
                <a:latin typeface="Times New Roman" panose="02020603050405020304" pitchFamily="18" charset="0"/>
                <a:cs typeface="Times New Roman" panose="02020603050405020304" pitchFamily="18" charset="0"/>
              </a:rPr>
              <a:t>#include&lt;</a:t>
            </a:r>
            <a:r>
              <a:rPr lang="en-US" sz="1800" dirty="0" err="1">
                <a:latin typeface="Times New Roman" panose="02020603050405020304" pitchFamily="18" charset="0"/>
                <a:cs typeface="Times New Roman" panose="02020603050405020304" pitchFamily="18" charset="0"/>
              </a:rPr>
              <a:t>stdio.h</a:t>
            </a:r>
            <a:r>
              <a:rPr lang="en-US" sz="18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int </a:t>
            </a:r>
            <a:r>
              <a:rPr lang="en-US" sz="1800" dirty="0" err="1">
                <a:latin typeface="Times New Roman" panose="02020603050405020304" pitchFamily="18" charset="0"/>
                <a:cs typeface="Times New Roman" panose="02020603050405020304" pitchFamily="18" charset="0"/>
              </a:rPr>
              <a:t>greatNum</a:t>
            </a:r>
            <a:r>
              <a:rPr lang="en-US" sz="1800" dirty="0">
                <a:latin typeface="Times New Roman" panose="02020603050405020304" pitchFamily="18" charset="0"/>
                <a:cs typeface="Times New Roman" panose="02020603050405020304" pitchFamily="18" charset="0"/>
              </a:rPr>
              <a:t>(int </a:t>
            </a:r>
            <a:r>
              <a:rPr lang="en-US" sz="1800" dirty="0" err="1">
                <a:latin typeface="Times New Roman" panose="02020603050405020304" pitchFamily="18" charset="0"/>
                <a:cs typeface="Times New Roman" panose="02020603050405020304" pitchFamily="18" charset="0"/>
              </a:rPr>
              <a:t>x,int</a:t>
            </a:r>
            <a:r>
              <a:rPr lang="en-US" sz="1800" dirty="0">
                <a:latin typeface="Times New Roman" panose="02020603050405020304" pitchFamily="18" charset="0"/>
                <a:cs typeface="Times New Roman" panose="02020603050405020304" pitchFamily="18" charset="0"/>
              </a:rPr>
              <a:t> y);</a:t>
            </a:r>
          </a:p>
          <a:p>
            <a:pPr marL="152392">
              <a:lnSpc>
                <a:spcPct val="115000"/>
              </a:lnSpc>
              <a:buSzPts val="1200"/>
            </a:pPr>
            <a:r>
              <a:rPr lang="en-US" sz="1800" dirty="0">
                <a:latin typeface="Times New Roman" panose="02020603050405020304" pitchFamily="18" charset="0"/>
                <a:cs typeface="Times New Roman" panose="02020603050405020304" pitchFamily="18" charset="0"/>
              </a:rPr>
              <a:t>int main()</a:t>
            </a:r>
          </a:p>
          <a:p>
            <a:pPr marL="152392">
              <a:lnSpc>
                <a:spcPct val="115000"/>
              </a:lnSpc>
              <a:buSzPts val="1200"/>
            </a:pPr>
            <a:r>
              <a:rPr lang="en-US" sz="1800" dirty="0">
                <a:latin typeface="Times New Roman" panose="02020603050405020304" pitchFamily="18" charset="0"/>
                <a:cs typeface="Times New Roman" panose="02020603050405020304" pitchFamily="18" charset="0"/>
              </a:rPr>
              <a: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i,j,result</a:t>
            </a:r>
            <a:r>
              <a:rPr lang="en-US" sz="1800" dirty="0">
                <a:latin typeface="Times New Roman" panose="02020603050405020304" pitchFamily="18" charset="0"/>
                <a:cs typeface="Times New Roman" panose="02020603050405020304" pitchFamily="18" charset="0"/>
              </a:rPr>
              <a: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("enter </a:t>
            </a:r>
            <a:r>
              <a:rPr lang="en-US" sz="1800" dirty="0" err="1">
                <a:latin typeface="Times New Roman" panose="02020603050405020304" pitchFamily="18" charset="0"/>
                <a:cs typeface="Times New Roman" panose="02020603050405020304" pitchFamily="18" charset="0"/>
              </a:rPr>
              <a:t>i,j</a:t>
            </a:r>
            <a:r>
              <a:rPr lang="en-US" sz="1800" dirty="0">
                <a:latin typeface="Times New Roman" panose="02020603050405020304" pitchFamily="18" charset="0"/>
                <a:cs typeface="Times New Roman" panose="02020603050405020304" pitchFamily="18" charset="0"/>
              </a:rPr>
              <a:t> values");</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scanf</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d%d</a:t>
            </a:r>
            <a:r>
              <a:rPr lang="en-US" sz="1800" dirty="0">
                <a:latin typeface="Times New Roman" panose="02020603050405020304" pitchFamily="18" charset="0"/>
                <a:cs typeface="Times New Roman" panose="02020603050405020304" pitchFamily="18" charset="0"/>
              </a:rPr>
              <a:t>",&amp;</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,&amp;j);</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result=</a:t>
            </a:r>
            <a:r>
              <a:rPr lang="en-US" sz="1800" dirty="0" err="1">
                <a:latin typeface="Times New Roman" panose="02020603050405020304" pitchFamily="18" charset="0"/>
                <a:cs typeface="Times New Roman" panose="02020603050405020304" pitchFamily="18" charset="0"/>
              </a:rPr>
              <a:t>greatNum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i,j</a:t>
            </a:r>
            <a:r>
              <a:rPr lang="en-US" sz="1800" dirty="0">
                <a:latin typeface="Times New Roman" panose="02020603050405020304" pitchFamily="18" charset="0"/>
                <a:cs typeface="Times New Roman" panose="02020603050405020304" pitchFamily="18" charset="0"/>
              </a:rPr>
              <a:t>);//function call</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printf</a:t>
            </a:r>
            <a:r>
              <a:rPr lang="en-US" sz="1800" dirty="0">
                <a:latin typeface="Times New Roman" panose="02020603050405020304" pitchFamily="18" charset="0"/>
                <a:cs typeface="Times New Roman" panose="02020603050405020304" pitchFamily="18" charset="0"/>
              </a:rPr>
              <a:t>("the greater number is %</a:t>
            </a:r>
            <a:r>
              <a:rPr lang="en-US" sz="1800" dirty="0" err="1">
                <a:latin typeface="Times New Roman" panose="02020603050405020304" pitchFamily="18" charset="0"/>
                <a:cs typeface="Times New Roman" panose="02020603050405020304" pitchFamily="18" charset="0"/>
              </a:rPr>
              <a:t>d",result</a:t>
            </a:r>
            <a:r>
              <a:rPr lang="en-US" sz="1800" dirty="0">
                <a:latin typeface="Times New Roman" panose="02020603050405020304" pitchFamily="18" charset="0"/>
                <a:cs typeface="Times New Roman" panose="02020603050405020304" pitchFamily="18" charset="0"/>
              </a:rPr>
              <a: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return 0;</a:t>
            </a:r>
          </a:p>
          <a:p>
            <a:pPr marL="152392">
              <a:lnSpc>
                <a:spcPct val="115000"/>
              </a:lnSpc>
              <a:buSzPts val="1200"/>
            </a:pPr>
            <a:r>
              <a:rPr lang="en-US" sz="1800" dirty="0">
                <a:latin typeface="Times New Roman" panose="02020603050405020304" pitchFamily="18" charset="0"/>
                <a:cs typeface="Times New Roman" panose="02020603050405020304" pitchFamily="18" charset="0"/>
              </a:rPr>
              <a: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int </a:t>
            </a:r>
            <a:r>
              <a:rPr lang="en-US" sz="1800" dirty="0" err="1">
                <a:latin typeface="Times New Roman" panose="02020603050405020304" pitchFamily="18" charset="0"/>
                <a:cs typeface="Times New Roman" panose="02020603050405020304" pitchFamily="18" charset="0"/>
              </a:rPr>
              <a:t>greatNum</a:t>
            </a:r>
            <a:r>
              <a:rPr lang="en-US" sz="1800" dirty="0">
                <a:latin typeface="Times New Roman" panose="02020603050405020304" pitchFamily="18" charset="0"/>
                <a:cs typeface="Times New Roman" panose="02020603050405020304" pitchFamily="18" charset="0"/>
              </a:rPr>
              <a:t>(int </a:t>
            </a:r>
            <a:r>
              <a:rPr lang="en-US" sz="1800" dirty="0" err="1">
                <a:latin typeface="Times New Roman" panose="02020603050405020304" pitchFamily="18" charset="0"/>
                <a:cs typeface="Times New Roman" panose="02020603050405020304" pitchFamily="18" charset="0"/>
              </a:rPr>
              <a:t>x,int</a:t>
            </a:r>
            <a:r>
              <a:rPr lang="en-US" sz="1800" dirty="0">
                <a:latin typeface="Times New Roman" panose="02020603050405020304" pitchFamily="18" charset="0"/>
                <a:cs typeface="Times New Roman" panose="02020603050405020304" pitchFamily="18" charset="0"/>
              </a:rPr>
              <a:t> y)</a:t>
            </a:r>
          </a:p>
          <a:p>
            <a:pPr marL="152392">
              <a:lnSpc>
                <a:spcPct val="115000"/>
              </a:lnSpc>
              <a:buSzPts val="1200"/>
            </a:pPr>
            <a:r>
              <a:rPr lang="en-US" sz="1800" dirty="0">
                <a:latin typeface="Times New Roman" panose="02020603050405020304" pitchFamily="18" charset="0"/>
                <a:cs typeface="Times New Roman" panose="02020603050405020304" pitchFamily="18" charset="0"/>
              </a:rPr>
              <a:t>{</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if(x&gt;y)</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return x;</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else</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return y;</a:t>
            </a:r>
          </a:p>
          <a:p>
            <a:pPr marL="152392">
              <a:lnSpc>
                <a:spcPct val="115000"/>
              </a:lnSpc>
              <a:buSzPts val="1200"/>
            </a:pPr>
            <a:r>
              <a:rPr lang="en-US" sz="1800" dirty="0">
                <a:latin typeface="Times New Roman" panose="02020603050405020304" pitchFamily="18" charset="0"/>
                <a:cs typeface="Times New Roman" panose="02020603050405020304" pitchFamily="18" charset="0"/>
              </a:rPr>
              <a:t>	}</a:t>
            </a:r>
          </a:p>
          <a:p>
            <a:pPr marL="152392">
              <a:lnSpc>
                <a:spcPct val="115000"/>
              </a:lnSpc>
              <a:buSzPts val="1200"/>
            </a:pPr>
            <a:r>
              <a:rPr lang="en-US" sz="1800" dirty="0">
                <a:latin typeface="Times New Roman" panose="02020603050405020304" pitchFamily="18" charset="0"/>
                <a:cs typeface="Times New Roman" panose="02020603050405020304" pitchFamily="18" charset="0"/>
              </a:rPr>
              <a:t>}</a:t>
            </a:r>
          </a:p>
        </p:txBody>
      </p:sp>
      <p:sp>
        <p:nvSpPr>
          <p:cNvPr id="56" name="Google Shape;56;p13"/>
          <p:cNvSpPr txBox="1"/>
          <p:nvPr/>
        </p:nvSpPr>
        <p:spPr>
          <a:xfrm>
            <a:off x="214412" y="113516"/>
            <a:ext cx="8426315" cy="314415"/>
          </a:xfrm>
          <a:prstGeom prst="rect">
            <a:avLst/>
          </a:prstGeom>
          <a:noFill/>
          <a:ln>
            <a:noFill/>
          </a:ln>
        </p:spPr>
        <p:txBody>
          <a:bodyPr spcFirstLastPara="1" wrap="square" lIns="91425" tIns="91425" rIns="91425" bIns="91425" anchor="t" anchorCtr="0">
            <a:noAutofit/>
          </a:bodyPr>
          <a:lstStyle/>
          <a:p>
            <a:r>
              <a:rPr lang="en-US" sz="2000" dirty="0">
                <a:solidFill>
                  <a:srgbClr val="FF0000"/>
                </a:solidFill>
              </a:rPr>
              <a:t>Example-  function with arguments and return a value</a:t>
            </a:r>
            <a:endParaRPr sz="2000" b="1" dirty="0">
              <a:solidFill>
                <a:srgbClr val="0000FF"/>
              </a:solidFill>
              <a:latin typeface="Century Gothic"/>
              <a:ea typeface="Century Gothic"/>
              <a:cs typeface="Century Gothic"/>
              <a:sym typeface="Century Gothic"/>
            </a:endParaRPr>
          </a:p>
        </p:txBody>
      </p:sp>
      <p:cxnSp>
        <p:nvCxnSpPr>
          <p:cNvPr id="3" name="Straight Connector 2">
            <a:extLst>
              <a:ext uri="{FF2B5EF4-FFF2-40B4-BE49-F238E27FC236}">
                <a16:creationId xmlns:a16="http://schemas.microsoft.com/office/drawing/2014/main" id="{5C2A5CA6-CFEB-47A6-8EBC-13B759C2D8B1}"/>
              </a:ext>
            </a:extLst>
          </p:cNvPr>
          <p:cNvCxnSpPr/>
          <p:nvPr/>
        </p:nvCxnSpPr>
        <p:spPr>
          <a:xfrm>
            <a:off x="4824520" y="680857"/>
            <a:ext cx="63795" cy="4349127"/>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40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600" dirty="0"/>
              <a:t>Whenever we want to pass list of elements as arguments to the functions, then it is preferred to use arrays.</a:t>
            </a:r>
          </a:p>
          <a:p>
            <a:endParaRPr lang="en-US" sz="1600" dirty="0"/>
          </a:p>
          <a:p>
            <a:r>
              <a:rPr lang="en-US" sz="1600" dirty="0"/>
              <a:t>Syntax</a:t>
            </a:r>
          </a:p>
          <a:p>
            <a:endParaRPr lang="en-US" sz="1600" dirty="0"/>
          </a:p>
          <a:p>
            <a:r>
              <a:rPr lang="en-US" sz="1600" dirty="0" err="1">
                <a:solidFill>
                  <a:srgbClr val="FF0000"/>
                </a:solidFill>
              </a:rPr>
              <a:t>returntype</a:t>
            </a:r>
            <a:r>
              <a:rPr lang="en-US" sz="1600" dirty="0">
                <a:solidFill>
                  <a:srgbClr val="FF0000"/>
                </a:solidFill>
              </a:rPr>
              <a:t>  </a:t>
            </a:r>
            <a:r>
              <a:rPr lang="en-US" sz="1600" dirty="0" err="1">
                <a:solidFill>
                  <a:srgbClr val="FF0000"/>
                </a:solidFill>
              </a:rPr>
              <a:t>functionname</a:t>
            </a:r>
            <a:r>
              <a:rPr lang="en-US" sz="1600" dirty="0">
                <a:solidFill>
                  <a:srgbClr val="FF0000"/>
                </a:solidFill>
              </a:rPr>
              <a:t>(datatype </a:t>
            </a:r>
            <a:r>
              <a:rPr lang="en-US" sz="1600" dirty="0" err="1">
                <a:solidFill>
                  <a:srgbClr val="FF0000"/>
                </a:solidFill>
              </a:rPr>
              <a:t>arrayname</a:t>
            </a:r>
            <a:r>
              <a:rPr lang="en-US" sz="1600" dirty="0">
                <a:solidFill>
                  <a:srgbClr val="FF0000"/>
                </a:solidFill>
              </a:rPr>
              <a:t>[size]);</a:t>
            </a:r>
          </a:p>
          <a:p>
            <a:endParaRPr lang="en-US" sz="1600" dirty="0">
              <a:solidFill>
                <a:srgbClr val="FF0000"/>
              </a:solidFill>
            </a:endParaRPr>
          </a:p>
          <a:p>
            <a:r>
              <a:rPr lang="en-US" sz="1600" dirty="0" err="1">
                <a:solidFill>
                  <a:srgbClr val="FF0000"/>
                </a:solidFill>
              </a:rPr>
              <a:t>eg</a:t>
            </a:r>
            <a:endParaRPr lang="en-US" sz="1600" dirty="0">
              <a:solidFill>
                <a:srgbClr val="FF0000"/>
              </a:solidFill>
            </a:endParaRPr>
          </a:p>
          <a:p>
            <a:endParaRPr lang="en-US" sz="1600" dirty="0">
              <a:solidFill>
                <a:srgbClr val="FF0000"/>
              </a:solidFill>
            </a:endParaRPr>
          </a:p>
          <a:p>
            <a:r>
              <a:rPr lang="en-US" sz="1600" dirty="0">
                <a:solidFill>
                  <a:srgbClr val="FF0000"/>
                </a:solidFill>
              </a:rPr>
              <a:t>int  sum(int </a:t>
            </a:r>
            <a:r>
              <a:rPr lang="en-US" sz="1600" dirty="0" err="1">
                <a:solidFill>
                  <a:srgbClr val="FF0000"/>
                </a:solidFill>
              </a:rPr>
              <a:t>arr</a:t>
            </a:r>
            <a:r>
              <a:rPr lang="en-US" sz="1600" dirty="0">
                <a:solidFill>
                  <a:srgbClr val="FF0000"/>
                </a:solidFill>
              </a:rPr>
              <a:t>[ ]);</a:t>
            </a:r>
          </a:p>
          <a:p>
            <a:endParaRPr lang="en-US" sz="1600" dirty="0">
              <a:solidFill>
                <a:srgbClr val="FF0000"/>
              </a:solidFill>
            </a:endParaRPr>
          </a:p>
          <a:p>
            <a:endParaRPr lang="en-US" sz="1600" dirty="0">
              <a:solidFill>
                <a:srgbClr val="FF0000"/>
              </a:solidFill>
            </a:endParaRPr>
          </a:p>
        </p:txBody>
      </p:sp>
      <p:sp>
        <p:nvSpPr>
          <p:cNvPr id="56" name="Google Shape;56;p13"/>
          <p:cNvSpPr txBox="1"/>
          <p:nvPr/>
        </p:nvSpPr>
        <p:spPr>
          <a:xfrm>
            <a:off x="1183759" y="113516"/>
            <a:ext cx="6379535"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Passing arrays to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864293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26905" y="315738"/>
            <a:ext cx="8690189" cy="4674475"/>
          </a:xfrm>
          <a:prstGeom prst="rect">
            <a:avLst/>
          </a:prstGeom>
          <a:noFill/>
          <a:ln>
            <a:noFill/>
          </a:ln>
        </p:spPr>
        <p:txBody>
          <a:bodyPr spcFirstLastPara="1" wrap="square" lIns="91425" tIns="91425" rIns="91425" bIns="91425" anchor="t" anchorCtr="0">
            <a:noAutofit/>
          </a:bodyPr>
          <a:lstStyle/>
          <a:p>
            <a:r>
              <a:rPr lang="en-US" sz="1200" b="1" dirty="0">
                <a:solidFill>
                  <a:srgbClr val="7030A0"/>
                </a:solidFill>
                <a:latin typeface="Times New Roman" panose="02020603050405020304" pitchFamily="18" charset="0"/>
                <a:cs typeface="Times New Roman" panose="02020603050405020304" pitchFamily="18" charset="0"/>
              </a:rPr>
              <a:t>Passing single array element to function using call by value method</a:t>
            </a:r>
          </a:p>
          <a:p>
            <a:r>
              <a:rPr lang="en-US" sz="1400" dirty="0">
                <a:latin typeface="Times New Roman" panose="02020603050405020304" pitchFamily="18" charset="0"/>
                <a:cs typeface="Times New Roman" panose="02020603050405020304" pitchFamily="18" charset="0"/>
              </a:rPr>
              <a:t>As we already know in this type of function call, the actual parameter is copied to the formal parameters.</a:t>
            </a:r>
          </a:p>
          <a:p>
            <a:r>
              <a:rPr lang="en-US" sz="1400" dirty="0">
                <a:solidFill>
                  <a:srgbClr val="FF0000"/>
                </a:solidFill>
                <a:latin typeface="Times New Roman" panose="02020603050405020304" pitchFamily="18" charset="0"/>
                <a:cs typeface="Times New Roman" panose="02020603050405020304" pitchFamily="18" charset="0"/>
              </a:rPr>
              <a:t>Program to display characters of an array</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void display(char </a:t>
            </a:r>
            <a:r>
              <a:rPr lang="en-US" sz="1600" dirty="0" err="1">
                <a:latin typeface="Times New Roman" panose="02020603050405020304" pitchFamily="18" charset="0"/>
                <a:cs typeface="Times New Roman" panose="02020603050405020304" pitchFamily="18" charset="0"/>
              </a:rPr>
              <a:t>ch</a:t>
            </a: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int main()</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char </a:t>
            </a:r>
            <a:r>
              <a:rPr lang="en-US" sz="1600" dirty="0" err="1">
                <a:latin typeface="Times New Roman" panose="02020603050405020304" pitchFamily="18" charset="0"/>
                <a:cs typeface="Times New Roman" panose="02020603050405020304" pitchFamily="18" charset="0"/>
              </a:rPr>
              <a:t>arr</a:t>
            </a:r>
            <a:r>
              <a:rPr lang="en-US" sz="1600" dirty="0">
                <a:latin typeface="Times New Roman" panose="02020603050405020304" pitchFamily="18" charset="0"/>
                <a:cs typeface="Times New Roman" panose="02020603050405020304" pitchFamily="18" charset="0"/>
              </a:rPr>
              <a:t>[] = {'a', 'b', 'c', 'd', 'e', 'f', 'g', 'h', 'i', 'j'};</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for (int x=0; x&lt;10; x++)</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display (</a:t>
            </a:r>
            <a:r>
              <a:rPr lang="en-US" sz="1600" dirty="0" err="1">
                <a:latin typeface="Times New Roman" panose="02020603050405020304" pitchFamily="18" charset="0"/>
                <a:cs typeface="Times New Roman" panose="02020603050405020304" pitchFamily="18" charset="0"/>
              </a:rPr>
              <a:t>arr</a:t>
            </a:r>
            <a:r>
              <a:rPr lang="en-US" sz="1600" dirty="0">
                <a:latin typeface="Times New Roman" panose="02020603050405020304" pitchFamily="18" charset="0"/>
                <a:cs typeface="Times New Roman" panose="02020603050405020304" pitchFamily="18" charset="0"/>
              </a:rPr>
              <a:t>[x</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 passing each element one by one using subscript*/ </a:t>
            </a:r>
          </a:p>
          <a:p>
            <a:pPr marL="152392">
              <a:lnSpc>
                <a:spcPct val="115000"/>
              </a:lnSpc>
              <a:buSzPts val="1200"/>
            </a:pPr>
            <a:r>
              <a:rPr lang="en-US" sz="1600" dirty="0">
                <a:latin typeface="Times New Roman" panose="02020603050405020304" pitchFamily="18" charset="0"/>
                <a:cs typeface="Times New Roman" panose="02020603050405020304" pitchFamily="18" charset="0"/>
              </a:rPr>
              <a:t>}</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return 0;</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void </a:t>
            </a:r>
            <a:r>
              <a:rPr lang="en-US" sz="1400" dirty="0" err="1">
                <a:latin typeface="Times New Roman" panose="02020603050405020304" pitchFamily="18" charset="0"/>
                <a:cs typeface="Times New Roman" panose="02020603050405020304" pitchFamily="18" charset="0"/>
              </a:rPr>
              <a:t>disp</a:t>
            </a:r>
            <a:r>
              <a:rPr lang="en-US" sz="1400" dirty="0">
                <a:latin typeface="Times New Roman" panose="02020603050405020304" pitchFamily="18" charset="0"/>
                <a:cs typeface="Times New Roman" panose="02020603050405020304" pitchFamily="18" charset="0"/>
              </a:rPr>
              <a:t>( char </a:t>
            </a:r>
            <a:r>
              <a:rPr lang="en-US" sz="1400" dirty="0" err="1">
                <a:latin typeface="Times New Roman" panose="02020603050405020304" pitchFamily="18" charset="0"/>
                <a:cs typeface="Times New Roman" panose="02020603050405020304" pitchFamily="18" charset="0"/>
              </a:rPr>
              <a:t>ch</a:t>
            </a:r>
            <a:r>
              <a:rPr lang="en-US" sz="1400" dirty="0">
                <a:latin typeface="Times New Roman" panose="02020603050405020304" pitchFamily="18" charset="0"/>
                <a:cs typeface="Times New Roman" panose="02020603050405020304" pitchFamily="18" charset="0"/>
              </a:rPr>
              <a:t>) </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a:t>
            </a:r>
          </a:p>
          <a:p>
            <a:pPr marL="152392">
              <a:lnSpc>
                <a:spcPct val="115000"/>
              </a:lnSpc>
              <a:buSzPts val="1200"/>
            </a:pP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("%c ", </a:t>
            </a:r>
            <a:r>
              <a:rPr lang="en-US" sz="1400" dirty="0" err="1">
                <a:latin typeface="Times New Roman" panose="02020603050405020304" pitchFamily="18" charset="0"/>
                <a:cs typeface="Times New Roman" panose="02020603050405020304" pitchFamily="18" charset="0"/>
              </a:rPr>
              <a:t>ch</a:t>
            </a: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a:t>
            </a:r>
          </a:p>
          <a:p>
            <a:pPr marL="152392">
              <a:lnSpc>
                <a:spcPct val="115000"/>
              </a:lnSpc>
              <a:buSzPts val="1200"/>
            </a:pPr>
            <a:br>
              <a:rPr lang="en-US" sz="1200" dirty="0">
                <a:latin typeface="Times New Roman" panose="02020603050405020304" pitchFamily="18" charset="0"/>
                <a:cs typeface="Times New Roman" panose="02020603050405020304" pitchFamily="18" charset="0"/>
              </a:rPr>
            </a:br>
            <a:endParaRPr lang="en-US" sz="1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520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7ABB-4F0F-4BA7-9CEF-B76251A87A3E}"/>
              </a:ext>
            </a:extLst>
          </p:cNvPr>
          <p:cNvSpPr>
            <a:spLocks noGrp="1"/>
          </p:cNvSpPr>
          <p:nvPr>
            <p:ph type="title"/>
          </p:nvPr>
        </p:nvSpPr>
        <p:spPr/>
        <p:txBody>
          <a:bodyPr>
            <a:normAutofit fontScale="90000"/>
          </a:bodyPr>
          <a:lstStyle/>
          <a:p>
            <a:r>
              <a:rPr lang="en-US" sz="1800" dirty="0">
                <a:solidFill>
                  <a:srgbClr val="0070C0"/>
                </a:solidFill>
              </a:rPr>
              <a:t>Passing single element of array as parameter to function</a:t>
            </a:r>
            <a:br>
              <a:rPr lang="en-US" sz="1800" dirty="0">
                <a:solidFill>
                  <a:schemeClr val="tx1"/>
                </a:solidFill>
              </a:rPr>
            </a:br>
            <a:br>
              <a:rPr lang="en-US" sz="1800" dirty="0">
                <a:solidFill>
                  <a:schemeClr val="tx1"/>
                </a:solidFill>
              </a:rPr>
            </a:br>
            <a:r>
              <a:rPr lang="en-US" sz="1800" dirty="0">
                <a:solidFill>
                  <a:schemeClr val="tx1"/>
                </a:solidFill>
              </a:rPr>
              <a:t>#include&lt;</a:t>
            </a:r>
            <a:r>
              <a:rPr lang="en-US" sz="1800" dirty="0" err="1">
                <a:solidFill>
                  <a:schemeClr val="tx1"/>
                </a:solidFill>
              </a:rPr>
              <a:t>stdio.h</a:t>
            </a:r>
            <a:r>
              <a:rPr lang="en-US" sz="1800" dirty="0">
                <a:solidFill>
                  <a:schemeClr val="tx1"/>
                </a:solidFill>
              </a:rPr>
              <a:t>&gt;</a:t>
            </a:r>
            <a:br>
              <a:rPr lang="en-US" sz="1800" dirty="0">
                <a:solidFill>
                  <a:schemeClr val="tx1"/>
                </a:solidFill>
              </a:rPr>
            </a:br>
            <a:r>
              <a:rPr lang="en-US" sz="1800" dirty="0">
                <a:solidFill>
                  <a:schemeClr val="tx1"/>
                </a:solidFill>
              </a:rPr>
              <a:t>void </a:t>
            </a:r>
            <a:r>
              <a:rPr lang="en-US" sz="1800" dirty="0" err="1">
                <a:solidFill>
                  <a:schemeClr val="tx1"/>
                </a:solidFill>
              </a:rPr>
              <a:t>myArray</a:t>
            </a:r>
            <a:r>
              <a:rPr lang="en-US" sz="1800" dirty="0">
                <a:solidFill>
                  <a:schemeClr val="tx1"/>
                </a:solidFill>
              </a:rPr>
              <a:t>(int a);</a:t>
            </a:r>
            <a:br>
              <a:rPr lang="en-US" sz="1800" dirty="0">
                <a:solidFill>
                  <a:schemeClr val="tx1"/>
                </a:solidFill>
              </a:rPr>
            </a:br>
            <a:r>
              <a:rPr lang="en-US" sz="1800" dirty="0">
                <a:solidFill>
                  <a:schemeClr val="tx1"/>
                </a:solidFill>
              </a:rPr>
              <a:t>int main()</a:t>
            </a:r>
            <a:br>
              <a:rPr lang="en-US" sz="1800" dirty="0">
                <a:solidFill>
                  <a:schemeClr val="tx1"/>
                </a:solidFill>
              </a:rPr>
            </a:br>
            <a:r>
              <a:rPr lang="en-US" sz="1800" dirty="0">
                <a:solidFill>
                  <a:schemeClr val="tx1"/>
                </a:solidFill>
              </a:rPr>
              <a:t>{</a:t>
            </a:r>
            <a:br>
              <a:rPr lang="en-US" sz="1800" dirty="0">
                <a:solidFill>
                  <a:schemeClr val="tx1"/>
                </a:solidFill>
              </a:rPr>
            </a:br>
            <a:r>
              <a:rPr lang="en-US" sz="1800" dirty="0">
                <a:solidFill>
                  <a:schemeClr val="tx1"/>
                </a:solidFill>
              </a:rPr>
              <a:t>	int A[5]={2,4,6};</a:t>
            </a:r>
            <a:br>
              <a:rPr lang="en-US" sz="1800" dirty="0">
                <a:solidFill>
                  <a:schemeClr val="tx1"/>
                </a:solidFill>
              </a:rPr>
            </a:br>
            <a:r>
              <a:rPr lang="en-US" sz="1800" dirty="0">
                <a:solidFill>
                  <a:schemeClr val="tx1"/>
                </a:solidFill>
              </a:rPr>
              <a:t>	</a:t>
            </a:r>
            <a:r>
              <a:rPr lang="en-US" sz="1800" dirty="0" err="1">
                <a:solidFill>
                  <a:schemeClr val="tx1"/>
                </a:solidFill>
              </a:rPr>
              <a:t>myArray</a:t>
            </a:r>
            <a:r>
              <a:rPr lang="en-US" sz="1800" dirty="0">
                <a:solidFill>
                  <a:schemeClr val="tx1"/>
                </a:solidFill>
              </a:rPr>
              <a:t>(A[2]);</a:t>
            </a:r>
            <a:br>
              <a:rPr lang="en-US" sz="1800" dirty="0">
                <a:solidFill>
                  <a:schemeClr val="tx1"/>
                </a:solidFill>
              </a:rPr>
            </a:br>
            <a:r>
              <a:rPr lang="en-US" sz="1800" dirty="0">
                <a:solidFill>
                  <a:schemeClr val="tx1"/>
                </a:solidFill>
              </a:rPr>
              <a:t>	return 0;</a:t>
            </a:r>
            <a:br>
              <a:rPr lang="en-US" sz="1800" dirty="0">
                <a:solidFill>
                  <a:schemeClr val="tx1"/>
                </a:solidFill>
              </a:rPr>
            </a:br>
            <a:r>
              <a:rPr lang="en-US" sz="1800" dirty="0">
                <a:solidFill>
                  <a:schemeClr val="tx1"/>
                </a:solidFill>
              </a:rPr>
              <a:t>}</a:t>
            </a:r>
            <a:br>
              <a:rPr lang="en-US" sz="1800" dirty="0">
                <a:solidFill>
                  <a:schemeClr val="tx1"/>
                </a:solidFill>
              </a:rPr>
            </a:br>
            <a:r>
              <a:rPr lang="en-US" sz="1800" dirty="0">
                <a:solidFill>
                  <a:schemeClr val="tx1"/>
                </a:solidFill>
              </a:rPr>
              <a:t>void </a:t>
            </a:r>
            <a:r>
              <a:rPr lang="en-US" sz="1800" dirty="0" err="1">
                <a:solidFill>
                  <a:schemeClr val="tx1"/>
                </a:solidFill>
              </a:rPr>
              <a:t>myArray</a:t>
            </a:r>
            <a:r>
              <a:rPr lang="en-US" sz="1800" dirty="0">
                <a:solidFill>
                  <a:schemeClr val="tx1"/>
                </a:solidFill>
              </a:rPr>
              <a:t>(int a)</a:t>
            </a:r>
            <a:br>
              <a:rPr lang="en-US" sz="1800" dirty="0">
                <a:solidFill>
                  <a:schemeClr val="tx1"/>
                </a:solidFill>
              </a:rPr>
            </a:b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err="1">
                <a:solidFill>
                  <a:schemeClr val="tx1"/>
                </a:solidFill>
              </a:rPr>
              <a:t>printf</a:t>
            </a:r>
            <a:r>
              <a:rPr lang="en-US" sz="1800" dirty="0">
                <a:solidFill>
                  <a:schemeClr val="tx1"/>
                </a:solidFill>
              </a:rPr>
              <a:t>("%</a:t>
            </a:r>
            <a:r>
              <a:rPr lang="en-US" sz="1800" dirty="0" err="1">
                <a:solidFill>
                  <a:schemeClr val="tx1"/>
                </a:solidFill>
              </a:rPr>
              <a:t>d",a</a:t>
            </a:r>
            <a:r>
              <a:rPr lang="en-US" sz="1800" dirty="0">
                <a:solidFill>
                  <a:schemeClr val="tx1"/>
                </a:solidFill>
              </a:rPr>
              <a:t>);</a:t>
            </a:r>
            <a:br>
              <a:rPr lang="en-US" sz="1800" dirty="0">
                <a:solidFill>
                  <a:schemeClr val="tx1"/>
                </a:solidFill>
              </a:rPr>
            </a:br>
            <a:r>
              <a:rPr lang="en-US" sz="1800" dirty="0">
                <a:solidFill>
                  <a:schemeClr val="tx1"/>
                </a:solidFill>
              </a:rPr>
              <a:t>}</a:t>
            </a:r>
            <a:br>
              <a:rPr lang="en-US" sz="1800" dirty="0">
                <a:solidFill>
                  <a:schemeClr val="tx1"/>
                </a:solidFill>
              </a:rPr>
            </a:br>
            <a:br>
              <a:rPr lang="en-US" sz="1800" dirty="0">
                <a:solidFill>
                  <a:schemeClr val="tx1"/>
                </a:solidFill>
              </a:rPr>
            </a:br>
            <a:r>
              <a:rPr lang="en-US" sz="1800" dirty="0">
                <a:solidFill>
                  <a:schemeClr val="tx1"/>
                </a:solidFill>
              </a:rPr>
              <a:t>o/p  - 6</a:t>
            </a:r>
            <a:endParaRPr lang="en-IN" sz="1800" dirty="0">
              <a:solidFill>
                <a:schemeClr val="tx1"/>
              </a:solidFill>
            </a:endParaRPr>
          </a:p>
        </p:txBody>
      </p:sp>
    </p:spTree>
    <p:extLst>
      <p:ext uri="{BB962C8B-B14F-4D97-AF65-F5344CB8AC3E}">
        <p14:creationId xmlns:p14="http://schemas.microsoft.com/office/powerpoint/2010/main" val="166427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19700" y="691745"/>
            <a:ext cx="8904600" cy="4232700"/>
          </a:xfrm>
          <a:prstGeom prst="rect">
            <a:avLst/>
          </a:prstGeom>
          <a:noFill/>
          <a:ln>
            <a:noFill/>
          </a:ln>
        </p:spPr>
        <p:txBody>
          <a:bodyPr spcFirstLastPara="1" wrap="square" lIns="91425" tIns="91425" rIns="91425" bIns="91425" anchor="t" anchorCtr="0">
            <a:noAutofit/>
          </a:bodyPr>
          <a:lstStyle/>
          <a:p>
            <a:pPr lvl="0"/>
            <a:r>
              <a:rPr lang="en-US" sz="1800" b="1" dirty="0">
                <a:solidFill>
                  <a:srgbClr val="FF0000"/>
                </a:solidFill>
                <a:latin typeface="+mn-lt"/>
                <a:cs typeface="Times New Roman" panose="02020603050405020304" pitchFamily="18" charset="0"/>
              </a:rPr>
              <a:t>Advantages of functions</a:t>
            </a:r>
          </a:p>
          <a:p>
            <a:pPr lvl="0"/>
            <a:endParaRPr lang="en-US" sz="1800" b="1" dirty="0">
              <a:latin typeface="+mn-lt"/>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Program development made easy </a:t>
            </a:r>
            <a:r>
              <a:rPr lang="en-US" sz="1800" dirty="0">
                <a:latin typeface="Times New Roman" panose="02020603050405020304" pitchFamily="18" charset="0"/>
                <a:cs typeface="Times New Roman" panose="02020603050405020304" pitchFamily="18" charset="0"/>
              </a:rPr>
              <a:t>: if a program is divided into functional parts, then each part may be independently coded and later combined into a single unit</a:t>
            </a:r>
          </a:p>
          <a:p>
            <a:pPr lvl="0"/>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Program testing becomes easy : </a:t>
            </a:r>
            <a:r>
              <a:rPr lang="en-US" sz="1800" dirty="0">
                <a:latin typeface="Times New Roman" panose="02020603050405020304" pitchFamily="18" charset="0"/>
                <a:cs typeface="Times New Roman" panose="02020603050405020304" pitchFamily="18" charset="0"/>
              </a:rPr>
              <a:t>Easy to understand , test, debug the functions.</a:t>
            </a:r>
          </a:p>
          <a:p>
            <a:pPr lvl="0"/>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Code sharing becomes possible : </a:t>
            </a:r>
            <a:r>
              <a:rPr lang="en-US" sz="1800" dirty="0">
                <a:latin typeface="Times New Roman" panose="02020603050405020304" pitchFamily="18" charset="0"/>
                <a:cs typeface="Times New Roman" panose="02020603050405020304" pitchFamily="18" charset="0"/>
              </a:rPr>
              <a:t>A function may be used later by many other programs this means that a c programmer can use function written by others, instead of starting over from scratch.</a:t>
            </a:r>
          </a:p>
          <a:p>
            <a:pPr lvl="0"/>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Code re-usability increases : </a:t>
            </a:r>
            <a:r>
              <a:rPr lang="en-US" sz="1800" dirty="0">
                <a:latin typeface="Times New Roman" panose="02020603050405020304" pitchFamily="18" charset="0"/>
                <a:cs typeface="Times New Roman" panose="02020603050405020304" pitchFamily="18" charset="0"/>
              </a:rPr>
              <a:t>A function can be used to keep away from rewriting the same block of codes which we are going use two or more locations in a program. This is especially useful if the code involved is long or complicated.</a:t>
            </a:r>
          </a:p>
          <a:p>
            <a:pPr defTabSz="914377">
              <a:defRPr/>
            </a:pPr>
            <a:endParaRPr lang="en-US" sz="1600" dirty="0">
              <a:latin typeface="+mn-lt"/>
              <a:cs typeface="Times New Roman" panose="02020603050405020304" pitchFamily="18" charset="0"/>
            </a:endParaRPr>
          </a:p>
          <a:p>
            <a:pPr defTabSz="914377">
              <a:defRPr/>
            </a:pPr>
            <a:endParaRPr lang="en-US" sz="1200" dirty="0">
              <a:latin typeface="+mn-lt"/>
              <a:cs typeface="Times New Roman" panose="02020603050405020304" pitchFamily="18" charset="0"/>
            </a:endParaRPr>
          </a:p>
          <a:p>
            <a:pPr marL="285737" indent="-285737" defTabSz="914377">
              <a:buFont typeface="Wingdings" pitchFamily="2" charset="2"/>
              <a:buChar char="Ø"/>
              <a:defRPr/>
            </a:pPr>
            <a:endParaRPr lang="en-US" dirty="0">
              <a:latin typeface="+mn-lt"/>
              <a:cs typeface="Times New Roman" panose="02020603050405020304" pitchFamily="18" charset="0"/>
            </a:endParaRPr>
          </a:p>
          <a:p>
            <a:pPr marL="285737" indent="-285737" defTabSz="914377">
              <a:buFont typeface="Wingdings" pitchFamily="2" charset="2"/>
              <a:buChar char="Ø"/>
              <a:defRPr/>
            </a:pPr>
            <a:endParaRPr lang="en-US" dirty="0">
              <a:latin typeface="+mn-lt"/>
              <a:cs typeface="Times New Roman" panose="02020603050405020304" pitchFamily="18" charset="0"/>
            </a:endParaRPr>
          </a:p>
          <a:p>
            <a:pPr marL="285737" indent="-285737" defTabSz="914377">
              <a:buFont typeface="Wingdings" pitchFamily="2" charset="2"/>
              <a:buChar char="Ø"/>
              <a:defRPr/>
            </a:pPr>
            <a:endParaRPr lang="en-US" dirty="0">
              <a:latin typeface="+mn-lt"/>
              <a:cs typeface="Times New Roman" panose="02020603050405020304" pitchFamily="18" charset="0"/>
            </a:endParaRPr>
          </a:p>
          <a:p>
            <a:pPr marL="285737" indent="-285737" defTabSz="914377">
              <a:buFont typeface="Wingdings" pitchFamily="2" charset="2"/>
              <a:buChar char="Ø"/>
              <a:defRPr/>
            </a:pPr>
            <a:endParaRPr lang="en-US" dirty="0">
              <a:latin typeface="+mn-lt"/>
              <a:cs typeface="Times New Roman" panose="02020603050405020304" pitchFamily="18" charset="0"/>
            </a:endParaRPr>
          </a:p>
          <a:p>
            <a:pPr defTabSz="914377">
              <a:defRPr/>
            </a:pPr>
            <a:endParaRPr lang="en-US" dirty="0">
              <a:latin typeface="+mn-lt"/>
              <a:cs typeface="Times New Roman" panose="02020603050405020304" pitchFamily="18" charset="0"/>
            </a:endParaRPr>
          </a:p>
          <a:p>
            <a:pPr marL="457178" indent="-304784" defTabSz="914377">
              <a:lnSpc>
                <a:spcPct val="115000"/>
              </a:lnSpc>
              <a:buSzPts val="1200"/>
              <a:buFont typeface="Century Gothic"/>
              <a:buAutoNum type="arabicPeriod"/>
              <a:defRPr/>
            </a:pPr>
            <a:endParaRPr dirty="0">
              <a:latin typeface="+mn-lt"/>
              <a:cs typeface="Times New Roman" panose="02020603050405020304" pitchFamily="18" charset="0"/>
            </a:endParaRPr>
          </a:p>
        </p:txBody>
      </p:sp>
      <p:sp>
        <p:nvSpPr>
          <p:cNvPr id="56" name="Google Shape;56;p13"/>
          <p:cNvSpPr txBox="1"/>
          <p:nvPr/>
        </p:nvSpPr>
        <p:spPr>
          <a:xfrm>
            <a:off x="1399822" y="44669"/>
            <a:ext cx="6084711" cy="550392"/>
          </a:xfrm>
          <a:prstGeom prst="rect">
            <a:avLst/>
          </a:prstGeom>
          <a:noFill/>
          <a:ln>
            <a:noFill/>
          </a:ln>
        </p:spPr>
        <p:txBody>
          <a:bodyPr spcFirstLastPara="1" wrap="square" lIns="91425" tIns="91425" rIns="91425" bIns="91425" anchor="t" anchorCtr="0">
            <a:noAutofit/>
          </a:bodyPr>
          <a:lstStyle/>
          <a:p>
            <a:pPr defTabSz="914377">
              <a:defRPr/>
            </a:pPr>
            <a:r>
              <a:rPr lang="en" sz="2000" b="1" dirty="0">
                <a:solidFill>
                  <a:srgbClr val="0000FF"/>
                </a:solidFill>
                <a:latin typeface="Century Gothic"/>
                <a:ea typeface="Century Gothic"/>
                <a:cs typeface="Century Gothic"/>
                <a:sym typeface="Century Gothic"/>
              </a:rPr>
              <a:t> What is the </a:t>
            </a:r>
            <a:r>
              <a:rPr lang="en-IN" sz="2000" b="1" dirty="0">
                <a:solidFill>
                  <a:srgbClr val="0000FF"/>
                </a:solidFill>
                <a:latin typeface="Century Gothic"/>
                <a:ea typeface="Century Gothic"/>
                <a:cs typeface="Century Gothic"/>
                <a:sym typeface="Century Gothic"/>
              </a:rPr>
              <a:t>Need for using </a:t>
            </a:r>
            <a:r>
              <a:rPr lang="en" sz="2000" b="1" dirty="0">
                <a:solidFill>
                  <a:srgbClr val="0000FF"/>
                </a:solidFill>
                <a:latin typeface="Century Gothic"/>
                <a:ea typeface="Century Gothic"/>
                <a:cs typeface="Century Gothic"/>
                <a:sym typeface="Century Gothic"/>
              </a:rPr>
              <a:t>Functions</a:t>
            </a:r>
            <a:endParaRPr sz="20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875034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7ABB-4F0F-4BA7-9CEF-B76251A87A3E}"/>
              </a:ext>
            </a:extLst>
          </p:cNvPr>
          <p:cNvSpPr>
            <a:spLocks noGrp="1"/>
          </p:cNvSpPr>
          <p:nvPr>
            <p:ph type="title"/>
          </p:nvPr>
        </p:nvSpPr>
        <p:spPr>
          <a:xfrm>
            <a:off x="461320" y="226828"/>
            <a:ext cx="8221359" cy="4968949"/>
          </a:xfrm>
        </p:spPr>
        <p:txBody>
          <a:bodyPr>
            <a:normAutofit fontScale="90000"/>
          </a:bodyPr>
          <a:lstStyle/>
          <a:p>
            <a:r>
              <a:rPr lang="en-US" sz="1400" dirty="0">
                <a:solidFill>
                  <a:srgbClr val="0070C0"/>
                </a:solidFill>
              </a:rPr>
              <a:t>Passing complete array as parameter to function</a:t>
            </a:r>
            <a:br>
              <a:rPr lang="en-US" sz="1400" dirty="0">
                <a:solidFill>
                  <a:schemeClr val="tx1"/>
                </a:solidFill>
              </a:rPr>
            </a:br>
            <a:r>
              <a:rPr lang="en-US" sz="1200" dirty="0">
                <a:solidFill>
                  <a:schemeClr val="tx1"/>
                </a:solidFill>
              </a:rPr>
              <a:t>we have to send the array name as parameter to the function, which means the starting memory address of the array</a:t>
            </a:r>
            <a:br>
              <a:rPr lang="en-US" sz="1200" dirty="0">
                <a:solidFill>
                  <a:schemeClr val="tx1"/>
                </a:solidFill>
              </a:rPr>
            </a:br>
            <a:br>
              <a:rPr lang="en-US" sz="1200" dirty="0">
                <a:solidFill>
                  <a:schemeClr val="tx1"/>
                </a:solidFill>
              </a:rPr>
            </a:br>
            <a:r>
              <a:rPr lang="en-US" sz="1200" u="sng" dirty="0">
                <a:solidFill>
                  <a:schemeClr val="tx1"/>
                </a:solidFill>
              </a:rPr>
              <a:t>Example</a:t>
            </a:r>
            <a:br>
              <a:rPr lang="en-US" sz="1200" dirty="0">
                <a:solidFill>
                  <a:schemeClr val="tx1"/>
                </a:solidFill>
              </a:rPr>
            </a:br>
            <a:r>
              <a:rPr lang="en-US" sz="1200" dirty="0">
                <a:solidFill>
                  <a:schemeClr val="tx1"/>
                </a:solidFill>
              </a:rPr>
              <a:t>#include&lt;stdio.h&gt;</a:t>
            </a:r>
            <a:br>
              <a:rPr lang="en-US" sz="1200" dirty="0">
                <a:solidFill>
                  <a:schemeClr val="tx1"/>
                </a:solidFill>
              </a:rPr>
            </a:br>
            <a:r>
              <a:rPr lang="en-US" sz="1200" dirty="0">
                <a:solidFill>
                  <a:schemeClr val="tx1"/>
                </a:solidFill>
              </a:rPr>
              <a:t>float </a:t>
            </a:r>
            <a:r>
              <a:rPr lang="en-US" sz="1200" dirty="0" err="1">
                <a:solidFill>
                  <a:schemeClr val="tx1"/>
                </a:solidFill>
              </a:rPr>
              <a:t>findAvg</a:t>
            </a:r>
            <a:r>
              <a:rPr lang="en-US" sz="1200" dirty="0">
                <a:solidFill>
                  <a:schemeClr val="tx1"/>
                </a:solidFill>
              </a:rPr>
              <a:t>(int marks[]);</a:t>
            </a:r>
            <a:br>
              <a:rPr lang="en-US" sz="1200" dirty="0">
                <a:solidFill>
                  <a:schemeClr val="tx1"/>
                </a:solidFill>
              </a:rPr>
            </a:br>
            <a:r>
              <a:rPr lang="en-US" sz="1200" dirty="0">
                <a:solidFill>
                  <a:schemeClr val="tx1"/>
                </a:solidFill>
              </a:rPr>
              <a:t>int main()</a:t>
            </a:r>
            <a:br>
              <a:rPr lang="en-US" sz="1200" dirty="0">
                <a:solidFill>
                  <a:schemeClr val="tx1"/>
                </a:solidFill>
              </a:rPr>
            </a:br>
            <a:r>
              <a:rPr lang="en-US" sz="1200" dirty="0">
                <a:solidFill>
                  <a:schemeClr val="tx1"/>
                </a:solidFill>
              </a:rPr>
              <a:t>{</a:t>
            </a:r>
            <a:br>
              <a:rPr lang="en-US" sz="1200" dirty="0">
                <a:solidFill>
                  <a:schemeClr val="tx1"/>
                </a:solidFill>
              </a:rPr>
            </a:br>
            <a:r>
              <a:rPr lang="en-US" sz="1200" dirty="0">
                <a:solidFill>
                  <a:schemeClr val="tx1"/>
                </a:solidFill>
              </a:rPr>
              <a:t>	float avg;</a:t>
            </a:r>
            <a:br>
              <a:rPr lang="en-US" sz="1200" dirty="0">
                <a:solidFill>
                  <a:schemeClr val="tx1"/>
                </a:solidFill>
              </a:rPr>
            </a:br>
            <a:r>
              <a:rPr lang="en-US" sz="1200" dirty="0">
                <a:solidFill>
                  <a:schemeClr val="tx1"/>
                </a:solidFill>
              </a:rPr>
              <a:t>	int marks[ ]={99,95,98};</a:t>
            </a:r>
            <a:br>
              <a:rPr lang="en-US" sz="1200" dirty="0">
                <a:solidFill>
                  <a:schemeClr val="tx1"/>
                </a:solidFill>
              </a:rPr>
            </a:br>
            <a:r>
              <a:rPr lang="en-US" sz="1200" dirty="0">
                <a:solidFill>
                  <a:schemeClr val="tx1"/>
                </a:solidFill>
              </a:rPr>
              <a:t>	avg=</a:t>
            </a:r>
            <a:r>
              <a:rPr lang="en-US" sz="1200" dirty="0" err="1">
                <a:solidFill>
                  <a:schemeClr val="tx1"/>
                </a:solidFill>
              </a:rPr>
              <a:t>findAvg</a:t>
            </a:r>
            <a:r>
              <a:rPr lang="en-US" sz="1200" dirty="0">
                <a:solidFill>
                  <a:schemeClr val="tx1"/>
                </a:solidFill>
              </a:rPr>
              <a:t>(marks); //function is called</a:t>
            </a:r>
            <a:br>
              <a:rPr lang="en-US" sz="1200" dirty="0">
                <a:solidFill>
                  <a:schemeClr val="tx1"/>
                </a:solidFill>
              </a:rPr>
            </a:br>
            <a:r>
              <a:rPr lang="en-US" sz="1200" dirty="0">
                <a:solidFill>
                  <a:schemeClr val="tx1"/>
                </a:solidFill>
              </a:rPr>
              <a:t>	</a:t>
            </a:r>
            <a:r>
              <a:rPr lang="en-US" sz="1200" dirty="0" err="1">
                <a:solidFill>
                  <a:schemeClr val="tx1"/>
                </a:solidFill>
              </a:rPr>
              <a:t>printf</a:t>
            </a:r>
            <a:r>
              <a:rPr lang="en-US" sz="1200" dirty="0">
                <a:solidFill>
                  <a:schemeClr val="tx1"/>
                </a:solidFill>
              </a:rPr>
              <a:t>("average marks=%</a:t>
            </a:r>
            <a:r>
              <a:rPr lang="en-US" sz="1200" dirty="0" err="1">
                <a:solidFill>
                  <a:schemeClr val="tx1"/>
                </a:solidFill>
              </a:rPr>
              <a:t>f",avg</a:t>
            </a:r>
            <a:r>
              <a:rPr lang="en-US" sz="1200" dirty="0">
                <a:solidFill>
                  <a:schemeClr val="tx1"/>
                </a:solidFill>
              </a:rPr>
              <a:t>);</a:t>
            </a:r>
            <a:br>
              <a:rPr lang="en-US" sz="1200" dirty="0">
                <a:solidFill>
                  <a:schemeClr val="tx1"/>
                </a:solidFill>
              </a:rPr>
            </a:br>
            <a:r>
              <a:rPr lang="en-US" sz="1200" dirty="0">
                <a:solidFill>
                  <a:schemeClr val="tx1"/>
                </a:solidFill>
              </a:rPr>
              <a:t>	return 0;</a:t>
            </a:r>
            <a:br>
              <a:rPr lang="en-US" sz="1200" dirty="0">
                <a:solidFill>
                  <a:schemeClr val="tx1"/>
                </a:solidFill>
              </a:rPr>
            </a:br>
            <a:r>
              <a:rPr lang="en-US" sz="1200" dirty="0">
                <a:solidFill>
                  <a:schemeClr val="tx1"/>
                </a:solidFill>
              </a:rPr>
              <a:t>}</a:t>
            </a:r>
            <a:br>
              <a:rPr lang="en-US" sz="1200" dirty="0">
                <a:solidFill>
                  <a:schemeClr val="tx1"/>
                </a:solidFill>
              </a:rPr>
            </a:br>
            <a:r>
              <a:rPr lang="en-US" sz="1200" dirty="0">
                <a:solidFill>
                  <a:schemeClr val="tx1"/>
                </a:solidFill>
              </a:rPr>
              <a:t>float </a:t>
            </a:r>
            <a:r>
              <a:rPr lang="en-US" sz="1200" dirty="0" err="1">
                <a:solidFill>
                  <a:schemeClr val="tx1"/>
                </a:solidFill>
              </a:rPr>
              <a:t>findAvg</a:t>
            </a:r>
            <a:r>
              <a:rPr lang="en-US" sz="1200" dirty="0">
                <a:solidFill>
                  <a:schemeClr val="tx1"/>
                </a:solidFill>
              </a:rPr>
              <a:t>(int marks[ ])</a:t>
            </a:r>
            <a:br>
              <a:rPr lang="en-US" sz="1200" dirty="0">
                <a:solidFill>
                  <a:schemeClr val="tx1"/>
                </a:solidFill>
              </a:rPr>
            </a:br>
            <a:r>
              <a:rPr lang="en-US" sz="1200" dirty="0">
                <a:solidFill>
                  <a:schemeClr val="tx1"/>
                </a:solidFill>
              </a:rPr>
              <a:t>{</a:t>
            </a:r>
            <a:br>
              <a:rPr lang="en-US" sz="1200" dirty="0">
                <a:solidFill>
                  <a:schemeClr val="tx1"/>
                </a:solidFill>
              </a:rPr>
            </a:br>
            <a:r>
              <a:rPr lang="en-US" sz="1200" dirty="0">
                <a:solidFill>
                  <a:schemeClr val="tx1"/>
                </a:solidFill>
              </a:rPr>
              <a:t>	int </a:t>
            </a:r>
            <a:r>
              <a:rPr lang="en-US" sz="1200" dirty="0" err="1">
                <a:solidFill>
                  <a:schemeClr val="tx1"/>
                </a:solidFill>
              </a:rPr>
              <a:t>i,sum</a:t>
            </a:r>
            <a:r>
              <a:rPr lang="en-US" sz="1200" dirty="0">
                <a:solidFill>
                  <a:schemeClr val="tx1"/>
                </a:solidFill>
              </a:rPr>
              <a:t>=0;</a:t>
            </a:r>
            <a:br>
              <a:rPr lang="en-US" sz="1200" dirty="0">
                <a:solidFill>
                  <a:schemeClr val="tx1"/>
                </a:solidFill>
              </a:rPr>
            </a:br>
            <a:r>
              <a:rPr lang="en-US" sz="1200" dirty="0">
                <a:solidFill>
                  <a:schemeClr val="tx1"/>
                </a:solidFill>
              </a:rPr>
              <a:t>	float avg;</a:t>
            </a:r>
            <a:br>
              <a:rPr lang="en-US" sz="1200" dirty="0">
                <a:solidFill>
                  <a:schemeClr val="tx1"/>
                </a:solidFill>
              </a:rPr>
            </a:br>
            <a:r>
              <a:rPr lang="en-US" sz="1200" dirty="0">
                <a:solidFill>
                  <a:schemeClr val="tx1"/>
                </a:solidFill>
              </a:rPr>
              <a:t>	for(</a:t>
            </a:r>
            <a:r>
              <a:rPr lang="en-US" sz="1200" dirty="0" err="1">
                <a:solidFill>
                  <a:schemeClr val="tx1"/>
                </a:solidFill>
              </a:rPr>
              <a:t>i</a:t>
            </a:r>
            <a:r>
              <a:rPr lang="en-US" sz="1200" dirty="0">
                <a:solidFill>
                  <a:schemeClr val="tx1"/>
                </a:solidFill>
              </a:rPr>
              <a:t>=0;i&lt;=2;i++)</a:t>
            </a:r>
            <a:br>
              <a:rPr lang="en-US" sz="1200" dirty="0">
                <a:solidFill>
                  <a:schemeClr val="tx1"/>
                </a:solidFill>
              </a:rPr>
            </a:br>
            <a:r>
              <a:rPr lang="en-US" sz="1200" dirty="0">
                <a:solidFill>
                  <a:schemeClr val="tx1"/>
                </a:solidFill>
              </a:rPr>
              <a:t>	{</a:t>
            </a:r>
            <a:br>
              <a:rPr lang="en-US" sz="1200" dirty="0">
                <a:solidFill>
                  <a:schemeClr val="tx1"/>
                </a:solidFill>
              </a:rPr>
            </a:br>
            <a:r>
              <a:rPr lang="en-US" sz="1200" dirty="0">
                <a:solidFill>
                  <a:schemeClr val="tx1"/>
                </a:solidFill>
              </a:rPr>
              <a:t>		sum+=marks[</a:t>
            </a:r>
            <a:r>
              <a:rPr lang="en-US" sz="1200" dirty="0" err="1">
                <a:solidFill>
                  <a:schemeClr val="tx1"/>
                </a:solidFill>
              </a:rPr>
              <a:t>i</a:t>
            </a:r>
            <a:r>
              <a:rPr lang="en-US" sz="1200" dirty="0">
                <a:solidFill>
                  <a:schemeClr val="tx1"/>
                </a:solidFill>
              </a:rPr>
              <a:t>];	sum=</a:t>
            </a:r>
            <a:r>
              <a:rPr lang="en-US" sz="1200" dirty="0" err="1">
                <a:solidFill>
                  <a:schemeClr val="tx1"/>
                </a:solidFill>
              </a:rPr>
              <a:t>sum+marks</a:t>
            </a:r>
            <a:r>
              <a:rPr lang="en-US" sz="1200" dirty="0">
                <a:solidFill>
                  <a:schemeClr val="tx1"/>
                </a:solidFill>
              </a:rPr>
              <a:t>[</a:t>
            </a:r>
            <a:r>
              <a:rPr lang="en-US" sz="1200" dirty="0" err="1">
                <a:solidFill>
                  <a:schemeClr val="tx1"/>
                </a:solidFill>
              </a:rPr>
              <a:t>i</a:t>
            </a:r>
            <a:r>
              <a:rPr lang="en-US" sz="1200" dirty="0">
                <a:solidFill>
                  <a:schemeClr val="tx1"/>
                </a:solidFill>
              </a:rPr>
              <a:t>]=0+99=99+95=194+98=292</a:t>
            </a:r>
            <a:br>
              <a:rPr lang="en-US" sz="1200" dirty="0">
                <a:solidFill>
                  <a:schemeClr val="tx1"/>
                </a:solidFill>
              </a:rPr>
            </a:br>
            <a:r>
              <a:rPr lang="en-US" sz="1200" dirty="0">
                <a:solidFill>
                  <a:schemeClr val="tx1"/>
                </a:solidFill>
              </a:rPr>
              <a:t>	}			</a:t>
            </a:r>
            <a:br>
              <a:rPr lang="en-US" sz="1200" dirty="0">
                <a:solidFill>
                  <a:schemeClr val="tx1"/>
                </a:solidFill>
              </a:rPr>
            </a:br>
            <a:r>
              <a:rPr lang="en-US" sz="1200" dirty="0">
                <a:solidFill>
                  <a:schemeClr val="tx1"/>
                </a:solidFill>
              </a:rPr>
              <a:t>	avg=(sum/3);</a:t>
            </a:r>
            <a:br>
              <a:rPr lang="en-US" sz="1200" dirty="0">
                <a:solidFill>
                  <a:schemeClr val="tx1"/>
                </a:solidFill>
              </a:rPr>
            </a:br>
            <a:r>
              <a:rPr lang="en-US" sz="1200" dirty="0">
                <a:solidFill>
                  <a:schemeClr val="tx1"/>
                </a:solidFill>
              </a:rPr>
              <a:t>	return avg;</a:t>
            </a:r>
            <a:br>
              <a:rPr lang="en-US" sz="1200" dirty="0">
                <a:solidFill>
                  <a:schemeClr val="tx1"/>
                </a:solidFill>
              </a:rPr>
            </a:br>
            <a:r>
              <a:rPr lang="en-US" sz="1200" dirty="0">
                <a:solidFill>
                  <a:schemeClr val="tx1"/>
                </a:solidFill>
              </a:rPr>
              <a:t>}</a:t>
            </a:r>
            <a:br>
              <a:rPr lang="en-US" sz="1400" dirty="0">
                <a:solidFill>
                  <a:schemeClr val="tx1"/>
                </a:solidFill>
              </a:rPr>
            </a:br>
            <a:endParaRPr lang="en-IN" sz="1400" dirty="0">
              <a:solidFill>
                <a:schemeClr val="tx1"/>
              </a:solidFill>
            </a:endParaRPr>
          </a:p>
        </p:txBody>
      </p:sp>
    </p:spTree>
    <p:extLst>
      <p:ext uri="{BB962C8B-B14F-4D97-AF65-F5344CB8AC3E}">
        <p14:creationId xmlns:p14="http://schemas.microsoft.com/office/powerpoint/2010/main" val="372239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When we pass pointer as argument in place of a variable  the address of the variable is passed instead of value. So any change made by the function using the pointer is permanently made at the address of the passed variable.</a:t>
            </a:r>
          </a:p>
          <a:p>
            <a:r>
              <a:rPr lang="en-US" sz="1400" dirty="0">
                <a:latin typeface="Times New Roman" panose="02020603050405020304" pitchFamily="18" charset="0"/>
                <a:cs typeface="Times New Roman" panose="02020603050405020304" pitchFamily="18" charset="0"/>
              </a:rPr>
              <a:t>This technique is known as call by reference.</a:t>
            </a:r>
            <a:endParaRPr lang="en-US" sz="1200" dirty="0">
              <a:latin typeface="Times New Roman" panose="02020603050405020304" pitchFamily="18" charset="0"/>
              <a:cs typeface="Times New Roman" panose="02020603050405020304" pitchFamily="18" charset="0"/>
            </a:endParaRPr>
          </a:p>
          <a:p>
            <a:r>
              <a:rPr lang="en-US" sz="1400" dirty="0">
                <a:solidFill>
                  <a:schemeClr val="accent5">
                    <a:lumMod val="50000"/>
                  </a:schemeClr>
                </a:solidFill>
                <a:latin typeface="Times New Roman" panose="02020603050405020304" pitchFamily="18" charset="0"/>
                <a:cs typeface="Times New Roman" panose="02020603050405020304" pitchFamily="18" charset="0"/>
              </a:rPr>
              <a:t>#include&lt;</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stdio.h</a:t>
            </a:r>
            <a:r>
              <a:rPr lang="en-US" sz="1400" dirty="0">
                <a:solidFill>
                  <a:schemeClr val="accent5">
                    <a:lumMod val="50000"/>
                  </a:schemeClr>
                </a:solidFill>
                <a:latin typeface="Times New Roman" panose="02020603050405020304" pitchFamily="18" charset="0"/>
                <a:cs typeface="Times New Roman" panose="02020603050405020304" pitchFamily="18" charset="0"/>
              </a:rPr>
              <a:t>&gt;</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void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disp</a:t>
            </a:r>
            <a:r>
              <a:rPr lang="en-US" sz="1400" dirty="0">
                <a:solidFill>
                  <a:schemeClr val="accent5">
                    <a:lumMod val="50000"/>
                  </a:schemeClr>
                </a:solidFill>
                <a:latin typeface="Times New Roman" panose="02020603050405020304" pitchFamily="18" charset="0"/>
                <a:cs typeface="Times New Roman" panose="02020603050405020304" pitchFamily="18" charset="0"/>
              </a:rPr>
              <a:t>( int *num); //function declaration</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int main()</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int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i</a:t>
            </a:r>
            <a:r>
              <a:rPr lang="en-US" sz="1400" dirty="0">
                <a:solidFill>
                  <a:schemeClr val="accent5">
                    <a:lumMod val="50000"/>
                  </a:schemeClr>
                </a:solidFill>
                <a:latin typeface="Times New Roman" panose="02020603050405020304" pitchFamily="18" charset="0"/>
                <a:cs typeface="Times New Roman" panose="02020603050405020304" pitchFamily="18" charset="0"/>
              </a:rPr>
              <a:t>;</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int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arr</a:t>
            </a:r>
            <a:r>
              <a:rPr lang="en-US" sz="1400" dirty="0">
                <a:solidFill>
                  <a:schemeClr val="accent5">
                    <a:lumMod val="50000"/>
                  </a:schemeClr>
                </a:solidFill>
                <a:latin typeface="Times New Roman" panose="02020603050405020304" pitchFamily="18" charset="0"/>
                <a:cs typeface="Times New Roman" panose="02020603050405020304" pitchFamily="18" charset="0"/>
              </a:rPr>
              <a:t>[ ] = {1, 2, 3, 4, 5};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compiletime</a:t>
            </a:r>
            <a:r>
              <a:rPr lang="en-US" sz="1400" dirty="0">
                <a:solidFill>
                  <a:schemeClr val="accent5">
                    <a:lumMod val="50000"/>
                  </a:schemeClr>
                </a:solidFill>
                <a:latin typeface="Times New Roman" panose="02020603050405020304" pitchFamily="18" charset="0"/>
                <a:cs typeface="Times New Roman" panose="02020603050405020304" pitchFamily="18" charset="0"/>
              </a:rPr>
              <a:t> initialization of array elements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for(</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i</a:t>
            </a:r>
            <a:r>
              <a:rPr lang="en-US" sz="1400" dirty="0">
                <a:solidFill>
                  <a:schemeClr val="accent5">
                    <a:lumMod val="50000"/>
                  </a:schemeClr>
                </a:solidFill>
                <a:latin typeface="Times New Roman" panose="02020603050405020304" pitchFamily="18" charset="0"/>
                <a:cs typeface="Times New Roman" panose="02020603050405020304" pitchFamily="18" charset="0"/>
              </a:rPr>
              <a:t>=0;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i</a:t>
            </a:r>
            <a:r>
              <a:rPr lang="en-US" sz="1400" dirty="0">
                <a:solidFill>
                  <a:schemeClr val="accent5">
                    <a:lumMod val="50000"/>
                  </a:schemeClr>
                </a:solidFill>
                <a:latin typeface="Times New Roman" panose="02020603050405020304" pitchFamily="18" charset="0"/>
                <a:cs typeface="Times New Roman" panose="02020603050405020304" pitchFamily="18" charset="0"/>
              </a:rPr>
              <a:t>&lt;=4;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i</a:t>
            </a:r>
            <a:r>
              <a:rPr lang="en-US" sz="1400" dirty="0">
                <a:solidFill>
                  <a:schemeClr val="accent5">
                    <a:lumMod val="50000"/>
                  </a:schemeClr>
                </a:solidFill>
                <a:latin typeface="Times New Roman" panose="02020603050405020304" pitchFamily="18" charset="0"/>
                <a:cs typeface="Times New Roman" panose="02020603050405020304" pitchFamily="18" charset="0"/>
              </a:rPr>
              <a:t>++)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 </a:t>
            </a:r>
          </a:p>
          <a:p>
            <a:r>
              <a:rPr lang="en-US" sz="1400" dirty="0" err="1">
                <a:solidFill>
                  <a:schemeClr val="accent5">
                    <a:lumMod val="50000"/>
                  </a:schemeClr>
                </a:solidFill>
                <a:latin typeface="Times New Roman" panose="02020603050405020304" pitchFamily="18" charset="0"/>
                <a:cs typeface="Times New Roman" panose="02020603050405020304" pitchFamily="18" charset="0"/>
              </a:rPr>
              <a:t>disp</a:t>
            </a:r>
            <a:r>
              <a:rPr lang="en-US" sz="1400" dirty="0">
                <a:solidFill>
                  <a:schemeClr val="accent5">
                    <a:lumMod val="50000"/>
                  </a:schemeClr>
                </a:solidFill>
                <a:latin typeface="Times New Roman" panose="02020603050405020304" pitchFamily="18" charset="0"/>
                <a:cs typeface="Times New Roman" panose="02020603050405020304" pitchFamily="18" charset="0"/>
              </a:rPr>
              <a:t>(&amp;</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arr</a:t>
            </a:r>
            <a:r>
              <a:rPr lang="en-US" sz="1400" dirty="0">
                <a:solidFill>
                  <a:schemeClr val="accent5">
                    <a:lumMod val="50000"/>
                  </a:schemeClr>
                </a:solidFill>
                <a:latin typeface="Times New Roman" panose="02020603050405020304" pitchFamily="18" charset="0"/>
                <a:cs typeface="Times New Roman" panose="02020603050405020304" pitchFamily="18" charset="0"/>
              </a:rPr>
              <a:t>[</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i</a:t>
            </a:r>
            <a:r>
              <a:rPr lang="en-US" sz="1400" dirty="0">
                <a:solidFill>
                  <a:schemeClr val="accent5">
                    <a:lumMod val="50000"/>
                  </a:schemeClr>
                </a:solidFill>
                <a:latin typeface="Times New Roman" panose="02020603050405020304" pitchFamily="18" charset="0"/>
                <a:cs typeface="Times New Roman" panose="02020603050405020304" pitchFamily="18" charset="0"/>
              </a:rPr>
              <a:t>]);         /* Passing addresses of array elements*/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return 0;</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void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disp</a:t>
            </a:r>
            <a:r>
              <a:rPr lang="en-US" sz="1400" dirty="0">
                <a:solidFill>
                  <a:schemeClr val="accent5">
                    <a:lumMod val="50000"/>
                  </a:schemeClr>
                </a:solidFill>
                <a:latin typeface="Times New Roman" panose="02020603050405020304" pitchFamily="18" charset="0"/>
                <a:cs typeface="Times New Roman" panose="02020603050405020304" pitchFamily="18" charset="0"/>
              </a:rPr>
              <a:t>( int *num)</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 </a:t>
            </a:r>
            <a:r>
              <a:rPr lang="en-US" sz="1400" dirty="0" err="1">
                <a:solidFill>
                  <a:schemeClr val="accent5">
                    <a:lumMod val="50000"/>
                  </a:schemeClr>
                </a:solidFill>
                <a:latin typeface="Times New Roman" panose="02020603050405020304" pitchFamily="18" charset="0"/>
                <a:cs typeface="Times New Roman" panose="02020603050405020304" pitchFamily="18" charset="0"/>
              </a:rPr>
              <a:t>printf</a:t>
            </a:r>
            <a:r>
              <a:rPr lang="en-US" sz="1400" dirty="0">
                <a:solidFill>
                  <a:schemeClr val="accent5">
                    <a:lumMod val="50000"/>
                  </a:schemeClr>
                </a:solidFill>
                <a:latin typeface="Times New Roman" panose="02020603050405020304" pitchFamily="18" charset="0"/>
                <a:cs typeface="Times New Roman" panose="02020603050405020304" pitchFamily="18" charset="0"/>
              </a:rPr>
              <a:t>("%d ", *num); 				</a:t>
            </a:r>
          </a:p>
          <a:p>
            <a:r>
              <a:rPr lang="en-US" sz="1400" dirty="0">
                <a:solidFill>
                  <a:schemeClr val="accent5">
                    <a:lumMod val="50000"/>
                  </a:schemeClr>
                </a:solidFill>
                <a:latin typeface="Times New Roman" panose="02020603050405020304" pitchFamily="18" charset="0"/>
                <a:cs typeface="Times New Roman" panose="02020603050405020304" pitchFamily="18" charset="0"/>
              </a:rPr>
              <a:t>}</a:t>
            </a:r>
          </a:p>
          <a:p>
            <a:endParaRPr lang="en-US" sz="1200" dirty="0"/>
          </a:p>
          <a:p>
            <a:br>
              <a:rPr lang="en-US" sz="1200" dirty="0"/>
            </a:br>
            <a:endParaRPr lang="en-US" sz="1200" dirty="0"/>
          </a:p>
          <a:p>
            <a:pPr marL="152392">
              <a:lnSpc>
                <a:spcPct val="115000"/>
              </a:lnSpc>
              <a:buSzPts val="1200"/>
            </a:pPr>
            <a:endParaRPr lang="en-US" sz="1200" u="sng" dirty="0"/>
          </a:p>
        </p:txBody>
      </p:sp>
      <p:sp>
        <p:nvSpPr>
          <p:cNvPr id="56" name="Google Shape;56;p13"/>
          <p:cNvSpPr txBox="1"/>
          <p:nvPr/>
        </p:nvSpPr>
        <p:spPr>
          <a:xfrm>
            <a:off x="214412" y="113516"/>
            <a:ext cx="7646593"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Passing pointers to </a:t>
            </a: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sp>
        <p:nvSpPr>
          <p:cNvPr id="2" name="Rectangle 1">
            <a:extLst>
              <a:ext uri="{FF2B5EF4-FFF2-40B4-BE49-F238E27FC236}">
                <a16:creationId xmlns:a16="http://schemas.microsoft.com/office/drawing/2014/main" id="{58FEAAB9-286E-4D8A-BB0C-4241BFE62F92}"/>
              </a:ext>
            </a:extLst>
          </p:cNvPr>
          <p:cNvSpPr/>
          <p:nvPr/>
        </p:nvSpPr>
        <p:spPr>
          <a:xfrm>
            <a:off x="6202325" y="1637414"/>
            <a:ext cx="524539" cy="21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 name="Rectangle 5">
            <a:extLst>
              <a:ext uri="{FF2B5EF4-FFF2-40B4-BE49-F238E27FC236}">
                <a16:creationId xmlns:a16="http://schemas.microsoft.com/office/drawing/2014/main" id="{142D04D9-3004-4C50-9747-9311A106B46C}"/>
              </a:ext>
            </a:extLst>
          </p:cNvPr>
          <p:cNvSpPr/>
          <p:nvPr/>
        </p:nvSpPr>
        <p:spPr>
          <a:xfrm>
            <a:off x="6202325" y="1857154"/>
            <a:ext cx="524539" cy="21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 name="Rectangle 6">
            <a:extLst>
              <a:ext uri="{FF2B5EF4-FFF2-40B4-BE49-F238E27FC236}">
                <a16:creationId xmlns:a16="http://schemas.microsoft.com/office/drawing/2014/main" id="{895BB288-7795-417A-A008-23D68C494B48}"/>
              </a:ext>
            </a:extLst>
          </p:cNvPr>
          <p:cNvSpPr/>
          <p:nvPr/>
        </p:nvSpPr>
        <p:spPr>
          <a:xfrm>
            <a:off x="6211186" y="2091070"/>
            <a:ext cx="524539" cy="21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Rectangle 7">
            <a:extLst>
              <a:ext uri="{FF2B5EF4-FFF2-40B4-BE49-F238E27FC236}">
                <a16:creationId xmlns:a16="http://schemas.microsoft.com/office/drawing/2014/main" id="{114BCD78-36B2-465D-BFB7-2C2DEA4F0EE0}"/>
              </a:ext>
            </a:extLst>
          </p:cNvPr>
          <p:cNvSpPr/>
          <p:nvPr/>
        </p:nvSpPr>
        <p:spPr>
          <a:xfrm>
            <a:off x="6212957" y="2314353"/>
            <a:ext cx="524539" cy="21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Rectangle 8">
            <a:extLst>
              <a:ext uri="{FF2B5EF4-FFF2-40B4-BE49-F238E27FC236}">
                <a16:creationId xmlns:a16="http://schemas.microsoft.com/office/drawing/2014/main" id="{94DEA30E-D540-4668-89C5-E54A2A533F26}"/>
              </a:ext>
            </a:extLst>
          </p:cNvPr>
          <p:cNvSpPr/>
          <p:nvPr/>
        </p:nvSpPr>
        <p:spPr>
          <a:xfrm>
            <a:off x="6211185" y="2551814"/>
            <a:ext cx="524539" cy="21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0" name="Rectangle 9">
            <a:extLst>
              <a:ext uri="{FF2B5EF4-FFF2-40B4-BE49-F238E27FC236}">
                <a16:creationId xmlns:a16="http://schemas.microsoft.com/office/drawing/2014/main" id="{2D39CACF-38D7-4CA4-AE0F-7034C216977E}"/>
              </a:ext>
            </a:extLst>
          </p:cNvPr>
          <p:cNvSpPr/>
          <p:nvPr/>
        </p:nvSpPr>
        <p:spPr>
          <a:xfrm>
            <a:off x="6211185" y="3555423"/>
            <a:ext cx="841745" cy="208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2002</a:t>
            </a:r>
          </a:p>
        </p:txBody>
      </p:sp>
      <p:sp>
        <p:nvSpPr>
          <p:cNvPr id="3" name="TextBox 2">
            <a:extLst>
              <a:ext uri="{FF2B5EF4-FFF2-40B4-BE49-F238E27FC236}">
                <a16:creationId xmlns:a16="http://schemas.microsoft.com/office/drawing/2014/main" id="{7A75912A-80D0-4066-A480-ACCEAD4181BD}"/>
              </a:ext>
            </a:extLst>
          </p:cNvPr>
          <p:cNvSpPr txBox="1"/>
          <p:nvPr/>
        </p:nvSpPr>
        <p:spPr>
          <a:xfrm>
            <a:off x="5536897" y="1556847"/>
            <a:ext cx="772633" cy="307777"/>
          </a:xfrm>
          <a:prstGeom prst="rect">
            <a:avLst/>
          </a:prstGeom>
          <a:noFill/>
        </p:spPr>
        <p:txBody>
          <a:bodyPr wrap="square" rtlCol="0">
            <a:spAutoFit/>
          </a:bodyPr>
          <a:lstStyle/>
          <a:p>
            <a:r>
              <a:rPr lang="en-IN" dirty="0"/>
              <a:t> 2001</a:t>
            </a:r>
          </a:p>
        </p:txBody>
      </p:sp>
      <p:sp>
        <p:nvSpPr>
          <p:cNvPr id="16" name="TextBox 15">
            <a:extLst>
              <a:ext uri="{FF2B5EF4-FFF2-40B4-BE49-F238E27FC236}">
                <a16:creationId xmlns:a16="http://schemas.microsoft.com/office/drawing/2014/main" id="{F9C933B5-2534-4654-9A08-CDBE2750F96A}"/>
              </a:ext>
            </a:extLst>
          </p:cNvPr>
          <p:cNvSpPr txBox="1"/>
          <p:nvPr/>
        </p:nvSpPr>
        <p:spPr>
          <a:xfrm>
            <a:off x="5536898" y="1831238"/>
            <a:ext cx="772633" cy="307777"/>
          </a:xfrm>
          <a:prstGeom prst="rect">
            <a:avLst/>
          </a:prstGeom>
          <a:noFill/>
        </p:spPr>
        <p:txBody>
          <a:bodyPr wrap="square" rtlCol="0">
            <a:spAutoFit/>
          </a:bodyPr>
          <a:lstStyle/>
          <a:p>
            <a:r>
              <a:rPr lang="en-IN" dirty="0"/>
              <a:t> 2002</a:t>
            </a:r>
          </a:p>
        </p:txBody>
      </p:sp>
      <p:sp>
        <p:nvSpPr>
          <p:cNvPr id="17" name="TextBox 16">
            <a:extLst>
              <a:ext uri="{FF2B5EF4-FFF2-40B4-BE49-F238E27FC236}">
                <a16:creationId xmlns:a16="http://schemas.microsoft.com/office/drawing/2014/main" id="{AAE32A8C-7A98-4936-A0CB-A84DACBAF8E6}"/>
              </a:ext>
            </a:extLst>
          </p:cNvPr>
          <p:cNvSpPr txBox="1"/>
          <p:nvPr/>
        </p:nvSpPr>
        <p:spPr>
          <a:xfrm>
            <a:off x="5607783" y="2089042"/>
            <a:ext cx="772633" cy="307777"/>
          </a:xfrm>
          <a:prstGeom prst="rect">
            <a:avLst/>
          </a:prstGeom>
          <a:noFill/>
        </p:spPr>
        <p:txBody>
          <a:bodyPr wrap="square" rtlCol="0">
            <a:spAutoFit/>
          </a:bodyPr>
          <a:lstStyle/>
          <a:p>
            <a:r>
              <a:rPr lang="en-IN" dirty="0"/>
              <a:t>2003</a:t>
            </a:r>
          </a:p>
        </p:txBody>
      </p:sp>
      <p:sp>
        <p:nvSpPr>
          <p:cNvPr id="18" name="TextBox 17">
            <a:extLst>
              <a:ext uri="{FF2B5EF4-FFF2-40B4-BE49-F238E27FC236}">
                <a16:creationId xmlns:a16="http://schemas.microsoft.com/office/drawing/2014/main" id="{AA518FBC-F7BB-4D12-80E4-40F5A95C74E1}"/>
              </a:ext>
            </a:extLst>
          </p:cNvPr>
          <p:cNvSpPr txBox="1"/>
          <p:nvPr/>
        </p:nvSpPr>
        <p:spPr>
          <a:xfrm>
            <a:off x="5611329" y="2288279"/>
            <a:ext cx="772633" cy="307777"/>
          </a:xfrm>
          <a:prstGeom prst="rect">
            <a:avLst/>
          </a:prstGeom>
          <a:noFill/>
        </p:spPr>
        <p:txBody>
          <a:bodyPr wrap="square" rtlCol="0">
            <a:spAutoFit/>
          </a:bodyPr>
          <a:lstStyle/>
          <a:p>
            <a:r>
              <a:rPr lang="en-IN" dirty="0"/>
              <a:t>2004</a:t>
            </a:r>
          </a:p>
        </p:txBody>
      </p:sp>
      <p:sp>
        <p:nvSpPr>
          <p:cNvPr id="19" name="TextBox 18">
            <a:extLst>
              <a:ext uri="{FF2B5EF4-FFF2-40B4-BE49-F238E27FC236}">
                <a16:creationId xmlns:a16="http://schemas.microsoft.com/office/drawing/2014/main" id="{F498DEB0-CFD6-48EC-B506-2B638AF13D59}"/>
              </a:ext>
            </a:extLst>
          </p:cNvPr>
          <p:cNvSpPr txBox="1"/>
          <p:nvPr/>
        </p:nvSpPr>
        <p:spPr>
          <a:xfrm>
            <a:off x="5614875" y="2506306"/>
            <a:ext cx="772633" cy="307777"/>
          </a:xfrm>
          <a:prstGeom prst="rect">
            <a:avLst/>
          </a:prstGeom>
          <a:noFill/>
        </p:spPr>
        <p:txBody>
          <a:bodyPr wrap="square" rtlCol="0">
            <a:spAutoFit/>
          </a:bodyPr>
          <a:lstStyle/>
          <a:p>
            <a:r>
              <a:rPr lang="en-IN" dirty="0"/>
              <a:t>2005</a:t>
            </a:r>
          </a:p>
        </p:txBody>
      </p:sp>
      <p:sp>
        <p:nvSpPr>
          <p:cNvPr id="20" name="TextBox 19">
            <a:extLst>
              <a:ext uri="{FF2B5EF4-FFF2-40B4-BE49-F238E27FC236}">
                <a16:creationId xmlns:a16="http://schemas.microsoft.com/office/drawing/2014/main" id="{72D56318-43C1-4028-901F-246DC7CD5033}"/>
              </a:ext>
            </a:extLst>
          </p:cNvPr>
          <p:cNvSpPr txBox="1"/>
          <p:nvPr/>
        </p:nvSpPr>
        <p:spPr>
          <a:xfrm>
            <a:off x="5438552" y="3507630"/>
            <a:ext cx="772633" cy="307777"/>
          </a:xfrm>
          <a:prstGeom prst="rect">
            <a:avLst/>
          </a:prstGeom>
          <a:noFill/>
        </p:spPr>
        <p:txBody>
          <a:bodyPr wrap="square" rtlCol="0">
            <a:spAutoFit/>
          </a:bodyPr>
          <a:lstStyle/>
          <a:p>
            <a:r>
              <a:rPr lang="en-IN" dirty="0"/>
              <a:t>5001</a:t>
            </a:r>
          </a:p>
        </p:txBody>
      </p:sp>
      <p:sp>
        <p:nvSpPr>
          <p:cNvPr id="21" name="TextBox 20">
            <a:extLst>
              <a:ext uri="{FF2B5EF4-FFF2-40B4-BE49-F238E27FC236}">
                <a16:creationId xmlns:a16="http://schemas.microsoft.com/office/drawing/2014/main" id="{4713A7E9-0BBF-4259-9F82-6EC02A00DBCA}"/>
              </a:ext>
            </a:extLst>
          </p:cNvPr>
          <p:cNvSpPr txBox="1"/>
          <p:nvPr/>
        </p:nvSpPr>
        <p:spPr>
          <a:xfrm>
            <a:off x="6732179" y="1593226"/>
            <a:ext cx="951616" cy="369332"/>
          </a:xfrm>
          <a:prstGeom prst="rect">
            <a:avLst/>
          </a:prstGeom>
          <a:noFill/>
        </p:spPr>
        <p:txBody>
          <a:bodyPr wrap="square" rtlCol="0">
            <a:spAutoFit/>
          </a:bodyPr>
          <a:lstStyle/>
          <a:p>
            <a:r>
              <a:rPr lang="en-IN" dirty="0"/>
              <a:t>Index 0</a:t>
            </a:r>
          </a:p>
        </p:txBody>
      </p:sp>
      <p:sp>
        <p:nvSpPr>
          <p:cNvPr id="24" name="TextBox 23">
            <a:extLst>
              <a:ext uri="{FF2B5EF4-FFF2-40B4-BE49-F238E27FC236}">
                <a16:creationId xmlns:a16="http://schemas.microsoft.com/office/drawing/2014/main" id="{D0DE53E5-8B86-46F2-A2F6-3C32FA4D1BFA}"/>
              </a:ext>
            </a:extLst>
          </p:cNvPr>
          <p:cNvSpPr txBox="1"/>
          <p:nvPr/>
        </p:nvSpPr>
        <p:spPr>
          <a:xfrm>
            <a:off x="6735724" y="1809018"/>
            <a:ext cx="948071" cy="369332"/>
          </a:xfrm>
          <a:prstGeom prst="rect">
            <a:avLst/>
          </a:prstGeom>
          <a:noFill/>
        </p:spPr>
        <p:txBody>
          <a:bodyPr wrap="square" rtlCol="0">
            <a:spAutoFit/>
          </a:bodyPr>
          <a:lstStyle/>
          <a:p>
            <a:r>
              <a:rPr lang="en-IN" dirty="0"/>
              <a:t>Index 1</a:t>
            </a:r>
          </a:p>
        </p:txBody>
      </p:sp>
      <p:sp>
        <p:nvSpPr>
          <p:cNvPr id="25" name="TextBox 24">
            <a:extLst>
              <a:ext uri="{FF2B5EF4-FFF2-40B4-BE49-F238E27FC236}">
                <a16:creationId xmlns:a16="http://schemas.microsoft.com/office/drawing/2014/main" id="{EA6D7B53-AE8C-4B70-A028-B2F722542908}"/>
              </a:ext>
            </a:extLst>
          </p:cNvPr>
          <p:cNvSpPr txBox="1"/>
          <p:nvPr/>
        </p:nvSpPr>
        <p:spPr>
          <a:xfrm>
            <a:off x="6744502" y="2496307"/>
            <a:ext cx="939293" cy="369332"/>
          </a:xfrm>
          <a:prstGeom prst="rect">
            <a:avLst/>
          </a:prstGeom>
          <a:noFill/>
        </p:spPr>
        <p:txBody>
          <a:bodyPr wrap="square" rtlCol="0">
            <a:spAutoFit/>
          </a:bodyPr>
          <a:lstStyle/>
          <a:p>
            <a:r>
              <a:rPr lang="en-IN" dirty="0"/>
              <a:t>Index 4</a:t>
            </a:r>
          </a:p>
        </p:txBody>
      </p:sp>
      <p:sp>
        <p:nvSpPr>
          <p:cNvPr id="26" name="TextBox 25">
            <a:extLst>
              <a:ext uri="{FF2B5EF4-FFF2-40B4-BE49-F238E27FC236}">
                <a16:creationId xmlns:a16="http://schemas.microsoft.com/office/drawing/2014/main" id="{659929AF-C013-458C-8E6A-478A9A52B710}"/>
              </a:ext>
            </a:extLst>
          </p:cNvPr>
          <p:cNvSpPr txBox="1"/>
          <p:nvPr/>
        </p:nvSpPr>
        <p:spPr>
          <a:xfrm>
            <a:off x="6756821" y="2054369"/>
            <a:ext cx="1141385" cy="369332"/>
          </a:xfrm>
          <a:prstGeom prst="rect">
            <a:avLst/>
          </a:prstGeom>
          <a:noFill/>
        </p:spPr>
        <p:txBody>
          <a:bodyPr wrap="square" rtlCol="0">
            <a:spAutoFit/>
          </a:bodyPr>
          <a:lstStyle/>
          <a:p>
            <a:r>
              <a:rPr lang="en-IN" dirty="0"/>
              <a:t>Index 2</a:t>
            </a:r>
          </a:p>
        </p:txBody>
      </p:sp>
      <p:sp>
        <p:nvSpPr>
          <p:cNvPr id="27" name="TextBox 26">
            <a:extLst>
              <a:ext uri="{FF2B5EF4-FFF2-40B4-BE49-F238E27FC236}">
                <a16:creationId xmlns:a16="http://schemas.microsoft.com/office/drawing/2014/main" id="{6918CEF5-11D6-49D7-8427-6EBA7B791B6C}"/>
              </a:ext>
            </a:extLst>
          </p:cNvPr>
          <p:cNvSpPr txBox="1"/>
          <p:nvPr/>
        </p:nvSpPr>
        <p:spPr>
          <a:xfrm>
            <a:off x="6756822" y="2280515"/>
            <a:ext cx="948071" cy="369332"/>
          </a:xfrm>
          <a:prstGeom prst="rect">
            <a:avLst/>
          </a:prstGeom>
          <a:noFill/>
        </p:spPr>
        <p:txBody>
          <a:bodyPr wrap="square" rtlCol="0">
            <a:spAutoFit/>
          </a:bodyPr>
          <a:lstStyle/>
          <a:p>
            <a:r>
              <a:rPr lang="en-IN" dirty="0"/>
              <a:t>Index 3</a:t>
            </a:r>
          </a:p>
        </p:txBody>
      </p:sp>
      <p:sp>
        <p:nvSpPr>
          <p:cNvPr id="28" name="TextBox 27">
            <a:extLst>
              <a:ext uri="{FF2B5EF4-FFF2-40B4-BE49-F238E27FC236}">
                <a16:creationId xmlns:a16="http://schemas.microsoft.com/office/drawing/2014/main" id="{46A5604F-D815-4B0B-B3A7-DC191FEB4B63}"/>
              </a:ext>
            </a:extLst>
          </p:cNvPr>
          <p:cNvSpPr txBox="1"/>
          <p:nvPr/>
        </p:nvSpPr>
        <p:spPr>
          <a:xfrm>
            <a:off x="5114248" y="1276035"/>
            <a:ext cx="1058389" cy="307777"/>
          </a:xfrm>
          <a:prstGeom prst="rect">
            <a:avLst/>
          </a:prstGeom>
          <a:noFill/>
        </p:spPr>
        <p:txBody>
          <a:bodyPr wrap="square" rtlCol="0">
            <a:spAutoFit/>
          </a:bodyPr>
          <a:lstStyle/>
          <a:p>
            <a:r>
              <a:rPr lang="en-IN" dirty="0"/>
              <a:t>address</a:t>
            </a:r>
          </a:p>
        </p:txBody>
      </p:sp>
    </p:spTree>
    <p:extLst>
      <p:ext uri="{BB962C8B-B14F-4D97-AF65-F5344CB8AC3E}">
        <p14:creationId xmlns:p14="http://schemas.microsoft.com/office/powerpoint/2010/main" val="1083110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54;p13">
            <a:extLst>
              <a:ext uri="{FF2B5EF4-FFF2-40B4-BE49-F238E27FC236}">
                <a16:creationId xmlns:a16="http://schemas.microsoft.com/office/drawing/2014/main" id="{8D1E9E00-6815-41C9-8A7F-95AC3772F89E}"/>
              </a:ext>
            </a:extLst>
          </p:cNvPr>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4" name="Google Shape;55;p13">
            <a:extLst>
              <a:ext uri="{FF2B5EF4-FFF2-40B4-BE49-F238E27FC236}">
                <a16:creationId xmlns:a16="http://schemas.microsoft.com/office/drawing/2014/main" id="{35BCB2FF-311A-4152-856C-72B4AFDC56FF}"/>
              </a:ext>
            </a:extLst>
          </p:cNvPr>
          <p:cNvSpPr txBox="1"/>
          <p:nvPr/>
        </p:nvSpPr>
        <p:spPr>
          <a:xfrm>
            <a:off x="245317" y="502203"/>
            <a:ext cx="8638966" cy="4139093"/>
          </a:xfrm>
          <a:prstGeom prst="rect">
            <a:avLst/>
          </a:prstGeom>
          <a:noFill/>
          <a:ln>
            <a:noFill/>
          </a:ln>
        </p:spPr>
        <p:txBody>
          <a:bodyPr spcFirstLastPara="1" wrap="square" lIns="91425" tIns="91425" rIns="91425" bIns="91425" anchor="t" anchorCtr="0">
            <a:noAutofit/>
          </a:bodyPr>
          <a:lstStyle/>
          <a:p>
            <a:r>
              <a:rPr lang="en-US" sz="1400" b="0" i="0" dirty="0">
                <a:solidFill>
                  <a:srgbClr val="333333"/>
                </a:solidFill>
                <a:effectLst/>
                <a:latin typeface="Times New Roman" panose="02020603050405020304" pitchFamily="18" charset="0"/>
                <a:cs typeface="Times New Roman" panose="02020603050405020304" pitchFamily="18" charset="0"/>
              </a:rPr>
              <a:t>we can pass structures as arguments to a function.</a:t>
            </a:r>
          </a:p>
          <a:p>
            <a:r>
              <a:rPr lang="en-US" sz="1400" b="0" i="0" dirty="0">
                <a:solidFill>
                  <a:srgbClr val="333333"/>
                </a:solidFill>
                <a:effectLst/>
                <a:latin typeface="Times New Roman" panose="02020603050405020304" pitchFamily="18" charset="0"/>
                <a:cs typeface="Times New Roman" panose="02020603050405020304" pitchFamily="18" charset="0"/>
              </a:rPr>
              <a:t>we can pass, individual members, structure variables, a pointer to structures </a:t>
            </a:r>
            <a:r>
              <a:rPr lang="en-US" sz="1400" b="0" i="0" dirty="0" err="1">
                <a:solidFill>
                  <a:srgbClr val="333333"/>
                </a:solidFill>
                <a:effectLst/>
                <a:latin typeface="Times New Roman" panose="02020603050405020304" pitchFamily="18" charset="0"/>
                <a:cs typeface="Times New Roman" panose="02020603050405020304" pitchFamily="18" charset="0"/>
              </a:rPr>
              <a:t>etc</a:t>
            </a:r>
            <a:r>
              <a:rPr lang="en-US" sz="1400" b="0" i="0" dirty="0">
                <a:solidFill>
                  <a:srgbClr val="333333"/>
                </a:solidFill>
                <a:effectLst/>
                <a:latin typeface="Times New Roman" panose="02020603050405020304" pitchFamily="18" charset="0"/>
                <a:cs typeface="Times New Roman" panose="02020603050405020304" pitchFamily="18" charset="0"/>
              </a:rPr>
              <a:t> to the function. </a:t>
            </a:r>
          </a:p>
          <a:p>
            <a:r>
              <a:rPr lang="en-US" sz="1400" b="0" i="0" dirty="0">
                <a:solidFill>
                  <a:srgbClr val="333333"/>
                </a:solidFill>
                <a:effectLst/>
                <a:latin typeface="Times New Roman" panose="02020603050405020304" pitchFamily="18" charset="0"/>
                <a:cs typeface="Times New Roman" panose="02020603050405020304" pitchFamily="18" charset="0"/>
              </a:rPr>
              <a:t>Similarly, functions can return either an individual member or structures variable or pointer to the structure.</a:t>
            </a:r>
          </a:p>
          <a:p>
            <a:endParaRPr lang="en-US" sz="1050" u="sng" dirty="0">
              <a:latin typeface="Times New Roman" panose="02020603050405020304" pitchFamily="18" charset="0"/>
              <a:cs typeface="Times New Roman" panose="02020603050405020304" pitchFamily="18" charset="0"/>
            </a:endParaRPr>
          </a:p>
        </p:txBody>
      </p:sp>
      <p:sp>
        <p:nvSpPr>
          <p:cNvPr id="5" name="Google Shape;56;p13">
            <a:extLst>
              <a:ext uri="{FF2B5EF4-FFF2-40B4-BE49-F238E27FC236}">
                <a16:creationId xmlns:a16="http://schemas.microsoft.com/office/drawing/2014/main" id="{CFA961B5-6457-4879-85DA-566D4A8D3236}"/>
              </a:ext>
            </a:extLst>
          </p:cNvPr>
          <p:cNvSpPr txBox="1"/>
          <p:nvPr/>
        </p:nvSpPr>
        <p:spPr>
          <a:xfrm>
            <a:off x="245317" y="-22258"/>
            <a:ext cx="7646593"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Passing structures to </a:t>
            </a:r>
            <a:r>
              <a:rPr lang="en" sz="2400" b="1" dirty="0">
                <a:solidFill>
                  <a:srgbClr val="0000FF"/>
                </a:solidFill>
                <a:latin typeface="Century Gothic"/>
                <a:ea typeface="Century Gothic"/>
                <a:cs typeface="Century Gothic"/>
                <a:sym typeface="Century Gothic"/>
              </a:rPr>
              <a:t>Functions</a:t>
            </a:r>
            <a:endParaRPr sz="2400" b="1" dirty="0">
              <a:solidFill>
                <a:srgbClr val="0000FF"/>
              </a:solidFill>
              <a:latin typeface="Century Gothic"/>
              <a:ea typeface="Century Gothic"/>
              <a:cs typeface="Century Gothic"/>
              <a:sym typeface="Century Gothic"/>
            </a:endParaRPr>
          </a:p>
        </p:txBody>
      </p:sp>
      <p:sp>
        <p:nvSpPr>
          <p:cNvPr id="24" name="Rectangle 1">
            <a:extLst>
              <a:ext uri="{FF2B5EF4-FFF2-40B4-BE49-F238E27FC236}">
                <a16:creationId xmlns:a16="http://schemas.microsoft.com/office/drawing/2014/main" id="{F537CDE0-3E52-4103-815E-565CBC7E23DE}"/>
              </a:ext>
            </a:extLst>
          </p:cNvPr>
          <p:cNvSpPr>
            <a:spLocks noChangeArrowheads="1"/>
          </p:cNvSpPr>
          <p:nvPr/>
        </p:nvSpPr>
        <p:spPr bwMode="auto">
          <a:xfrm>
            <a:off x="424683" y="920415"/>
            <a:ext cx="8638966" cy="402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2"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rgbClr val="BC7A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200" dirty="0">
              <a:solidFill>
                <a:srgbClr val="BC7A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C7A00"/>
                </a:solidFill>
                <a:effectLst/>
                <a:latin typeface="Arial" panose="020B0604020202020204" pitchFamily="34" charset="0"/>
                <a:cs typeface="Arial" panose="020B0604020202020204" pitchFamily="34" charset="0"/>
              </a:rPr>
              <a:t>#include</a:t>
            </a:r>
            <a:r>
              <a:rPr kumimoji="0" lang="en-US" altLang="en-US" sz="1200" b="0" i="1" u="none" strike="noStrike" cap="none" normalizeH="0" baseline="0" dirty="0">
                <a:ln>
                  <a:noFill/>
                </a:ln>
                <a:solidFill>
                  <a:srgbClr val="408080"/>
                </a:solidFill>
                <a:effectLst/>
                <a:latin typeface="Arial" panose="020B0604020202020204" pitchFamily="34" charset="0"/>
                <a:cs typeface="Arial" panose="020B0604020202020204" pitchFamily="34" charset="0"/>
              </a:rPr>
              <a:t>&lt;stdio.h&gt;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40808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1" u="none" strike="noStrike" cap="none" normalizeH="0" baseline="0" dirty="0">
                <a:ln>
                  <a:noFill/>
                </a:ln>
                <a:solidFill>
                  <a:srgbClr val="408080"/>
                </a:solidFill>
                <a:effectLst/>
                <a:latin typeface="Arial" panose="020B0604020202020204" pitchFamily="34" charset="0"/>
                <a:cs typeface="Arial" panose="020B0604020202020204" pitchFamily="34" charset="0"/>
              </a:rPr>
              <a:t>structure is defined above all functions so it is global.</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1" u="none" strike="noStrike" cap="none" normalizeH="0" baseline="0" dirty="0">
                <a:ln>
                  <a:noFill/>
                </a:ln>
                <a:solidFill>
                  <a:srgbClr val="40808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rgbClr val="008000"/>
                </a:solidFill>
                <a:effectLst/>
                <a:latin typeface="Arial" panose="020B0604020202020204" pitchFamily="34" charset="0"/>
                <a:cs typeface="Arial" panose="020B0604020202020204" pitchFamily="34" charset="0"/>
              </a:rPr>
              <a:t>struct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student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char</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20</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roll_no</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marks</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void</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print_struct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char</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roll_no</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marks</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main</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Arial" panose="020B0604020202020204" pitchFamily="34" charset="0"/>
                <a:cs typeface="Arial" panose="020B0604020202020204" pitchFamily="34" charset="0"/>
              </a:rPr>
              <a:t>struct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student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stu</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"Tim"</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1</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78</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print_struct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stu</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stu</a:t>
            </a:r>
            <a:r>
              <a:rPr kumimoji="0" lang="en-US" altLang="en-US" sz="12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roll_no</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stu</a:t>
            </a:r>
            <a:r>
              <a:rPr kumimoji="0" lang="en-US" altLang="en-US" sz="12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marks</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Arial" panose="020B0604020202020204" pitchFamily="34" charset="0"/>
                <a:cs typeface="Arial" panose="020B0604020202020204" pitchFamily="34" charset="0"/>
              </a:rPr>
              <a:t>return</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0</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200" dirty="0">
              <a:solidFill>
                <a:srgbClr val="B0004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1200" dirty="0">
              <a:solidFill>
                <a:srgbClr val="B0004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void</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print_struct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char</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roll_no</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rgbClr val="B00040"/>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marks</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"Name: %s</a:t>
            </a:r>
            <a:r>
              <a:rPr kumimoji="0" lang="en-US" altLang="en-US" sz="1200" b="1" i="0" u="none" strike="noStrike" cap="none" normalizeH="0" baseline="0" dirty="0">
                <a:ln>
                  <a:noFill/>
                </a:ln>
                <a:solidFill>
                  <a:srgbClr val="BB6622"/>
                </a:solidFill>
                <a:effectLst/>
                <a:latin typeface="Arial" panose="020B0604020202020204" pitchFamily="34" charset="0"/>
                <a:cs typeface="Arial" panose="020B0604020202020204" pitchFamily="34" charset="0"/>
              </a:rPr>
              <a:t>\n</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"Roll no: %d</a:t>
            </a:r>
            <a:r>
              <a:rPr kumimoji="0" lang="en-US" altLang="en-US" sz="1200" b="1" i="0" u="none" strike="noStrike" cap="none" normalizeH="0" baseline="0" dirty="0">
                <a:ln>
                  <a:noFill/>
                </a:ln>
                <a:solidFill>
                  <a:srgbClr val="BB6622"/>
                </a:solidFill>
                <a:effectLst/>
                <a:latin typeface="Arial" panose="020B0604020202020204" pitchFamily="34" charset="0"/>
                <a:cs typeface="Arial" panose="020B0604020202020204" pitchFamily="34" charset="0"/>
              </a:rPr>
              <a:t>\n</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roll_no</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"Marks: %d</a:t>
            </a:r>
            <a:r>
              <a:rPr kumimoji="0" lang="en-US" altLang="en-US" sz="1200" b="1" i="0" u="none" strike="noStrike" cap="none" normalizeH="0" baseline="0" dirty="0">
                <a:ln>
                  <a:noFill/>
                </a:ln>
                <a:solidFill>
                  <a:srgbClr val="BB6622"/>
                </a:solidFill>
                <a:effectLst/>
                <a:latin typeface="Arial" panose="020B0604020202020204" pitchFamily="34" charset="0"/>
                <a:cs typeface="Arial" panose="020B0604020202020204" pitchFamily="34" charset="0"/>
              </a:rPr>
              <a:t>\n</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marks</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a:t>
            </a:r>
            <a:r>
              <a:rPr kumimoji="0" lang="en-US" altLang="en-US" sz="1200" b="1" i="0" u="none" strike="noStrike" cap="none" normalizeH="0" baseline="0" dirty="0">
                <a:ln>
                  <a:noFill/>
                </a:ln>
                <a:solidFill>
                  <a:srgbClr val="BB6622"/>
                </a:solidFill>
                <a:effectLst/>
                <a:latin typeface="Arial" panose="020B0604020202020204" pitchFamily="34" charset="0"/>
                <a:cs typeface="Arial" panose="020B0604020202020204" pitchFamily="34" charset="0"/>
              </a:rPr>
              <a:t>\n</a:t>
            </a:r>
            <a:r>
              <a:rPr kumimoji="0" lang="en-US" altLang="en-US" sz="1200" b="0" i="0" u="none" strike="noStrike" cap="none" normalizeH="0" baseline="0" dirty="0">
                <a:ln>
                  <a:noFill/>
                </a:ln>
                <a:solidFill>
                  <a:srgbClr val="BA2121"/>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73394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652097" y="512107"/>
            <a:ext cx="8690189" cy="4232700"/>
          </a:xfrm>
          <a:prstGeom prst="rect">
            <a:avLst/>
          </a:prstGeom>
          <a:noFill/>
          <a:ln>
            <a:noFill/>
          </a:ln>
        </p:spPr>
        <p:txBody>
          <a:bodyPr spcFirstLastPara="1" wrap="square" lIns="91425" tIns="91425" rIns="91425" bIns="91425" anchor="t" anchorCtr="0">
            <a:noAutofit/>
          </a:bodyPr>
          <a:lstStyle/>
          <a:p>
            <a:r>
              <a:rPr lang="en-US" sz="1600" b="1" u="sng" dirty="0">
                <a:solidFill>
                  <a:srgbClr val="00B0F0"/>
                </a:solidFill>
              </a:rPr>
              <a:t>Recursion</a:t>
            </a:r>
          </a:p>
          <a:p>
            <a:r>
              <a:rPr lang="en-US" sz="1600" dirty="0"/>
              <a:t>A function that calls itself is known as a recursive function and, this technique is known as recursion.</a:t>
            </a:r>
          </a:p>
          <a:p>
            <a:r>
              <a:rPr lang="en-US" sz="1600" dirty="0"/>
              <a:t>Recursive function is also called as Self referential functions.</a:t>
            </a:r>
          </a:p>
          <a:p>
            <a:r>
              <a:rPr lang="en-US" sz="1600" dirty="0"/>
              <a:t>Example</a:t>
            </a:r>
          </a:p>
          <a:p>
            <a:r>
              <a:rPr lang="en-US" sz="1200" dirty="0"/>
              <a:t>	</a:t>
            </a:r>
          </a:p>
          <a:p>
            <a:r>
              <a:rPr lang="en-US" sz="1200" dirty="0"/>
              <a:t>	</a:t>
            </a:r>
            <a:r>
              <a:rPr lang="en-US" sz="1600" dirty="0"/>
              <a:t>int main()</a:t>
            </a:r>
          </a:p>
          <a:p>
            <a:r>
              <a:rPr lang="en-US" sz="1600" dirty="0">
                <a:solidFill>
                  <a:schemeClr val="tx1"/>
                </a:solidFill>
              </a:rPr>
              <a:t>	{</a:t>
            </a:r>
          </a:p>
          <a:p>
            <a:r>
              <a:rPr lang="en-US" sz="1600" dirty="0">
                <a:solidFill>
                  <a:schemeClr val="tx1"/>
                </a:solidFill>
              </a:rPr>
              <a:t>	……….</a:t>
            </a:r>
          </a:p>
          <a:p>
            <a:r>
              <a:rPr lang="en-US" sz="1600" dirty="0">
                <a:solidFill>
                  <a:schemeClr val="tx1"/>
                </a:solidFill>
              </a:rPr>
              <a:t>	function1();	//function call</a:t>
            </a:r>
          </a:p>
          <a:p>
            <a:r>
              <a:rPr lang="en-US" sz="1600" dirty="0">
                <a:solidFill>
                  <a:schemeClr val="tx1"/>
                </a:solidFill>
              </a:rPr>
              <a:t>	……….</a:t>
            </a:r>
          </a:p>
          <a:p>
            <a:r>
              <a:rPr lang="en-US" sz="1600" dirty="0">
                <a:solidFill>
                  <a:schemeClr val="tx1"/>
                </a:solidFill>
              </a:rPr>
              <a:t>	}</a:t>
            </a:r>
          </a:p>
          <a:p>
            <a:r>
              <a:rPr lang="en-US" sz="1600" dirty="0">
                <a:solidFill>
                  <a:schemeClr val="tx1"/>
                </a:solidFill>
              </a:rPr>
              <a:t>	int function1()	//function definition</a:t>
            </a:r>
          </a:p>
          <a:p>
            <a:r>
              <a:rPr lang="en-US" sz="1600" dirty="0">
                <a:solidFill>
                  <a:schemeClr val="tx1"/>
                </a:solidFill>
              </a:rPr>
              <a:t>	{</a:t>
            </a:r>
          </a:p>
          <a:p>
            <a:r>
              <a:rPr lang="en-US" sz="1600" dirty="0">
                <a:solidFill>
                  <a:schemeClr val="tx1"/>
                </a:solidFill>
              </a:rPr>
              <a:t>	…………</a:t>
            </a:r>
          </a:p>
          <a:p>
            <a:r>
              <a:rPr lang="en-US" sz="1600" dirty="0">
                <a:solidFill>
                  <a:schemeClr val="tx1"/>
                </a:solidFill>
              </a:rPr>
              <a:t>	function1();</a:t>
            </a:r>
          </a:p>
          <a:p>
            <a:r>
              <a:rPr lang="en-US" sz="1600" dirty="0">
                <a:solidFill>
                  <a:schemeClr val="tx1"/>
                </a:solidFill>
              </a:rPr>
              <a:t>	…………</a:t>
            </a:r>
          </a:p>
          <a:p>
            <a:r>
              <a:rPr lang="en-US" sz="1600" dirty="0">
                <a:solidFill>
                  <a:schemeClr val="tx1"/>
                </a:solidFill>
              </a:rPr>
              <a:t>	}</a:t>
            </a:r>
          </a:p>
          <a:p>
            <a:endParaRPr lang="en-US" sz="1200" b="1" u="sng" dirty="0">
              <a:solidFill>
                <a:schemeClr val="tx1"/>
              </a:solidFill>
            </a:endParaRPr>
          </a:p>
        </p:txBody>
      </p:sp>
      <p:sp>
        <p:nvSpPr>
          <p:cNvPr id="56" name="Google Shape;56;p13"/>
          <p:cNvSpPr txBox="1"/>
          <p:nvPr/>
        </p:nvSpPr>
        <p:spPr>
          <a:xfrm>
            <a:off x="1616150" y="113516"/>
            <a:ext cx="4288464"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Recursive Functions</a:t>
            </a:r>
            <a:endParaRPr sz="2400" b="1" dirty="0">
              <a:solidFill>
                <a:srgbClr val="0000FF"/>
              </a:solidFill>
              <a:latin typeface="Century Gothic"/>
              <a:ea typeface="Century Gothic"/>
              <a:cs typeface="Century Gothic"/>
              <a:sym typeface="Century Gothic"/>
            </a:endParaRPr>
          </a:p>
        </p:txBody>
      </p:sp>
      <p:cxnSp>
        <p:nvCxnSpPr>
          <p:cNvPr id="29" name="Straight Connector 28">
            <a:extLst>
              <a:ext uri="{FF2B5EF4-FFF2-40B4-BE49-F238E27FC236}">
                <a16:creationId xmlns:a16="http://schemas.microsoft.com/office/drawing/2014/main" id="{001A1569-C222-449C-9348-B50759EA7F58}"/>
              </a:ext>
            </a:extLst>
          </p:cNvPr>
          <p:cNvCxnSpPr/>
          <p:nvPr/>
        </p:nvCxnSpPr>
        <p:spPr>
          <a:xfrm>
            <a:off x="2338624" y="4336397"/>
            <a:ext cx="4967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6C960E-1963-4EAD-B6F2-CD6658A9B421}"/>
              </a:ext>
            </a:extLst>
          </p:cNvPr>
          <p:cNvCxnSpPr/>
          <p:nvPr/>
        </p:nvCxnSpPr>
        <p:spPr>
          <a:xfrm flipV="1">
            <a:off x="2835348" y="3572538"/>
            <a:ext cx="0" cy="71592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0A3C2C-67E3-480D-ACAB-3D02B868FCB9}"/>
              </a:ext>
            </a:extLst>
          </p:cNvPr>
          <p:cNvCxnSpPr/>
          <p:nvPr/>
        </p:nvCxnSpPr>
        <p:spPr>
          <a:xfrm flipH="1">
            <a:off x="2516372" y="3572538"/>
            <a:ext cx="32606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7F82D55-4BBD-4E67-8E6F-207A25A79953}"/>
              </a:ext>
            </a:extLst>
          </p:cNvPr>
          <p:cNvSpPr txBox="1"/>
          <p:nvPr/>
        </p:nvSpPr>
        <p:spPr>
          <a:xfrm>
            <a:off x="292410" y="2259125"/>
            <a:ext cx="1082737" cy="738664"/>
          </a:xfrm>
          <a:prstGeom prst="rect">
            <a:avLst/>
          </a:prstGeom>
          <a:noFill/>
        </p:spPr>
        <p:txBody>
          <a:bodyPr wrap="square" rtlCol="0">
            <a:spAutoFit/>
          </a:bodyPr>
          <a:lstStyle/>
          <a:p>
            <a:r>
              <a:rPr lang="en-IN" sz="1400" dirty="0"/>
              <a:t>Normal function call</a:t>
            </a:r>
          </a:p>
        </p:txBody>
      </p:sp>
      <p:sp>
        <p:nvSpPr>
          <p:cNvPr id="39" name="TextBox 38">
            <a:extLst>
              <a:ext uri="{FF2B5EF4-FFF2-40B4-BE49-F238E27FC236}">
                <a16:creationId xmlns:a16="http://schemas.microsoft.com/office/drawing/2014/main" id="{C2624B8C-863E-4C01-8719-27C678494B93}"/>
              </a:ext>
            </a:extLst>
          </p:cNvPr>
          <p:cNvSpPr txBox="1"/>
          <p:nvPr/>
        </p:nvSpPr>
        <p:spPr>
          <a:xfrm>
            <a:off x="2842437" y="3820266"/>
            <a:ext cx="2729020" cy="523220"/>
          </a:xfrm>
          <a:prstGeom prst="rect">
            <a:avLst/>
          </a:prstGeom>
          <a:noFill/>
        </p:spPr>
        <p:txBody>
          <a:bodyPr wrap="square" rtlCol="0">
            <a:spAutoFit/>
          </a:bodyPr>
          <a:lstStyle/>
          <a:p>
            <a:r>
              <a:rPr lang="en-IN" sz="1400" dirty="0"/>
              <a:t>recursive function call  </a:t>
            </a:r>
            <a:r>
              <a:rPr lang="en-IN" sz="1400" dirty="0" err="1"/>
              <a:t>i.e</a:t>
            </a:r>
            <a:r>
              <a:rPr lang="en-IN" sz="1400" dirty="0"/>
              <a:t> function1 is calling function1</a:t>
            </a:r>
          </a:p>
        </p:txBody>
      </p:sp>
    </p:spTree>
    <p:extLst>
      <p:ext uri="{BB962C8B-B14F-4D97-AF65-F5344CB8AC3E}">
        <p14:creationId xmlns:p14="http://schemas.microsoft.com/office/powerpoint/2010/main" val="130776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400" dirty="0">
                <a:latin typeface="Times New Roman" panose="02020603050405020304" pitchFamily="18" charset="0"/>
                <a:cs typeface="Times New Roman" panose="02020603050405020304" pitchFamily="18" charset="0"/>
              </a:rPr>
              <a:t>#include&lt;</a:t>
            </a:r>
            <a:r>
              <a:rPr lang="en-US" sz="1400" dirty="0" err="1">
                <a:latin typeface="Times New Roman" panose="02020603050405020304" pitchFamily="18" charset="0"/>
                <a:cs typeface="Times New Roman" panose="02020603050405020304" pitchFamily="18" charset="0"/>
              </a:rPr>
              <a:t>stdio.h</a:t>
            </a:r>
            <a:r>
              <a:rPr lang="en-US" sz="1400" dirty="0">
                <a:latin typeface="Times New Roman" panose="02020603050405020304" pitchFamily="18" charset="0"/>
                <a:cs typeface="Times New Roman" panose="02020603050405020304" pitchFamily="18" charset="0"/>
              </a:rPr>
              <a:t>&gt;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int fact(int n);    //function declaration</a:t>
            </a:r>
          </a:p>
          <a:p>
            <a:pPr marL="152392">
              <a:lnSpc>
                <a:spcPct val="115000"/>
              </a:lnSpc>
              <a:buSzPts val="1200"/>
            </a:pPr>
            <a:r>
              <a:rPr lang="en-US" sz="1400" dirty="0">
                <a:latin typeface="Times New Roman" panose="02020603050405020304" pitchFamily="18" charset="0"/>
                <a:cs typeface="Times New Roman" panose="02020603050405020304" pitchFamily="18" charset="0"/>
              </a:rPr>
              <a:t>int main()</a:t>
            </a:r>
          </a:p>
          <a:p>
            <a:pPr marL="152392">
              <a:lnSpc>
                <a:spcPct val="115000"/>
              </a:lnSpc>
              <a:buSzPts val="1200"/>
            </a:pP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int </a:t>
            </a:r>
            <a:r>
              <a:rPr lang="en-US" sz="1400" dirty="0" err="1">
                <a:latin typeface="Times New Roman" panose="02020603050405020304" pitchFamily="18" charset="0"/>
                <a:cs typeface="Times New Roman" panose="02020603050405020304" pitchFamily="18" charset="0"/>
              </a:rPr>
              <a:t>n,factorial</a:t>
            </a: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("enter the n value");</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scanf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d",&amp;n</a:t>
            </a: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factorial=fact(n);   //function call</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("factorial of %d=%d",</a:t>
            </a:r>
            <a:r>
              <a:rPr lang="en-US" sz="1400" dirty="0" err="1">
                <a:latin typeface="Times New Roman" panose="02020603050405020304" pitchFamily="18" charset="0"/>
                <a:cs typeface="Times New Roman" panose="02020603050405020304" pitchFamily="18" charset="0"/>
              </a:rPr>
              <a:t>n,factorial</a:t>
            </a: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return 0;</a:t>
            </a:r>
          </a:p>
          <a:p>
            <a:pPr marL="152392">
              <a:lnSpc>
                <a:spcPct val="115000"/>
              </a:lnSpc>
              <a:buSzPts val="1200"/>
            </a:pP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int fact(int n)  //function definition</a:t>
            </a:r>
          </a:p>
          <a:p>
            <a:pPr marL="152392">
              <a:lnSpc>
                <a:spcPct val="115000"/>
              </a:lnSpc>
              <a:buSzPts val="1200"/>
            </a:pPr>
            <a:r>
              <a:rPr lang="en-US" sz="1400" dirty="0">
                <a:latin typeface="Times New Roman" panose="02020603050405020304" pitchFamily="18" charset="0"/>
                <a:cs typeface="Times New Roman" panose="02020603050405020304" pitchFamily="18" charset="0"/>
              </a:rPr>
              <a:t>{</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if(n==0||n==1)</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return 1;</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else</a:t>
            </a:r>
          </a:p>
          <a:p>
            <a:pPr marL="152392">
              <a:lnSpc>
                <a:spcPct val="115000"/>
              </a:lnSpc>
              <a:buSzPts val="1200"/>
            </a:pPr>
            <a:r>
              <a:rPr lang="en-US" sz="1400" dirty="0">
                <a:latin typeface="Times New Roman" panose="02020603050405020304" pitchFamily="18" charset="0"/>
                <a:cs typeface="Times New Roman" panose="02020603050405020304" pitchFamily="18" charset="0"/>
              </a:rPr>
              <a:t>	return n*fact(n-1);</a:t>
            </a:r>
          </a:p>
          <a:p>
            <a:pPr marL="152392">
              <a:lnSpc>
                <a:spcPct val="115000"/>
              </a:lnSpc>
              <a:buSzPts val="1200"/>
            </a:pPr>
            <a:r>
              <a:rPr lang="en-US" sz="1400" dirty="0">
                <a:latin typeface="Times New Roman" panose="02020603050405020304" pitchFamily="18" charset="0"/>
                <a:cs typeface="Times New Roman" panose="02020603050405020304" pitchFamily="18" charset="0"/>
              </a:rPr>
              <a:t>}</a:t>
            </a:r>
            <a:endParaRPr lang="en-US" sz="14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1821711" y="115631"/>
            <a:ext cx="5025655"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 sz="1200" b="1" dirty="0">
                <a:solidFill>
                  <a:srgbClr val="0000FF"/>
                </a:solidFill>
                <a:latin typeface="Century Gothic"/>
                <a:ea typeface="Century Gothic"/>
                <a:cs typeface="Century Gothic"/>
                <a:sym typeface="Century Gothic"/>
              </a:rPr>
              <a:t>      </a:t>
            </a:r>
            <a:r>
              <a:rPr lang="en" b="1" dirty="0">
                <a:solidFill>
                  <a:srgbClr val="0000FF"/>
                </a:solidFill>
                <a:latin typeface="Century Gothic"/>
                <a:ea typeface="Century Gothic"/>
                <a:cs typeface="Century Gothic"/>
                <a:sym typeface="Century Gothic"/>
              </a:rPr>
              <a:t>factorial using recursion</a:t>
            </a:r>
            <a:endParaRPr b="1" dirty="0">
              <a:solidFill>
                <a:srgbClr val="0000FF"/>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F17DF6BD-66D7-4230-A071-0DF879C2BFD3}"/>
              </a:ext>
            </a:extLst>
          </p:cNvPr>
          <p:cNvSpPr txBox="1"/>
          <p:nvPr/>
        </p:nvSpPr>
        <p:spPr>
          <a:xfrm>
            <a:off x="4634589" y="878959"/>
            <a:ext cx="4270011" cy="5909310"/>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Factorial(n)= n*(n-1)!</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n=4 	 fact(4)</a:t>
            </a:r>
          </a:p>
          <a:p>
            <a:r>
              <a:rPr lang="en-IN" sz="1400" dirty="0">
                <a:latin typeface="Times New Roman" panose="02020603050405020304" pitchFamily="18" charset="0"/>
                <a:cs typeface="Times New Roman" panose="02020603050405020304" pitchFamily="18" charset="0"/>
              </a:rPr>
              <a:t>	4*fact(3)</a:t>
            </a:r>
          </a:p>
          <a:p>
            <a:r>
              <a:rPr lang="en-IN" sz="1400" dirty="0">
                <a:latin typeface="Times New Roman" panose="02020603050405020304" pitchFamily="18" charset="0"/>
                <a:cs typeface="Times New Roman" panose="02020603050405020304" pitchFamily="18" charset="0"/>
              </a:rPr>
              <a:t>	return 4*6=24 to calling function</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n=3	fact(3)</a:t>
            </a:r>
          </a:p>
          <a:p>
            <a:r>
              <a:rPr lang="en-IN" sz="1400" dirty="0">
                <a:latin typeface="Times New Roman" panose="02020603050405020304" pitchFamily="18" charset="0"/>
                <a:cs typeface="Times New Roman" panose="02020603050405020304" pitchFamily="18" charset="0"/>
              </a:rPr>
              <a:t>	3*fact(2)</a:t>
            </a:r>
          </a:p>
          <a:p>
            <a:r>
              <a:rPr lang="en-IN" sz="1400" dirty="0">
                <a:latin typeface="Times New Roman" panose="02020603050405020304" pitchFamily="18" charset="0"/>
                <a:cs typeface="Times New Roman" panose="02020603050405020304" pitchFamily="18" charset="0"/>
              </a:rPr>
              <a:t>	return 3*2=6  to fact(4)</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n=2 	 fact(2)</a:t>
            </a:r>
          </a:p>
          <a:p>
            <a:r>
              <a:rPr lang="en-IN" sz="1400" dirty="0">
                <a:latin typeface="Times New Roman" panose="02020603050405020304" pitchFamily="18" charset="0"/>
                <a:cs typeface="Times New Roman" panose="02020603050405020304" pitchFamily="18" charset="0"/>
              </a:rPr>
              <a:t>	2 * fact(1)</a:t>
            </a:r>
          </a:p>
          <a:p>
            <a:r>
              <a:rPr lang="en-IN" sz="1400" dirty="0">
                <a:latin typeface="Times New Roman" panose="02020603050405020304" pitchFamily="18" charset="0"/>
                <a:cs typeface="Times New Roman" panose="02020603050405020304" pitchFamily="18" charset="0"/>
              </a:rPr>
              <a:t>	return 2*1=2 to fact(3)</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n=1	fact(1)</a:t>
            </a:r>
          </a:p>
          <a:p>
            <a:r>
              <a:rPr lang="en-IN" sz="1400" dirty="0">
                <a:latin typeface="Times New Roman" panose="02020603050405020304" pitchFamily="18" charset="0"/>
                <a:cs typeface="Times New Roman" panose="02020603050405020304" pitchFamily="18" charset="0"/>
              </a:rPr>
              <a:t>	return 1 to fact(2)</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96FDCC44-BFB5-4A08-817A-26C8616D22B7}"/>
              </a:ext>
            </a:extLst>
          </p:cNvPr>
          <p:cNvCxnSpPr>
            <a:cxnSpLocks/>
          </p:cNvCxnSpPr>
          <p:nvPr/>
        </p:nvCxnSpPr>
        <p:spPr>
          <a:xfrm flipH="1">
            <a:off x="63795" y="2571750"/>
            <a:ext cx="6804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FBBDF2F-C79F-4EF5-BE61-32C4D1C52BF4}"/>
              </a:ext>
            </a:extLst>
          </p:cNvPr>
          <p:cNvCxnSpPr>
            <a:cxnSpLocks/>
          </p:cNvCxnSpPr>
          <p:nvPr/>
        </p:nvCxnSpPr>
        <p:spPr>
          <a:xfrm>
            <a:off x="63795" y="2614651"/>
            <a:ext cx="0" cy="8887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8FB13DF-07CA-4FB1-9DE1-0AADFEB77C71}"/>
              </a:ext>
            </a:extLst>
          </p:cNvPr>
          <p:cNvCxnSpPr>
            <a:cxnSpLocks/>
          </p:cNvCxnSpPr>
          <p:nvPr/>
        </p:nvCxnSpPr>
        <p:spPr>
          <a:xfrm>
            <a:off x="79732" y="3503360"/>
            <a:ext cx="38101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95EFBC-7416-4162-B506-51214704408B}"/>
              </a:ext>
            </a:extLst>
          </p:cNvPr>
          <p:cNvCxnSpPr>
            <a:cxnSpLocks/>
          </p:cNvCxnSpPr>
          <p:nvPr/>
        </p:nvCxnSpPr>
        <p:spPr>
          <a:xfrm flipH="1">
            <a:off x="2675859" y="4802747"/>
            <a:ext cx="6248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50508B-3534-4D0F-A5FE-BD8950B87A05}"/>
              </a:ext>
            </a:extLst>
          </p:cNvPr>
          <p:cNvCxnSpPr>
            <a:cxnSpLocks/>
          </p:cNvCxnSpPr>
          <p:nvPr/>
        </p:nvCxnSpPr>
        <p:spPr>
          <a:xfrm>
            <a:off x="3300753" y="3503360"/>
            <a:ext cx="0" cy="12993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E2D6E2-B92D-4C55-BE38-F8817AD97637}"/>
              </a:ext>
            </a:extLst>
          </p:cNvPr>
          <p:cNvCxnSpPr>
            <a:cxnSpLocks/>
          </p:cNvCxnSpPr>
          <p:nvPr/>
        </p:nvCxnSpPr>
        <p:spPr>
          <a:xfrm flipH="1">
            <a:off x="2276394" y="3503360"/>
            <a:ext cx="1024359"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D30662-FA57-4B15-A969-E2949DB954B5}"/>
              </a:ext>
            </a:extLst>
          </p:cNvPr>
          <p:cNvCxnSpPr>
            <a:cxnSpLocks/>
          </p:cNvCxnSpPr>
          <p:nvPr/>
        </p:nvCxnSpPr>
        <p:spPr>
          <a:xfrm>
            <a:off x="7130902" y="4870661"/>
            <a:ext cx="53162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0780C-B57B-4F4F-AA51-FEE0522B1267}"/>
              </a:ext>
            </a:extLst>
          </p:cNvPr>
          <p:cNvCxnSpPr>
            <a:cxnSpLocks/>
          </p:cNvCxnSpPr>
          <p:nvPr/>
        </p:nvCxnSpPr>
        <p:spPr>
          <a:xfrm flipV="1">
            <a:off x="7662530" y="3778102"/>
            <a:ext cx="0" cy="116641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E55D100-7F57-4429-8DFE-6651B0601D3D}"/>
              </a:ext>
            </a:extLst>
          </p:cNvPr>
          <p:cNvCxnSpPr/>
          <p:nvPr/>
        </p:nvCxnSpPr>
        <p:spPr>
          <a:xfrm flipH="1">
            <a:off x="6521302" y="3792279"/>
            <a:ext cx="114122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96B9E3-33E8-4D9E-B945-11D27BFEA587}"/>
              </a:ext>
            </a:extLst>
          </p:cNvPr>
          <p:cNvCxnSpPr>
            <a:cxnSpLocks/>
          </p:cNvCxnSpPr>
          <p:nvPr/>
        </p:nvCxnSpPr>
        <p:spPr>
          <a:xfrm>
            <a:off x="7407349" y="4023601"/>
            <a:ext cx="65567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78ABE81-8A3B-4C9C-9284-AF1BDCD64D74}"/>
              </a:ext>
            </a:extLst>
          </p:cNvPr>
          <p:cNvCxnSpPr>
            <a:cxnSpLocks/>
          </p:cNvCxnSpPr>
          <p:nvPr/>
        </p:nvCxnSpPr>
        <p:spPr>
          <a:xfrm flipV="1">
            <a:off x="8063023" y="2697127"/>
            <a:ext cx="0" cy="13264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CF3CE4-4C01-44CF-AFCD-8BDD530BF7AC}"/>
              </a:ext>
            </a:extLst>
          </p:cNvPr>
          <p:cNvCxnSpPr>
            <a:cxnSpLocks/>
          </p:cNvCxnSpPr>
          <p:nvPr/>
        </p:nvCxnSpPr>
        <p:spPr>
          <a:xfrm flipH="1">
            <a:off x="6558516" y="2697126"/>
            <a:ext cx="1504507"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BEB635-51B9-48DE-BE1B-18308781D52D}"/>
              </a:ext>
            </a:extLst>
          </p:cNvPr>
          <p:cNvCxnSpPr>
            <a:cxnSpLocks/>
          </p:cNvCxnSpPr>
          <p:nvPr/>
        </p:nvCxnSpPr>
        <p:spPr>
          <a:xfrm>
            <a:off x="7471144" y="2960345"/>
            <a:ext cx="9285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02779E-BA17-41EC-8328-3AE44A16AECC}"/>
              </a:ext>
            </a:extLst>
          </p:cNvPr>
          <p:cNvCxnSpPr>
            <a:cxnSpLocks/>
          </p:cNvCxnSpPr>
          <p:nvPr/>
        </p:nvCxnSpPr>
        <p:spPr>
          <a:xfrm flipV="1">
            <a:off x="8399721" y="1619694"/>
            <a:ext cx="0" cy="1340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94D3CE1-7E73-4327-95DE-3B382201BE95}"/>
              </a:ext>
            </a:extLst>
          </p:cNvPr>
          <p:cNvCxnSpPr>
            <a:cxnSpLocks/>
          </p:cNvCxnSpPr>
          <p:nvPr/>
        </p:nvCxnSpPr>
        <p:spPr>
          <a:xfrm flipH="1">
            <a:off x="6521302" y="1619693"/>
            <a:ext cx="187841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3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14400" y="42262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522294" y="314130"/>
            <a:ext cx="8690189" cy="4232700"/>
          </a:xfrm>
          <a:prstGeom prst="rect">
            <a:avLst/>
          </a:prstGeom>
          <a:noFill/>
          <a:ln>
            <a:noFill/>
          </a:ln>
        </p:spPr>
        <p:txBody>
          <a:bodyPr spcFirstLastPara="1" wrap="square" lIns="91425" tIns="91425" rIns="91425" bIns="91425" anchor="t" anchorCtr="0">
            <a:noAutofit/>
          </a:bodyPr>
          <a:lstStyle/>
          <a:p>
            <a:pPr fontAlgn="base"/>
            <a:r>
              <a:rPr lang="en-US" sz="1400" dirty="0">
                <a:latin typeface="Times New Roman" panose="02020603050405020304" pitchFamily="18" charset="0"/>
                <a:cs typeface="Times New Roman" panose="02020603050405020304" pitchFamily="18" charset="0"/>
              </a:rPr>
              <a:t>#include&lt;</a:t>
            </a:r>
            <a:r>
              <a:rPr lang="en-US" sz="1400" dirty="0" err="1">
                <a:latin typeface="Times New Roman" panose="02020603050405020304" pitchFamily="18" charset="0"/>
                <a:cs typeface="Times New Roman" panose="02020603050405020304" pitchFamily="18" charset="0"/>
              </a:rPr>
              <a:t>stdio.h</a:t>
            </a:r>
            <a:r>
              <a:rPr lang="en-US" sz="1400" dirty="0">
                <a:latin typeface="Times New Roman" panose="02020603050405020304" pitchFamily="18" charset="0"/>
                <a:cs typeface="Times New Roman" panose="02020603050405020304" pitchFamily="18" charset="0"/>
              </a:rPr>
              <a:t>&gt;</a:t>
            </a:r>
          </a:p>
          <a:p>
            <a:pPr fontAlgn="base"/>
            <a:r>
              <a:rPr lang="en-US" sz="1400" dirty="0">
                <a:latin typeface="Times New Roman" panose="02020603050405020304" pitchFamily="18" charset="0"/>
                <a:cs typeface="Times New Roman" panose="02020603050405020304" pitchFamily="18" charset="0"/>
              </a:rPr>
              <a:t>int fib(int n);</a:t>
            </a:r>
          </a:p>
          <a:p>
            <a:pPr fontAlgn="base"/>
            <a:r>
              <a:rPr lang="en-US" sz="1400" dirty="0">
                <a:latin typeface="Times New Roman" panose="02020603050405020304" pitchFamily="18" charset="0"/>
                <a:cs typeface="Times New Roman" panose="02020603050405020304" pitchFamily="18" charset="0"/>
              </a:rPr>
              <a:t>int main()</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int </a:t>
            </a:r>
            <a:r>
              <a:rPr lang="en-US" sz="1400" dirty="0" err="1">
                <a:latin typeface="Times New Roman" panose="02020603050405020304" pitchFamily="18" charset="0"/>
                <a:cs typeface="Times New Roman" panose="02020603050405020304" pitchFamily="18" charset="0"/>
              </a:rPr>
              <a:t>i,n</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("enter the number of terms");</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scanf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d",&amp;n</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for(</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=0;i&lt;</a:t>
            </a:r>
            <a:r>
              <a:rPr lang="en-US" sz="1400" dirty="0" err="1">
                <a:latin typeface="Times New Roman" panose="02020603050405020304" pitchFamily="18" charset="0"/>
                <a:cs typeface="Times New Roman" panose="02020603050405020304" pitchFamily="18" charset="0"/>
              </a:rPr>
              <a:t>n;i</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("%d\</a:t>
            </a:r>
            <a:r>
              <a:rPr lang="en-US" sz="1400" dirty="0" err="1">
                <a:latin typeface="Times New Roman" panose="02020603050405020304" pitchFamily="18" charset="0"/>
                <a:cs typeface="Times New Roman" panose="02020603050405020304" pitchFamily="18" charset="0"/>
              </a:rPr>
              <a:t>t",fib</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a:t>
            </a:r>
          </a:p>
          <a:p>
            <a:pPr fontAlgn="base"/>
            <a:r>
              <a:rPr lang="en-US" sz="1400" dirty="0">
                <a:latin typeface="Times New Roman" panose="02020603050405020304" pitchFamily="18" charset="0"/>
                <a:cs typeface="Times New Roman" panose="02020603050405020304" pitchFamily="18" charset="0"/>
              </a:rPr>
              <a:t>return 0;</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int fib(int n)</a:t>
            </a:r>
          </a:p>
          <a:p>
            <a:pPr fontAlgn="base"/>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	if(n==0)</a:t>
            </a:r>
          </a:p>
          <a:p>
            <a:pPr fontAlgn="base"/>
            <a:r>
              <a:rPr lang="en-US" sz="1400" dirty="0">
                <a:latin typeface="Times New Roman" panose="02020603050405020304" pitchFamily="18" charset="0"/>
                <a:cs typeface="Times New Roman" panose="02020603050405020304" pitchFamily="18" charset="0"/>
              </a:rPr>
              <a:t>	return 0;</a:t>
            </a:r>
          </a:p>
          <a:p>
            <a:pPr fontAlgn="base"/>
            <a:r>
              <a:rPr lang="en-US" sz="1400" dirty="0">
                <a:latin typeface="Times New Roman" panose="02020603050405020304" pitchFamily="18" charset="0"/>
                <a:cs typeface="Times New Roman" panose="02020603050405020304" pitchFamily="18" charset="0"/>
              </a:rPr>
              <a:t>	else if(n==1)</a:t>
            </a:r>
          </a:p>
          <a:p>
            <a:pPr fontAlgn="base"/>
            <a:r>
              <a:rPr lang="en-US" sz="1400" dirty="0">
                <a:latin typeface="Times New Roman" panose="02020603050405020304" pitchFamily="18" charset="0"/>
                <a:cs typeface="Times New Roman" panose="02020603050405020304" pitchFamily="18" charset="0"/>
              </a:rPr>
              <a:t>	return 1;</a:t>
            </a:r>
          </a:p>
          <a:p>
            <a:pPr fontAlgn="base"/>
            <a:r>
              <a:rPr lang="en-US" sz="1400" dirty="0">
                <a:latin typeface="Times New Roman" panose="02020603050405020304" pitchFamily="18" charset="0"/>
                <a:cs typeface="Times New Roman" panose="02020603050405020304" pitchFamily="18" charset="0"/>
              </a:rPr>
              <a:t>	else</a:t>
            </a:r>
          </a:p>
          <a:p>
            <a:pPr fontAlgn="base"/>
            <a:r>
              <a:rPr lang="en-US" sz="1400" dirty="0">
                <a:latin typeface="Times New Roman" panose="02020603050405020304" pitchFamily="18" charset="0"/>
                <a:cs typeface="Times New Roman" panose="02020603050405020304" pitchFamily="18" charset="0"/>
              </a:rPr>
              <a:t>	return (fib(n-1)+fib(n-2));</a:t>
            </a:r>
          </a:p>
          <a:p>
            <a:pPr fontAlgn="base"/>
            <a:r>
              <a:rPr lang="en-US" sz="1400" dirty="0">
                <a:latin typeface="Times New Roman" panose="02020603050405020304" pitchFamily="18" charset="0"/>
                <a:cs typeface="Times New Roman" panose="02020603050405020304" pitchFamily="18" charset="0"/>
              </a:rPr>
              <a:t>}  </a:t>
            </a:r>
          </a:p>
          <a:p>
            <a:pPr fontAlgn="base"/>
            <a:endParaRPr lang="en-US" sz="1400" dirty="0">
              <a:latin typeface="Times New Roman" panose="02020603050405020304" pitchFamily="18" charset="0"/>
              <a:cs typeface="Times New Roman" panose="02020603050405020304" pitchFamily="18" charset="0"/>
            </a:endParaRPr>
          </a:p>
          <a:p>
            <a:pPr fontAlgn="base"/>
            <a:endParaRPr lang="en-US" sz="1400" dirty="0">
              <a:latin typeface="Times New Roman" panose="02020603050405020304" pitchFamily="18" charset="0"/>
              <a:cs typeface="Times New Roman" panose="02020603050405020304" pitchFamily="18" charset="0"/>
            </a:endParaRPr>
          </a:p>
          <a:p>
            <a:pPr marL="152392">
              <a:lnSpc>
                <a:spcPct val="115000"/>
              </a:lnSpc>
              <a:buSzPts val="1200"/>
            </a:pPr>
            <a:endParaRPr lang="en-US" sz="14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1607890" y="13528"/>
            <a:ext cx="4761383" cy="45719"/>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 sz="1600" b="1" dirty="0">
                <a:solidFill>
                  <a:srgbClr val="0000FF"/>
                </a:solidFill>
                <a:latin typeface="Century Gothic"/>
                <a:ea typeface="Century Gothic"/>
                <a:cs typeface="Century Gothic"/>
                <a:sym typeface="Century Gothic"/>
              </a:rPr>
              <a:t>Fibonacci seires using recursion</a:t>
            </a:r>
            <a:endParaRPr sz="1600" b="1" dirty="0">
              <a:solidFill>
                <a:srgbClr val="0000FF"/>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BBE52B59-5803-4AC0-B10A-08F095364F72}"/>
              </a:ext>
            </a:extLst>
          </p:cNvPr>
          <p:cNvSpPr txBox="1"/>
          <p:nvPr/>
        </p:nvSpPr>
        <p:spPr>
          <a:xfrm>
            <a:off x="4649979" y="916979"/>
            <a:ext cx="4373330" cy="5693866"/>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Terms=4	    0        1             1         2</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t1=0      t2=1         t3=1       t4=2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fib(0)=0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fib(1)=1</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fib(2) =1				fib(3)=2</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fib(1)        fib(0)	         		fib(2) =1   +    fib(1) =1</a:t>
            </a:r>
          </a:p>
          <a:p>
            <a:r>
              <a:rPr lang="en-IN" sz="1400" dirty="0">
                <a:latin typeface="Times New Roman" panose="02020603050405020304" pitchFamily="18" charset="0"/>
                <a:cs typeface="Times New Roman" panose="02020603050405020304" pitchFamily="18" charset="0"/>
              </a:rPr>
              <a:t>=1      +	=0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fib(1)        fib(0)        </a:t>
            </a:r>
          </a:p>
          <a:p>
            <a:r>
              <a:rPr lang="en-IN" sz="1400" dirty="0">
                <a:latin typeface="Times New Roman" panose="02020603050405020304" pitchFamily="18" charset="0"/>
                <a:cs typeface="Times New Roman" panose="02020603050405020304" pitchFamily="18" charset="0"/>
              </a:rPr>
              <a:t>				=1         +    =0</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3" name="Left Brace 2">
            <a:extLst>
              <a:ext uri="{FF2B5EF4-FFF2-40B4-BE49-F238E27FC236}">
                <a16:creationId xmlns:a16="http://schemas.microsoft.com/office/drawing/2014/main" id="{1ACCB6FC-E985-44C7-9FA3-A333D51D1043}"/>
              </a:ext>
            </a:extLst>
          </p:cNvPr>
          <p:cNvSpPr/>
          <p:nvPr/>
        </p:nvSpPr>
        <p:spPr>
          <a:xfrm rot="16200000">
            <a:off x="6041968" y="1063436"/>
            <a:ext cx="239534" cy="613397"/>
          </a:xfrm>
          <a:prstGeom prst="leftBrace">
            <a:avLst>
              <a:gd name="adj1" fmla="val 0"/>
              <a:gd name="adj2" fmla="val 463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ABEB84E6-B6F9-4E58-9138-020ABA0A1322}"/>
              </a:ext>
            </a:extLst>
          </p:cNvPr>
          <p:cNvSpPr/>
          <p:nvPr/>
        </p:nvSpPr>
        <p:spPr>
          <a:xfrm rot="5400000">
            <a:off x="6676128" y="528007"/>
            <a:ext cx="239533" cy="680662"/>
          </a:xfrm>
          <a:prstGeom prst="leftBrace">
            <a:avLst>
              <a:gd name="adj1" fmla="val 0"/>
              <a:gd name="adj2" fmla="val 463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EE741683-0A04-480C-AA19-B004090EB3C2}"/>
              </a:ext>
            </a:extLst>
          </p:cNvPr>
          <p:cNvCxnSpPr>
            <a:cxnSpLocks/>
          </p:cNvCxnSpPr>
          <p:nvPr/>
        </p:nvCxnSpPr>
        <p:spPr>
          <a:xfrm flipH="1">
            <a:off x="131101" y="2430480"/>
            <a:ext cx="1364546" cy="57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6A5E5B-96B3-47E0-8C65-D9156C8A2144}"/>
              </a:ext>
            </a:extLst>
          </p:cNvPr>
          <p:cNvCxnSpPr>
            <a:cxnSpLocks/>
          </p:cNvCxnSpPr>
          <p:nvPr/>
        </p:nvCxnSpPr>
        <p:spPr>
          <a:xfrm>
            <a:off x="131101" y="2436113"/>
            <a:ext cx="0" cy="8918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FBDAD6-6B66-46BB-BB9C-1458A18B6ADB}"/>
              </a:ext>
            </a:extLst>
          </p:cNvPr>
          <p:cNvCxnSpPr>
            <a:cxnSpLocks/>
          </p:cNvCxnSpPr>
          <p:nvPr/>
        </p:nvCxnSpPr>
        <p:spPr>
          <a:xfrm>
            <a:off x="131101" y="3311974"/>
            <a:ext cx="90380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4E0D84-FB2C-4728-9CC9-C99937A96F80}"/>
              </a:ext>
            </a:extLst>
          </p:cNvPr>
          <p:cNvCxnSpPr>
            <a:cxnSpLocks/>
          </p:cNvCxnSpPr>
          <p:nvPr/>
        </p:nvCxnSpPr>
        <p:spPr>
          <a:xfrm flipH="1">
            <a:off x="3240423" y="4834097"/>
            <a:ext cx="6248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CBCE0C-ED88-42DC-A3AB-9F5D9E746FA6}"/>
              </a:ext>
            </a:extLst>
          </p:cNvPr>
          <p:cNvCxnSpPr>
            <a:cxnSpLocks/>
          </p:cNvCxnSpPr>
          <p:nvPr/>
        </p:nvCxnSpPr>
        <p:spPr>
          <a:xfrm>
            <a:off x="3869975" y="3327988"/>
            <a:ext cx="0" cy="150610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1C4AFE-7741-4182-B1FD-A94706162A24}"/>
              </a:ext>
            </a:extLst>
          </p:cNvPr>
          <p:cNvCxnSpPr>
            <a:cxnSpLocks/>
          </p:cNvCxnSpPr>
          <p:nvPr/>
        </p:nvCxnSpPr>
        <p:spPr>
          <a:xfrm flipH="1">
            <a:off x="2840957" y="3311973"/>
            <a:ext cx="102436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99EB11-5E64-4547-B775-3077FE2F511F}"/>
              </a:ext>
            </a:extLst>
          </p:cNvPr>
          <p:cNvCxnSpPr>
            <a:cxnSpLocks/>
          </p:cNvCxnSpPr>
          <p:nvPr/>
        </p:nvCxnSpPr>
        <p:spPr>
          <a:xfrm flipH="1">
            <a:off x="4867389" y="3374065"/>
            <a:ext cx="262265" cy="333153"/>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9E2E5AFC-8205-410F-8427-6DB87B90652C}"/>
              </a:ext>
            </a:extLst>
          </p:cNvPr>
          <p:cNvCxnSpPr>
            <a:cxnSpLocks/>
          </p:cNvCxnSpPr>
          <p:nvPr/>
        </p:nvCxnSpPr>
        <p:spPr>
          <a:xfrm>
            <a:off x="5503048" y="3374065"/>
            <a:ext cx="351988" cy="333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51FE6-2770-4BBC-9D3A-017727414DC8}"/>
              </a:ext>
            </a:extLst>
          </p:cNvPr>
          <p:cNvCxnSpPr>
            <a:cxnSpLocks/>
          </p:cNvCxnSpPr>
          <p:nvPr/>
        </p:nvCxnSpPr>
        <p:spPr>
          <a:xfrm flipH="1">
            <a:off x="6795894" y="4134050"/>
            <a:ext cx="262265" cy="333153"/>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5E52134C-A54A-4EB2-8501-7FC5C227A0FD}"/>
              </a:ext>
            </a:extLst>
          </p:cNvPr>
          <p:cNvCxnSpPr>
            <a:cxnSpLocks/>
          </p:cNvCxnSpPr>
          <p:nvPr/>
        </p:nvCxnSpPr>
        <p:spPr>
          <a:xfrm flipH="1">
            <a:off x="7258536" y="3327988"/>
            <a:ext cx="262265" cy="333153"/>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6E3BF068-36E9-4544-92D4-C54EE16BEC6E}"/>
              </a:ext>
            </a:extLst>
          </p:cNvPr>
          <p:cNvCxnSpPr>
            <a:cxnSpLocks/>
          </p:cNvCxnSpPr>
          <p:nvPr/>
        </p:nvCxnSpPr>
        <p:spPr>
          <a:xfrm>
            <a:off x="7259707" y="4134049"/>
            <a:ext cx="351988" cy="333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AF028E1-45AC-4748-A29E-76E672AEBA09}"/>
              </a:ext>
            </a:extLst>
          </p:cNvPr>
          <p:cNvCxnSpPr>
            <a:cxnSpLocks/>
          </p:cNvCxnSpPr>
          <p:nvPr/>
        </p:nvCxnSpPr>
        <p:spPr>
          <a:xfrm>
            <a:off x="7831513" y="3327988"/>
            <a:ext cx="351988" cy="333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3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The recursion continues until some condition is met to prevent it.</a:t>
            </a:r>
          </a:p>
          <a:p>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To prevent infinite recursion, </a:t>
            </a:r>
            <a:r>
              <a:rPr lang="en-US" sz="1400" dirty="0">
                <a:latin typeface="Times New Roman" panose="02020603050405020304" pitchFamily="18" charset="0"/>
                <a:cs typeface="Times New Roman" panose="02020603050405020304" pitchFamily="18" charset="0"/>
                <a:hlinkClick r:id="rId3" tooltip="C if...else"/>
              </a:rPr>
              <a:t>if...else statement</a:t>
            </a:r>
            <a:r>
              <a:rPr lang="en-US" sz="1400" dirty="0">
                <a:latin typeface="Times New Roman" panose="02020603050405020304" pitchFamily="18" charset="0"/>
                <a:cs typeface="Times New Roman" panose="02020603050405020304" pitchFamily="18" charset="0"/>
              </a:rPr>
              <a:t> (or similar approach)</a:t>
            </a:r>
          </a:p>
          <a:p>
            <a:r>
              <a:rPr lang="en-US" sz="1400" dirty="0">
                <a:latin typeface="Times New Roman" panose="02020603050405020304" pitchFamily="18" charset="0"/>
                <a:cs typeface="Times New Roman" panose="02020603050405020304" pitchFamily="18" charset="0"/>
              </a:rPr>
              <a:t>      can be used where one branch makes the recursive call, and other doesn’t.</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Advantages of using recursion:</a:t>
            </a:r>
          </a:p>
          <a:p>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a:latin typeface="Times New Roman" panose="02020603050405020304" pitchFamily="18" charset="0"/>
                <a:cs typeface="Times New Roman" panose="02020603050405020304" pitchFamily="18" charset="0"/>
              </a:rPr>
              <a:t>Reduce unnecessary calling of function.</a:t>
            </a:r>
          </a:p>
          <a:p>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a:latin typeface="Times New Roman" panose="02020603050405020304" pitchFamily="18" charset="0"/>
                <a:cs typeface="Times New Roman" panose="02020603050405020304" pitchFamily="18" charset="0"/>
              </a:rPr>
              <a:t>Easy solution for complex problems.</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Limitations(disadvantages) of recursions:</a:t>
            </a:r>
          </a:p>
          <a:p>
            <a:r>
              <a:rPr lang="en-US" sz="1600" dirty="0">
                <a:latin typeface="Times New Roman" panose="02020603050405020304" pitchFamily="18" charset="0"/>
                <a:cs typeface="Times New Roman" panose="02020603050405020304" pitchFamily="18" charset="0"/>
                <a:sym typeface="Wingdings" pitchFamily="2" charset="2"/>
              </a:rPr>
              <a:t>Execution speed is </a:t>
            </a:r>
            <a:r>
              <a:rPr lang="en-US" sz="1600" dirty="0">
                <a:latin typeface="Times New Roman" panose="02020603050405020304" pitchFamily="18" charset="0"/>
                <a:cs typeface="Times New Roman" panose="02020603050405020304" pitchFamily="18" charset="0"/>
              </a:rPr>
              <a:t>much slower because of the function call and return activity.</a:t>
            </a:r>
          </a:p>
          <a:p>
            <a:r>
              <a:rPr lang="en-US" sz="1600" dirty="0">
                <a:latin typeface="Times New Roman" panose="02020603050405020304" pitchFamily="18" charset="0"/>
                <a:cs typeface="Times New Roman" panose="02020603050405020304" pitchFamily="18" charset="0"/>
                <a:sym typeface="Wingdings" pitchFamily="2" charset="2"/>
              </a:rPr>
              <a:t>If </a:t>
            </a:r>
            <a:r>
              <a:rPr lang="en-US" sz="1600" dirty="0">
                <a:latin typeface="Times New Roman" panose="02020603050405020304" pitchFamily="18" charset="0"/>
                <a:cs typeface="Times New Roman" panose="02020603050405020304" pitchFamily="18" charset="0"/>
              </a:rPr>
              <a:t>termination code is not given, then it may lead to infinite loop.</a:t>
            </a:r>
          </a:p>
          <a:p>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a:latin typeface="Times New Roman" panose="02020603050405020304" pitchFamily="18" charset="0"/>
                <a:cs typeface="Times New Roman" panose="02020603050405020304" pitchFamily="18" charset="0"/>
              </a:rPr>
              <a:t>Difficult to debug and trace the values with each step of </a:t>
            </a:r>
            <a:r>
              <a:rPr lang="en-US" sz="1600" b="1" dirty="0">
                <a:latin typeface="Times New Roman" panose="02020603050405020304" pitchFamily="18" charset="0"/>
                <a:cs typeface="Times New Roman" panose="02020603050405020304" pitchFamily="18" charset="0"/>
              </a:rPr>
              <a:t>recursion</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b="1" u="sng" dirty="0">
              <a:latin typeface="Times New Roman" panose="02020603050405020304" pitchFamily="18" charset="0"/>
              <a:cs typeface="Times New Roman" panose="02020603050405020304" pitchFamily="18" charset="0"/>
            </a:endParaRPr>
          </a:p>
          <a:p>
            <a:br>
              <a:rPr lang="en-US" sz="1400" dirty="0">
                <a:latin typeface="Times New Roman" panose="02020603050405020304" pitchFamily="18" charset="0"/>
                <a:cs typeface="Times New Roman" panose="02020603050405020304" pitchFamily="18" charset="0"/>
              </a:rPr>
            </a:br>
            <a:endParaRPr lang="en-US" sz="14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3" y="113516"/>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65357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a:cxnSpLocks/>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6" name="Google Shape;56;p13"/>
          <p:cNvSpPr txBox="1"/>
          <p:nvPr/>
        </p:nvSpPr>
        <p:spPr>
          <a:xfrm>
            <a:off x="2345718" y="113511"/>
            <a:ext cx="6697910" cy="409904"/>
          </a:xfrm>
          <a:prstGeom prst="rect">
            <a:avLst/>
          </a:prstGeom>
          <a:noFill/>
          <a:ln>
            <a:noFill/>
          </a:ln>
        </p:spPr>
        <p:txBody>
          <a:bodyPr spcFirstLastPara="1" wrap="square" lIns="91425" tIns="91425" rIns="91425" bIns="91425" anchor="t" anchorCtr="0">
            <a:noAutofit/>
          </a:bodyPr>
          <a:lstStyle/>
          <a:p>
            <a:r>
              <a:rPr lang="en" sz="2000" b="1" dirty="0">
                <a:solidFill>
                  <a:srgbClr val="0000FF"/>
                </a:solidFill>
                <a:latin typeface="Times New Roman" panose="02020603050405020304" pitchFamily="18" charset="0"/>
                <a:ea typeface="Century Gothic"/>
                <a:cs typeface="Times New Roman" panose="02020603050405020304" pitchFamily="18" charset="0"/>
                <a:sym typeface="Century Gothic"/>
              </a:rPr>
              <a:t>   Dynamic Memory Allocation</a:t>
            </a:r>
            <a:endParaRPr sz="2000" b="1" dirty="0">
              <a:solidFill>
                <a:srgbClr val="0000FF"/>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Rectangle 4"/>
          <p:cNvSpPr/>
          <p:nvPr/>
        </p:nvSpPr>
        <p:spPr>
          <a:xfrm>
            <a:off x="893123" y="856951"/>
            <a:ext cx="928449" cy="84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958568" y="993152"/>
            <a:ext cx="105453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Segment</a:t>
            </a:r>
          </a:p>
        </p:txBody>
      </p:sp>
      <p:sp>
        <p:nvSpPr>
          <p:cNvPr id="11" name="Freeform 10"/>
          <p:cNvSpPr/>
          <p:nvPr/>
        </p:nvSpPr>
        <p:spPr>
          <a:xfrm>
            <a:off x="2878713" y="961930"/>
            <a:ext cx="1247904" cy="848971"/>
          </a:xfrm>
          <a:custGeom>
            <a:avLst/>
            <a:gdLst>
              <a:gd name="connsiteX0" fmla="*/ 63062 w 1507184"/>
              <a:gd name="connsiteY0" fmla="*/ 1290971 h 1290971"/>
              <a:gd name="connsiteX1" fmla="*/ 63062 w 1507184"/>
              <a:gd name="connsiteY1" fmla="*/ 1290971 h 1290971"/>
              <a:gd name="connsiteX2" fmla="*/ 18919 w 1507184"/>
              <a:gd name="connsiteY2" fmla="*/ 1246828 h 1290971"/>
              <a:gd name="connsiteX3" fmla="*/ 12613 w 1507184"/>
              <a:gd name="connsiteY3" fmla="*/ 1227909 h 1290971"/>
              <a:gd name="connsiteX4" fmla="*/ 0 w 1507184"/>
              <a:gd name="connsiteY4" fmla="*/ 1215297 h 1290971"/>
              <a:gd name="connsiteX5" fmla="*/ 12613 w 1507184"/>
              <a:gd name="connsiteY5" fmla="*/ 1038723 h 1290971"/>
              <a:gd name="connsiteX6" fmla="*/ 18919 w 1507184"/>
              <a:gd name="connsiteY6" fmla="*/ 1019804 h 1290971"/>
              <a:gd name="connsiteX7" fmla="*/ 25225 w 1507184"/>
              <a:gd name="connsiteY7" fmla="*/ 963048 h 1290971"/>
              <a:gd name="connsiteX8" fmla="*/ 31531 w 1507184"/>
              <a:gd name="connsiteY8" fmla="*/ 912599 h 1290971"/>
              <a:gd name="connsiteX9" fmla="*/ 44144 w 1507184"/>
              <a:gd name="connsiteY9" fmla="*/ 811699 h 1290971"/>
              <a:gd name="connsiteX10" fmla="*/ 56756 w 1507184"/>
              <a:gd name="connsiteY10" fmla="*/ 780168 h 1290971"/>
              <a:gd name="connsiteX11" fmla="*/ 69369 w 1507184"/>
              <a:gd name="connsiteY11" fmla="*/ 679269 h 1290971"/>
              <a:gd name="connsiteX12" fmla="*/ 81981 w 1507184"/>
              <a:gd name="connsiteY12" fmla="*/ 609901 h 1290971"/>
              <a:gd name="connsiteX13" fmla="*/ 100900 w 1507184"/>
              <a:gd name="connsiteY13" fmla="*/ 464858 h 1290971"/>
              <a:gd name="connsiteX14" fmla="*/ 113512 w 1507184"/>
              <a:gd name="connsiteY14" fmla="*/ 363959 h 1290971"/>
              <a:gd name="connsiteX15" fmla="*/ 119818 w 1507184"/>
              <a:gd name="connsiteY15" fmla="*/ 338734 h 1290971"/>
              <a:gd name="connsiteX16" fmla="*/ 145043 w 1507184"/>
              <a:gd name="connsiteY16" fmla="*/ 300897 h 1290971"/>
              <a:gd name="connsiteX17" fmla="*/ 176574 w 1507184"/>
              <a:gd name="connsiteY17" fmla="*/ 231528 h 1290971"/>
              <a:gd name="connsiteX18" fmla="*/ 195493 w 1507184"/>
              <a:gd name="connsiteY18" fmla="*/ 225222 h 1290971"/>
              <a:gd name="connsiteX19" fmla="*/ 201799 w 1507184"/>
              <a:gd name="connsiteY19" fmla="*/ 206304 h 1290971"/>
              <a:gd name="connsiteX20" fmla="*/ 245942 w 1507184"/>
              <a:gd name="connsiteY20" fmla="*/ 181079 h 1290971"/>
              <a:gd name="connsiteX21" fmla="*/ 264861 w 1507184"/>
              <a:gd name="connsiteY21" fmla="*/ 162160 h 1290971"/>
              <a:gd name="connsiteX22" fmla="*/ 309004 w 1507184"/>
              <a:gd name="connsiteY22" fmla="*/ 136935 h 1290971"/>
              <a:gd name="connsiteX23" fmla="*/ 321617 w 1507184"/>
              <a:gd name="connsiteY23" fmla="*/ 118017 h 1290971"/>
              <a:gd name="connsiteX24" fmla="*/ 346842 w 1507184"/>
              <a:gd name="connsiteY24" fmla="*/ 105404 h 1290971"/>
              <a:gd name="connsiteX25" fmla="*/ 390985 w 1507184"/>
              <a:gd name="connsiteY25" fmla="*/ 86486 h 1290971"/>
              <a:gd name="connsiteX26" fmla="*/ 403598 w 1507184"/>
              <a:gd name="connsiteY26" fmla="*/ 67567 h 1290971"/>
              <a:gd name="connsiteX27" fmla="*/ 466660 w 1507184"/>
              <a:gd name="connsiteY27" fmla="*/ 42342 h 1290971"/>
              <a:gd name="connsiteX28" fmla="*/ 485578 w 1507184"/>
              <a:gd name="connsiteY28" fmla="*/ 36036 h 1290971"/>
              <a:gd name="connsiteX29" fmla="*/ 504497 w 1507184"/>
              <a:gd name="connsiteY29" fmla="*/ 29730 h 1290971"/>
              <a:gd name="connsiteX30" fmla="*/ 693683 w 1507184"/>
              <a:gd name="connsiteY30" fmla="*/ 23424 h 1290971"/>
              <a:gd name="connsiteX31" fmla="*/ 731520 w 1507184"/>
              <a:gd name="connsiteY31" fmla="*/ 36036 h 1290971"/>
              <a:gd name="connsiteX32" fmla="*/ 788276 w 1507184"/>
              <a:gd name="connsiteY32" fmla="*/ 54955 h 1290971"/>
              <a:gd name="connsiteX33" fmla="*/ 807195 w 1507184"/>
              <a:gd name="connsiteY33" fmla="*/ 61261 h 1290971"/>
              <a:gd name="connsiteX34" fmla="*/ 832420 w 1507184"/>
              <a:gd name="connsiteY34" fmla="*/ 67567 h 1290971"/>
              <a:gd name="connsiteX35" fmla="*/ 851338 w 1507184"/>
              <a:gd name="connsiteY35" fmla="*/ 73873 h 1290971"/>
              <a:gd name="connsiteX36" fmla="*/ 889175 w 1507184"/>
              <a:gd name="connsiteY36" fmla="*/ 80179 h 1290971"/>
              <a:gd name="connsiteX37" fmla="*/ 920706 w 1507184"/>
              <a:gd name="connsiteY37" fmla="*/ 86486 h 1290971"/>
              <a:gd name="connsiteX38" fmla="*/ 996381 w 1507184"/>
              <a:gd name="connsiteY38" fmla="*/ 99098 h 1290971"/>
              <a:gd name="connsiteX39" fmla="*/ 1027912 w 1507184"/>
              <a:gd name="connsiteY39" fmla="*/ 130629 h 1290971"/>
              <a:gd name="connsiteX40" fmla="*/ 1040524 w 1507184"/>
              <a:gd name="connsiteY40" fmla="*/ 143242 h 1290971"/>
              <a:gd name="connsiteX41" fmla="*/ 1059443 w 1507184"/>
              <a:gd name="connsiteY41" fmla="*/ 174773 h 1290971"/>
              <a:gd name="connsiteX42" fmla="*/ 1065749 w 1507184"/>
              <a:gd name="connsiteY42" fmla="*/ 193691 h 1290971"/>
              <a:gd name="connsiteX43" fmla="*/ 1090974 w 1507184"/>
              <a:gd name="connsiteY43" fmla="*/ 231528 h 1290971"/>
              <a:gd name="connsiteX44" fmla="*/ 1097280 w 1507184"/>
              <a:gd name="connsiteY44" fmla="*/ 250447 h 1290971"/>
              <a:gd name="connsiteX45" fmla="*/ 1122505 w 1507184"/>
              <a:gd name="connsiteY45" fmla="*/ 281978 h 1290971"/>
              <a:gd name="connsiteX46" fmla="*/ 1147730 w 1507184"/>
              <a:gd name="connsiteY46" fmla="*/ 338734 h 1290971"/>
              <a:gd name="connsiteX47" fmla="*/ 1166649 w 1507184"/>
              <a:gd name="connsiteY47" fmla="*/ 401796 h 1290971"/>
              <a:gd name="connsiteX48" fmla="*/ 1179261 w 1507184"/>
              <a:gd name="connsiteY48" fmla="*/ 420715 h 1290971"/>
              <a:gd name="connsiteX49" fmla="*/ 1191873 w 1507184"/>
              <a:gd name="connsiteY49" fmla="*/ 458552 h 1290971"/>
              <a:gd name="connsiteX50" fmla="*/ 1198180 w 1507184"/>
              <a:gd name="connsiteY50" fmla="*/ 477471 h 1290971"/>
              <a:gd name="connsiteX51" fmla="*/ 1204486 w 1507184"/>
              <a:gd name="connsiteY51" fmla="*/ 502695 h 1290971"/>
              <a:gd name="connsiteX52" fmla="*/ 1217098 w 1507184"/>
              <a:gd name="connsiteY52" fmla="*/ 540533 h 1290971"/>
              <a:gd name="connsiteX53" fmla="*/ 1223404 w 1507184"/>
              <a:gd name="connsiteY53" fmla="*/ 572064 h 1290971"/>
              <a:gd name="connsiteX54" fmla="*/ 1236017 w 1507184"/>
              <a:gd name="connsiteY54" fmla="*/ 609901 h 1290971"/>
              <a:gd name="connsiteX55" fmla="*/ 1254935 w 1507184"/>
              <a:gd name="connsiteY55" fmla="*/ 685575 h 1290971"/>
              <a:gd name="connsiteX56" fmla="*/ 1267548 w 1507184"/>
              <a:gd name="connsiteY56" fmla="*/ 736025 h 1290971"/>
              <a:gd name="connsiteX57" fmla="*/ 1273854 w 1507184"/>
              <a:gd name="connsiteY57" fmla="*/ 761250 h 1290971"/>
              <a:gd name="connsiteX58" fmla="*/ 1286466 w 1507184"/>
              <a:gd name="connsiteY58" fmla="*/ 799087 h 1290971"/>
              <a:gd name="connsiteX59" fmla="*/ 1299079 w 1507184"/>
              <a:gd name="connsiteY59" fmla="*/ 818006 h 1290971"/>
              <a:gd name="connsiteX60" fmla="*/ 1324304 w 1507184"/>
              <a:gd name="connsiteY60" fmla="*/ 849537 h 1290971"/>
              <a:gd name="connsiteX61" fmla="*/ 1330610 w 1507184"/>
              <a:gd name="connsiteY61" fmla="*/ 868455 h 1290971"/>
              <a:gd name="connsiteX62" fmla="*/ 1343222 w 1507184"/>
              <a:gd name="connsiteY62" fmla="*/ 881068 h 1290971"/>
              <a:gd name="connsiteX63" fmla="*/ 1355835 w 1507184"/>
              <a:gd name="connsiteY63" fmla="*/ 899986 h 1290971"/>
              <a:gd name="connsiteX64" fmla="*/ 1368447 w 1507184"/>
              <a:gd name="connsiteY64" fmla="*/ 937824 h 1290971"/>
              <a:gd name="connsiteX65" fmla="*/ 1374753 w 1507184"/>
              <a:gd name="connsiteY65" fmla="*/ 956742 h 1290971"/>
              <a:gd name="connsiteX66" fmla="*/ 1387366 w 1507184"/>
              <a:gd name="connsiteY66" fmla="*/ 975661 h 1290971"/>
              <a:gd name="connsiteX67" fmla="*/ 1399978 w 1507184"/>
              <a:gd name="connsiteY67" fmla="*/ 1013498 h 1290971"/>
              <a:gd name="connsiteX68" fmla="*/ 1406284 w 1507184"/>
              <a:gd name="connsiteY68" fmla="*/ 1032417 h 1290971"/>
              <a:gd name="connsiteX69" fmla="*/ 1418897 w 1507184"/>
              <a:gd name="connsiteY69" fmla="*/ 1051335 h 1290971"/>
              <a:gd name="connsiteX70" fmla="*/ 1437815 w 1507184"/>
              <a:gd name="connsiteY70" fmla="*/ 1089173 h 1290971"/>
              <a:gd name="connsiteX71" fmla="*/ 1456734 w 1507184"/>
              <a:gd name="connsiteY71" fmla="*/ 1095479 h 1290971"/>
              <a:gd name="connsiteX72" fmla="*/ 1481959 w 1507184"/>
              <a:gd name="connsiteY72" fmla="*/ 1127010 h 1290971"/>
              <a:gd name="connsiteX73" fmla="*/ 1507184 w 1507184"/>
              <a:gd name="connsiteY73" fmla="*/ 1152235 h 1290971"/>
              <a:gd name="connsiteX74" fmla="*/ 63062 w 1507184"/>
              <a:gd name="connsiteY74" fmla="*/ 1290971 h 129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07184" h="1290971">
                <a:moveTo>
                  <a:pt x="63062" y="1290971"/>
                </a:moveTo>
                <a:lnTo>
                  <a:pt x="63062" y="1290971"/>
                </a:lnTo>
                <a:cubicBezTo>
                  <a:pt x="48348" y="1276257"/>
                  <a:pt x="31918" y="1263077"/>
                  <a:pt x="18919" y="1246828"/>
                </a:cubicBezTo>
                <a:cubicBezTo>
                  <a:pt x="14766" y="1241637"/>
                  <a:pt x="16033" y="1233609"/>
                  <a:pt x="12613" y="1227909"/>
                </a:cubicBezTo>
                <a:cubicBezTo>
                  <a:pt x="9554" y="1222811"/>
                  <a:pt x="4204" y="1219501"/>
                  <a:pt x="0" y="1215297"/>
                </a:cubicBezTo>
                <a:cubicBezTo>
                  <a:pt x="3019" y="1145851"/>
                  <a:pt x="-2355" y="1098592"/>
                  <a:pt x="12613" y="1038723"/>
                </a:cubicBezTo>
                <a:cubicBezTo>
                  <a:pt x="14225" y="1032274"/>
                  <a:pt x="16817" y="1026110"/>
                  <a:pt x="18919" y="1019804"/>
                </a:cubicBezTo>
                <a:cubicBezTo>
                  <a:pt x="21021" y="1000885"/>
                  <a:pt x="23001" y="981953"/>
                  <a:pt x="25225" y="963048"/>
                </a:cubicBezTo>
                <a:cubicBezTo>
                  <a:pt x="27205" y="946217"/>
                  <a:pt x="29659" y="929443"/>
                  <a:pt x="31531" y="912599"/>
                </a:cubicBezTo>
                <a:cubicBezTo>
                  <a:pt x="33461" y="895230"/>
                  <a:pt x="37785" y="835018"/>
                  <a:pt x="44144" y="811699"/>
                </a:cubicBezTo>
                <a:cubicBezTo>
                  <a:pt x="47122" y="800778"/>
                  <a:pt x="52552" y="790678"/>
                  <a:pt x="56756" y="780168"/>
                </a:cubicBezTo>
                <a:cubicBezTo>
                  <a:pt x="71875" y="613850"/>
                  <a:pt x="54887" y="773396"/>
                  <a:pt x="69369" y="679269"/>
                </a:cubicBezTo>
                <a:cubicBezTo>
                  <a:pt x="79557" y="613051"/>
                  <a:pt x="69117" y="648494"/>
                  <a:pt x="81981" y="609901"/>
                </a:cubicBezTo>
                <a:cubicBezTo>
                  <a:pt x="95777" y="485736"/>
                  <a:pt x="87126" y="533720"/>
                  <a:pt x="100900" y="464858"/>
                </a:cubicBezTo>
                <a:cubicBezTo>
                  <a:pt x="105247" y="421387"/>
                  <a:pt x="105689" y="403076"/>
                  <a:pt x="113512" y="363959"/>
                </a:cubicBezTo>
                <a:cubicBezTo>
                  <a:pt x="115212" y="355460"/>
                  <a:pt x="115942" y="346486"/>
                  <a:pt x="119818" y="338734"/>
                </a:cubicBezTo>
                <a:cubicBezTo>
                  <a:pt x="126597" y="325176"/>
                  <a:pt x="145043" y="300897"/>
                  <a:pt x="145043" y="300897"/>
                </a:cubicBezTo>
                <a:cubicBezTo>
                  <a:pt x="151064" y="282834"/>
                  <a:pt x="165999" y="235053"/>
                  <a:pt x="176574" y="231528"/>
                </a:cubicBezTo>
                <a:lnTo>
                  <a:pt x="195493" y="225222"/>
                </a:lnTo>
                <a:cubicBezTo>
                  <a:pt x="197595" y="218916"/>
                  <a:pt x="197647" y="211495"/>
                  <a:pt x="201799" y="206304"/>
                </a:cubicBezTo>
                <a:cubicBezTo>
                  <a:pt x="209745" y="196372"/>
                  <a:pt x="237250" y="187288"/>
                  <a:pt x="245942" y="181079"/>
                </a:cubicBezTo>
                <a:cubicBezTo>
                  <a:pt x="253199" y="175895"/>
                  <a:pt x="258010" y="167869"/>
                  <a:pt x="264861" y="162160"/>
                </a:cubicBezTo>
                <a:cubicBezTo>
                  <a:pt x="278228" y="151021"/>
                  <a:pt x="293589" y="144643"/>
                  <a:pt x="309004" y="136935"/>
                </a:cubicBezTo>
                <a:cubicBezTo>
                  <a:pt x="313208" y="130629"/>
                  <a:pt x="315795" y="122869"/>
                  <a:pt x="321617" y="118017"/>
                </a:cubicBezTo>
                <a:cubicBezTo>
                  <a:pt x="328839" y="111999"/>
                  <a:pt x="338680" y="110068"/>
                  <a:pt x="346842" y="105404"/>
                </a:cubicBezTo>
                <a:cubicBezTo>
                  <a:pt x="380712" y="86049"/>
                  <a:pt x="349555" y="96843"/>
                  <a:pt x="390985" y="86486"/>
                </a:cubicBezTo>
                <a:cubicBezTo>
                  <a:pt x="395189" y="80180"/>
                  <a:pt x="397775" y="72419"/>
                  <a:pt x="403598" y="67567"/>
                </a:cubicBezTo>
                <a:cubicBezTo>
                  <a:pt x="415969" y="57258"/>
                  <a:pt x="454899" y="46262"/>
                  <a:pt x="466660" y="42342"/>
                </a:cubicBezTo>
                <a:lnTo>
                  <a:pt x="485578" y="36036"/>
                </a:lnTo>
                <a:lnTo>
                  <a:pt x="504497" y="29730"/>
                </a:lnTo>
                <a:cubicBezTo>
                  <a:pt x="557864" y="-23641"/>
                  <a:pt x="519975" y="8096"/>
                  <a:pt x="693683" y="23424"/>
                </a:cubicBezTo>
                <a:cubicBezTo>
                  <a:pt x="706926" y="24593"/>
                  <a:pt x="718908" y="31832"/>
                  <a:pt x="731520" y="36036"/>
                </a:cubicBezTo>
                <a:lnTo>
                  <a:pt x="788276" y="54955"/>
                </a:lnTo>
                <a:cubicBezTo>
                  <a:pt x="794582" y="57057"/>
                  <a:pt x="800746" y="59649"/>
                  <a:pt x="807195" y="61261"/>
                </a:cubicBezTo>
                <a:cubicBezTo>
                  <a:pt x="815603" y="63363"/>
                  <a:pt x="824086" y="65186"/>
                  <a:pt x="832420" y="67567"/>
                </a:cubicBezTo>
                <a:cubicBezTo>
                  <a:pt x="838811" y="69393"/>
                  <a:pt x="844849" y="72431"/>
                  <a:pt x="851338" y="73873"/>
                </a:cubicBezTo>
                <a:cubicBezTo>
                  <a:pt x="863820" y="76647"/>
                  <a:pt x="876595" y="77892"/>
                  <a:pt x="889175" y="80179"/>
                </a:cubicBezTo>
                <a:cubicBezTo>
                  <a:pt x="899721" y="82096"/>
                  <a:pt x="910133" y="84724"/>
                  <a:pt x="920706" y="86486"/>
                </a:cubicBezTo>
                <a:cubicBezTo>
                  <a:pt x="1014608" y="102137"/>
                  <a:pt x="922046" y="84231"/>
                  <a:pt x="996381" y="99098"/>
                </a:cubicBezTo>
                <a:lnTo>
                  <a:pt x="1027912" y="130629"/>
                </a:lnTo>
                <a:lnTo>
                  <a:pt x="1040524" y="143242"/>
                </a:lnTo>
                <a:cubicBezTo>
                  <a:pt x="1058392" y="196839"/>
                  <a:pt x="1033472" y="131486"/>
                  <a:pt x="1059443" y="174773"/>
                </a:cubicBezTo>
                <a:cubicBezTo>
                  <a:pt x="1062863" y="180473"/>
                  <a:pt x="1062521" y="187880"/>
                  <a:pt x="1065749" y="193691"/>
                </a:cubicBezTo>
                <a:cubicBezTo>
                  <a:pt x="1073111" y="206942"/>
                  <a:pt x="1090974" y="231528"/>
                  <a:pt x="1090974" y="231528"/>
                </a:cubicBezTo>
                <a:cubicBezTo>
                  <a:pt x="1093076" y="237834"/>
                  <a:pt x="1093860" y="244747"/>
                  <a:pt x="1097280" y="250447"/>
                </a:cubicBezTo>
                <a:cubicBezTo>
                  <a:pt x="1119749" y="287894"/>
                  <a:pt x="1100863" y="233285"/>
                  <a:pt x="1122505" y="281978"/>
                </a:cubicBezTo>
                <a:cubicBezTo>
                  <a:pt x="1152524" y="349519"/>
                  <a:pt x="1119187" y="295918"/>
                  <a:pt x="1147730" y="338734"/>
                </a:cubicBezTo>
                <a:cubicBezTo>
                  <a:pt x="1151256" y="352837"/>
                  <a:pt x="1160506" y="392581"/>
                  <a:pt x="1166649" y="401796"/>
                </a:cubicBezTo>
                <a:cubicBezTo>
                  <a:pt x="1170853" y="408102"/>
                  <a:pt x="1176183" y="413789"/>
                  <a:pt x="1179261" y="420715"/>
                </a:cubicBezTo>
                <a:cubicBezTo>
                  <a:pt x="1184660" y="432864"/>
                  <a:pt x="1187669" y="445940"/>
                  <a:pt x="1191873" y="458552"/>
                </a:cubicBezTo>
                <a:cubicBezTo>
                  <a:pt x="1193975" y="464858"/>
                  <a:pt x="1196568" y="471022"/>
                  <a:pt x="1198180" y="477471"/>
                </a:cubicBezTo>
                <a:cubicBezTo>
                  <a:pt x="1200282" y="485879"/>
                  <a:pt x="1201996" y="494394"/>
                  <a:pt x="1204486" y="502695"/>
                </a:cubicBezTo>
                <a:cubicBezTo>
                  <a:pt x="1208306" y="515429"/>
                  <a:pt x="1214491" y="527496"/>
                  <a:pt x="1217098" y="540533"/>
                </a:cubicBezTo>
                <a:cubicBezTo>
                  <a:pt x="1219200" y="551043"/>
                  <a:pt x="1220584" y="561723"/>
                  <a:pt x="1223404" y="572064"/>
                </a:cubicBezTo>
                <a:cubicBezTo>
                  <a:pt x="1226902" y="584890"/>
                  <a:pt x="1233831" y="596787"/>
                  <a:pt x="1236017" y="609901"/>
                </a:cubicBezTo>
                <a:cubicBezTo>
                  <a:pt x="1252515" y="708890"/>
                  <a:pt x="1229955" y="585660"/>
                  <a:pt x="1254935" y="685575"/>
                </a:cubicBezTo>
                <a:lnTo>
                  <a:pt x="1267548" y="736025"/>
                </a:lnTo>
                <a:cubicBezTo>
                  <a:pt x="1269650" y="744433"/>
                  <a:pt x="1271113" y="753028"/>
                  <a:pt x="1273854" y="761250"/>
                </a:cubicBezTo>
                <a:cubicBezTo>
                  <a:pt x="1278058" y="773862"/>
                  <a:pt x="1279091" y="788025"/>
                  <a:pt x="1286466" y="799087"/>
                </a:cubicBezTo>
                <a:lnTo>
                  <a:pt x="1299079" y="818006"/>
                </a:lnTo>
                <a:cubicBezTo>
                  <a:pt x="1314929" y="865556"/>
                  <a:pt x="1291705" y="808788"/>
                  <a:pt x="1324304" y="849537"/>
                </a:cubicBezTo>
                <a:cubicBezTo>
                  <a:pt x="1328456" y="854728"/>
                  <a:pt x="1327190" y="862755"/>
                  <a:pt x="1330610" y="868455"/>
                </a:cubicBezTo>
                <a:cubicBezTo>
                  <a:pt x="1333669" y="873553"/>
                  <a:pt x="1339508" y="876425"/>
                  <a:pt x="1343222" y="881068"/>
                </a:cubicBezTo>
                <a:cubicBezTo>
                  <a:pt x="1347957" y="886986"/>
                  <a:pt x="1351631" y="893680"/>
                  <a:pt x="1355835" y="899986"/>
                </a:cubicBezTo>
                <a:lnTo>
                  <a:pt x="1368447" y="937824"/>
                </a:lnTo>
                <a:cubicBezTo>
                  <a:pt x="1370549" y="944130"/>
                  <a:pt x="1371066" y="951211"/>
                  <a:pt x="1374753" y="956742"/>
                </a:cubicBezTo>
                <a:lnTo>
                  <a:pt x="1387366" y="975661"/>
                </a:lnTo>
                <a:lnTo>
                  <a:pt x="1399978" y="1013498"/>
                </a:lnTo>
                <a:cubicBezTo>
                  <a:pt x="1402080" y="1019804"/>
                  <a:pt x="1402596" y="1026886"/>
                  <a:pt x="1406284" y="1032417"/>
                </a:cubicBezTo>
                <a:lnTo>
                  <a:pt x="1418897" y="1051335"/>
                </a:lnTo>
                <a:cubicBezTo>
                  <a:pt x="1423051" y="1063797"/>
                  <a:pt x="1426702" y="1080283"/>
                  <a:pt x="1437815" y="1089173"/>
                </a:cubicBezTo>
                <a:cubicBezTo>
                  <a:pt x="1443006" y="1093326"/>
                  <a:pt x="1450428" y="1093377"/>
                  <a:pt x="1456734" y="1095479"/>
                </a:cubicBezTo>
                <a:cubicBezTo>
                  <a:pt x="1466099" y="1109526"/>
                  <a:pt x="1469122" y="1116741"/>
                  <a:pt x="1481959" y="1127010"/>
                </a:cubicBezTo>
                <a:cubicBezTo>
                  <a:pt x="1507326" y="1147303"/>
                  <a:pt x="1495916" y="1129696"/>
                  <a:pt x="1507184" y="1152235"/>
                </a:cubicBezTo>
                <a:lnTo>
                  <a:pt x="63062" y="12909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Heap</a:t>
            </a:r>
          </a:p>
        </p:txBody>
      </p:sp>
      <p:sp>
        <p:nvSpPr>
          <p:cNvPr id="14" name="Freeform 13"/>
          <p:cNvSpPr/>
          <p:nvPr/>
        </p:nvSpPr>
        <p:spPr>
          <a:xfrm>
            <a:off x="4335664" y="1046322"/>
            <a:ext cx="997528" cy="1437815"/>
          </a:xfrm>
          <a:custGeom>
            <a:avLst/>
            <a:gdLst>
              <a:gd name="connsiteX0" fmla="*/ 31531 w 882869"/>
              <a:gd name="connsiteY0" fmla="*/ 69368 h 1437815"/>
              <a:gd name="connsiteX1" fmla="*/ 63062 w 882869"/>
              <a:gd name="connsiteY1" fmla="*/ 1431509 h 1437815"/>
              <a:gd name="connsiteX2" fmla="*/ 876562 w 882869"/>
              <a:gd name="connsiteY2" fmla="*/ 1437815 h 1437815"/>
              <a:gd name="connsiteX3" fmla="*/ 845031 w 882869"/>
              <a:gd name="connsiteY3" fmla="*/ 0 h 1437815"/>
              <a:gd name="connsiteX4" fmla="*/ 6306 w 882869"/>
              <a:gd name="connsiteY4" fmla="*/ 0 h 1437815"/>
              <a:gd name="connsiteX5" fmla="*/ 25225 w 882869"/>
              <a:gd name="connsiteY5" fmla="*/ 50450 h 1437815"/>
              <a:gd name="connsiteX6" fmla="*/ 31531 w 882869"/>
              <a:gd name="connsiteY6" fmla="*/ 151349 h 1437815"/>
              <a:gd name="connsiteX7" fmla="*/ 31531 w 882869"/>
              <a:gd name="connsiteY7" fmla="*/ 151349 h 1437815"/>
              <a:gd name="connsiteX8" fmla="*/ 851338 w 882869"/>
              <a:gd name="connsiteY8" fmla="*/ 163961 h 1437815"/>
              <a:gd name="connsiteX9" fmla="*/ 851338 w 882869"/>
              <a:gd name="connsiteY9" fmla="*/ 491884 h 1437815"/>
              <a:gd name="connsiteX10" fmla="*/ 845031 w 882869"/>
              <a:gd name="connsiteY10" fmla="*/ 460353 h 1437815"/>
              <a:gd name="connsiteX11" fmla="*/ 845031 w 882869"/>
              <a:gd name="connsiteY11" fmla="*/ 271167 h 1437815"/>
              <a:gd name="connsiteX12" fmla="*/ 18918 w 882869"/>
              <a:gd name="connsiteY12" fmla="*/ 296392 h 1437815"/>
              <a:gd name="connsiteX13" fmla="*/ 63062 w 882869"/>
              <a:gd name="connsiteY13" fmla="*/ 611702 h 1437815"/>
              <a:gd name="connsiteX14" fmla="*/ 75674 w 882869"/>
              <a:gd name="connsiteY14" fmla="*/ 1418897 h 1437815"/>
              <a:gd name="connsiteX15" fmla="*/ 81980 w 882869"/>
              <a:gd name="connsiteY15" fmla="*/ 1191873 h 1437815"/>
              <a:gd name="connsiteX16" fmla="*/ 882869 w 882869"/>
              <a:gd name="connsiteY16" fmla="*/ 1210792 h 1437815"/>
              <a:gd name="connsiteX17" fmla="*/ 876562 w 882869"/>
              <a:gd name="connsiteY17" fmla="*/ 901788 h 1437815"/>
              <a:gd name="connsiteX18" fmla="*/ 0 w 882869"/>
              <a:gd name="connsiteY18" fmla="*/ 895481 h 1437815"/>
              <a:gd name="connsiteX19" fmla="*/ 56756 w 882869"/>
              <a:gd name="connsiteY19" fmla="*/ 895481 h 1437815"/>
              <a:gd name="connsiteX20" fmla="*/ 56756 w 882869"/>
              <a:gd name="connsiteY20" fmla="*/ 636927 h 1437815"/>
              <a:gd name="connsiteX21" fmla="*/ 857644 w 882869"/>
              <a:gd name="connsiteY21" fmla="*/ 624315 h 1437815"/>
              <a:gd name="connsiteX22" fmla="*/ 857644 w 882869"/>
              <a:gd name="connsiteY22" fmla="*/ 643233 h 1437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82869" h="1437815">
                <a:moveTo>
                  <a:pt x="31531" y="69368"/>
                </a:moveTo>
                <a:lnTo>
                  <a:pt x="63062" y="1431509"/>
                </a:lnTo>
                <a:lnTo>
                  <a:pt x="876562" y="1437815"/>
                </a:lnTo>
                <a:lnTo>
                  <a:pt x="845031" y="0"/>
                </a:lnTo>
                <a:lnTo>
                  <a:pt x="6306" y="0"/>
                </a:lnTo>
                <a:cubicBezTo>
                  <a:pt x="12612" y="16817"/>
                  <a:pt x="20597" y="33096"/>
                  <a:pt x="25225" y="50450"/>
                </a:cubicBezTo>
                <a:cubicBezTo>
                  <a:pt x="34206" y="84130"/>
                  <a:pt x="31531" y="116884"/>
                  <a:pt x="31531" y="151349"/>
                </a:cubicBezTo>
                <a:lnTo>
                  <a:pt x="31531" y="151349"/>
                </a:lnTo>
                <a:lnTo>
                  <a:pt x="851338" y="163961"/>
                </a:lnTo>
                <a:lnTo>
                  <a:pt x="851338" y="491884"/>
                </a:lnTo>
                <a:lnTo>
                  <a:pt x="845031" y="460353"/>
                </a:lnTo>
                <a:lnTo>
                  <a:pt x="845031" y="271167"/>
                </a:lnTo>
                <a:lnTo>
                  <a:pt x="18918" y="296392"/>
                </a:lnTo>
                <a:lnTo>
                  <a:pt x="63062" y="611702"/>
                </a:lnTo>
                <a:lnTo>
                  <a:pt x="75674" y="1418897"/>
                </a:lnTo>
                <a:lnTo>
                  <a:pt x="81980" y="1191873"/>
                </a:lnTo>
                <a:lnTo>
                  <a:pt x="882869" y="1210792"/>
                </a:lnTo>
                <a:lnTo>
                  <a:pt x="876562" y="901788"/>
                </a:lnTo>
                <a:lnTo>
                  <a:pt x="0" y="895481"/>
                </a:lnTo>
                <a:lnTo>
                  <a:pt x="56756" y="895481"/>
                </a:lnTo>
                <a:lnTo>
                  <a:pt x="56756" y="636927"/>
                </a:lnTo>
                <a:lnTo>
                  <a:pt x="857644" y="624315"/>
                </a:lnTo>
                <a:lnTo>
                  <a:pt x="857644" y="643233"/>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4533523" y="2456471"/>
            <a:ext cx="7882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Stack</a:t>
            </a:r>
          </a:p>
        </p:txBody>
      </p:sp>
      <p:sp>
        <p:nvSpPr>
          <p:cNvPr id="16" name="TextBox 15"/>
          <p:cNvSpPr txBox="1"/>
          <p:nvPr/>
        </p:nvSpPr>
        <p:spPr>
          <a:xfrm>
            <a:off x="445379" y="1762120"/>
            <a:ext cx="164051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Global &amp; Static variables</a:t>
            </a:r>
          </a:p>
        </p:txBody>
      </p:sp>
      <p:sp>
        <p:nvSpPr>
          <p:cNvPr id="19" name="TextBox 18"/>
          <p:cNvSpPr txBox="1"/>
          <p:nvPr/>
        </p:nvSpPr>
        <p:spPr>
          <a:xfrm>
            <a:off x="4128889" y="695732"/>
            <a:ext cx="18097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Local variables</a:t>
            </a:r>
          </a:p>
        </p:txBody>
      </p:sp>
      <p:sp>
        <p:nvSpPr>
          <p:cNvPr id="20" name="TextBox 19"/>
          <p:cNvSpPr txBox="1"/>
          <p:nvPr/>
        </p:nvSpPr>
        <p:spPr>
          <a:xfrm>
            <a:off x="2750023" y="1762120"/>
            <a:ext cx="16068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Free memory</a:t>
            </a:r>
          </a:p>
        </p:txBody>
      </p:sp>
      <p:sp>
        <p:nvSpPr>
          <p:cNvPr id="17" name="TextBox 16">
            <a:extLst>
              <a:ext uri="{FF2B5EF4-FFF2-40B4-BE49-F238E27FC236}">
                <a16:creationId xmlns:a16="http://schemas.microsoft.com/office/drawing/2014/main" id="{D0B03CCE-AA75-4E44-903A-222FA76B1C86}"/>
              </a:ext>
            </a:extLst>
          </p:cNvPr>
          <p:cNvSpPr txBox="1"/>
          <p:nvPr/>
        </p:nvSpPr>
        <p:spPr>
          <a:xfrm>
            <a:off x="1094666" y="3181193"/>
            <a:ext cx="6943548" cy="568041"/>
          </a:xfrm>
          <a:prstGeom prst="rect">
            <a:avLst/>
          </a:prstGeom>
          <a:noFill/>
        </p:spPr>
        <p:txBody>
          <a:bodyPr wrap="square">
            <a:spAutoFit/>
          </a:bodyPr>
          <a:lstStyle/>
          <a:p>
            <a:pPr marL="152392">
              <a:lnSpc>
                <a:spcPct val="115000"/>
              </a:lnSpc>
              <a:buSzPts val="1200"/>
            </a:pPr>
            <a:r>
              <a:rPr lang="en-US" sz="1400" dirty="0">
                <a:latin typeface="Times New Roman" panose="02020603050405020304" pitchFamily="18" charset="0"/>
                <a:cs typeface="Times New Roman" panose="02020603050405020304" pitchFamily="18" charset="0"/>
              </a:rPr>
              <a:t>All </a:t>
            </a:r>
            <a:r>
              <a:rPr lang="en-US" sz="1400" dirty="0">
                <a:solidFill>
                  <a:srgbClr val="FF0000"/>
                </a:solidFill>
                <a:latin typeface="Times New Roman" panose="02020603050405020304" pitchFamily="18" charset="0"/>
                <a:cs typeface="Times New Roman" panose="02020603050405020304" pitchFamily="18" charset="0"/>
              </a:rPr>
              <a:t>local variables </a:t>
            </a:r>
            <a:r>
              <a:rPr lang="en-US" sz="1400" dirty="0">
                <a:solidFill>
                  <a:schemeClr val="tx1"/>
                </a:solidFill>
                <a:latin typeface="Times New Roman" panose="02020603050405020304" pitchFamily="18" charset="0"/>
                <a:cs typeface="Times New Roman" panose="02020603050405020304" pitchFamily="18" charset="0"/>
              </a:rPr>
              <a:t>are stored in stack &amp; freed automatically when the block ends.</a:t>
            </a:r>
          </a:p>
          <a:p>
            <a:pPr marL="152392">
              <a:lnSpc>
                <a:spcPct val="115000"/>
              </a:lnSpc>
              <a:buSzPts val="1200"/>
            </a:pPr>
            <a:r>
              <a:rPr lang="en-US" sz="1400" dirty="0">
                <a:solidFill>
                  <a:schemeClr val="tx1"/>
                </a:solidFill>
                <a:latin typeface="Times New Roman" panose="02020603050405020304" pitchFamily="18" charset="0"/>
                <a:cs typeface="Times New Roman" panose="02020603050405020304" pitchFamily="18" charset="0"/>
              </a:rPr>
              <a:t>Static variables are Statically allocated as we know how much memory to allocate.</a:t>
            </a:r>
          </a:p>
        </p:txBody>
      </p:sp>
    </p:spTree>
    <p:extLst>
      <p:ext uri="{BB962C8B-B14F-4D97-AF65-F5344CB8AC3E}">
        <p14:creationId xmlns:p14="http://schemas.microsoft.com/office/powerpoint/2010/main" val="74740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rays">
            <a:extLst>
              <a:ext uri="{FF2B5EF4-FFF2-40B4-BE49-F238E27FC236}">
                <a16:creationId xmlns:a16="http://schemas.microsoft.com/office/drawing/2014/main" id="{4E154A8F-8188-4A7A-81C6-223820A252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387" y="500926"/>
            <a:ext cx="5639587" cy="16480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FD0DDA-63A3-455F-8F99-7A581CD2C82E}"/>
              </a:ext>
            </a:extLst>
          </p:cNvPr>
          <p:cNvSpPr txBox="1"/>
          <p:nvPr/>
        </p:nvSpPr>
        <p:spPr>
          <a:xfrm>
            <a:off x="368595" y="2148981"/>
            <a:ext cx="8406809" cy="1477328"/>
          </a:xfrm>
          <a:prstGeom prst="rect">
            <a:avLst/>
          </a:prstGeom>
          <a:noFill/>
        </p:spPr>
        <p:txBody>
          <a:bodyPr wrap="square">
            <a:spAutoFit/>
          </a:bodyPr>
          <a:lstStyle/>
          <a:p>
            <a:r>
              <a:rPr lang="en-US" sz="1800" b="0" i="0" dirty="0">
                <a:effectLst/>
                <a:latin typeface="Times New Roman" panose="02020603050405020304" pitchFamily="18" charset="0"/>
                <a:cs typeface="Times New Roman" panose="02020603050405020304" pitchFamily="18" charset="0"/>
              </a:rPr>
              <a:t>As you know, an array is a collection of a fixed number of values. Once the size of an array is declared, you cannot change it.</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Sometimes the size of the array you declared may be insufficient. </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To solve this issue, you can allocate memory manually during run-time. </a:t>
            </a:r>
          </a:p>
        </p:txBody>
      </p:sp>
      <p:sp>
        <p:nvSpPr>
          <p:cNvPr id="7" name="TextBox 6">
            <a:extLst>
              <a:ext uri="{FF2B5EF4-FFF2-40B4-BE49-F238E27FC236}">
                <a16:creationId xmlns:a16="http://schemas.microsoft.com/office/drawing/2014/main" id="{C97E81C2-7DEB-4040-81D7-E439FABC5BE9}"/>
              </a:ext>
            </a:extLst>
          </p:cNvPr>
          <p:cNvSpPr txBox="1"/>
          <p:nvPr/>
        </p:nvSpPr>
        <p:spPr>
          <a:xfrm>
            <a:off x="200330" y="3746083"/>
            <a:ext cx="9762905" cy="351378"/>
          </a:xfrm>
          <a:prstGeom prst="rect">
            <a:avLst/>
          </a:prstGeom>
          <a:noFill/>
        </p:spPr>
        <p:txBody>
          <a:bodyPr wrap="square">
            <a:spAutoFit/>
          </a:bodyPr>
          <a:lstStyle/>
          <a:p>
            <a:pPr marL="152392">
              <a:lnSpc>
                <a:spcPct val="115000"/>
              </a:lnSpc>
              <a:buSzPts val="1200"/>
            </a:pPr>
            <a:r>
              <a:rPr lang="en-US" sz="1600" dirty="0">
                <a:solidFill>
                  <a:srgbClr val="FF0000"/>
                </a:solidFill>
                <a:latin typeface="Times New Roman" panose="02020603050405020304" pitchFamily="18" charset="0"/>
                <a:cs typeface="Times New Roman" panose="02020603050405020304" pitchFamily="18" charset="0"/>
              </a:rPr>
              <a:t>The process of Allocating memory during run-time is known as dynamic memory allocation.</a:t>
            </a:r>
          </a:p>
        </p:txBody>
      </p:sp>
    </p:spTree>
    <p:extLst>
      <p:ext uri="{BB962C8B-B14F-4D97-AF65-F5344CB8AC3E}">
        <p14:creationId xmlns:p14="http://schemas.microsoft.com/office/powerpoint/2010/main" val="3699831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45049"/>
            <a:ext cx="8690189"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endParaRPr lang="en-US" sz="1600" dirty="0">
              <a:solidFill>
                <a:srgbClr val="FF0000"/>
              </a:solidFill>
              <a:latin typeface="Times New Roman" panose="02020603050405020304" pitchFamily="18" charset="0"/>
              <a:cs typeface="Times New Roman" panose="02020603050405020304" pitchFamily="18" charset="0"/>
            </a:endParaRPr>
          </a:p>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r>
              <a:rPr lang="en-US" sz="1600" dirty="0">
                <a:latin typeface="Times New Roman" panose="02020603050405020304" pitchFamily="18" charset="0"/>
                <a:cs typeface="Times New Roman" panose="02020603050405020304" pitchFamily="18" charset="0"/>
              </a:rPr>
              <a:t> library functions that allocate memory at runtime :</a:t>
            </a:r>
          </a:p>
          <a:p>
            <a:pPr marL="152392">
              <a:lnSpc>
                <a:spcPct val="115000"/>
              </a:lnSpc>
              <a:buSzPts val="1200"/>
            </a:pPr>
            <a:endParaRPr lang="en-US" sz="1600" dirty="0">
              <a:latin typeface="Times New Roman" panose="02020603050405020304" pitchFamily="18" charset="0"/>
              <a:cs typeface="Times New Roman" panose="02020603050405020304" pitchFamily="18" charset="0"/>
            </a:endParaRP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malloc() - memory allocation</a:t>
            </a:r>
          </a:p>
          <a:p>
            <a:pPr marL="152392">
              <a:lnSpc>
                <a:spcPct val="115000"/>
              </a:lnSpc>
              <a:buSzPts val="1200"/>
            </a:pP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calloc</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contigious</a:t>
            </a:r>
            <a:r>
              <a:rPr lang="en-US" sz="1600" dirty="0">
                <a:solidFill>
                  <a:srgbClr val="FF0000"/>
                </a:solidFill>
                <a:latin typeface="Times New Roman" panose="02020603050405020304" pitchFamily="18" charset="0"/>
                <a:cs typeface="Times New Roman" panose="02020603050405020304" pitchFamily="18" charset="0"/>
              </a:rPr>
              <a:t>/continuous memory allocation</a:t>
            </a:r>
          </a:p>
          <a:p>
            <a:pPr marL="152392">
              <a:lnSpc>
                <a:spcPct val="115000"/>
              </a:lnSpc>
              <a:buSzPts val="1200"/>
            </a:pP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realloc</a:t>
            </a:r>
            <a:r>
              <a:rPr lang="en-US" sz="1600" dirty="0">
                <a:solidFill>
                  <a:srgbClr val="FF0000"/>
                </a:solidFill>
                <a:latin typeface="Times New Roman" panose="02020603050405020304" pitchFamily="18" charset="0"/>
                <a:cs typeface="Times New Roman" panose="02020603050405020304" pitchFamily="18" charset="0"/>
              </a:rPr>
              <a:t>()  -change the size of allocated space</a:t>
            </a:r>
          </a:p>
          <a:p>
            <a:pPr marL="152392">
              <a:lnSpc>
                <a:spcPct val="115000"/>
              </a:lnSpc>
              <a:buSzPts val="1200"/>
            </a:pPr>
            <a:r>
              <a:rPr lang="en-US" sz="1600" dirty="0">
                <a:solidFill>
                  <a:srgbClr val="FF0000"/>
                </a:solidFill>
                <a:latin typeface="Times New Roman" panose="02020603050405020304" pitchFamily="18" charset="0"/>
                <a:cs typeface="Times New Roman" panose="02020603050405020304" pitchFamily="18" charset="0"/>
              </a:rPr>
              <a:t> free()   - frees previously allocated space.</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p>
          <a:p>
            <a:pPr marL="152392">
              <a:lnSpc>
                <a:spcPct val="115000"/>
              </a:lnSpc>
              <a:buSzPts val="1200"/>
            </a:pPr>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a:latin typeface="Times New Roman" panose="02020603050405020304" pitchFamily="18" charset="0"/>
                <a:cs typeface="Times New Roman" panose="02020603050405020304" pitchFamily="18" charset="0"/>
              </a:rPr>
              <a:t>These functions are defined in the &lt;</a:t>
            </a:r>
            <a:r>
              <a:rPr lang="en-US" sz="1600" dirty="0" err="1">
                <a:latin typeface="Times New Roman" panose="02020603050405020304" pitchFamily="18" charset="0"/>
                <a:cs typeface="Times New Roman" panose="02020603050405020304" pitchFamily="18" charset="0"/>
              </a:rPr>
              <a:t>stdlib.h</a:t>
            </a:r>
            <a:r>
              <a:rPr lang="en-US" sz="1600" dirty="0">
                <a:latin typeface="Times New Roman" panose="02020603050405020304" pitchFamily="18" charset="0"/>
                <a:cs typeface="Times New Roman" panose="02020603050405020304" pitchFamily="18" charset="0"/>
              </a:rPr>
              <a:t>&gt; header file.</a:t>
            </a:r>
            <a:endParaRPr lang="en-US" sz="1600" u="sng" dirty="0">
              <a:latin typeface="Times New Roman" panose="02020603050405020304" pitchFamily="18" charset="0"/>
              <a:cs typeface="Times New Roman" panose="02020603050405020304" pitchFamily="18" charset="0"/>
            </a:endParaRPr>
          </a:p>
          <a:p>
            <a:pPr marL="152392">
              <a:lnSpc>
                <a:spcPct val="115000"/>
              </a:lnSpc>
              <a:buSzPts val="1200"/>
            </a:pPr>
            <a:r>
              <a:rPr lang="en-US" sz="1600" dirty="0">
                <a:latin typeface="Times New Roman" panose="02020603050405020304" pitchFamily="18" charset="0"/>
                <a:cs typeface="Times New Roman" panose="02020603050405020304" pitchFamily="18" charset="0"/>
                <a:sym typeface="Wingdings" pitchFamily="2" charset="2"/>
              </a:rPr>
              <a:t>These functions allocate memory in heap.</a:t>
            </a:r>
          </a:p>
          <a:p>
            <a:pPr marL="152392">
              <a:lnSpc>
                <a:spcPct val="115000"/>
              </a:lnSpc>
              <a:buSzPts val="1200"/>
            </a:pPr>
            <a:r>
              <a:rPr lang="en-US" sz="1600" dirty="0">
                <a:latin typeface="Times New Roman" panose="02020603050405020304" pitchFamily="18" charset="0"/>
                <a:cs typeface="Times New Roman" panose="02020603050405020304" pitchFamily="18" charset="0"/>
                <a:sym typeface="Wingdings" pitchFamily="2" charset="2"/>
              </a:rPr>
              <a:t>Memory will be freed only by calling free() function.</a:t>
            </a:r>
            <a:endParaRPr lang="en-US" sz="1600"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7" y="113514"/>
            <a:ext cx="4288417" cy="390987"/>
          </a:xfrm>
          <a:prstGeom prst="rect">
            <a:avLst/>
          </a:prstGeom>
          <a:noFill/>
          <a:ln>
            <a:noFill/>
          </a:ln>
        </p:spPr>
        <p:txBody>
          <a:bodyPr spcFirstLastPara="1" wrap="square" lIns="91425" tIns="91425" rIns="91425" bIns="91425" anchor="t" anchorCtr="0">
            <a:noAutofit/>
          </a:bodyPr>
          <a:lstStyle/>
          <a:p>
            <a:r>
              <a:rPr lang="en" sz="1800" b="1" dirty="0">
                <a:solidFill>
                  <a:srgbClr val="0000FF"/>
                </a:solidFill>
                <a:latin typeface="Century Gothic"/>
                <a:ea typeface="Century Gothic"/>
                <a:cs typeface="Century Gothic"/>
                <a:sym typeface="Century Gothic"/>
              </a:rPr>
              <a:t>          Dynamic Memory Allocation</a:t>
            </a:r>
            <a:endParaRPr sz="18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0987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6E231-0F5B-45CE-A7F2-E6B452C5985C}"/>
              </a:ext>
            </a:extLst>
          </p:cNvPr>
          <p:cNvPicPr>
            <a:picLocks noChangeAspect="1"/>
          </p:cNvPicPr>
          <p:nvPr/>
        </p:nvPicPr>
        <p:blipFill>
          <a:blip r:embed="rId2"/>
          <a:stretch>
            <a:fillRect/>
          </a:stretch>
        </p:blipFill>
        <p:spPr>
          <a:xfrm>
            <a:off x="968831" y="1467557"/>
            <a:ext cx="6718902" cy="3675944"/>
          </a:xfrm>
          <a:prstGeom prst="rect">
            <a:avLst/>
          </a:prstGeom>
        </p:spPr>
      </p:pic>
      <p:sp>
        <p:nvSpPr>
          <p:cNvPr id="2" name="Title 1">
            <a:extLst>
              <a:ext uri="{FF2B5EF4-FFF2-40B4-BE49-F238E27FC236}">
                <a16:creationId xmlns:a16="http://schemas.microsoft.com/office/drawing/2014/main" id="{011869B2-C874-48AD-9234-69AD83781E40}"/>
              </a:ext>
            </a:extLst>
          </p:cNvPr>
          <p:cNvSpPr>
            <a:spLocks noGrp="1"/>
          </p:cNvSpPr>
          <p:nvPr>
            <p:ph type="title"/>
          </p:nvPr>
        </p:nvSpPr>
        <p:spPr>
          <a:xfrm>
            <a:off x="447389" y="514613"/>
            <a:ext cx="6367800" cy="825089"/>
          </a:xfrm>
        </p:spPr>
        <p:txBody>
          <a:bodyPr>
            <a:normAutofit fontScale="90000"/>
          </a:bodyPr>
          <a:lstStyle/>
          <a:p>
            <a:r>
              <a:rPr lang="en-IN" sz="2000" b="1" dirty="0">
                <a:solidFill>
                  <a:srgbClr val="0070C0"/>
                </a:solidFill>
              </a:rPr>
              <a:t>What are different TYPES OF FUNCTIONS</a:t>
            </a:r>
            <a:br>
              <a:rPr lang="en-IN" sz="2400" dirty="0"/>
            </a:br>
            <a:br>
              <a:rPr lang="en-IN" sz="2400" dirty="0"/>
            </a:br>
            <a:r>
              <a:rPr lang="en-IN" sz="2400" dirty="0" err="1"/>
              <a:t>Functions</a:t>
            </a:r>
            <a:r>
              <a:rPr lang="en-IN" sz="2400" dirty="0"/>
              <a:t> are classified into 2 different types</a:t>
            </a:r>
          </a:p>
        </p:txBody>
      </p:sp>
    </p:spTree>
    <p:extLst>
      <p:ext uri="{BB962C8B-B14F-4D97-AF65-F5344CB8AC3E}">
        <p14:creationId xmlns:p14="http://schemas.microsoft.com/office/powerpoint/2010/main" val="1209965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600" b="1"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malloc()</a:t>
            </a:r>
          </a:p>
          <a:p>
            <a:r>
              <a:rPr lang="en-US" sz="1600" dirty="0">
                <a:latin typeface="Times New Roman" panose="02020603050405020304" pitchFamily="18" charset="0"/>
                <a:cs typeface="Times New Roman" panose="02020603050405020304" pitchFamily="18" charset="0"/>
              </a:rPr>
              <a:t>                             The malloc() function reserves a block of memory of the specified number of bytes. And returns a pointer of type void.</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Syntax of malloc()</a:t>
            </a:r>
          </a:p>
          <a:p>
            <a:endParaRPr lang="en-US" sz="1600" b="1"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castType</a:t>
            </a:r>
            <a:r>
              <a:rPr lang="en-US" sz="1600" dirty="0">
                <a:latin typeface="Times New Roman" panose="02020603050405020304" pitchFamily="18" charset="0"/>
                <a:cs typeface="Times New Roman" panose="02020603050405020304" pitchFamily="18" charset="0"/>
              </a:rPr>
              <a:t>*) malloc(byte-size);</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Example</a:t>
            </a:r>
          </a:p>
          <a:p>
            <a:endParaRPr lang="en-US" sz="1600"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(float*) malloc(100 * </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(float));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above statement allocates 400 bytes of memory.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pointer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holds the address of the first byte in the allocated memory.</a:t>
            </a:r>
          </a:p>
          <a:p>
            <a:pPr marL="152392">
              <a:lnSpc>
                <a:spcPct val="115000"/>
              </a:lnSpc>
              <a:buSzPts val="1200"/>
            </a:pPr>
            <a:r>
              <a:rPr lang="en-US" sz="1600" dirty="0">
                <a:latin typeface="Times New Roman" panose="02020603050405020304" pitchFamily="18" charset="0"/>
                <a:cs typeface="Times New Roman" panose="02020603050405020304" pitchFamily="18" charset="0"/>
              </a:rPr>
              <a:t> </a:t>
            </a:r>
            <a:endParaRPr lang="en-US" sz="16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8" y="113516"/>
            <a:ext cx="4420847" cy="481551"/>
          </a:xfrm>
          <a:prstGeom prst="rect">
            <a:avLst/>
          </a:prstGeom>
          <a:noFill/>
          <a:ln>
            <a:noFill/>
          </a:ln>
        </p:spPr>
        <p:txBody>
          <a:bodyPr spcFirstLastPara="1" wrap="square" lIns="91425" tIns="91425" rIns="91425" bIns="91425" anchor="t" anchorCtr="0">
            <a:noAutofit/>
          </a:bodyPr>
          <a:lstStyle/>
          <a:p>
            <a:r>
              <a:rPr lang="en-US" sz="2400" b="1" dirty="0">
                <a:solidFill>
                  <a:srgbClr val="0000FF"/>
                </a:solidFill>
                <a:latin typeface="Century Gothic"/>
                <a:ea typeface="Century Gothic"/>
                <a:cs typeface="Century Gothic"/>
                <a:sym typeface="Century Gothic"/>
              </a:rPr>
              <a:t>Dynamic memory allocation</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738769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5A94532-A717-463D-BF72-7F51A302D9F9}"/>
              </a:ext>
            </a:extLst>
          </p:cNvPr>
          <p:cNvSpPr>
            <a:spLocks noChangeArrowheads="1"/>
          </p:cNvSpPr>
          <p:nvPr/>
        </p:nvSpPr>
        <p:spPr bwMode="auto">
          <a:xfrm>
            <a:off x="630864" y="129735"/>
            <a:ext cx="5854996" cy="47397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Program to calculate the sum of n numbers entered by the user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2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stdio.h</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2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stdlib.h</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main</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n,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sum = </a:t>
            </a:r>
            <a:r>
              <a:rPr kumimoji="0" lang="en-US" altLang="en-US" sz="12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"Enter number of elements: "</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&amp;n);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malloc</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(n * </a:t>
            </a:r>
            <a:r>
              <a:rPr kumimoji="0" lang="en-US" altLang="en-US" sz="1200" b="0" i="0" u="none" strike="noStrike" cap="none" normalizeH="0" baseline="0" dirty="0" err="1">
                <a:ln>
                  <a:noFill/>
                </a:ln>
                <a:solidFill>
                  <a:srgbClr val="A626A4"/>
                </a:solidFill>
                <a:effectLst/>
                <a:latin typeface="Times New Roman" panose="02020603050405020304" pitchFamily="18" charset="0"/>
                <a:cs typeface="Times New Roman" panose="02020603050405020304" pitchFamily="18" charset="0"/>
              </a:rPr>
              <a:t>sizeof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if memory cannot be allocated</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a:ln>
                  <a:noFill/>
                </a:ln>
                <a:solidFill>
                  <a:srgbClr val="0184BB"/>
                </a:solidFill>
                <a:effectLst/>
                <a:latin typeface="Times New Roman" panose="02020603050405020304" pitchFamily="18" charset="0"/>
                <a:cs typeface="Times New Roman" panose="02020603050405020304" pitchFamily="18" charset="0"/>
              </a:rPr>
              <a:t>NULL</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"Error! memory not allocated."</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exit</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"Enter elements: "</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&lt; n;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sum +=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"Sum = %d"</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sum);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deallocating the memory</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free</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return</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65187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781973"/>
            <a:ext cx="8690189" cy="4088691"/>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endParaRPr lang="en-US" sz="1600" u="sng" dirty="0"/>
          </a:p>
        </p:txBody>
      </p:sp>
      <p:sp>
        <p:nvSpPr>
          <p:cNvPr id="56" name="Google Shape;56;p13"/>
          <p:cNvSpPr txBox="1"/>
          <p:nvPr/>
        </p:nvSpPr>
        <p:spPr>
          <a:xfrm>
            <a:off x="2345718" y="113511"/>
            <a:ext cx="5928031" cy="409904"/>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Dynamic Memory Allocation</a:t>
            </a:r>
            <a:endParaRPr sz="2400" b="1" dirty="0">
              <a:solidFill>
                <a:srgbClr val="0000FF"/>
              </a:solidFill>
              <a:latin typeface="Century Gothic"/>
              <a:ea typeface="Century Gothic"/>
              <a:cs typeface="Century Gothic"/>
              <a:sym typeface="Century Gothic"/>
            </a:endParaRPr>
          </a:p>
        </p:txBody>
      </p:sp>
      <p:sp>
        <p:nvSpPr>
          <p:cNvPr id="11" name="Google Shape;55;p13"/>
          <p:cNvSpPr txBox="1"/>
          <p:nvPr/>
        </p:nvSpPr>
        <p:spPr>
          <a:xfrm>
            <a:off x="289113" y="781973"/>
            <a:ext cx="8987631" cy="4385099"/>
          </a:xfrm>
          <a:prstGeom prst="rect">
            <a:avLst/>
          </a:prstGeom>
          <a:noFill/>
          <a:ln>
            <a:noFill/>
          </a:ln>
        </p:spPr>
        <p:txBody>
          <a:bodyPr spcFirstLastPara="1" wrap="square" lIns="91425" tIns="91425" rIns="91425" bIns="91425" anchor="t" anchorCtr="0">
            <a:noAutofit/>
          </a:bodyPr>
          <a:lstStyle/>
          <a:p>
            <a:r>
              <a:rPr lang="en-US" sz="1600" b="1" u="sng" dirty="0">
                <a:solidFill>
                  <a:srgbClr val="FF0000"/>
                </a:solidFill>
                <a:latin typeface="Times New Roman" panose="02020603050405020304" pitchFamily="18" charset="0"/>
                <a:cs typeface="Times New Roman" panose="02020603050405020304" pitchFamily="18" charset="0"/>
              </a:rPr>
              <a:t> </a:t>
            </a:r>
            <a:r>
              <a:rPr lang="en-US" sz="1600" b="1" u="sng" dirty="0" err="1">
                <a:solidFill>
                  <a:srgbClr val="FF0000"/>
                </a:solidFill>
                <a:latin typeface="Times New Roman" panose="02020603050405020304" pitchFamily="18" charset="0"/>
                <a:cs typeface="Times New Roman" panose="02020603050405020304" pitchFamily="18" charset="0"/>
              </a:rPr>
              <a:t>calloc</a:t>
            </a:r>
            <a:r>
              <a:rPr lang="en-US" sz="1600" b="1" u="sng" dirty="0">
                <a:solidFill>
                  <a:srgbClr val="FF0000"/>
                </a:solidFill>
                <a:latin typeface="Times New Roman" panose="02020603050405020304" pitchFamily="18" charset="0"/>
                <a:cs typeface="Times New Roman" panose="02020603050405020304" pitchFamily="18" charset="0"/>
              </a:rPr>
              <a:t>()</a:t>
            </a:r>
          </a:p>
          <a:p>
            <a:endParaRPr lang="en-US" sz="1600" b="1" u="sng"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a:latin typeface="Times New Roman" panose="02020603050405020304" pitchFamily="18" charset="0"/>
                <a:cs typeface="Times New Roman" panose="02020603050405020304" pitchFamily="18" charset="0"/>
              </a:rPr>
              <a:t>The name "</a:t>
            </a:r>
            <a:r>
              <a:rPr lang="en-US" sz="1600" dirty="0" err="1">
                <a:latin typeface="Times New Roman" panose="02020603050405020304" pitchFamily="18" charset="0"/>
                <a:cs typeface="Times New Roman" panose="02020603050405020304" pitchFamily="18" charset="0"/>
              </a:rPr>
              <a:t>calloc</a:t>
            </a:r>
            <a:r>
              <a:rPr lang="en-US" sz="1600" dirty="0">
                <a:latin typeface="Times New Roman" panose="02020603050405020304" pitchFamily="18" charset="0"/>
                <a:cs typeface="Times New Roman" panose="02020603050405020304" pitchFamily="18" charset="0"/>
              </a:rPr>
              <a:t>" stands for contiguous allocation.</a:t>
            </a:r>
          </a:p>
          <a:p>
            <a:r>
              <a:rPr lang="en-US" sz="1600" dirty="0">
                <a:latin typeface="Times New Roman" panose="02020603050405020304" pitchFamily="18" charset="0"/>
                <a:cs typeface="Times New Roman" panose="02020603050405020304" pitchFamily="18" charset="0"/>
                <a:sym typeface="Wingdings" pitchFamily="2" charset="2"/>
              </a:rPr>
              <a:t></a:t>
            </a:r>
            <a:r>
              <a:rPr lang="en-US" sz="1600" dirty="0" err="1">
                <a:latin typeface="Times New Roman" panose="02020603050405020304" pitchFamily="18" charset="0"/>
                <a:cs typeface="Times New Roman" panose="02020603050405020304" pitchFamily="18" charset="0"/>
              </a:rPr>
              <a:t>calloc</a:t>
            </a:r>
            <a:r>
              <a:rPr lang="en-US" sz="1600" dirty="0">
                <a:latin typeface="Times New Roman" panose="02020603050405020304" pitchFamily="18" charset="0"/>
                <a:cs typeface="Times New Roman" panose="02020603050405020304" pitchFamily="18" charset="0"/>
              </a:rPr>
              <a:t> allocates multiple blocks of storage each of same size, and sets all bytes to zero.</a:t>
            </a:r>
          </a:p>
          <a:p>
            <a:r>
              <a:rPr lang="en-US" sz="1600" b="1" u="sng" dirty="0">
                <a:latin typeface="Times New Roman" panose="02020603050405020304" pitchFamily="18" charset="0"/>
                <a:cs typeface="Times New Roman" panose="02020603050405020304" pitchFamily="18" charset="0"/>
              </a:rPr>
              <a:t>Syntax of </a:t>
            </a:r>
            <a:r>
              <a:rPr lang="en-US" sz="1600" b="1" u="sng" dirty="0" err="1">
                <a:latin typeface="Times New Roman" panose="02020603050405020304" pitchFamily="18" charset="0"/>
                <a:cs typeface="Times New Roman" panose="02020603050405020304" pitchFamily="18" charset="0"/>
              </a:rPr>
              <a:t>calloc</a:t>
            </a:r>
            <a:r>
              <a:rPr lang="en-US" sz="1600" b="1" u="sng" dirty="0">
                <a:latin typeface="Times New Roman" panose="02020603050405020304" pitchFamily="18" charset="0"/>
                <a:cs typeface="Times New Roman" panose="02020603050405020304" pitchFamily="18" charset="0"/>
              </a:rPr>
              <a:t>()</a:t>
            </a:r>
            <a:br>
              <a:rPr lang="en-US" sz="1600" b="1" u="sng" dirty="0">
                <a:latin typeface="Times New Roman" panose="02020603050405020304" pitchFamily="18" charset="0"/>
                <a:cs typeface="Times New Roman" panose="02020603050405020304" pitchFamily="18" charset="0"/>
              </a:rPr>
            </a:br>
            <a:endParaRPr lang="en-US" sz="1600" b="1"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castType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calloc</a:t>
            </a:r>
            <a:r>
              <a:rPr lang="en-US" sz="1600" dirty="0">
                <a:latin typeface="Times New Roman" panose="02020603050405020304" pitchFamily="18" charset="0"/>
                <a:cs typeface="Times New Roman" panose="02020603050405020304" pitchFamily="18" charset="0"/>
              </a:rPr>
              <a:t> (n, size);</a:t>
            </a:r>
          </a:p>
          <a:p>
            <a:r>
              <a:rPr lang="en-US" sz="1600" b="1" u="sng" dirty="0">
                <a:latin typeface="Times New Roman" panose="02020603050405020304" pitchFamily="18" charset="0"/>
                <a:cs typeface="Times New Roman" panose="02020603050405020304" pitchFamily="18" charset="0"/>
              </a:rPr>
              <a:t>Example:</a:t>
            </a:r>
          </a:p>
          <a:p>
            <a:endParaRPr lang="en-US" sz="1600"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(float*) </a:t>
            </a:r>
            <a:r>
              <a:rPr lang="en-US" sz="1600" dirty="0" err="1">
                <a:latin typeface="Times New Roman" panose="02020603050405020304" pitchFamily="18" charset="0"/>
                <a:cs typeface="Times New Roman" panose="02020603050405020304" pitchFamily="18" charset="0"/>
              </a:rPr>
              <a:t>calloc</a:t>
            </a:r>
            <a:r>
              <a:rPr lang="en-US" sz="1600" dirty="0">
                <a:latin typeface="Times New Roman" panose="02020603050405020304" pitchFamily="18" charset="0"/>
                <a:cs typeface="Times New Roman" panose="02020603050405020304" pitchFamily="18" charset="0"/>
              </a:rPr>
              <a:t>(25, </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(float));</a:t>
            </a:r>
          </a:p>
          <a:p>
            <a:endParaRPr lang="en-US" sz="1600" u="sng"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above statement allocates contiguous space in memory for 25 elements of type float.</a:t>
            </a:r>
          </a:p>
          <a:p>
            <a:br>
              <a:rPr lang="en-US" sz="1600" dirty="0">
                <a:latin typeface="Times New Roman" panose="02020603050405020304" pitchFamily="18" charset="0"/>
                <a:cs typeface="Times New Roman" panose="02020603050405020304" pitchFamily="18" charset="0"/>
              </a:rPr>
            </a:br>
            <a:endParaRPr lang="en-US"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677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4A00DA-6647-417C-8BF5-10E8B4B2F8AA}"/>
              </a:ext>
            </a:extLst>
          </p:cNvPr>
          <p:cNvSpPr>
            <a:spLocks noChangeArrowheads="1"/>
          </p:cNvSpPr>
          <p:nvPr/>
        </p:nvSpPr>
        <p:spPr bwMode="auto">
          <a:xfrm>
            <a:off x="531628" y="94147"/>
            <a:ext cx="3898604" cy="495520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Program to calculate the sum of n numbers entered by the user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stdio.h</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stdlib.h</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n,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sum =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"Enter number of elements: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&amp;n);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calloc</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(n, </a:t>
            </a:r>
            <a:r>
              <a:rPr kumimoji="0" lang="en-US" altLang="en-US" sz="1400" b="0" i="0" u="none" strike="noStrike" cap="none" normalizeH="0" baseline="0" dirty="0" err="1">
                <a:ln>
                  <a:noFill/>
                </a:ln>
                <a:solidFill>
                  <a:srgbClr val="A626A4"/>
                </a:solidFill>
                <a:effectLst/>
                <a:latin typeface="Times New Roman" panose="02020603050405020304" pitchFamily="18" charset="0"/>
                <a:cs typeface="Times New Roman" panose="02020603050405020304" pitchFamily="18" charset="0"/>
              </a:rPr>
              <a:t>sizeof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0184BB"/>
                </a:solidFill>
                <a:effectLst/>
                <a:latin typeface="Times New Roman" panose="02020603050405020304" pitchFamily="18" charset="0"/>
                <a:cs typeface="Times New Roman" panose="02020603050405020304" pitchFamily="18" charset="0"/>
              </a:rPr>
              <a:t>NULL</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"Error! memory not allocated."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exit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"Enter elements: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for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&lt; n;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sum +=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"Sum = %d"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sum);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free</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return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108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600" b="1" u="sng" dirty="0">
                <a:solidFill>
                  <a:srgbClr val="FF0000"/>
                </a:solidFill>
                <a:latin typeface="Times New Roman" panose="02020603050405020304" pitchFamily="18" charset="0"/>
                <a:cs typeface="Times New Roman" panose="02020603050405020304" pitchFamily="18" charset="0"/>
              </a:rPr>
              <a:t> </a:t>
            </a:r>
            <a:r>
              <a:rPr lang="en-US" sz="1600" b="1" u="sng" dirty="0" err="1">
                <a:solidFill>
                  <a:srgbClr val="FF0000"/>
                </a:solidFill>
                <a:latin typeface="Times New Roman" panose="02020603050405020304" pitchFamily="18" charset="0"/>
                <a:cs typeface="Times New Roman" panose="02020603050405020304" pitchFamily="18" charset="0"/>
              </a:rPr>
              <a:t>realloc</a:t>
            </a:r>
            <a:r>
              <a:rPr lang="en-US" sz="1600" b="1" u="sng" dirty="0">
                <a:solidFill>
                  <a:srgbClr val="FF0000"/>
                </a:solidFill>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If the dynamically allocated memory is insufficient or more than required, you can change the size of previously allocated memory using the </a:t>
            </a:r>
            <a:r>
              <a:rPr lang="en-US" sz="1600" dirty="0" err="1">
                <a:latin typeface="Times New Roman" panose="02020603050405020304" pitchFamily="18" charset="0"/>
                <a:cs typeface="Times New Roman" panose="02020603050405020304" pitchFamily="18" charset="0"/>
              </a:rPr>
              <a:t>realloc</a:t>
            </a:r>
            <a:r>
              <a:rPr lang="en-US" sz="1600" dirty="0">
                <a:latin typeface="Times New Roman" panose="02020603050405020304" pitchFamily="18" charset="0"/>
                <a:cs typeface="Times New Roman" panose="02020603050405020304" pitchFamily="18" charset="0"/>
              </a:rPr>
              <a:t>() function.</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Syntax of </a:t>
            </a:r>
            <a:r>
              <a:rPr lang="en-US" sz="1600" b="1" u="sng" dirty="0" err="1">
                <a:latin typeface="Times New Roman" panose="02020603050405020304" pitchFamily="18" charset="0"/>
                <a:cs typeface="Times New Roman" panose="02020603050405020304" pitchFamily="18" charset="0"/>
              </a:rPr>
              <a:t>realloc</a:t>
            </a:r>
            <a:r>
              <a:rPr lang="en-US" sz="1600" b="1" u="sng" dirty="0">
                <a:latin typeface="Times New Roman" panose="02020603050405020304" pitchFamily="18" charset="0"/>
                <a:cs typeface="Times New Roman" panose="02020603050405020304" pitchFamily="18" charset="0"/>
              </a:rPr>
              <a:t>()</a:t>
            </a:r>
          </a:p>
          <a:p>
            <a:endParaRPr lang="en-US" sz="1600" b="1"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realloc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x);</a:t>
            </a:r>
          </a:p>
          <a:p>
            <a:r>
              <a:rPr lang="en-US" sz="1600" dirty="0">
                <a:latin typeface="Times New Roman" panose="02020603050405020304" pitchFamily="18" charset="0"/>
                <a:cs typeface="Times New Roman" panose="02020603050405020304" pitchFamily="18" charset="0"/>
              </a:rPr>
              <a:t>Here,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is reallocated with a new size x.</a:t>
            </a:r>
          </a:p>
          <a:p>
            <a:endParaRPr lang="en-US" sz="1600" dirty="0">
              <a:latin typeface="Times New Roman" panose="02020603050405020304" pitchFamily="18" charset="0"/>
              <a:cs typeface="Times New Roman" panose="02020603050405020304" pitchFamily="18" charset="0"/>
            </a:endParaRPr>
          </a:p>
          <a:p>
            <a:r>
              <a:rPr lang="en-US" sz="1600" u="sng" dirty="0">
                <a:latin typeface="Times New Roman" panose="02020603050405020304" pitchFamily="18" charset="0"/>
                <a:cs typeface="Times New Roman" panose="02020603050405020304" pitchFamily="18" charset="0"/>
              </a:rPr>
              <a:t>Example:</a:t>
            </a:r>
          </a:p>
          <a:p>
            <a:endParaRPr lang="en-US" sz="1600" u="sng"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 (int*) malloc(10 * </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(int));  //large 20 bytes of memory is allocated to </a:t>
            </a:r>
            <a:r>
              <a:rPr lang="en-US" sz="1600" dirty="0" err="1">
                <a:latin typeface="Times New Roman" panose="02020603050405020304" pitchFamily="18" charset="0"/>
                <a:cs typeface="Times New Roman" panose="02020603050405020304" pitchFamily="18" charset="0"/>
              </a:rPr>
              <a:t>ptr</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realloc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5 * </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(int));    //the size if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 is changed from 20 bytes to 30 bytes 							dynamically.</a:t>
            </a:r>
            <a:br>
              <a:rPr lang="en-US" sz="1600" dirty="0">
                <a:latin typeface="Times New Roman" panose="02020603050405020304" pitchFamily="18" charset="0"/>
                <a:cs typeface="Times New Roman" panose="02020603050405020304" pitchFamily="18" charset="0"/>
              </a:rPr>
            </a:br>
            <a:endParaRPr lang="en-US" sz="1600" u="sng"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endParaRPr lang="en-US" sz="16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8" y="113511"/>
            <a:ext cx="5928031" cy="409904"/>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Dynamic Memory Allocation</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437275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9A3FB64-F876-4664-B6D6-7F7B29796F2F}"/>
              </a:ext>
            </a:extLst>
          </p:cNvPr>
          <p:cNvSpPr>
            <a:spLocks noGrp="1" noChangeArrowheads="1"/>
          </p:cNvSpPr>
          <p:nvPr>
            <p:ph type="title"/>
          </p:nvPr>
        </p:nvSpPr>
        <p:spPr bwMode="auto">
          <a:xfrm>
            <a:off x="1792513" y="233394"/>
            <a:ext cx="5065537" cy="452431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stdio.h</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b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#include </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stdlib.h</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&gt;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4078F2"/>
                </a:solidFill>
                <a:effectLst/>
                <a:latin typeface="Times New Roman" panose="02020603050405020304" pitchFamily="18" charset="0"/>
                <a:cs typeface="Times New Roman" panose="02020603050405020304" pitchFamily="18" charset="0"/>
              </a:rPr>
              <a:t>main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n1, n2;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"Enter size: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&amp;n1);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malloc</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(n1 * </a:t>
            </a:r>
            <a:r>
              <a:rPr kumimoji="0" lang="en-US" altLang="en-US" sz="1400" b="0" i="0" u="none" strike="noStrike" cap="none" normalizeH="0" baseline="0" dirty="0" err="1">
                <a:ln>
                  <a:noFill/>
                </a:ln>
                <a:solidFill>
                  <a:srgbClr val="A626A4"/>
                </a:solidFill>
                <a:effectLst/>
                <a:latin typeface="Times New Roman" panose="02020603050405020304" pitchFamily="18" charset="0"/>
                <a:cs typeface="Times New Roman" panose="02020603050405020304" pitchFamily="18" charset="0"/>
              </a:rPr>
              <a:t>sizeof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"Addresses of previously allocated memory: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for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&lt; n1;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"%u\n"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50A14F"/>
                </a:solidFill>
                <a:effectLst/>
                <a:latin typeface="Times New Roman" panose="02020603050405020304" pitchFamily="18" charset="0"/>
                <a:cs typeface="Times New Roman" panose="02020603050405020304" pitchFamily="18" charset="0"/>
              </a:rPr>
              <a:t>nEnter</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 the new size: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scanf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&amp;n2);</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A0A1A7"/>
                </a:solidFill>
                <a:effectLst/>
                <a:latin typeface="Times New Roman" panose="02020603050405020304" pitchFamily="18" charset="0"/>
                <a:cs typeface="Times New Roman" panose="02020603050405020304" pitchFamily="18" charset="0"/>
              </a:rPr>
              <a:t>rellocating</a:t>
            </a:r>
            <a:r>
              <a:rPr kumimoji="0" lang="en-US" altLang="en-US" sz="1400" b="0" i="0" u="none" strike="noStrike" cap="none" normalizeH="0" baseline="0" dirty="0">
                <a:ln>
                  <a:noFill/>
                </a:ln>
                <a:solidFill>
                  <a:srgbClr val="A0A1A7"/>
                </a:solidFill>
                <a:effectLst/>
                <a:latin typeface="Times New Roman" panose="02020603050405020304" pitchFamily="18" charset="0"/>
                <a:cs typeface="Times New Roman" panose="02020603050405020304" pitchFamily="18" charset="0"/>
              </a:rPr>
              <a:t> the memory</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realloc</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n2 * </a:t>
            </a:r>
            <a:r>
              <a:rPr kumimoji="0" lang="en-US" altLang="en-US" sz="1400" b="0" i="0" u="none" strike="noStrike" cap="none" normalizeH="0" baseline="0" dirty="0" err="1">
                <a:ln>
                  <a:noFill/>
                </a:ln>
                <a:solidFill>
                  <a:srgbClr val="A626A4"/>
                </a:solidFill>
                <a:effectLst/>
                <a:latin typeface="Times New Roman" panose="02020603050405020304" pitchFamily="18" charset="0"/>
                <a:cs typeface="Times New Roman" panose="02020603050405020304" pitchFamily="18" charset="0"/>
              </a:rPr>
              <a:t>sizeof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int</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"Addresses of newly allocated memory: "</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for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&lt; n2;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printf</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"%u\n"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free</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383A42"/>
                </a:solidFill>
                <a:effectLst/>
                <a:latin typeface="Times New Roman" panose="02020603050405020304" pitchFamily="18" charset="0"/>
                <a:cs typeface="Times New Roman" panose="02020603050405020304" pitchFamily="18" charset="0"/>
              </a:rPr>
              <a:t>ptr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return</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986801"/>
                </a:solidFill>
                <a:effectLst/>
                <a:latin typeface="Times New Roman" panose="02020603050405020304" pitchFamily="18" charset="0"/>
                <a:cs typeface="Times New Roman" panose="02020603050405020304" pitchFamily="18" charset="0"/>
              </a:rPr>
              <a:t>0</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313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214412" y="637961"/>
            <a:ext cx="8690189" cy="4232700"/>
          </a:xfrm>
          <a:prstGeom prst="rect">
            <a:avLst/>
          </a:prstGeom>
          <a:noFill/>
          <a:ln>
            <a:noFill/>
          </a:ln>
        </p:spPr>
        <p:txBody>
          <a:bodyPr spcFirstLastPara="1" wrap="square" lIns="91425" tIns="91425" rIns="91425" bIns="91425" anchor="t" anchorCtr="0">
            <a:noAutofit/>
          </a:bodyPr>
          <a:lstStyle/>
          <a:p>
            <a:r>
              <a:rPr lang="en-US" sz="1600" b="1" u="sng" dirty="0">
                <a:solidFill>
                  <a:srgbClr val="FF0000"/>
                </a:solidFill>
                <a:latin typeface="Times New Roman" panose="02020603050405020304" pitchFamily="18" charset="0"/>
                <a:cs typeface="Times New Roman" panose="02020603050405020304" pitchFamily="18" charset="0"/>
              </a:rPr>
              <a:t>free()</a:t>
            </a:r>
          </a:p>
          <a:p>
            <a:endParaRPr lang="en-US" sz="1600" b="1" u="sng" dirty="0">
              <a:solidFill>
                <a:srgbClr val="FF000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Dynamically allocated memory created with either </a:t>
            </a:r>
            <a:r>
              <a:rPr lang="en-US" sz="1600" dirty="0" err="1">
                <a:latin typeface="Times New Roman" panose="02020603050405020304" pitchFamily="18" charset="0"/>
                <a:cs typeface="Times New Roman" panose="02020603050405020304" pitchFamily="18" charset="0"/>
              </a:rPr>
              <a:t>calloc</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malloc</a:t>
            </a:r>
            <a:r>
              <a:rPr lang="en-US" sz="1600" dirty="0">
                <a:latin typeface="Times New Roman" panose="02020603050405020304" pitchFamily="18" charset="0"/>
                <a:cs typeface="Times New Roman" panose="02020603050405020304" pitchFamily="18" charset="0"/>
              </a:rPr>
              <a:t>() doesn't get freed on their own. You must explicitly use free() to release the space.</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Syntax of free()</a:t>
            </a:r>
          </a:p>
          <a:p>
            <a:endParaRPr lang="en-US" sz="1600" b="1" u="sng"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free(</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a:t>
            </a:r>
          </a:p>
          <a:p>
            <a:endParaRPr lang="en-US" sz="1600" u="sng"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statement frees the space allocated in the memory pointed by </a:t>
            </a:r>
            <a:r>
              <a:rPr lang="en-US" sz="1600" dirty="0" err="1">
                <a:latin typeface="Times New Roman" panose="02020603050405020304" pitchFamily="18" charset="0"/>
                <a:cs typeface="Times New Roman" panose="02020603050405020304" pitchFamily="18" charset="0"/>
              </a:rPr>
              <a:t>ptr</a:t>
            </a:r>
            <a:r>
              <a:rPr lang="en-US" sz="1600" dirty="0">
                <a:latin typeface="Times New Roman" panose="02020603050405020304" pitchFamily="18" charset="0"/>
                <a:cs typeface="Times New Roman" panose="02020603050405020304" pitchFamily="18" charset="0"/>
              </a:rPr>
              <a:t>.</a:t>
            </a:r>
          </a:p>
          <a:p>
            <a:br>
              <a:rPr lang="en-US" sz="1600" dirty="0">
                <a:latin typeface="Times New Roman" panose="02020603050405020304" pitchFamily="18" charset="0"/>
                <a:cs typeface="Times New Roman" panose="02020603050405020304" pitchFamily="18" charset="0"/>
              </a:rPr>
            </a:br>
            <a:endParaRPr lang="en-US" sz="1600" u="sng" dirty="0">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345718" y="113511"/>
            <a:ext cx="5928031" cy="409904"/>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Dynamic Memory Allocation</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75265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345581" y="455400"/>
            <a:ext cx="8690189" cy="4232700"/>
          </a:xfrm>
          <a:prstGeom prst="rect">
            <a:avLst/>
          </a:prstGeom>
          <a:noFill/>
          <a:ln>
            <a:noFill/>
          </a:ln>
        </p:spPr>
        <p:txBody>
          <a:bodyPr spcFirstLastPara="1" wrap="square" lIns="91425" tIns="91425" rIns="91425" bIns="91425" anchor="t" anchorCtr="0">
            <a:noAutofit/>
          </a:bodyPr>
          <a:lstStyle/>
          <a:p>
            <a:r>
              <a:rPr lang="en-US" sz="1600" b="1" dirty="0">
                <a:solidFill>
                  <a:srgbClr val="FF0000"/>
                </a:solidFill>
              </a:rPr>
              <a:t>C Standard Library Functions</a:t>
            </a:r>
          </a:p>
          <a:p>
            <a:r>
              <a:rPr lang="en-US" sz="1600" dirty="0"/>
              <a:t> </a:t>
            </a:r>
            <a:r>
              <a:rPr lang="en-US" sz="1600" dirty="0">
                <a:sym typeface="Wingdings" pitchFamily="2" charset="2"/>
              </a:rPr>
              <a:t></a:t>
            </a:r>
            <a:r>
              <a:rPr lang="en-US" sz="1600" dirty="0"/>
              <a:t>C Library functions are inbuilt(predefined) functions in C programming.</a:t>
            </a:r>
          </a:p>
          <a:p>
            <a:r>
              <a:rPr lang="en-US" sz="1600" dirty="0">
                <a:sym typeface="Wingdings" pitchFamily="2" charset="2"/>
              </a:rPr>
              <a:t></a:t>
            </a:r>
            <a:r>
              <a:rPr lang="en-US" sz="1600" dirty="0"/>
              <a:t>The prototype and data definitions of these functions are present in their respective header files. </a:t>
            </a:r>
          </a:p>
          <a:p>
            <a:r>
              <a:rPr lang="en-US" sz="1600" dirty="0">
                <a:sym typeface="Wingdings" pitchFamily="2" charset="2"/>
              </a:rPr>
              <a:t></a:t>
            </a:r>
            <a:r>
              <a:rPr lang="en-US" sz="1600" dirty="0"/>
              <a:t>To use these functions we need to include the header file in our program.</a:t>
            </a:r>
          </a:p>
          <a:p>
            <a:r>
              <a:rPr lang="en-US" dirty="0">
                <a:solidFill>
                  <a:srgbClr val="FF0000"/>
                </a:solidFill>
              </a:rPr>
              <a:t>For example:</a:t>
            </a:r>
          </a:p>
          <a:p>
            <a:r>
              <a:rPr lang="en-US" sz="1600" dirty="0"/>
              <a:t>If you want to use the </a:t>
            </a:r>
            <a:r>
              <a:rPr lang="en-US" sz="1600" dirty="0" err="1"/>
              <a:t>printf</a:t>
            </a:r>
            <a:r>
              <a:rPr lang="en-US" sz="1600" dirty="0"/>
              <a:t>(),</a:t>
            </a:r>
            <a:r>
              <a:rPr lang="en-US" sz="1600" dirty="0" err="1"/>
              <a:t>scanf</a:t>
            </a:r>
            <a:r>
              <a:rPr lang="en-US" sz="1600" dirty="0"/>
              <a:t>() function, the header file &lt;</a:t>
            </a:r>
            <a:r>
              <a:rPr lang="en-US" sz="1600" dirty="0" err="1"/>
              <a:t>stdio.h</a:t>
            </a:r>
            <a:r>
              <a:rPr lang="en-US" sz="1600" dirty="0"/>
              <a:t>&gt; should be included.</a:t>
            </a:r>
          </a:p>
          <a:p>
            <a:r>
              <a:rPr lang="en-US" sz="1600" dirty="0">
                <a:sym typeface="Wingdings" pitchFamily="2" charset="2"/>
              </a:rPr>
              <a:t></a:t>
            </a:r>
            <a:r>
              <a:rPr lang="en-US" sz="1600" dirty="0"/>
              <a:t>If you try to use </a:t>
            </a:r>
            <a:r>
              <a:rPr lang="en-US" sz="1600" dirty="0" err="1"/>
              <a:t>printf</a:t>
            </a:r>
            <a:r>
              <a:rPr lang="en-US" sz="1600" dirty="0"/>
              <a:t>() without including the </a:t>
            </a:r>
            <a:r>
              <a:rPr lang="en-US" sz="1600" dirty="0" err="1"/>
              <a:t>stdio.h</a:t>
            </a:r>
            <a:r>
              <a:rPr lang="en-US" sz="1600" dirty="0"/>
              <a:t> header file, you will get an error.</a:t>
            </a:r>
          </a:p>
          <a:p>
            <a:r>
              <a:rPr lang="en-US" u="sng" dirty="0">
                <a:solidFill>
                  <a:schemeClr val="tx1"/>
                </a:solidFill>
              </a:rPr>
              <a:t>Advantages of using library functions:</a:t>
            </a:r>
          </a:p>
          <a:p>
            <a:r>
              <a:rPr lang="en-US" sz="1600" i="1" dirty="0">
                <a:sym typeface="Wingdings" pitchFamily="2" charset="2"/>
              </a:rPr>
              <a:t>                   </a:t>
            </a:r>
            <a:r>
              <a:rPr lang="en-US" sz="1600" i="1" dirty="0"/>
              <a:t>It saves considerable development time</a:t>
            </a:r>
          </a:p>
          <a:p>
            <a:r>
              <a:rPr lang="en-US" sz="1600" i="1" dirty="0">
                <a:sym typeface="Wingdings" pitchFamily="2" charset="2"/>
              </a:rPr>
              <a:t>                    </a:t>
            </a:r>
            <a:r>
              <a:rPr lang="en-US" sz="1600" i="1" dirty="0"/>
              <a:t>The functions are portable: works same on every computer.</a:t>
            </a:r>
          </a:p>
          <a:p>
            <a:endParaRPr lang="en-US" i="1" u="sng" dirty="0">
              <a:solidFill>
                <a:srgbClr val="002060"/>
              </a:solidFill>
            </a:endParaRPr>
          </a:p>
          <a:p>
            <a:r>
              <a:rPr lang="en-US" sz="1600" i="1" u="sng" dirty="0">
                <a:solidFill>
                  <a:srgbClr val="002060"/>
                </a:solidFill>
              </a:rPr>
              <a:t>Some library functions are:</a:t>
            </a:r>
          </a:p>
          <a:p>
            <a:r>
              <a:rPr lang="en-US" sz="1600" dirty="0">
                <a:solidFill>
                  <a:srgbClr val="002060"/>
                </a:solidFill>
              </a:rPr>
              <a:t>sqrt()……&lt;</a:t>
            </a:r>
            <a:r>
              <a:rPr lang="en-US" sz="1600" dirty="0" err="1">
                <a:solidFill>
                  <a:srgbClr val="002060"/>
                </a:solidFill>
              </a:rPr>
              <a:t>math.h</a:t>
            </a:r>
            <a:r>
              <a:rPr lang="en-US" sz="1600" dirty="0">
                <a:solidFill>
                  <a:srgbClr val="002060"/>
                </a:solidFill>
              </a:rPr>
              <a:t>&gt;</a:t>
            </a:r>
          </a:p>
          <a:p>
            <a:r>
              <a:rPr lang="en-US" sz="1600" dirty="0" err="1">
                <a:solidFill>
                  <a:srgbClr val="002060"/>
                </a:solidFill>
              </a:rPr>
              <a:t>pow</a:t>
            </a:r>
            <a:r>
              <a:rPr lang="en-US" sz="1600" dirty="0">
                <a:solidFill>
                  <a:srgbClr val="002060"/>
                </a:solidFill>
              </a:rPr>
              <a:t>()</a:t>
            </a:r>
          </a:p>
          <a:p>
            <a:r>
              <a:rPr lang="en-US" sz="1600" dirty="0" err="1">
                <a:solidFill>
                  <a:srgbClr val="002060"/>
                </a:solidFill>
              </a:rPr>
              <a:t>exp</a:t>
            </a:r>
            <a:r>
              <a:rPr lang="en-US" sz="1600" dirty="0">
                <a:solidFill>
                  <a:srgbClr val="002060"/>
                </a:solidFill>
              </a:rPr>
              <a:t>()</a:t>
            </a:r>
          </a:p>
          <a:p>
            <a:r>
              <a:rPr lang="en-US" sz="1600" i="1" u="sng" dirty="0" err="1">
                <a:solidFill>
                  <a:srgbClr val="002060"/>
                </a:solidFill>
              </a:rPr>
              <a:t>strcpy</a:t>
            </a:r>
            <a:r>
              <a:rPr lang="en-US" sz="1600" i="1" u="sng" dirty="0">
                <a:solidFill>
                  <a:srgbClr val="002060"/>
                </a:solidFill>
              </a:rPr>
              <a:t>()….&lt;</a:t>
            </a:r>
            <a:r>
              <a:rPr lang="en-US" sz="1600" i="1" u="sng" dirty="0" err="1">
                <a:solidFill>
                  <a:srgbClr val="002060"/>
                </a:solidFill>
              </a:rPr>
              <a:t>string.h</a:t>
            </a:r>
            <a:r>
              <a:rPr lang="en-US" sz="1600" i="1" u="sng" dirty="0">
                <a:solidFill>
                  <a:srgbClr val="002060"/>
                </a:solidFill>
              </a:rPr>
              <a:t>&gt;</a:t>
            </a:r>
          </a:p>
          <a:p>
            <a:r>
              <a:rPr lang="en-US" sz="1600" i="1" u="sng" dirty="0" err="1">
                <a:solidFill>
                  <a:srgbClr val="002060"/>
                </a:solidFill>
              </a:rPr>
              <a:t>strcat</a:t>
            </a:r>
            <a:r>
              <a:rPr lang="en-US" sz="1600" i="1" u="sng" dirty="0">
                <a:solidFill>
                  <a:srgbClr val="002060"/>
                </a:solidFill>
              </a:rPr>
              <a:t>()                    etc…..</a:t>
            </a:r>
          </a:p>
          <a:p>
            <a:endParaRPr lang="en-US" sz="1600" dirty="0">
              <a:solidFill>
                <a:srgbClr val="7030A0"/>
              </a:solidFill>
            </a:endParaRPr>
          </a:p>
          <a:p>
            <a:endParaRPr lang="en-US" sz="1600" dirty="0">
              <a:solidFill>
                <a:schemeClr val="tx1">
                  <a:lumMod val="65000"/>
                  <a:lumOff val="35000"/>
                </a:schemeClr>
              </a:solidFill>
            </a:endParaRPr>
          </a:p>
          <a:p>
            <a:endParaRPr lang="en-US" sz="1600" b="1" dirty="0"/>
          </a:p>
        </p:txBody>
      </p:sp>
      <p:sp>
        <p:nvSpPr>
          <p:cNvPr id="56" name="Google Shape;56;p13"/>
          <p:cNvSpPr txBox="1"/>
          <p:nvPr/>
        </p:nvSpPr>
        <p:spPr>
          <a:xfrm>
            <a:off x="2345713" y="71154"/>
            <a:ext cx="2904000"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Functions</a:t>
            </a:r>
            <a:endParaRPr sz="2400" b="1" dirty="0">
              <a:solidFill>
                <a:srgbClr val="0000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1704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89FA-089A-4B6A-B500-7AB04A42B095}"/>
              </a:ext>
            </a:extLst>
          </p:cNvPr>
          <p:cNvSpPr>
            <a:spLocks noGrp="1"/>
          </p:cNvSpPr>
          <p:nvPr>
            <p:ph type="title"/>
          </p:nvPr>
        </p:nvSpPr>
        <p:spPr>
          <a:xfrm>
            <a:off x="433379" y="678029"/>
            <a:ext cx="8384556" cy="3759292"/>
          </a:xfrm>
        </p:spPr>
        <p:txBody>
          <a:bodyPr>
            <a:normAutofit fontScale="90000"/>
          </a:bodyPr>
          <a:lstStyle/>
          <a:p>
            <a:r>
              <a:rPr lang="en-US" sz="1800" b="1" dirty="0">
                <a:solidFill>
                  <a:srgbClr val="FF0000"/>
                </a:solidFill>
              </a:rPr>
              <a:t>User-defined function</a:t>
            </a:r>
            <a:br>
              <a:rPr lang="en-US" sz="1800" b="1" dirty="0"/>
            </a:br>
            <a:br>
              <a:rPr lang="en-US" sz="1600" b="1" dirty="0"/>
            </a:br>
            <a:r>
              <a:rPr lang="en-US" sz="1600" dirty="0">
                <a:solidFill>
                  <a:schemeClr val="tx1"/>
                </a:solidFill>
              </a:rPr>
              <a:t>You can also create functions as per your need.</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Functions created by the user when writing the program  are known as user-defined functions.</a:t>
            </a:r>
            <a:br>
              <a:rPr lang="en-US" sz="1600" dirty="0">
                <a:solidFill>
                  <a:schemeClr val="tx1"/>
                </a:solidFill>
              </a:rPr>
            </a:br>
            <a:br>
              <a:rPr lang="en-US" sz="1600" dirty="0">
                <a:solidFill>
                  <a:schemeClr val="tx1"/>
                </a:solidFill>
              </a:rPr>
            </a:br>
            <a:r>
              <a:rPr lang="en-US" sz="1600" dirty="0">
                <a:solidFill>
                  <a:schemeClr val="tx1"/>
                </a:solidFill>
              </a:rPr>
              <a:t>add()</a:t>
            </a:r>
            <a:br>
              <a:rPr lang="en-US" sz="1600" dirty="0">
                <a:solidFill>
                  <a:schemeClr val="tx1"/>
                </a:solidFill>
              </a:rPr>
            </a:br>
            <a:br>
              <a:rPr lang="en-US" sz="1600" dirty="0">
                <a:solidFill>
                  <a:schemeClr val="tx1"/>
                </a:solidFill>
              </a:rPr>
            </a:br>
            <a:r>
              <a:rPr lang="en-US" sz="1600" dirty="0">
                <a:solidFill>
                  <a:schemeClr val="tx1"/>
                </a:solidFill>
              </a:rPr>
              <a:t>fact( )</a:t>
            </a:r>
            <a:br>
              <a:rPr lang="en-US" sz="1600" dirty="0">
                <a:solidFill>
                  <a:schemeClr val="tx1"/>
                </a:solidFill>
              </a:rPr>
            </a:br>
            <a:br>
              <a:rPr lang="en-US" sz="1600" dirty="0">
                <a:solidFill>
                  <a:schemeClr val="tx1"/>
                </a:solidFill>
              </a:rPr>
            </a:br>
            <a:r>
              <a:rPr lang="en-US" sz="1600" dirty="0">
                <a:solidFill>
                  <a:schemeClr val="tx1"/>
                </a:solidFill>
              </a:rPr>
              <a:t>fib(  )</a:t>
            </a:r>
            <a:br>
              <a:rPr lang="en-US" sz="1600" dirty="0">
                <a:solidFill>
                  <a:schemeClr val="tx1"/>
                </a:solidFill>
              </a:rPr>
            </a:br>
            <a:br>
              <a:rPr lang="en-US" sz="1600" dirty="0">
                <a:solidFill>
                  <a:schemeClr val="tx1"/>
                </a:solidFill>
              </a:rPr>
            </a:br>
            <a:r>
              <a:rPr lang="en-US" sz="1600" dirty="0" err="1">
                <a:solidFill>
                  <a:schemeClr val="tx1"/>
                </a:solidFill>
              </a:rPr>
              <a:t>mul</a:t>
            </a:r>
            <a:r>
              <a:rPr lang="en-US" sz="1600" dirty="0">
                <a:solidFill>
                  <a:schemeClr val="tx1"/>
                </a:solidFill>
              </a:rPr>
              <a:t>( )</a:t>
            </a:r>
            <a:br>
              <a:rPr lang="en-US" dirty="0"/>
            </a:br>
            <a:endParaRPr lang="en-IN" sz="1600" dirty="0"/>
          </a:p>
        </p:txBody>
      </p:sp>
    </p:spTree>
    <p:extLst>
      <p:ext uri="{BB962C8B-B14F-4D97-AF65-F5344CB8AC3E}">
        <p14:creationId xmlns:p14="http://schemas.microsoft.com/office/powerpoint/2010/main" val="390856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4" name="Google Shape;54;p13"/>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
        <p:nvSpPr>
          <p:cNvPr id="55" name="Google Shape;55;p13"/>
          <p:cNvSpPr txBox="1"/>
          <p:nvPr/>
        </p:nvSpPr>
        <p:spPr>
          <a:xfrm>
            <a:off x="119700" y="728990"/>
            <a:ext cx="8904600" cy="4232700"/>
          </a:xfrm>
          <a:prstGeom prst="rect">
            <a:avLst/>
          </a:prstGeom>
          <a:noFill/>
          <a:ln>
            <a:noFill/>
          </a:ln>
        </p:spPr>
        <p:txBody>
          <a:bodyPr spcFirstLastPara="1" wrap="square" lIns="91425" tIns="91425" rIns="91425" bIns="91425" anchor="t" anchorCtr="0">
            <a:noAutofit/>
          </a:bodyPr>
          <a:lstStyle/>
          <a:p>
            <a:pPr marL="152392">
              <a:lnSpc>
                <a:spcPct val="115000"/>
              </a:lnSpc>
              <a:buSzPts val="1200"/>
            </a:pPr>
            <a:r>
              <a:rPr lang="en-US" sz="1800" u="sng" dirty="0">
                <a:solidFill>
                  <a:srgbClr val="FF0000"/>
                </a:solidFill>
              </a:rPr>
              <a:t>Syntax</a:t>
            </a:r>
          </a:p>
          <a:p>
            <a:pPr marL="152392">
              <a:lnSpc>
                <a:spcPct val="115000"/>
              </a:lnSpc>
              <a:buSzPts val="1200"/>
            </a:pPr>
            <a:r>
              <a:rPr lang="en-US" sz="1800" dirty="0">
                <a:solidFill>
                  <a:schemeClr val="accent1"/>
                </a:solidFill>
              </a:rPr>
              <a:t>                                                   		</a:t>
            </a:r>
          </a:p>
          <a:p>
            <a:r>
              <a:rPr lang="en-US" sz="1800" i="1" dirty="0">
                <a:solidFill>
                  <a:srgbClr val="D01400"/>
                </a:solidFill>
              </a:rPr>
              <a:t>	</a:t>
            </a:r>
            <a:r>
              <a:rPr lang="en-US" sz="1800" i="1" dirty="0" err="1">
                <a:solidFill>
                  <a:srgbClr val="D01400"/>
                </a:solidFill>
              </a:rPr>
              <a:t>return_type</a:t>
            </a:r>
            <a:r>
              <a:rPr lang="en-US" sz="1800" i="1" dirty="0">
                <a:solidFill>
                  <a:srgbClr val="D01400"/>
                </a:solidFill>
              </a:rPr>
              <a:t>   </a:t>
            </a:r>
            <a:r>
              <a:rPr lang="en-US" sz="1800" i="1" dirty="0" err="1">
                <a:solidFill>
                  <a:srgbClr val="D01400"/>
                </a:solidFill>
              </a:rPr>
              <a:t>function_name</a:t>
            </a:r>
            <a:r>
              <a:rPr lang="en-US" sz="1800" i="1" dirty="0">
                <a:solidFill>
                  <a:srgbClr val="D01400"/>
                </a:solidFill>
              </a:rPr>
              <a:t> (datatype var1,datatype var2,………..);            </a:t>
            </a:r>
          </a:p>
          <a:p>
            <a:r>
              <a:rPr lang="en-US" sz="1800" i="1" dirty="0">
                <a:solidFill>
                  <a:srgbClr val="D01400"/>
                </a:solidFill>
              </a:rPr>
              <a:t> 	{                                                                                     	        </a:t>
            </a:r>
          </a:p>
          <a:p>
            <a:r>
              <a:rPr lang="en-US" sz="1800" i="1" dirty="0">
                <a:solidFill>
                  <a:srgbClr val="D01400"/>
                </a:solidFill>
              </a:rPr>
              <a:t>	 Set of statements – Block of code ;                                  	           </a:t>
            </a:r>
          </a:p>
          <a:p>
            <a:r>
              <a:rPr lang="en-US" sz="1800" i="1" dirty="0">
                <a:solidFill>
                  <a:srgbClr val="D01400"/>
                </a:solidFill>
              </a:rPr>
              <a:t> 	}   </a:t>
            </a:r>
          </a:p>
          <a:p>
            <a:r>
              <a:rPr lang="en-US" sz="1800" i="1" dirty="0">
                <a:solidFill>
                  <a:schemeClr val="tx1"/>
                </a:solidFill>
              </a:rPr>
              <a:t>		</a:t>
            </a:r>
          </a:p>
          <a:p>
            <a:r>
              <a:rPr lang="en-US" sz="1800" i="1" dirty="0">
                <a:solidFill>
                  <a:srgbClr val="D01400"/>
                </a:solidFill>
              </a:rPr>
              <a:t>		          </a:t>
            </a:r>
          </a:p>
          <a:p>
            <a:endParaRPr lang="en-US" sz="1800" dirty="0"/>
          </a:p>
          <a:p>
            <a:pPr marL="152392">
              <a:lnSpc>
                <a:spcPct val="115000"/>
              </a:lnSpc>
              <a:buSzPts val="1200"/>
            </a:pPr>
            <a:endParaRPr lang="en-US" sz="1800" dirty="0"/>
          </a:p>
        </p:txBody>
      </p:sp>
      <p:sp>
        <p:nvSpPr>
          <p:cNvPr id="56" name="Google Shape;56;p13"/>
          <p:cNvSpPr txBox="1"/>
          <p:nvPr/>
        </p:nvSpPr>
        <p:spPr>
          <a:xfrm>
            <a:off x="2317630" y="100120"/>
            <a:ext cx="4508743" cy="314415"/>
          </a:xfrm>
          <a:prstGeom prst="rect">
            <a:avLst/>
          </a:prstGeom>
          <a:noFill/>
          <a:ln>
            <a:noFill/>
          </a:ln>
        </p:spPr>
        <p:txBody>
          <a:bodyPr spcFirstLastPara="1" wrap="square" lIns="91425" tIns="91425" rIns="91425" bIns="91425" anchor="t" anchorCtr="0">
            <a:noAutofit/>
          </a:bodyPr>
          <a:lstStyle/>
          <a:p>
            <a:r>
              <a:rPr lang="en" sz="2400" b="1" dirty="0">
                <a:solidFill>
                  <a:srgbClr val="0000FF"/>
                </a:solidFill>
                <a:latin typeface="Century Gothic"/>
                <a:ea typeface="Century Gothic"/>
                <a:cs typeface="Century Gothic"/>
                <a:sym typeface="Century Gothic"/>
              </a:rPr>
              <a:t>      </a:t>
            </a:r>
            <a:r>
              <a:rPr lang="en-IN" sz="2400" b="1" dirty="0">
                <a:solidFill>
                  <a:srgbClr val="0000FF"/>
                </a:solidFill>
                <a:latin typeface="Century Gothic"/>
                <a:ea typeface="Century Gothic"/>
                <a:cs typeface="Century Gothic"/>
                <a:sym typeface="Century Gothic"/>
              </a:rPr>
              <a:t>Declaring a F</a:t>
            </a:r>
            <a:r>
              <a:rPr lang="en" sz="2400" b="1" dirty="0">
                <a:solidFill>
                  <a:srgbClr val="0000FF"/>
                </a:solidFill>
                <a:latin typeface="Century Gothic"/>
                <a:ea typeface="Century Gothic"/>
                <a:cs typeface="Century Gothic"/>
                <a:sym typeface="Century Gothic"/>
              </a:rPr>
              <a:t>unction</a:t>
            </a:r>
            <a:endParaRPr sz="2400" b="1" dirty="0">
              <a:solidFill>
                <a:srgbClr val="0000FF"/>
              </a:solidFill>
              <a:latin typeface="Century Gothic"/>
              <a:ea typeface="Century Gothic"/>
              <a:cs typeface="Century Gothic"/>
              <a:sym typeface="Century Gothic"/>
            </a:endParaRPr>
          </a:p>
        </p:txBody>
      </p:sp>
      <p:sp>
        <p:nvSpPr>
          <p:cNvPr id="2" name="Left Brace 1">
            <a:extLst>
              <a:ext uri="{FF2B5EF4-FFF2-40B4-BE49-F238E27FC236}">
                <a16:creationId xmlns:a16="http://schemas.microsoft.com/office/drawing/2014/main" id="{BF98B34A-5854-435C-AF4B-7054C0EA066D}"/>
              </a:ext>
            </a:extLst>
          </p:cNvPr>
          <p:cNvSpPr/>
          <p:nvPr/>
        </p:nvSpPr>
        <p:spPr>
          <a:xfrm rot="16200000">
            <a:off x="5384724" y="735139"/>
            <a:ext cx="439479" cy="2656472"/>
          </a:xfrm>
          <a:prstGeom prst="leftBrace">
            <a:avLst>
              <a:gd name="adj1" fmla="val 8333"/>
              <a:gd name="adj2" fmla="val 5038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id="{FE75B9C9-C5FA-49A2-91B2-7A76864127E6}"/>
              </a:ext>
            </a:extLst>
          </p:cNvPr>
          <p:cNvSpPr txBox="1"/>
          <p:nvPr/>
        </p:nvSpPr>
        <p:spPr>
          <a:xfrm>
            <a:off x="4799366" y="2283115"/>
            <a:ext cx="2119423" cy="307777"/>
          </a:xfrm>
          <a:prstGeom prst="rect">
            <a:avLst/>
          </a:prstGeom>
          <a:noFill/>
        </p:spPr>
        <p:txBody>
          <a:bodyPr wrap="square" rtlCol="0">
            <a:spAutoFit/>
          </a:bodyPr>
          <a:lstStyle/>
          <a:p>
            <a:r>
              <a:rPr lang="en-US" dirty="0"/>
              <a:t>Argument list</a:t>
            </a:r>
            <a:endParaRPr lang="en-IN" dirty="0"/>
          </a:p>
        </p:txBody>
      </p:sp>
    </p:spTree>
    <p:extLst>
      <p:ext uri="{BB962C8B-B14F-4D97-AF65-F5344CB8AC3E}">
        <p14:creationId xmlns:p14="http://schemas.microsoft.com/office/powerpoint/2010/main" val="79059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D615-BF86-4463-8171-6D48E9616355}"/>
              </a:ext>
            </a:extLst>
          </p:cNvPr>
          <p:cNvSpPr>
            <a:spLocks noGrp="1"/>
          </p:cNvSpPr>
          <p:nvPr>
            <p:ph type="title"/>
          </p:nvPr>
        </p:nvSpPr>
        <p:spPr>
          <a:xfrm>
            <a:off x="450688" y="833323"/>
            <a:ext cx="8242623" cy="4090800"/>
          </a:xfrm>
        </p:spPr>
        <p:txBody>
          <a:bodyPr>
            <a:normAutofit fontScale="90000"/>
          </a:bodyPr>
          <a:lstStyle/>
          <a:p>
            <a:pPr marL="152392">
              <a:lnSpc>
                <a:spcPct val="115000"/>
              </a:lnSpc>
            </a:pPr>
            <a:r>
              <a:rPr lang="en-US" sz="1800" u="sng" dirty="0">
                <a:solidFill>
                  <a:srgbClr val="FF0000"/>
                </a:solidFill>
              </a:rPr>
              <a:t>Syntax for declaring function</a:t>
            </a:r>
            <a:r>
              <a:rPr lang="en-US" sz="1800" dirty="0">
                <a:solidFill>
                  <a:schemeClr val="accent1"/>
                </a:solidFill>
              </a:rPr>
              <a:t> </a:t>
            </a:r>
            <a:br>
              <a:rPr lang="en-US" sz="1800" dirty="0">
                <a:solidFill>
                  <a:schemeClr val="accent1"/>
                </a:solidFill>
              </a:rPr>
            </a:br>
            <a:r>
              <a:rPr lang="en-US" sz="1800" dirty="0">
                <a:solidFill>
                  <a:schemeClr val="accent1"/>
                </a:solidFill>
              </a:rPr>
              <a:t>                                                  		</a:t>
            </a:r>
            <a:br>
              <a:rPr lang="en-US" sz="1800" dirty="0">
                <a:solidFill>
                  <a:schemeClr val="accent1"/>
                </a:solidFill>
              </a:rPr>
            </a:br>
            <a:r>
              <a:rPr lang="en-US" sz="1800" i="1" dirty="0" err="1">
                <a:solidFill>
                  <a:srgbClr val="FF0000"/>
                </a:solidFill>
              </a:rPr>
              <a:t>return_type</a:t>
            </a:r>
            <a:r>
              <a:rPr lang="en-US" sz="1800" i="1" dirty="0">
                <a:solidFill>
                  <a:srgbClr val="FF0000"/>
                </a:solidFill>
              </a:rPr>
              <a:t>   </a:t>
            </a:r>
            <a:r>
              <a:rPr lang="en-US" sz="1800" i="1" dirty="0" err="1">
                <a:solidFill>
                  <a:schemeClr val="tx1"/>
                </a:solidFill>
              </a:rPr>
              <a:t>function_name</a:t>
            </a:r>
            <a:r>
              <a:rPr lang="en-US" sz="1800" i="1" dirty="0">
                <a:solidFill>
                  <a:schemeClr val="tx1"/>
                </a:solidFill>
              </a:rPr>
              <a:t> (datatype var1,datatype var2,………..);            </a:t>
            </a:r>
            <a:br>
              <a:rPr lang="en-US" sz="1800" i="1" dirty="0">
                <a:solidFill>
                  <a:schemeClr val="tx1"/>
                </a:solidFill>
              </a:rPr>
            </a:br>
            <a:r>
              <a:rPr lang="en-US" sz="1800" i="1" dirty="0">
                <a:solidFill>
                  <a:schemeClr val="tx1"/>
                </a:solidFill>
              </a:rPr>
              <a:t> {                                                                                     	        </a:t>
            </a:r>
            <a:br>
              <a:rPr lang="en-US" sz="1800" i="1" dirty="0">
                <a:solidFill>
                  <a:schemeClr val="tx1"/>
                </a:solidFill>
              </a:rPr>
            </a:br>
            <a:r>
              <a:rPr lang="en-US" sz="1800" i="1" dirty="0">
                <a:solidFill>
                  <a:schemeClr val="tx1"/>
                </a:solidFill>
              </a:rPr>
              <a:t> Set of statements – Block of code ;                                  	           </a:t>
            </a:r>
            <a:br>
              <a:rPr lang="en-US" sz="1800" i="1" dirty="0">
                <a:solidFill>
                  <a:schemeClr val="tx1"/>
                </a:solidFill>
              </a:rPr>
            </a:br>
            <a:r>
              <a:rPr lang="en-US" sz="1800" i="1" dirty="0">
                <a:solidFill>
                  <a:schemeClr val="tx1"/>
                </a:solidFill>
              </a:rPr>
              <a:t> }</a:t>
            </a:r>
            <a:r>
              <a:rPr lang="en-US" sz="1800" i="1" dirty="0">
                <a:solidFill>
                  <a:srgbClr val="D01400"/>
                </a:solidFill>
              </a:rPr>
              <a:t>   </a:t>
            </a:r>
            <a:br>
              <a:rPr lang="en-US" sz="1800" i="1" dirty="0">
                <a:solidFill>
                  <a:srgbClr val="D01400"/>
                </a:solidFill>
              </a:rPr>
            </a:br>
            <a:r>
              <a:rPr lang="en-US" sz="1800" i="1" dirty="0">
                <a:solidFill>
                  <a:schemeClr val="tx1"/>
                </a:solidFill>
              </a:rPr>
              <a:t>		</a:t>
            </a:r>
            <a:br>
              <a:rPr lang="en-US" sz="1800" i="1" dirty="0">
                <a:solidFill>
                  <a:schemeClr val="tx1"/>
                </a:solidFill>
              </a:rPr>
            </a:br>
            <a:r>
              <a:rPr lang="en-US" sz="1800" i="1" dirty="0">
                <a:solidFill>
                  <a:srgbClr val="D01400"/>
                </a:solidFill>
              </a:rPr>
              <a:t>		          </a:t>
            </a:r>
            <a:br>
              <a:rPr lang="en-US" sz="1800" i="1" dirty="0">
                <a:solidFill>
                  <a:srgbClr val="D01400"/>
                </a:solidFill>
              </a:rPr>
            </a:br>
            <a:r>
              <a:rPr lang="en-US" sz="1800" b="1" dirty="0" err="1">
                <a:solidFill>
                  <a:srgbClr val="7030A0"/>
                </a:solidFill>
              </a:rPr>
              <a:t>return_type</a:t>
            </a:r>
            <a:r>
              <a:rPr lang="en-US" sz="1800" b="1" dirty="0">
                <a:solidFill>
                  <a:srgbClr val="7030A0"/>
                </a:solidFill>
              </a:rPr>
              <a:t>:</a:t>
            </a:r>
            <a:br>
              <a:rPr lang="en-US" sz="1800" dirty="0"/>
            </a:br>
            <a:r>
              <a:rPr lang="en-US" sz="1600" dirty="0">
                <a:solidFill>
                  <a:schemeClr val="tx1"/>
                </a:solidFill>
              </a:rPr>
              <a:t>Function is declared to perform some task and expected to return the value in the form of output. </a:t>
            </a:r>
            <a:br>
              <a:rPr lang="en-US" sz="1600" dirty="0">
                <a:solidFill>
                  <a:schemeClr val="tx1"/>
                </a:solidFill>
              </a:rPr>
            </a:br>
            <a:r>
              <a:rPr lang="en-US" sz="1600" dirty="0">
                <a:solidFill>
                  <a:schemeClr val="tx1"/>
                </a:solidFill>
              </a:rPr>
              <a:t>For this a return statement is added at the end of function body</a:t>
            </a:r>
            <a:br>
              <a:rPr lang="en-US" sz="1600" dirty="0">
                <a:solidFill>
                  <a:schemeClr val="tx1"/>
                </a:solidFill>
              </a:rPr>
            </a:br>
            <a:r>
              <a:rPr lang="en-US" sz="1600" dirty="0">
                <a:solidFill>
                  <a:schemeClr val="tx1"/>
                </a:solidFill>
              </a:rPr>
              <a:t>Return type specifies the type of value (such as int, double, char, void, short etc.) that function is expected to return to the program which called the function.</a:t>
            </a:r>
            <a:br>
              <a:rPr lang="en-US" sz="1600" dirty="0">
                <a:solidFill>
                  <a:schemeClr val="tx1"/>
                </a:solidFill>
              </a:rPr>
            </a:br>
            <a:endParaRPr lang="en-IN" sz="1800" dirty="0">
              <a:solidFill>
                <a:schemeClr val="tx1"/>
              </a:solidFill>
            </a:endParaRPr>
          </a:p>
        </p:txBody>
      </p:sp>
      <p:cxnSp>
        <p:nvCxnSpPr>
          <p:cNvPr id="3" name="Google Shape;54;p13">
            <a:extLst>
              <a:ext uri="{FF2B5EF4-FFF2-40B4-BE49-F238E27FC236}">
                <a16:creationId xmlns:a16="http://schemas.microsoft.com/office/drawing/2014/main" id="{72B46AA8-9BF5-4EE2-9127-968B41914597}"/>
              </a:ext>
            </a:extLst>
          </p:cNvPr>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209922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7E30-7A54-4816-A9F9-49BBA5CCAECB}"/>
              </a:ext>
            </a:extLst>
          </p:cNvPr>
          <p:cNvSpPr>
            <a:spLocks noGrp="1"/>
          </p:cNvSpPr>
          <p:nvPr>
            <p:ph type="title"/>
          </p:nvPr>
        </p:nvSpPr>
        <p:spPr>
          <a:xfrm>
            <a:off x="447721" y="637961"/>
            <a:ext cx="8462363" cy="4090800"/>
          </a:xfrm>
        </p:spPr>
        <p:txBody>
          <a:bodyPr/>
          <a:lstStyle/>
          <a:p>
            <a:r>
              <a:rPr lang="en-US" sz="1800" u="sng" dirty="0">
                <a:solidFill>
                  <a:srgbClr val="FF0000"/>
                </a:solidFill>
              </a:rPr>
              <a:t>Syntax for declaring function</a:t>
            </a:r>
            <a:r>
              <a:rPr lang="en-US" sz="1800" dirty="0">
                <a:solidFill>
                  <a:schemeClr val="accent1"/>
                </a:solidFill>
              </a:rPr>
              <a:t> </a:t>
            </a:r>
            <a:br>
              <a:rPr lang="en-US" sz="1800" dirty="0">
                <a:solidFill>
                  <a:schemeClr val="accent1"/>
                </a:solidFill>
              </a:rPr>
            </a:br>
            <a:r>
              <a:rPr lang="en-US" sz="1800" dirty="0">
                <a:solidFill>
                  <a:schemeClr val="accent1"/>
                </a:solidFill>
              </a:rPr>
              <a:t>                                                  		</a:t>
            </a:r>
            <a:br>
              <a:rPr lang="en-US" sz="1800" dirty="0">
                <a:solidFill>
                  <a:schemeClr val="accent1"/>
                </a:solidFill>
              </a:rPr>
            </a:br>
            <a:r>
              <a:rPr lang="en-US" sz="1800" i="1" dirty="0" err="1">
                <a:solidFill>
                  <a:schemeClr val="tx1"/>
                </a:solidFill>
              </a:rPr>
              <a:t>return_type</a:t>
            </a:r>
            <a:r>
              <a:rPr lang="en-US" sz="1800" i="1" dirty="0">
                <a:solidFill>
                  <a:schemeClr val="tx1"/>
                </a:solidFill>
              </a:rPr>
              <a:t>   </a:t>
            </a:r>
            <a:r>
              <a:rPr lang="en-US" sz="1800" i="1" dirty="0" err="1">
                <a:solidFill>
                  <a:srgbClr val="FF0000"/>
                </a:solidFill>
              </a:rPr>
              <a:t>function_name</a:t>
            </a:r>
            <a:r>
              <a:rPr lang="en-US" sz="1800" i="1" dirty="0">
                <a:solidFill>
                  <a:srgbClr val="FF0000"/>
                </a:solidFill>
              </a:rPr>
              <a:t> </a:t>
            </a:r>
            <a:r>
              <a:rPr lang="en-US" sz="1800" i="1" dirty="0">
                <a:solidFill>
                  <a:schemeClr val="tx1"/>
                </a:solidFill>
              </a:rPr>
              <a:t>(datatype var1,datatype var2,………..);            </a:t>
            </a:r>
            <a:br>
              <a:rPr lang="en-US" sz="1800" i="1" dirty="0">
                <a:solidFill>
                  <a:schemeClr val="tx1"/>
                </a:solidFill>
              </a:rPr>
            </a:br>
            <a:r>
              <a:rPr lang="en-US" sz="1800" i="1" dirty="0">
                <a:solidFill>
                  <a:schemeClr val="tx1"/>
                </a:solidFill>
              </a:rPr>
              <a:t> {                                                                                     	        </a:t>
            </a:r>
            <a:br>
              <a:rPr lang="en-US" sz="1800" i="1" dirty="0">
                <a:solidFill>
                  <a:schemeClr val="tx1"/>
                </a:solidFill>
              </a:rPr>
            </a:br>
            <a:r>
              <a:rPr lang="en-US" sz="1800" i="1" dirty="0">
                <a:solidFill>
                  <a:schemeClr val="tx1"/>
                </a:solidFill>
              </a:rPr>
              <a:t> Set of statements – Block of code ;                                  	           </a:t>
            </a:r>
            <a:br>
              <a:rPr lang="en-US" sz="1800" i="1" dirty="0">
                <a:solidFill>
                  <a:schemeClr val="tx1"/>
                </a:solidFill>
              </a:rPr>
            </a:br>
            <a:r>
              <a:rPr lang="en-US" sz="1800" i="1" dirty="0">
                <a:solidFill>
                  <a:schemeClr val="tx1"/>
                </a:solidFill>
              </a:rPr>
              <a:t> }</a:t>
            </a:r>
            <a:r>
              <a:rPr lang="en-US" sz="1800" i="1" dirty="0">
                <a:solidFill>
                  <a:srgbClr val="D01400"/>
                </a:solidFill>
              </a:rPr>
              <a:t> </a:t>
            </a:r>
            <a:br>
              <a:rPr lang="en-US" sz="1800" i="1" dirty="0">
                <a:solidFill>
                  <a:srgbClr val="D01400"/>
                </a:solidFill>
              </a:rPr>
            </a:br>
            <a:br>
              <a:rPr lang="en-US" sz="1800" i="1" dirty="0">
                <a:solidFill>
                  <a:srgbClr val="D01400"/>
                </a:solidFill>
              </a:rPr>
            </a:br>
            <a:r>
              <a:rPr lang="en-US" sz="1800" b="1" dirty="0" err="1">
                <a:solidFill>
                  <a:srgbClr val="7030A0"/>
                </a:solidFill>
              </a:rPr>
              <a:t>function_name</a:t>
            </a:r>
            <a:r>
              <a:rPr lang="en-US" sz="1800" b="1" dirty="0">
                <a:solidFill>
                  <a:srgbClr val="7030A0"/>
                </a:solidFill>
              </a:rPr>
              <a:t>:</a:t>
            </a:r>
            <a:br>
              <a:rPr lang="en-US" sz="1800" b="1" dirty="0">
                <a:solidFill>
                  <a:srgbClr val="7030A0"/>
                </a:solidFill>
              </a:rPr>
            </a:br>
            <a:r>
              <a:rPr lang="en-US" sz="1800" dirty="0">
                <a:solidFill>
                  <a:schemeClr val="tx1"/>
                </a:solidFill>
              </a:rPr>
              <a:t>It specifies name of the function.</a:t>
            </a:r>
            <a:br>
              <a:rPr lang="en-US" sz="1800" dirty="0">
                <a:solidFill>
                  <a:schemeClr val="tx1"/>
                </a:solidFill>
              </a:rPr>
            </a:br>
            <a:r>
              <a:rPr lang="en-US" sz="1800" dirty="0"/>
              <a:t>It can be any identifier, therefore should follow the same rules like any other variable in c programming.</a:t>
            </a:r>
            <a:br>
              <a:rPr lang="en-US" sz="1800" dirty="0"/>
            </a:br>
            <a:br>
              <a:rPr lang="en-US" sz="1800" dirty="0"/>
            </a:br>
            <a:endParaRPr lang="en-IN" sz="1800" dirty="0"/>
          </a:p>
        </p:txBody>
      </p:sp>
      <p:cxnSp>
        <p:nvCxnSpPr>
          <p:cNvPr id="3" name="Google Shape;54;p13">
            <a:extLst>
              <a:ext uri="{FF2B5EF4-FFF2-40B4-BE49-F238E27FC236}">
                <a16:creationId xmlns:a16="http://schemas.microsoft.com/office/drawing/2014/main" id="{E2ED1174-24EB-4BDA-B294-D66699983F1D}"/>
              </a:ext>
            </a:extLst>
          </p:cNvPr>
          <p:cNvCxnSpPr/>
          <p:nvPr/>
        </p:nvCxnSpPr>
        <p:spPr>
          <a:xfrm>
            <a:off x="0" y="595061"/>
            <a:ext cx="9129600" cy="42900"/>
          </a:xfrm>
          <a:prstGeom prst="straightConnector1">
            <a:avLst/>
          </a:prstGeom>
          <a:noFill/>
          <a:ln w="19050" cap="flat" cmpd="sng">
            <a:solidFill>
              <a:srgbClr val="0000FF"/>
            </a:solidFill>
            <a:prstDash val="solid"/>
            <a:round/>
            <a:headEnd type="none" w="med" len="med"/>
            <a:tailEnd type="none" w="med" len="med"/>
          </a:ln>
        </p:spPr>
      </p:cxnSp>
    </p:spTree>
    <p:extLst>
      <p:ext uri="{BB962C8B-B14F-4D97-AF65-F5344CB8AC3E}">
        <p14:creationId xmlns:p14="http://schemas.microsoft.com/office/powerpoint/2010/main" val="603751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6490</TotalTime>
  <Words>5127</Words>
  <Application>Microsoft Office PowerPoint</Application>
  <PresentationFormat>On-screen Show (16:9)</PresentationFormat>
  <Paragraphs>691</Paragraphs>
  <Slides>46</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Wingdings 3</vt:lpstr>
      <vt:lpstr>Century Gothic</vt:lpstr>
      <vt:lpstr>Times New Roman</vt:lpstr>
      <vt:lpstr>Wingdings</vt:lpstr>
      <vt:lpstr>Trebuchet MS</vt:lpstr>
      <vt:lpstr>Arial</vt:lpstr>
      <vt:lpstr>Facet</vt:lpstr>
      <vt:lpstr>FUNCTIONS</vt:lpstr>
      <vt:lpstr>PowerPoint Presentation</vt:lpstr>
      <vt:lpstr>PowerPoint Presentation</vt:lpstr>
      <vt:lpstr>What are different TYPES OF FUNCTIONS  Functions are classified into 2 different types</vt:lpstr>
      <vt:lpstr>PowerPoint Presentation</vt:lpstr>
      <vt:lpstr>User-defined function  You can also create functions as per your need.   Functions created by the user when writing the program  are known as user-defined functions.  add()  fact( )  fib(  )  mul( ) </vt:lpstr>
      <vt:lpstr>PowerPoint Presentation</vt:lpstr>
      <vt:lpstr>Syntax for declaring function                                                       return_type   function_name (datatype var1,datatype var2,………..);              {                                                                                                Set of statements – Block of code ;                                                }                    return_type: Function is declared to perform some task and expected to return the value in the form of output.  For this a return statement is added at the end of function body Return type specifies the type of value (such as int, double, char, void, short etc.) that function is expected to return to the program which called the function. </vt:lpstr>
      <vt:lpstr>Syntax for declaring function                                                       return_type   function_name (datatype var1,datatype var2,………..);              {                                                                                                Set of statements – Block of code ;                                                }   function_name: It specifies name of the function. It can be any identifier, therefore should follow the same rules like any other variable in c programming.  </vt:lpstr>
      <vt:lpstr>Syntax for declaring function                                               return_type   function_name (datatype var1,datatype var2,………..);              {                                                                                                Set of statements – Block of code ;                                                }   argument list: Argument list contains variables names along with their data types. These arguments are kind of inputs for the function. For example –. A function which is used to add two integer variables, will be having two integer argument  Syntax for declaring function                                                       return_type   function_name (datatype var1,datatype var2,………..);              {                                                                                                Set of statements – Block of code ;                                                }   Block of code: Set of C statements, which will be executed whenever a call will be made to the function. </vt:lpstr>
      <vt:lpstr>PowerPoint Presentation</vt:lpstr>
      <vt:lpstr>PowerPoint Presentation</vt:lpstr>
      <vt:lpstr>C program to find the sum of two numbers using functions   #include&lt;stdio.h&gt; int add(int a, int b);   /* function prototype declaration*/ int main()                         x               y {  int x,y, sum;    printf(“ enter two numbers”);   scanf(“ %d%d”, &amp;x,&amp;y);  sum=add(x,y);    /*function call*/  printf(“ the sum of two numbers is %d”, sum);  return 0; } int add(int a, int b)     /* function definition*/ {  return(a+b); }</vt:lpstr>
      <vt:lpstr>Difference between actual and formal arguments  actual arguments are the variables in the function call, these parameters are passed by the calling function to the called function.  formal arguments are the variables declared in the function definition. Formal arguments receive the values from calling function(actual arguments).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Passing single element of array as parameter to function  #include&lt;stdio.h&gt; void myArray(int a); int main() {  int A[5]={2,4,6};  myArray(A[2]);  return 0; } void myArray(int a) {  printf("%d",a); }  o/p  - 6</vt:lpstr>
      <vt:lpstr>Passing complete array as parameter to function we have to send the array name as parameter to the function, which means the starting memory address of the array  Example #include&lt;stdio.h&gt; float findAvg(int marks[]); int main() {  float avg;  int marks[ ]={99,95,98};  avg=findAvg(marks); //function is called  printf("average marks=%f",avg);  return 0; } float findAvg(int marks[ ]) {  int i,sum=0;  float avg;  for(i=0;i&lt;=2;i++)  {   sum+=marks[i]; sum=sum+marks[i]=0+99=99+95=194+98=292  }     avg=(sum/3);  return avg;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#include &lt;stdio.h&gt;  #include &lt;stdlib.h&gt;  int main()  {  int *ptr, i , n1, n2;  printf("Enter size: ");  scanf("%d", &amp;n1);  ptr = (int*) malloc(n1 * sizeof(int));  printf("Addresses of previously allocated memory: ");  for(i = 0; i &lt; n1; ++i)  printf("%u\n",ptr + i);  printf("\nEnter the new size: ");  scanf("%d", &amp;n2);  // rellocating the memory  ptr = realloc(ptr, n2 * sizeof(int));  printf("Addresses of newly allocated memory: ");  for(i = 0; i &lt; n2; ++i)  printf("%u\n", ptr + i);  free(ptr);  return 0;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RamaKoti Sudula</dc:creator>
  <cp:lastModifiedBy>Deepthi</cp:lastModifiedBy>
  <cp:revision>498</cp:revision>
  <dcterms:modified xsi:type="dcterms:W3CDTF">2022-01-31T05:28:37Z</dcterms:modified>
</cp:coreProperties>
</file>