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5" roundtripDataSignature="AMtx7mg4etVT1GTAkgBgWr8v6jjl5AHx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153AE6-6219-4B52-A4F2-DF0118F8E53D}">
  <a:tblStyle styleId="{EA153AE6-6219-4B52-A4F2-DF0118F8E5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49F79C3-FFBF-49BC-922E-09B5BDF3B46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5" Type="http://customschemas.google.com/relationships/presentationmetadata" Target="metadata"/><Relationship Id="rId204" Type="http://schemas.openxmlformats.org/officeDocument/2006/relationships/slide" Target="slides/slide198.xml"/><Relationship Id="rId203" Type="http://schemas.openxmlformats.org/officeDocument/2006/relationships/slide" Target="slides/slide197.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p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p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0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0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0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0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0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0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4.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1.png"/><Relationship Id="rId4" Type="http://schemas.openxmlformats.org/officeDocument/2006/relationships/image" Target="../media/image2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25.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 Id="rId3" Type="http://schemas.openxmlformats.org/officeDocument/2006/relationships/image" Target="../media/image27.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 Id="rId3" Type="http://schemas.openxmlformats.org/officeDocument/2006/relationships/image" Target="../media/image3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 Id="rId3" Type="http://schemas.openxmlformats.org/officeDocument/2006/relationships/image" Target="../media/image26.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3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7.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2.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Syllabus</a:t>
            </a:r>
            <a:endParaRPr>
              <a:solidFill>
                <a:srgbClr val="FF0000"/>
              </a:solidFill>
            </a:endParaRPr>
          </a:p>
        </p:txBody>
      </p:sp>
      <p:sp>
        <p:nvSpPr>
          <p:cNvPr id="85" name="Google Shape;85;p1"/>
          <p:cNvSpPr txBox="1"/>
          <p:nvPr>
            <p:ph idx="1" type="body"/>
          </p:nvPr>
        </p:nvSpPr>
        <p:spPr>
          <a:xfrm>
            <a:off x="228600" y="823118"/>
            <a:ext cx="8686800" cy="52117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FF0000"/>
              </a:buClr>
              <a:buSzPct val="100000"/>
              <a:buNone/>
            </a:pPr>
            <a:r>
              <a:rPr b="1" lang="en-US">
                <a:solidFill>
                  <a:srgbClr val="FF0000"/>
                </a:solidFill>
              </a:rPr>
              <a:t>UNIT-I</a:t>
            </a:r>
            <a:r>
              <a:rPr b="1" lang="en-US"/>
              <a:t>: </a:t>
            </a:r>
            <a:endParaRPr/>
          </a:p>
          <a:p>
            <a:pPr indent="-342900" lvl="0" marL="342900" rtl="0" algn="l">
              <a:spcBef>
                <a:spcPts val="592"/>
              </a:spcBef>
              <a:spcAft>
                <a:spcPts val="0"/>
              </a:spcAft>
              <a:buClr>
                <a:schemeClr val="dk1"/>
              </a:buClr>
              <a:buSzPct val="100000"/>
              <a:buChar char="•"/>
            </a:pPr>
            <a:r>
              <a:rPr b="1" lang="en-US"/>
              <a:t>Object-oriented thinking </a:t>
            </a:r>
            <a:endParaRPr/>
          </a:p>
          <a:p>
            <a:pPr indent="0" lvl="0" marL="0" rtl="0" algn="l">
              <a:spcBef>
                <a:spcPts val="592"/>
              </a:spcBef>
              <a:spcAft>
                <a:spcPts val="0"/>
              </a:spcAft>
              <a:buClr>
                <a:schemeClr val="dk1"/>
              </a:buClr>
              <a:buSzPct val="100000"/>
              <a:buNone/>
            </a:pPr>
            <a:r>
              <a:rPr lang="en-US"/>
              <a:t>A way of viewing world – Agents and Communities, messages and methods, Responsibilities, Classes and Instances, Class Hierarchies-, Summary of Object-Oriented concepts. History of object-oriented programming, overview of java, Object oriented design, Structure of java program, Java buzzwords, Data types, Variables and Arrays, operators, expressions, control statements, Introducing classes, Methods and Classes, String handling. </a:t>
            </a:r>
            <a:endParaRPr/>
          </a:p>
        </p:txBody>
      </p:sp>
      <p:sp>
        <p:nvSpPr>
          <p:cNvPr id="86" name="Google Shape;86;p1"/>
          <p:cNvSpPr txBox="1"/>
          <p:nvPr/>
        </p:nvSpPr>
        <p:spPr>
          <a:xfrm>
            <a:off x="-441225" y="857250"/>
            <a:ext cx="7261500" cy="8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messages and methods</a:t>
            </a:r>
            <a:endParaRPr/>
          </a:p>
        </p:txBody>
      </p:sp>
      <p:pic>
        <p:nvPicPr>
          <p:cNvPr id="139" name="Google Shape;139;p10"/>
          <p:cNvPicPr preferRelativeResize="0"/>
          <p:nvPr>
            <p:ph idx="1" type="body"/>
          </p:nvPr>
        </p:nvPicPr>
        <p:blipFill rotWithShape="1">
          <a:blip r:embed="rId3">
            <a:alphaModFix/>
          </a:blip>
          <a:srcRect b="0" l="0" r="0" t="0"/>
          <a:stretch/>
        </p:blipFill>
        <p:spPr>
          <a:xfrm>
            <a:off x="1066800" y="1371600"/>
            <a:ext cx="7696199" cy="51816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Lexical Issues</a:t>
            </a:r>
            <a:endParaRPr/>
          </a:p>
        </p:txBody>
      </p:sp>
      <p:sp>
        <p:nvSpPr>
          <p:cNvPr id="715" name="Google Shape;715;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Java programs are a collection of whitespace, identifiers, literals, comments, operators, separators, and keywords. These atomic elements of Java are called as lexical issues.</a:t>
            </a:r>
            <a:endParaRPr/>
          </a:p>
          <a:p>
            <a:pPr indent="-342900" lvl="0" marL="342900" rtl="0" algn="l">
              <a:spcBef>
                <a:spcPts val="592"/>
              </a:spcBef>
              <a:spcAft>
                <a:spcPts val="0"/>
              </a:spcAft>
              <a:buClr>
                <a:schemeClr val="dk1"/>
              </a:buClr>
              <a:buSzPct val="100000"/>
              <a:buChar char="•"/>
            </a:pPr>
            <a:r>
              <a:rPr lang="en-US"/>
              <a:t>In Java, whitespace is a space, tab, or newline.</a:t>
            </a:r>
            <a:endParaRPr/>
          </a:p>
          <a:p>
            <a:pPr indent="-342900" lvl="0" marL="342900" rtl="0" algn="l">
              <a:spcBef>
                <a:spcPts val="592"/>
              </a:spcBef>
              <a:spcAft>
                <a:spcPts val="0"/>
              </a:spcAft>
              <a:buClr>
                <a:schemeClr val="dk1"/>
              </a:buClr>
              <a:buSzPct val="100000"/>
              <a:buChar char="•"/>
            </a:pPr>
            <a:r>
              <a:rPr lang="en-US"/>
              <a:t>Identifiers are used to name things, such as classes, variables, and methods.</a:t>
            </a:r>
            <a:endParaRPr/>
          </a:p>
          <a:p>
            <a:pPr indent="-342900" lvl="0" marL="342900" rtl="0" algn="l">
              <a:spcBef>
                <a:spcPts val="592"/>
              </a:spcBef>
              <a:spcAft>
                <a:spcPts val="0"/>
              </a:spcAft>
              <a:buClr>
                <a:schemeClr val="dk1"/>
              </a:buClr>
              <a:buSzPct val="100000"/>
              <a:buChar char="•"/>
            </a:pPr>
            <a:r>
              <a:rPr lang="en-US"/>
              <a:t>A constant value in Java is created by using a </a:t>
            </a:r>
            <a:r>
              <a:rPr i="1" lang="en-US"/>
              <a:t>literal </a:t>
            </a:r>
            <a:r>
              <a:rPr lang="en-US"/>
              <a:t>representation of it. Ex: 100,23.5, ‘X’ ‘, “This is a test”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1"/>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Seperators are used to terminate statements. The following are the seperators</a:t>
            </a:r>
            <a:endParaRPr/>
          </a:p>
          <a:p>
            <a:pPr indent="-342900" lvl="0" marL="342900" rtl="0" algn="l">
              <a:spcBef>
                <a:spcPts val="640"/>
              </a:spcBef>
              <a:spcAft>
                <a:spcPts val="0"/>
              </a:spcAft>
              <a:buClr>
                <a:schemeClr val="dk1"/>
              </a:buClr>
              <a:buSzPts val="3200"/>
              <a:buChar char="•"/>
            </a:pPr>
            <a:r>
              <a:rPr lang="en-US"/>
              <a:t>( ) ,</a:t>
            </a:r>
            <a:endParaRPr/>
          </a:p>
          <a:p>
            <a:pPr indent="-342900" lvl="0" marL="342900" rtl="0" algn="l">
              <a:spcBef>
                <a:spcPts val="640"/>
              </a:spcBef>
              <a:spcAft>
                <a:spcPts val="0"/>
              </a:spcAft>
              <a:buClr>
                <a:schemeClr val="dk1"/>
              </a:buClr>
              <a:buSzPts val="3200"/>
              <a:buChar char="•"/>
            </a:pPr>
            <a:r>
              <a:rPr lang="en-US"/>
              <a:t>{ },</a:t>
            </a:r>
            <a:endParaRPr/>
          </a:p>
          <a:p>
            <a:pPr indent="-342900" lvl="0" marL="342900" rtl="0" algn="l">
              <a:spcBef>
                <a:spcPts val="640"/>
              </a:spcBef>
              <a:spcAft>
                <a:spcPts val="0"/>
              </a:spcAft>
              <a:buClr>
                <a:schemeClr val="dk1"/>
              </a:buClr>
              <a:buSzPts val="3200"/>
              <a:buChar char="•"/>
            </a:pPr>
            <a:r>
              <a:rPr lang="en-US"/>
              <a:t>[],</a:t>
            </a:r>
            <a:endParaRPr/>
          </a:p>
          <a:p>
            <a:pPr indent="-342900" lvl="0" marL="342900" rtl="0" algn="l">
              <a:spcBef>
                <a:spcPts val="640"/>
              </a:spcBef>
              <a:spcAft>
                <a:spcPts val="0"/>
              </a:spcAft>
              <a:buClr>
                <a:schemeClr val="dk1"/>
              </a:buClr>
              <a:buSzPts val="3200"/>
              <a:buChar char="•"/>
            </a:pPr>
            <a:r>
              <a:rPr lang="en-US"/>
              <a:t> ;</a:t>
            </a:r>
            <a:endParaRPr/>
          </a:p>
          <a:p>
            <a:pPr indent="-342900" lvl="0" marL="342900" rtl="0" algn="l">
              <a:spcBef>
                <a:spcPts val="640"/>
              </a:spcBef>
              <a:spcAft>
                <a:spcPts val="0"/>
              </a:spcAft>
              <a:buClr>
                <a:schemeClr val="dk1"/>
              </a:buClr>
              <a:buSzPts val="3200"/>
              <a:buChar char="•"/>
            </a:pPr>
            <a:r>
              <a:rPr lang="en-US"/>
              <a:t> .</a:t>
            </a:r>
            <a:endParaRPr/>
          </a:p>
          <a:p>
            <a:pPr indent="-342900" lvl="0" marL="342900" rtl="0" algn="l">
              <a:spcBef>
                <a:spcPts val="640"/>
              </a:spcBef>
              <a:spcAft>
                <a:spcPts val="0"/>
              </a:spcAft>
              <a:buClr>
                <a:schemeClr val="dk1"/>
              </a:buClr>
              <a:buSzPts val="3200"/>
              <a:buChar char="•"/>
            </a:pPr>
            <a:r>
              <a:rPr lang="en-US"/>
              <a:t> ,  </a:t>
            </a:r>
            <a:endParaRPr/>
          </a:p>
          <a:p>
            <a:pPr indent="-342900" lvl="0" marL="342900" rtl="0" algn="l">
              <a:spcBef>
                <a:spcPts val="640"/>
              </a:spcBef>
              <a:spcAft>
                <a:spcPts val="0"/>
              </a:spcAft>
              <a:buClr>
                <a:schemeClr val="dk1"/>
              </a:buClr>
              <a:buSzPts val="3200"/>
              <a:buChar char="•"/>
            </a:pPr>
            <a:r>
              <a:rPr lang="en-US"/>
              <a: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2"/>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50 keywords currently defined in the Java language</a:t>
            </a:r>
            <a:endParaRPr/>
          </a:p>
          <a:p>
            <a:pPr indent="-139700" lvl="0" marL="342900" rtl="0" algn="l">
              <a:spcBef>
                <a:spcPts val="640"/>
              </a:spcBef>
              <a:spcAft>
                <a:spcPts val="0"/>
              </a:spcAft>
              <a:buClr>
                <a:schemeClr val="dk1"/>
              </a:buClr>
              <a:buSzPts val="3200"/>
              <a:buNone/>
            </a:pPr>
            <a:r>
              <a:t/>
            </a:r>
            <a:endParaRPr/>
          </a:p>
        </p:txBody>
      </p:sp>
      <p:pic>
        <p:nvPicPr>
          <p:cNvPr id="726" name="Google Shape;726;p102"/>
          <p:cNvPicPr preferRelativeResize="0"/>
          <p:nvPr/>
        </p:nvPicPr>
        <p:blipFill rotWithShape="1">
          <a:blip r:embed="rId3">
            <a:alphaModFix/>
          </a:blip>
          <a:srcRect b="0" l="0" r="0" t="0"/>
          <a:stretch/>
        </p:blipFill>
        <p:spPr>
          <a:xfrm>
            <a:off x="685799" y="1447800"/>
            <a:ext cx="8117305" cy="335280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Assig 1: WAP to find the area of a circle</a:t>
            </a:r>
            <a:endParaRPr/>
          </a:p>
          <a:p>
            <a:pPr indent="0" lvl="0" marL="0" rtl="0" algn="l">
              <a:spcBef>
                <a:spcPts val="448"/>
              </a:spcBef>
              <a:spcAft>
                <a:spcPts val="0"/>
              </a:spcAft>
              <a:buClr>
                <a:srgbClr val="FF0000"/>
              </a:buClr>
              <a:buSzPct val="100000"/>
              <a:buNone/>
            </a:pPr>
            <a:r>
              <a:rPr lang="en-US">
                <a:solidFill>
                  <a:srgbClr val="FF0000"/>
                </a:solidFill>
              </a:rPr>
              <a:t>{</a:t>
            </a:r>
            <a:endParaRPr/>
          </a:p>
          <a:p>
            <a:pPr indent="0" lvl="0" marL="0" rtl="0" algn="l">
              <a:spcBef>
                <a:spcPts val="448"/>
              </a:spcBef>
              <a:spcAft>
                <a:spcPts val="0"/>
              </a:spcAft>
              <a:buClr>
                <a:schemeClr val="dk1"/>
              </a:buClr>
              <a:buSzPct val="100000"/>
              <a:buNone/>
            </a:pPr>
            <a:r>
              <a:rPr lang="en-US"/>
              <a:t>  int a;</a:t>
            </a:r>
            <a:endParaRPr/>
          </a:p>
          <a:p>
            <a:pPr indent="0" lvl="0" marL="0" rtl="0" algn="l">
              <a:spcBef>
                <a:spcPts val="448"/>
              </a:spcBef>
              <a:spcAft>
                <a:spcPts val="0"/>
              </a:spcAft>
              <a:buClr>
                <a:schemeClr val="dk1"/>
              </a:buClr>
              <a:buSzPct val="100000"/>
              <a:buNone/>
            </a:pPr>
            <a:r>
              <a:rPr lang="en-US"/>
              <a:t>Xxxxx</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Int y;</a:t>
            </a:r>
            <a:endParaRPr/>
          </a:p>
          <a:p>
            <a:pPr indent="0" lvl="0" marL="0" rtl="0" algn="l">
              <a:spcBef>
                <a:spcPts val="448"/>
              </a:spcBef>
              <a:spcAft>
                <a:spcPts val="0"/>
              </a:spcAft>
              <a:buClr>
                <a:schemeClr val="dk1"/>
              </a:buClr>
              <a:buSzPct val="100000"/>
              <a:buNone/>
            </a:pPr>
            <a:r>
              <a:rPr lang="en-US"/>
              <a:t>inner block</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xx</a:t>
            </a:r>
            <a:endParaRPr/>
          </a:p>
          <a:p>
            <a:pPr indent="0" lvl="0" marL="0" rtl="0" algn="l">
              <a:spcBef>
                <a:spcPts val="448"/>
              </a:spcBef>
              <a:spcAft>
                <a:spcPts val="0"/>
              </a:spcAft>
              <a:buClr>
                <a:srgbClr val="FF0000"/>
              </a:buClr>
              <a:buSzPct val="100000"/>
              <a:buNone/>
            </a:pPr>
            <a:r>
              <a:rPr lang="en-US">
                <a:solidFill>
                  <a:srgbClr val="FF0000"/>
                </a:solidFill>
              </a:rPr>
              <a:t>}</a:t>
            </a:r>
            <a:endParaRPr/>
          </a:p>
          <a:p>
            <a:pPr indent="0" lvl="0" marL="0" rtl="0" algn="l">
              <a:spcBef>
                <a:spcPts val="448"/>
              </a:spcBef>
              <a:spcAft>
                <a:spcPts val="0"/>
              </a:spcAft>
              <a:buClr>
                <a:schemeClr val="dk1"/>
              </a:buClr>
              <a:buSzPct val="100000"/>
              <a:buNone/>
            </a:pPr>
            <a:r>
              <a:rPr lang="en-US"/>
              <a:t>Sop(a)</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4"/>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Scope and Lifetime of Variables</a:t>
            </a:r>
            <a:endParaRPr/>
          </a:p>
        </p:txBody>
      </p:sp>
      <p:sp>
        <p:nvSpPr>
          <p:cNvPr id="737" name="Google Shape;737;p104"/>
          <p:cNvSpPr txBox="1"/>
          <p:nvPr>
            <p:ph idx="1" type="body"/>
          </p:nvPr>
        </p:nvSpPr>
        <p:spPr>
          <a:xfrm>
            <a:off x="76200" y="838200"/>
            <a:ext cx="8991600" cy="6019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A block defines a </a:t>
            </a:r>
            <a:r>
              <a:rPr i="1" lang="en-US" sz="1800"/>
              <a:t>scope</a:t>
            </a:r>
            <a:r>
              <a:rPr lang="en-US" sz="1800"/>
              <a:t>. Thus, each time you start a new block, you are creating a new scope.</a:t>
            </a:r>
            <a:endParaRPr/>
          </a:p>
          <a:p>
            <a:pPr indent="-342900" lvl="0" marL="342900" rtl="0" algn="l">
              <a:spcBef>
                <a:spcPts val="360"/>
              </a:spcBef>
              <a:spcAft>
                <a:spcPts val="0"/>
              </a:spcAft>
              <a:buClr>
                <a:schemeClr val="dk1"/>
              </a:buClr>
              <a:buSzPts val="1800"/>
              <a:buChar char="•"/>
            </a:pPr>
            <a:r>
              <a:rPr lang="en-US" sz="1800"/>
              <a:t> A scope determines what objects are visible to other parts of your program. It also determines the lifetime of those objects.</a:t>
            </a:r>
            <a:endParaRPr/>
          </a:p>
          <a:p>
            <a:pPr indent="-342900" lvl="0" marL="342900" rtl="0" algn="l">
              <a:spcBef>
                <a:spcPts val="360"/>
              </a:spcBef>
              <a:spcAft>
                <a:spcPts val="0"/>
              </a:spcAft>
              <a:buClr>
                <a:schemeClr val="dk1"/>
              </a:buClr>
              <a:buSzPts val="1800"/>
              <a:buChar char="•"/>
            </a:pPr>
            <a:r>
              <a:rPr lang="en-US" sz="1800"/>
              <a:t>Many other computer languages define two general categories of scopes: global and local. However, these traditional scopes do not fit well with Java’s strict, object-oriented model.</a:t>
            </a:r>
            <a:endParaRPr/>
          </a:p>
          <a:p>
            <a:pPr indent="-342900" lvl="0" marL="342900" rtl="0" algn="l">
              <a:spcBef>
                <a:spcPts val="360"/>
              </a:spcBef>
              <a:spcAft>
                <a:spcPts val="0"/>
              </a:spcAft>
              <a:buClr>
                <a:schemeClr val="dk1"/>
              </a:buClr>
              <a:buSzPts val="1800"/>
              <a:buChar char="•"/>
            </a:pPr>
            <a:r>
              <a:rPr lang="en-US" sz="1800"/>
              <a:t>In Java, the two major scopes are those defined by a class and those defined by a method.</a:t>
            </a:r>
            <a:endParaRPr/>
          </a:p>
          <a:p>
            <a:pPr indent="-342900" lvl="0" marL="342900" rtl="0" algn="l">
              <a:spcBef>
                <a:spcPts val="360"/>
              </a:spcBef>
              <a:spcAft>
                <a:spcPts val="0"/>
              </a:spcAft>
              <a:buClr>
                <a:schemeClr val="dk1"/>
              </a:buClr>
              <a:buSzPts val="1800"/>
              <a:buChar char="•"/>
            </a:pPr>
            <a:r>
              <a:rPr lang="en-US" sz="1800"/>
              <a:t>The scope defined by a method begins with its opening curly brace. However, if that method has parameters, they too are included within the method’s scope.</a:t>
            </a:r>
            <a:endParaRPr/>
          </a:p>
          <a:p>
            <a:pPr indent="-342900" lvl="0" marL="342900" rtl="0" algn="l">
              <a:spcBef>
                <a:spcPts val="360"/>
              </a:spcBef>
              <a:spcAft>
                <a:spcPts val="0"/>
              </a:spcAft>
              <a:buClr>
                <a:schemeClr val="dk1"/>
              </a:buClr>
              <a:buSzPts val="1800"/>
              <a:buChar char="•"/>
            </a:pPr>
            <a:r>
              <a:rPr lang="en-US" sz="1800"/>
              <a:t>As a general rule, variables declared inside a scope are not visible (that is, accessible) to code that is defined outside that scope. Thus, when you declare a variable within a scope, you are localizing that variable and protecting it from unauthorized access and/or modification.</a:t>
            </a:r>
            <a:endParaRPr/>
          </a:p>
          <a:p>
            <a:pPr indent="-342900" lvl="0" marL="342900" rtl="0" algn="l">
              <a:spcBef>
                <a:spcPts val="360"/>
              </a:spcBef>
              <a:spcAft>
                <a:spcPts val="0"/>
              </a:spcAft>
              <a:buClr>
                <a:schemeClr val="dk1"/>
              </a:buClr>
              <a:buSzPts val="1800"/>
              <a:buChar char="•"/>
            </a:pPr>
            <a:r>
              <a:rPr lang="en-US" sz="1800"/>
              <a:t>Scopes can be nested. For example, each time you create a block of code, you are creating a new, nested scope. When this occurs, the outer scope encloses the inner scope.</a:t>
            </a:r>
            <a:endParaRPr/>
          </a:p>
          <a:p>
            <a:pPr indent="-342900" lvl="0" marL="342900" rtl="0" algn="l">
              <a:spcBef>
                <a:spcPts val="360"/>
              </a:spcBef>
              <a:spcAft>
                <a:spcPts val="0"/>
              </a:spcAft>
              <a:buClr>
                <a:schemeClr val="dk1"/>
              </a:buClr>
              <a:buSzPts val="1800"/>
              <a:buChar char="•"/>
            </a:pPr>
            <a:r>
              <a:rPr lang="en-US" sz="1800"/>
              <a:t>Lifetime of a variable is confined to its scope.</a:t>
            </a:r>
            <a:endParaRPr/>
          </a:p>
          <a:p>
            <a:pPr indent="-342900" lvl="0" marL="342900" rtl="0" algn="l">
              <a:spcBef>
                <a:spcPts val="360"/>
              </a:spcBef>
              <a:spcAft>
                <a:spcPts val="0"/>
              </a:spcAft>
              <a:buClr>
                <a:schemeClr val="dk1"/>
              </a:buClr>
              <a:buSzPts val="1800"/>
              <a:buChar char="•"/>
            </a:pPr>
            <a:r>
              <a:rPr lang="en-US" sz="1800"/>
              <a:t>variables are created when their scope is entered, and destroyed when their scope is left. This means that a variable will not hold its value once it has gone out of scope.</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5"/>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 Demonstrate block scope.</a:t>
            </a:r>
            <a:endParaRPr/>
          </a:p>
          <a:p>
            <a:pPr indent="0" lvl="0" marL="0" rtl="0" algn="l">
              <a:spcBef>
                <a:spcPts val="352"/>
              </a:spcBef>
              <a:spcAft>
                <a:spcPts val="0"/>
              </a:spcAft>
              <a:buClr>
                <a:schemeClr val="dk1"/>
              </a:buClr>
              <a:buSzPct val="100000"/>
              <a:buNone/>
            </a:pPr>
            <a:r>
              <a:rPr lang="en-US"/>
              <a:t>class Scope </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public static void main(String args[]) </a:t>
            </a:r>
            <a:endParaRPr/>
          </a:p>
          <a:p>
            <a:pPr indent="0" lvl="0" marL="0" rtl="0" algn="l">
              <a:spcBef>
                <a:spcPts val="352"/>
              </a:spcBef>
              <a:spcAft>
                <a:spcPts val="0"/>
              </a:spcAft>
              <a:buClr>
                <a:srgbClr val="00B050"/>
              </a:buClr>
              <a:buSzPct val="100000"/>
              <a:buNone/>
            </a:pPr>
            <a:r>
              <a:rPr lang="en-US">
                <a:solidFill>
                  <a:srgbClr val="00B050"/>
                </a:solidFill>
              </a:rPr>
              <a:t>{</a:t>
            </a:r>
            <a:endParaRPr>
              <a:solidFill>
                <a:srgbClr val="00B050"/>
              </a:solidFill>
            </a:endParaRPr>
          </a:p>
          <a:p>
            <a:pPr indent="0" lvl="0" marL="0" rtl="0" algn="l">
              <a:spcBef>
                <a:spcPts val="352"/>
              </a:spcBef>
              <a:spcAft>
                <a:spcPts val="0"/>
              </a:spcAft>
              <a:buClr>
                <a:schemeClr val="dk1"/>
              </a:buClr>
              <a:buSzPct val="100000"/>
              <a:buNone/>
            </a:pPr>
            <a:r>
              <a:rPr lang="en-US"/>
              <a:t>int x;          // known to all code within main</a:t>
            </a:r>
            <a:endParaRPr/>
          </a:p>
          <a:p>
            <a:pPr indent="0" lvl="0" marL="0" rtl="0" algn="l">
              <a:spcBef>
                <a:spcPts val="352"/>
              </a:spcBef>
              <a:spcAft>
                <a:spcPts val="0"/>
              </a:spcAft>
              <a:buClr>
                <a:schemeClr val="dk1"/>
              </a:buClr>
              <a:buSzPct val="100000"/>
              <a:buNone/>
            </a:pPr>
            <a:r>
              <a:rPr lang="en-US"/>
              <a:t>x = 10;</a:t>
            </a:r>
            <a:endParaRPr/>
          </a:p>
          <a:p>
            <a:pPr indent="0" lvl="0" marL="0" rtl="0" algn="l">
              <a:spcBef>
                <a:spcPts val="352"/>
              </a:spcBef>
              <a:spcAft>
                <a:spcPts val="0"/>
              </a:spcAft>
              <a:buClr>
                <a:schemeClr val="dk1"/>
              </a:buClr>
              <a:buSzPct val="100000"/>
              <a:buNone/>
            </a:pPr>
            <a:r>
              <a:rPr lang="en-US"/>
              <a:t>if(x == 10)</a:t>
            </a:r>
            <a:endParaRPr/>
          </a:p>
          <a:p>
            <a:pPr indent="0" lvl="0" marL="0" rtl="0" algn="l">
              <a:spcBef>
                <a:spcPts val="352"/>
              </a:spcBef>
              <a:spcAft>
                <a:spcPts val="0"/>
              </a:spcAft>
              <a:buClr>
                <a:srgbClr val="FF0000"/>
              </a:buClr>
              <a:buSzPct val="100000"/>
              <a:buNone/>
            </a:pPr>
            <a:r>
              <a:rPr lang="en-US">
                <a:solidFill>
                  <a:srgbClr val="FF0000"/>
                </a:solidFill>
              </a:rPr>
              <a:t> {</a:t>
            </a:r>
            <a:r>
              <a:rPr lang="en-US"/>
              <a:t>             // start new scope</a:t>
            </a:r>
            <a:endParaRPr/>
          </a:p>
          <a:p>
            <a:pPr indent="0" lvl="0" marL="0" rtl="0" algn="l">
              <a:spcBef>
                <a:spcPts val="352"/>
              </a:spcBef>
              <a:spcAft>
                <a:spcPts val="0"/>
              </a:spcAft>
              <a:buClr>
                <a:schemeClr val="dk1"/>
              </a:buClr>
              <a:buSzPct val="100000"/>
              <a:buNone/>
            </a:pPr>
            <a:r>
              <a:rPr lang="en-US"/>
              <a:t>    int y = 20;              // known only to this block</a:t>
            </a:r>
            <a:endParaRPr/>
          </a:p>
          <a:p>
            <a:pPr indent="0" lvl="0" marL="0" rtl="0" algn="l">
              <a:spcBef>
                <a:spcPts val="352"/>
              </a:spcBef>
              <a:spcAft>
                <a:spcPts val="0"/>
              </a:spcAft>
              <a:buClr>
                <a:schemeClr val="dk1"/>
              </a:buClr>
              <a:buSzPct val="100000"/>
              <a:buNone/>
            </a:pPr>
            <a:r>
              <a:rPr lang="en-US"/>
              <a:t>                          // x and y both known here.</a:t>
            </a:r>
            <a:endParaRPr/>
          </a:p>
          <a:p>
            <a:pPr indent="0" lvl="0" marL="0" rtl="0" algn="l">
              <a:spcBef>
                <a:spcPts val="352"/>
              </a:spcBef>
              <a:spcAft>
                <a:spcPts val="0"/>
              </a:spcAft>
              <a:buClr>
                <a:schemeClr val="dk1"/>
              </a:buClr>
              <a:buSzPct val="100000"/>
              <a:buNone/>
            </a:pPr>
            <a:r>
              <a:rPr lang="en-US"/>
              <a:t>System.out.println("x and y: " + x + " " + y);</a:t>
            </a:r>
            <a:endParaRPr/>
          </a:p>
          <a:p>
            <a:pPr indent="0" lvl="0" marL="0" rtl="0" algn="l">
              <a:spcBef>
                <a:spcPts val="352"/>
              </a:spcBef>
              <a:spcAft>
                <a:spcPts val="0"/>
              </a:spcAft>
              <a:buClr>
                <a:schemeClr val="dk1"/>
              </a:buClr>
              <a:buSzPct val="100000"/>
              <a:buNone/>
            </a:pPr>
            <a:r>
              <a:rPr lang="en-US"/>
              <a:t>x = y * 2;</a:t>
            </a:r>
            <a:endParaRPr/>
          </a:p>
          <a:p>
            <a:pPr indent="0" lvl="0" marL="0" rtl="0" algn="l">
              <a:spcBef>
                <a:spcPts val="352"/>
              </a:spcBef>
              <a:spcAft>
                <a:spcPts val="0"/>
              </a:spcAft>
              <a:buClr>
                <a:srgbClr val="FF0000"/>
              </a:buClr>
              <a:buSzPct val="100000"/>
              <a:buNone/>
            </a:pPr>
            <a:r>
              <a:rPr lang="en-US">
                <a:solidFill>
                  <a:srgbClr val="FF0000"/>
                </a:solidFill>
              </a:rPr>
              <a:t>}</a:t>
            </a:r>
            <a:endParaRPr/>
          </a:p>
          <a:p>
            <a:pPr indent="0" lvl="0" marL="0" rtl="0" algn="l">
              <a:spcBef>
                <a:spcPts val="352"/>
              </a:spcBef>
              <a:spcAft>
                <a:spcPts val="0"/>
              </a:spcAft>
              <a:buClr>
                <a:schemeClr val="dk1"/>
              </a:buClr>
              <a:buSzPct val="100000"/>
              <a:buNone/>
            </a:pPr>
            <a:r>
              <a:rPr lang="en-US"/>
              <a:t>// y = 100;                     // Error! y not known here</a:t>
            </a:r>
            <a:endParaRPr/>
          </a:p>
          <a:p>
            <a:pPr indent="0" lvl="0" marL="0" rtl="0" algn="l">
              <a:spcBef>
                <a:spcPts val="352"/>
              </a:spcBef>
              <a:spcAft>
                <a:spcPts val="0"/>
              </a:spcAft>
              <a:buClr>
                <a:schemeClr val="dk1"/>
              </a:buClr>
              <a:buSzPct val="100000"/>
              <a:buNone/>
            </a:pPr>
            <a:r>
              <a:rPr lang="en-US"/>
              <a:t>// x is still known here.</a:t>
            </a:r>
            <a:endParaRPr/>
          </a:p>
          <a:p>
            <a:pPr indent="0" lvl="0" marL="0" rtl="0" algn="l">
              <a:spcBef>
                <a:spcPts val="352"/>
              </a:spcBef>
              <a:spcAft>
                <a:spcPts val="0"/>
              </a:spcAft>
              <a:buClr>
                <a:schemeClr val="dk1"/>
              </a:buClr>
              <a:buSzPct val="100000"/>
              <a:buNone/>
            </a:pPr>
            <a:r>
              <a:rPr lang="en-US"/>
              <a:t>System.out.println(“x is " +x);</a:t>
            </a:r>
            <a:endParaRPr/>
          </a:p>
          <a:p>
            <a:pPr indent="0" lvl="0" marL="0" rtl="0" algn="l">
              <a:spcBef>
                <a:spcPts val="352"/>
              </a:spcBef>
              <a:spcAft>
                <a:spcPts val="0"/>
              </a:spcAft>
              <a:buClr>
                <a:srgbClr val="00B050"/>
              </a:buClr>
              <a:buSzPct val="100000"/>
              <a:buNone/>
            </a:pPr>
            <a:r>
              <a:rPr lang="en-US">
                <a:solidFill>
                  <a:srgbClr val="00B050"/>
                </a:solidFill>
              </a:rPr>
              <a:t>}</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p106"/>
          <p:cNvPicPr preferRelativeResize="0"/>
          <p:nvPr>
            <p:ph idx="1" type="body"/>
          </p:nvPr>
        </p:nvPicPr>
        <p:blipFill rotWithShape="1">
          <a:blip r:embed="rId3">
            <a:alphaModFix/>
          </a:blip>
          <a:srcRect b="0" l="0" r="0" t="0"/>
          <a:stretch/>
        </p:blipFill>
        <p:spPr>
          <a:xfrm>
            <a:off x="30480" y="228600"/>
            <a:ext cx="5989320" cy="2529681"/>
          </a:xfrm>
          <a:prstGeom prst="rect">
            <a:avLst/>
          </a:prstGeom>
          <a:noFill/>
          <a:ln>
            <a:noFill/>
          </a:ln>
        </p:spPr>
      </p:pic>
      <p:sp>
        <p:nvSpPr>
          <p:cNvPr id="748" name="Google Shape;748;p106"/>
          <p:cNvSpPr/>
          <p:nvPr/>
        </p:nvSpPr>
        <p:spPr>
          <a:xfrm>
            <a:off x="381000" y="2743200"/>
            <a:ext cx="780399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 uses </a:t>
            </a:r>
            <a:r>
              <a:rPr i="1" lang="en-US" sz="1800">
                <a:solidFill>
                  <a:schemeClr val="dk1"/>
                </a:solidFill>
                <a:latin typeface="Calibri"/>
                <a:ea typeface="Calibri"/>
                <a:cs typeface="Calibri"/>
                <a:sym typeface="Calibri"/>
              </a:rPr>
              <a:t>Unicode </a:t>
            </a:r>
            <a:r>
              <a:rPr lang="en-US" sz="1800">
                <a:solidFill>
                  <a:schemeClr val="dk1"/>
                </a:solidFill>
                <a:latin typeface="Calibri"/>
                <a:ea typeface="Calibri"/>
                <a:cs typeface="Calibri"/>
                <a:sym typeface="Calibri"/>
              </a:rPr>
              <a:t>to represent characters.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Thus, in Java </a:t>
            </a:r>
            <a:r>
              <a:rPr b="1" lang="en-US" sz="1800">
                <a:solidFill>
                  <a:schemeClr val="dk1"/>
                </a:solidFill>
                <a:latin typeface="Calibri"/>
                <a:ea typeface="Calibri"/>
                <a:cs typeface="Calibri"/>
                <a:sym typeface="Calibri"/>
              </a:rPr>
              <a:t>char </a:t>
            </a:r>
            <a:r>
              <a:rPr lang="en-US" sz="1800">
                <a:solidFill>
                  <a:schemeClr val="dk1"/>
                </a:solidFill>
                <a:latin typeface="Calibri"/>
                <a:ea typeface="Calibri"/>
                <a:cs typeface="Calibri"/>
                <a:sym typeface="Calibri"/>
              </a:rPr>
              <a:t>is a 16-bit type. The range of a </a:t>
            </a:r>
            <a:r>
              <a:rPr b="1" lang="en-US" sz="1800">
                <a:solidFill>
                  <a:schemeClr val="dk1"/>
                </a:solidFill>
                <a:latin typeface="Calibri"/>
                <a:ea typeface="Calibri"/>
                <a:cs typeface="Calibri"/>
                <a:sym typeface="Calibri"/>
              </a:rPr>
              <a:t>char </a:t>
            </a:r>
            <a:r>
              <a:rPr lang="en-US" sz="1800">
                <a:solidFill>
                  <a:schemeClr val="dk1"/>
                </a:solidFill>
                <a:latin typeface="Calibri"/>
                <a:ea typeface="Calibri"/>
                <a:cs typeface="Calibri"/>
                <a:sym typeface="Calibri"/>
              </a:rPr>
              <a:t>is 0 to 65,536. There are no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negative </a:t>
            </a:r>
            <a:r>
              <a:rPr b="1" lang="en-US" sz="1800">
                <a:solidFill>
                  <a:schemeClr val="dk1"/>
                </a:solidFill>
                <a:latin typeface="Calibri"/>
                <a:ea typeface="Calibri"/>
                <a:cs typeface="Calibri"/>
                <a:sym typeface="Calibri"/>
              </a:rPr>
              <a:t>char</a:t>
            </a:r>
            <a:r>
              <a:rPr lang="en-US" sz="1800">
                <a:solidFill>
                  <a:schemeClr val="dk1"/>
                </a:solidFill>
                <a:latin typeface="Calibri"/>
                <a:ea typeface="Calibri"/>
                <a:cs typeface="Calibri"/>
                <a:sym typeface="Calibri"/>
              </a:rPr>
              <a:t>s.</a:t>
            </a:r>
            <a:endParaRPr/>
          </a:p>
        </p:txBody>
      </p:sp>
      <p:pic>
        <p:nvPicPr>
          <p:cNvPr id="749" name="Google Shape;749;p106"/>
          <p:cNvPicPr preferRelativeResize="0"/>
          <p:nvPr/>
        </p:nvPicPr>
        <p:blipFill rotWithShape="1">
          <a:blip r:embed="rId4">
            <a:alphaModFix/>
          </a:blip>
          <a:srcRect b="0" l="0" r="0" t="0"/>
          <a:stretch/>
        </p:blipFill>
        <p:spPr>
          <a:xfrm>
            <a:off x="76200" y="3886200"/>
            <a:ext cx="7010400" cy="12954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Type Conversion and Casting</a:t>
            </a:r>
            <a:endParaRPr/>
          </a:p>
        </p:txBody>
      </p:sp>
      <p:sp>
        <p:nvSpPr>
          <p:cNvPr id="755" name="Google Shape;755;p10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b="1" lang="en-US">
                <a:solidFill>
                  <a:srgbClr val="FF0000"/>
                </a:solidFill>
              </a:rPr>
              <a:t>Java’s Automatic Conversions</a:t>
            </a:r>
            <a:endParaRPr/>
          </a:p>
          <a:p>
            <a:pPr indent="0" lvl="0" marL="0" rtl="0" algn="l">
              <a:spcBef>
                <a:spcPts val="544"/>
              </a:spcBef>
              <a:spcAft>
                <a:spcPts val="0"/>
              </a:spcAft>
              <a:buClr>
                <a:schemeClr val="dk1"/>
              </a:buClr>
              <a:buSzPct val="100000"/>
              <a:buNone/>
            </a:pPr>
            <a:r>
              <a:rPr lang="en-US"/>
              <a:t>When one type of data is assigned to another type of variable, an </a:t>
            </a:r>
            <a:r>
              <a:rPr i="1" lang="en-US"/>
              <a:t>automatic type conversion</a:t>
            </a:r>
            <a:endParaRPr/>
          </a:p>
          <a:p>
            <a:pPr indent="0" lvl="0" marL="0" rtl="0" algn="l">
              <a:spcBef>
                <a:spcPts val="544"/>
              </a:spcBef>
              <a:spcAft>
                <a:spcPts val="0"/>
              </a:spcAft>
              <a:buClr>
                <a:schemeClr val="dk1"/>
              </a:buClr>
              <a:buSzPct val="100000"/>
              <a:buNone/>
            </a:pPr>
            <a:r>
              <a:rPr lang="en-US"/>
              <a:t>will take place if the following two conditions are met:</a:t>
            </a:r>
            <a:endParaRPr/>
          </a:p>
          <a:p>
            <a:pPr indent="0" lvl="0" marL="0" rtl="0" algn="l">
              <a:spcBef>
                <a:spcPts val="544"/>
              </a:spcBef>
              <a:spcAft>
                <a:spcPts val="0"/>
              </a:spcAft>
              <a:buClr>
                <a:schemeClr val="dk1"/>
              </a:buClr>
              <a:buSzPct val="100000"/>
              <a:buNone/>
            </a:pPr>
            <a:r>
              <a:rPr lang="en-US"/>
              <a:t>• The two types are compatible.</a:t>
            </a:r>
            <a:endParaRPr/>
          </a:p>
          <a:p>
            <a:pPr indent="0" lvl="0" marL="0" rtl="0" algn="l">
              <a:spcBef>
                <a:spcPts val="544"/>
              </a:spcBef>
              <a:spcAft>
                <a:spcPts val="0"/>
              </a:spcAft>
              <a:buClr>
                <a:schemeClr val="dk1"/>
              </a:buClr>
              <a:buSzPct val="100000"/>
              <a:buNone/>
            </a:pPr>
            <a:r>
              <a:rPr lang="en-US"/>
              <a:t>• The destination type is larger than the source type.</a:t>
            </a:r>
            <a:endParaRPr/>
          </a:p>
          <a:p>
            <a:pPr indent="0" lvl="0" marL="0" rtl="0" algn="l">
              <a:spcBef>
                <a:spcPts val="544"/>
              </a:spcBef>
              <a:spcAft>
                <a:spcPts val="0"/>
              </a:spcAft>
              <a:buClr>
                <a:schemeClr val="dk1"/>
              </a:buClr>
              <a:buSzPct val="100000"/>
              <a:buNone/>
            </a:pPr>
            <a:r>
              <a:rPr lang="en-US"/>
              <a:t>When these two conditions are met, a </a:t>
            </a:r>
            <a:r>
              <a:rPr i="1" lang="en-US"/>
              <a:t>widening conversion </a:t>
            </a:r>
            <a:r>
              <a:rPr lang="en-US"/>
              <a:t>takes place. </a:t>
            </a:r>
            <a:endParaRPr/>
          </a:p>
          <a:p>
            <a:pPr indent="0" lvl="0" marL="0" rtl="0" algn="l">
              <a:spcBef>
                <a:spcPts val="544"/>
              </a:spcBef>
              <a:spcAft>
                <a:spcPts val="0"/>
              </a:spcAft>
              <a:buClr>
                <a:schemeClr val="dk1"/>
              </a:buClr>
              <a:buSzPct val="100000"/>
              <a:buNone/>
            </a:pPr>
            <a:r>
              <a:rPr lang="en-US"/>
              <a:t>For example, the </a:t>
            </a:r>
            <a:r>
              <a:rPr b="1" lang="en-US"/>
              <a:t>int </a:t>
            </a:r>
            <a:r>
              <a:rPr lang="en-US"/>
              <a:t>type is always large enough to hold all valid </a:t>
            </a:r>
            <a:r>
              <a:rPr b="1" lang="en-US"/>
              <a:t>byte </a:t>
            </a:r>
            <a:r>
              <a:rPr lang="en-US"/>
              <a:t>values, so no explicit </a:t>
            </a:r>
            <a:r>
              <a:rPr lang="en-US">
                <a:solidFill>
                  <a:srgbClr val="FF0000"/>
                </a:solidFill>
              </a:rPr>
              <a:t>cast</a:t>
            </a:r>
            <a:r>
              <a:rPr lang="en-US"/>
              <a:t> statement is</a:t>
            </a:r>
            <a:endParaRPr/>
          </a:p>
          <a:p>
            <a:pPr indent="0" lvl="0" marL="0" rtl="0" algn="l">
              <a:spcBef>
                <a:spcPts val="544"/>
              </a:spcBef>
              <a:spcAft>
                <a:spcPts val="0"/>
              </a:spcAft>
              <a:buClr>
                <a:schemeClr val="dk1"/>
              </a:buClr>
              <a:buSzPct val="100000"/>
              <a:buNone/>
            </a:pPr>
            <a:r>
              <a:rPr lang="en-US"/>
              <a:t>required.</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Casting Incompatible Types</a:t>
            </a:r>
            <a:endParaRPr/>
          </a:p>
          <a:p>
            <a:pPr indent="-342900" lvl="0" marL="342900" rtl="0" algn="l">
              <a:spcBef>
                <a:spcPts val="448"/>
              </a:spcBef>
              <a:spcAft>
                <a:spcPts val="0"/>
              </a:spcAft>
              <a:buClr>
                <a:schemeClr val="dk1"/>
              </a:buClr>
              <a:buSzPct val="100000"/>
              <a:buChar char="•"/>
            </a:pPr>
            <a:r>
              <a:rPr lang="en-US"/>
              <a:t>To create a conversion between two incompatible types, you must use a cast.</a:t>
            </a:r>
            <a:endParaRPr/>
          </a:p>
          <a:p>
            <a:pPr indent="-342900" lvl="0" marL="342900" rtl="0" algn="l">
              <a:spcBef>
                <a:spcPts val="448"/>
              </a:spcBef>
              <a:spcAft>
                <a:spcPts val="0"/>
              </a:spcAft>
              <a:buClr>
                <a:schemeClr val="dk1"/>
              </a:buClr>
              <a:buSzPct val="100000"/>
              <a:buChar char="•"/>
            </a:pPr>
            <a:r>
              <a:rPr lang="en-US"/>
              <a:t> A </a:t>
            </a:r>
            <a:r>
              <a:rPr i="1" lang="en-US"/>
              <a:t>cast </a:t>
            </a:r>
            <a:r>
              <a:rPr lang="en-US"/>
              <a:t>is simply an explicit type conversion. It has this general form:</a:t>
            </a:r>
            <a:endParaRPr/>
          </a:p>
          <a:p>
            <a:pPr indent="0" lvl="0" marL="0" rtl="0" algn="l">
              <a:spcBef>
                <a:spcPts val="448"/>
              </a:spcBef>
              <a:spcAft>
                <a:spcPts val="0"/>
              </a:spcAft>
              <a:buClr>
                <a:schemeClr val="dk1"/>
              </a:buClr>
              <a:buSzPct val="100000"/>
              <a:buNone/>
            </a:pPr>
            <a:r>
              <a:rPr lang="en-US"/>
              <a:t>(</a:t>
            </a:r>
            <a:r>
              <a:rPr i="1" lang="en-US"/>
              <a:t>target</a:t>
            </a:r>
            <a:r>
              <a:rPr lang="en-US"/>
              <a:t>-</a:t>
            </a:r>
            <a:r>
              <a:rPr i="1" lang="en-US"/>
              <a:t>type</a:t>
            </a:r>
            <a:r>
              <a:rPr lang="en-US"/>
              <a:t>) </a:t>
            </a:r>
            <a:r>
              <a:rPr i="1" lang="en-US"/>
              <a:t>value</a:t>
            </a:r>
            <a:endParaRPr/>
          </a:p>
          <a:p>
            <a:pPr indent="0" lvl="0" marL="0" rtl="0" algn="l">
              <a:spcBef>
                <a:spcPts val="448"/>
              </a:spcBef>
              <a:spcAft>
                <a:spcPts val="0"/>
              </a:spcAft>
              <a:buClr>
                <a:schemeClr val="dk1"/>
              </a:buClr>
              <a:buSzPct val="100000"/>
              <a:buNone/>
            </a:pPr>
            <a:r>
              <a:rPr lang="en-US"/>
              <a:t>Here, </a:t>
            </a:r>
            <a:r>
              <a:rPr i="1" lang="en-US"/>
              <a:t>target-type </a:t>
            </a:r>
            <a:r>
              <a:rPr lang="en-US"/>
              <a:t>specifies the desired type to convert the specified value to.</a:t>
            </a:r>
            <a:endParaRPr/>
          </a:p>
          <a:p>
            <a:pPr indent="-342900" lvl="0" marL="342900" rtl="0" algn="l">
              <a:spcBef>
                <a:spcPts val="448"/>
              </a:spcBef>
              <a:spcAft>
                <a:spcPts val="0"/>
              </a:spcAft>
              <a:buClr>
                <a:schemeClr val="dk1"/>
              </a:buClr>
              <a:buSzPct val="100000"/>
              <a:buChar char="•"/>
            </a:pPr>
            <a:r>
              <a:rPr lang="en-US"/>
              <a:t>For example, the following fragment casts an </a:t>
            </a:r>
            <a:r>
              <a:rPr b="1" lang="en-US"/>
              <a:t>int </a:t>
            </a:r>
            <a:r>
              <a:rPr lang="en-US"/>
              <a:t>to a </a:t>
            </a:r>
            <a:r>
              <a:rPr b="1" lang="en-US"/>
              <a:t>byte</a:t>
            </a:r>
            <a:r>
              <a:rPr lang="en-US"/>
              <a:t>.</a:t>
            </a:r>
            <a:endParaRPr/>
          </a:p>
          <a:p>
            <a:pPr indent="0" lvl="0" marL="0" rtl="0" algn="l">
              <a:spcBef>
                <a:spcPts val="448"/>
              </a:spcBef>
              <a:spcAft>
                <a:spcPts val="0"/>
              </a:spcAft>
              <a:buClr>
                <a:schemeClr val="dk1"/>
              </a:buClr>
              <a:buSzPct val="100000"/>
              <a:buNone/>
            </a:pPr>
            <a:r>
              <a:rPr lang="en-US"/>
              <a:t>int a;</a:t>
            </a:r>
            <a:endParaRPr/>
          </a:p>
          <a:p>
            <a:pPr indent="0" lvl="0" marL="0" rtl="0" algn="l">
              <a:spcBef>
                <a:spcPts val="448"/>
              </a:spcBef>
              <a:spcAft>
                <a:spcPts val="0"/>
              </a:spcAft>
              <a:buClr>
                <a:schemeClr val="dk1"/>
              </a:buClr>
              <a:buSzPct val="100000"/>
              <a:buNone/>
            </a:pPr>
            <a:r>
              <a:rPr lang="en-US"/>
              <a:t>byte b;</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b = (byte) a;</a:t>
            </a:r>
            <a:endParaRPr i="1"/>
          </a:p>
          <a:p>
            <a:pPr indent="0" lvl="0" marL="0" rtl="0" algn="l">
              <a:spcBef>
                <a:spcPts val="448"/>
              </a:spcBef>
              <a:spcAft>
                <a:spcPts val="0"/>
              </a:spcAft>
              <a:buClr>
                <a:schemeClr val="dk1"/>
              </a:buClr>
              <a:buSzPct val="100000"/>
              <a:buNone/>
            </a:pPr>
            <a:r>
              <a:rPr i="1" lang="en-US"/>
              <a:t>This is narrowing conversion. Another one is truncation</a:t>
            </a:r>
            <a:r>
              <a:rPr lang="en-US"/>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Automatic Type Promotion in Expressions</a:t>
            </a:r>
            <a:endParaRPr/>
          </a:p>
        </p:txBody>
      </p:sp>
      <p:sp>
        <p:nvSpPr>
          <p:cNvPr id="766" name="Google Shape;766;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Ex 1: </a:t>
            </a:r>
            <a:endParaRPr/>
          </a:p>
          <a:p>
            <a:pPr indent="0" lvl="0" marL="0" rtl="0" algn="l">
              <a:spcBef>
                <a:spcPts val="640"/>
              </a:spcBef>
              <a:spcAft>
                <a:spcPts val="0"/>
              </a:spcAft>
              <a:buClr>
                <a:schemeClr val="dk1"/>
              </a:buClr>
              <a:buSzPts val="3200"/>
              <a:buNone/>
            </a:pPr>
            <a:r>
              <a:rPr lang="en-US"/>
              <a:t>byte a = 40;</a:t>
            </a:r>
            <a:endParaRPr/>
          </a:p>
          <a:p>
            <a:pPr indent="0" lvl="0" marL="0" rtl="0" algn="l">
              <a:spcBef>
                <a:spcPts val="640"/>
              </a:spcBef>
              <a:spcAft>
                <a:spcPts val="0"/>
              </a:spcAft>
              <a:buClr>
                <a:schemeClr val="dk1"/>
              </a:buClr>
              <a:buSzPts val="3200"/>
              <a:buNone/>
            </a:pPr>
            <a:r>
              <a:rPr lang="en-US"/>
              <a:t>byte b = 50;</a:t>
            </a:r>
            <a:endParaRPr/>
          </a:p>
          <a:p>
            <a:pPr indent="0" lvl="0" marL="0" rtl="0" algn="l">
              <a:spcBef>
                <a:spcPts val="640"/>
              </a:spcBef>
              <a:spcAft>
                <a:spcPts val="0"/>
              </a:spcAft>
              <a:buClr>
                <a:schemeClr val="dk1"/>
              </a:buClr>
              <a:buSzPts val="3200"/>
              <a:buNone/>
            </a:pPr>
            <a:r>
              <a:rPr lang="en-US"/>
              <a:t>byte c = 100;</a:t>
            </a:r>
            <a:endParaRPr/>
          </a:p>
          <a:p>
            <a:pPr indent="0" lvl="0" marL="0" rtl="0" algn="l">
              <a:spcBef>
                <a:spcPts val="640"/>
              </a:spcBef>
              <a:spcAft>
                <a:spcPts val="0"/>
              </a:spcAft>
              <a:buClr>
                <a:schemeClr val="dk1"/>
              </a:buClr>
              <a:buSzPts val="3200"/>
              <a:buNone/>
            </a:pPr>
            <a:r>
              <a:rPr lang="en-US"/>
              <a:t>int d = a * b / c;</a:t>
            </a:r>
            <a:endParaRPr/>
          </a:p>
          <a:p>
            <a:pPr indent="0" lvl="0" marL="0" rtl="0" algn="l">
              <a:spcBef>
                <a:spcPts val="640"/>
              </a:spcBef>
              <a:spcAft>
                <a:spcPts val="0"/>
              </a:spcAft>
              <a:buClr>
                <a:schemeClr val="dk1"/>
              </a:buClr>
              <a:buSzPts val="3200"/>
              <a:buNone/>
            </a:pPr>
            <a:r>
              <a:rPr lang="en-US"/>
              <a:t>This means that the subexpression</a:t>
            </a:r>
            <a:endParaRPr/>
          </a:p>
          <a:p>
            <a:pPr indent="0" lvl="0" marL="0" rtl="0" algn="l">
              <a:spcBef>
                <a:spcPts val="640"/>
              </a:spcBef>
              <a:spcAft>
                <a:spcPts val="0"/>
              </a:spcAft>
              <a:buClr>
                <a:schemeClr val="dk1"/>
              </a:buClr>
              <a:buSzPts val="3200"/>
              <a:buNone/>
            </a:pPr>
            <a:r>
              <a:rPr b="1" lang="en-US"/>
              <a:t>a*b </a:t>
            </a:r>
            <a:r>
              <a:rPr lang="en-US"/>
              <a:t>is performed using integers—not bytes.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messages and methods</a:t>
            </a:r>
            <a:endParaRPr/>
          </a:p>
        </p:txBody>
      </p:sp>
      <p:sp>
        <p:nvSpPr>
          <p:cNvPr id="145" name="Google Shape;145;p11"/>
          <p:cNvSpPr txBox="1"/>
          <p:nvPr>
            <p:ph idx="1" type="body"/>
          </p:nvPr>
        </p:nvSpPr>
        <p:spPr>
          <a:xfrm>
            <a:off x="152400" y="1371600"/>
            <a:ext cx="8839200" cy="52578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In object-oriented programming, every action is initiated by passing a message to an agent (object), which is responsible for the action. The receiver is the object to whom the message was sent. In response to the message, the receiver performs some method to carry out the request. Every message may include any additional information as arguments.</a:t>
            </a:r>
            <a:endParaRPr/>
          </a:p>
          <a:p>
            <a:pPr indent="-342900" lvl="0" marL="342900" rtl="0" algn="l">
              <a:spcBef>
                <a:spcPts val="592"/>
              </a:spcBef>
              <a:spcAft>
                <a:spcPts val="0"/>
              </a:spcAft>
              <a:buClr>
                <a:schemeClr val="dk1"/>
              </a:buClr>
              <a:buSzPct val="100000"/>
              <a:buChar char="•"/>
            </a:pPr>
            <a:r>
              <a:rPr lang="en-US"/>
              <a:t>In our example, we send a request to ola with a message that contains destination information, type of car. The receiver uses a method to send cab to our home.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The Type Promotion Rules</a:t>
            </a:r>
            <a:br>
              <a:rPr b="1" lang="en-US"/>
            </a:br>
            <a:endParaRPr/>
          </a:p>
        </p:txBody>
      </p:sp>
      <p:sp>
        <p:nvSpPr>
          <p:cNvPr id="772" name="Google Shape;772;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Java defines several </a:t>
            </a:r>
            <a:r>
              <a:rPr i="1" lang="en-US"/>
              <a:t>type promotion </a:t>
            </a:r>
            <a:r>
              <a:rPr lang="en-US"/>
              <a:t>rules that apply to expressions. They are as follows:</a:t>
            </a:r>
            <a:endParaRPr/>
          </a:p>
          <a:p>
            <a:pPr indent="-342900" lvl="0" marL="342900" rtl="0" algn="l">
              <a:spcBef>
                <a:spcPts val="640"/>
              </a:spcBef>
              <a:spcAft>
                <a:spcPts val="0"/>
              </a:spcAft>
              <a:buClr>
                <a:schemeClr val="dk1"/>
              </a:buClr>
              <a:buSzPts val="3200"/>
              <a:buChar char="•"/>
            </a:pPr>
            <a:r>
              <a:rPr lang="en-US"/>
              <a:t> First, all </a:t>
            </a:r>
            <a:r>
              <a:rPr b="1" lang="en-US"/>
              <a:t>byte</a:t>
            </a:r>
            <a:r>
              <a:rPr lang="en-US"/>
              <a:t>, </a:t>
            </a:r>
            <a:r>
              <a:rPr b="1" lang="en-US"/>
              <a:t>short</a:t>
            </a:r>
            <a:r>
              <a:rPr lang="en-US"/>
              <a:t>, and </a:t>
            </a:r>
            <a:r>
              <a:rPr b="1" lang="en-US"/>
              <a:t>char </a:t>
            </a:r>
            <a:r>
              <a:rPr lang="en-US"/>
              <a:t>values are promoted to </a:t>
            </a:r>
            <a:r>
              <a:rPr b="1" lang="en-US"/>
              <a:t>int</a:t>
            </a:r>
            <a:r>
              <a:rPr lang="en-US"/>
              <a:t>. </a:t>
            </a:r>
            <a:endParaRPr/>
          </a:p>
          <a:p>
            <a:pPr indent="-342900" lvl="0" marL="342900" rtl="0" algn="l">
              <a:spcBef>
                <a:spcPts val="640"/>
              </a:spcBef>
              <a:spcAft>
                <a:spcPts val="0"/>
              </a:spcAft>
              <a:buClr>
                <a:schemeClr val="dk1"/>
              </a:buClr>
              <a:buSzPts val="3200"/>
              <a:buChar char="•"/>
            </a:pPr>
            <a:r>
              <a:rPr lang="en-US"/>
              <a:t>Then, if one operand is a </a:t>
            </a:r>
            <a:r>
              <a:rPr b="1" lang="en-US"/>
              <a:t>long</a:t>
            </a:r>
            <a:r>
              <a:rPr lang="en-US"/>
              <a:t>, the whole expression is promoted to </a:t>
            </a:r>
            <a:r>
              <a:rPr b="1" lang="en-US"/>
              <a:t>long</a:t>
            </a:r>
            <a:r>
              <a:rPr lang="en-US"/>
              <a:t>. </a:t>
            </a:r>
            <a:endParaRPr/>
          </a:p>
          <a:p>
            <a:pPr indent="-342900" lvl="0" marL="342900" rtl="0" algn="l">
              <a:spcBef>
                <a:spcPts val="640"/>
              </a:spcBef>
              <a:spcAft>
                <a:spcPts val="0"/>
              </a:spcAft>
              <a:buClr>
                <a:schemeClr val="dk1"/>
              </a:buClr>
              <a:buSzPts val="3200"/>
              <a:buChar char="•"/>
            </a:pPr>
            <a:r>
              <a:rPr lang="en-US"/>
              <a:t>If one operand is a </a:t>
            </a:r>
            <a:r>
              <a:rPr b="1" lang="en-US"/>
              <a:t>float</a:t>
            </a:r>
            <a:r>
              <a:rPr lang="en-US"/>
              <a:t>, the entire expression is promoted to </a:t>
            </a:r>
            <a:r>
              <a:rPr b="1" lang="en-US"/>
              <a:t>float</a:t>
            </a:r>
            <a:r>
              <a:rPr lang="en-US"/>
              <a:t>. If any of the operands are </a:t>
            </a:r>
            <a:r>
              <a:rPr b="1" lang="en-US"/>
              <a:t>double</a:t>
            </a:r>
            <a:r>
              <a:rPr lang="en-US"/>
              <a:t>, the result is </a:t>
            </a:r>
            <a:r>
              <a:rPr b="1" lang="en-US"/>
              <a:t>double</a:t>
            </a:r>
            <a:r>
              <a:rPr lang="en-US"/>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1"/>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Arrays</a:t>
            </a:r>
            <a:endParaRPr/>
          </a:p>
        </p:txBody>
      </p:sp>
      <p:sp>
        <p:nvSpPr>
          <p:cNvPr id="778" name="Google Shape;778;p111"/>
          <p:cNvSpPr txBox="1"/>
          <p:nvPr>
            <p:ph idx="1" type="body"/>
          </p:nvPr>
        </p:nvSpPr>
        <p:spPr>
          <a:xfrm>
            <a:off x="152400" y="784938"/>
            <a:ext cx="8534400" cy="52881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 Demonstrate a one-dimensional array.</a:t>
            </a:r>
            <a:endParaRPr/>
          </a:p>
          <a:p>
            <a:pPr indent="0" lvl="0" marL="0" rtl="0" algn="l">
              <a:spcBef>
                <a:spcPts val="304"/>
              </a:spcBef>
              <a:spcAft>
                <a:spcPts val="0"/>
              </a:spcAft>
              <a:buClr>
                <a:schemeClr val="dk1"/>
              </a:buClr>
              <a:buSzPct val="100000"/>
              <a:buNone/>
            </a:pPr>
            <a:r>
              <a:rPr lang="en-US"/>
              <a:t>class Array {</a:t>
            </a:r>
            <a:endParaRPr/>
          </a:p>
          <a:p>
            <a:pPr indent="0" lvl="0" marL="0" rtl="0" algn="l">
              <a:spcBef>
                <a:spcPts val="304"/>
              </a:spcBef>
              <a:spcAft>
                <a:spcPts val="0"/>
              </a:spcAft>
              <a:buClr>
                <a:schemeClr val="dk1"/>
              </a:buClr>
              <a:buSzPct val="100000"/>
              <a:buNone/>
            </a:pPr>
            <a:r>
              <a:rPr lang="en-US"/>
              <a:t>public static void main(String args[]) {</a:t>
            </a:r>
            <a:endParaRPr/>
          </a:p>
          <a:p>
            <a:pPr indent="0" lvl="0" marL="0" rtl="0" algn="l">
              <a:spcBef>
                <a:spcPts val="304"/>
              </a:spcBef>
              <a:spcAft>
                <a:spcPts val="0"/>
              </a:spcAft>
              <a:buClr>
                <a:schemeClr val="dk1"/>
              </a:buClr>
              <a:buSzPct val="100000"/>
              <a:buNone/>
            </a:pPr>
            <a:r>
              <a:rPr lang="en-US"/>
              <a:t>int month_days[];</a:t>
            </a:r>
            <a:endParaRPr/>
          </a:p>
          <a:p>
            <a:pPr indent="0" lvl="0" marL="0" rtl="0" algn="l">
              <a:spcBef>
                <a:spcPts val="304"/>
              </a:spcBef>
              <a:spcAft>
                <a:spcPts val="0"/>
              </a:spcAft>
              <a:buClr>
                <a:schemeClr val="dk1"/>
              </a:buClr>
              <a:buSzPct val="100000"/>
              <a:buNone/>
            </a:pPr>
            <a:r>
              <a:rPr lang="en-US"/>
              <a:t>month_days = new int[12];</a:t>
            </a:r>
            <a:endParaRPr/>
          </a:p>
          <a:p>
            <a:pPr indent="0" lvl="0" marL="0" rtl="0" algn="l">
              <a:spcBef>
                <a:spcPts val="304"/>
              </a:spcBef>
              <a:spcAft>
                <a:spcPts val="0"/>
              </a:spcAft>
              <a:buClr>
                <a:schemeClr val="dk1"/>
              </a:buClr>
              <a:buSzPct val="100000"/>
              <a:buNone/>
            </a:pPr>
            <a:r>
              <a:rPr lang="en-US"/>
              <a:t>month_days[0] = 31;</a:t>
            </a:r>
            <a:endParaRPr/>
          </a:p>
          <a:p>
            <a:pPr indent="0" lvl="0" marL="0" rtl="0" algn="l">
              <a:spcBef>
                <a:spcPts val="304"/>
              </a:spcBef>
              <a:spcAft>
                <a:spcPts val="0"/>
              </a:spcAft>
              <a:buClr>
                <a:schemeClr val="dk1"/>
              </a:buClr>
              <a:buSzPct val="100000"/>
              <a:buNone/>
            </a:pPr>
            <a:r>
              <a:rPr lang="en-US"/>
              <a:t>month_days[1] = 28;</a:t>
            </a:r>
            <a:endParaRPr/>
          </a:p>
          <a:p>
            <a:pPr indent="0" lvl="0" marL="0" rtl="0" algn="l">
              <a:spcBef>
                <a:spcPts val="304"/>
              </a:spcBef>
              <a:spcAft>
                <a:spcPts val="0"/>
              </a:spcAft>
              <a:buClr>
                <a:schemeClr val="dk1"/>
              </a:buClr>
              <a:buSzPct val="100000"/>
              <a:buNone/>
            </a:pPr>
            <a:r>
              <a:rPr lang="en-US"/>
              <a:t>month_days[2] = 31;</a:t>
            </a:r>
            <a:endParaRPr/>
          </a:p>
          <a:p>
            <a:pPr indent="0" lvl="0" marL="0" rtl="0" algn="l">
              <a:spcBef>
                <a:spcPts val="304"/>
              </a:spcBef>
              <a:spcAft>
                <a:spcPts val="0"/>
              </a:spcAft>
              <a:buClr>
                <a:schemeClr val="dk1"/>
              </a:buClr>
              <a:buSzPct val="100000"/>
              <a:buNone/>
            </a:pPr>
            <a:r>
              <a:rPr lang="en-US"/>
              <a:t>month_days[3] = 30;</a:t>
            </a:r>
            <a:endParaRPr/>
          </a:p>
          <a:p>
            <a:pPr indent="0" lvl="0" marL="0" rtl="0" algn="l">
              <a:spcBef>
                <a:spcPts val="304"/>
              </a:spcBef>
              <a:spcAft>
                <a:spcPts val="0"/>
              </a:spcAft>
              <a:buClr>
                <a:schemeClr val="dk1"/>
              </a:buClr>
              <a:buSzPct val="100000"/>
              <a:buNone/>
            </a:pPr>
            <a:r>
              <a:rPr lang="en-US"/>
              <a:t>month_days[4] = 31;</a:t>
            </a:r>
            <a:endParaRPr/>
          </a:p>
          <a:p>
            <a:pPr indent="0" lvl="0" marL="0" rtl="0" algn="l">
              <a:spcBef>
                <a:spcPts val="304"/>
              </a:spcBef>
              <a:spcAft>
                <a:spcPts val="0"/>
              </a:spcAft>
              <a:buClr>
                <a:schemeClr val="dk1"/>
              </a:buClr>
              <a:buSzPct val="100000"/>
              <a:buNone/>
            </a:pPr>
            <a:r>
              <a:rPr lang="en-US"/>
              <a:t>month_days[5] = 30;</a:t>
            </a:r>
            <a:endParaRPr/>
          </a:p>
          <a:p>
            <a:pPr indent="0" lvl="0" marL="0" rtl="0" algn="l">
              <a:spcBef>
                <a:spcPts val="304"/>
              </a:spcBef>
              <a:spcAft>
                <a:spcPts val="0"/>
              </a:spcAft>
              <a:buClr>
                <a:schemeClr val="dk1"/>
              </a:buClr>
              <a:buSzPct val="100000"/>
              <a:buNone/>
            </a:pPr>
            <a:r>
              <a:rPr lang="en-US"/>
              <a:t>month_days[6] = 31;</a:t>
            </a:r>
            <a:endParaRPr/>
          </a:p>
          <a:p>
            <a:pPr indent="0" lvl="0" marL="0" rtl="0" algn="l">
              <a:spcBef>
                <a:spcPts val="304"/>
              </a:spcBef>
              <a:spcAft>
                <a:spcPts val="0"/>
              </a:spcAft>
              <a:buClr>
                <a:schemeClr val="dk1"/>
              </a:buClr>
              <a:buSzPct val="100000"/>
              <a:buNone/>
            </a:pPr>
            <a:r>
              <a:rPr lang="en-US"/>
              <a:t>month_days[7] = 31;</a:t>
            </a:r>
            <a:endParaRPr/>
          </a:p>
          <a:p>
            <a:pPr indent="0" lvl="0" marL="0" rtl="0" algn="l">
              <a:spcBef>
                <a:spcPts val="304"/>
              </a:spcBef>
              <a:spcAft>
                <a:spcPts val="0"/>
              </a:spcAft>
              <a:buClr>
                <a:schemeClr val="dk1"/>
              </a:buClr>
              <a:buSzPct val="100000"/>
              <a:buNone/>
            </a:pPr>
            <a:r>
              <a:rPr lang="en-US"/>
              <a:t>month_days[8] = 30;</a:t>
            </a:r>
            <a:endParaRPr/>
          </a:p>
          <a:p>
            <a:pPr indent="0" lvl="0" marL="0" rtl="0" algn="l">
              <a:spcBef>
                <a:spcPts val="304"/>
              </a:spcBef>
              <a:spcAft>
                <a:spcPts val="0"/>
              </a:spcAft>
              <a:buClr>
                <a:schemeClr val="dk1"/>
              </a:buClr>
              <a:buSzPct val="100000"/>
              <a:buNone/>
            </a:pPr>
            <a:r>
              <a:rPr lang="en-US"/>
              <a:t>month_days[9] = 31;</a:t>
            </a:r>
            <a:endParaRPr/>
          </a:p>
          <a:p>
            <a:pPr indent="0" lvl="0" marL="0" rtl="0" algn="l">
              <a:spcBef>
                <a:spcPts val="304"/>
              </a:spcBef>
              <a:spcAft>
                <a:spcPts val="0"/>
              </a:spcAft>
              <a:buClr>
                <a:schemeClr val="dk1"/>
              </a:buClr>
              <a:buSzPct val="100000"/>
              <a:buNone/>
            </a:pPr>
            <a:r>
              <a:rPr lang="en-US"/>
              <a:t>month_days[10] = 30;</a:t>
            </a:r>
            <a:endParaRPr/>
          </a:p>
          <a:p>
            <a:pPr indent="0" lvl="0" marL="0" rtl="0" algn="l">
              <a:spcBef>
                <a:spcPts val="304"/>
              </a:spcBef>
              <a:spcAft>
                <a:spcPts val="0"/>
              </a:spcAft>
              <a:buClr>
                <a:schemeClr val="dk1"/>
              </a:buClr>
              <a:buSzPct val="100000"/>
              <a:buNone/>
            </a:pPr>
            <a:r>
              <a:rPr lang="en-US"/>
              <a:t>month_days[11] = 31;</a:t>
            </a:r>
            <a:endParaRPr/>
          </a:p>
          <a:p>
            <a:pPr indent="0" lvl="0" marL="0" rtl="0" algn="l">
              <a:spcBef>
                <a:spcPts val="304"/>
              </a:spcBef>
              <a:spcAft>
                <a:spcPts val="0"/>
              </a:spcAft>
              <a:buClr>
                <a:schemeClr val="dk1"/>
              </a:buClr>
              <a:buSzPct val="100000"/>
              <a:buNone/>
            </a:pPr>
            <a:r>
              <a:rPr lang="en-US"/>
              <a:t>System.out.println("April has " + month_days[3] + " days.");</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2"/>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An improved version of the previous program.</a:t>
            </a:r>
            <a:endParaRPr/>
          </a:p>
          <a:p>
            <a:pPr indent="0" lvl="0" marL="0" rtl="0" algn="l">
              <a:spcBef>
                <a:spcPts val="640"/>
              </a:spcBef>
              <a:spcAft>
                <a:spcPts val="0"/>
              </a:spcAft>
              <a:buClr>
                <a:schemeClr val="dk1"/>
              </a:buClr>
              <a:buSzPts val="3200"/>
              <a:buNone/>
            </a:pPr>
            <a:r>
              <a:rPr lang="en-US"/>
              <a:t>class AutoArray {</a:t>
            </a:r>
            <a:endParaRPr/>
          </a:p>
          <a:p>
            <a:pPr indent="0" lvl="0" marL="0" rtl="0" algn="l">
              <a:spcBef>
                <a:spcPts val="640"/>
              </a:spcBef>
              <a:spcAft>
                <a:spcPts val="0"/>
              </a:spcAft>
              <a:buClr>
                <a:schemeClr val="dk1"/>
              </a:buClr>
              <a:buSzPts val="3200"/>
              <a:buNone/>
            </a:pPr>
            <a:r>
              <a:rPr lang="en-US"/>
              <a:t>public static void main(String args[]) {</a:t>
            </a:r>
            <a:endParaRPr/>
          </a:p>
          <a:p>
            <a:pPr indent="0" lvl="0" marL="0" rtl="0" algn="l">
              <a:spcBef>
                <a:spcPts val="640"/>
              </a:spcBef>
              <a:spcAft>
                <a:spcPts val="0"/>
              </a:spcAft>
              <a:buClr>
                <a:schemeClr val="dk1"/>
              </a:buClr>
              <a:buSzPts val="3200"/>
              <a:buNone/>
            </a:pPr>
            <a:r>
              <a:rPr lang="en-US"/>
              <a:t>int month_days[] = { 31, 28, 31, 30, 31, 30, 31, 31, 30, 31, 30, 31 };</a:t>
            </a:r>
            <a:endParaRPr/>
          </a:p>
          <a:p>
            <a:pPr indent="0" lvl="0" marL="0" rtl="0" algn="l">
              <a:spcBef>
                <a:spcPts val="640"/>
              </a:spcBef>
              <a:spcAft>
                <a:spcPts val="0"/>
              </a:spcAft>
              <a:buClr>
                <a:schemeClr val="dk1"/>
              </a:buClr>
              <a:buSzPts val="3200"/>
              <a:buNone/>
            </a:pPr>
            <a:r>
              <a:rPr lang="en-US"/>
              <a:t>System.out.println("April has " + month_days[3] + " days.");</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789" name="Google Shape;789;p1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Average an array of values.</a:t>
            </a:r>
            <a:endParaRPr/>
          </a:p>
          <a:p>
            <a:pPr indent="0" lvl="0" marL="0" rtl="0" algn="l">
              <a:spcBef>
                <a:spcPts val="496"/>
              </a:spcBef>
              <a:spcAft>
                <a:spcPts val="0"/>
              </a:spcAft>
              <a:buClr>
                <a:schemeClr val="dk1"/>
              </a:buClr>
              <a:buSzPct val="100000"/>
              <a:buNone/>
            </a:pPr>
            <a:r>
              <a:rPr lang="en-US"/>
              <a:t>class Average {</a:t>
            </a:r>
            <a:endParaRPr/>
          </a:p>
          <a:p>
            <a:pPr indent="0" lvl="0" marL="0" rtl="0" algn="l">
              <a:spcBef>
                <a:spcPts val="496"/>
              </a:spcBef>
              <a:spcAft>
                <a:spcPts val="0"/>
              </a:spcAft>
              <a:buClr>
                <a:schemeClr val="dk1"/>
              </a:buClr>
              <a:buSzPct val="100000"/>
              <a:buNone/>
            </a:pPr>
            <a:r>
              <a:rPr lang="en-US"/>
              <a:t>public static void main(String args[]) {</a:t>
            </a:r>
            <a:endParaRPr/>
          </a:p>
          <a:p>
            <a:pPr indent="0" lvl="0" marL="0" rtl="0" algn="l">
              <a:spcBef>
                <a:spcPts val="496"/>
              </a:spcBef>
              <a:spcAft>
                <a:spcPts val="0"/>
              </a:spcAft>
              <a:buClr>
                <a:schemeClr val="dk1"/>
              </a:buClr>
              <a:buSzPct val="100000"/>
              <a:buNone/>
            </a:pPr>
            <a:r>
              <a:rPr lang="en-US"/>
              <a:t>double nums[] = {10.1, 11.2, 12.3, 13.4, 14.5};</a:t>
            </a:r>
            <a:endParaRPr/>
          </a:p>
          <a:p>
            <a:pPr indent="0" lvl="0" marL="0" rtl="0" algn="l">
              <a:spcBef>
                <a:spcPts val="496"/>
              </a:spcBef>
              <a:spcAft>
                <a:spcPts val="0"/>
              </a:spcAft>
              <a:buClr>
                <a:schemeClr val="dk1"/>
              </a:buClr>
              <a:buSzPct val="100000"/>
              <a:buNone/>
            </a:pPr>
            <a:r>
              <a:rPr lang="en-US"/>
              <a:t>double result = 0;</a:t>
            </a:r>
            <a:endParaRPr/>
          </a:p>
          <a:p>
            <a:pPr indent="0" lvl="0" marL="0" rtl="0" algn="l">
              <a:spcBef>
                <a:spcPts val="496"/>
              </a:spcBef>
              <a:spcAft>
                <a:spcPts val="0"/>
              </a:spcAft>
              <a:buClr>
                <a:schemeClr val="dk1"/>
              </a:buClr>
              <a:buSzPct val="100000"/>
              <a:buNone/>
            </a:pPr>
            <a:r>
              <a:rPr lang="en-US"/>
              <a:t>int i;</a:t>
            </a:r>
            <a:endParaRPr/>
          </a:p>
          <a:p>
            <a:pPr indent="0" lvl="0" marL="0" rtl="0" algn="l">
              <a:spcBef>
                <a:spcPts val="496"/>
              </a:spcBef>
              <a:spcAft>
                <a:spcPts val="0"/>
              </a:spcAft>
              <a:buClr>
                <a:schemeClr val="dk1"/>
              </a:buClr>
              <a:buSzPct val="100000"/>
              <a:buNone/>
            </a:pPr>
            <a:r>
              <a:rPr lang="en-US"/>
              <a:t>for(i=0; i&lt;5; i++)</a:t>
            </a:r>
            <a:endParaRPr/>
          </a:p>
          <a:p>
            <a:pPr indent="0" lvl="0" marL="0" rtl="0" algn="l">
              <a:spcBef>
                <a:spcPts val="496"/>
              </a:spcBef>
              <a:spcAft>
                <a:spcPts val="0"/>
              </a:spcAft>
              <a:buClr>
                <a:schemeClr val="dk1"/>
              </a:buClr>
              <a:buSzPct val="100000"/>
              <a:buNone/>
            </a:pPr>
            <a:r>
              <a:rPr lang="en-US"/>
              <a:t>result = result + nums[i];</a:t>
            </a:r>
            <a:endParaRPr/>
          </a:p>
          <a:p>
            <a:pPr indent="0" lvl="0" marL="0" rtl="0" algn="l">
              <a:spcBef>
                <a:spcPts val="496"/>
              </a:spcBef>
              <a:spcAft>
                <a:spcPts val="0"/>
              </a:spcAft>
              <a:buClr>
                <a:schemeClr val="dk1"/>
              </a:buClr>
              <a:buSzPct val="100000"/>
              <a:buNone/>
            </a:pPr>
            <a:r>
              <a:rPr lang="en-US"/>
              <a:t>System.out.println("Average is " + result / 5);</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4"/>
          <p:cNvSpPr txBox="1"/>
          <p:nvPr>
            <p:ph idx="1" type="body"/>
          </p:nvPr>
        </p:nvSpPr>
        <p:spPr>
          <a:xfrm>
            <a:off x="457200" y="304800"/>
            <a:ext cx="8534400" cy="6553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 Demonstrate a two-dimensional array.</a:t>
            </a:r>
            <a:endParaRPr/>
          </a:p>
          <a:p>
            <a:pPr indent="0" lvl="0" marL="0" rtl="0" algn="l">
              <a:spcBef>
                <a:spcPts val="352"/>
              </a:spcBef>
              <a:spcAft>
                <a:spcPts val="0"/>
              </a:spcAft>
              <a:buClr>
                <a:schemeClr val="dk1"/>
              </a:buClr>
              <a:buSzPct val="100000"/>
              <a:buNone/>
            </a:pPr>
            <a:r>
              <a:rPr lang="en-US"/>
              <a:t>class TwoDArray {</a:t>
            </a:r>
            <a:endParaRPr/>
          </a:p>
          <a:p>
            <a:pPr indent="0" lvl="0" marL="0" rtl="0" algn="l">
              <a:spcBef>
                <a:spcPts val="352"/>
              </a:spcBef>
              <a:spcAft>
                <a:spcPts val="0"/>
              </a:spcAft>
              <a:buClr>
                <a:schemeClr val="dk1"/>
              </a:buClr>
              <a:buSzPct val="100000"/>
              <a:buNone/>
            </a:pPr>
            <a:r>
              <a:rPr lang="en-US"/>
              <a:t>public static void main(String args[]) {</a:t>
            </a:r>
            <a:endParaRPr/>
          </a:p>
          <a:p>
            <a:pPr indent="0" lvl="0" marL="0" rtl="0" algn="l">
              <a:spcBef>
                <a:spcPts val="352"/>
              </a:spcBef>
              <a:spcAft>
                <a:spcPts val="0"/>
              </a:spcAft>
              <a:buClr>
                <a:schemeClr val="dk1"/>
              </a:buClr>
              <a:buSzPct val="100000"/>
              <a:buNone/>
            </a:pPr>
            <a:r>
              <a:rPr lang="en-US"/>
              <a:t>int twoD[][]= new int[4][5];</a:t>
            </a:r>
            <a:endParaRPr/>
          </a:p>
          <a:p>
            <a:pPr indent="0" lvl="0" marL="0" rtl="0" algn="l">
              <a:spcBef>
                <a:spcPts val="352"/>
              </a:spcBef>
              <a:spcAft>
                <a:spcPts val="0"/>
              </a:spcAft>
              <a:buClr>
                <a:schemeClr val="dk1"/>
              </a:buClr>
              <a:buSzPct val="100000"/>
              <a:buNone/>
            </a:pPr>
            <a:r>
              <a:rPr lang="en-US"/>
              <a:t>int i, j, k = 0;</a:t>
            </a:r>
            <a:endParaRPr/>
          </a:p>
          <a:p>
            <a:pPr indent="0" lvl="0" marL="0" rtl="0" algn="l">
              <a:spcBef>
                <a:spcPts val="352"/>
              </a:spcBef>
              <a:spcAft>
                <a:spcPts val="0"/>
              </a:spcAft>
              <a:buClr>
                <a:schemeClr val="dk1"/>
              </a:buClr>
              <a:buSzPct val="100000"/>
              <a:buNone/>
            </a:pPr>
            <a:r>
              <a:rPr lang="en-US"/>
              <a:t>for(i=0; i&lt;4; i++)</a:t>
            </a:r>
            <a:endParaRPr/>
          </a:p>
          <a:p>
            <a:pPr indent="0" lvl="0" marL="0" rtl="0" algn="l">
              <a:spcBef>
                <a:spcPts val="352"/>
              </a:spcBef>
              <a:spcAft>
                <a:spcPts val="0"/>
              </a:spcAft>
              <a:buClr>
                <a:schemeClr val="dk1"/>
              </a:buClr>
              <a:buSzPct val="100000"/>
              <a:buNone/>
            </a:pPr>
            <a:r>
              <a:rPr lang="en-US"/>
              <a:t>for(j=0; j&lt;5; j++) {</a:t>
            </a:r>
            <a:endParaRPr/>
          </a:p>
          <a:p>
            <a:pPr indent="0" lvl="0" marL="0" rtl="0" algn="l">
              <a:spcBef>
                <a:spcPts val="352"/>
              </a:spcBef>
              <a:spcAft>
                <a:spcPts val="0"/>
              </a:spcAft>
              <a:buClr>
                <a:schemeClr val="dk1"/>
              </a:buClr>
              <a:buSzPct val="100000"/>
              <a:buNone/>
            </a:pPr>
            <a:r>
              <a:rPr lang="en-US"/>
              <a:t>twoD[i][j] = k;</a:t>
            </a:r>
            <a:endParaRPr/>
          </a:p>
          <a:p>
            <a:pPr indent="0" lvl="0" marL="0" rtl="0" algn="l">
              <a:spcBef>
                <a:spcPts val="352"/>
              </a:spcBef>
              <a:spcAft>
                <a:spcPts val="0"/>
              </a:spcAft>
              <a:buClr>
                <a:schemeClr val="dk1"/>
              </a:buClr>
              <a:buSzPct val="100000"/>
              <a:buNone/>
            </a:pPr>
            <a:r>
              <a:rPr lang="en-US"/>
              <a:t>k++;</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for(i=0; i&lt;4; i++) {</a:t>
            </a:r>
            <a:endParaRPr/>
          </a:p>
          <a:p>
            <a:pPr indent="0" lvl="0" marL="0" rtl="0" algn="l">
              <a:spcBef>
                <a:spcPts val="352"/>
              </a:spcBef>
              <a:spcAft>
                <a:spcPts val="0"/>
              </a:spcAft>
              <a:buClr>
                <a:schemeClr val="dk1"/>
              </a:buClr>
              <a:buSzPct val="100000"/>
              <a:buNone/>
            </a:pPr>
            <a:r>
              <a:rPr lang="en-US"/>
              <a:t>for(j=0; j&lt;5; j++)</a:t>
            </a:r>
            <a:endParaRPr/>
          </a:p>
          <a:p>
            <a:pPr indent="0" lvl="0" marL="0" rtl="0" algn="l">
              <a:spcBef>
                <a:spcPts val="352"/>
              </a:spcBef>
              <a:spcAft>
                <a:spcPts val="0"/>
              </a:spcAft>
              <a:buClr>
                <a:schemeClr val="dk1"/>
              </a:buClr>
              <a:buSzPct val="100000"/>
              <a:buNone/>
            </a:pPr>
            <a:r>
              <a:rPr lang="en-US"/>
              <a:t>System.out.print(twoD[i][j] + " ");</a:t>
            </a:r>
            <a:endParaRPr/>
          </a:p>
          <a:p>
            <a:pPr indent="0" lvl="0" marL="0" rtl="0" algn="l">
              <a:spcBef>
                <a:spcPts val="352"/>
              </a:spcBef>
              <a:spcAft>
                <a:spcPts val="0"/>
              </a:spcAft>
              <a:buClr>
                <a:schemeClr val="dk1"/>
              </a:buClr>
              <a:buSzPct val="100000"/>
              <a:buNone/>
            </a:pPr>
            <a:r>
              <a:rPr lang="en-US"/>
              <a:t>System.out.println();</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This program generates the following output:</a:t>
            </a:r>
            <a:endParaRPr/>
          </a:p>
          <a:p>
            <a:pPr indent="0" lvl="0" marL="0" rtl="0" algn="l">
              <a:spcBef>
                <a:spcPts val="352"/>
              </a:spcBef>
              <a:spcAft>
                <a:spcPts val="0"/>
              </a:spcAft>
              <a:buClr>
                <a:schemeClr val="dk1"/>
              </a:buClr>
              <a:buSzPct val="100000"/>
              <a:buNone/>
            </a:pPr>
            <a:r>
              <a:rPr lang="en-US"/>
              <a:t>0 1 2 3 4</a:t>
            </a:r>
            <a:endParaRPr/>
          </a:p>
          <a:p>
            <a:pPr indent="0" lvl="0" marL="0" rtl="0" algn="l">
              <a:spcBef>
                <a:spcPts val="352"/>
              </a:spcBef>
              <a:spcAft>
                <a:spcPts val="0"/>
              </a:spcAft>
              <a:buClr>
                <a:schemeClr val="dk1"/>
              </a:buClr>
              <a:buSzPct val="100000"/>
              <a:buNone/>
            </a:pPr>
            <a:r>
              <a:rPr lang="en-US"/>
              <a:t>5 6 7 8 9</a:t>
            </a:r>
            <a:endParaRPr/>
          </a:p>
          <a:p>
            <a:pPr indent="0" lvl="0" marL="0" rtl="0" algn="l">
              <a:spcBef>
                <a:spcPts val="352"/>
              </a:spcBef>
              <a:spcAft>
                <a:spcPts val="0"/>
              </a:spcAft>
              <a:buClr>
                <a:schemeClr val="dk1"/>
              </a:buClr>
              <a:buSzPct val="100000"/>
              <a:buNone/>
            </a:pPr>
            <a:r>
              <a:rPr lang="en-US"/>
              <a:t>10 11 12 13 14</a:t>
            </a:r>
            <a:endParaRPr/>
          </a:p>
          <a:p>
            <a:pPr indent="0" lvl="0" marL="0" rtl="0" algn="l">
              <a:spcBef>
                <a:spcPts val="352"/>
              </a:spcBef>
              <a:spcAft>
                <a:spcPts val="0"/>
              </a:spcAft>
              <a:buClr>
                <a:schemeClr val="dk1"/>
              </a:buClr>
              <a:buSzPct val="100000"/>
              <a:buNone/>
            </a:pPr>
            <a:r>
              <a:rPr lang="en-US"/>
              <a:t>15 16 17 18 19</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5"/>
          <p:cNvSpPr txBox="1"/>
          <p:nvPr>
            <p:ph type="title"/>
          </p:nvPr>
        </p:nvSpPr>
        <p:spPr>
          <a:xfrm>
            <a:off x="457200" y="1524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Ternary operator</a:t>
            </a:r>
            <a:endParaRPr/>
          </a:p>
        </p:txBody>
      </p:sp>
      <p:sp>
        <p:nvSpPr>
          <p:cNvPr id="800" name="Google Shape;800;p115"/>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 Demonstrate ?.</a:t>
            </a:r>
            <a:endParaRPr/>
          </a:p>
          <a:p>
            <a:pPr indent="0" lvl="0" marL="0" rtl="0" algn="l">
              <a:spcBef>
                <a:spcPts val="352"/>
              </a:spcBef>
              <a:spcAft>
                <a:spcPts val="0"/>
              </a:spcAft>
              <a:buClr>
                <a:schemeClr val="dk1"/>
              </a:buClr>
              <a:buSzPct val="100000"/>
              <a:buNone/>
            </a:pPr>
            <a:r>
              <a:rPr lang="en-US"/>
              <a:t>class Ternary {</a:t>
            </a:r>
            <a:endParaRPr/>
          </a:p>
          <a:p>
            <a:pPr indent="0" lvl="0" marL="0" rtl="0" algn="l">
              <a:spcBef>
                <a:spcPts val="352"/>
              </a:spcBef>
              <a:spcAft>
                <a:spcPts val="0"/>
              </a:spcAft>
              <a:buClr>
                <a:schemeClr val="dk1"/>
              </a:buClr>
              <a:buSzPct val="100000"/>
              <a:buNone/>
            </a:pPr>
            <a:r>
              <a:rPr lang="en-US"/>
              <a:t>public static void main(String args[]) {</a:t>
            </a:r>
            <a:endParaRPr/>
          </a:p>
          <a:p>
            <a:pPr indent="0" lvl="0" marL="0" rtl="0" algn="l">
              <a:spcBef>
                <a:spcPts val="352"/>
              </a:spcBef>
              <a:spcAft>
                <a:spcPts val="0"/>
              </a:spcAft>
              <a:buClr>
                <a:schemeClr val="dk1"/>
              </a:buClr>
              <a:buSzPct val="100000"/>
              <a:buNone/>
            </a:pPr>
            <a:r>
              <a:rPr lang="en-US"/>
              <a:t>int i, k;</a:t>
            </a:r>
            <a:endParaRPr/>
          </a:p>
          <a:p>
            <a:pPr indent="0" lvl="0" marL="0" rtl="0" algn="l">
              <a:spcBef>
                <a:spcPts val="352"/>
              </a:spcBef>
              <a:spcAft>
                <a:spcPts val="0"/>
              </a:spcAft>
              <a:buClr>
                <a:schemeClr val="dk1"/>
              </a:buClr>
              <a:buSzPct val="100000"/>
              <a:buNone/>
            </a:pPr>
            <a:r>
              <a:rPr lang="en-US"/>
              <a:t>i = 10;</a:t>
            </a:r>
            <a:endParaRPr/>
          </a:p>
          <a:p>
            <a:pPr indent="0" lvl="0" marL="0" rtl="0" algn="l">
              <a:spcBef>
                <a:spcPts val="352"/>
              </a:spcBef>
              <a:spcAft>
                <a:spcPts val="0"/>
              </a:spcAft>
              <a:buClr>
                <a:schemeClr val="dk1"/>
              </a:buClr>
              <a:buSzPct val="100000"/>
              <a:buNone/>
            </a:pPr>
            <a:r>
              <a:rPr lang="en-US"/>
              <a:t>k = i &lt; 0 ? -i : i; // get absolute value of i</a:t>
            </a:r>
            <a:endParaRPr/>
          </a:p>
          <a:p>
            <a:pPr indent="0" lvl="0" marL="0" rtl="0" algn="l">
              <a:spcBef>
                <a:spcPts val="352"/>
              </a:spcBef>
              <a:spcAft>
                <a:spcPts val="0"/>
              </a:spcAft>
              <a:buClr>
                <a:schemeClr val="dk1"/>
              </a:buClr>
              <a:buSzPct val="100000"/>
              <a:buNone/>
            </a:pPr>
            <a:r>
              <a:rPr lang="en-US"/>
              <a:t>System.out.print("Absolute value of ");</a:t>
            </a:r>
            <a:endParaRPr/>
          </a:p>
          <a:p>
            <a:pPr indent="0" lvl="0" marL="0" rtl="0" algn="l">
              <a:spcBef>
                <a:spcPts val="352"/>
              </a:spcBef>
              <a:spcAft>
                <a:spcPts val="0"/>
              </a:spcAft>
              <a:buClr>
                <a:schemeClr val="dk1"/>
              </a:buClr>
              <a:buSzPct val="100000"/>
              <a:buNone/>
            </a:pPr>
            <a:r>
              <a:rPr lang="en-US"/>
              <a:t>System.out.println(i + " is " + k);</a:t>
            </a:r>
            <a:endParaRPr/>
          </a:p>
          <a:p>
            <a:pPr indent="0" lvl="0" marL="0" rtl="0" algn="l">
              <a:spcBef>
                <a:spcPts val="352"/>
              </a:spcBef>
              <a:spcAft>
                <a:spcPts val="0"/>
              </a:spcAft>
              <a:buClr>
                <a:schemeClr val="dk1"/>
              </a:buClr>
              <a:buSzPct val="100000"/>
              <a:buNone/>
            </a:pPr>
            <a:r>
              <a:rPr lang="en-US"/>
              <a:t>i = -10;</a:t>
            </a:r>
            <a:endParaRPr/>
          </a:p>
          <a:p>
            <a:pPr indent="0" lvl="0" marL="0" rtl="0" algn="l">
              <a:spcBef>
                <a:spcPts val="352"/>
              </a:spcBef>
              <a:spcAft>
                <a:spcPts val="0"/>
              </a:spcAft>
              <a:buClr>
                <a:schemeClr val="dk1"/>
              </a:buClr>
              <a:buSzPct val="100000"/>
              <a:buNone/>
            </a:pPr>
            <a:r>
              <a:rPr lang="en-US"/>
              <a:t>k = i &lt; 0 ? -i : i; // get absolute value of i</a:t>
            </a:r>
            <a:endParaRPr/>
          </a:p>
          <a:p>
            <a:pPr indent="0" lvl="0" marL="0" rtl="0" algn="l">
              <a:spcBef>
                <a:spcPts val="352"/>
              </a:spcBef>
              <a:spcAft>
                <a:spcPts val="0"/>
              </a:spcAft>
              <a:buClr>
                <a:schemeClr val="dk1"/>
              </a:buClr>
              <a:buSzPct val="100000"/>
              <a:buNone/>
            </a:pPr>
            <a:r>
              <a:rPr lang="en-US"/>
              <a:t>System.out.print("Absolute value of ");</a:t>
            </a:r>
            <a:endParaRPr/>
          </a:p>
          <a:p>
            <a:pPr indent="0" lvl="0" marL="0" rtl="0" algn="l">
              <a:spcBef>
                <a:spcPts val="352"/>
              </a:spcBef>
              <a:spcAft>
                <a:spcPts val="0"/>
              </a:spcAft>
              <a:buClr>
                <a:schemeClr val="dk1"/>
              </a:buClr>
              <a:buSzPct val="100000"/>
              <a:buNone/>
            </a:pPr>
            <a:r>
              <a:rPr lang="en-US"/>
              <a:t>System.out.println(i + " is " + k);</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The output generated by the program is shown here:</a:t>
            </a:r>
            <a:endParaRPr/>
          </a:p>
          <a:p>
            <a:pPr indent="0" lvl="0" marL="0" rtl="0" algn="l">
              <a:spcBef>
                <a:spcPts val="352"/>
              </a:spcBef>
              <a:spcAft>
                <a:spcPts val="0"/>
              </a:spcAft>
              <a:buClr>
                <a:schemeClr val="dk1"/>
              </a:buClr>
              <a:buSzPct val="100000"/>
              <a:buNone/>
            </a:pPr>
            <a:r>
              <a:rPr lang="en-US"/>
              <a:t>Absolute value of 10 is 10</a:t>
            </a:r>
            <a:endParaRPr/>
          </a:p>
          <a:p>
            <a:pPr indent="0" lvl="0" marL="0" rtl="0" algn="l">
              <a:spcBef>
                <a:spcPts val="352"/>
              </a:spcBef>
              <a:spcAft>
                <a:spcPts val="0"/>
              </a:spcAft>
              <a:buClr>
                <a:schemeClr val="dk1"/>
              </a:buClr>
              <a:buSzPct val="100000"/>
              <a:buNone/>
            </a:pPr>
            <a:r>
              <a:rPr lang="en-US"/>
              <a:t>Absolute value of -10 is 10</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16"/>
          <p:cNvSpPr txBox="1"/>
          <p:nvPr>
            <p:ph type="title"/>
          </p:nvPr>
        </p:nvSpPr>
        <p:spPr>
          <a:xfrm>
            <a:off x="457200" y="76200"/>
            <a:ext cx="822960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If else</a:t>
            </a:r>
            <a:endParaRPr/>
          </a:p>
        </p:txBody>
      </p:sp>
      <p:sp>
        <p:nvSpPr>
          <p:cNvPr id="806" name="Google Shape;806;p116"/>
          <p:cNvSpPr txBox="1"/>
          <p:nvPr>
            <p:ph idx="1" type="body"/>
          </p:nvPr>
        </p:nvSpPr>
        <p:spPr>
          <a:xfrm>
            <a:off x="457200" y="609600"/>
            <a:ext cx="8229600" cy="55165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US"/>
              <a:t>// Demonstrate if-else-if statements.</a:t>
            </a:r>
            <a:endParaRPr/>
          </a:p>
          <a:p>
            <a:pPr indent="0" lvl="0" marL="0" rtl="0" algn="l">
              <a:spcBef>
                <a:spcPts val="304"/>
              </a:spcBef>
              <a:spcAft>
                <a:spcPts val="0"/>
              </a:spcAft>
              <a:buClr>
                <a:schemeClr val="dk1"/>
              </a:buClr>
              <a:buSzPct val="100000"/>
              <a:buNone/>
            </a:pPr>
            <a:r>
              <a:rPr lang="en-US"/>
              <a:t>class IfElse {</a:t>
            </a:r>
            <a:endParaRPr/>
          </a:p>
          <a:p>
            <a:pPr indent="0" lvl="0" marL="0" rtl="0" algn="l">
              <a:spcBef>
                <a:spcPts val="304"/>
              </a:spcBef>
              <a:spcAft>
                <a:spcPts val="0"/>
              </a:spcAft>
              <a:buClr>
                <a:schemeClr val="dk1"/>
              </a:buClr>
              <a:buSzPct val="100000"/>
              <a:buNone/>
            </a:pPr>
            <a:r>
              <a:rPr lang="en-US"/>
              <a:t>public static void main(String args[]) {</a:t>
            </a:r>
            <a:endParaRPr/>
          </a:p>
          <a:p>
            <a:pPr indent="0" lvl="0" marL="0" rtl="0" algn="l">
              <a:spcBef>
                <a:spcPts val="304"/>
              </a:spcBef>
              <a:spcAft>
                <a:spcPts val="0"/>
              </a:spcAft>
              <a:buClr>
                <a:schemeClr val="dk1"/>
              </a:buClr>
              <a:buSzPct val="100000"/>
              <a:buNone/>
            </a:pPr>
            <a:r>
              <a:rPr lang="en-US"/>
              <a:t>int month = 4; // April</a:t>
            </a:r>
            <a:endParaRPr/>
          </a:p>
          <a:p>
            <a:pPr indent="0" lvl="0" marL="0" rtl="0" algn="l">
              <a:spcBef>
                <a:spcPts val="304"/>
              </a:spcBef>
              <a:spcAft>
                <a:spcPts val="0"/>
              </a:spcAft>
              <a:buClr>
                <a:schemeClr val="dk1"/>
              </a:buClr>
              <a:buSzPct val="100000"/>
              <a:buNone/>
            </a:pPr>
            <a:r>
              <a:rPr lang="en-US"/>
              <a:t>String season;</a:t>
            </a:r>
            <a:endParaRPr/>
          </a:p>
          <a:p>
            <a:pPr indent="0" lvl="0" marL="0" rtl="0" algn="l">
              <a:spcBef>
                <a:spcPts val="304"/>
              </a:spcBef>
              <a:spcAft>
                <a:spcPts val="0"/>
              </a:spcAft>
              <a:buClr>
                <a:schemeClr val="dk1"/>
              </a:buClr>
              <a:buSzPct val="100000"/>
              <a:buNone/>
            </a:pPr>
            <a:r>
              <a:rPr lang="en-US"/>
              <a:t>if(month == 12 || month == 1 || month == 2)</a:t>
            </a:r>
            <a:endParaRPr/>
          </a:p>
          <a:p>
            <a:pPr indent="0" lvl="0" marL="0" rtl="0" algn="l">
              <a:spcBef>
                <a:spcPts val="304"/>
              </a:spcBef>
              <a:spcAft>
                <a:spcPts val="0"/>
              </a:spcAft>
              <a:buClr>
                <a:schemeClr val="dk1"/>
              </a:buClr>
              <a:buSzPct val="100000"/>
              <a:buNone/>
            </a:pPr>
            <a:r>
              <a:rPr lang="en-US"/>
              <a:t>season = "Winter";</a:t>
            </a:r>
            <a:endParaRPr/>
          </a:p>
          <a:p>
            <a:pPr indent="0" lvl="0" marL="0" rtl="0" algn="l">
              <a:spcBef>
                <a:spcPts val="304"/>
              </a:spcBef>
              <a:spcAft>
                <a:spcPts val="0"/>
              </a:spcAft>
              <a:buClr>
                <a:schemeClr val="dk1"/>
              </a:buClr>
              <a:buSzPct val="100000"/>
              <a:buNone/>
            </a:pPr>
            <a:r>
              <a:rPr lang="en-US"/>
              <a:t>else if(month == 3 || month == 4 || month == 5)</a:t>
            </a:r>
            <a:endParaRPr/>
          </a:p>
          <a:p>
            <a:pPr indent="0" lvl="0" marL="0" rtl="0" algn="l">
              <a:spcBef>
                <a:spcPts val="304"/>
              </a:spcBef>
              <a:spcAft>
                <a:spcPts val="0"/>
              </a:spcAft>
              <a:buClr>
                <a:schemeClr val="dk1"/>
              </a:buClr>
              <a:buSzPct val="100000"/>
              <a:buNone/>
            </a:pPr>
            <a:r>
              <a:rPr lang="en-US"/>
              <a:t>season = "Spring";</a:t>
            </a:r>
            <a:endParaRPr/>
          </a:p>
          <a:p>
            <a:pPr indent="0" lvl="0" marL="0" rtl="0" algn="l">
              <a:spcBef>
                <a:spcPts val="304"/>
              </a:spcBef>
              <a:spcAft>
                <a:spcPts val="0"/>
              </a:spcAft>
              <a:buClr>
                <a:schemeClr val="dk1"/>
              </a:buClr>
              <a:buSzPct val="100000"/>
              <a:buNone/>
            </a:pPr>
            <a:r>
              <a:rPr lang="en-US"/>
              <a:t>else if(month == 6 || month == 7 || month == 8)</a:t>
            </a:r>
            <a:endParaRPr/>
          </a:p>
          <a:p>
            <a:pPr indent="0" lvl="0" marL="0" rtl="0" algn="l">
              <a:spcBef>
                <a:spcPts val="304"/>
              </a:spcBef>
              <a:spcAft>
                <a:spcPts val="0"/>
              </a:spcAft>
              <a:buClr>
                <a:schemeClr val="dk1"/>
              </a:buClr>
              <a:buSzPct val="100000"/>
              <a:buNone/>
            </a:pPr>
            <a:r>
              <a:rPr lang="en-US"/>
              <a:t>season = "Summer";</a:t>
            </a:r>
            <a:endParaRPr/>
          </a:p>
          <a:p>
            <a:pPr indent="0" lvl="0" marL="0" rtl="0" algn="l">
              <a:spcBef>
                <a:spcPts val="304"/>
              </a:spcBef>
              <a:spcAft>
                <a:spcPts val="0"/>
              </a:spcAft>
              <a:buClr>
                <a:schemeClr val="dk1"/>
              </a:buClr>
              <a:buSzPct val="100000"/>
              <a:buNone/>
            </a:pPr>
            <a:r>
              <a:rPr lang="en-US"/>
              <a:t>else if(month == 9 || month == 10 || month == 11)</a:t>
            </a:r>
            <a:endParaRPr/>
          </a:p>
          <a:p>
            <a:pPr indent="0" lvl="0" marL="0" rtl="0" algn="l">
              <a:spcBef>
                <a:spcPts val="304"/>
              </a:spcBef>
              <a:spcAft>
                <a:spcPts val="0"/>
              </a:spcAft>
              <a:buClr>
                <a:schemeClr val="dk1"/>
              </a:buClr>
              <a:buSzPct val="100000"/>
              <a:buNone/>
            </a:pPr>
            <a:r>
              <a:rPr lang="en-US"/>
              <a:t>season = "Autumn";</a:t>
            </a:r>
            <a:endParaRPr/>
          </a:p>
          <a:p>
            <a:pPr indent="0" lvl="0" marL="0" rtl="0" algn="l">
              <a:spcBef>
                <a:spcPts val="304"/>
              </a:spcBef>
              <a:spcAft>
                <a:spcPts val="0"/>
              </a:spcAft>
              <a:buClr>
                <a:schemeClr val="dk1"/>
              </a:buClr>
              <a:buSzPct val="100000"/>
              <a:buNone/>
            </a:pPr>
            <a:r>
              <a:rPr lang="en-US"/>
              <a:t>else</a:t>
            </a:r>
            <a:endParaRPr/>
          </a:p>
          <a:p>
            <a:pPr indent="0" lvl="0" marL="0" rtl="0" algn="l">
              <a:spcBef>
                <a:spcPts val="304"/>
              </a:spcBef>
              <a:spcAft>
                <a:spcPts val="0"/>
              </a:spcAft>
              <a:buClr>
                <a:schemeClr val="dk1"/>
              </a:buClr>
              <a:buSzPct val="100000"/>
              <a:buNone/>
            </a:pPr>
            <a:r>
              <a:rPr lang="en-US"/>
              <a:t>season = "Bogus Month";</a:t>
            </a:r>
            <a:endParaRPr/>
          </a:p>
          <a:p>
            <a:pPr indent="0" lvl="0" marL="0" rtl="0" algn="l">
              <a:spcBef>
                <a:spcPts val="304"/>
              </a:spcBef>
              <a:spcAft>
                <a:spcPts val="0"/>
              </a:spcAft>
              <a:buClr>
                <a:schemeClr val="dk1"/>
              </a:buClr>
              <a:buSzPct val="100000"/>
              <a:buNone/>
            </a:pPr>
            <a:r>
              <a:rPr lang="en-US"/>
              <a:t>System.out.println("April is in the " + season + ".");</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Here is the output produced by the program:</a:t>
            </a:r>
            <a:endParaRPr/>
          </a:p>
          <a:p>
            <a:pPr indent="0" lvl="0" marL="0" rtl="0" algn="l">
              <a:spcBef>
                <a:spcPts val="304"/>
              </a:spcBef>
              <a:spcAft>
                <a:spcPts val="0"/>
              </a:spcAft>
              <a:buClr>
                <a:schemeClr val="dk1"/>
              </a:buClr>
              <a:buSzPct val="100000"/>
              <a:buNone/>
            </a:pPr>
            <a:r>
              <a:rPr lang="en-US"/>
              <a:t>April is in the Spring.</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7"/>
          <p:cNvSpPr txBox="1"/>
          <p:nvPr>
            <p:ph type="title"/>
          </p:nvPr>
        </p:nvSpPr>
        <p:spPr>
          <a:xfrm>
            <a:off x="457200" y="152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Switch</a:t>
            </a:r>
            <a:endParaRPr/>
          </a:p>
        </p:txBody>
      </p:sp>
      <p:sp>
        <p:nvSpPr>
          <p:cNvPr id="812" name="Google Shape;812;p117"/>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US"/>
              <a:t>// A simple example of the switch.</a:t>
            </a:r>
            <a:endParaRPr/>
          </a:p>
          <a:p>
            <a:pPr indent="0" lvl="0" marL="0" rtl="0" algn="l">
              <a:spcBef>
                <a:spcPts val="304"/>
              </a:spcBef>
              <a:spcAft>
                <a:spcPts val="0"/>
              </a:spcAft>
              <a:buClr>
                <a:schemeClr val="dk1"/>
              </a:buClr>
              <a:buSzPct val="100000"/>
              <a:buNone/>
            </a:pPr>
            <a:r>
              <a:rPr lang="en-US"/>
              <a:t>class SampleSwitch {</a:t>
            </a:r>
            <a:endParaRPr/>
          </a:p>
          <a:p>
            <a:pPr indent="0" lvl="0" marL="0" rtl="0" algn="l">
              <a:spcBef>
                <a:spcPts val="304"/>
              </a:spcBef>
              <a:spcAft>
                <a:spcPts val="0"/>
              </a:spcAft>
              <a:buClr>
                <a:schemeClr val="dk1"/>
              </a:buClr>
              <a:buSzPct val="100000"/>
              <a:buNone/>
            </a:pPr>
            <a:r>
              <a:rPr lang="en-US"/>
              <a:t>public static void main(String args[]) {</a:t>
            </a:r>
            <a:endParaRPr/>
          </a:p>
          <a:p>
            <a:pPr indent="0" lvl="0" marL="0" rtl="0" algn="l">
              <a:spcBef>
                <a:spcPts val="304"/>
              </a:spcBef>
              <a:spcAft>
                <a:spcPts val="0"/>
              </a:spcAft>
              <a:buClr>
                <a:schemeClr val="dk1"/>
              </a:buClr>
              <a:buSzPct val="100000"/>
              <a:buNone/>
            </a:pPr>
            <a:r>
              <a:rPr lang="en-US"/>
              <a:t>for(int i=0; i&lt;6; i++)</a:t>
            </a:r>
            <a:endParaRPr/>
          </a:p>
          <a:p>
            <a:pPr indent="0" lvl="0" marL="0" rtl="0" algn="l">
              <a:spcBef>
                <a:spcPts val="304"/>
              </a:spcBef>
              <a:spcAft>
                <a:spcPts val="0"/>
              </a:spcAft>
              <a:buClr>
                <a:schemeClr val="dk1"/>
              </a:buClr>
              <a:buSzPct val="100000"/>
              <a:buNone/>
            </a:pPr>
            <a:r>
              <a:rPr lang="en-US"/>
              <a:t>switch(i) {</a:t>
            </a:r>
            <a:endParaRPr/>
          </a:p>
          <a:p>
            <a:pPr indent="0" lvl="0" marL="0" rtl="0" algn="l">
              <a:spcBef>
                <a:spcPts val="304"/>
              </a:spcBef>
              <a:spcAft>
                <a:spcPts val="0"/>
              </a:spcAft>
              <a:buClr>
                <a:schemeClr val="dk1"/>
              </a:buClr>
              <a:buSzPct val="100000"/>
              <a:buNone/>
            </a:pPr>
            <a:r>
              <a:rPr lang="en-US"/>
              <a:t>case 0:</a:t>
            </a:r>
            <a:endParaRPr/>
          </a:p>
          <a:p>
            <a:pPr indent="0" lvl="0" marL="0" rtl="0" algn="l">
              <a:spcBef>
                <a:spcPts val="304"/>
              </a:spcBef>
              <a:spcAft>
                <a:spcPts val="0"/>
              </a:spcAft>
              <a:buClr>
                <a:schemeClr val="dk1"/>
              </a:buClr>
              <a:buSzPct val="100000"/>
              <a:buNone/>
            </a:pPr>
            <a:r>
              <a:rPr lang="en-US"/>
              <a:t>System.out.println("i is zero.");</a:t>
            </a:r>
            <a:endParaRPr/>
          </a:p>
          <a:p>
            <a:pPr indent="0" lvl="0" marL="0" rtl="0" algn="l">
              <a:spcBef>
                <a:spcPts val="304"/>
              </a:spcBef>
              <a:spcAft>
                <a:spcPts val="0"/>
              </a:spcAft>
              <a:buClr>
                <a:schemeClr val="dk1"/>
              </a:buClr>
              <a:buSzPct val="100000"/>
              <a:buNone/>
            </a:pPr>
            <a:r>
              <a:rPr lang="en-US"/>
              <a:t>break;</a:t>
            </a:r>
            <a:endParaRPr/>
          </a:p>
          <a:p>
            <a:pPr indent="0" lvl="0" marL="0" rtl="0" algn="l">
              <a:spcBef>
                <a:spcPts val="304"/>
              </a:spcBef>
              <a:spcAft>
                <a:spcPts val="0"/>
              </a:spcAft>
              <a:buClr>
                <a:schemeClr val="dk1"/>
              </a:buClr>
              <a:buSzPct val="100000"/>
              <a:buNone/>
            </a:pPr>
            <a:r>
              <a:rPr lang="en-US"/>
              <a:t>case 1:</a:t>
            </a:r>
            <a:endParaRPr/>
          </a:p>
          <a:p>
            <a:pPr indent="0" lvl="0" marL="0" rtl="0" algn="l">
              <a:spcBef>
                <a:spcPts val="304"/>
              </a:spcBef>
              <a:spcAft>
                <a:spcPts val="0"/>
              </a:spcAft>
              <a:buClr>
                <a:schemeClr val="dk1"/>
              </a:buClr>
              <a:buSzPct val="100000"/>
              <a:buNone/>
            </a:pPr>
            <a:r>
              <a:rPr lang="en-US"/>
              <a:t>System.out.println("i is one.");</a:t>
            </a:r>
            <a:endParaRPr/>
          </a:p>
          <a:p>
            <a:pPr indent="0" lvl="0" marL="0" rtl="0" algn="l">
              <a:spcBef>
                <a:spcPts val="304"/>
              </a:spcBef>
              <a:spcAft>
                <a:spcPts val="0"/>
              </a:spcAft>
              <a:buClr>
                <a:schemeClr val="dk1"/>
              </a:buClr>
              <a:buSzPct val="100000"/>
              <a:buNone/>
            </a:pPr>
            <a:r>
              <a:rPr lang="en-US"/>
              <a:t>break;</a:t>
            </a:r>
            <a:endParaRPr/>
          </a:p>
          <a:p>
            <a:pPr indent="0" lvl="0" marL="0" rtl="0" algn="l">
              <a:spcBef>
                <a:spcPts val="304"/>
              </a:spcBef>
              <a:spcAft>
                <a:spcPts val="0"/>
              </a:spcAft>
              <a:buClr>
                <a:schemeClr val="dk1"/>
              </a:buClr>
              <a:buSzPct val="100000"/>
              <a:buNone/>
            </a:pPr>
            <a:r>
              <a:rPr lang="en-US"/>
              <a:t>case 2:</a:t>
            </a:r>
            <a:endParaRPr/>
          </a:p>
          <a:p>
            <a:pPr indent="0" lvl="0" marL="0" rtl="0" algn="l">
              <a:spcBef>
                <a:spcPts val="304"/>
              </a:spcBef>
              <a:spcAft>
                <a:spcPts val="0"/>
              </a:spcAft>
              <a:buClr>
                <a:schemeClr val="dk1"/>
              </a:buClr>
              <a:buSzPct val="100000"/>
              <a:buNone/>
            </a:pPr>
            <a:r>
              <a:rPr lang="en-US"/>
              <a:t>System.out.println("i is two.");</a:t>
            </a:r>
            <a:endParaRPr/>
          </a:p>
          <a:p>
            <a:pPr indent="0" lvl="0" marL="0" rtl="0" algn="l">
              <a:spcBef>
                <a:spcPts val="304"/>
              </a:spcBef>
              <a:spcAft>
                <a:spcPts val="0"/>
              </a:spcAft>
              <a:buClr>
                <a:schemeClr val="dk1"/>
              </a:buClr>
              <a:buSzPct val="100000"/>
              <a:buNone/>
            </a:pPr>
            <a:r>
              <a:rPr lang="en-US"/>
              <a:t>break;</a:t>
            </a:r>
            <a:endParaRPr/>
          </a:p>
          <a:p>
            <a:pPr indent="0" lvl="0" marL="0" rtl="0" algn="l">
              <a:spcBef>
                <a:spcPts val="304"/>
              </a:spcBef>
              <a:spcAft>
                <a:spcPts val="0"/>
              </a:spcAft>
              <a:buClr>
                <a:schemeClr val="dk1"/>
              </a:buClr>
              <a:buSzPct val="100000"/>
              <a:buNone/>
            </a:pPr>
            <a:r>
              <a:rPr lang="en-US"/>
              <a:t>case 3:</a:t>
            </a:r>
            <a:endParaRPr/>
          </a:p>
          <a:p>
            <a:pPr indent="0" lvl="0" marL="0" rtl="0" algn="l">
              <a:spcBef>
                <a:spcPts val="304"/>
              </a:spcBef>
              <a:spcAft>
                <a:spcPts val="0"/>
              </a:spcAft>
              <a:buClr>
                <a:schemeClr val="dk1"/>
              </a:buClr>
              <a:buSzPct val="100000"/>
              <a:buNone/>
            </a:pPr>
            <a:r>
              <a:rPr lang="en-US"/>
              <a:t>System.out.println("i is three.");</a:t>
            </a:r>
            <a:endParaRPr/>
          </a:p>
          <a:p>
            <a:pPr indent="0" lvl="0" marL="0" rtl="0" algn="l">
              <a:spcBef>
                <a:spcPts val="304"/>
              </a:spcBef>
              <a:spcAft>
                <a:spcPts val="0"/>
              </a:spcAft>
              <a:buClr>
                <a:schemeClr val="dk1"/>
              </a:buClr>
              <a:buSzPct val="100000"/>
              <a:buNone/>
            </a:pPr>
            <a:r>
              <a:rPr lang="en-US"/>
              <a:t>break;</a:t>
            </a:r>
            <a:endParaRPr/>
          </a:p>
          <a:p>
            <a:pPr indent="0" lvl="0" marL="0" rtl="0" algn="l">
              <a:spcBef>
                <a:spcPts val="304"/>
              </a:spcBef>
              <a:spcAft>
                <a:spcPts val="0"/>
              </a:spcAft>
              <a:buClr>
                <a:schemeClr val="dk1"/>
              </a:buClr>
              <a:buSzPct val="100000"/>
              <a:buNone/>
            </a:pPr>
            <a:r>
              <a:rPr lang="en-US"/>
              <a:t>default:</a:t>
            </a:r>
            <a:endParaRPr/>
          </a:p>
          <a:p>
            <a:pPr indent="0" lvl="0" marL="0" rtl="0" algn="l">
              <a:spcBef>
                <a:spcPts val="304"/>
              </a:spcBef>
              <a:spcAft>
                <a:spcPts val="0"/>
              </a:spcAft>
              <a:buClr>
                <a:schemeClr val="dk1"/>
              </a:buClr>
              <a:buSzPct val="100000"/>
              <a:buNone/>
            </a:pPr>
            <a:r>
              <a:rPr lang="en-US"/>
              <a:t>System.out.println("i is greater than 3.");</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18" name="Google Shape;818;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The output produced by this program is shown here:</a:t>
            </a:r>
            <a:endParaRPr/>
          </a:p>
          <a:p>
            <a:pPr indent="0" lvl="0" marL="0" rtl="0" algn="l">
              <a:spcBef>
                <a:spcPts val="640"/>
              </a:spcBef>
              <a:spcAft>
                <a:spcPts val="0"/>
              </a:spcAft>
              <a:buClr>
                <a:schemeClr val="dk1"/>
              </a:buClr>
              <a:buSzPts val="3200"/>
              <a:buNone/>
            </a:pPr>
            <a:r>
              <a:rPr lang="en-US"/>
              <a:t>i is zero.</a:t>
            </a:r>
            <a:endParaRPr/>
          </a:p>
          <a:p>
            <a:pPr indent="0" lvl="0" marL="0" rtl="0" algn="l">
              <a:spcBef>
                <a:spcPts val="640"/>
              </a:spcBef>
              <a:spcAft>
                <a:spcPts val="0"/>
              </a:spcAft>
              <a:buClr>
                <a:schemeClr val="dk1"/>
              </a:buClr>
              <a:buSzPts val="3200"/>
              <a:buNone/>
            </a:pPr>
            <a:r>
              <a:rPr lang="en-US"/>
              <a:t>i is one.</a:t>
            </a:r>
            <a:endParaRPr/>
          </a:p>
          <a:p>
            <a:pPr indent="0" lvl="0" marL="0" rtl="0" algn="l">
              <a:spcBef>
                <a:spcPts val="640"/>
              </a:spcBef>
              <a:spcAft>
                <a:spcPts val="0"/>
              </a:spcAft>
              <a:buClr>
                <a:schemeClr val="dk1"/>
              </a:buClr>
              <a:buSzPts val="3200"/>
              <a:buNone/>
            </a:pPr>
            <a:r>
              <a:rPr lang="en-US"/>
              <a:t>i is two.</a:t>
            </a:r>
            <a:endParaRPr/>
          </a:p>
          <a:p>
            <a:pPr indent="0" lvl="0" marL="0" rtl="0" algn="l">
              <a:spcBef>
                <a:spcPts val="640"/>
              </a:spcBef>
              <a:spcAft>
                <a:spcPts val="0"/>
              </a:spcAft>
              <a:buClr>
                <a:schemeClr val="dk1"/>
              </a:buClr>
              <a:buSzPts val="3200"/>
              <a:buNone/>
            </a:pPr>
            <a:r>
              <a:rPr lang="en-US"/>
              <a:t>i is three.</a:t>
            </a:r>
            <a:endParaRPr/>
          </a:p>
          <a:p>
            <a:pPr indent="0" lvl="0" marL="0" rtl="0" algn="l">
              <a:spcBef>
                <a:spcPts val="640"/>
              </a:spcBef>
              <a:spcAft>
                <a:spcPts val="0"/>
              </a:spcAft>
              <a:buClr>
                <a:schemeClr val="dk1"/>
              </a:buClr>
              <a:buSzPts val="3200"/>
              <a:buNone/>
            </a:pPr>
            <a:r>
              <a:rPr lang="en-US"/>
              <a:t>i is greater than 3.</a:t>
            </a:r>
            <a:endParaRPr/>
          </a:p>
          <a:p>
            <a:pPr indent="0" lvl="0" marL="0" rtl="0" algn="l">
              <a:spcBef>
                <a:spcPts val="640"/>
              </a:spcBef>
              <a:spcAft>
                <a:spcPts val="0"/>
              </a:spcAft>
              <a:buClr>
                <a:schemeClr val="dk1"/>
              </a:buClr>
              <a:buSzPts val="3200"/>
              <a:buNone/>
            </a:pPr>
            <a:r>
              <a:rPr lang="en-US"/>
              <a:t>i is greater than 3.</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9"/>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lang="en-US" sz="1100"/>
              <a:t>// An improved version of the season program.</a:t>
            </a:r>
            <a:endParaRPr/>
          </a:p>
          <a:p>
            <a:pPr indent="0" lvl="0" marL="0" rtl="0" algn="l">
              <a:spcBef>
                <a:spcPts val="220"/>
              </a:spcBef>
              <a:spcAft>
                <a:spcPts val="0"/>
              </a:spcAft>
              <a:buClr>
                <a:schemeClr val="dk1"/>
              </a:buClr>
              <a:buSzPts val="1100"/>
              <a:buNone/>
            </a:pPr>
            <a:r>
              <a:rPr lang="en-US" sz="1100"/>
              <a:t>class Switch {</a:t>
            </a:r>
            <a:endParaRPr/>
          </a:p>
          <a:p>
            <a:pPr indent="0" lvl="0" marL="0" rtl="0" algn="l">
              <a:spcBef>
                <a:spcPts val="220"/>
              </a:spcBef>
              <a:spcAft>
                <a:spcPts val="0"/>
              </a:spcAft>
              <a:buClr>
                <a:schemeClr val="dk1"/>
              </a:buClr>
              <a:buSzPts val="1100"/>
              <a:buNone/>
            </a:pPr>
            <a:r>
              <a:rPr lang="en-US" sz="1100"/>
              <a:t>public static void main(String args[]) {</a:t>
            </a:r>
            <a:endParaRPr/>
          </a:p>
          <a:p>
            <a:pPr indent="0" lvl="0" marL="0" rtl="0" algn="l">
              <a:spcBef>
                <a:spcPts val="220"/>
              </a:spcBef>
              <a:spcAft>
                <a:spcPts val="0"/>
              </a:spcAft>
              <a:buClr>
                <a:schemeClr val="dk1"/>
              </a:buClr>
              <a:buSzPts val="1100"/>
              <a:buNone/>
            </a:pPr>
            <a:r>
              <a:rPr lang="en-US" sz="1100"/>
              <a:t>int month = 4;</a:t>
            </a:r>
            <a:endParaRPr/>
          </a:p>
          <a:p>
            <a:pPr indent="0" lvl="0" marL="0" rtl="0" algn="l">
              <a:spcBef>
                <a:spcPts val="220"/>
              </a:spcBef>
              <a:spcAft>
                <a:spcPts val="0"/>
              </a:spcAft>
              <a:buClr>
                <a:schemeClr val="dk1"/>
              </a:buClr>
              <a:buSzPts val="1100"/>
              <a:buNone/>
            </a:pPr>
            <a:r>
              <a:rPr lang="en-US" sz="1100"/>
              <a:t>String season;</a:t>
            </a:r>
            <a:endParaRPr/>
          </a:p>
          <a:p>
            <a:pPr indent="0" lvl="0" marL="0" rtl="0" algn="l">
              <a:spcBef>
                <a:spcPts val="220"/>
              </a:spcBef>
              <a:spcAft>
                <a:spcPts val="0"/>
              </a:spcAft>
              <a:buClr>
                <a:schemeClr val="dk1"/>
              </a:buClr>
              <a:buSzPts val="1100"/>
              <a:buNone/>
            </a:pPr>
            <a:r>
              <a:rPr lang="en-US" sz="1100"/>
              <a:t>switch (month) {</a:t>
            </a:r>
            <a:endParaRPr/>
          </a:p>
          <a:p>
            <a:pPr indent="0" lvl="0" marL="0" rtl="0" algn="l">
              <a:spcBef>
                <a:spcPts val="220"/>
              </a:spcBef>
              <a:spcAft>
                <a:spcPts val="0"/>
              </a:spcAft>
              <a:buClr>
                <a:schemeClr val="dk1"/>
              </a:buClr>
              <a:buSzPts val="1100"/>
              <a:buNone/>
            </a:pPr>
            <a:r>
              <a:rPr lang="en-US" sz="1100"/>
              <a:t>case 12:</a:t>
            </a:r>
            <a:endParaRPr/>
          </a:p>
          <a:p>
            <a:pPr indent="0" lvl="0" marL="0" rtl="0" algn="l">
              <a:spcBef>
                <a:spcPts val="220"/>
              </a:spcBef>
              <a:spcAft>
                <a:spcPts val="0"/>
              </a:spcAft>
              <a:buClr>
                <a:schemeClr val="dk1"/>
              </a:buClr>
              <a:buSzPts val="1100"/>
              <a:buNone/>
            </a:pPr>
            <a:r>
              <a:rPr lang="en-US" sz="1100"/>
              <a:t>case 1:</a:t>
            </a:r>
            <a:endParaRPr/>
          </a:p>
          <a:p>
            <a:pPr indent="0" lvl="0" marL="0" rtl="0" algn="l">
              <a:spcBef>
                <a:spcPts val="220"/>
              </a:spcBef>
              <a:spcAft>
                <a:spcPts val="0"/>
              </a:spcAft>
              <a:buClr>
                <a:schemeClr val="dk1"/>
              </a:buClr>
              <a:buSzPts val="1100"/>
              <a:buNone/>
            </a:pPr>
            <a:r>
              <a:rPr lang="en-US" sz="1100"/>
              <a:t>case 2:</a:t>
            </a:r>
            <a:endParaRPr/>
          </a:p>
          <a:p>
            <a:pPr indent="0" lvl="0" marL="0" rtl="0" algn="l">
              <a:spcBef>
                <a:spcPts val="220"/>
              </a:spcBef>
              <a:spcAft>
                <a:spcPts val="0"/>
              </a:spcAft>
              <a:buClr>
                <a:schemeClr val="dk1"/>
              </a:buClr>
              <a:buSzPts val="1100"/>
              <a:buNone/>
            </a:pPr>
            <a:r>
              <a:rPr lang="en-US" sz="1100"/>
              <a:t>season = "Winter";</a:t>
            </a:r>
            <a:endParaRPr/>
          </a:p>
          <a:p>
            <a:pPr indent="0" lvl="0" marL="0" rtl="0" algn="l">
              <a:spcBef>
                <a:spcPts val="220"/>
              </a:spcBef>
              <a:spcAft>
                <a:spcPts val="0"/>
              </a:spcAft>
              <a:buClr>
                <a:schemeClr val="dk1"/>
              </a:buClr>
              <a:buSzPts val="1100"/>
              <a:buNone/>
            </a:pPr>
            <a:r>
              <a:rPr lang="en-US" sz="1100"/>
              <a:t>break;</a:t>
            </a:r>
            <a:endParaRPr/>
          </a:p>
          <a:p>
            <a:pPr indent="0" lvl="0" marL="0" rtl="0" algn="l">
              <a:spcBef>
                <a:spcPts val="220"/>
              </a:spcBef>
              <a:spcAft>
                <a:spcPts val="0"/>
              </a:spcAft>
              <a:buClr>
                <a:schemeClr val="dk1"/>
              </a:buClr>
              <a:buSzPts val="1100"/>
              <a:buNone/>
            </a:pPr>
            <a:r>
              <a:rPr lang="en-US" sz="1100"/>
              <a:t>case 3:</a:t>
            </a:r>
            <a:endParaRPr/>
          </a:p>
          <a:p>
            <a:pPr indent="0" lvl="0" marL="0" rtl="0" algn="l">
              <a:spcBef>
                <a:spcPts val="220"/>
              </a:spcBef>
              <a:spcAft>
                <a:spcPts val="0"/>
              </a:spcAft>
              <a:buClr>
                <a:schemeClr val="dk1"/>
              </a:buClr>
              <a:buSzPts val="1100"/>
              <a:buNone/>
            </a:pPr>
            <a:r>
              <a:rPr lang="en-US" sz="1100"/>
              <a:t>case 4:</a:t>
            </a:r>
            <a:endParaRPr/>
          </a:p>
          <a:p>
            <a:pPr indent="0" lvl="0" marL="0" rtl="0" algn="l">
              <a:spcBef>
                <a:spcPts val="220"/>
              </a:spcBef>
              <a:spcAft>
                <a:spcPts val="0"/>
              </a:spcAft>
              <a:buClr>
                <a:schemeClr val="dk1"/>
              </a:buClr>
              <a:buSzPts val="1100"/>
              <a:buNone/>
            </a:pPr>
            <a:r>
              <a:rPr lang="en-US" sz="1100"/>
              <a:t>case 5:</a:t>
            </a:r>
            <a:endParaRPr/>
          </a:p>
          <a:p>
            <a:pPr indent="0" lvl="0" marL="0" rtl="0" algn="l">
              <a:spcBef>
                <a:spcPts val="220"/>
              </a:spcBef>
              <a:spcAft>
                <a:spcPts val="0"/>
              </a:spcAft>
              <a:buClr>
                <a:schemeClr val="dk1"/>
              </a:buClr>
              <a:buSzPts val="1100"/>
              <a:buNone/>
            </a:pPr>
            <a:r>
              <a:rPr lang="en-US" sz="1100"/>
              <a:t>season = "Spring";</a:t>
            </a:r>
            <a:endParaRPr/>
          </a:p>
          <a:p>
            <a:pPr indent="0" lvl="0" marL="0" rtl="0" algn="l">
              <a:spcBef>
                <a:spcPts val="220"/>
              </a:spcBef>
              <a:spcAft>
                <a:spcPts val="0"/>
              </a:spcAft>
              <a:buClr>
                <a:schemeClr val="dk1"/>
              </a:buClr>
              <a:buSzPts val="1100"/>
              <a:buNone/>
            </a:pPr>
            <a:r>
              <a:rPr lang="en-US" sz="1100"/>
              <a:t>break;</a:t>
            </a:r>
            <a:endParaRPr/>
          </a:p>
          <a:p>
            <a:pPr indent="0" lvl="0" marL="0" rtl="0" algn="l">
              <a:spcBef>
                <a:spcPts val="220"/>
              </a:spcBef>
              <a:spcAft>
                <a:spcPts val="0"/>
              </a:spcAft>
              <a:buClr>
                <a:schemeClr val="dk1"/>
              </a:buClr>
              <a:buSzPts val="1100"/>
              <a:buNone/>
            </a:pPr>
            <a:r>
              <a:rPr lang="en-US" sz="1100"/>
              <a:t>case 6:</a:t>
            </a:r>
            <a:endParaRPr/>
          </a:p>
          <a:p>
            <a:pPr indent="0" lvl="0" marL="0" rtl="0" algn="l">
              <a:spcBef>
                <a:spcPts val="220"/>
              </a:spcBef>
              <a:spcAft>
                <a:spcPts val="0"/>
              </a:spcAft>
              <a:buClr>
                <a:schemeClr val="dk1"/>
              </a:buClr>
              <a:buSzPts val="1100"/>
              <a:buNone/>
            </a:pPr>
            <a:r>
              <a:rPr lang="en-US" sz="1100"/>
              <a:t>case 7:</a:t>
            </a:r>
            <a:endParaRPr/>
          </a:p>
          <a:p>
            <a:pPr indent="0" lvl="0" marL="0" rtl="0" algn="l">
              <a:spcBef>
                <a:spcPts val="220"/>
              </a:spcBef>
              <a:spcAft>
                <a:spcPts val="0"/>
              </a:spcAft>
              <a:buClr>
                <a:schemeClr val="dk1"/>
              </a:buClr>
              <a:buSzPts val="1100"/>
              <a:buNone/>
            </a:pPr>
            <a:r>
              <a:rPr lang="en-US" sz="1100"/>
              <a:t>case 8:</a:t>
            </a:r>
            <a:endParaRPr/>
          </a:p>
          <a:p>
            <a:pPr indent="0" lvl="0" marL="0" rtl="0" algn="l">
              <a:spcBef>
                <a:spcPts val="220"/>
              </a:spcBef>
              <a:spcAft>
                <a:spcPts val="0"/>
              </a:spcAft>
              <a:buClr>
                <a:schemeClr val="dk1"/>
              </a:buClr>
              <a:buSzPts val="1100"/>
              <a:buNone/>
            </a:pPr>
            <a:r>
              <a:rPr lang="en-US" sz="1100"/>
              <a:t>season = "Summer";</a:t>
            </a:r>
            <a:endParaRPr/>
          </a:p>
          <a:p>
            <a:pPr indent="0" lvl="0" marL="0" rtl="0" algn="l">
              <a:spcBef>
                <a:spcPts val="220"/>
              </a:spcBef>
              <a:spcAft>
                <a:spcPts val="0"/>
              </a:spcAft>
              <a:buClr>
                <a:schemeClr val="dk1"/>
              </a:buClr>
              <a:buSzPts val="1100"/>
              <a:buNone/>
            </a:pPr>
            <a:r>
              <a:rPr lang="en-US" sz="1100"/>
              <a:t>break;</a:t>
            </a:r>
            <a:endParaRPr/>
          </a:p>
          <a:p>
            <a:pPr indent="0" lvl="0" marL="0" rtl="0" algn="l">
              <a:spcBef>
                <a:spcPts val="220"/>
              </a:spcBef>
              <a:spcAft>
                <a:spcPts val="0"/>
              </a:spcAft>
              <a:buClr>
                <a:schemeClr val="dk1"/>
              </a:buClr>
              <a:buSzPts val="1100"/>
              <a:buNone/>
            </a:pPr>
            <a:r>
              <a:rPr lang="en-US" sz="1100"/>
              <a:t>case 9:</a:t>
            </a:r>
            <a:endParaRPr/>
          </a:p>
          <a:p>
            <a:pPr indent="0" lvl="0" marL="0" rtl="0" algn="l">
              <a:spcBef>
                <a:spcPts val="220"/>
              </a:spcBef>
              <a:spcAft>
                <a:spcPts val="0"/>
              </a:spcAft>
              <a:buClr>
                <a:schemeClr val="dk1"/>
              </a:buClr>
              <a:buSzPts val="1100"/>
              <a:buNone/>
            </a:pPr>
            <a:r>
              <a:rPr lang="en-US" sz="1100"/>
              <a:t>case 10:</a:t>
            </a:r>
            <a:endParaRPr/>
          </a:p>
          <a:p>
            <a:pPr indent="0" lvl="0" marL="0" rtl="0" algn="l">
              <a:spcBef>
                <a:spcPts val="220"/>
              </a:spcBef>
              <a:spcAft>
                <a:spcPts val="0"/>
              </a:spcAft>
              <a:buClr>
                <a:schemeClr val="dk1"/>
              </a:buClr>
              <a:buSzPts val="1100"/>
              <a:buNone/>
            </a:pPr>
            <a:r>
              <a:rPr lang="en-US" sz="1100"/>
              <a:t>case 11:</a:t>
            </a:r>
            <a:endParaRPr/>
          </a:p>
          <a:p>
            <a:pPr indent="0" lvl="0" marL="0" rtl="0" algn="l">
              <a:spcBef>
                <a:spcPts val="220"/>
              </a:spcBef>
              <a:spcAft>
                <a:spcPts val="0"/>
              </a:spcAft>
              <a:buClr>
                <a:schemeClr val="dk1"/>
              </a:buClr>
              <a:buSzPts val="1100"/>
              <a:buNone/>
            </a:pPr>
            <a:r>
              <a:rPr lang="en-US" sz="1100"/>
              <a:t>season = "Autumn";</a:t>
            </a:r>
            <a:endParaRPr/>
          </a:p>
          <a:p>
            <a:pPr indent="0" lvl="0" marL="0" rtl="0" algn="l">
              <a:spcBef>
                <a:spcPts val="220"/>
              </a:spcBef>
              <a:spcAft>
                <a:spcPts val="0"/>
              </a:spcAft>
              <a:buClr>
                <a:schemeClr val="dk1"/>
              </a:buClr>
              <a:buSzPts val="1100"/>
              <a:buNone/>
            </a:pPr>
            <a:r>
              <a:rPr lang="en-US" sz="1100"/>
              <a:t>break;</a:t>
            </a:r>
            <a:endParaRPr/>
          </a:p>
          <a:p>
            <a:pPr indent="0" lvl="0" marL="0" rtl="0" algn="l">
              <a:spcBef>
                <a:spcPts val="220"/>
              </a:spcBef>
              <a:spcAft>
                <a:spcPts val="0"/>
              </a:spcAft>
              <a:buClr>
                <a:schemeClr val="dk1"/>
              </a:buClr>
              <a:buSzPts val="1100"/>
              <a:buNone/>
            </a:pPr>
            <a:r>
              <a:rPr lang="en-US" sz="1100"/>
              <a:t>default:</a:t>
            </a:r>
            <a:endParaRPr/>
          </a:p>
          <a:p>
            <a:pPr indent="0" lvl="0" marL="0" rtl="0" algn="l">
              <a:spcBef>
                <a:spcPts val="220"/>
              </a:spcBef>
              <a:spcAft>
                <a:spcPts val="0"/>
              </a:spcAft>
              <a:buClr>
                <a:schemeClr val="dk1"/>
              </a:buClr>
              <a:buSzPts val="1100"/>
              <a:buNone/>
            </a:pPr>
            <a:r>
              <a:rPr lang="en-US" sz="1100"/>
              <a:t>season = "Bogus Month";</a:t>
            </a:r>
            <a:endParaRPr/>
          </a:p>
          <a:p>
            <a:pPr indent="0" lvl="0" marL="0" rtl="0" algn="l">
              <a:spcBef>
                <a:spcPts val="220"/>
              </a:spcBef>
              <a:spcAft>
                <a:spcPts val="0"/>
              </a:spcAft>
              <a:buClr>
                <a:schemeClr val="dk1"/>
              </a:buClr>
              <a:buSzPts val="1100"/>
              <a:buNone/>
            </a:pPr>
            <a:r>
              <a:rPr lang="en-US" sz="1100"/>
              <a:t>}</a:t>
            </a:r>
            <a:endParaRPr/>
          </a:p>
          <a:p>
            <a:pPr indent="0" lvl="0" marL="0" rtl="0" algn="l">
              <a:spcBef>
                <a:spcPts val="220"/>
              </a:spcBef>
              <a:spcAft>
                <a:spcPts val="0"/>
              </a:spcAft>
              <a:buClr>
                <a:schemeClr val="dk1"/>
              </a:buClr>
              <a:buSzPts val="1100"/>
              <a:buNone/>
            </a:pPr>
            <a:r>
              <a:rPr lang="en-US" sz="1100"/>
              <a:t>System.out.println("April is in the " + season + ".");</a:t>
            </a:r>
            <a:endParaRPr/>
          </a:p>
          <a:p>
            <a:pPr indent="0" lvl="0" marL="0" rtl="0" algn="l">
              <a:spcBef>
                <a:spcPts val="220"/>
              </a:spcBef>
              <a:spcAft>
                <a:spcPts val="0"/>
              </a:spcAft>
              <a:buClr>
                <a:schemeClr val="dk1"/>
              </a:buClr>
              <a:buSzPts val="1100"/>
              <a:buNone/>
            </a:pPr>
            <a:r>
              <a:rPr lang="en-US" sz="1100"/>
              <a:t>}</a:t>
            </a:r>
            <a:endParaRPr/>
          </a:p>
          <a:p>
            <a:pPr indent="0" lvl="0" marL="0" rtl="0" algn="l">
              <a:spcBef>
                <a:spcPts val="220"/>
              </a:spcBef>
              <a:spcAft>
                <a:spcPts val="0"/>
              </a:spcAft>
              <a:buClr>
                <a:schemeClr val="dk1"/>
              </a:buClr>
              <a:buSzPts val="1100"/>
              <a:buNone/>
            </a:pPr>
            <a:r>
              <a:rPr lang="en-US" sz="1100"/>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Responsibilities</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object-oriented programming, behavior of an object is described in terms of responsibilities.</a:t>
            </a:r>
            <a:endParaRPr/>
          </a:p>
          <a:p>
            <a:pPr indent="-342900" lvl="0" marL="342900" rtl="0" algn="l">
              <a:spcBef>
                <a:spcPts val="640"/>
              </a:spcBef>
              <a:spcAft>
                <a:spcPts val="0"/>
              </a:spcAft>
              <a:buClr>
                <a:schemeClr val="dk1"/>
              </a:buClr>
              <a:buSzPts val="3200"/>
              <a:buChar char="•"/>
            </a:pPr>
            <a:r>
              <a:rPr lang="en-US"/>
              <a:t>In our example, my request for action indicates only the desired outcome (cab pick up dropping). The agent (ola) is free to use any technique that solves this problem.</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2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While </a:t>
            </a:r>
            <a:endParaRPr/>
          </a:p>
        </p:txBody>
      </p:sp>
      <p:sp>
        <p:nvSpPr>
          <p:cNvPr id="829" name="Google Shape;829;p120"/>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US"/>
              <a:t>// Demonstrate the while loop.</a:t>
            </a:r>
            <a:endParaRPr/>
          </a:p>
          <a:p>
            <a:pPr indent="0" lvl="0" marL="0" rtl="0" algn="l">
              <a:spcBef>
                <a:spcPts val="304"/>
              </a:spcBef>
              <a:spcAft>
                <a:spcPts val="0"/>
              </a:spcAft>
              <a:buClr>
                <a:schemeClr val="dk1"/>
              </a:buClr>
              <a:buSzPct val="100000"/>
              <a:buNone/>
            </a:pPr>
            <a:r>
              <a:rPr lang="en-US"/>
              <a:t>class While {</a:t>
            </a:r>
            <a:endParaRPr/>
          </a:p>
          <a:p>
            <a:pPr indent="0" lvl="0" marL="0" rtl="0" algn="l">
              <a:spcBef>
                <a:spcPts val="304"/>
              </a:spcBef>
              <a:spcAft>
                <a:spcPts val="0"/>
              </a:spcAft>
              <a:buClr>
                <a:schemeClr val="dk1"/>
              </a:buClr>
              <a:buSzPct val="100000"/>
              <a:buNone/>
            </a:pPr>
            <a:r>
              <a:rPr lang="en-US"/>
              <a:t>public static void main(String args[]) {</a:t>
            </a:r>
            <a:endParaRPr/>
          </a:p>
          <a:p>
            <a:pPr indent="0" lvl="0" marL="0" rtl="0" algn="l">
              <a:spcBef>
                <a:spcPts val="304"/>
              </a:spcBef>
              <a:spcAft>
                <a:spcPts val="0"/>
              </a:spcAft>
              <a:buClr>
                <a:schemeClr val="dk1"/>
              </a:buClr>
              <a:buSzPct val="100000"/>
              <a:buNone/>
            </a:pPr>
            <a:r>
              <a:rPr lang="en-US"/>
              <a:t>int n = 10;</a:t>
            </a:r>
            <a:endParaRPr/>
          </a:p>
          <a:p>
            <a:pPr indent="0" lvl="0" marL="0" rtl="0" algn="l">
              <a:spcBef>
                <a:spcPts val="304"/>
              </a:spcBef>
              <a:spcAft>
                <a:spcPts val="0"/>
              </a:spcAft>
              <a:buClr>
                <a:schemeClr val="dk1"/>
              </a:buClr>
              <a:buSzPct val="100000"/>
              <a:buNone/>
            </a:pPr>
            <a:r>
              <a:rPr lang="en-US"/>
              <a:t>while(n &gt; 0) {</a:t>
            </a:r>
            <a:endParaRPr/>
          </a:p>
          <a:p>
            <a:pPr indent="0" lvl="0" marL="0" rtl="0" algn="l">
              <a:spcBef>
                <a:spcPts val="304"/>
              </a:spcBef>
              <a:spcAft>
                <a:spcPts val="0"/>
              </a:spcAft>
              <a:buClr>
                <a:schemeClr val="dk1"/>
              </a:buClr>
              <a:buSzPct val="100000"/>
              <a:buNone/>
            </a:pPr>
            <a:r>
              <a:rPr lang="en-US"/>
              <a:t>System.out.println("tick " + n);</a:t>
            </a:r>
            <a:endParaRPr/>
          </a:p>
          <a:p>
            <a:pPr indent="0" lvl="0" marL="0" rtl="0" algn="l">
              <a:spcBef>
                <a:spcPts val="304"/>
              </a:spcBef>
              <a:spcAft>
                <a:spcPts val="0"/>
              </a:spcAft>
              <a:buClr>
                <a:schemeClr val="dk1"/>
              </a:buClr>
              <a:buSzPct val="100000"/>
              <a:buNone/>
            </a:pPr>
            <a:r>
              <a:rPr lang="en-US"/>
              <a:t>n--;</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When you run this program, it will “tick” ten times:</a:t>
            </a:r>
            <a:endParaRPr/>
          </a:p>
          <a:p>
            <a:pPr indent="0" lvl="0" marL="0" rtl="0" algn="l">
              <a:spcBef>
                <a:spcPts val="304"/>
              </a:spcBef>
              <a:spcAft>
                <a:spcPts val="0"/>
              </a:spcAft>
              <a:buClr>
                <a:schemeClr val="dk1"/>
              </a:buClr>
              <a:buSzPct val="100000"/>
              <a:buNone/>
            </a:pPr>
            <a:r>
              <a:rPr lang="en-US"/>
              <a:t>tick 10</a:t>
            </a:r>
            <a:endParaRPr/>
          </a:p>
          <a:p>
            <a:pPr indent="0" lvl="0" marL="0" rtl="0" algn="l">
              <a:spcBef>
                <a:spcPts val="304"/>
              </a:spcBef>
              <a:spcAft>
                <a:spcPts val="0"/>
              </a:spcAft>
              <a:buClr>
                <a:schemeClr val="dk1"/>
              </a:buClr>
              <a:buSzPct val="100000"/>
              <a:buNone/>
            </a:pPr>
            <a:r>
              <a:rPr lang="en-US"/>
              <a:t>tick 9</a:t>
            </a:r>
            <a:endParaRPr/>
          </a:p>
          <a:p>
            <a:pPr indent="0" lvl="0" marL="0" rtl="0" algn="l">
              <a:spcBef>
                <a:spcPts val="304"/>
              </a:spcBef>
              <a:spcAft>
                <a:spcPts val="0"/>
              </a:spcAft>
              <a:buClr>
                <a:schemeClr val="dk1"/>
              </a:buClr>
              <a:buSzPct val="100000"/>
              <a:buNone/>
            </a:pPr>
            <a:r>
              <a:rPr lang="en-US"/>
              <a:t>tick 8</a:t>
            </a:r>
            <a:endParaRPr/>
          </a:p>
          <a:p>
            <a:pPr indent="0" lvl="0" marL="0" rtl="0" algn="l">
              <a:spcBef>
                <a:spcPts val="304"/>
              </a:spcBef>
              <a:spcAft>
                <a:spcPts val="0"/>
              </a:spcAft>
              <a:buClr>
                <a:schemeClr val="dk1"/>
              </a:buClr>
              <a:buSzPct val="100000"/>
              <a:buNone/>
            </a:pPr>
            <a:r>
              <a:rPr lang="en-US"/>
              <a:t>tick 7</a:t>
            </a:r>
            <a:endParaRPr/>
          </a:p>
          <a:p>
            <a:pPr indent="0" lvl="0" marL="0" rtl="0" algn="l">
              <a:spcBef>
                <a:spcPts val="304"/>
              </a:spcBef>
              <a:spcAft>
                <a:spcPts val="0"/>
              </a:spcAft>
              <a:buClr>
                <a:schemeClr val="dk1"/>
              </a:buClr>
              <a:buSzPct val="100000"/>
              <a:buNone/>
            </a:pPr>
            <a:r>
              <a:rPr lang="en-US"/>
              <a:t>tick 6</a:t>
            </a:r>
            <a:endParaRPr/>
          </a:p>
          <a:p>
            <a:pPr indent="0" lvl="0" marL="0" rtl="0" algn="l">
              <a:spcBef>
                <a:spcPts val="304"/>
              </a:spcBef>
              <a:spcAft>
                <a:spcPts val="0"/>
              </a:spcAft>
              <a:buClr>
                <a:schemeClr val="dk1"/>
              </a:buClr>
              <a:buSzPct val="100000"/>
              <a:buNone/>
            </a:pPr>
            <a:r>
              <a:rPr lang="en-US"/>
              <a:t>tick 5</a:t>
            </a:r>
            <a:endParaRPr/>
          </a:p>
          <a:p>
            <a:pPr indent="0" lvl="0" marL="0" rtl="0" algn="l">
              <a:spcBef>
                <a:spcPts val="304"/>
              </a:spcBef>
              <a:spcAft>
                <a:spcPts val="0"/>
              </a:spcAft>
              <a:buClr>
                <a:schemeClr val="dk1"/>
              </a:buClr>
              <a:buSzPct val="100000"/>
              <a:buNone/>
            </a:pPr>
            <a:r>
              <a:rPr lang="en-US"/>
              <a:t>tick 4</a:t>
            </a:r>
            <a:endParaRPr/>
          </a:p>
          <a:p>
            <a:pPr indent="0" lvl="0" marL="0" rtl="0" algn="l">
              <a:spcBef>
                <a:spcPts val="304"/>
              </a:spcBef>
              <a:spcAft>
                <a:spcPts val="0"/>
              </a:spcAft>
              <a:buClr>
                <a:schemeClr val="dk1"/>
              </a:buClr>
              <a:buSzPct val="100000"/>
              <a:buNone/>
            </a:pPr>
            <a:r>
              <a:rPr lang="en-US"/>
              <a:t>tick 3</a:t>
            </a:r>
            <a:endParaRPr/>
          </a:p>
          <a:p>
            <a:pPr indent="0" lvl="0" marL="0" rtl="0" algn="l">
              <a:spcBef>
                <a:spcPts val="304"/>
              </a:spcBef>
              <a:spcAft>
                <a:spcPts val="0"/>
              </a:spcAft>
              <a:buClr>
                <a:schemeClr val="dk1"/>
              </a:buClr>
              <a:buSzPct val="100000"/>
              <a:buNone/>
            </a:pPr>
            <a:r>
              <a:rPr lang="en-US"/>
              <a:t>tick 2</a:t>
            </a:r>
            <a:endParaRPr/>
          </a:p>
          <a:p>
            <a:pPr indent="0" lvl="0" marL="0" rtl="0" algn="l">
              <a:spcBef>
                <a:spcPts val="304"/>
              </a:spcBef>
              <a:spcAft>
                <a:spcPts val="0"/>
              </a:spcAft>
              <a:buClr>
                <a:schemeClr val="dk1"/>
              </a:buClr>
              <a:buSzPct val="100000"/>
              <a:buNone/>
            </a:pPr>
            <a:r>
              <a:rPr lang="en-US"/>
              <a:t>tick 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35" name="Google Shape;835;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Write a java program to find the mid value of  100 and 200 without using division operator.</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22"/>
          <p:cNvSpPr txBox="1"/>
          <p:nvPr>
            <p:ph idx="1" type="body"/>
          </p:nvPr>
        </p:nvSpPr>
        <p:spPr>
          <a:xfrm>
            <a:off x="152400" y="228600"/>
            <a:ext cx="8534400" cy="58975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 The target of a loop can be empty.</a:t>
            </a:r>
            <a:endParaRPr/>
          </a:p>
          <a:p>
            <a:pPr indent="0" lvl="0" marL="0" rtl="0" algn="l">
              <a:spcBef>
                <a:spcPts val="544"/>
              </a:spcBef>
              <a:spcAft>
                <a:spcPts val="0"/>
              </a:spcAft>
              <a:buClr>
                <a:schemeClr val="dk1"/>
              </a:buClr>
              <a:buSzPct val="100000"/>
              <a:buNone/>
            </a:pPr>
            <a:r>
              <a:rPr lang="en-US"/>
              <a:t>class NoBody {</a:t>
            </a:r>
            <a:endParaRPr/>
          </a:p>
          <a:p>
            <a:pPr indent="0" lvl="0" marL="0" rtl="0" algn="l">
              <a:spcBef>
                <a:spcPts val="544"/>
              </a:spcBef>
              <a:spcAft>
                <a:spcPts val="0"/>
              </a:spcAft>
              <a:buClr>
                <a:schemeClr val="dk1"/>
              </a:buClr>
              <a:buSzPct val="100000"/>
              <a:buNone/>
            </a:pPr>
            <a:r>
              <a:rPr lang="en-US"/>
              <a:t>public static void main(String args[]) {</a:t>
            </a:r>
            <a:endParaRPr/>
          </a:p>
          <a:p>
            <a:pPr indent="0" lvl="0" marL="0" rtl="0" algn="l">
              <a:spcBef>
                <a:spcPts val="544"/>
              </a:spcBef>
              <a:spcAft>
                <a:spcPts val="0"/>
              </a:spcAft>
              <a:buClr>
                <a:schemeClr val="dk1"/>
              </a:buClr>
              <a:buSzPct val="100000"/>
              <a:buNone/>
            </a:pPr>
            <a:r>
              <a:rPr lang="en-US"/>
              <a:t>int i, j;</a:t>
            </a:r>
            <a:endParaRPr/>
          </a:p>
          <a:p>
            <a:pPr indent="0" lvl="0" marL="0" rtl="0" algn="l">
              <a:spcBef>
                <a:spcPts val="544"/>
              </a:spcBef>
              <a:spcAft>
                <a:spcPts val="0"/>
              </a:spcAft>
              <a:buClr>
                <a:schemeClr val="dk1"/>
              </a:buClr>
              <a:buSzPct val="100000"/>
              <a:buNone/>
            </a:pPr>
            <a:r>
              <a:rPr lang="en-US"/>
              <a:t>i = 100;</a:t>
            </a:r>
            <a:endParaRPr/>
          </a:p>
          <a:p>
            <a:pPr indent="0" lvl="0" marL="0" rtl="0" algn="l">
              <a:spcBef>
                <a:spcPts val="544"/>
              </a:spcBef>
              <a:spcAft>
                <a:spcPts val="0"/>
              </a:spcAft>
              <a:buClr>
                <a:schemeClr val="dk1"/>
              </a:buClr>
              <a:buSzPct val="100000"/>
              <a:buNone/>
            </a:pPr>
            <a:r>
              <a:rPr lang="en-US"/>
              <a:t>j = 200;</a:t>
            </a:r>
            <a:endParaRPr/>
          </a:p>
          <a:p>
            <a:pPr indent="0" lvl="0" marL="0" rtl="0" algn="l">
              <a:spcBef>
                <a:spcPts val="544"/>
              </a:spcBef>
              <a:spcAft>
                <a:spcPts val="0"/>
              </a:spcAft>
              <a:buClr>
                <a:schemeClr val="dk1"/>
              </a:buClr>
              <a:buSzPct val="100000"/>
              <a:buNone/>
            </a:pPr>
            <a:r>
              <a:rPr lang="en-US"/>
              <a:t>// find midpoint between i and j</a:t>
            </a:r>
            <a:endParaRPr/>
          </a:p>
          <a:p>
            <a:pPr indent="0" lvl="0" marL="0" rtl="0" algn="l">
              <a:spcBef>
                <a:spcPts val="544"/>
              </a:spcBef>
              <a:spcAft>
                <a:spcPts val="0"/>
              </a:spcAft>
              <a:buClr>
                <a:schemeClr val="dk1"/>
              </a:buClr>
              <a:buSzPct val="100000"/>
              <a:buNone/>
            </a:pPr>
            <a:r>
              <a:rPr lang="en-US"/>
              <a:t>while(++i &lt; --j); // no body in this loop</a:t>
            </a:r>
            <a:endParaRPr/>
          </a:p>
          <a:p>
            <a:pPr indent="0" lvl="0" marL="0" rtl="0" algn="l">
              <a:spcBef>
                <a:spcPts val="544"/>
              </a:spcBef>
              <a:spcAft>
                <a:spcPts val="0"/>
              </a:spcAft>
              <a:buClr>
                <a:schemeClr val="dk1"/>
              </a:buClr>
              <a:buSzPct val="100000"/>
              <a:buNone/>
            </a:pPr>
            <a:r>
              <a:rPr lang="en-US"/>
              <a:t>System.out.println("Midpoint is " + i);</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This program finds the midpoint between </a:t>
            </a:r>
            <a:r>
              <a:rPr b="1" lang="en-US"/>
              <a:t>i </a:t>
            </a:r>
            <a:r>
              <a:rPr lang="en-US"/>
              <a:t>and </a:t>
            </a:r>
            <a:r>
              <a:rPr b="1" lang="en-US"/>
              <a:t>j</a:t>
            </a:r>
            <a:r>
              <a:rPr lang="en-US"/>
              <a:t>. It generates the following output:</a:t>
            </a:r>
            <a:endParaRPr/>
          </a:p>
          <a:p>
            <a:pPr indent="0" lvl="0" marL="0" rtl="0" algn="l">
              <a:spcBef>
                <a:spcPts val="544"/>
              </a:spcBef>
              <a:spcAft>
                <a:spcPts val="0"/>
              </a:spcAft>
              <a:buClr>
                <a:schemeClr val="dk1"/>
              </a:buClr>
              <a:buSzPct val="100000"/>
              <a:buNone/>
            </a:pPr>
            <a:r>
              <a:rPr lang="en-US"/>
              <a:t>Midpoint is 150</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23"/>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Do-while</a:t>
            </a:r>
            <a:endParaRPr/>
          </a:p>
        </p:txBody>
      </p:sp>
      <p:sp>
        <p:nvSpPr>
          <p:cNvPr id="846" name="Google Shape;846;p123"/>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 Demonstrate the do-while loop.</a:t>
            </a:r>
            <a:endParaRPr/>
          </a:p>
          <a:p>
            <a:pPr indent="0" lvl="0" marL="0" rtl="0" algn="l">
              <a:spcBef>
                <a:spcPts val="544"/>
              </a:spcBef>
              <a:spcAft>
                <a:spcPts val="0"/>
              </a:spcAft>
              <a:buClr>
                <a:schemeClr val="dk1"/>
              </a:buClr>
              <a:buSzPct val="100000"/>
              <a:buNone/>
            </a:pPr>
            <a:r>
              <a:rPr lang="en-US"/>
              <a:t>class DoWhile {</a:t>
            </a:r>
            <a:endParaRPr/>
          </a:p>
          <a:p>
            <a:pPr indent="0" lvl="0" marL="0" rtl="0" algn="l">
              <a:spcBef>
                <a:spcPts val="544"/>
              </a:spcBef>
              <a:spcAft>
                <a:spcPts val="0"/>
              </a:spcAft>
              <a:buClr>
                <a:schemeClr val="dk1"/>
              </a:buClr>
              <a:buSzPct val="100000"/>
              <a:buNone/>
            </a:pPr>
            <a:r>
              <a:rPr lang="en-US"/>
              <a:t>public static void main(String args[]) {</a:t>
            </a:r>
            <a:endParaRPr/>
          </a:p>
          <a:p>
            <a:pPr indent="0" lvl="0" marL="0" rtl="0" algn="l">
              <a:spcBef>
                <a:spcPts val="544"/>
              </a:spcBef>
              <a:spcAft>
                <a:spcPts val="0"/>
              </a:spcAft>
              <a:buClr>
                <a:schemeClr val="dk1"/>
              </a:buClr>
              <a:buSzPct val="100000"/>
              <a:buNone/>
            </a:pPr>
            <a:r>
              <a:rPr lang="en-US"/>
              <a:t>int n = 10;</a:t>
            </a:r>
            <a:endParaRPr/>
          </a:p>
          <a:p>
            <a:pPr indent="0" lvl="0" marL="0" rtl="0" algn="l">
              <a:spcBef>
                <a:spcPts val="544"/>
              </a:spcBef>
              <a:spcAft>
                <a:spcPts val="0"/>
              </a:spcAft>
              <a:buClr>
                <a:schemeClr val="dk1"/>
              </a:buClr>
              <a:buSzPct val="100000"/>
              <a:buNone/>
            </a:pPr>
            <a:r>
              <a:rPr lang="en-US"/>
              <a:t>do {</a:t>
            </a:r>
            <a:endParaRPr/>
          </a:p>
          <a:p>
            <a:pPr indent="0" lvl="0" marL="0" rtl="0" algn="l">
              <a:spcBef>
                <a:spcPts val="544"/>
              </a:spcBef>
              <a:spcAft>
                <a:spcPts val="0"/>
              </a:spcAft>
              <a:buClr>
                <a:schemeClr val="dk1"/>
              </a:buClr>
              <a:buSzPct val="100000"/>
              <a:buNone/>
            </a:pPr>
            <a:r>
              <a:rPr lang="en-US"/>
              <a:t>System.out.println("tick " + n);</a:t>
            </a:r>
            <a:endParaRPr/>
          </a:p>
          <a:p>
            <a:pPr indent="0" lvl="0" marL="0" rtl="0" algn="l">
              <a:spcBef>
                <a:spcPts val="544"/>
              </a:spcBef>
              <a:spcAft>
                <a:spcPts val="0"/>
              </a:spcAft>
              <a:buClr>
                <a:schemeClr val="dk1"/>
              </a:buClr>
              <a:buSzPct val="100000"/>
              <a:buNone/>
            </a:pPr>
            <a:r>
              <a:rPr lang="en-US"/>
              <a:t>n--;</a:t>
            </a:r>
            <a:endParaRPr/>
          </a:p>
          <a:p>
            <a:pPr indent="0" lvl="0" marL="0" rtl="0" algn="l">
              <a:spcBef>
                <a:spcPts val="544"/>
              </a:spcBef>
              <a:spcAft>
                <a:spcPts val="0"/>
              </a:spcAft>
              <a:buClr>
                <a:schemeClr val="dk1"/>
              </a:buClr>
              <a:buSzPct val="100000"/>
              <a:buNone/>
            </a:pPr>
            <a:r>
              <a:rPr lang="en-US"/>
              <a:t>} while(n &gt; 0);</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a:p>
            <a:pPr indent="-342900" lvl="0" marL="342900" rtl="0" algn="l">
              <a:spcBef>
                <a:spcPts val="544"/>
              </a:spcBef>
              <a:spcAft>
                <a:spcPts val="0"/>
              </a:spcAft>
              <a:buClr>
                <a:schemeClr val="dk1"/>
              </a:buClr>
              <a:buSzPct val="100000"/>
              <a:buChar char="•"/>
            </a:pPr>
            <a:r>
              <a:rPr lang="en-US"/>
              <a:t>The </a:t>
            </a:r>
            <a:r>
              <a:rPr b="1" lang="en-US"/>
              <a:t>do-while </a:t>
            </a:r>
            <a:r>
              <a:rPr lang="en-US"/>
              <a:t>loop is especially useful when you process a menu selection, because you will usually want the body of a menu loop to execute at least once.</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 loop</a:t>
            </a:r>
            <a:endParaRPr/>
          </a:p>
        </p:txBody>
      </p:sp>
      <p:sp>
        <p:nvSpPr>
          <p:cNvPr id="852" name="Google Shape;852;p1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Declare a loop control variable inside the for.</a:t>
            </a:r>
            <a:endParaRPr/>
          </a:p>
          <a:p>
            <a:pPr indent="0" lvl="0" marL="0" rtl="0" algn="l">
              <a:spcBef>
                <a:spcPts val="496"/>
              </a:spcBef>
              <a:spcAft>
                <a:spcPts val="0"/>
              </a:spcAft>
              <a:buClr>
                <a:schemeClr val="dk1"/>
              </a:buClr>
              <a:buSzPct val="100000"/>
              <a:buNone/>
            </a:pPr>
            <a:r>
              <a:rPr lang="en-US"/>
              <a:t>class ForTick {</a:t>
            </a:r>
            <a:endParaRPr/>
          </a:p>
          <a:p>
            <a:pPr indent="0" lvl="0" marL="0" rtl="0" algn="l">
              <a:spcBef>
                <a:spcPts val="496"/>
              </a:spcBef>
              <a:spcAft>
                <a:spcPts val="0"/>
              </a:spcAft>
              <a:buClr>
                <a:schemeClr val="dk1"/>
              </a:buClr>
              <a:buSzPct val="100000"/>
              <a:buNone/>
            </a:pPr>
            <a:r>
              <a:rPr lang="en-US"/>
              <a:t>public static void main(String args[]) {</a:t>
            </a:r>
            <a:endParaRPr/>
          </a:p>
          <a:p>
            <a:pPr indent="0" lvl="0" marL="0" rtl="0" algn="l">
              <a:spcBef>
                <a:spcPts val="496"/>
              </a:spcBef>
              <a:spcAft>
                <a:spcPts val="0"/>
              </a:spcAft>
              <a:buClr>
                <a:schemeClr val="dk1"/>
              </a:buClr>
              <a:buSzPct val="100000"/>
              <a:buNone/>
            </a:pPr>
            <a:r>
              <a:rPr lang="en-US"/>
              <a:t>// here, n is declared inside of the for loop</a:t>
            </a:r>
            <a:endParaRPr/>
          </a:p>
          <a:p>
            <a:pPr indent="0" lvl="0" marL="0" rtl="0" algn="l">
              <a:spcBef>
                <a:spcPts val="496"/>
              </a:spcBef>
              <a:spcAft>
                <a:spcPts val="0"/>
              </a:spcAft>
              <a:buClr>
                <a:schemeClr val="dk1"/>
              </a:buClr>
              <a:buSzPct val="100000"/>
              <a:buNone/>
            </a:pPr>
            <a:r>
              <a:rPr lang="en-US"/>
              <a:t>for(int n=10; n&gt;0; n--)</a:t>
            </a:r>
            <a:endParaRPr/>
          </a:p>
          <a:p>
            <a:pPr indent="0" lvl="0" marL="0" rtl="0" algn="l">
              <a:spcBef>
                <a:spcPts val="496"/>
              </a:spcBef>
              <a:spcAft>
                <a:spcPts val="0"/>
              </a:spcAft>
              <a:buClr>
                <a:schemeClr val="dk1"/>
              </a:buClr>
              <a:buSzPct val="100000"/>
              <a:buNone/>
            </a:pPr>
            <a:r>
              <a:rPr lang="en-US"/>
              <a:t>System.out.println(“number " + n);</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a:p>
            <a:pPr indent="-342900" lvl="0" marL="342900" rtl="0" algn="l">
              <a:spcBef>
                <a:spcPts val="496"/>
              </a:spcBef>
              <a:spcAft>
                <a:spcPts val="0"/>
              </a:spcAft>
              <a:buClr>
                <a:schemeClr val="dk1"/>
              </a:buClr>
              <a:buSzPct val="100000"/>
              <a:buChar char="•"/>
            </a:pPr>
            <a:r>
              <a:rPr lang="en-US"/>
              <a:t>When you declare a variable inside a </a:t>
            </a:r>
            <a:r>
              <a:rPr b="1" lang="en-US"/>
              <a:t>for </a:t>
            </a:r>
            <a:r>
              <a:rPr lang="en-US"/>
              <a:t>loop, the scope of that variable ends when the </a:t>
            </a:r>
            <a:r>
              <a:rPr b="1" lang="en-US"/>
              <a:t>for </a:t>
            </a:r>
            <a:r>
              <a:rPr lang="en-US"/>
              <a:t>statement does. (That is, the scope of the variable is limited to the </a:t>
            </a:r>
            <a:r>
              <a:rPr b="1" lang="en-US"/>
              <a:t>for </a:t>
            </a:r>
            <a:r>
              <a:rPr lang="en-US"/>
              <a:t>loop.)</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58" name="Google Shape;858;p1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Wap to find whether any no is prime or not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26"/>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Test for primes.</a:t>
            </a:r>
            <a:endParaRPr/>
          </a:p>
          <a:p>
            <a:pPr indent="0" lvl="0" marL="0" rtl="0" algn="l">
              <a:spcBef>
                <a:spcPts val="400"/>
              </a:spcBef>
              <a:spcAft>
                <a:spcPts val="0"/>
              </a:spcAft>
              <a:buClr>
                <a:schemeClr val="dk1"/>
              </a:buClr>
              <a:buSzPct val="100000"/>
              <a:buNone/>
            </a:pPr>
            <a:r>
              <a:rPr lang="en-US"/>
              <a:t>class FindPrime {</a:t>
            </a:r>
            <a:endParaRPr/>
          </a:p>
          <a:p>
            <a:pPr indent="0" lvl="0" marL="0" rtl="0" algn="l">
              <a:spcBef>
                <a:spcPts val="400"/>
              </a:spcBef>
              <a:spcAft>
                <a:spcPts val="0"/>
              </a:spcAft>
              <a:buClr>
                <a:schemeClr val="dk1"/>
              </a:buClr>
              <a:buSzPct val="100000"/>
              <a:buNone/>
            </a:pPr>
            <a:r>
              <a:rPr lang="en-US"/>
              <a:t>public static void main(String args[]) {</a:t>
            </a:r>
            <a:endParaRPr/>
          </a:p>
          <a:p>
            <a:pPr indent="0" lvl="0" marL="0" rtl="0" algn="l">
              <a:spcBef>
                <a:spcPts val="400"/>
              </a:spcBef>
              <a:spcAft>
                <a:spcPts val="0"/>
              </a:spcAft>
              <a:buClr>
                <a:schemeClr val="dk1"/>
              </a:buClr>
              <a:buSzPct val="100000"/>
              <a:buNone/>
            </a:pPr>
            <a:r>
              <a:rPr lang="en-US"/>
              <a:t>int num;</a:t>
            </a:r>
            <a:endParaRPr/>
          </a:p>
          <a:p>
            <a:pPr indent="0" lvl="0" marL="0" rtl="0" algn="l">
              <a:spcBef>
                <a:spcPts val="400"/>
              </a:spcBef>
              <a:spcAft>
                <a:spcPts val="0"/>
              </a:spcAft>
              <a:buClr>
                <a:schemeClr val="dk1"/>
              </a:buClr>
              <a:buSzPct val="100000"/>
              <a:buNone/>
            </a:pPr>
            <a:r>
              <a:rPr lang="en-US"/>
              <a:t>boolean isPrime;</a:t>
            </a:r>
            <a:endParaRPr/>
          </a:p>
          <a:p>
            <a:pPr indent="0" lvl="0" marL="0" rtl="0" algn="l">
              <a:spcBef>
                <a:spcPts val="400"/>
              </a:spcBef>
              <a:spcAft>
                <a:spcPts val="0"/>
              </a:spcAft>
              <a:buClr>
                <a:schemeClr val="dk1"/>
              </a:buClr>
              <a:buSzPct val="100000"/>
              <a:buNone/>
            </a:pPr>
            <a:r>
              <a:rPr lang="en-US"/>
              <a:t>num = 34;</a:t>
            </a:r>
            <a:endParaRPr/>
          </a:p>
          <a:p>
            <a:pPr indent="0" lvl="0" marL="0" rtl="0" algn="l">
              <a:spcBef>
                <a:spcPts val="400"/>
              </a:spcBef>
              <a:spcAft>
                <a:spcPts val="0"/>
              </a:spcAft>
              <a:buClr>
                <a:schemeClr val="dk1"/>
              </a:buClr>
              <a:buSzPct val="100000"/>
              <a:buNone/>
            </a:pPr>
            <a:r>
              <a:rPr lang="en-US"/>
              <a:t>if(num &lt; 2) isPrime = false;</a:t>
            </a:r>
            <a:endParaRPr/>
          </a:p>
          <a:p>
            <a:pPr indent="0" lvl="0" marL="0" rtl="0" algn="l">
              <a:spcBef>
                <a:spcPts val="400"/>
              </a:spcBef>
              <a:spcAft>
                <a:spcPts val="0"/>
              </a:spcAft>
              <a:buClr>
                <a:schemeClr val="dk1"/>
              </a:buClr>
              <a:buSzPct val="100000"/>
              <a:buNone/>
            </a:pPr>
            <a:r>
              <a:rPr lang="en-US"/>
              <a:t>else isPrime = true;</a:t>
            </a:r>
            <a:endParaRPr/>
          </a:p>
          <a:p>
            <a:pPr indent="0" lvl="0" marL="0" rtl="0" algn="l">
              <a:spcBef>
                <a:spcPts val="400"/>
              </a:spcBef>
              <a:spcAft>
                <a:spcPts val="0"/>
              </a:spcAft>
              <a:buClr>
                <a:schemeClr val="dk1"/>
              </a:buClr>
              <a:buSzPct val="100000"/>
              <a:buNone/>
            </a:pPr>
            <a:r>
              <a:rPr lang="en-US"/>
              <a:t>for(int i=2; i &lt;= num/i; i++) {</a:t>
            </a:r>
            <a:endParaRPr/>
          </a:p>
          <a:p>
            <a:pPr indent="0" lvl="0" marL="0" rtl="0" algn="l">
              <a:spcBef>
                <a:spcPts val="400"/>
              </a:spcBef>
              <a:spcAft>
                <a:spcPts val="0"/>
              </a:spcAft>
              <a:buClr>
                <a:schemeClr val="dk1"/>
              </a:buClr>
              <a:buSzPct val="100000"/>
              <a:buNone/>
            </a:pPr>
            <a:r>
              <a:rPr lang="en-US"/>
              <a:t>if((num % i) == 0) {</a:t>
            </a:r>
            <a:endParaRPr/>
          </a:p>
          <a:p>
            <a:pPr indent="0" lvl="0" marL="0" rtl="0" algn="l">
              <a:spcBef>
                <a:spcPts val="400"/>
              </a:spcBef>
              <a:spcAft>
                <a:spcPts val="0"/>
              </a:spcAft>
              <a:buClr>
                <a:schemeClr val="dk1"/>
              </a:buClr>
              <a:buSzPct val="100000"/>
              <a:buNone/>
            </a:pPr>
            <a:r>
              <a:rPr lang="en-US"/>
              <a:t>isPrime = false;</a:t>
            </a:r>
            <a:endParaRPr/>
          </a:p>
          <a:p>
            <a:pPr indent="0" lvl="0" marL="0" rtl="0" algn="l">
              <a:spcBef>
                <a:spcPts val="400"/>
              </a:spcBef>
              <a:spcAft>
                <a:spcPts val="0"/>
              </a:spcAft>
              <a:buClr>
                <a:schemeClr val="dk1"/>
              </a:buClr>
              <a:buSzPct val="100000"/>
              <a:buNone/>
            </a:pPr>
            <a:r>
              <a:rPr lang="en-US"/>
              <a:t>break;</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if(isPrime) System.out.println("Prime");</a:t>
            </a:r>
            <a:endParaRPr/>
          </a:p>
          <a:p>
            <a:pPr indent="0" lvl="0" marL="0" rtl="0" algn="l">
              <a:spcBef>
                <a:spcPts val="400"/>
              </a:spcBef>
              <a:spcAft>
                <a:spcPts val="0"/>
              </a:spcAft>
              <a:buClr>
                <a:schemeClr val="dk1"/>
              </a:buClr>
              <a:buSzPct val="100000"/>
              <a:buNone/>
            </a:pPr>
            <a:r>
              <a:rPr lang="en-US"/>
              <a:t>else System.out.println("Not Prime");</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27"/>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comma operator</a:t>
            </a:r>
            <a:endParaRPr/>
          </a:p>
        </p:txBody>
      </p:sp>
      <p:sp>
        <p:nvSpPr>
          <p:cNvPr id="869" name="Google Shape;869;p127"/>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Using the comma.</a:t>
            </a:r>
            <a:endParaRPr/>
          </a:p>
          <a:p>
            <a:pPr indent="0" lvl="0" marL="0" rtl="0" algn="l">
              <a:spcBef>
                <a:spcPts val="496"/>
              </a:spcBef>
              <a:spcAft>
                <a:spcPts val="0"/>
              </a:spcAft>
              <a:buClr>
                <a:schemeClr val="dk1"/>
              </a:buClr>
              <a:buSzPct val="100000"/>
              <a:buNone/>
            </a:pPr>
            <a:r>
              <a:rPr lang="en-US"/>
              <a:t>class Comma {</a:t>
            </a:r>
            <a:endParaRPr/>
          </a:p>
          <a:p>
            <a:pPr indent="0" lvl="0" marL="0" rtl="0" algn="l">
              <a:spcBef>
                <a:spcPts val="496"/>
              </a:spcBef>
              <a:spcAft>
                <a:spcPts val="0"/>
              </a:spcAft>
              <a:buClr>
                <a:schemeClr val="dk1"/>
              </a:buClr>
              <a:buSzPct val="100000"/>
              <a:buNone/>
            </a:pPr>
            <a:r>
              <a:rPr lang="en-US"/>
              <a:t>public static void main(String args[]) {</a:t>
            </a:r>
            <a:endParaRPr/>
          </a:p>
          <a:p>
            <a:pPr indent="0" lvl="0" marL="0" rtl="0" algn="l">
              <a:spcBef>
                <a:spcPts val="496"/>
              </a:spcBef>
              <a:spcAft>
                <a:spcPts val="0"/>
              </a:spcAft>
              <a:buClr>
                <a:schemeClr val="dk1"/>
              </a:buClr>
              <a:buSzPct val="100000"/>
              <a:buNone/>
            </a:pPr>
            <a:r>
              <a:rPr lang="en-US"/>
              <a:t>int a, b;</a:t>
            </a:r>
            <a:endParaRPr/>
          </a:p>
          <a:p>
            <a:pPr indent="0" lvl="0" marL="0" rtl="0" algn="l">
              <a:spcBef>
                <a:spcPts val="496"/>
              </a:spcBef>
              <a:spcAft>
                <a:spcPts val="0"/>
              </a:spcAft>
              <a:buClr>
                <a:schemeClr val="dk1"/>
              </a:buClr>
              <a:buSzPct val="100000"/>
              <a:buNone/>
            </a:pPr>
            <a:r>
              <a:rPr lang="en-US"/>
              <a:t>for(a=1, b=4; a&lt;b; a++, b--) {</a:t>
            </a:r>
            <a:endParaRPr/>
          </a:p>
          <a:p>
            <a:pPr indent="0" lvl="0" marL="0" rtl="0" algn="l">
              <a:spcBef>
                <a:spcPts val="496"/>
              </a:spcBef>
              <a:spcAft>
                <a:spcPts val="0"/>
              </a:spcAft>
              <a:buClr>
                <a:schemeClr val="dk1"/>
              </a:buClr>
              <a:buSzPct val="100000"/>
              <a:buNone/>
            </a:pPr>
            <a:r>
              <a:rPr lang="en-US"/>
              <a:t>System.out.println("a = " + a);</a:t>
            </a:r>
            <a:endParaRPr/>
          </a:p>
          <a:p>
            <a:pPr indent="0" lvl="0" marL="0" rtl="0" algn="l">
              <a:spcBef>
                <a:spcPts val="496"/>
              </a:spcBef>
              <a:spcAft>
                <a:spcPts val="0"/>
              </a:spcAft>
              <a:buClr>
                <a:schemeClr val="dk1"/>
              </a:buClr>
              <a:buSzPct val="100000"/>
              <a:buNone/>
            </a:pPr>
            <a:r>
              <a:rPr lang="en-US"/>
              <a:t>System.out.println("b = " + b);</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 = 1</a:t>
            </a:r>
            <a:endParaRPr/>
          </a:p>
          <a:p>
            <a:pPr indent="0" lvl="0" marL="0" rtl="0" algn="l">
              <a:spcBef>
                <a:spcPts val="496"/>
              </a:spcBef>
              <a:spcAft>
                <a:spcPts val="0"/>
              </a:spcAft>
              <a:buClr>
                <a:schemeClr val="dk1"/>
              </a:buClr>
              <a:buSzPct val="100000"/>
              <a:buNone/>
            </a:pPr>
            <a:r>
              <a:rPr lang="en-US"/>
              <a:t>b = 4</a:t>
            </a:r>
            <a:endParaRPr/>
          </a:p>
          <a:p>
            <a:pPr indent="0" lvl="0" marL="0" rtl="0" algn="l">
              <a:spcBef>
                <a:spcPts val="496"/>
              </a:spcBef>
              <a:spcAft>
                <a:spcPts val="0"/>
              </a:spcAft>
              <a:buClr>
                <a:schemeClr val="dk1"/>
              </a:buClr>
              <a:buSzPct val="100000"/>
              <a:buNone/>
            </a:pPr>
            <a:r>
              <a:rPr lang="en-US"/>
              <a:t>a = 2</a:t>
            </a:r>
            <a:endParaRPr/>
          </a:p>
          <a:p>
            <a:pPr indent="0" lvl="0" marL="0" rtl="0" algn="l">
              <a:spcBef>
                <a:spcPts val="496"/>
              </a:spcBef>
              <a:spcAft>
                <a:spcPts val="0"/>
              </a:spcAft>
              <a:buClr>
                <a:schemeClr val="dk1"/>
              </a:buClr>
              <a:buSzPct val="100000"/>
              <a:buNone/>
            </a:pPr>
            <a:r>
              <a:rPr lang="en-US"/>
              <a:t>b = 3</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28"/>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 Parts of the for loop can be empty.</a:t>
            </a:r>
            <a:endParaRPr/>
          </a:p>
          <a:p>
            <a:pPr indent="0" lvl="0" marL="0" rtl="0" algn="l">
              <a:spcBef>
                <a:spcPts val="544"/>
              </a:spcBef>
              <a:spcAft>
                <a:spcPts val="0"/>
              </a:spcAft>
              <a:buClr>
                <a:schemeClr val="dk1"/>
              </a:buClr>
              <a:buSzPct val="100000"/>
              <a:buNone/>
            </a:pPr>
            <a:r>
              <a:rPr lang="en-US"/>
              <a:t>class ForVar {</a:t>
            </a:r>
            <a:endParaRPr/>
          </a:p>
          <a:p>
            <a:pPr indent="0" lvl="0" marL="0" rtl="0" algn="l">
              <a:spcBef>
                <a:spcPts val="544"/>
              </a:spcBef>
              <a:spcAft>
                <a:spcPts val="0"/>
              </a:spcAft>
              <a:buClr>
                <a:schemeClr val="dk1"/>
              </a:buClr>
              <a:buSzPct val="100000"/>
              <a:buNone/>
            </a:pPr>
            <a:r>
              <a:rPr lang="en-US"/>
              <a:t>public static void main(String args[]) {</a:t>
            </a:r>
            <a:endParaRPr/>
          </a:p>
          <a:p>
            <a:pPr indent="0" lvl="0" marL="0" rtl="0" algn="l">
              <a:spcBef>
                <a:spcPts val="544"/>
              </a:spcBef>
              <a:spcAft>
                <a:spcPts val="0"/>
              </a:spcAft>
              <a:buClr>
                <a:schemeClr val="dk1"/>
              </a:buClr>
              <a:buSzPct val="100000"/>
              <a:buNone/>
            </a:pPr>
            <a:r>
              <a:rPr lang="en-US"/>
              <a:t>int i;</a:t>
            </a:r>
            <a:endParaRPr/>
          </a:p>
          <a:p>
            <a:pPr indent="0" lvl="0" marL="0" rtl="0" algn="l">
              <a:spcBef>
                <a:spcPts val="544"/>
              </a:spcBef>
              <a:spcAft>
                <a:spcPts val="0"/>
              </a:spcAft>
              <a:buClr>
                <a:schemeClr val="dk1"/>
              </a:buClr>
              <a:buSzPct val="100000"/>
              <a:buNone/>
            </a:pPr>
            <a:r>
              <a:rPr lang="en-US"/>
              <a:t>boolean done = false;</a:t>
            </a:r>
            <a:endParaRPr/>
          </a:p>
          <a:p>
            <a:pPr indent="0" lvl="0" marL="0" rtl="0" algn="l">
              <a:spcBef>
                <a:spcPts val="544"/>
              </a:spcBef>
              <a:spcAft>
                <a:spcPts val="0"/>
              </a:spcAft>
              <a:buClr>
                <a:schemeClr val="dk1"/>
              </a:buClr>
              <a:buSzPct val="100000"/>
              <a:buNone/>
            </a:pPr>
            <a:r>
              <a:rPr lang="en-US"/>
              <a:t>i = 0;</a:t>
            </a:r>
            <a:endParaRPr/>
          </a:p>
          <a:p>
            <a:pPr indent="0" lvl="0" marL="0" rtl="0" algn="l">
              <a:spcBef>
                <a:spcPts val="544"/>
              </a:spcBef>
              <a:spcAft>
                <a:spcPts val="0"/>
              </a:spcAft>
              <a:buClr>
                <a:schemeClr val="dk1"/>
              </a:buClr>
              <a:buSzPct val="100000"/>
              <a:buNone/>
            </a:pPr>
            <a:r>
              <a:rPr lang="en-US"/>
              <a:t>for( ; !done; ) {</a:t>
            </a:r>
            <a:endParaRPr/>
          </a:p>
          <a:p>
            <a:pPr indent="0" lvl="0" marL="0" rtl="0" algn="l">
              <a:spcBef>
                <a:spcPts val="544"/>
              </a:spcBef>
              <a:spcAft>
                <a:spcPts val="0"/>
              </a:spcAft>
              <a:buClr>
                <a:schemeClr val="dk1"/>
              </a:buClr>
              <a:buSzPct val="100000"/>
              <a:buNone/>
            </a:pPr>
            <a:r>
              <a:rPr lang="en-US"/>
              <a:t>System.out.println("i is " + i);</a:t>
            </a:r>
            <a:endParaRPr/>
          </a:p>
          <a:p>
            <a:pPr indent="0" lvl="0" marL="0" rtl="0" algn="l">
              <a:spcBef>
                <a:spcPts val="544"/>
              </a:spcBef>
              <a:spcAft>
                <a:spcPts val="0"/>
              </a:spcAft>
              <a:buClr>
                <a:schemeClr val="dk1"/>
              </a:buClr>
              <a:buSzPct val="100000"/>
              <a:buNone/>
            </a:pPr>
            <a:r>
              <a:rPr lang="en-US"/>
              <a:t>if(i == 10) done = true;</a:t>
            </a:r>
            <a:endParaRPr/>
          </a:p>
          <a:p>
            <a:pPr indent="0" lvl="0" marL="0" rtl="0" algn="l">
              <a:spcBef>
                <a:spcPts val="544"/>
              </a:spcBef>
              <a:spcAft>
                <a:spcPts val="0"/>
              </a:spcAft>
              <a:buClr>
                <a:schemeClr val="dk1"/>
              </a:buClr>
              <a:buSzPct val="100000"/>
              <a:buNone/>
            </a:pPr>
            <a:r>
              <a:rPr lang="en-US"/>
              <a:t>i++;</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2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The For-Each Version of the for Loop</a:t>
            </a:r>
            <a:endParaRPr/>
          </a:p>
        </p:txBody>
      </p:sp>
      <p:sp>
        <p:nvSpPr>
          <p:cNvPr id="880" name="Google Shape;880;p129"/>
          <p:cNvSpPr txBox="1"/>
          <p:nvPr>
            <p:ph idx="1" type="body"/>
          </p:nvPr>
        </p:nvSpPr>
        <p:spPr>
          <a:xfrm>
            <a:off x="152400" y="1143000"/>
            <a:ext cx="88392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300"/>
              <a:buChar char="•"/>
            </a:pPr>
            <a:r>
              <a:rPr lang="en-US" sz="2300"/>
              <a:t>Beginning with JDK 5, a second form of </a:t>
            </a:r>
            <a:r>
              <a:rPr b="1" lang="en-US" sz="2300"/>
              <a:t>for </a:t>
            </a:r>
            <a:r>
              <a:rPr lang="en-US" sz="2300"/>
              <a:t>was defined that implements a “for-each” style loop.</a:t>
            </a:r>
            <a:endParaRPr/>
          </a:p>
          <a:p>
            <a:pPr indent="-342900" lvl="0" marL="342900" rtl="0" algn="l">
              <a:spcBef>
                <a:spcPts val="460"/>
              </a:spcBef>
              <a:spcAft>
                <a:spcPts val="0"/>
              </a:spcAft>
              <a:buClr>
                <a:schemeClr val="dk1"/>
              </a:buClr>
              <a:buSzPts val="2300"/>
              <a:buChar char="•"/>
            </a:pPr>
            <a:r>
              <a:rPr lang="en-US" sz="2300"/>
              <a:t>A for-each style loop is designed to cycle through a collection of objects, such as an array, in strictly sequential fashion, from start to finish.</a:t>
            </a:r>
            <a:endParaRPr/>
          </a:p>
          <a:p>
            <a:pPr indent="-342900" lvl="0" marL="342900" rtl="0" algn="l">
              <a:spcBef>
                <a:spcPts val="460"/>
              </a:spcBef>
              <a:spcAft>
                <a:spcPts val="0"/>
              </a:spcAft>
              <a:buClr>
                <a:schemeClr val="dk1"/>
              </a:buClr>
              <a:buSzPts val="2300"/>
              <a:buChar char="•"/>
            </a:pPr>
            <a:r>
              <a:rPr lang="en-US" sz="2300"/>
              <a:t>The for-each style of </a:t>
            </a:r>
            <a:r>
              <a:rPr b="1" lang="en-US" sz="2300"/>
              <a:t>for </a:t>
            </a:r>
            <a:r>
              <a:rPr lang="en-US" sz="2300"/>
              <a:t>is also referred to as the </a:t>
            </a:r>
            <a:r>
              <a:rPr i="1" lang="en-US" sz="2300"/>
              <a:t>enhanced </a:t>
            </a:r>
            <a:r>
              <a:rPr b="1" lang="en-US" sz="2300"/>
              <a:t>for </a:t>
            </a:r>
            <a:r>
              <a:rPr lang="en-US" sz="2300"/>
              <a:t>loop.</a:t>
            </a:r>
            <a:endParaRPr/>
          </a:p>
          <a:p>
            <a:pPr indent="-342900" lvl="0" marL="342900" rtl="0" algn="l">
              <a:spcBef>
                <a:spcPts val="460"/>
              </a:spcBef>
              <a:spcAft>
                <a:spcPts val="0"/>
              </a:spcAft>
              <a:buClr>
                <a:schemeClr val="dk1"/>
              </a:buClr>
              <a:buSzPts val="2300"/>
              <a:buChar char="•"/>
            </a:pPr>
            <a:r>
              <a:rPr lang="en-US" sz="2300"/>
              <a:t>The general form of the for-each version of the </a:t>
            </a:r>
            <a:r>
              <a:rPr b="1" lang="en-US" sz="2300"/>
              <a:t>for </a:t>
            </a:r>
            <a:r>
              <a:rPr lang="en-US" sz="2300"/>
              <a:t>is shown here:</a:t>
            </a:r>
            <a:endParaRPr/>
          </a:p>
          <a:p>
            <a:pPr indent="-342900" lvl="0" marL="342900" rtl="0" algn="l">
              <a:spcBef>
                <a:spcPts val="460"/>
              </a:spcBef>
              <a:spcAft>
                <a:spcPts val="0"/>
              </a:spcAft>
              <a:buClr>
                <a:schemeClr val="dk1"/>
              </a:buClr>
              <a:buSzPts val="2300"/>
              <a:buChar char="•"/>
            </a:pPr>
            <a:r>
              <a:rPr lang="en-US" sz="2300"/>
              <a:t>for(</a:t>
            </a:r>
            <a:r>
              <a:rPr i="1" lang="en-US" sz="2300"/>
              <a:t>type itr-var </a:t>
            </a:r>
            <a:r>
              <a:rPr lang="en-US" sz="2300"/>
              <a:t>: </a:t>
            </a:r>
            <a:r>
              <a:rPr i="1" lang="en-US" sz="2300"/>
              <a:t>collection</a:t>
            </a:r>
            <a:r>
              <a:rPr lang="en-US" sz="2300"/>
              <a:t>) </a:t>
            </a:r>
            <a:r>
              <a:rPr i="1" lang="en-US" sz="2300"/>
              <a:t>statement-block</a:t>
            </a:r>
            <a:endParaRPr/>
          </a:p>
          <a:p>
            <a:pPr indent="-342900" lvl="0" marL="342900" rtl="0" algn="l">
              <a:spcBef>
                <a:spcPts val="460"/>
              </a:spcBef>
              <a:spcAft>
                <a:spcPts val="0"/>
              </a:spcAft>
              <a:buClr>
                <a:schemeClr val="dk1"/>
              </a:buClr>
              <a:buSzPts val="2300"/>
              <a:buChar char="•"/>
            </a:pPr>
            <a:r>
              <a:rPr lang="en-US" sz="2300"/>
              <a:t> Here, </a:t>
            </a:r>
            <a:r>
              <a:rPr i="1" lang="en-US" sz="2300"/>
              <a:t>type </a:t>
            </a:r>
            <a:r>
              <a:rPr lang="en-US" sz="2300"/>
              <a:t>specifies the type and </a:t>
            </a:r>
            <a:r>
              <a:rPr i="1" lang="en-US" sz="2300"/>
              <a:t>itr-var </a:t>
            </a:r>
            <a:r>
              <a:rPr lang="en-US" sz="2300"/>
              <a:t>specifies the name of an </a:t>
            </a:r>
            <a:r>
              <a:rPr i="1" lang="en-US" sz="2300"/>
              <a:t>iteration variable </a:t>
            </a:r>
            <a:r>
              <a:rPr lang="en-US" sz="2300"/>
              <a:t>that will receive the elements from a collection, one at a time, from beginning to end.</a:t>
            </a:r>
            <a:endParaRPr/>
          </a:p>
          <a:p>
            <a:pPr indent="-342900" lvl="0" marL="342900" rtl="0" algn="l">
              <a:spcBef>
                <a:spcPts val="460"/>
              </a:spcBef>
              <a:spcAft>
                <a:spcPts val="0"/>
              </a:spcAft>
              <a:buClr>
                <a:schemeClr val="dk1"/>
              </a:buClr>
              <a:buSzPts val="2300"/>
              <a:buChar char="•"/>
            </a:pPr>
            <a:r>
              <a:rPr lang="en-US" sz="2300"/>
              <a:t>With each iteration of the loop, the next element in the collection is retrieved and stored in </a:t>
            </a:r>
            <a:r>
              <a:rPr i="1" lang="en-US" sz="2300"/>
              <a:t>itr-var</a:t>
            </a:r>
            <a:r>
              <a:rPr lang="en-US" sz="2300"/>
              <a:t>. </a:t>
            </a:r>
            <a:endParaRPr sz="2300"/>
          </a:p>
          <a:p>
            <a:pPr indent="-342900" lvl="0" marL="342900" rtl="0" algn="l">
              <a:spcBef>
                <a:spcPts val="460"/>
              </a:spcBef>
              <a:spcAft>
                <a:spcPts val="0"/>
              </a:spcAft>
              <a:buClr>
                <a:schemeClr val="dk1"/>
              </a:buClr>
              <a:buSzPts val="2300"/>
              <a:buChar char="•"/>
            </a:pPr>
            <a:r>
              <a:rPr lang="en-US" sz="2300"/>
              <a:t>The loop repeats until all elements in the collection have been obtained.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Classes and Instances</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latin typeface="Calibri"/>
                <a:ea typeface="Calibri"/>
                <a:cs typeface="Calibri"/>
                <a:sym typeface="Calibri"/>
              </a:rPr>
              <a:t>In object-oriented programming, all objects are instances of a class.</a:t>
            </a:r>
            <a:endParaRPr/>
          </a:p>
          <a:p>
            <a:pPr indent="-342900" lvl="0" marL="342900" rtl="0" algn="l">
              <a:spcBef>
                <a:spcPts val="544"/>
              </a:spcBef>
              <a:spcAft>
                <a:spcPts val="0"/>
              </a:spcAft>
              <a:buClr>
                <a:schemeClr val="dk1"/>
              </a:buClr>
              <a:buSzPct val="100000"/>
              <a:buChar char="•"/>
            </a:pPr>
            <a:r>
              <a:rPr lang="en-US">
                <a:latin typeface="Calibri"/>
                <a:ea typeface="Calibri"/>
                <a:cs typeface="Calibri"/>
                <a:sym typeface="Calibri"/>
              </a:rPr>
              <a:t>Object is a Physical entity</a:t>
            </a:r>
            <a:endParaRPr/>
          </a:p>
          <a:p>
            <a:pPr indent="-342900" lvl="0" marL="342900" rtl="0" algn="l">
              <a:spcBef>
                <a:spcPts val="544"/>
              </a:spcBef>
              <a:spcAft>
                <a:spcPts val="0"/>
              </a:spcAft>
              <a:buClr>
                <a:schemeClr val="dk1"/>
              </a:buClr>
              <a:buSzPct val="100000"/>
              <a:buChar char="•"/>
            </a:pPr>
            <a:r>
              <a:rPr lang="en-US">
                <a:latin typeface="Calibri"/>
                <a:ea typeface="Calibri"/>
                <a:cs typeface="Calibri"/>
                <a:sym typeface="Calibri"/>
              </a:rPr>
              <a:t>Objects have two characteristics: states and behaviors.</a:t>
            </a:r>
            <a:endParaRPr/>
          </a:p>
          <a:p>
            <a:pPr indent="-342900" lvl="0" marL="342900" rtl="0" algn="l">
              <a:spcBef>
                <a:spcPts val="544"/>
              </a:spcBef>
              <a:spcAft>
                <a:spcPts val="0"/>
              </a:spcAft>
              <a:buClr>
                <a:schemeClr val="dk1"/>
              </a:buClr>
              <a:buSzPct val="100000"/>
              <a:buChar char="•"/>
            </a:pPr>
            <a:r>
              <a:rPr lang="en-US">
                <a:latin typeface="Calibri"/>
                <a:ea typeface="Calibri"/>
                <a:cs typeface="Calibri"/>
                <a:sym typeface="Calibri"/>
              </a:rPr>
              <a:t>States represents data and behavior represents functionality</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Example:</a:t>
            </a:r>
            <a:r>
              <a:rPr lang="en-US">
                <a:solidFill>
                  <a:srgbClr val="FF000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Apple, orange, mango are the </a:t>
            </a:r>
            <a:r>
              <a:rPr lang="en-US">
                <a:solidFill>
                  <a:srgbClr val="FF0000"/>
                </a:solidFill>
                <a:latin typeface="Times New Roman"/>
                <a:ea typeface="Times New Roman"/>
                <a:cs typeface="Times New Roman"/>
                <a:sym typeface="Times New Roman"/>
              </a:rPr>
              <a:t>objects of class </a:t>
            </a:r>
            <a:r>
              <a:rPr lang="en-US">
                <a:latin typeface="Times New Roman"/>
                <a:ea typeface="Times New Roman"/>
                <a:cs typeface="Times New Roman"/>
                <a:sym typeface="Times New Roman"/>
              </a:rPr>
              <a:t>fruit.</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Parrot, crow, pigeon are the objects of the class Bird</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Each object is identified by a unique name.</a:t>
            </a:r>
            <a:endParaRPr/>
          </a:p>
          <a:p>
            <a:pPr indent="-342900" lvl="0" marL="342900" rtl="0" algn="l">
              <a:spcBef>
                <a:spcPts val="544"/>
              </a:spcBef>
              <a:spcAft>
                <a:spcPts val="0"/>
              </a:spcAft>
              <a:buClr>
                <a:schemeClr val="dk1"/>
              </a:buClr>
              <a:buSzPct val="100000"/>
              <a:buNone/>
            </a:pPr>
            <a:r>
              <a:t/>
            </a:r>
            <a:endParaRPr>
              <a:latin typeface="Times New Roman"/>
              <a:ea typeface="Times New Roman"/>
              <a:cs typeface="Times New Roman"/>
              <a:sym typeface="Times New Roman"/>
            </a:endParaRPr>
          </a:p>
          <a:p>
            <a:pPr indent="-170180" lvl="0" marL="342900" rtl="0" algn="l">
              <a:spcBef>
                <a:spcPts val="544"/>
              </a:spcBef>
              <a:spcAft>
                <a:spcPts val="0"/>
              </a:spcAft>
              <a:buClr>
                <a:schemeClr val="dk1"/>
              </a:buClr>
              <a:buSzPct val="100000"/>
              <a:buNone/>
            </a:pPr>
            <a:r>
              <a:t/>
            </a:r>
            <a:endParaRPr>
              <a:latin typeface="Calibri"/>
              <a:ea typeface="Calibri"/>
              <a:cs typeface="Calibri"/>
              <a:sym typeface="Calibri"/>
            </a:endParaRPr>
          </a:p>
          <a:p>
            <a:pPr indent="-170180" lvl="0" marL="342900" rtl="0" algn="l">
              <a:spcBef>
                <a:spcPts val="544"/>
              </a:spcBef>
              <a:spcAft>
                <a:spcPts val="0"/>
              </a:spcAft>
              <a:buClr>
                <a:schemeClr val="dk1"/>
              </a:buClr>
              <a:buSzPct val="100000"/>
              <a:buNone/>
            </a:pPr>
            <a:r>
              <a:t/>
            </a:r>
            <a:endParaRPr>
              <a:latin typeface="Times New Roman"/>
              <a:ea typeface="Times New Roman"/>
              <a:cs typeface="Times New Roman"/>
              <a:sym typeface="Times New Roman"/>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30"/>
          <p:cNvSpPr txBox="1"/>
          <p:nvPr>
            <p:ph idx="1" type="body"/>
          </p:nvPr>
        </p:nvSpPr>
        <p:spPr>
          <a:xfrm>
            <a:off x="457200" y="76200"/>
            <a:ext cx="8534400" cy="548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US" sz="1400"/>
              <a:t>// Use a for-each style for loop.</a:t>
            </a:r>
            <a:endParaRPr/>
          </a:p>
          <a:p>
            <a:pPr indent="0" lvl="0" marL="0" rtl="0" algn="l">
              <a:spcBef>
                <a:spcPts val="280"/>
              </a:spcBef>
              <a:spcAft>
                <a:spcPts val="0"/>
              </a:spcAft>
              <a:buClr>
                <a:schemeClr val="dk1"/>
              </a:buClr>
              <a:buSzPts val="1400"/>
              <a:buNone/>
            </a:pPr>
            <a:r>
              <a:rPr lang="en-US" sz="1400"/>
              <a:t>class ForEach {</a:t>
            </a:r>
            <a:endParaRPr/>
          </a:p>
          <a:p>
            <a:pPr indent="0" lvl="0" marL="0" rtl="0" algn="l">
              <a:spcBef>
                <a:spcPts val="280"/>
              </a:spcBef>
              <a:spcAft>
                <a:spcPts val="0"/>
              </a:spcAft>
              <a:buClr>
                <a:schemeClr val="dk1"/>
              </a:buClr>
              <a:buSzPts val="1400"/>
              <a:buNone/>
            </a:pPr>
            <a:r>
              <a:rPr lang="en-US" sz="1400"/>
              <a:t>public static void main(String args[]) {</a:t>
            </a:r>
            <a:endParaRPr/>
          </a:p>
          <a:p>
            <a:pPr indent="0" lvl="0" marL="0" rtl="0" algn="l">
              <a:spcBef>
                <a:spcPts val="280"/>
              </a:spcBef>
              <a:spcAft>
                <a:spcPts val="0"/>
              </a:spcAft>
              <a:buClr>
                <a:schemeClr val="dk1"/>
              </a:buClr>
              <a:buSzPts val="1400"/>
              <a:buNone/>
            </a:pPr>
            <a:r>
              <a:rPr lang="en-US" sz="1400"/>
              <a:t>int nums[] = { 21,22,23,24,25,26,27,28,29, 30 };</a:t>
            </a:r>
            <a:endParaRPr/>
          </a:p>
          <a:p>
            <a:pPr indent="0" lvl="0" marL="0" rtl="0" algn="l">
              <a:spcBef>
                <a:spcPts val="280"/>
              </a:spcBef>
              <a:spcAft>
                <a:spcPts val="0"/>
              </a:spcAft>
              <a:buClr>
                <a:schemeClr val="dk1"/>
              </a:buClr>
              <a:buSzPts val="1400"/>
              <a:buNone/>
            </a:pPr>
            <a:r>
              <a:rPr lang="en-US" sz="1400"/>
              <a:t>int sum = 0;</a:t>
            </a:r>
            <a:endParaRPr/>
          </a:p>
          <a:p>
            <a:pPr indent="0" lvl="0" marL="0" rtl="0" algn="l">
              <a:spcBef>
                <a:spcPts val="280"/>
              </a:spcBef>
              <a:spcAft>
                <a:spcPts val="0"/>
              </a:spcAft>
              <a:buClr>
                <a:schemeClr val="dk1"/>
              </a:buClr>
              <a:buSzPts val="1400"/>
              <a:buNone/>
            </a:pPr>
            <a:r>
              <a:rPr lang="en-US" sz="1400"/>
              <a:t>// use for-each style for to display and sum the values</a:t>
            </a:r>
            <a:endParaRPr/>
          </a:p>
          <a:p>
            <a:pPr indent="0" lvl="0" marL="0" rtl="0" algn="l">
              <a:spcBef>
                <a:spcPts val="280"/>
              </a:spcBef>
              <a:spcAft>
                <a:spcPts val="0"/>
              </a:spcAft>
              <a:buClr>
                <a:schemeClr val="dk1"/>
              </a:buClr>
              <a:buSzPts val="1400"/>
              <a:buNone/>
            </a:pPr>
            <a:r>
              <a:rPr lang="en-US" sz="1400"/>
              <a:t>for(int x : nums) {</a:t>
            </a:r>
            <a:endParaRPr/>
          </a:p>
          <a:p>
            <a:pPr indent="0" lvl="0" marL="0" rtl="0" algn="l">
              <a:spcBef>
                <a:spcPts val="280"/>
              </a:spcBef>
              <a:spcAft>
                <a:spcPts val="0"/>
              </a:spcAft>
              <a:buClr>
                <a:schemeClr val="dk1"/>
              </a:buClr>
              <a:buSzPts val="1400"/>
              <a:buNone/>
            </a:pPr>
            <a:r>
              <a:rPr lang="en-US" sz="1400"/>
              <a:t>System.out.println("Value is: " + x);</a:t>
            </a:r>
            <a:endParaRPr/>
          </a:p>
          <a:p>
            <a:pPr indent="0" lvl="0" marL="0" rtl="0" algn="l">
              <a:spcBef>
                <a:spcPts val="280"/>
              </a:spcBef>
              <a:spcAft>
                <a:spcPts val="0"/>
              </a:spcAft>
              <a:buClr>
                <a:schemeClr val="dk1"/>
              </a:buClr>
              <a:buSzPts val="1400"/>
              <a:buNone/>
            </a:pPr>
            <a:r>
              <a:rPr lang="en-US" sz="1400"/>
              <a:t>sum += x;</a:t>
            </a:r>
            <a:endParaRPr/>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System.out.println("Summation: " + sum);</a:t>
            </a:r>
            <a:endParaRPr/>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The output from the program is shown here:</a:t>
            </a:r>
            <a:endParaRPr/>
          </a:p>
          <a:p>
            <a:pPr indent="0" lvl="0" marL="0" rtl="0" algn="l">
              <a:spcBef>
                <a:spcPts val="280"/>
              </a:spcBef>
              <a:spcAft>
                <a:spcPts val="0"/>
              </a:spcAft>
              <a:buClr>
                <a:schemeClr val="dk1"/>
              </a:buClr>
              <a:buSzPts val="1400"/>
              <a:buNone/>
            </a:pPr>
            <a:r>
              <a:rPr lang="en-US" sz="1400"/>
              <a:t>Value is: 21</a:t>
            </a:r>
            <a:endParaRPr/>
          </a:p>
          <a:p>
            <a:pPr indent="0" lvl="0" marL="0" rtl="0" algn="l">
              <a:spcBef>
                <a:spcPts val="280"/>
              </a:spcBef>
              <a:spcAft>
                <a:spcPts val="0"/>
              </a:spcAft>
              <a:buClr>
                <a:schemeClr val="dk1"/>
              </a:buClr>
              <a:buSzPts val="1400"/>
              <a:buNone/>
            </a:pPr>
            <a:r>
              <a:rPr lang="en-US" sz="1400"/>
              <a:t>Value is: 22</a:t>
            </a:r>
            <a:endParaRPr/>
          </a:p>
          <a:p>
            <a:pPr indent="0" lvl="0" marL="0" rtl="0" algn="l">
              <a:spcBef>
                <a:spcPts val="280"/>
              </a:spcBef>
              <a:spcAft>
                <a:spcPts val="0"/>
              </a:spcAft>
              <a:buClr>
                <a:schemeClr val="dk1"/>
              </a:buClr>
              <a:buSzPts val="1400"/>
              <a:buNone/>
            </a:pPr>
            <a:r>
              <a:rPr lang="en-US" sz="1400"/>
              <a:t>Value is:2 3</a:t>
            </a:r>
            <a:endParaRPr/>
          </a:p>
          <a:p>
            <a:pPr indent="0" lvl="0" marL="0" rtl="0" algn="l">
              <a:spcBef>
                <a:spcPts val="280"/>
              </a:spcBef>
              <a:spcAft>
                <a:spcPts val="0"/>
              </a:spcAft>
              <a:buClr>
                <a:schemeClr val="dk1"/>
              </a:buClr>
              <a:buSzPts val="1400"/>
              <a:buNone/>
            </a:pPr>
            <a:r>
              <a:rPr lang="en-US" sz="1400"/>
              <a:t>Value is: 24</a:t>
            </a:r>
            <a:endParaRPr/>
          </a:p>
          <a:p>
            <a:pPr indent="0" lvl="0" marL="0" rtl="0" algn="l">
              <a:spcBef>
                <a:spcPts val="280"/>
              </a:spcBef>
              <a:spcAft>
                <a:spcPts val="0"/>
              </a:spcAft>
              <a:buClr>
                <a:schemeClr val="dk1"/>
              </a:buClr>
              <a:buSzPts val="1400"/>
              <a:buNone/>
            </a:pPr>
            <a:r>
              <a:rPr lang="en-US" sz="1400"/>
              <a:t>Value is: 25</a:t>
            </a:r>
            <a:endParaRPr/>
          </a:p>
          <a:p>
            <a:pPr indent="0" lvl="0" marL="0" rtl="0" algn="l">
              <a:spcBef>
                <a:spcPts val="280"/>
              </a:spcBef>
              <a:spcAft>
                <a:spcPts val="0"/>
              </a:spcAft>
              <a:buClr>
                <a:schemeClr val="dk1"/>
              </a:buClr>
              <a:buSzPts val="1400"/>
              <a:buNone/>
            </a:pPr>
            <a:r>
              <a:rPr lang="en-US" sz="1400"/>
              <a:t>Value is: 26</a:t>
            </a:r>
            <a:endParaRPr/>
          </a:p>
          <a:p>
            <a:pPr indent="0" lvl="0" marL="0" rtl="0" algn="l">
              <a:spcBef>
                <a:spcPts val="280"/>
              </a:spcBef>
              <a:spcAft>
                <a:spcPts val="0"/>
              </a:spcAft>
              <a:buClr>
                <a:schemeClr val="dk1"/>
              </a:buClr>
              <a:buSzPts val="1400"/>
              <a:buNone/>
            </a:pPr>
            <a:r>
              <a:rPr lang="en-US" sz="1400"/>
              <a:t>Value is: 27</a:t>
            </a:r>
            <a:endParaRPr/>
          </a:p>
          <a:p>
            <a:pPr indent="0" lvl="0" marL="0" rtl="0" algn="l">
              <a:spcBef>
                <a:spcPts val="280"/>
              </a:spcBef>
              <a:spcAft>
                <a:spcPts val="0"/>
              </a:spcAft>
              <a:buClr>
                <a:schemeClr val="dk1"/>
              </a:buClr>
              <a:buSzPts val="1400"/>
              <a:buNone/>
            </a:pPr>
            <a:r>
              <a:rPr lang="en-US" sz="1400"/>
              <a:t>Value is: 28</a:t>
            </a:r>
            <a:endParaRPr/>
          </a:p>
          <a:p>
            <a:pPr indent="0" lvl="0" marL="0" rtl="0" algn="l">
              <a:spcBef>
                <a:spcPts val="280"/>
              </a:spcBef>
              <a:spcAft>
                <a:spcPts val="0"/>
              </a:spcAft>
              <a:buClr>
                <a:schemeClr val="dk1"/>
              </a:buClr>
              <a:buSzPts val="1400"/>
              <a:buNone/>
            </a:pPr>
            <a:r>
              <a:rPr lang="en-US" sz="1400"/>
              <a:t>Value is: 29</a:t>
            </a:r>
            <a:endParaRPr/>
          </a:p>
          <a:p>
            <a:pPr indent="0" lvl="0" marL="0" rtl="0" algn="l">
              <a:spcBef>
                <a:spcPts val="280"/>
              </a:spcBef>
              <a:spcAft>
                <a:spcPts val="0"/>
              </a:spcAft>
              <a:buClr>
                <a:schemeClr val="dk1"/>
              </a:buClr>
              <a:buSzPts val="1400"/>
              <a:buNone/>
            </a:pPr>
            <a:r>
              <a:rPr lang="en-US" sz="1400"/>
              <a:t>Value is: 30</a:t>
            </a:r>
            <a:endParaRPr/>
          </a:p>
          <a:p>
            <a:pPr indent="0" lvl="0" marL="0" rtl="0" algn="l">
              <a:spcBef>
                <a:spcPts val="280"/>
              </a:spcBef>
              <a:spcAft>
                <a:spcPts val="0"/>
              </a:spcAft>
              <a:buClr>
                <a:schemeClr val="dk1"/>
              </a:buClr>
              <a:buSzPts val="1400"/>
              <a:buNone/>
            </a:pPr>
            <a:r>
              <a:rPr lang="en-US" sz="1400"/>
              <a:t>Summation: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31"/>
          <p:cNvSpPr txBox="1"/>
          <p:nvPr>
            <p:ph type="title"/>
          </p:nvPr>
        </p:nvSpPr>
        <p:spPr>
          <a:xfrm>
            <a:off x="457200" y="152400"/>
            <a:ext cx="8229600" cy="685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b="1" lang="en-US" sz="2800"/>
              <a:t>Jump Statements(break,continue,return)</a:t>
            </a:r>
            <a:endParaRPr sz="2800"/>
          </a:p>
        </p:txBody>
      </p:sp>
      <p:sp>
        <p:nvSpPr>
          <p:cNvPr id="891" name="Google Shape;891;p131"/>
          <p:cNvSpPr txBox="1"/>
          <p:nvPr>
            <p:ph idx="1" type="body"/>
          </p:nvPr>
        </p:nvSpPr>
        <p:spPr>
          <a:xfrm>
            <a:off x="76200" y="838200"/>
            <a:ext cx="86106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sz="1800"/>
              <a:t>// Using break to exit a loop.</a:t>
            </a:r>
            <a:endParaRPr/>
          </a:p>
          <a:p>
            <a:pPr indent="0" lvl="0" marL="0" rtl="0" algn="l">
              <a:spcBef>
                <a:spcPts val="360"/>
              </a:spcBef>
              <a:spcAft>
                <a:spcPts val="0"/>
              </a:spcAft>
              <a:buClr>
                <a:schemeClr val="dk1"/>
              </a:buClr>
              <a:buSzPts val="1800"/>
              <a:buNone/>
            </a:pPr>
            <a:r>
              <a:rPr lang="en-US" sz="1800"/>
              <a:t>class BreakLoop {</a:t>
            </a:r>
            <a:endParaRPr/>
          </a:p>
          <a:p>
            <a:pPr indent="0" lvl="0" marL="0" rtl="0" algn="l">
              <a:spcBef>
                <a:spcPts val="360"/>
              </a:spcBef>
              <a:spcAft>
                <a:spcPts val="0"/>
              </a:spcAft>
              <a:buClr>
                <a:schemeClr val="dk1"/>
              </a:buClr>
              <a:buSzPts val="1800"/>
              <a:buNone/>
            </a:pPr>
            <a:r>
              <a:rPr lang="en-US" sz="1800"/>
              <a:t>public static void main(String args[]) {</a:t>
            </a:r>
            <a:endParaRPr/>
          </a:p>
          <a:p>
            <a:pPr indent="0" lvl="0" marL="0" rtl="0" algn="l">
              <a:spcBef>
                <a:spcPts val="360"/>
              </a:spcBef>
              <a:spcAft>
                <a:spcPts val="0"/>
              </a:spcAft>
              <a:buClr>
                <a:schemeClr val="dk1"/>
              </a:buClr>
              <a:buSzPts val="1800"/>
              <a:buNone/>
            </a:pPr>
            <a:r>
              <a:rPr lang="en-US" sz="1800"/>
              <a:t>for(int i=0; i&lt;100; i++) {</a:t>
            </a:r>
            <a:endParaRPr/>
          </a:p>
          <a:p>
            <a:pPr indent="0" lvl="0" marL="0" rtl="0" algn="l">
              <a:spcBef>
                <a:spcPts val="360"/>
              </a:spcBef>
              <a:spcAft>
                <a:spcPts val="0"/>
              </a:spcAft>
              <a:buClr>
                <a:schemeClr val="dk1"/>
              </a:buClr>
              <a:buSzPts val="1800"/>
              <a:buNone/>
            </a:pPr>
            <a:r>
              <a:rPr lang="en-US" sz="1800"/>
              <a:t>if(i == 24) break; // terminate loop if i is 10</a:t>
            </a:r>
            <a:endParaRPr/>
          </a:p>
          <a:p>
            <a:pPr indent="0" lvl="0" marL="0" rtl="0" algn="l">
              <a:spcBef>
                <a:spcPts val="360"/>
              </a:spcBef>
              <a:spcAft>
                <a:spcPts val="0"/>
              </a:spcAft>
              <a:buClr>
                <a:schemeClr val="dk1"/>
              </a:buClr>
              <a:buSzPts val="1800"/>
              <a:buNone/>
            </a:pPr>
            <a:r>
              <a:rPr lang="en-US" sz="1800"/>
              <a:t>System.out.println("i: " + i);</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System.out.println("Loop complete.");</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This program generates the following output:</a:t>
            </a:r>
            <a:endParaRPr/>
          </a:p>
          <a:p>
            <a:pPr indent="0" lvl="0" marL="0" rtl="0" algn="l">
              <a:spcBef>
                <a:spcPts val="360"/>
              </a:spcBef>
              <a:spcAft>
                <a:spcPts val="0"/>
              </a:spcAft>
              <a:buClr>
                <a:schemeClr val="dk1"/>
              </a:buClr>
              <a:buSzPts val="1800"/>
              <a:buNone/>
            </a:pPr>
            <a:r>
              <a:rPr lang="en-US" sz="1800"/>
              <a:t>i: 0</a:t>
            </a:r>
            <a:endParaRPr/>
          </a:p>
          <a:p>
            <a:pPr indent="0" lvl="0" marL="0" rtl="0" algn="l">
              <a:spcBef>
                <a:spcPts val="360"/>
              </a:spcBef>
              <a:spcAft>
                <a:spcPts val="0"/>
              </a:spcAft>
              <a:buClr>
                <a:schemeClr val="dk1"/>
              </a:buClr>
              <a:buSzPts val="1800"/>
              <a:buNone/>
            </a:pPr>
            <a:r>
              <a:rPr lang="en-US" sz="1800"/>
              <a:t>i: 1</a:t>
            </a:r>
            <a:endParaRPr/>
          </a:p>
          <a:p>
            <a:pPr indent="0" lvl="0" marL="0" rtl="0" algn="l">
              <a:spcBef>
                <a:spcPts val="360"/>
              </a:spcBef>
              <a:spcAft>
                <a:spcPts val="0"/>
              </a:spcAft>
              <a:buClr>
                <a:schemeClr val="dk1"/>
              </a:buClr>
              <a:buSzPts val="1800"/>
              <a:buNone/>
            </a:pPr>
            <a:r>
              <a:rPr lang="en-US" sz="1800"/>
              <a:t>i: 2</a:t>
            </a:r>
            <a:endParaRPr/>
          </a:p>
          <a:p>
            <a:pPr indent="0" lvl="0" marL="0" rtl="0" algn="l">
              <a:spcBef>
                <a:spcPts val="360"/>
              </a:spcBef>
              <a:spcAft>
                <a:spcPts val="0"/>
              </a:spcAft>
              <a:buClr>
                <a:schemeClr val="dk1"/>
              </a:buClr>
              <a:buSzPts val="1800"/>
              <a:buNone/>
            </a:pPr>
            <a:r>
              <a:rPr lang="en-US" sz="1800"/>
              <a:t>i: 3</a:t>
            </a:r>
            <a:endParaRPr/>
          </a:p>
          <a:p>
            <a:pPr indent="0" lvl="0" marL="0" rtl="0" algn="l">
              <a:spcBef>
                <a:spcPts val="360"/>
              </a:spcBef>
              <a:spcAft>
                <a:spcPts val="0"/>
              </a:spcAft>
              <a:buClr>
                <a:schemeClr val="dk1"/>
              </a:buClr>
              <a:buSzPts val="1800"/>
              <a:buNone/>
            </a:pPr>
            <a:r>
              <a:rPr lang="en-US" sz="1800"/>
              <a:t>i: 4</a:t>
            </a:r>
            <a:endParaRPr/>
          </a:p>
          <a:p>
            <a:pPr indent="0" lvl="0" marL="0" rtl="0" algn="l">
              <a:spcBef>
                <a:spcPts val="360"/>
              </a:spcBef>
              <a:spcAft>
                <a:spcPts val="0"/>
              </a:spcAft>
              <a:buClr>
                <a:schemeClr val="dk1"/>
              </a:buClr>
              <a:buSzPts val="1800"/>
              <a:buNone/>
            </a:pPr>
            <a:r>
              <a:rPr lang="en-US" sz="1800"/>
              <a:t>i: 5</a:t>
            </a:r>
            <a:endParaRPr/>
          </a:p>
          <a:p>
            <a:pPr indent="0" lvl="0" marL="0" rtl="0" algn="l">
              <a:spcBef>
                <a:spcPts val="360"/>
              </a:spcBef>
              <a:spcAft>
                <a:spcPts val="0"/>
              </a:spcAft>
              <a:buClr>
                <a:schemeClr val="dk1"/>
              </a:buClr>
              <a:buSzPts val="1800"/>
              <a:buNone/>
            </a:pPr>
            <a:r>
              <a:rPr lang="en-US" sz="1800"/>
              <a:t>i: 6</a:t>
            </a:r>
            <a:endParaRPr/>
          </a:p>
          <a:p>
            <a:pPr indent="0" lvl="0" marL="0" rtl="0" algn="l">
              <a:spcBef>
                <a:spcPts val="360"/>
              </a:spcBef>
              <a:spcAft>
                <a:spcPts val="0"/>
              </a:spcAft>
              <a:buClr>
                <a:schemeClr val="dk1"/>
              </a:buClr>
              <a:buSzPts val="1800"/>
              <a:buNone/>
            </a:pPr>
            <a:r>
              <a:rPr lang="en-US" sz="1800"/>
              <a:t>i: 7</a:t>
            </a:r>
            <a:endParaRPr/>
          </a:p>
          <a:p>
            <a:pPr indent="0" lvl="0" marL="0" rtl="0" algn="l">
              <a:spcBef>
                <a:spcPts val="360"/>
              </a:spcBef>
              <a:spcAft>
                <a:spcPts val="0"/>
              </a:spcAft>
              <a:buClr>
                <a:schemeClr val="dk1"/>
              </a:buClr>
              <a:buSzPts val="1800"/>
              <a:buNone/>
            </a:pPr>
            <a:r>
              <a:rPr lang="en-US" sz="1800"/>
              <a:t>i: 8</a:t>
            </a:r>
            <a:endParaRPr/>
          </a:p>
          <a:p>
            <a:pPr indent="0" lvl="0" marL="0" rtl="0" algn="l">
              <a:spcBef>
                <a:spcPts val="360"/>
              </a:spcBef>
              <a:spcAft>
                <a:spcPts val="0"/>
              </a:spcAft>
              <a:buClr>
                <a:schemeClr val="dk1"/>
              </a:buClr>
              <a:buSzPts val="1800"/>
              <a:buNone/>
            </a:pPr>
            <a:r>
              <a:rPr lang="en-US" sz="1800"/>
              <a:t>i: 9</a:t>
            </a:r>
            <a:endParaRPr/>
          </a:p>
          <a:p>
            <a:pPr indent="0" lvl="0" marL="0" rtl="0" algn="l">
              <a:spcBef>
                <a:spcPts val="360"/>
              </a:spcBef>
              <a:spcAft>
                <a:spcPts val="0"/>
              </a:spcAft>
              <a:buClr>
                <a:schemeClr val="dk1"/>
              </a:buClr>
              <a:buSzPts val="1800"/>
              <a:buNone/>
            </a:pPr>
            <a:r>
              <a:rPr lang="en-US" sz="1800"/>
              <a:t>Loop complete.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32"/>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Demonstrate continue.</a:t>
            </a:r>
            <a:endParaRPr/>
          </a:p>
          <a:p>
            <a:pPr indent="0" lvl="0" marL="0" rtl="0" algn="l">
              <a:spcBef>
                <a:spcPts val="400"/>
              </a:spcBef>
              <a:spcAft>
                <a:spcPts val="0"/>
              </a:spcAft>
              <a:buClr>
                <a:schemeClr val="dk1"/>
              </a:buClr>
              <a:buSzPct val="100000"/>
              <a:buNone/>
            </a:pPr>
            <a:r>
              <a:rPr lang="en-US"/>
              <a:t>class Continue {</a:t>
            </a:r>
            <a:endParaRPr/>
          </a:p>
          <a:p>
            <a:pPr indent="0" lvl="0" marL="0" rtl="0" algn="l">
              <a:spcBef>
                <a:spcPts val="400"/>
              </a:spcBef>
              <a:spcAft>
                <a:spcPts val="0"/>
              </a:spcAft>
              <a:buClr>
                <a:schemeClr val="dk1"/>
              </a:buClr>
              <a:buSzPct val="100000"/>
              <a:buNone/>
            </a:pPr>
            <a:r>
              <a:rPr lang="en-US"/>
              <a:t>public static void main(String args[]) {</a:t>
            </a:r>
            <a:endParaRPr/>
          </a:p>
          <a:p>
            <a:pPr indent="0" lvl="0" marL="0" rtl="0" algn="l">
              <a:spcBef>
                <a:spcPts val="400"/>
              </a:spcBef>
              <a:spcAft>
                <a:spcPts val="0"/>
              </a:spcAft>
              <a:buClr>
                <a:schemeClr val="dk1"/>
              </a:buClr>
              <a:buSzPct val="100000"/>
              <a:buNone/>
            </a:pPr>
            <a:r>
              <a:rPr lang="en-US"/>
              <a:t>for(int i=0; i&lt;10; i++) {</a:t>
            </a:r>
            <a:endParaRPr/>
          </a:p>
          <a:p>
            <a:pPr indent="0" lvl="0" marL="0" rtl="0" algn="l">
              <a:spcBef>
                <a:spcPts val="400"/>
              </a:spcBef>
              <a:spcAft>
                <a:spcPts val="0"/>
              </a:spcAft>
              <a:buClr>
                <a:schemeClr val="dk1"/>
              </a:buClr>
              <a:buSzPct val="100000"/>
              <a:buNone/>
            </a:pPr>
            <a:r>
              <a:rPr lang="en-US"/>
              <a:t>System.out.print(i + " ");</a:t>
            </a:r>
            <a:endParaRPr/>
          </a:p>
          <a:p>
            <a:pPr indent="0" lvl="0" marL="0" rtl="0" algn="l">
              <a:spcBef>
                <a:spcPts val="400"/>
              </a:spcBef>
              <a:spcAft>
                <a:spcPts val="0"/>
              </a:spcAft>
              <a:buClr>
                <a:schemeClr val="dk1"/>
              </a:buClr>
              <a:buSzPct val="100000"/>
              <a:buNone/>
            </a:pPr>
            <a:r>
              <a:rPr lang="en-US"/>
              <a:t>if (i%2 == 0) continue;</a:t>
            </a:r>
            <a:endParaRPr/>
          </a:p>
          <a:p>
            <a:pPr indent="0" lvl="0" marL="0" rtl="0" algn="l">
              <a:spcBef>
                <a:spcPts val="400"/>
              </a:spcBef>
              <a:spcAft>
                <a:spcPts val="0"/>
              </a:spcAft>
              <a:buClr>
                <a:schemeClr val="dk1"/>
              </a:buClr>
              <a:buSzPct val="100000"/>
              <a:buNone/>
            </a:pPr>
            <a:r>
              <a:rPr lang="en-US"/>
              <a:t>System.out.println("");</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This code uses the </a:t>
            </a:r>
            <a:r>
              <a:rPr b="1" lang="en-US"/>
              <a:t>% </a:t>
            </a:r>
            <a:r>
              <a:rPr lang="en-US"/>
              <a:t>operator to check if </a:t>
            </a:r>
            <a:r>
              <a:rPr b="1" lang="en-US"/>
              <a:t>i </a:t>
            </a:r>
            <a:r>
              <a:rPr lang="en-US"/>
              <a:t>is even. If it is, the loop continues without</a:t>
            </a:r>
            <a:endParaRPr/>
          </a:p>
          <a:p>
            <a:pPr indent="0" lvl="0" marL="0" rtl="0" algn="l">
              <a:spcBef>
                <a:spcPts val="400"/>
              </a:spcBef>
              <a:spcAft>
                <a:spcPts val="0"/>
              </a:spcAft>
              <a:buClr>
                <a:schemeClr val="dk1"/>
              </a:buClr>
              <a:buSzPct val="100000"/>
              <a:buNone/>
            </a:pPr>
            <a:r>
              <a:rPr lang="en-US"/>
              <a:t>printing a newline. Here is the output from this program:</a:t>
            </a:r>
            <a:endParaRPr/>
          </a:p>
          <a:p>
            <a:pPr indent="0" lvl="0" marL="0" rtl="0" algn="l">
              <a:spcBef>
                <a:spcPts val="400"/>
              </a:spcBef>
              <a:spcAft>
                <a:spcPts val="0"/>
              </a:spcAft>
              <a:buClr>
                <a:schemeClr val="dk1"/>
              </a:buClr>
              <a:buSzPct val="100000"/>
              <a:buNone/>
            </a:pPr>
            <a:r>
              <a:rPr lang="en-US"/>
              <a:t>0 1</a:t>
            </a:r>
            <a:endParaRPr/>
          </a:p>
          <a:p>
            <a:pPr indent="0" lvl="0" marL="0" rtl="0" algn="l">
              <a:spcBef>
                <a:spcPts val="400"/>
              </a:spcBef>
              <a:spcAft>
                <a:spcPts val="0"/>
              </a:spcAft>
              <a:buClr>
                <a:schemeClr val="dk1"/>
              </a:buClr>
              <a:buSzPct val="100000"/>
              <a:buNone/>
            </a:pPr>
            <a:r>
              <a:rPr lang="en-US"/>
              <a:t>2 3</a:t>
            </a:r>
            <a:endParaRPr/>
          </a:p>
          <a:p>
            <a:pPr indent="0" lvl="0" marL="0" rtl="0" algn="l">
              <a:spcBef>
                <a:spcPts val="400"/>
              </a:spcBef>
              <a:spcAft>
                <a:spcPts val="0"/>
              </a:spcAft>
              <a:buClr>
                <a:schemeClr val="dk1"/>
              </a:buClr>
              <a:buSzPct val="100000"/>
              <a:buNone/>
            </a:pPr>
            <a:r>
              <a:rPr lang="en-US"/>
              <a:t>4 5</a:t>
            </a:r>
            <a:endParaRPr/>
          </a:p>
          <a:p>
            <a:pPr indent="0" lvl="0" marL="0" rtl="0" algn="l">
              <a:spcBef>
                <a:spcPts val="400"/>
              </a:spcBef>
              <a:spcAft>
                <a:spcPts val="0"/>
              </a:spcAft>
              <a:buClr>
                <a:schemeClr val="dk1"/>
              </a:buClr>
              <a:buSzPct val="100000"/>
              <a:buNone/>
            </a:pPr>
            <a:r>
              <a:rPr lang="en-US"/>
              <a:t>6 7</a:t>
            </a:r>
            <a:endParaRPr/>
          </a:p>
          <a:p>
            <a:pPr indent="0" lvl="0" marL="0" rtl="0" algn="l">
              <a:spcBef>
                <a:spcPts val="400"/>
              </a:spcBef>
              <a:spcAft>
                <a:spcPts val="0"/>
              </a:spcAft>
              <a:buClr>
                <a:schemeClr val="dk1"/>
              </a:buClr>
              <a:buSzPct val="100000"/>
              <a:buNone/>
            </a:pPr>
            <a:r>
              <a:rPr lang="en-US"/>
              <a:t>8 9</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33"/>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The General Form of a Class</a:t>
            </a:r>
            <a:endParaRPr/>
          </a:p>
        </p:txBody>
      </p:sp>
      <p:sp>
        <p:nvSpPr>
          <p:cNvPr id="902" name="Google Shape;902;p133"/>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A class is a </a:t>
            </a:r>
            <a:r>
              <a:rPr i="1" lang="en-US"/>
              <a:t>template </a:t>
            </a:r>
            <a:r>
              <a:rPr lang="en-US"/>
              <a:t>for an object, and an object is an </a:t>
            </a:r>
            <a:r>
              <a:rPr i="1" lang="en-US"/>
              <a:t>instance </a:t>
            </a:r>
            <a:r>
              <a:rPr lang="en-US"/>
              <a:t>of a class.</a:t>
            </a:r>
            <a:endParaRPr/>
          </a:p>
          <a:p>
            <a:pPr indent="0" lvl="0" marL="0" rtl="0" algn="l">
              <a:spcBef>
                <a:spcPts val="400"/>
              </a:spcBef>
              <a:spcAft>
                <a:spcPts val="0"/>
              </a:spcAft>
              <a:buClr>
                <a:schemeClr val="dk1"/>
              </a:buClr>
              <a:buSzPct val="100000"/>
              <a:buNone/>
            </a:pPr>
            <a:r>
              <a:rPr lang="en-US"/>
              <a:t>class </a:t>
            </a:r>
            <a:r>
              <a:rPr i="1" lang="en-US"/>
              <a:t>classname </a:t>
            </a:r>
            <a:r>
              <a:rPr lang="en-US"/>
              <a:t>{</a:t>
            </a:r>
            <a:endParaRPr/>
          </a:p>
          <a:p>
            <a:pPr indent="0" lvl="0" marL="0" rtl="0" algn="l">
              <a:spcBef>
                <a:spcPts val="400"/>
              </a:spcBef>
              <a:spcAft>
                <a:spcPts val="0"/>
              </a:spcAft>
              <a:buClr>
                <a:schemeClr val="dk1"/>
              </a:buClr>
              <a:buSzPct val="100000"/>
              <a:buNone/>
            </a:pPr>
            <a:r>
              <a:rPr i="1" lang="en-US"/>
              <a:t>type instance-variable1;</a:t>
            </a:r>
            <a:endParaRPr/>
          </a:p>
          <a:p>
            <a:pPr indent="0" lvl="0" marL="0" rtl="0" algn="l">
              <a:spcBef>
                <a:spcPts val="400"/>
              </a:spcBef>
              <a:spcAft>
                <a:spcPts val="0"/>
              </a:spcAft>
              <a:buClr>
                <a:schemeClr val="dk1"/>
              </a:buClr>
              <a:buSzPct val="100000"/>
              <a:buNone/>
            </a:pPr>
            <a:r>
              <a:rPr i="1" lang="en-US"/>
              <a:t>type instance-variable2;</a:t>
            </a:r>
            <a:endParaRPr/>
          </a:p>
          <a:p>
            <a:pPr indent="0" lvl="0" marL="0" rtl="0" algn="l">
              <a:spcBef>
                <a:spcPts val="400"/>
              </a:spcBef>
              <a:spcAft>
                <a:spcPts val="0"/>
              </a:spcAft>
              <a:buClr>
                <a:schemeClr val="dk1"/>
              </a:buClr>
              <a:buSzPct val="100000"/>
              <a:buNone/>
            </a:pPr>
            <a:r>
              <a:rPr i="1" lang="en-US"/>
              <a:t>// ...</a:t>
            </a:r>
            <a:endParaRPr/>
          </a:p>
          <a:p>
            <a:pPr indent="0" lvl="0" marL="0" rtl="0" algn="l">
              <a:spcBef>
                <a:spcPts val="400"/>
              </a:spcBef>
              <a:spcAft>
                <a:spcPts val="0"/>
              </a:spcAft>
              <a:buClr>
                <a:schemeClr val="dk1"/>
              </a:buClr>
              <a:buSzPct val="100000"/>
              <a:buNone/>
            </a:pPr>
            <a:r>
              <a:rPr i="1" lang="en-US"/>
              <a:t>type instance-variableN;</a:t>
            </a:r>
            <a:endParaRPr/>
          </a:p>
          <a:p>
            <a:pPr indent="0" lvl="0" marL="0" rtl="0" algn="l">
              <a:spcBef>
                <a:spcPts val="400"/>
              </a:spcBef>
              <a:spcAft>
                <a:spcPts val="0"/>
              </a:spcAft>
              <a:buClr>
                <a:schemeClr val="dk1"/>
              </a:buClr>
              <a:buSzPct val="100000"/>
              <a:buNone/>
            </a:pPr>
            <a:r>
              <a:rPr i="1" lang="en-US"/>
              <a:t>type methodname1</a:t>
            </a:r>
            <a:r>
              <a:rPr lang="en-US"/>
              <a:t>(</a:t>
            </a:r>
            <a:r>
              <a:rPr i="1" lang="en-US"/>
              <a:t>parameter-list</a:t>
            </a:r>
            <a:r>
              <a:rPr lang="en-US"/>
              <a:t>) {</a:t>
            </a:r>
            <a:endParaRPr/>
          </a:p>
          <a:p>
            <a:pPr indent="0" lvl="0" marL="0" rtl="0" algn="l">
              <a:spcBef>
                <a:spcPts val="400"/>
              </a:spcBef>
              <a:spcAft>
                <a:spcPts val="0"/>
              </a:spcAft>
              <a:buClr>
                <a:schemeClr val="dk1"/>
              </a:buClr>
              <a:buSzPct val="100000"/>
              <a:buNone/>
            </a:pPr>
            <a:r>
              <a:rPr lang="en-US"/>
              <a:t>// body of method</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i="1" lang="en-US"/>
              <a:t>type methodname2</a:t>
            </a:r>
            <a:r>
              <a:rPr lang="en-US"/>
              <a:t>(</a:t>
            </a:r>
            <a:r>
              <a:rPr i="1" lang="en-US"/>
              <a:t>parameter-list</a:t>
            </a:r>
            <a:r>
              <a:rPr lang="en-US"/>
              <a:t>) {</a:t>
            </a:r>
            <a:endParaRPr/>
          </a:p>
          <a:p>
            <a:pPr indent="0" lvl="0" marL="0" rtl="0" algn="l">
              <a:spcBef>
                <a:spcPts val="400"/>
              </a:spcBef>
              <a:spcAft>
                <a:spcPts val="0"/>
              </a:spcAft>
              <a:buClr>
                <a:schemeClr val="dk1"/>
              </a:buClr>
              <a:buSzPct val="100000"/>
              <a:buNone/>
            </a:pPr>
            <a:r>
              <a:rPr lang="en-US"/>
              <a:t>// body of method</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 ...</a:t>
            </a:r>
            <a:endParaRPr/>
          </a:p>
          <a:p>
            <a:pPr indent="0" lvl="0" marL="0" rtl="0" algn="l">
              <a:spcBef>
                <a:spcPts val="400"/>
              </a:spcBef>
              <a:spcAft>
                <a:spcPts val="0"/>
              </a:spcAft>
              <a:buClr>
                <a:schemeClr val="dk1"/>
              </a:buClr>
              <a:buSzPct val="100000"/>
              <a:buNone/>
            </a:pPr>
            <a:r>
              <a:rPr i="1" lang="en-US"/>
              <a:t>type methodnameN</a:t>
            </a:r>
            <a:r>
              <a:rPr lang="en-US"/>
              <a:t>(</a:t>
            </a:r>
            <a:r>
              <a:rPr i="1" lang="en-US"/>
              <a:t>parameter-list</a:t>
            </a:r>
            <a:r>
              <a:rPr lang="en-US"/>
              <a:t>) {</a:t>
            </a:r>
            <a:endParaRPr/>
          </a:p>
          <a:p>
            <a:pPr indent="0" lvl="0" marL="0" rtl="0" algn="l">
              <a:spcBef>
                <a:spcPts val="400"/>
              </a:spcBef>
              <a:spcAft>
                <a:spcPts val="0"/>
              </a:spcAft>
              <a:buClr>
                <a:schemeClr val="dk1"/>
              </a:buClr>
              <a:buSzPct val="100000"/>
              <a:buNone/>
            </a:pPr>
            <a:r>
              <a:rPr lang="en-US"/>
              <a:t>// body of method</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34"/>
          <p:cNvSpPr txBox="1"/>
          <p:nvPr>
            <p:ph idx="1" type="body"/>
          </p:nvPr>
        </p:nvSpPr>
        <p:spPr>
          <a:xfrm>
            <a:off x="457200" y="76200"/>
            <a:ext cx="8229600" cy="6049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data, or variables, defined within a </a:t>
            </a:r>
            <a:r>
              <a:rPr b="1" lang="en-US"/>
              <a:t>class </a:t>
            </a:r>
            <a:r>
              <a:rPr lang="en-US"/>
              <a:t>are called </a:t>
            </a:r>
            <a:r>
              <a:rPr i="1" lang="en-US"/>
              <a:t>instance variables</a:t>
            </a:r>
            <a:r>
              <a:rPr lang="en-US"/>
              <a:t>.</a:t>
            </a:r>
            <a:endParaRPr/>
          </a:p>
          <a:p>
            <a:pPr indent="-342900" lvl="0" marL="342900" rtl="0" algn="l">
              <a:spcBef>
                <a:spcPts val="640"/>
              </a:spcBef>
              <a:spcAft>
                <a:spcPts val="0"/>
              </a:spcAft>
              <a:buClr>
                <a:schemeClr val="dk1"/>
              </a:buClr>
              <a:buSzPts val="3200"/>
              <a:buChar char="•"/>
            </a:pPr>
            <a:r>
              <a:rPr lang="en-US"/>
              <a:t> The code is contained within </a:t>
            </a:r>
            <a:r>
              <a:rPr i="1" lang="en-US"/>
              <a:t>methods</a:t>
            </a:r>
            <a:r>
              <a:rPr lang="en-US"/>
              <a:t>. Collectively, the methods and variables defined within a class are called </a:t>
            </a:r>
            <a:r>
              <a:rPr i="1" lang="en-US"/>
              <a:t>members </a:t>
            </a:r>
            <a:r>
              <a:rPr lang="en-US"/>
              <a:t>of the class.</a:t>
            </a:r>
            <a:endParaRPr/>
          </a:p>
          <a:p>
            <a:pPr indent="-342900" lvl="0" marL="342900" rtl="0" algn="l">
              <a:spcBef>
                <a:spcPts val="640"/>
              </a:spcBef>
              <a:spcAft>
                <a:spcPts val="0"/>
              </a:spcAft>
              <a:buClr>
                <a:schemeClr val="dk1"/>
              </a:buClr>
              <a:buSzPts val="3200"/>
              <a:buChar char="•"/>
            </a:pPr>
            <a:r>
              <a:rPr lang="en-US"/>
              <a:t>Variables defined within a class are called instance variables because each instance of the class (that is, each object of the class) contains its own copy of these variables. </a:t>
            </a:r>
            <a:endParaRPr/>
          </a:p>
          <a:p>
            <a:pPr indent="-342900" lvl="0" marL="342900" rtl="0" algn="l">
              <a:spcBef>
                <a:spcPts val="640"/>
              </a:spcBef>
              <a:spcAft>
                <a:spcPts val="0"/>
              </a:spcAft>
              <a:buClr>
                <a:schemeClr val="dk1"/>
              </a:buClr>
              <a:buSzPts val="3200"/>
              <a:buChar char="•"/>
            </a:pPr>
            <a:r>
              <a:rPr lang="en-US"/>
              <a:t>Thus, the data for one object is separate and unique from the data for another.</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35"/>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FF0000"/>
              </a:buClr>
              <a:buSzPct val="100000"/>
              <a:buNone/>
            </a:pPr>
            <a:r>
              <a:rPr lang="en-US">
                <a:solidFill>
                  <a:srgbClr val="FF0000"/>
                </a:solidFill>
              </a:rPr>
              <a:t>To create a class</a:t>
            </a:r>
            <a:endParaRPr/>
          </a:p>
          <a:p>
            <a:pPr indent="0" lvl="0" marL="0" rtl="0" algn="l">
              <a:spcBef>
                <a:spcPts val="544"/>
              </a:spcBef>
              <a:spcAft>
                <a:spcPts val="0"/>
              </a:spcAft>
              <a:buClr>
                <a:schemeClr val="dk1"/>
              </a:buClr>
              <a:buSzPct val="100000"/>
              <a:buNone/>
            </a:pPr>
            <a:r>
              <a:rPr lang="en-US"/>
              <a:t>class Box {</a:t>
            </a:r>
            <a:endParaRPr/>
          </a:p>
          <a:p>
            <a:pPr indent="0" lvl="0" marL="0" rtl="0" algn="l">
              <a:spcBef>
                <a:spcPts val="544"/>
              </a:spcBef>
              <a:spcAft>
                <a:spcPts val="0"/>
              </a:spcAft>
              <a:buClr>
                <a:schemeClr val="dk1"/>
              </a:buClr>
              <a:buSzPct val="100000"/>
              <a:buNone/>
            </a:pPr>
            <a:r>
              <a:rPr lang="en-US"/>
              <a:t>double width;</a:t>
            </a:r>
            <a:endParaRPr/>
          </a:p>
          <a:p>
            <a:pPr indent="0" lvl="0" marL="0" rtl="0" algn="l">
              <a:spcBef>
                <a:spcPts val="544"/>
              </a:spcBef>
              <a:spcAft>
                <a:spcPts val="0"/>
              </a:spcAft>
              <a:buClr>
                <a:schemeClr val="dk1"/>
              </a:buClr>
              <a:buSzPct val="100000"/>
              <a:buNone/>
            </a:pPr>
            <a:r>
              <a:rPr lang="en-US"/>
              <a:t>double height;</a:t>
            </a:r>
            <a:endParaRPr/>
          </a:p>
          <a:p>
            <a:pPr indent="0" lvl="0" marL="0" rtl="0" algn="l">
              <a:spcBef>
                <a:spcPts val="544"/>
              </a:spcBef>
              <a:spcAft>
                <a:spcPts val="0"/>
              </a:spcAft>
              <a:buClr>
                <a:schemeClr val="dk1"/>
              </a:buClr>
              <a:buSzPct val="100000"/>
              <a:buNone/>
            </a:pPr>
            <a:r>
              <a:rPr lang="en-US"/>
              <a:t>double depth;</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rgbClr val="FF0000"/>
              </a:buClr>
              <a:buSzPct val="100000"/>
              <a:buNone/>
            </a:pPr>
            <a:r>
              <a:rPr lang="en-US">
                <a:solidFill>
                  <a:srgbClr val="FF0000"/>
                </a:solidFill>
              </a:rPr>
              <a:t>To create an object on the class Box</a:t>
            </a:r>
            <a:endParaRPr>
              <a:solidFill>
                <a:srgbClr val="FF0000"/>
              </a:solidFill>
            </a:endParaRPr>
          </a:p>
          <a:p>
            <a:pPr indent="0" lvl="0" marL="0" rtl="0" algn="l">
              <a:spcBef>
                <a:spcPts val="544"/>
              </a:spcBef>
              <a:spcAft>
                <a:spcPts val="0"/>
              </a:spcAft>
              <a:buClr>
                <a:schemeClr val="dk1"/>
              </a:buClr>
              <a:buSzPct val="100000"/>
              <a:buNone/>
            </a:pPr>
            <a:r>
              <a:rPr lang="en-US"/>
              <a:t>Box mybox = new Box();   </a:t>
            </a:r>
            <a:endParaRPr/>
          </a:p>
          <a:p>
            <a:pPr indent="0" lvl="0" marL="0" rtl="0" algn="l">
              <a:spcBef>
                <a:spcPts val="544"/>
              </a:spcBef>
              <a:spcAft>
                <a:spcPts val="0"/>
              </a:spcAft>
              <a:buClr>
                <a:srgbClr val="FF0000"/>
              </a:buClr>
              <a:buSzPct val="100000"/>
              <a:buNone/>
            </a:pPr>
            <a:r>
              <a:rPr lang="en-US">
                <a:solidFill>
                  <a:srgbClr val="FF0000"/>
                </a:solidFill>
              </a:rPr>
              <a:t>To access member variables:</a:t>
            </a:r>
            <a:endParaRPr/>
          </a:p>
          <a:p>
            <a:pPr indent="-342900" lvl="0" marL="342900" rtl="0" algn="l">
              <a:spcBef>
                <a:spcPts val="544"/>
              </a:spcBef>
              <a:spcAft>
                <a:spcPts val="0"/>
              </a:spcAft>
              <a:buClr>
                <a:schemeClr val="dk1"/>
              </a:buClr>
              <a:buSzPct val="100000"/>
              <a:buChar char="•"/>
            </a:pPr>
            <a:r>
              <a:rPr lang="en-US"/>
              <a:t>To access these variables, </a:t>
            </a:r>
            <a:r>
              <a:rPr i="1" lang="en-US"/>
              <a:t>dot </a:t>
            </a:r>
            <a:r>
              <a:rPr lang="en-US"/>
              <a:t>(.) operator is used. The dot operator links the name of the object with the name of an instance variable.      </a:t>
            </a:r>
            <a:endParaRPr/>
          </a:p>
          <a:p>
            <a:pPr indent="-342900" lvl="0" marL="342900" rtl="0" algn="l">
              <a:spcBef>
                <a:spcPts val="544"/>
              </a:spcBef>
              <a:spcAft>
                <a:spcPts val="0"/>
              </a:spcAft>
              <a:buClr>
                <a:schemeClr val="dk1"/>
              </a:buClr>
              <a:buSzPct val="100000"/>
              <a:buChar char="•"/>
            </a:pPr>
            <a:r>
              <a:rPr lang="en-US"/>
              <a:t>Ex:</a:t>
            </a:r>
            <a:endParaRPr/>
          </a:p>
          <a:p>
            <a:pPr indent="0" lvl="0" marL="0" rtl="0" algn="l">
              <a:spcBef>
                <a:spcPts val="544"/>
              </a:spcBef>
              <a:spcAft>
                <a:spcPts val="0"/>
              </a:spcAft>
              <a:buClr>
                <a:schemeClr val="dk1"/>
              </a:buClr>
              <a:buSzPct val="100000"/>
              <a:buNone/>
            </a:pPr>
            <a:r>
              <a:rPr lang="en-US"/>
              <a:t>mybox.width = 100;</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36"/>
          <p:cNvSpPr txBox="1"/>
          <p:nvPr>
            <p:ph idx="1" type="body"/>
          </p:nvPr>
        </p:nvSpPr>
        <p:spPr>
          <a:xfrm>
            <a:off x="457200" y="152400"/>
            <a:ext cx="8229600" cy="6477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n-US" sz="1600"/>
              <a:t>/* A program that uses the Box class.</a:t>
            </a:r>
            <a:endParaRPr/>
          </a:p>
          <a:p>
            <a:pPr indent="0" lvl="0" marL="0" rtl="0" algn="l">
              <a:spcBef>
                <a:spcPts val="320"/>
              </a:spcBef>
              <a:spcAft>
                <a:spcPts val="0"/>
              </a:spcAft>
              <a:buClr>
                <a:schemeClr val="dk1"/>
              </a:buClr>
              <a:buSzPts val="1600"/>
              <a:buNone/>
            </a:pPr>
            <a:r>
              <a:rPr lang="en-US" sz="1600"/>
              <a:t>Call this file BoxDemo.java</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class Box {</a:t>
            </a:r>
            <a:endParaRPr/>
          </a:p>
          <a:p>
            <a:pPr indent="0" lvl="0" marL="0" rtl="0" algn="l">
              <a:spcBef>
                <a:spcPts val="320"/>
              </a:spcBef>
              <a:spcAft>
                <a:spcPts val="0"/>
              </a:spcAft>
              <a:buClr>
                <a:schemeClr val="dk1"/>
              </a:buClr>
              <a:buSzPts val="1600"/>
              <a:buNone/>
            </a:pPr>
            <a:r>
              <a:rPr lang="en-US" sz="1600"/>
              <a:t>double width;</a:t>
            </a:r>
            <a:endParaRPr/>
          </a:p>
          <a:p>
            <a:pPr indent="0" lvl="0" marL="0" rtl="0" algn="l">
              <a:spcBef>
                <a:spcPts val="320"/>
              </a:spcBef>
              <a:spcAft>
                <a:spcPts val="0"/>
              </a:spcAft>
              <a:buClr>
                <a:schemeClr val="dk1"/>
              </a:buClr>
              <a:buSzPts val="1600"/>
              <a:buNone/>
            </a:pPr>
            <a:r>
              <a:rPr lang="en-US" sz="1600"/>
              <a:t>double height;</a:t>
            </a:r>
            <a:endParaRPr/>
          </a:p>
          <a:p>
            <a:pPr indent="0" lvl="0" marL="0" rtl="0" algn="l">
              <a:spcBef>
                <a:spcPts val="320"/>
              </a:spcBef>
              <a:spcAft>
                <a:spcPts val="0"/>
              </a:spcAft>
              <a:buClr>
                <a:schemeClr val="dk1"/>
              </a:buClr>
              <a:buSzPts val="1600"/>
              <a:buNone/>
            </a:pPr>
            <a:r>
              <a:rPr lang="en-US" sz="1600"/>
              <a:t>double depth;</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 This class declares an object of type Box.</a:t>
            </a:r>
            <a:endParaRPr/>
          </a:p>
          <a:p>
            <a:pPr indent="0" lvl="0" marL="0" rtl="0" algn="l">
              <a:spcBef>
                <a:spcPts val="320"/>
              </a:spcBef>
              <a:spcAft>
                <a:spcPts val="0"/>
              </a:spcAft>
              <a:buClr>
                <a:schemeClr val="dk1"/>
              </a:buClr>
              <a:buSzPts val="1600"/>
              <a:buNone/>
            </a:pPr>
            <a:r>
              <a:rPr lang="en-US" sz="1600"/>
              <a:t>class BoxDemo {</a:t>
            </a:r>
            <a:endParaRPr/>
          </a:p>
          <a:p>
            <a:pPr indent="0" lvl="0" marL="0" rtl="0" algn="l">
              <a:spcBef>
                <a:spcPts val="320"/>
              </a:spcBef>
              <a:spcAft>
                <a:spcPts val="0"/>
              </a:spcAft>
              <a:buClr>
                <a:schemeClr val="dk1"/>
              </a:buClr>
              <a:buSzPts val="1600"/>
              <a:buNone/>
            </a:pPr>
            <a:r>
              <a:rPr lang="en-US" sz="1600"/>
              <a:t>public static void main(String args[]) {</a:t>
            </a:r>
            <a:endParaRPr/>
          </a:p>
          <a:p>
            <a:pPr indent="0" lvl="0" marL="0" rtl="0" algn="l">
              <a:spcBef>
                <a:spcPts val="320"/>
              </a:spcBef>
              <a:spcAft>
                <a:spcPts val="0"/>
              </a:spcAft>
              <a:buClr>
                <a:schemeClr val="dk1"/>
              </a:buClr>
              <a:buSzPts val="1600"/>
              <a:buNone/>
            </a:pPr>
            <a:r>
              <a:rPr lang="en-US" sz="1600"/>
              <a:t>Box mybox = new Box();</a:t>
            </a:r>
            <a:endParaRPr/>
          </a:p>
          <a:p>
            <a:pPr indent="0" lvl="0" marL="0" rtl="0" algn="l">
              <a:spcBef>
                <a:spcPts val="320"/>
              </a:spcBef>
              <a:spcAft>
                <a:spcPts val="0"/>
              </a:spcAft>
              <a:buClr>
                <a:schemeClr val="dk1"/>
              </a:buClr>
              <a:buSzPts val="1600"/>
              <a:buNone/>
            </a:pPr>
            <a:r>
              <a:rPr lang="en-US" sz="1600"/>
              <a:t>double vol;</a:t>
            </a:r>
            <a:endParaRPr/>
          </a:p>
          <a:p>
            <a:pPr indent="0" lvl="0" marL="0" rtl="0" algn="l">
              <a:spcBef>
                <a:spcPts val="320"/>
              </a:spcBef>
              <a:spcAft>
                <a:spcPts val="0"/>
              </a:spcAft>
              <a:buClr>
                <a:schemeClr val="dk1"/>
              </a:buClr>
              <a:buSzPts val="1600"/>
              <a:buNone/>
            </a:pPr>
            <a:r>
              <a:rPr lang="en-US" sz="1600"/>
              <a:t>// assign values to mybox's instance variables</a:t>
            </a:r>
            <a:endParaRPr/>
          </a:p>
          <a:p>
            <a:pPr indent="0" lvl="0" marL="0" rtl="0" algn="l">
              <a:spcBef>
                <a:spcPts val="320"/>
              </a:spcBef>
              <a:spcAft>
                <a:spcPts val="0"/>
              </a:spcAft>
              <a:buClr>
                <a:schemeClr val="dk1"/>
              </a:buClr>
              <a:buSzPts val="1600"/>
              <a:buNone/>
            </a:pPr>
            <a:r>
              <a:rPr lang="en-US" sz="1600"/>
              <a:t>mybox.width = 10;</a:t>
            </a:r>
            <a:endParaRPr/>
          </a:p>
          <a:p>
            <a:pPr indent="0" lvl="0" marL="0" rtl="0" algn="l">
              <a:spcBef>
                <a:spcPts val="320"/>
              </a:spcBef>
              <a:spcAft>
                <a:spcPts val="0"/>
              </a:spcAft>
              <a:buClr>
                <a:schemeClr val="dk1"/>
              </a:buClr>
              <a:buSzPts val="1600"/>
              <a:buNone/>
            </a:pPr>
            <a:r>
              <a:rPr lang="en-US" sz="1600"/>
              <a:t>mybox.height = 20;</a:t>
            </a:r>
            <a:endParaRPr/>
          </a:p>
          <a:p>
            <a:pPr indent="0" lvl="0" marL="0" rtl="0" algn="l">
              <a:spcBef>
                <a:spcPts val="320"/>
              </a:spcBef>
              <a:spcAft>
                <a:spcPts val="0"/>
              </a:spcAft>
              <a:buClr>
                <a:schemeClr val="dk1"/>
              </a:buClr>
              <a:buSzPts val="1600"/>
              <a:buNone/>
            </a:pPr>
            <a:r>
              <a:rPr lang="en-US" sz="1600"/>
              <a:t>mybox.depth = 15;</a:t>
            </a:r>
            <a:endParaRPr/>
          </a:p>
          <a:p>
            <a:pPr indent="0" lvl="0" marL="0" rtl="0" algn="l">
              <a:spcBef>
                <a:spcPts val="320"/>
              </a:spcBef>
              <a:spcAft>
                <a:spcPts val="0"/>
              </a:spcAft>
              <a:buClr>
                <a:schemeClr val="dk1"/>
              </a:buClr>
              <a:buSzPts val="1600"/>
              <a:buNone/>
            </a:pPr>
            <a:r>
              <a:rPr lang="en-US" sz="1600"/>
              <a:t>// compute volume of box</a:t>
            </a:r>
            <a:endParaRPr/>
          </a:p>
          <a:p>
            <a:pPr indent="0" lvl="0" marL="0" rtl="0" algn="l">
              <a:spcBef>
                <a:spcPts val="320"/>
              </a:spcBef>
              <a:spcAft>
                <a:spcPts val="0"/>
              </a:spcAft>
              <a:buClr>
                <a:schemeClr val="dk1"/>
              </a:buClr>
              <a:buSzPts val="1600"/>
              <a:buNone/>
            </a:pPr>
            <a:r>
              <a:rPr lang="en-US" sz="1600"/>
              <a:t>vol = mybox.width * mybox.height * mybox.depth;</a:t>
            </a:r>
            <a:endParaRPr/>
          </a:p>
          <a:p>
            <a:pPr indent="0" lvl="0" marL="0" rtl="0" algn="l">
              <a:spcBef>
                <a:spcPts val="320"/>
              </a:spcBef>
              <a:spcAft>
                <a:spcPts val="0"/>
              </a:spcAft>
              <a:buClr>
                <a:schemeClr val="dk1"/>
              </a:buClr>
              <a:buSzPts val="1600"/>
              <a:buNone/>
            </a:pPr>
            <a:r>
              <a:rPr lang="en-US" sz="1600"/>
              <a:t>System.out.println("Volume is " + vol);</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37"/>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Box mybox = new Box();</a:t>
            </a:r>
            <a:endParaRPr/>
          </a:p>
          <a:p>
            <a:pPr indent="-342900" lvl="0" marL="342900" rtl="0" algn="l">
              <a:spcBef>
                <a:spcPts val="640"/>
              </a:spcBef>
              <a:spcAft>
                <a:spcPts val="0"/>
              </a:spcAft>
              <a:buClr>
                <a:schemeClr val="dk1"/>
              </a:buClr>
              <a:buSzPts val="3200"/>
              <a:buChar char="•"/>
            </a:pPr>
            <a:r>
              <a:rPr lang="en-US"/>
              <a:t>This statement combines the two steps just described. It can be rewritten like this to show each step more clearly:</a:t>
            </a:r>
            <a:endParaRPr/>
          </a:p>
          <a:p>
            <a:pPr indent="0" lvl="0" marL="0" rtl="0" algn="l">
              <a:spcBef>
                <a:spcPts val="640"/>
              </a:spcBef>
              <a:spcAft>
                <a:spcPts val="0"/>
              </a:spcAft>
              <a:buClr>
                <a:schemeClr val="dk1"/>
              </a:buClr>
              <a:buSzPts val="3200"/>
              <a:buNone/>
            </a:pPr>
            <a:r>
              <a:rPr lang="en-US"/>
              <a:t>Box mybox; // declare reference to object</a:t>
            </a:r>
            <a:endParaRPr/>
          </a:p>
          <a:p>
            <a:pPr indent="0" lvl="0" marL="0" rtl="0" algn="l">
              <a:spcBef>
                <a:spcPts val="640"/>
              </a:spcBef>
              <a:spcAft>
                <a:spcPts val="0"/>
              </a:spcAft>
              <a:buClr>
                <a:schemeClr val="dk1"/>
              </a:buClr>
              <a:buSzPts val="3200"/>
              <a:buNone/>
            </a:pPr>
            <a:r>
              <a:rPr lang="en-US"/>
              <a:t>mybox = new Box(); // allocate a Box object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pic>
        <p:nvPicPr>
          <p:cNvPr id="927" name="Google Shape;927;p138"/>
          <p:cNvPicPr preferRelativeResize="0"/>
          <p:nvPr>
            <p:ph idx="1" type="body"/>
          </p:nvPr>
        </p:nvPicPr>
        <p:blipFill rotWithShape="1">
          <a:blip r:embed="rId3">
            <a:alphaModFix/>
          </a:blip>
          <a:srcRect b="0" l="0" r="0" t="0"/>
          <a:stretch/>
        </p:blipFill>
        <p:spPr>
          <a:xfrm>
            <a:off x="228600" y="533400"/>
            <a:ext cx="8229600" cy="3947647"/>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39"/>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Assigning Object Reference Variables</a:t>
            </a:r>
            <a:endParaRPr/>
          </a:p>
        </p:txBody>
      </p:sp>
      <p:sp>
        <p:nvSpPr>
          <p:cNvPr id="933" name="Google Shape;933;p139"/>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Box b1 = new Box();</a:t>
            </a:r>
            <a:endParaRPr/>
          </a:p>
          <a:p>
            <a:pPr indent="0" lvl="0" marL="0" rtl="0" algn="l">
              <a:spcBef>
                <a:spcPts val="640"/>
              </a:spcBef>
              <a:spcAft>
                <a:spcPts val="0"/>
              </a:spcAft>
              <a:buClr>
                <a:schemeClr val="dk1"/>
              </a:buClr>
              <a:buSzPts val="3200"/>
              <a:buNone/>
            </a:pPr>
            <a:r>
              <a:rPr lang="en-US"/>
              <a:t>Box b2 = b1;</a:t>
            </a:r>
            <a:endParaRPr/>
          </a:p>
        </p:txBody>
      </p:sp>
      <p:pic>
        <p:nvPicPr>
          <p:cNvPr id="934" name="Google Shape;934;p139"/>
          <p:cNvPicPr preferRelativeResize="0"/>
          <p:nvPr/>
        </p:nvPicPr>
        <p:blipFill rotWithShape="1">
          <a:blip r:embed="rId3">
            <a:alphaModFix/>
          </a:blip>
          <a:srcRect b="0" l="0" r="0" t="0"/>
          <a:stretch/>
        </p:blipFill>
        <p:spPr>
          <a:xfrm>
            <a:off x="609600" y="2514600"/>
            <a:ext cx="8286750" cy="259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endParaRPr/>
          </a:p>
        </p:txBody>
      </p:sp>
      <p:sp>
        <p:nvSpPr>
          <p:cNvPr id="163" name="Google Shape;163;p14"/>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Class is a collection of objects that have identical properties, common behavior and shared relationship </a:t>
            </a:r>
            <a:endParaRPr b="1" i="0" sz="3200" u="none" cap="none" strike="noStrike">
              <a:solidFill>
                <a:srgbClr val="FF0000"/>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Class is a Blueprint</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Class is a logical entity.</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Once a class is defined, any number of objects of that class can be created</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Classes are user defined data types. </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A class can hold both data and functions. </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Example: Fruit, Bird</a:t>
            </a:r>
            <a:r>
              <a:rPr b="0" i="0" lang="en-US" sz="3200" u="none" cap="none" strike="noStrike">
                <a:solidFill>
                  <a:srgbClr val="FF0000"/>
                </a:solidFill>
                <a:latin typeface="Calibri"/>
                <a:ea typeface="Calibri"/>
                <a:cs typeface="Calibri"/>
                <a:sym typeface="Calibri"/>
              </a:rPr>
              <a:t>   </a:t>
            </a:r>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64" name="Google Shape;164;p14"/>
          <p:cNvSpPr txBox="1"/>
          <p:nvPr/>
        </p:nvSpPr>
        <p:spPr>
          <a:xfrm>
            <a:off x="304800" y="152400"/>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Classes and Instances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4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Methods</a:t>
            </a:r>
            <a:endParaRPr/>
          </a:p>
        </p:txBody>
      </p:sp>
      <p:sp>
        <p:nvSpPr>
          <p:cNvPr id="940" name="Google Shape;940;p140"/>
          <p:cNvSpPr txBox="1"/>
          <p:nvPr>
            <p:ph idx="1" type="body"/>
          </p:nvPr>
        </p:nvSpPr>
        <p:spPr>
          <a:xfrm>
            <a:off x="457200" y="990600"/>
            <a:ext cx="8229600" cy="5867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i="1" lang="en-US"/>
              <a:t>type name</a:t>
            </a:r>
            <a:r>
              <a:rPr lang="en-US"/>
              <a:t>(</a:t>
            </a:r>
            <a:r>
              <a:rPr i="1" lang="en-US"/>
              <a:t>parameter-list</a:t>
            </a:r>
            <a:r>
              <a:rPr lang="en-US"/>
              <a:t>) {</a:t>
            </a:r>
            <a:endParaRPr/>
          </a:p>
          <a:p>
            <a:pPr indent="0" lvl="0" marL="0" rtl="0" algn="l">
              <a:spcBef>
                <a:spcPts val="448"/>
              </a:spcBef>
              <a:spcAft>
                <a:spcPts val="0"/>
              </a:spcAft>
              <a:buClr>
                <a:schemeClr val="dk1"/>
              </a:buClr>
              <a:buSzPct val="100000"/>
              <a:buNone/>
            </a:pPr>
            <a:r>
              <a:rPr lang="en-US"/>
              <a:t>// body of method</a:t>
            </a:r>
            <a:endParaRPr/>
          </a:p>
          <a:p>
            <a:pPr indent="0" lvl="0" marL="0" rtl="0" algn="l">
              <a:spcBef>
                <a:spcPts val="448"/>
              </a:spcBef>
              <a:spcAft>
                <a:spcPts val="0"/>
              </a:spcAft>
              <a:buClr>
                <a:schemeClr val="dk1"/>
              </a:buClr>
              <a:buSzPct val="100000"/>
              <a:buNone/>
            </a:pPr>
            <a:r>
              <a:rPr lang="en-US"/>
              <a:t>}</a:t>
            </a:r>
            <a:endParaRPr/>
          </a:p>
          <a:p>
            <a:pPr indent="-342900" lvl="0" marL="342900" rtl="0" algn="l">
              <a:spcBef>
                <a:spcPts val="448"/>
              </a:spcBef>
              <a:spcAft>
                <a:spcPts val="0"/>
              </a:spcAft>
              <a:buClr>
                <a:srgbClr val="FF0000"/>
              </a:buClr>
              <a:buSzPct val="100000"/>
              <a:buChar char="•"/>
            </a:pPr>
            <a:r>
              <a:rPr i="1" lang="en-US">
                <a:solidFill>
                  <a:srgbClr val="FF0000"/>
                </a:solidFill>
              </a:rPr>
              <a:t>type</a:t>
            </a:r>
            <a:r>
              <a:rPr i="1" lang="en-US"/>
              <a:t> </a:t>
            </a:r>
            <a:r>
              <a:rPr lang="en-US"/>
              <a:t>specifies the type of data returned by the method. This can be any valid type, including class types that you create. If the method does not return a value, its return type must be </a:t>
            </a:r>
            <a:r>
              <a:rPr b="1" lang="en-US"/>
              <a:t>void</a:t>
            </a:r>
            <a:r>
              <a:rPr lang="en-US"/>
              <a:t>. The name of the method is specified by </a:t>
            </a:r>
            <a:r>
              <a:rPr i="1" lang="en-US">
                <a:solidFill>
                  <a:srgbClr val="FF0000"/>
                </a:solidFill>
              </a:rPr>
              <a:t>name</a:t>
            </a:r>
            <a:r>
              <a:rPr lang="en-US"/>
              <a:t>. </a:t>
            </a:r>
            <a:endParaRPr/>
          </a:p>
          <a:p>
            <a:pPr indent="-342900" lvl="0" marL="342900" rtl="0" algn="l">
              <a:spcBef>
                <a:spcPts val="448"/>
              </a:spcBef>
              <a:spcAft>
                <a:spcPts val="0"/>
              </a:spcAft>
              <a:buClr>
                <a:schemeClr val="dk1"/>
              </a:buClr>
              <a:buSzPct val="100000"/>
              <a:buChar char="•"/>
            </a:pPr>
            <a:r>
              <a:rPr lang="en-US"/>
              <a:t>The </a:t>
            </a:r>
            <a:r>
              <a:rPr i="1" lang="en-US"/>
              <a:t>parameter-list </a:t>
            </a:r>
            <a:r>
              <a:rPr lang="en-US"/>
              <a:t>is a sequence of type and identifier pairs separated by commas. Parameters are essentially variables that receive the value of the arguments passed to the method when it is called.</a:t>
            </a:r>
            <a:endParaRPr/>
          </a:p>
          <a:p>
            <a:pPr indent="-342900" lvl="0" marL="342900" rtl="0" algn="l">
              <a:spcBef>
                <a:spcPts val="448"/>
              </a:spcBef>
              <a:spcAft>
                <a:spcPts val="0"/>
              </a:spcAft>
              <a:buClr>
                <a:schemeClr val="dk1"/>
              </a:buClr>
              <a:buSzPct val="100000"/>
              <a:buChar char="•"/>
            </a:pPr>
            <a:r>
              <a:rPr lang="en-US"/>
              <a:t>If the method has no parameters, then the parameter list will be empty.</a:t>
            </a:r>
            <a:endParaRPr/>
          </a:p>
          <a:p>
            <a:pPr indent="-342900" lvl="0" marL="342900" rtl="0" algn="l">
              <a:spcBef>
                <a:spcPts val="448"/>
              </a:spcBef>
              <a:spcAft>
                <a:spcPts val="0"/>
              </a:spcAft>
              <a:buClr>
                <a:schemeClr val="dk1"/>
              </a:buClr>
              <a:buSzPct val="100000"/>
              <a:buChar char="•"/>
            </a:pPr>
            <a:r>
              <a:rPr lang="en-US"/>
              <a:t>Methods that have a return type other than </a:t>
            </a:r>
            <a:r>
              <a:rPr b="1" lang="en-US"/>
              <a:t>void </a:t>
            </a:r>
            <a:r>
              <a:rPr lang="en-US"/>
              <a:t>return a value to the calling routine using the following form of the </a:t>
            </a:r>
            <a:r>
              <a:rPr b="1" lang="en-US"/>
              <a:t>return </a:t>
            </a:r>
            <a:r>
              <a:rPr lang="en-US"/>
              <a:t>statement:</a:t>
            </a:r>
            <a:endParaRPr/>
          </a:p>
          <a:p>
            <a:pPr indent="-342900" lvl="0" marL="342900" rtl="0" algn="l">
              <a:spcBef>
                <a:spcPts val="448"/>
              </a:spcBef>
              <a:spcAft>
                <a:spcPts val="0"/>
              </a:spcAft>
              <a:buClr>
                <a:schemeClr val="dk1"/>
              </a:buClr>
              <a:buSzPct val="100000"/>
              <a:buChar char="•"/>
            </a:pPr>
            <a:r>
              <a:rPr lang="en-US"/>
              <a:t>return </a:t>
            </a:r>
            <a:r>
              <a:rPr i="1" lang="en-US"/>
              <a:t>value</a:t>
            </a:r>
            <a:r>
              <a:rPr lang="en-US"/>
              <a:t>;</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41"/>
          <p:cNvSpPr txBox="1"/>
          <p:nvPr>
            <p:ph idx="1" type="body"/>
          </p:nvPr>
        </p:nvSpPr>
        <p:spPr>
          <a:xfrm>
            <a:off x="457200" y="76200"/>
            <a:ext cx="8229600" cy="6049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None/>
            </a:pPr>
            <a:r>
              <a:rPr lang="en-US" sz="1200"/>
              <a:t>// This program includes a method inside the box class.</a:t>
            </a:r>
            <a:endParaRPr/>
          </a:p>
          <a:p>
            <a:pPr indent="0" lvl="0" marL="0" rtl="0" algn="l">
              <a:spcBef>
                <a:spcPts val="240"/>
              </a:spcBef>
              <a:spcAft>
                <a:spcPts val="0"/>
              </a:spcAft>
              <a:buClr>
                <a:schemeClr val="dk1"/>
              </a:buClr>
              <a:buSzPts val="1200"/>
              <a:buNone/>
            </a:pPr>
            <a:r>
              <a:rPr lang="en-US" sz="1200"/>
              <a:t>class Box {</a:t>
            </a:r>
            <a:endParaRPr/>
          </a:p>
          <a:p>
            <a:pPr indent="0" lvl="0" marL="0" rtl="0" algn="l">
              <a:spcBef>
                <a:spcPts val="240"/>
              </a:spcBef>
              <a:spcAft>
                <a:spcPts val="0"/>
              </a:spcAft>
              <a:buClr>
                <a:schemeClr val="dk1"/>
              </a:buClr>
              <a:buSzPts val="1200"/>
              <a:buNone/>
            </a:pPr>
            <a:r>
              <a:rPr lang="en-US" sz="1200"/>
              <a:t>double width;</a:t>
            </a:r>
            <a:endParaRPr/>
          </a:p>
          <a:p>
            <a:pPr indent="0" lvl="0" marL="0" rtl="0" algn="l">
              <a:spcBef>
                <a:spcPts val="240"/>
              </a:spcBef>
              <a:spcAft>
                <a:spcPts val="0"/>
              </a:spcAft>
              <a:buClr>
                <a:schemeClr val="dk1"/>
              </a:buClr>
              <a:buSzPts val="1200"/>
              <a:buNone/>
            </a:pPr>
            <a:r>
              <a:rPr lang="en-US" sz="1200"/>
              <a:t>double height;</a:t>
            </a:r>
            <a:endParaRPr/>
          </a:p>
          <a:p>
            <a:pPr indent="0" lvl="0" marL="0" rtl="0" algn="l">
              <a:spcBef>
                <a:spcPts val="240"/>
              </a:spcBef>
              <a:spcAft>
                <a:spcPts val="0"/>
              </a:spcAft>
              <a:buClr>
                <a:schemeClr val="dk1"/>
              </a:buClr>
              <a:buSzPts val="1200"/>
              <a:buNone/>
            </a:pPr>
            <a:r>
              <a:rPr lang="en-US" sz="1200"/>
              <a:t>double depth;</a:t>
            </a:r>
            <a:endParaRPr/>
          </a:p>
          <a:p>
            <a:pPr indent="0" lvl="0" marL="0" rtl="0" algn="l">
              <a:spcBef>
                <a:spcPts val="240"/>
              </a:spcBef>
              <a:spcAft>
                <a:spcPts val="0"/>
              </a:spcAft>
              <a:buClr>
                <a:schemeClr val="dk1"/>
              </a:buClr>
              <a:buSzPts val="1200"/>
              <a:buNone/>
            </a:pPr>
            <a:r>
              <a:rPr lang="en-US" sz="1200"/>
              <a:t>// display volume of a box</a:t>
            </a:r>
            <a:endParaRPr/>
          </a:p>
          <a:p>
            <a:pPr indent="0" lvl="0" marL="0" rtl="0" algn="l">
              <a:spcBef>
                <a:spcPts val="240"/>
              </a:spcBef>
              <a:spcAft>
                <a:spcPts val="0"/>
              </a:spcAft>
              <a:buClr>
                <a:schemeClr val="dk1"/>
              </a:buClr>
              <a:buSzPts val="1200"/>
              <a:buNone/>
            </a:pPr>
            <a:r>
              <a:rPr lang="en-US" sz="1200"/>
              <a:t>void volume() {</a:t>
            </a:r>
            <a:endParaRPr/>
          </a:p>
          <a:p>
            <a:pPr indent="0" lvl="0" marL="0" rtl="0" algn="l">
              <a:spcBef>
                <a:spcPts val="240"/>
              </a:spcBef>
              <a:spcAft>
                <a:spcPts val="0"/>
              </a:spcAft>
              <a:buClr>
                <a:schemeClr val="dk1"/>
              </a:buClr>
              <a:buSzPts val="1200"/>
              <a:buNone/>
            </a:pPr>
            <a:r>
              <a:rPr lang="en-US" sz="1200"/>
              <a:t>System.out.print("Volume is ");</a:t>
            </a:r>
            <a:endParaRPr/>
          </a:p>
          <a:p>
            <a:pPr indent="0" lvl="0" marL="0" rtl="0" algn="l">
              <a:spcBef>
                <a:spcPts val="240"/>
              </a:spcBef>
              <a:spcAft>
                <a:spcPts val="0"/>
              </a:spcAft>
              <a:buClr>
                <a:schemeClr val="dk1"/>
              </a:buClr>
              <a:buSzPts val="1200"/>
              <a:buNone/>
            </a:pPr>
            <a:r>
              <a:rPr lang="en-US" sz="1200"/>
              <a:t>System.out.println(width * height * depth);</a:t>
            </a:r>
            <a:endParaRPr/>
          </a:p>
          <a:p>
            <a:pPr indent="0" lvl="0" marL="0" rtl="0" algn="l">
              <a:spcBef>
                <a:spcPts val="240"/>
              </a:spcBef>
              <a:spcAft>
                <a:spcPts val="0"/>
              </a:spcAft>
              <a:buClr>
                <a:schemeClr val="dk1"/>
              </a:buClr>
              <a:buSzPts val="1200"/>
              <a:buNone/>
            </a:pPr>
            <a:r>
              <a:rPr lang="en-US" sz="1200"/>
              <a:t>}</a:t>
            </a:r>
            <a:endParaRPr/>
          </a:p>
          <a:p>
            <a:pPr indent="0" lvl="0" marL="0" rtl="0" algn="l">
              <a:spcBef>
                <a:spcPts val="240"/>
              </a:spcBef>
              <a:spcAft>
                <a:spcPts val="0"/>
              </a:spcAft>
              <a:buClr>
                <a:schemeClr val="dk1"/>
              </a:buClr>
              <a:buSzPts val="1200"/>
              <a:buNone/>
            </a:pPr>
            <a:r>
              <a:rPr lang="en-US" sz="1200"/>
              <a:t>}</a:t>
            </a:r>
            <a:endParaRPr/>
          </a:p>
          <a:p>
            <a:pPr indent="0" lvl="0" marL="0" rtl="0" algn="l">
              <a:spcBef>
                <a:spcPts val="240"/>
              </a:spcBef>
              <a:spcAft>
                <a:spcPts val="0"/>
              </a:spcAft>
              <a:buClr>
                <a:schemeClr val="dk1"/>
              </a:buClr>
              <a:buSzPts val="1200"/>
              <a:buNone/>
            </a:pPr>
            <a:r>
              <a:rPr lang="en-US" sz="1200"/>
              <a:t>class BoxDemo3 {</a:t>
            </a:r>
            <a:endParaRPr/>
          </a:p>
          <a:p>
            <a:pPr indent="0" lvl="0" marL="0" rtl="0" algn="l">
              <a:spcBef>
                <a:spcPts val="240"/>
              </a:spcBef>
              <a:spcAft>
                <a:spcPts val="0"/>
              </a:spcAft>
              <a:buClr>
                <a:schemeClr val="dk1"/>
              </a:buClr>
              <a:buSzPts val="1200"/>
              <a:buNone/>
            </a:pPr>
            <a:r>
              <a:rPr lang="en-US" sz="1200"/>
              <a:t>public static void main(String args[]) {</a:t>
            </a:r>
            <a:endParaRPr/>
          </a:p>
          <a:p>
            <a:pPr indent="0" lvl="0" marL="0" rtl="0" algn="l">
              <a:spcBef>
                <a:spcPts val="240"/>
              </a:spcBef>
              <a:spcAft>
                <a:spcPts val="0"/>
              </a:spcAft>
              <a:buClr>
                <a:schemeClr val="dk1"/>
              </a:buClr>
              <a:buSzPts val="1200"/>
              <a:buNone/>
            </a:pPr>
            <a:r>
              <a:rPr lang="en-US" sz="1200"/>
              <a:t>Box mybox1 = new Box();</a:t>
            </a:r>
            <a:endParaRPr/>
          </a:p>
          <a:p>
            <a:pPr indent="0" lvl="0" marL="0" rtl="0" algn="l">
              <a:spcBef>
                <a:spcPts val="240"/>
              </a:spcBef>
              <a:spcAft>
                <a:spcPts val="0"/>
              </a:spcAft>
              <a:buClr>
                <a:schemeClr val="dk1"/>
              </a:buClr>
              <a:buSzPts val="1200"/>
              <a:buNone/>
            </a:pPr>
            <a:r>
              <a:rPr lang="en-US" sz="1200"/>
              <a:t>Box mybox2 = new Box();</a:t>
            </a:r>
            <a:endParaRPr/>
          </a:p>
          <a:p>
            <a:pPr indent="0" lvl="0" marL="0" rtl="0" algn="l">
              <a:spcBef>
                <a:spcPts val="240"/>
              </a:spcBef>
              <a:spcAft>
                <a:spcPts val="0"/>
              </a:spcAft>
              <a:buClr>
                <a:schemeClr val="dk1"/>
              </a:buClr>
              <a:buSzPts val="1200"/>
              <a:buNone/>
            </a:pPr>
            <a:r>
              <a:rPr lang="en-US" sz="1200"/>
              <a:t>// assign values to mybox1's instance variables</a:t>
            </a:r>
            <a:endParaRPr/>
          </a:p>
          <a:p>
            <a:pPr indent="0" lvl="0" marL="0" rtl="0" algn="l">
              <a:spcBef>
                <a:spcPts val="240"/>
              </a:spcBef>
              <a:spcAft>
                <a:spcPts val="0"/>
              </a:spcAft>
              <a:buClr>
                <a:schemeClr val="dk1"/>
              </a:buClr>
              <a:buSzPts val="1200"/>
              <a:buNone/>
            </a:pPr>
            <a:r>
              <a:rPr lang="en-US" sz="1200"/>
              <a:t>mybox1.width = 10;</a:t>
            </a:r>
            <a:endParaRPr/>
          </a:p>
          <a:p>
            <a:pPr indent="0" lvl="0" marL="0" rtl="0" algn="l">
              <a:spcBef>
                <a:spcPts val="240"/>
              </a:spcBef>
              <a:spcAft>
                <a:spcPts val="0"/>
              </a:spcAft>
              <a:buClr>
                <a:schemeClr val="dk1"/>
              </a:buClr>
              <a:buSzPts val="1200"/>
              <a:buNone/>
            </a:pPr>
            <a:r>
              <a:rPr lang="en-US" sz="1200"/>
              <a:t>mybox1.height = 20;</a:t>
            </a:r>
            <a:endParaRPr/>
          </a:p>
          <a:p>
            <a:pPr indent="0" lvl="0" marL="0" rtl="0" algn="l">
              <a:spcBef>
                <a:spcPts val="240"/>
              </a:spcBef>
              <a:spcAft>
                <a:spcPts val="0"/>
              </a:spcAft>
              <a:buClr>
                <a:schemeClr val="dk1"/>
              </a:buClr>
              <a:buSzPts val="1200"/>
              <a:buNone/>
            </a:pPr>
            <a:r>
              <a:rPr lang="en-US" sz="1200"/>
              <a:t>mybox1.depth = 15;</a:t>
            </a:r>
            <a:endParaRPr/>
          </a:p>
          <a:p>
            <a:pPr indent="0" lvl="0" marL="0" rtl="0" algn="l">
              <a:spcBef>
                <a:spcPts val="240"/>
              </a:spcBef>
              <a:spcAft>
                <a:spcPts val="0"/>
              </a:spcAft>
              <a:buClr>
                <a:schemeClr val="dk1"/>
              </a:buClr>
              <a:buSzPts val="1200"/>
              <a:buNone/>
            </a:pPr>
            <a:r>
              <a:rPr lang="en-US" sz="1200"/>
              <a:t>/* assign different values to mybox2's</a:t>
            </a:r>
            <a:endParaRPr/>
          </a:p>
          <a:p>
            <a:pPr indent="0" lvl="0" marL="0" rtl="0" algn="l">
              <a:spcBef>
                <a:spcPts val="240"/>
              </a:spcBef>
              <a:spcAft>
                <a:spcPts val="0"/>
              </a:spcAft>
              <a:buClr>
                <a:schemeClr val="dk1"/>
              </a:buClr>
              <a:buSzPts val="1200"/>
              <a:buNone/>
            </a:pPr>
            <a:r>
              <a:rPr lang="en-US" sz="1200"/>
              <a:t>instance variables */</a:t>
            </a:r>
            <a:endParaRPr/>
          </a:p>
          <a:p>
            <a:pPr indent="0" lvl="0" marL="0" rtl="0" algn="l">
              <a:spcBef>
                <a:spcPts val="240"/>
              </a:spcBef>
              <a:spcAft>
                <a:spcPts val="0"/>
              </a:spcAft>
              <a:buClr>
                <a:schemeClr val="dk1"/>
              </a:buClr>
              <a:buSzPts val="1200"/>
              <a:buNone/>
            </a:pPr>
            <a:r>
              <a:rPr lang="en-US" sz="1200"/>
              <a:t>mybox2.width = 3;</a:t>
            </a:r>
            <a:endParaRPr/>
          </a:p>
          <a:p>
            <a:pPr indent="0" lvl="0" marL="0" rtl="0" algn="l">
              <a:spcBef>
                <a:spcPts val="240"/>
              </a:spcBef>
              <a:spcAft>
                <a:spcPts val="0"/>
              </a:spcAft>
              <a:buClr>
                <a:schemeClr val="dk1"/>
              </a:buClr>
              <a:buSzPts val="1200"/>
              <a:buNone/>
            </a:pPr>
            <a:r>
              <a:rPr lang="en-US" sz="1200"/>
              <a:t>mybox2.height = 6;</a:t>
            </a:r>
            <a:endParaRPr/>
          </a:p>
          <a:p>
            <a:pPr indent="0" lvl="0" marL="0" rtl="0" algn="l">
              <a:spcBef>
                <a:spcPts val="240"/>
              </a:spcBef>
              <a:spcAft>
                <a:spcPts val="0"/>
              </a:spcAft>
              <a:buClr>
                <a:schemeClr val="dk1"/>
              </a:buClr>
              <a:buSzPts val="1200"/>
              <a:buNone/>
            </a:pPr>
            <a:r>
              <a:rPr lang="en-US" sz="1200"/>
              <a:t>mybox2.depth = 9;</a:t>
            </a:r>
            <a:endParaRPr/>
          </a:p>
          <a:p>
            <a:pPr indent="0" lvl="0" marL="0" rtl="0" algn="l">
              <a:spcBef>
                <a:spcPts val="240"/>
              </a:spcBef>
              <a:spcAft>
                <a:spcPts val="0"/>
              </a:spcAft>
              <a:buClr>
                <a:schemeClr val="dk1"/>
              </a:buClr>
              <a:buSzPts val="1200"/>
              <a:buNone/>
            </a:pPr>
            <a:r>
              <a:rPr lang="en-US" sz="1200"/>
              <a:t>// display volume of first box</a:t>
            </a:r>
            <a:endParaRPr/>
          </a:p>
          <a:p>
            <a:pPr indent="0" lvl="0" marL="0" rtl="0" algn="l">
              <a:spcBef>
                <a:spcPts val="240"/>
              </a:spcBef>
              <a:spcAft>
                <a:spcPts val="0"/>
              </a:spcAft>
              <a:buClr>
                <a:schemeClr val="dk1"/>
              </a:buClr>
              <a:buSzPts val="1200"/>
              <a:buNone/>
            </a:pPr>
            <a:r>
              <a:rPr lang="en-US" sz="1200"/>
              <a:t>mybox1.volume();</a:t>
            </a:r>
            <a:endParaRPr/>
          </a:p>
          <a:p>
            <a:pPr indent="0" lvl="0" marL="0" rtl="0" algn="l">
              <a:spcBef>
                <a:spcPts val="240"/>
              </a:spcBef>
              <a:spcAft>
                <a:spcPts val="0"/>
              </a:spcAft>
              <a:buClr>
                <a:schemeClr val="dk1"/>
              </a:buClr>
              <a:buSzPts val="1200"/>
              <a:buNone/>
            </a:pPr>
            <a:r>
              <a:rPr lang="en-US" sz="1200"/>
              <a:t>// display volume of second box</a:t>
            </a:r>
            <a:endParaRPr/>
          </a:p>
          <a:p>
            <a:pPr indent="0" lvl="0" marL="0" rtl="0" algn="l">
              <a:spcBef>
                <a:spcPts val="240"/>
              </a:spcBef>
              <a:spcAft>
                <a:spcPts val="0"/>
              </a:spcAft>
              <a:buClr>
                <a:schemeClr val="dk1"/>
              </a:buClr>
              <a:buSzPts val="1200"/>
              <a:buNone/>
            </a:pPr>
            <a:r>
              <a:rPr lang="en-US" sz="1200"/>
              <a:t>mybox2.volume();</a:t>
            </a:r>
            <a:endParaRPr/>
          </a:p>
          <a:p>
            <a:pPr indent="0" lvl="0" marL="0" rtl="0" algn="l">
              <a:spcBef>
                <a:spcPts val="240"/>
              </a:spcBef>
              <a:spcAft>
                <a:spcPts val="0"/>
              </a:spcAft>
              <a:buClr>
                <a:schemeClr val="dk1"/>
              </a:buClr>
              <a:buSzPts val="1200"/>
              <a:buNone/>
            </a:pPr>
            <a:r>
              <a:rPr lang="en-US" sz="1200"/>
              <a:t>}</a:t>
            </a:r>
            <a:endParaRPr/>
          </a:p>
          <a:p>
            <a:pPr indent="0" lvl="0" marL="0" rtl="0" algn="l">
              <a:spcBef>
                <a:spcPts val="240"/>
              </a:spcBef>
              <a:spcAft>
                <a:spcPts val="0"/>
              </a:spcAft>
              <a:buClr>
                <a:schemeClr val="dk1"/>
              </a:buClr>
              <a:buSzPts val="1200"/>
              <a:buNone/>
            </a:pPr>
            <a:r>
              <a:rPr lang="en-US" sz="1200"/>
              <a:t>}</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42"/>
          <p:cNvSpPr txBox="1"/>
          <p:nvPr>
            <p:ph idx="1" type="body"/>
          </p:nvPr>
        </p:nvSpPr>
        <p:spPr>
          <a:xfrm>
            <a:off x="457200" y="244025"/>
            <a:ext cx="8229600" cy="58977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Volume is 3000.0(10*20*15)</a:t>
            </a:r>
            <a:endParaRPr/>
          </a:p>
          <a:p>
            <a:pPr indent="-342900" lvl="0" marL="342900" rtl="0" algn="l">
              <a:spcBef>
                <a:spcPts val="640"/>
              </a:spcBef>
              <a:spcAft>
                <a:spcPts val="0"/>
              </a:spcAft>
              <a:buClr>
                <a:schemeClr val="dk1"/>
              </a:buClr>
              <a:buSzPts val="3200"/>
              <a:buChar char="•"/>
            </a:pPr>
            <a:r>
              <a:rPr lang="en-US"/>
              <a:t>Volume is 162.0(3*6*9)</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43"/>
          <p:cNvSpPr txBox="1"/>
          <p:nvPr>
            <p:ph type="title"/>
          </p:nvPr>
        </p:nvSpPr>
        <p:spPr>
          <a:xfrm>
            <a:off x="457200" y="152400"/>
            <a:ext cx="822960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Returning a Value</a:t>
            </a:r>
            <a:endParaRPr/>
          </a:p>
        </p:txBody>
      </p:sp>
      <p:sp>
        <p:nvSpPr>
          <p:cNvPr id="956" name="Google Shape;956;p143"/>
          <p:cNvSpPr txBox="1"/>
          <p:nvPr>
            <p:ph idx="1" type="body"/>
          </p:nvPr>
        </p:nvSpPr>
        <p:spPr>
          <a:xfrm>
            <a:off x="457200" y="609600"/>
            <a:ext cx="8229600"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None/>
            </a:pPr>
            <a:r>
              <a:rPr lang="en-US" sz="1100"/>
              <a:t>class Box {</a:t>
            </a:r>
            <a:endParaRPr/>
          </a:p>
          <a:p>
            <a:pPr indent="0" lvl="0" marL="0" rtl="0" algn="l">
              <a:spcBef>
                <a:spcPts val="220"/>
              </a:spcBef>
              <a:spcAft>
                <a:spcPts val="0"/>
              </a:spcAft>
              <a:buClr>
                <a:schemeClr val="dk1"/>
              </a:buClr>
              <a:buSzPts val="1100"/>
              <a:buNone/>
            </a:pPr>
            <a:r>
              <a:rPr lang="en-US" sz="1100"/>
              <a:t>double width;</a:t>
            </a:r>
            <a:endParaRPr/>
          </a:p>
          <a:p>
            <a:pPr indent="0" lvl="0" marL="0" rtl="0" algn="l">
              <a:spcBef>
                <a:spcPts val="220"/>
              </a:spcBef>
              <a:spcAft>
                <a:spcPts val="0"/>
              </a:spcAft>
              <a:buClr>
                <a:schemeClr val="dk1"/>
              </a:buClr>
              <a:buSzPts val="1100"/>
              <a:buNone/>
            </a:pPr>
            <a:r>
              <a:rPr lang="en-US" sz="1100"/>
              <a:t>double height;</a:t>
            </a:r>
            <a:endParaRPr/>
          </a:p>
          <a:p>
            <a:pPr indent="0" lvl="0" marL="0" rtl="0" algn="l">
              <a:spcBef>
                <a:spcPts val="220"/>
              </a:spcBef>
              <a:spcAft>
                <a:spcPts val="0"/>
              </a:spcAft>
              <a:buClr>
                <a:schemeClr val="dk1"/>
              </a:buClr>
              <a:buSzPts val="1100"/>
              <a:buNone/>
            </a:pPr>
            <a:r>
              <a:rPr lang="en-US" sz="1100"/>
              <a:t>double depth;</a:t>
            </a:r>
            <a:endParaRPr/>
          </a:p>
          <a:p>
            <a:pPr indent="0" lvl="0" marL="0" rtl="0" algn="l">
              <a:spcBef>
                <a:spcPts val="220"/>
              </a:spcBef>
              <a:spcAft>
                <a:spcPts val="0"/>
              </a:spcAft>
              <a:buClr>
                <a:schemeClr val="dk1"/>
              </a:buClr>
              <a:buSzPts val="1100"/>
              <a:buNone/>
            </a:pPr>
            <a:r>
              <a:rPr lang="en-US" sz="1100"/>
              <a:t>// compute and return volume</a:t>
            </a:r>
            <a:endParaRPr/>
          </a:p>
          <a:p>
            <a:pPr indent="0" lvl="0" marL="0" rtl="0" algn="l">
              <a:spcBef>
                <a:spcPts val="220"/>
              </a:spcBef>
              <a:spcAft>
                <a:spcPts val="0"/>
              </a:spcAft>
              <a:buClr>
                <a:schemeClr val="dk1"/>
              </a:buClr>
              <a:buSzPts val="1100"/>
              <a:buNone/>
            </a:pPr>
            <a:r>
              <a:rPr lang="en-US" sz="1100"/>
              <a:t>double volume() {</a:t>
            </a:r>
            <a:endParaRPr/>
          </a:p>
          <a:p>
            <a:pPr indent="0" lvl="0" marL="0" rtl="0" algn="l">
              <a:spcBef>
                <a:spcPts val="220"/>
              </a:spcBef>
              <a:spcAft>
                <a:spcPts val="0"/>
              </a:spcAft>
              <a:buClr>
                <a:schemeClr val="dk1"/>
              </a:buClr>
              <a:buSzPts val="1100"/>
              <a:buNone/>
            </a:pPr>
            <a:r>
              <a:rPr lang="en-US" sz="1100"/>
              <a:t>return width * height * depth;</a:t>
            </a:r>
            <a:endParaRPr/>
          </a:p>
          <a:p>
            <a:pPr indent="0" lvl="0" marL="0" rtl="0" algn="l">
              <a:spcBef>
                <a:spcPts val="220"/>
              </a:spcBef>
              <a:spcAft>
                <a:spcPts val="0"/>
              </a:spcAft>
              <a:buClr>
                <a:schemeClr val="dk1"/>
              </a:buClr>
              <a:buSzPts val="1100"/>
              <a:buNone/>
            </a:pPr>
            <a:r>
              <a:rPr lang="en-US" sz="1100"/>
              <a:t>}</a:t>
            </a:r>
            <a:endParaRPr/>
          </a:p>
          <a:p>
            <a:pPr indent="0" lvl="0" marL="0" rtl="0" algn="l">
              <a:spcBef>
                <a:spcPts val="220"/>
              </a:spcBef>
              <a:spcAft>
                <a:spcPts val="0"/>
              </a:spcAft>
              <a:buClr>
                <a:schemeClr val="dk1"/>
              </a:buClr>
              <a:buSzPts val="1100"/>
              <a:buNone/>
            </a:pPr>
            <a:r>
              <a:rPr lang="en-US" sz="1100"/>
              <a:t>}</a:t>
            </a:r>
            <a:endParaRPr/>
          </a:p>
          <a:p>
            <a:pPr indent="0" lvl="0" marL="0" rtl="0" algn="l">
              <a:spcBef>
                <a:spcPts val="220"/>
              </a:spcBef>
              <a:spcAft>
                <a:spcPts val="0"/>
              </a:spcAft>
              <a:buClr>
                <a:schemeClr val="dk1"/>
              </a:buClr>
              <a:buSzPts val="1100"/>
              <a:buNone/>
            </a:pPr>
            <a:r>
              <a:rPr lang="en-US" sz="1100"/>
              <a:t>class BoxDemo4 {</a:t>
            </a:r>
            <a:endParaRPr/>
          </a:p>
          <a:p>
            <a:pPr indent="0" lvl="0" marL="0" rtl="0" algn="l">
              <a:spcBef>
                <a:spcPts val="220"/>
              </a:spcBef>
              <a:spcAft>
                <a:spcPts val="0"/>
              </a:spcAft>
              <a:buClr>
                <a:schemeClr val="dk1"/>
              </a:buClr>
              <a:buSzPts val="1100"/>
              <a:buNone/>
            </a:pPr>
            <a:r>
              <a:rPr lang="en-US" sz="1100"/>
              <a:t>public static void main(String args[]) {</a:t>
            </a:r>
            <a:endParaRPr/>
          </a:p>
          <a:p>
            <a:pPr indent="0" lvl="0" marL="0" rtl="0" algn="l">
              <a:spcBef>
                <a:spcPts val="220"/>
              </a:spcBef>
              <a:spcAft>
                <a:spcPts val="0"/>
              </a:spcAft>
              <a:buClr>
                <a:schemeClr val="dk1"/>
              </a:buClr>
              <a:buSzPts val="1100"/>
              <a:buNone/>
            </a:pPr>
            <a:r>
              <a:rPr lang="en-US" sz="1100"/>
              <a:t>Box mybox1 = new Box();</a:t>
            </a:r>
            <a:endParaRPr/>
          </a:p>
          <a:p>
            <a:pPr indent="0" lvl="0" marL="0" rtl="0" algn="l">
              <a:spcBef>
                <a:spcPts val="220"/>
              </a:spcBef>
              <a:spcAft>
                <a:spcPts val="0"/>
              </a:spcAft>
              <a:buClr>
                <a:schemeClr val="dk1"/>
              </a:buClr>
              <a:buSzPts val="1100"/>
              <a:buNone/>
            </a:pPr>
            <a:r>
              <a:rPr lang="en-US" sz="1100"/>
              <a:t>Box mybox2 = new Box();</a:t>
            </a:r>
            <a:endParaRPr/>
          </a:p>
          <a:p>
            <a:pPr indent="0" lvl="0" marL="0" rtl="0" algn="l">
              <a:spcBef>
                <a:spcPts val="220"/>
              </a:spcBef>
              <a:spcAft>
                <a:spcPts val="0"/>
              </a:spcAft>
              <a:buClr>
                <a:schemeClr val="dk1"/>
              </a:buClr>
              <a:buSzPts val="1100"/>
              <a:buNone/>
            </a:pPr>
            <a:r>
              <a:rPr lang="en-US" sz="1100"/>
              <a:t>double vol;</a:t>
            </a:r>
            <a:endParaRPr/>
          </a:p>
          <a:p>
            <a:pPr indent="0" lvl="0" marL="0" rtl="0" algn="l">
              <a:spcBef>
                <a:spcPts val="220"/>
              </a:spcBef>
              <a:spcAft>
                <a:spcPts val="0"/>
              </a:spcAft>
              <a:buClr>
                <a:schemeClr val="dk1"/>
              </a:buClr>
              <a:buSzPts val="1100"/>
              <a:buNone/>
            </a:pPr>
            <a:r>
              <a:rPr lang="en-US" sz="1100"/>
              <a:t>// assign values to mybox1's instance variables</a:t>
            </a:r>
            <a:endParaRPr/>
          </a:p>
          <a:p>
            <a:pPr indent="0" lvl="0" marL="0" rtl="0" algn="l">
              <a:spcBef>
                <a:spcPts val="220"/>
              </a:spcBef>
              <a:spcAft>
                <a:spcPts val="0"/>
              </a:spcAft>
              <a:buClr>
                <a:schemeClr val="dk1"/>
              </a:buClr>
              <a:buSzPts val="1100"/>
              <a:buNone/>
            </a:pPr>
            <a:r>
              <a:rPr lang="en-US" sz="1100"/>
              <a:t>mybox1.width = 10;</a:t>
            </a:r>
            <a:endParaRPr/>
          </a:p>
          <a:p>
            <a:pPr indent="0" lvl="0" marL="0" rtl="0" algn="l">
              <a:spcBef>
                <a:spcPts val="220"/>
              </a:spcBef>
              <a:spcAft>
                <a:spcPts val="0"/>
              </a:spcAft>
              <a:buClr>
                <a:schemeClr val="dk1"/>
              </a:buClr>
              <a:buSzPts val="1100"/>
              <a:buNone/>
            </a:pPr>
            <a:r>
              <a:rPr lang="en-US" sz="1100"/>
              <a:t>mybox1.height = 20;</a:t>
            </a:r>
            <a:endParaRPr/>
          </a:p>
          <a:p>
            <a:pPr indent="0" lvl="0" marL="0" rtl="0" algn="l">
              <a:spcBef>
                <a:spcPts val="220"/>
              </a:spcBef>
              <a:spcAft>
                <a:spcPts val="0"/>
              </a:spcAft>
              <a:buClr>
                <a:schemeClr val="dk1"/>
              </a:buClr>
              <a:buSzPts val="1100"/>
              <a:buNone/>
            </a:pPr>
            <a:r>
              <a:rPr lang="en-US" sz="1100"/>
              <a:t>mybox1.depth = 15;</a:t>
            </a:r>
            <a:endParaRPr/>
          </a:p>
          <a:p>
            <a:pPr indent="0" lvl="0" marL="0" rtl="0" algn="l">
              <a:spcBef>
                <a:spcPts val="220"/>
              </a:spcBef>
              <a:spcAft>
                <a:spcPts val="0"/>
              </a:spcAft>
              <a:buClr>
                <a:schemeClr val="dk1"/>
              </a:buClr>
              <a:buSzPts val="1100"/>
              <a:buNone/>
            </a:pPr>
            <a:r>
              <a:rPr lang="en-US" sz="1100"/>
              <a:t>/* assign different values to mybox2's</a:t>
            </a:r>
            <a:endParaRPr/>
          </a:p>
          <a:p>
            <a:pPr indent="0" lvl="0" marL="0" rtl="0" algn="l">
              <a:spcBef>
                <a:spcPts val="220"/>
              </a:spcBef>
              <a:spcAft>
                <a:spcPts val="0"/>
              </a:spcAft>
              <a:buClr>
                <a:schemeClr val="dk1"/>
              </a:buClr>
              <a:buSzPts val="1100"/>
              <a:buNone/>
            </a:pPr>
            <a:r>
              <a:rPr lang="en-US" sz="1100"/>
              <a:t>instance variables */</a:t>
            </a:r>
            <a:endParaRPr/>
          </a:p>
          <a:p>
            <a:pPr indent="0" lvl="0" marL="0" rtl="0" algn="l">
              <a:spcBef>
                <a:spcPts val="220"/>
              </a:spcBef>
              <a:spcAft>
                <a:spcPts val="0"/>
              </a:spcAft>
              <a:buClr>
                <a:schemeClr val="dk1"/>
              </a:buClr>
              <a:buSzPts val="1100"/>
              <a:buNone/>
            </a:pPr>
            <a:r>
              <a:rPr lang="en-US" sz="1100"/>
              <a:t>mybox2.width = 3;</a:t>
            </a:r>
            <a:endParaRPr/>
          </a:p>
          <a:p>
            <a:pPr indent="0" lvl="0" marL="0" rtl="0" algn="l">
              <a:spcBef>
                <a:spcPts val="220"/>
              </a:spcBef>
              <a:spcAft>
                <a:spcPts val="0"/>
              </a:spcAft>
              <a:buClr>
                <a:schemeClr val="dk1"/>
              </a:buClr>
              <a:buSzPts val="1100"/>
              <a:buNone/>
            </a:pPr>
            <a:r>
              <a:rPr lang="en-US" sz="1100"/>
              <a:t>mybox2.height = 6;</a:t>
            </a:r>
            <a:endParaRPr/>
          </a:p>
          <a:p>
            <a:pPr indent="0" lvl="0" marL="0" rtl="0" algn="l">
              <a:spcBef>
                <a:spcPts val="220"/>
              </a:spcBef>
              <a:spcAft>
                <a:spcPts val="0"/>
              </a:spcAft>
              <a:buClr>
                <a:schemeClr val="dk1"/>
              </a:buClr>
              <a:buSzPts val="1100"/>
              <a:buNone/>
            </a:pPr>
            <a:r>
              <a:rPr lang="en-US" sz="1100"/>
              <a:t>mybox2.depth = 9;</a:t>
            </a:r>
            <a:endParaRPr/>
          </a:p>
          <a:p>
            <a:pPr indent="0" lvl="0" marL="0" rtl="0" algn="l">
              <a:spcBef>
                <a:spcPts val="220"/>
              </a:spcBef>
              <a:spcAft>
                <a:spcPts val="0"/>
              </a:spcAft>
              <a:buClr>
                <a:schemeClr val="dk1"/>
              </a:buClr>
              <a:buSzPts val="1100"/>
              <a:buNone/>
            </a:pPr>
            <a:r>
              <a:rPr lang="en-US" sz="1100"/>
              <a:t>// get volume of first box</a:t>
            </a:r>
            <a:endParaRPr/>
          </a:p>
          <a:p>
            <a:pPr indent="0" lvl="0" marL="0" rtl="0" algn="l">
              <a:spcBef>
                <a:spcPts val="220"/>
              </a:spcBef>
              <a:spcAft>
                <a:spcPts val="0"/>
              </a:spcAft>
              <a:buClr>
                <a:schemeClr val="dk1"/>
              </a:buClr>
              <a:buSzPts val="1100"/>
              <a:buNone/>
            </a:pPr>
            <a:r>
              <a:rPr lang="en-US" sz="1100"/>
              <a:t>vol = mybox1.volume();</a:t>
            </a:r>
            <a:endParaRPr/>
          </a:p>
          <a:p>
            <a:pPr indent="0" lvl="0" marL="0" rtl="0" algn="l">
              <a:spcBef>
                <a:spcPts val="220"/>
              </a:spcBef>
              <a:spcAft>
                <a:spcPts val="0"/>
              </a:spcAft>
              <a:buClr>
                <a:schemeClr val="dk1"/>
              </a:buClr>
              <a:buSzPts val="1100"/>
              <a:buNone/>
            </a:pPr>
            <a:r>
              <a:rPr lang="en-US" sz="1100"/>
              <a:t>System.out.println("Volume is " + vol);</a:t>
            </a:r>
            <a:endParaRPr/>
          </a:p>
          <a:p>
            <a:pPr indent="0" lvl="0" marL="0" rtl="0" algn="l">
              <a:spcBef>
                <a:spcPts val="220"/>
              </a:spcBef>
              <a:spcAft>
                <a:spcPts val="0"/>
              </a:spcAft>
              <a:buClr>
                <a:schemeClr val="dk1"/>
              </a:buClr>
              <a:buSzPts val="1100"/>
              <a:buNone/>
            </a:pPr>
            <a:r>
              <a:rPr lang="en-US" sz="1100"/>
              <a:t>// get volume of second box</a:t>
            </a:r>
            <a:endParaRPr/>
          </a:p>
          <a:p>
            <a:pPr indent="0" lvl="0" marL="0" rtl="0" algn="l">
              <a:spcBef>
                <a:spcPts val="220"/>
              </a:spcBef>
              <a:spcAft>
                <a:spcPts val="0"/>
              </a:spcAft>
              <a:buClr>
                <a:schemeClr val="dk1"/>
              </a:buClr>
              <a:buSzPts val="1100"/>
              <a:buNone/>
            </a:pPr>
            <a:r>
              <a:rPr lang="en-US" sz="1100"/>
              <a:t>vol = mybox2.volume();</a:t>
            </a:r>
            <a:endParaRPr/>
          </a:p>
          <a:p>
            <a:pPr indent="0" lvl="0" marL="0" rtl="0" algn="l">
              <a:spcBef>
                <a:spcPts val="220"/>
              </a:spcBef>
              <a:spcAft>
                <a:spcPts val="0"/>
              </a:spcAft>
              <a:buClr>
                <a:schemeClr val="dk1"/>
              </a:buClr>
              <a:buSzPts val="1100"/>
              <a:buNone/>
            </a:pPr>
            <a:r>
              <a:rPr lang="en-US" sz="1100"/>
              <a:t>System.out.println("Volume is " + vol);</a:t>
            </a:r>
            <a:endParaRPr/>
          </a:p>
          <a:p>
            <a:pPr indent="0" lvl="0" marL="0" rtl="0" algn="l">
              <a:spcBef>
                <a:spcPts val="220"/>
              </a:spcBef>
              <a:spcAft>
                <a:spcPts val="0"/>
              </a:spcAft>
              <a:buClr>
                <a:schemeClr val="dk1"/>
              </a:buClr>
              <a:buSzPts val="1100"/>
              <a:buNone/>
            </a:pPr>
            <a:r>
              <a:rPr lang="en-US" sz="1100"/>
              <a:t>}</a:t>
            </a:r>
            <a:endParaRPr/>
          </a:p>
          <a:p>
            <a:pPr indent="0" lvl="0" marL="0" rtl="0" algn="l">
              <a:spcBef>
                <a:spcPts val="220"/>
              </a:spcBef>
              <a:spcAft>
                <a:spcPts val="0"/>
              </a:spcAft>
              <a:buClr>
                <a:schemeClr val="dk1"/>
              </a:buClr>
              <a:buSzPts val="1100"/>
              <a:buNone/>
            </a:pPr>
            <a:r>
              <a:rPr lang="en-US" sz="1100"/>
              <a:t>}</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45"/>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public static void main(String args[]) {</a:t>
            </a:r>
            <a:endParaRPr/>
          </a:p>
          <a:p>
            <a:pPr indent="0" lvl="0" marL="0" rtl="0" algn="l">
              <a:spcBef>
                <a:spcPts val="448"/>
              </a:spcBef>
              <a:spcAft>
                <a:spcPts val="0"/>
              </a:spcAft>
              <a:buClr>
                <a:schemeClr val="dk1"/>
              </a:buClr>
              <a:buSzPct val="100000"/>
              <a:buNone/>
            </a:pPr>
            <a:r>
              <a:rPr lang="en-US"/>
              <a:t>Box mybox1 = new Box();</a:t>
            </a:r>
            <a:endParaRPr/>
          </a:p>
          <a:p>
            <a:pPr indent="0" lvl="0" marL="0" rtl="0" algn="l">
              <a:spcBef>
                <a:spcPts val="448"/>
              </a:spcBef>
              <a:spcAft>
                <a:spcPts val="0"/>
              </a:spcAft>
              <a:buClr>
                <a:schemeClr val="dk1"/>
              </a:buClr>
              <a:buSzPct val="100000"/>
              <a:buNone/>
            </a:pPr>
            <a:r>
              <a:rPr lang="en-US"/>
              <a:t>Box mybox2 = new Box();</a:t>
            </a:r>
            <a:endParaRPr/>
          </a:p>
          <a:p>
            <a:pPr indent="0" lvl="0" marL="0" rtl="0" algn="l">
              <a:spcBef>
                <a:spcPts val="448"/>
              </a:spcBef>
              <a:spcAft>
                <a:spcPts val="0"/>
              </a:spcAft>
              <a:buClr>
                <a:schemeClr val="dk1"/>
              </a:buClr>
              <a:buSzPct val="100000"/>
              <a:buNone/>
            </a:pPr>
            <a:r>
              <a:rPr lang="en-US"/>
              <a:t>double vol;</a:t>
            </a:r>
            <a:endParaRPr/>
          </a:p>
          <a:p>
            <a:pPr indent="0" lvl="0" marL="0" rtl="0" algn="l">
              <a:spcBef>
                <a:spcPts val="448"/>
              </a:spcBef>
              <a:spcAft>
                <a:spcPts val="0"/>
              </a:spcAft>
              <a:buClr>
                <a:schemeClr val="dk1"/>
              </a:buClr>
              <a:buSzPct val="100000"/>
              <a:buNone/>
            </a:pPr>
            <a:r>
              <a:rPr lang="en-US"/>
              <a:t>// initialize each box</a:t>
            </a:r>
            <a:endParaRPr/>
          </a:p>
          <a:p>
            <a:pPr indent="0" lvl="0" marL="0" rtl="0" algn="l">
              <a:spcBef>
                <a:spcPts val="448"/>
              </a:spcBef>
              <a:spcAft>
                <a:spcPts val="0"/>
              </a:spcAft>
              <a:buClr>
                <a:schemeClr val="dk1"/>
              </a:buClr>
              <a:buSzPct val="100000"/>
              <a:buNone/>
            </a:pPr>
            <a:r>
              <a:rPr lang="en-US"/>
              <a:t>mybox1.setDim(10, 20, 15);</a:t>
            </a:r>
            <a:endParaRPr/>
          </a:p>
          <a:p>
            <a:pPr indent="0" lvl="0" marL="0" rtl="0" algn="l">
              <a:spcBef>
                <a:spcPts val="448"/>
              </a:spcBef>
              <a:spcAft>
                <a:spcPts val="0"/>
              </a:spcAft>
              <a:buClr>
                <a:schemeClr val="dk1"/>
              </a:buClr>
              <a:buSzPct val="100000"/>
              <a:buNone/>
            </a:pPr>
            <a:r>
              <a:rPr lang="en-US"/>
              <a:t>mybox2.setDim(3, 6, 9);</a:t>
            </a:r>
            <a:endParaRPr/>
          </a:p>
          <a:p>
            <a:pPr indent="0" lvl="0" marL="0" rtl="0" algn="l">
              <a:spcBef>
                <a:spcPts val="448"/>
              </a:spcBef>
              <a:spcAft>
                <a:spcPts val="0"/>
              </a:spcAft>
              <a:buClr>
                <a:schemeClr val="dk1"/>
              </a:buClr>
              <a:buSzPct val="100000"/>
              <a:buNone/>
            </a:pPr>
            <a:r>
              <a:rPr lang="en-US"/>
              <a:t>// get volume of first box</a:t>
            </a:r>
            <a:endParaRPr/>
          </a:p>
          <a:p>
            <a:pPr indent="0" lvl="0" marL="0" rtl="0" algn="l">
              <a:spcBef>
                <a:spcPts val="448"/>
              </a:spcBef>
              <a:spcAft>
                <a:spcPts val="0"/>
              </a:spcAft>
              <a:buClr>
                <a:schemeClr val="dk1"/>
              </a:buClr>
              <a:buSzPct val="100000"/>
              <a:buNone/>
            </a:pPr>
            <a:r>
              <a:rPr lang="en-US"/>
              <a:t>vol = mybox1.volume();</a:t>
            </a:r>
            <a:endParaRPr/>
          </a:p>
          <a:p>
            <a:pPr indent="0" lvl="0" marL="0" rtl="0" algn="l">
              <a:spcBef>
                <a:spcPts val="448"/>
              </a:spcBef>
              <a:spcAft>
                <a:spcPts val="0"/>
              </a:spcAft>
              <a:buClr>
                <a:schemeClr val="dk1"/>
              </a:buClr>
              <a:buSzPct val="100000"/>
              <a:buNone/>
            </a:pPr>
            <a:r>
              <a:rPr lang="en-US"/>
              <a:t>System.out.println("Volume is " + vol);</a:t>
            </a:r>
            <a:endParaRPr/>
          </a:p>
          <a:p>
            <a:pPr indent="0" lvl="0" marL="0" rtl="0" algn="l">
              <a:spcBef>
                <a:spcPts val="448"/>
              </a:spcBef>
              <a:spcAft>
                <a:spcPts val="0"/>
              </a:spcAft>
              <a:buClr>
                <a:schemeClr val="dk1"/>
              </a:buClr>
              <a:buSzPct val="100000"/>
              <a:buNone/>
            </a:pPr>
            <a:r>
              <a:rPr lang="en-US"/>
              <a:t>// get volume of second box</a:t>
            </a:r>
            <a:endParaRPr/>
          </a:p>
          <a:p>
            <a:pPr indent="0" lvl="0" marL="0" rtl="0" algn="l">
              <a:spcBef>
                <a:spcPts val="448"/>
              </a:spcBef>
              <a:spcAft>
                <a:spcPts val="0"/>
              </a:spcAft>
              <a:buClr>
                <a:schemeClr val="dk1"/>
              </a:buClr>
              <a:buSzPct val="100000"/>
              <a:buNone/>
            </a:pPr>
            <a:r>
              <a:rPr lang="en-US"/>
              <a:t>vol = mybox2.volume();</a:t>
            </a:r>
            <a:endParaRPr/>
          </a:p>
          <a:p>
            <a:pPr indent="0" lvl="0" marL="0" rtl="0" algn="l">
              <a:spcBef>
                <a:spcPts val="448"/>
              </a:spcBef>
              <a:spcAft>
                <a:spcPts val="0"/>
              </a:spcAft>
              <a:buClr>
                <a:schemeClr val="dk1"/>
              </a:buClr>
              <a:buSzPct val="100000"/>
              <a:buNone/>
            </a:pPr>
            <a:r>
              <a:rPr lang="en-US"/>
              <a:t>System.out.println("Volume is " + vol);</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Constructors</a:t>
            </a:r>
            <a:endParaRPr/>
          </a:p>
        </p:txBody>
      </p:sp>
      <p:sp>
        <p:nvSpPr>
          <p:cNvPr id="967" name="Google Shape;967;p146"/>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Because the requirement for initialization is so common, Java allows objects to initialize themselves when they are created. </a:t>
            </a:r>
            <a:endParaRPr/>
          </a:p>
          <a:p>
            <a:pPr indent="-342900" lvl="0" marL="342900" rtl="0" algn="l">
              <a:spcBef>
                <a:spcPts val="496"/>
              </a:spcBef>
              <a:spcAft>
                <a:spcPts val="0"/>
              </a:spcAft>
              <a:buClr>
                <a:schemeClr val="dk1"/>
              </a:buClr>
              <a:buSzPct val="100000"/>
              <a:buChar char="•"/>
            </a:pPr>
            <a:r>
              <a:rPr lang="en-US"/>
              <a:t>This automatic initialization is performed through the use of a constructor.</a:t>
            </a:r>
            <a:endParaRPr/>
          </a:p>
          <a:p>
            <a:pPr indent="-342900" lvl="0" marL="342900" rtl="0" algn="l">
              <a:spcBef>
                <a:spcPts val="496"/>
              </a:spcBef>
              <a:spcAft>
                <a:spcPts val="0"/>
              </a:spcAft>
              <a:buClr>
                <a:schemeClr val="dk1"/>
              </a:buClr>
              <a:buSzPct val="100000"/>
              <a:buChar char="•"/>
            </a:pPr>
            <a:r>
              <a:rPr lang="en-US"/>
              <a:t>A </a:t>
            </a:r>
            <a:r>
              <a:rPr i="1" lang="en-US"/>
              <a:t>constructor </a:t>
            </a:r>
            <a:r>
              <a:rPr lang="en-US"/>
              <a:t>initializes an object immediately upon creation. </a:t>
            </a:r>
            <a:r>
              <a:rPr b="1" lang="en-US"/>
              <a:t>It has the same name as the class in which it resides and is syntactically similar to a method</a:t>
            </a:r>
            <a:r>
              <a:rPr lang="en-US"/>
              <a:t>. Once defined, the constructor is automatically called when the object is created, before the </a:t>
            </a:r>
            <a:r>
              <a:rPr b="1" lang="en-US"/>
              <a:t>new </a:t>
            </a:r>
            <a:r>
              <a:rPr lang="en-US"/>
              <a:t>operator completes.</a:t>
            </a:r>
            <a:endParaRPr/>
          </a:p>
          <a:p>
            <a:pPr indent="-342900" lvl="0" marL="342900" rtl="0" algn="l">
              <a:spcBef>
                <a:spcPts val="496"/>
              </a:spcBef>
              <a:spcAft>
                <a:spcPts val="0"/>
              </a:spcAft>
              <a:buClr>
                <a:schemeClr val="dk1"/>
              </a:buClr>
              <a:buSzPct val="100000"/>
              <a:buChar char="•"/>
            </a:pPr>
            <a:r>
              <a:rPr lang="en-US"/>
              <a:t>Constructors do not return any type, not even </a:t>
            </a:r>
            <a:r>
              <a:rPr b="1" lang="en-US"/>
              <a:t>void</a:t>
            </a:r>
            <a:r>
              <a:rPr lang="en-US"/>
              <a:t>. This is because the implicit return type of a class’ constructor is the class type itself.</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47"/>
          <p:cNvSpPr txBox="1"/>
          <p:nvPr>
            <p:ph idx="1" type="body"/>
          </p:nvPr>
        </p:nvSpPr>
        <p:spPr>
          <a:xfrm>
            <a:off x="197700" y="213887"/>
            <a:ext cx="8458200" cy="5973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None/>
            </a:pPr>
            <a:r>
              <a:rPr b="1" lang="en-US" sz="1200"/>
              <a:t>/* Here, Box uses a constructor to initialize the</a:t>
            </a:r>
            <a:endParaRPr/>
          </a:p>
          <a:p>
            <a:pPr indent="0" lvl="0" marL="0" rtl="0" algn="l">
              <a:spcBef>
                <a:spcPts val="240"/>
              </a:spcBef>
              <a:spcAft>
                <a:spcPts val="0"/>
              </a:spcAft>
              <a:buClr>
                <a:schemeClr val="dk1"/>
              </a:buClr>
              <a:buSzPts val="1200"/>
              <a:buNone/>
            </a:pPr>
            <a:r>
              <a:rPr b="1" lang="en-US" sz="1200"/>
              <a:t>dimensions of a box.</a:t>
            </a:r>
            <a:endParaRPr/>
          </a:p>
          <a:p>
            <a:pPr indent="0" lvl="0" marL="0" rtl="0" algn="l">
              <a:spcBef>
                <a:spcPts val="240"/>
              </a:spcBef>
              <a:spcAft>
                <a:spcPts val="0"/>
              </a:spcAft>
              <a:buClr>
                <a:schemeClr val="dk1"/>
              </a:buClr>
              <a:buSzPts val="1200"/>
              <a:buNone/>
            </a:pPr>
            <a:r>
              <a:rPr b="1" lang="en-US" sz="1200"/>
              <a:t>*/</a:t>
            </a:r>
            <a:endParaRPr/>
          </a:p>
          <a:p>
            <a:pPr indent="0" lvl="0" marL="0" rtl="0" algn="l">
              <a:spcBef>
                <a:spcPts val="240"/>
              </a:spcBef>
              <a:spcAft>
                <a:spcPts val="0"/>
              </a:spcAft>
              <a:buClr>
                <a:schemeClr val="dk1"/>
              </a:buClr>
              <a:buSzPts val="1200"/>
              <a:buNone/>
            </a:pPr>
            <a:r>
              <a:rPr b="1" lang="en-US" sz="1200"/>
              <a:t>class Box {</a:t>
            </a:r>
            <a:endParaRPr/>
          </a:p>
          <a:p>
            <a:pPr indent="0" lvl="0" marL="0" rtl="0" algn="l">
              <a:spcBef>
                <a:spcPts val="240"/>
              </a:spcBef>
              <a:spcAft>
                <a:spcPts val="0"/>
              </a:spcAft>
              <a:buClr>
                <a:schemeClr val="dk1"/>
              </a:buClr>
              <a:buSzPts val="1200"/>
              <a:buNone/>
            </a:pPr>
            <a:r>
              <a:rPr b="1" lang="en-US" sz="1200"/>
              <a:t>double width;</a:t>
            </a:r>
            <a:endParaRPr/>
          </a:p>
          <a:p>
            <a:pPr indent="0" lvl="0" marL="0" rtl="0" algn="l">
              <a:spcBef>
                <a:spcPts val="240"/>
              </a:spcBef>
              <a:spcAft>
                <a:spcPts val="0"/>
              </a:spcAft>
              <a:buClr>
                <a:schemeClr val="dk1"/>
              </a:buClr>
              <a:buSzPts val="1200"/>
              <a:buNone/>
            </a:pPr>
            <a:r>
              <a:rPr b="1" lang="en-US" sz="1200"/>
              <a:t>double height;</a:t>
            </a:r>
            <a:endParaRPr/>
          </a:p>
          <a:p>
            <a:pPr indent="0" lvl="0" marL="0" rtl="0" algn="l">
              <a:spcBef>
                <a:spcPts val="240"/>
              </a:spcBef>
              <a:spcAft>
                <a:spcPts val="0"/>
              </a:spcAft>
              <a:buClr>
                <a:schemeClr val="dk1"/>
              </a:buClr>
              <a:buSzPts val="1200"/>
              <a:buNone/>
            </a:pPr>
            <a:r>
              <a:rPr b="1" lang="en-US" sz="1200"/>
              <a:t>double depth;</a:t>
            </a:r>
            <a:endParaRPr/>
          </a:p>
          <a:p>
            <a:pPr indent="0" lvl="0" marL="0" rtl="0" algn="l">
              <a:spcBef>
                <a:spcPts val="240"/>
              </a:spcBef>
              <a:spcAft>
                <a:spcPts val="0"/>
              </a:spcAft>
              <a:buClr>
                <a:schemeClr val="dk1"/>
              </a:buClr>
              <a:buSzPts val="1200"/>
              <a:buNone/>
            </a:pPr>
            <a:r>
              <a:rPr b="1" lang="en-US" sz="1200"/>
              <a:t>// This is the constructor for Box.</a:t>
            </a:r>
            <a:endParaRPr/>
          </a:p>
          <a:p>
            <a:pPr indent="0" lvl="0" marL="0" rtl="0" algn="l">
              <a:spcBef>
                <a:spcPts val="240"/>
              </a:spcBef>
              <a:spcAft>
                <a:spcPts val="0"/>
              </a:spcAft>
              <a:buClr>
                <a:schemeClr val="dk1"/>
              </a:buClr>
              <a:buSzPts val="1200"/>
              <a:buNone/>
            </a:pPr>
            <a:r>
              <a:rPr b="1" lang="en-US" sz="1200"/>
              <a:t>Box() {</a:t>
            </a:r>
            <a:endParaRPr/>
          </a:p>
          <a:p>
            <a:pPr indent="0" lvl="0" marL="0" rtl="0" algn="l">
              <a:spcBef>
                <a:spcPts val="240"/>
              </a:spcBef>
              <a:spcAft>
                <a:spcPts val="0"/>
              </a:spcAft>
              <a:buClr>
                <a:schemeClr val="dk1"/>
              </a:buClr>
              <a:buSzPts val="1200"/>
              <a:buNone/>
            </a:pPr>
            <a:r>
              <a:rPr b="1" lang="en-US" sz="1200"/>
              <a:t>System.out.println("Constructing Box");</a:t>
            </a:r>
            <a:endParaRPr/>
          </a:p>
          <a:p>
            <a:pPr indent="0" lvl="0" marL="0" rtl="0" algn="l">
              <a:spcBef>
                <a:spcPts val="240"/>
              </a:spcBef>
              <a:spcAft>
                <a:spcPts val="0"/>
              </a:spcAft>
              <a:buClr>
                <a:schemeClr val="dk1"/>
              </a:buClr>
              <a:buSzPts val="1200"/>
              <a:buNone/>
            </a:pPr>
            <a:r>
              <a:rPr b="1" lang="en-US" sz="1200"/>
              <a:t>width = w;</a:t>
            </a:r>
            <a:endParaRPr b="1" sz="1200"/>
          </a:p>
          <a:p>
            <a:pPr indent="0" lvl="0" marL="0" rtl="0" algn="l">
              <a:spcBef>
                <a:spcPts val="240"/>
              </a:spcBef>
              <a:spcAft>
                <a:spcPts val="0"/>
              </a:spcAft>
              <a:buClr>
                <a:schemeClr val="dk1"/>
              </a:buClr>
              <a:buSzPts val="1200"/>
              <a:buNone/>
            </a:pPr>
            <a:r>
              <a:rPr b="1" lang="en-US" sz="1200"/>
              <a:t>height = h;</a:t>
            </a:r>
            <a:endParaRPr b="1" sz="1200"/>
          </a:p>
          <a:p>
            <a:pPr indent="0" lvl="0" marL="0" rtl="0" algn="l">
              <a:spcBef>
                <a:spcPts val="240"/>
              </a:spcBef>
              <a:spcAft>
                <a:spcPts val="0"/>
              </a:spcAft>
              <a:buClr>
                <a:schemeClr val="dk1"/>
              </a:buClr>
              <a:buSzPts val="1200"/>
              <a:buNone/>
            </a:pPr>
            <a:r>
              <a:rPr b="1" lang="en-US" sz="1200"/>
              <a:t>depth = d;</a:t>
            </a:r>
            <a:endParaRPr b="1" sz="1200"/>
          </a:p>
          <a:p>
            <a:pPr indent="0" lvl="0" marL="0" rtl="0" algn="l">
              <a:spcBef>
                <a:spcPts val="240"/>
              </a:spcBef>
              <a:spcAft>
                <a:spcPts val="0"/>
              </a:spcAft>
              <a:buClr>
                <a:schemeClr val="dk1"/>
              </a:buClr>
              <a:buSzPts val="1200"/>
              <a:buNone/>
            </a:pPr>
            <a:r>
              <a:rPr b="1" lang="en-US" sz="1200"/>
              <a:t>}</a:t>
            </a:r>
            <a:endParaRPr/>
          </a:p>
          <a:p>
            <a:pPr indent="0" lvl="0" marL="0" rtl="0" algn="l">
              <a:spcBef>
                <a:spcPts val="240"/>
              </a:spcBef>
              <a:spcAft>
                <a:spcPts val="0"/>
              </a:spcAft>
              <a:buClr>
                <a:schemeClr val="dk1"/>
              </a:buClr>
              <a:buSzPts val="1200"/>
              <a:buNone/>
            </a:pPr>
            <a:r>
              <a:rPr b="1" lang="en-US" sz="1200"/>
              <a:t>// compute and return volume</a:t>
            </a:r>
            <a:endParaRPr/>
          </a:p>
          <a:p>
            <a:pPr indent="0" lvl="0" marL="0" rtl="0" algn="l">
              <a:spcBef>
                <a:spcPts val="240"/>
              </a:spcBef>
              <a:spcAft>
                <a:spcPts val="0"/>
              </a:spcAft>
              <a:buClr>
                <a:schemeClr val="dk1"/>
              </a:buClr>
              <a:buSzPts val="1200"/>
              <a:buNone/>
            </a:pPr>
            <a:r>
              <a:rPr b="1" lang="en-US" sz="1200"/>
              <a:t>double volume() {</a:t>
            </a:r>
            <a:endParaRPr/>
          </a:p>
          <a:p>
            <a:pPr indent="0" lvl="0" marL="0" rtl="0" algn="l">
              <a:spcBef>
                <a:spcPts val="240"/>
              </a:spcBef>
              <a:spcAft>
                <a:spcPts val="0"/>
              </a:spcAft>
              <a:buClr>
                <a:schemeClr val="dk1"/>
              </a:buClr>
              <a:buSzPts val="1200"/>
              <a:buNone/>
            </a:pPr>
            <a:r>
              <a:rPr b="1" lang="en-US" sz="1200"/>
              <a:t>return width * height * depth;</a:t>
            </a:r>
            <a:endParaRPr/>
          </a:p>
          <a:p>
            <a:pPr indent="0" lvl="0" marL="0" rtl="0" algn="l">
              <a:spcBef>
                <a:spcPts val="240"/>
              </a:spcBef>
              <a:spcAft>
                <a:spcPts val="0"/>
              </a:spcAft>
              <a:buClr>
                <a:schemeClr val="dk1"/>
              </a:buClr>
              <a:buSzPts val="1200"/>
              <a:buNone/>
            </a:pPr>
            <a:r>
              <a:rPr b="1" lang="en-US" sz="1200"/>
              <a:t>}</a:t>
            </a:r>
            <a:endParaRPr/>
          </a:p>
          <a:p>
            <a:pPr indent="0" lvl="0" marL="0" rtl="0" algn="l">
              <a:spcBef>
                <a:spcPts val="240"/>
              </a:spcBef>
              <a:spcAft>
                <a:spcPts val="0"/>
              </a:spcAft>
              <a:buClr>
                <a:schemeClr val="dk1"/>
              </a:buClr>
              <a:buSzPts val="1200"/>
              <a:buNone/>
            </a:pPr>
            <a:r>
              <a:rPr b="1" lang="en-US" sz="1200"/>
              <a:t>}</a:t>
            </a:r>
            <a:endParaRPr/>
          </a:p>
          <a:p>
            <a:pPr indent="0" lvl="0" marL="0" rtl="0" algn="l">
              <a:spcBef>
                <a:spcPts val="240"/>
              </a:spcBef>
              <a:spcAft>
                <a:spcPts val="0"/>
              </a:spcAft>
              <a:buClr>
                <a:schemeClr val="dk1"/>
              </a:buClr>
              <a:buSzPts val="1200"/>
              <a:buNone/>
            </a:pPr>
            <a:r>
              <a:rPr b="1" lang="en-US" sz="1200"/>
              <a:t>class BoxDemo6 {</a:t>
            </a:r>
            <a:endParaRPr/>
          </a:p>
          <a:p>
            <a:pPr indent="0" lvl="0" marL="0" rtl="0" algn="l">
              <a:spcBef>
                <a:spcPts val="240"/>
              </a:spcBef>
              <a:spcAft>
                <a:spcPts val="0"/>
              </a:spcAft>
              <a:buClr>
                <a:schemeClr val="dk1"/>
              </a:buClr>
              <a:buSzPts val="1200"/>
              <a:buNone/>
            </a:pPr>
            <a:r>
              <a:rPr b="1" lang="en-US" sz="1200"/>
              <a:t>public static void main(String args[]) {</a:t>
            </a:r>
            <a:endParaRPr/>
          </a:p>
          <a:p>
            <a:pPr indent="0" lvl="0" marL="0" rtl="0" algn="l">
              <a:spcBef>
                <a:spcPts val="240"/>
              </a:spcBef>
              <a:spcAft>
                <a:spcPts val="0"/>
              </a:spcAft>
              <a:buClr>
                <a:schemeClr val="dk1"/>
              </a:buClr>
              <a:buSzPts val="1200"/>
              <a:buNone/>
            </a:pPr>
            <a:r>
              <a:rPr b="1" lang="en-US" sz="1200"/>
              <a:t>// declare, allocate, and initialize Box objects</a:t>
            </a:r>
            <a:endParaRPr/>
          </a:p>
          <a:p>
            <a:pPr indent="0" lvl="0" marL="0" rtl="0" algn="l">
              <a:spcBef>
                <a:spcPts val="240"/>
              </a:spcBef>
              <a:spcAft>
                <a:spcPts val="0"/>
              </a:spcAft>
              <a:buClr>
                <a:schemeClr val="dk1"/>
              </a:buClr>
              <a:buSzPts val="1200"/>
              <a:buNone/>
            </a:pPr>
            <a:r>
              <a:rPr b="1" lang="en-US" sz="1200"/>
              <a:t>Box mybox1 = new Box();</a:t>
            </a:r>
            <a:endParaRPr b="1" sz="1200"/>
          </a:p>
          <a:p>
            <a:pPr indent="0" lvl="0" marL="0" rtl="0" algn="l">
              <a:spcBef>
                <a:spcPts val="240"/>
              </a:spcBef>
              <a:spcAft>
                <a:spcPts val="0"/>
              </a:spcAft>
              <a:buClr>
                <a:schemeClr val="dk1"/>
              </a:buClr>
              <a:buSzPts val="1200"/>
              <a:buNone/>
            </a:pPr>
            <a:r>
              <a:rPr b="1" lang="en-US" sz="1200"/>
              <a:t>Box mybox2 = new Box();</a:t>
            </a:r>
            <a:endParaRPr b="1" sz="1200"/>
          </a:p>
          <a:p>
            <a:pPr indent="0" lvl="0" marL="0" rtl="0" algn="l">
              <a:spcBef>
                <a:spcPts val="240"/>
              </a:spcBef>
              <a:spcAft>
                <a:spcPts val="0"/>
              </a:spcAft>
              <a:buClr>
                <a:schemeClr val="dk1"/>
              </a:buClr>
              <a:buSzPts val="1200"/>
              <a:buNone/>
            </a:pPr>
            <a:r>
              <a:rPr b="1" lang="en-US" sz="1200"/>
              <a:t>double vol;</a:t>
            </a:r>
            <a:endParaRPr/>
          </a:p>
          <a:p>
            <a:pPr indent="0" lvl="0" marL="0" rtl="0" algn="l">
              <a:spcBef>
                <a:spcPts val="240"/>
              </a:spcBef>
              <a:spcAft>
                <a:spcPts val="0"/>
              </a:spcAft>
              <a:buClr>
                <a:schemeClr val="dk1"/>
              </a:buClr>
              <a:buSzPts val="1200"/>
              <a:buNone/>
            </a:pPr>
            <a:r>
              <a:rPr b="1" lang="en-US" sz="1200"/>
              <a:t>// get volume of first box</a:t>
            </a:r>
            <a:endParaRPr/>
          </a:p>
          <a:p>
            <a:pPr indent="0" lvl="0" marL="0" rtl="0" algn="l">
              <a:spcBef>
                <a:spcPts val="240"/>
              </a:spcBef>
              <a:spcAft>
                <a:spcPts val="0"/>
              </a:spcAft>
              <a:buClr>
                <a:schemeClr val="dk1"/>
              </a:buClr>
              <a:buSzPts val="1200"/>
              <a:buNone/>
            </a:pPr>
            <a:r>
              <a:rPr b="1" lang="en-US" sz="1200"/>
              <a:t>vol = mybox1.volume();</a:t>
            </a:r>
            <a:endParaRPr/>
          </a:p>
          <a:p>
            <a:pPr indent="0" lvl="0" marL="0" rtl="0" algn="l">
              <a:spcBef>
                <a:spcPts val="240"/>
              </a:spcBef>
              <a:spcAft>
                <a:spcPts val="0"/>
              </a:spcAft>
              <a:buClr>
                <a:schemeClr val="dk1"/>
              </a:buClr>
              <a:buSzPts val="1200"/>
              <a:buNone/>
            </a:pPr>
            <a:r>
              <a:rPr b="1" lang="en-US" sz="1200"/>
              <a:t>System.out.println("Volume is " + vol);</a:t>
            </a:r>
            <a:endParaRPr/>
          </a:p>
          <a:p>
            <a:pPr indent="0" lvl="0" marL="0" rtl="0" algn="l">
              <a:spcBef>
                <a:spcPts val="240"/>
              </a:spcBef>
              <a:spcAft>
                <a:spcPts val="0"/>
              </a:spcAft>
              <a:buClr>
                <a:schemeClr val="dk1"/>
              </a:buClr>
              <a:buSzPts val="1200"/>
              <a:buNone/>
            </a:pPr>
            <a:r>
              <a:rPr b="1" lang="en-US" sz="1200"/>
              <a:t>// get volume of second box</a:t>
            </a:r>
            <a:endParaRPr/>
          </a:p>
          <a:p>
            <a:pPr indent="0" lvl="0" marL="0" rtl="0" algn="l">
              <a:spcBef>
                <a:spcPts val="240"/>
              </a:spcBef>
              <a:spcAft>
                <a:spcPts val="0"/>
              </a:spcAft>
              <a:buClr>
                <a:schemeClr val="dk1"/>
              </a:buClr>
              <a:buSzPts val="1200"/>
              <a:buNone/>
            </a:pPr>
            <a:r>
              <a:rPr b="1" lang="en-US" sz="1200"/>
              <a:t>vol = mybox2.volume();</a:t>
            </a:r>
            <a:endParaRPr/>
          </a:p>
          <a:p>
            <a:pPr indent="0" lvl="0" marL="0" rtl="0" algn="l">
              <a:spcBef>
                <a:spcPts val="240"/>
              </a:spcBef>
              <a:spcAft>
                <a:spcPts val="0"/>
              </a:spcAft>
              <a:buClr>
                <a:schemeClr val="dk1"/>
              </a:buClr>
              <a:buSzPts val="1200"/>
              <a:buNone/>
            </a:pPr>
            <a:r>
              <a:rPr b="1" lang="en-US" sz="1200"/>
              <a:t>System.out.println("Volume is " + vol);</a:t>
            </a:r>
            <a:endParaRPr/>
          </a:p>
          <a:p>
            <a:pPr indent="0" lvl="0" marL="0" rtl="0" algn="l">
              <a:spcBef>
                <a:spcPts val="240"/>
              </a:spcBef>
              <a:spcAft>
                <a:spcPts val="0"/>
              </a:spcAft>
              <a:buClr>
                <a:schemeClr val="dk1"/>
              </a:buClr>
              <a:buSzPts val="1200"/>
              <a:buNone/>
            </a:pPr>
            <a:r>
              <a:rPr b="1" lang="en-US" sz="1200"/>
              <a:t>}</a:t>
            </a:r>
            <a:endParaRPr/>
          </a:p>
          <a:p>
            <a:pPr indent="0" lvl="0" marL="0" rtl="0" algn="l">
              <a:spcBef>
                <a:spcPts val="240"/>
              </a:spcBef>
              <a:spcAft>
                <a:spcPts val="0"/>
              </a:spcAft>
              <a:buClr>
                <a:schemeClr val="dk1"/>
              </a:buClr>
              <a:buSzPts val="1200"/>
              <a:buNone/>
            </a:pPr>
            <a:r>
              <a:rPr b="1" lang="en-US" sz="1200"/>
              <a:t>}</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constructors</a:t>
            </a:r>
            <a:endParaRPr/>
          </a:p>
        </p:txBody>
      </p:sp>
      <p:sp>
        <p:nvSpPr>
          <p:cNvPr id="978" name="Google Shape;978;p148"/>
          <p:cNvSpPr txBox="1"/>
          <p:nvPr>
            <p:ph idx="1" type="body"/>
          </p:nvPr>
        </p:nvSpPr>
        <p:spPr>
          <a:xfrm>
            <a:off x="457200" y="1219200"/>
            <a:ext cx="8229600" cy="55626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b="1" lang="en-US"/>
              <a:t>class BoxDemo6 {</a:t>
            </a:r>
            <a:endParaRPr/>
          </a:p>
          <a:p>
            <a:pPr indent="0" lvl="0" marL="0" rtl="0" algn="l">
              <a:spcBef>
                <a:spcPts val="352"/>
              </a:spcBef>
              <a:spcAft>
                <a:spcPts val="0"/>
              </a:spcAft>
              <a:buClr>
                <a:schemeClr val="dk1"/>
              </a:buClr>
              <a:buSzPct val="100000"/>
              <a:buNone/>
            </a:pPr>
            <a:r>
              <a:rPr b="1" lang="en-US"/>
              <a:t>public static void main(String args[]) {</a:t>
            </a:r>
            <a:endParaRPr/>
          </a:p>
          <a:p>
            <a:pPr indent="0" lvl="0" marL="0" rtl="0" algn="l">
              <a:spcBef>
                <a:spcPts val="352"/>
              </a:spcBef>
              <a:spcAft>
                <a:spcPts val="0"/>
              </a:spcAft>
              <a:buClr>
                <a:schemeClr val="dk1"/>
              </a:buClr>
              <a:buSzPct val="100000"/>
              <a:buNone/>
            </a:pPr>
            <a:r>
              <a:rPr b="1" lang="en-US"/>
              <a:t>// declare, allocate, and initialize Box objects</a:t>
            </a:r>
            <a:endParaRPr/>
          </a:p>
          <a:p>
            <a:pPr indent="0" lvl="0" marL="0" rtl="0" algn="l">
              <a:spcBef>
                <a:spcPts val="352"/>
              </a:spcBef>
              <a:spcAft>
                <a:spcPts val="0"/>
              </a:spcAft>
              <a:buClr>
                <a:schemeClr val="dk1"/>
              </a:buClr>
              <a:buSzPct val="100000"/>
              <a:buNone/>
            </a:pPr>
            <a:r>
              <a:rPr b="1" lang="en-US"/>
              <a:t>Box mybox1 = new Box();</a:t>
            </a:r>
            <a:endParaRPr/>
          </a:p>
          <a:p>
            <a:pPr indent="0" lvl="0" marL="0" rtl="0" algn="l">
              <a:spcBef>
                <a:spcPts val="352"/>
              </a:spcBef>
              <a:spcAft>
                <a:spcPts val="0"/>
              </a:spcAft>
              <a:buClr>
                <a:schemeClr val="dk1"/>
              </a:buClr>
              <a:buSzPct val="100000"/>
              <a:buNone/>
            </a:pPr>
            <a:r>
              <a:rPr b="1" lang="en-US"/>
              <a:t>Box mybox2 = new Box();</a:t>
            </a:r>
            <a:endParaRPr/>
          </a:p>
          <a:p>
            <a:pPr indent="0" lvl="0" marL="0" rtl="0" algn="l">
              <a:spcBef>
                <a:spcPts val="352"/>
              </a:spcBef>
              <a:spcAft>
                <a:spcPts val="0"/>
              </a:spcAft>
              <a:buClr>
                <a:schemeClr val="dk1"/>
              </a:buClr>
              <a:buSzPct val="100000"/>
              <a:buNone/>
            </a:pPr>
            <a:r>
              <a:rPr b="1" lang="en-US"/>
              <a:t>double vol;</a:t>
            </a:r>
            <a:endParaRPr/>
          </a:p>
          <a:p>
            <a:pPr indent="0" lvl="0" marL="0" rtl="0" algn="l">
              <a:spcBef>
                <a:spcPts val="352"/>
              </a:spcBef>
              <a:spcAft>
                <a:spcPts val="0"/>
              </a:spcAft>
              <a:buClr>
                <a:schemeClr val="dk1"/>
              </a:buClr>
              <a:buSzPct val="100000"/>
              <a:buNone/>
            </a:pPr>
            <a:r>
              <a:rPr b="1" lang="en-US"/>
              <a:t>// get volume of first box</a:t>
            </a:r>
            <a:endParaRPr/>
          </a:p>
          <a:p>
            <a:pPr indent="0" lvl="0" marL="0" rtl="0" algn="l">
              <a:spcBef>
                <a:spcPts val="352"/>
              </a:spcBef>
              <a:spcAft>
                <a:spcPts val="0"/>
              </a:spcAft>
              <a:buClr>
                <a:schemeClr val="dk1"/>
              </a:buClr>
              <a:buSzPct val="100000"/>
              <a:buNone/>
            </a:pPr>
            <a:r>
              <a:rPr b="1" lang="en-US"/>
              <a:t>vol = mybox1.volume();</a:t>
            </a:r>
            <a:endParaRPr/>
          </a:p>
          <a:p>
            <a:pPr indent="0" lvl="0" marL="0" rtl="0" algn="l">
              <a:spcBef>
                <a:spcPts val="352"/>
              </a:spcBef>
              <a:spcAft>
                <a:spcPts val="0"/>
              </a:spcAft>
              <a:buClr>
                <a:schemeClr val="dk1"/>
              </a:buClr>
              <a:buSzPct val="100000"/>
              <a:buNone/>
            </a:pPr>
            <a:r>
              <a:rPr b="1" lang="en-US"/>
              <a:t>System.out.println("Volume is " + vol);</a:t>
            </a:r>
            <a:endParaRPr/>
          </a:p>
          <a:p>
            <a:pPr indent="0" lvl="0" marL="0" rtl="0" algn="l">
              <a:spcBef>
                <a:spcPts val="352"/>
              </a:spcBef>
              <a:spcAft>
                <a:spcPts val="0"/>
              </a:spcAft>
              <a:buClr>
                <a:schemeClr val="dk1"/>
              </a:buClr>
              <a:buSzPct val="100000"/>
              <a:buNone/>
            </a:pPr>
            <a:r>
              <a:rPr b="1" lang="en-US"/>
              <a:t>// get volume of second box</a:t>
            </a:r>
            <a:endParaRPr/>
          </a:p>
          <a:p>
            <a:pPr indent="0" lvl="0" marL="0" rtl="0" algn="l">
              <a:spcBef>
                <a:spcPts val="352"/>
              </a:spcBef>
              <a:spcAft>
                <a:spcPts val="0"/>
              </a:spcAft>
              <a:buClr>
                <a:schemeClr val="dk1"/>
              </a:buClr>
              <a:buSzPct val="100000"/>
              <a:buNone/>
            </a:pPr>
            <a:r>
              <a:rPr b="1" lang="en-US"/>
              <a:t>vol = mybox2.volume();</a:t>
            </a:r>
            <a:endParaRPr/>
          </a:p>
          <a:p>
            <a:pPr indent="0" lvl="0" marL="0" rtl="0" algn="l">
              <a:spcBef>
                <a:spcPts val="352"/>
              </a:spcBef>
              <a:spcAft>
                <a:spcPts val="0"/>
              </a:spcAft>
              <a:buClr>
                <a:schemeClr val="dk1"/>
              </a:buClr>
              <a:buSzPct val="100000"/>
              <a:buNone/>
            </a:pPr>
            <a:r>
              <a:rPr b="1" lang="en-US"/>
              <a:t>System.out.println("Volume is " + vol);</a:t>
            </a:r>
            <a:endParaRPr/>
          </a:p>
          <a:p>
            <a:pPr indent="0" lvl="0" marL="0" rtl="0" algn="l">
              <a:spcBef>
                <a:spcPts val="352"/>
              </a:spcBef>
              <a:spcAft>
                <a:spcPts val="0"/>
              </a:spcAft>
              <a:buClr>
                <a:schemeClr val="dk1"/>
              </a:buClr>
              <a:buSzPct val="100000"/>
              <a:buNone/>
            </a:pPr>
            <a:r>
              <a:rPr b="1" lang="en-US"/>
              <a:t>}</a:t>
            </a:r>
            <a:endParaRPr/>
          </a:p>
          <a:p>
            <a:pPr indent="0" lvl="0" marL="0" rtl="0" algn="l">
              <a:spcBef>
                <a:spcPts val="352"/>
              </a:spcBef>
              <a:spcAft>
                <a:spcPts val="0"/>
              </a:spcAft>
              <a:buClr>
                <a:schemeClr val="dk1"/>
              </a:buClr>
              <a:buSzPct val="100000"/>
              <a:buNone/>
            </a:pPr>
            <a:r>
              <a:rPr b="1" lang="en-US"/>
              <a:t>}</a:t>
            </a:r>
            <a:endParaRPr/>
          </a:p>
          <a:p>
            <a:pPr indent="-23114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Char char="•"/>
            </a:pPr>
            <a:r>
              <a:rPr lang="en-US"/>
              <a:t>When this program is run, it generates the following results:</a:t>
            </a:r>
            <a:endParaRPr/>
          </a:p>
          <a:p>
            <a:pPr indent="0" lvl="0" marL="0" rtl="0" algn="l">
              <a:spcBef>
                <a:spcPts val="352"/>
              </a:spcBef>
              <a:spcAft>
                <a:spcPts val="0"/>
              </a:spcAft>
              <a:buClr>
                <a:schemeClr val="dk1"/>
              </a:buClr>
              <a:buSzPct val="100000"/>
              <a:buNone/>
            </a:pPr>
            <a:r>
              <a:rPr lang="en-US"/>
              <a:t>Constructing Box</a:t>
            </a:r>
            <a:endParaRPr/>
          </a:p>
          <a:p>
            <a:pPr indent="0" lvl="0" marL="0" rtl="0" algn="l">
              <a:spcBef>
                <a:spcPts val="352"/>
              </a:spcBef>
              <a:spcAft>
                <a:spcPts val="0"/>
              </a:spcAft>
              <a:buClr>
                <a:schemeClr val="dk1"/>
              </a:buClr>
              <a:buSzPct val="100000"/>
              <a:buNone/>
            </a:pPr>
            <a:r>
              <a:rPr lang="en-US"/>
              <a:t>Constructing Box</a:t>
            </a:r>
            <a:endParaRPr/>
          </a:p>
          <a:p>
            <a:pPr indent="0" lvl="0" marL="0" rtl="0" algn="l">
              <a:spcBef>
                <a:spcPts val="352"/>
              </a:spcBef>
              <a:spcAft>
                <a:spcPts val="0"/>
              </a:spcAft>
              <a:buClr>
                <a:schemeClr val="dk1"/>
              </a:buClr>
              <a:buSzPct val="100000"/>
              <a:buNone/>
            </a:pPr>
            <a:r>
              <a:rPr lang="en-US"/>
              <a:t>Volume is 1000.0</a:t>
            </a:r>
            <a:endParaRPr/>
          </a:p>
          <a:p>
            <a:pPr indent="0" lvl="0" marL="0" rtl="0" algn="l">
              <a:spcBef>
                <a:spcPts val="352"/>
              </a:spcBef>
              <a:spcAft>
                <a:spcPts val="0"/>
              </a:spcAft>
              <a:buClr>
                <a:schemeClr val="dk1"/>
              </a:buClr>
              <a:buSzPct val="100000"/>
              <a:buNone/>
            </a:pPr>
            <a:r>
              <a:rPr lang="en-US"/>
              <a:t>Volume is 1000.0</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Parameterized Constructors</a:t>
            </a:r>
            <a:endParaRPr/>
          </a:p>
        </p:txBody>
      </p:sp>
      <p:sp>
        <p:nvSpPr>
          <p:cNvPr id="984" name="Google Shape;984;p149"/>
          <p:cNvSpPr txBox="1"/>
          <p:nvPr>
            <p:ph idx="1" type="body"/>
          </p:nvPr>
        </p:nvSpPr>
        <p:spPr>
          <a:xfrm>
            <a:off x="457200" y="1143000"/>
            <a:ext cx="8229600" cy="57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
              <a:buNone/>
            </a:pPr>
            <a:r>
              <a:rPr b="1" lang="en-US" sz="1000"/>
              <a:t>/* Here, Box uses a parameterized constructor to</a:t>
            </a:r>
            <a:endParaRPr/>
          </a:p>
          <a:p>
            <a:pPr indent="0" lvl="0" marL="0" rtl="0" algn="l">
              <a:spcBef>
                <a:spcPts val="200"/>
              </a:spcBef>
              <a:spcAft>
                <a:spcPts val="0"/>
              </a:spcAft>
              <a:buClr>
                <a:schemeClr val="dk1"/>
              </a:buClr>
              <a:buSzPts val="1000"/>
              <a:buNone/>
            </a:pPr>
            <a:r>
              <a:rPr b="1" lang="en-US" sz="1000"/>
              <a:t>initialize the dimensions of a box.</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class Box {</a:t>
            </a:r>
            <a:endParaRPr/>
          </a:p>
          <a:p>
            <a:pPr indent="0" lvl="0" marL="0" rtl="0" algn="l">
              <a:spcBef>
                <a:spcPts val="200"/>
              </a:spcBef>
              <a:spcAft>
                <a:spcPts val="0"/>
              </a:spcAft>
              <a:buClr>
                <a:schemeClr val="dk1"/>
              </a:buClr>
              <a:buSzPts val="1000"/>
              <a:buNone/>
            </a:pPr>
            <a:r>
              <a:rPr b="1" lang="en-US" sz="1000"/>
              <a:t>double width;</a:t>
            </a:r>
            <a:endParaRPr/>
          </a:p>
          <a:p>
            <a:pPr indent="0" lvl="0" marL="0" rtl="0" algn="l">
              <a:spcBef>
                <a:spcPts val="200"/>
              </a:spcBef>
              <a:spcAft>
                <a:spcPts val="0"/>
              </a:spcAft>
              <a:buClr>
                <a:schemeClr val="dk1"/>
              </a:buClr>
              <a:buSzPts val="1000"/>
              <a:buNone/>
            </a:pPr>
            <a:r>
              <a:rPr b="1" lang="en-US" sz="1000"/>
              <a:t>double height;</a:t>
            </a:r>
            <a:endParaRPr/>
          </a:p>
          <a:p>
            <a:pPr indent="0" lvl="0" marL="0" rtl="0" algn="l">
              <a:spcBef>
                <a:spcPts val="200"/>
              </a:spcBef>
              <a:spcAft>
                <a:spcPts val="0"/>
              </a:spcAft>
              <a:buClr>
                <a:schemeClr val="dk1"/>
              </a:buClr>
              <a:buSzPts val="1000"/>
              <a:buNone/>
            </a:pPr>
            <a:r>
              <a:rPr b="1" lang="en-US" sz="1000"/>
              <a:t>double depth;</a:t>
            </a:r>
            <a:endParaRPr/>
          </a:p>
          <a:p>
            <a:pPr indent="0" lvl="0" marL="0" rtl="0" algn="l">
              <a:spcBef>
                <a:spcPts val="200"/>
              </a:spcBef>
              <a:spcAft>
                <a:spcPts val="0"/>
              </a:spcAft>
              <a:buClr>
                <a:schemeClr val="dk1"/>
              </a:buClr>
              <a:buSzPts val="1000"/>
              <a:buNone/>
            </a:pPr>
            <a:r>
              <a:rPr b="1" lang="en-US" sz="1000"/>
              <a:t>// This is the constructor for Box.</a:t>
            </a:r>
            <a:endParaRPr/>
          </a:p>
          <a:p>
            <a:pPr indent="0" lvl="0" marL="0" rtl="0" algn="l">
              <a:spcBef>
                <a:spcPts val="200"/>
              </a:spcBef>
              <a:spcAft>
                <a:spcPts val="0"/>
              </a:spcAft>
              <a:buClr>
                <a:schemeClr val="dk1"/>
              </a:buClr>
              <a:buSzPts val="1000"/>
              <a:buNone/>
            </a:pPr>
            <a:r>
              <a:rPr b="1" lang="en-US" sz="1000"/>
              <a:t>Box(double w, double h, double d) {</a:t>
            </a:r>
            <a:endParaRPr/>
          </a:p>
          <a:p>
            <a:pPr indent="0" lvl="0" marL="0" rtl="0" algn="l">
              <a:spcBef>
                <a:spcPts val="200"/>
              </a:spcBef>
              <a:spcAft>
                <a:spcPts val="0"/>
              </a:spcAft>
              <a:buClr>
                <a:schemeClr val="dk1"/>
              </a:buClr>
              <a:buSzPts val="1000"/>
              <a:buNone/>
            </a:pPr>
            <a:r>
              <a:rPr b="1" lang="en-US" sz="1000"/>
              <a:t>width = w;</a:t>
            </a:r>
            <a:endParaRPr/>
          </a:p>
          <a:p>
            <a:pPr indent="0" lvl="0" marL="0" rtl="0" algn="l">
              <a:spcBef>
                <a:spcPts val="200"/>
              </a:spcBef>
              <a:spcAft>
                <a:spcPts val="0"/>
              </a:spcAft>
              <a:buClr>
                <a:schemeClr val="dk1"/>
              </a:buClr>
              <a:buSzPts val="1000"/>
              <a:buNone/>
            </a:pPr>
            <a:r>
              <a:rPr b="1" lang="en-US" sz="1000"/>
              <a:t>height = h;</a:t>
            </a:r>
            <a:endParaRPr/>
          </a:p>
          <a:p>
            <a:pPr indent="0" lvl="0" marL="0" rtl="0" algn="l">
              <a:spcBef>
                <a:spcPts val="200"/>
              </a:spcBef>
              <a:spcAft>
                <a:spcPts val="0"/>
              </a:spcAft>
              <a:buClr>
                <a:schemeClr val="dk1"/>
              </a:buClr>
              <a:buSzPts val="1000"/>
              <a:buNone/>
            </a:pPr>
            <a:r>
              <a:rPr b="1" lang="en-US" sz="1000"/>
              <a:t>depth = d;</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 compute and return volume</a:t>
            </a:r>
            <a:endParaRPr/>
          </a:p>
          <a:p>
            <a:pPr indent="0" lvl="0" marL="0" rtl="0" algn="l">
              <a:spcBef>
                <a:spcPts val="200"/>
              </a:spcBef>
              <a:spcAft>
                <a:spcPts val="0"/>
              </a:spcAft>
              <a:buClr>
                <a:schemeClr val="dk1"/>
              </a:buClr>
              <a:buSzPts val="1000"/>
              <a:buNone/>
            </a:pPr>
            <a:r>
              <a:rPr b="1" lang="en-US" sz="1000"/>
              <a:t>double volume() {</a:t>
            </a:r>
            <a:endParaRPr/>
          </a:p>
          <a:p>
            <a:pPr indent="0" lvl="0" marL="0" rtl="0" algn="l">
              <a:spcBef>
                <a:spcPts val="200"/>
              </a:spcBef>
              <a:spcAft>
                <a:spcPts val="0"/>
              </a:spcAft>
              <a:buClr>
                <a:schemeClr val="dk1"/>
              </a:buClr>
              <a:buSzPts val="1000"/>
              <a:buNone/>
            </a:pPr>
            <a:r>
              <a:rPr b="1" lang="en-US" sz="1000"/>
              <a:t>return width * height * depth;</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class BoxDemo7 {</a:t>
            </a:r>
            <a:endParaRPr/>
          </a:p>
          <a:p>
            <a:pPr indent="0" lvl="0" marL="0" rtl="0" algn="l">
              <a:spcBef>
                <a:spcPts val="200"/>
              </a:spcBef>
              <a:spcAft>
                <a:spcPts val="0"/>
              </a:spcAft>
              <a:buClr>
                <a:schemeClr val="dk1"/>
              </a:buClr>
              <a:buSzPts val="1000"/>
              <a:buNone/>
            </a:pPr>
            <a:r>
              <a:rPr b="1" lang="en-US" sz="1000"/>
              <a:t>public static void main(String args[]) {</a:t>
            </a:r>
            <a:endParaRPr/>
          </a:p>
          <a:p>
            <a:pPr indent="0" lvl="0" marL="0" rtl="0" algn="l">
              <a:spcBef>
                <a:spcPts val="200"/>
              </a:spcBef>
              <a:spcAft>
                <a:spcPts val="0"/>
              </a:spcAft>
              <a:buClr>
                <a:schemeClr val="dk1"/>
              </a:buClr>
              <a:buSzPts val="1000"/>
              <a:buNone/>
            </a:pPr>
            <a:r>
              <a:rPr b="1" lang="en-US" sz="1000"/>
              <a:t>// declare, allocate, and initialize Box objects</a:t>
            </a:r>
            <a:endParaRPr/>
          </a:p>
          <a:p>
            <a:pPr indent="0" lvl="0" marL="0" rtl="0" algn="l">
              <a:spcBef>
                <a:spcPts val="200"/>
              </a:spcBef>
              <a:spcAft>
                <a:spcPts val="0"/>
              </a:spcAft>
              <a:buClr>
                <a:schemeClr val="dk1"/>
              </a:buClr>
              <a:buSzPts val="1000"/>
              <a:buNone/>
            </a:pPr>
            <a:r>
              <a:rPr b="1" lang="en-US" sz="1000"/>
              <a:t>Box mybox1 = new Box(10, 20, 15);</a:t>
            </a:r>
            <a:endParaRPr/>
          </a:p>
          <a:p>
            <a:pPr indent="0" lvl="0" marL="0" rtl="0" algn="l">
              <a:spcBef>
                <a:spcPts val="200"/>
              </a:spcBef>
              <a:spcAft>
                <a:spcPts val="0"/>
              </a:spcAft>
              <a:buClr>
                <a:schemeClr val="dk1"/>
              </a:buClr>
              <a:buSzPts val="1000"/>
              <a:buNone/>
            </a:pPr>
            <a:r>
              <a:rPr b="1" lang="en-US" sz="1000"/>
              <a:t>Box mybox2 = new Box(3, 6, 9);</a:t>
            </a:r>
            <a:endParaRPr/>
          </a:p>
          <a:p>
            <a:pPr indent="0" lvl="0" marL="0" rtl="0" algn="l">
              <a:spcBef>
                <a:spcPts val="200"/>
              </a:spcBef>
              <a:spcAft>
                <a:spcPts val="0"/>
              </a:spcAft>
              <a:buClr>
                <a:schemeClr val="dk1"/>
              </a:buClr>
              <a:buSzPts val="1000"/>
              <a:buNone/>
            </a:pPr>
            <a:r>
              <a:rPr b="1" lang="en-US" sz="1000"/>
              <a:t>double vol;</a:t>
            </a:r>
            <a:endParaRPr/>
          </a:p>
          <a:p>
            <a:pPr indent="0" lvl="0" marL="0" rtl="0" algn="l">
              <a:spcBef>
                <a:spcPts val="200"/>
              </a:spcBef>
              <a:spcAft>
                <a:spcPts val="0"/>
              </a:spcAft>
              <a:buClr>
                <a:schemeClr val="dk1"/>
              </a:buClr>
              <a:buSzPts val="1000"/>
              <a:buNone/>
            </a:pPr>
            <a:r>
              <a:rPr b="1" lang="en-US" sz="1000"/>
              <a:t>// get volume of first box</a:t>
            </a:r>
            <a:endParaRPr/>
          </a:p>
          <a:p>
            <a:pPr indent="0" lvl="0" marL="0" rtl="0" algn="l">
              <a:spcBef>
                <a:spcPts val="200"/>
              </a:spcBef>
              <a:spcAft>
                <a:spcPts val="0"/>
              </a:spcAft>
              <a:buClr>
                <a:schemeClr val="dk1"/>
              </a:buClr>
              <a:buSzPts val="1000"/>
              <a:buNone/>
            </a:pPr>
            <a:r>
              <a:rPr b="1" lang="en-US" sz="1000"/>
              <a:t>vol = mybox1.volume();</a:t>
            </a:r>
            <a:endParaRPr/>
          </a:p>
          <a:p>
            <a:pPr indent="0" lvl="0" marL="0" rtl="0" algn="l">
              <a:spcBef>
                <a:spcPts val="200"/>
              </a:spcBef>
              <a:spcAft>
                <a:spcPts val="0"/>
              </a:spcAft>
              <a:buClr>
                <a:schemeClr val="dk1"/>
              </a:buClr>
              <a:buSzPts val="1000"/>
              <a:buNone/>
            </a:pPr>
            <a:r>
              <a:rPr b="1" lang="en-US" sz="1000"/>
              <a:t>System.out.println("Volume is " + vol);</a:t>
            </a:r>
            <a:endParaRPr/>
          </a:p>
          <a:p>
            <a:pPr indent="0" lvl="0" marL="0" rtl="0" algn="l">
              <a:spcBef>
                <a:spcPts val="200"/>
              </a:spcBef>
              <a:spcAft>
                <a:spcPts val="0"/>
              </a:spcAft>
              <a:buClr>
                <a:schemeClr val="dk1"/>
              </a:buClr>
              <a:buSzPts val="1000"/>
              <a:buNone/>
            </a:pPr>
            <a:r>
              <a:rPr b="1" lang="en-US" sz="1000"/>
              <a:t>// get volume of second box</a:t>
            </a:r>
            <a:endParaRPr/>
          </a:p>
          <a:p>
            <a:pPr indent="0" lvl="0" marL="0" rtl="0" algn="l">
              <a:spcBef>
                <a:spcPts val="200"/>
              </a:spcBef>
              <a:spcAft>
                <a:spcPts val="0"/>
              </a:spcAft>
              <a:buClr>
                <a:schemeClr val="dk1"/>
              </a:buClr>
              <a:buSzPts val="1000"/>
              <a:buNone/>
            </a:pPr>
            <a:r>
              <a:rPr b="1" lang="en-US" sz="1000"/>
              <a:t>vol = mybox2.volume();</a:t>
            </a:r>
            <a:endParaRPr/>
          </a:p>
          <a:p>
            <a:pPr indent="0" lvl="0" marL="0" rtl="0" algn="l">
              <a:spcBef>
                <a:spcPts val="200"/>
              </a:spcBef>
              <a:spcAft>
                <a:spcPts val="0"/>
              </a:spcAft>
              <a:buClr>
                <a:schemeClr val="dk1"/>
              </a:buClr>
              <a:buSzPts val="1000"/>
              <a:buNone/>
            </a:pPr>
            <a:r>
              <a:rPr b="1" lang="en-US" sz="1000"/>
              <a:t>System.out.println("Volume is " + vol);</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a:t>
            </a:r>
            <a:endParaRPr/>
          </a:p>
          <a:p>
            <a:pPr indent="0" lvl="0" marL="0" rtl="0" algn="l">
              <a:spcBef>
                <a:spcPts val="200"/>
              </a:spcBef>
              <a:spcAft>
                <a:spcPts val="0"/>
              </a:spcAft>
              <a:buClr>
                <a:schemeClr val="dk1"/>
              </a:buClr>
              <a:buSzPts val="1000"/>
              <a:buNone/>
            </a:pPr>
            <a:r>
              <a:rPr b="1" lang="en-US" sz="1000"/>
              <a:t>The output from this program is shown here:</a:t>
            </a:r>
            <a:endParaRPr/>
          </a:p>
          <a:p>
            <a:pPr indent="0" lvl="0" marL="0" rtl="0" algn="l">
              <a:spcBef>
                <a:spcPts val="200"/>
              </a:spcBef>
              <a:spcAft>
                <a:spcPts val="0"/>
              </a:spcAft>
              <a:buClr>
                <a:schemeClr val="dk1"/>
              </a:buClr>
              <a:buSzPts val="1000"/>
              <a:buNone/>
            </a:pPr>
            <a:r>
              <a:rPr b="1" lang="en-US" sz="1000"/>
              <a:t>Volume is 3000.0</a:t>
            </a:r>
            <a:endParaRPr/>
          </a:p>
          <a:p>
            <a:pPr indent="0" lvl="0" marL="0" rtl="0" algn="l">
              <a:spcBef>
                <a:spcPts val="200"/>
              </a:spcBef>
              <a:spcAft>
                <a:spcPts val="0"/>
              </a:spcAft>
              <a:buClr>
                <a:schemeClr val="dk1"/>
              </a:buClr>
              <a:buSzPts val="1000"/>
              <a:buNone/>
            </a:pPr>
            <a:r>
              <a:rPr b="1" lang="en-US" sz="1000"/>
              <a:t>Volume is 162.0</a:t>
            </a:r>
            <a:endParaRPr b="1" sz="100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Overloading Methods</a:t>
            </a:r>
            <a:endParaRPr/>
          </a:p>
        </p:txBody>
      </p:sp>
      <p:sp>
        <p:nvSpPr>
          <p:cNvPr id="990" name="Google Shape;990;p1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Two or more methods within the same class that share the same name, but their parameter declarations are different.</a:t>
            </a:r>
            <a:endParaRPr/>
          </a:p>
          <a:p>
            <a:pPr indent="-342900" lvl="0" marL="342900" rtl="0" algn="l">
              <a:spcBef>
                <a:spcPts val="640"/>
              </a:spcBef>
              <a:spcAft>
                <a:spcPts val="0"/>
              </a:spcAft>
              <a:buClr>
                <a:schemeClr val="dk1"/>
              </a:buClr>
              <a:buSzPts val="3200"/>
              <a:buChar char="•"/>
            </a:pPr>
            <a:r>
              <a:rPr lang="en-US"/>
              <a:t>Method overloading is one of the ways that Java supports polymorphism.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Classes and Instances</a:t>
            </a:r>
            <a:endParaRPr/>
          </a:p>
        </p:txBody>
      </p:sp>
      <p:sp>
        <p:nvSpPr>
          <p:cNvPr id="170" name="Google Shape;17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None/>
            </a:pPr>
            <a:r>
              <a:rPr b="1" lang="en-US">
                <a:solidFill>
                  <a:srgbClr val="FF0000"/>
                </a:solidFill>
                <a:latin typeface="Times New Roman"/>
                <a:ea typeface="Times New Roman"/>
                <a:cs typeface="Times New Roman"/>
                <a:sym typeface="Times New Roman"/>
              </a:rPr>
              <a:t>Example :</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Class: Bird</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Object : crow</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States: no of wings, color</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Behavior: fly,eat</a:t>
            </a:r>
            <a:endParaRPr b="1">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Class : Fruit</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Object: apple, mango, grape, banana, pears, orange</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States: color, taste, seeds, season</a:t>
            </a:r>
            <a:endParaRPr/>
          </a:p>
          <a:p>
            <a:pPr indent="-342900" lvl="0" marL="342900" rtl="0" algn="l">
              <a:spcBef>
                <a:spcPts val="592"/>
              </a:spcBef>
              <a:spcAft>
                <a:spcPts val="0"/>
              </a:spcAft>
              <a:buClr>
                <a:schemeClr val="dk1"/>
              </a:buClr>
              <a:buSzPct val="100000"/>
              <a:buNone/>
            </a:pPr>
            <a:r>
              <a:rPr b="1" lang="en-US">
                <a:latin typeface="Times New Roman"/>
                <a:ea typeface="Times New Roman"/>
                <a:cs typeface="Times New Roman"/>
                <a:sym typeface="Times New Roman"/>
              </a:rPr>
              <a:t>Behavior: growup, usage</a:t>
            </a:r>
            <a:endParaRPr b="1">
              <a:latin typeface="Times New Roman"/>
              <a:ea typeface="Times New Roman"/>
              <a:cs typeface="Times New Roman"/>
              <a:sym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51"/>
          <p:cNvSpPr txBox="1"/>
          <p:nvPr>
            <p:ph idx="1" type="body"/>
          </p:nvPr>
        </p:nvSpPr>
        <p:spPr>
          <a:xfrm>
            <a:off x="76200" y="-76200"/>
            <a:ext cx="8610600"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b="1" lang="en-US" sz="1600"/>
              <a:t>// Demonstrate method overloading.</a:t>
            </a:r>
            <a:endParaRPr/>
          </a:p>
          <a:p>
            <a:pPr indent="0" lvl="0" marL="0" rtl="0" algn="l">
              <a:spcBef>
                <a:spcPts val="320"/>
              </a:spcBef>
              <a:spcAft>
                <a:spcPts val="0"/>
              </a:spcAft>
              <a:buClr>
                <a:schemeClr val="dk1"/>
              </a:buClr>
              <a:buSzPts val="1600"/>
              <a:buNone/>
            </a:pPr>
            <a:r>
              <a:rPr b="1" lang="en-US" sz="1600"/>
              <a:t>class OverloadDemo {</a:t>
            </a:r>
            <a:endParaRPr/>
          </a:p>
          <a:p>
            <a:pPr indent="0" lvl="0" marL="0" rtl="0" algn="l">
              <a:spcBef>
                <a:spcPts val="320"/>
              </a:spcBef>
              <a:spcAft>
                <a:spcPts val="0"/>
              </a:spcAft>
              <a:buClr>
                <a:schemeClr val="dk1"/>
              </a:buClr>
              <a:buSzPts val="1600"/>
              <a:buNone/>
            </a:pPr>
            <a:r>
              <a:rPr b="1" lang="en-US" sz="1600"/>
              <a:t>void test() {</a:t>
            </a:r>
            <a:endParaRPr/>
          </a:p>
          <a:p>
            <a:pPr indent="0" lvl="0" marL="0" rtl="0" algn="l">
              <a:spcBef>
                <a:spcPts val="320"/>
              </a:spcBef>
              <a:spcAft>
                <a:spcPts val="0"/>
              </a:spcAft>
              <a:buClr>
                <a:schemeClr val="dk1"/>
              </a:buClr>
              <a:buSzPts val="1600"/>
              <a:buNone/>
            </a:pPr>
            <a:r>
              <a:rPr b="1" lang="en-US" sz="1600"/>
              <a:t>System.out.println("No parameters");</a:t>
            </a:r>
            <a:endParaRPr/>
          </a:p>
          <a:p>
            <a:pPr indent="0" lvl="0" marL="0" rtl="0" algn="l">
              <a:spcBef>
                <a:spcPts val="320"/>
              </a:spcBef>
              <a:spcAft>
                <a:spcPts val="0"/>
              </a:spcAft>
              <a:buClr>
                <a:schemeClr val="dk1"/>
              </a:buClr>
              <a:buSzPts val="1600"/>
              <a:buNone/>
            </a:pPr>
            <a:r>
              <a:rPr b="1" lang="en-US" sz="1600"/>
              <a:t>}</a:t>
            </a:r>
            <a:endParaRPr/>
          </a:p>
          <a:p>
            <a:pPr indent="0" lvl="0" marL="0" rtl="0" algn="l">
              <a:spcBef>
                <a:spcPts val="320"/>
              </a:spcBef>
              <a:spcAft>
                <a:spcPts val="0"/>
              </a:spcAft>
              <a:buClr>
                <a:schemeClr val="dk1"/>
              </a:buClr>
              <a:buSzPts val="1600"/>
              <a:buNone/>
            </a:pPr>
            <a:r>
              <a:rPr b="1" lang="en-US" sz="1600"/>
              <a:t>// Overload test for one integer parameter.</a:t>
            </a:r>
            <a:endParaRPr/>
          </a:p>
          <a:p>
            <a:pPr indent="0" lvl="0" marL="0" rtl="0" algn="l">
              <a:spcBef>
                <a:spcPts val="320"/>
              </a:spcBef>
              <a:spcAft>
                <a:spcPts val="0"/>
              </a:spcAft>
              <a:buClr>
                <a:schemeClr val="dk1"/>
              </a:buClr>
              <a:buSzPts val="1600"/>
              <a:buNone/>
            </a:pPr>
            <a:r>
              <a:rPr b="1" lang="en-US" sz="1600"/>
              <a:t>void test(int a) {</a:t>
            </a:r>
            <a:endParaRPr/>
          </a:p>
          <a:p>
            <a:pPr indent="0" lvl="0" marL="0" rtl="0" algn="l">
              <a:spcBef>
                <a:spcPts val="320"/>
              </a:spcBef>
              <a:spcAft>
                <a:spcPts val="0"/>
              </a:spcAft>
              <a:buClr>
                <a:schemeClr val="dk1"/>
              </a:buClr>
              <a:buSzPts val="1600"/>
              <a:buNone/>
            </a:pPr>
            <a:r>
              <a:rPr b="1" lang="en-US" sz="1600"/>
              <a:t>System.out.println("a: " + a);</a:t>
            </a:r>
            <a:endParaRPr/>
          </a:p>
          <a:p>
            <a:pPr indent="0" lvl="0" marL="0" rtl="0" algn="l">
              <a:spcBef>
                <a:spcPts val="320"/>
              </a:spcBef>
              <a:spcAft>
                <a:spcPts val="0"/>
              </a:spcAft>
              <a:buClr>
                <a:schemeClr val="dk1"/>
              </a:buClr>
              <a:buSzPts val="1600"/>
              <a:buNone/>
            </a:pPr>
            <a:r>
              <a:rPr b="1" lang="en-US" sz="1600"/>
              <a:t>}</a:t>
            </a:r>
            <a:endParaRPr/>
          </a:p>
          <a:p>
            <a:pPr indent="0" lvl="0" marL="0" rtl="0" algn="l">
              <a:spcBef>
                <a:spcPts val="320"/>
              </a:spcBef>
              <a:spcAft>
                <a:spcPts val="0"/>
              </a:spcAft>
              <a:buClr>
                <a:schemeClr val="dk1"/>
              </a:buClr>
              <a:buSzPts val="1600"/>
              <a:buNone/>
            </a:pPr>
            <a:r>
              <a:rPr b="1" lang="en-US" sz="1600"/>
              <a:t>// Overload test for two integer parameters.</a:t>
            </a:r>
            <a:endParaRPr/>
          </a:p>
          <a:p>
            <a:pPr indent="0" lvl="0" marL="0" rtl="0" algn="l">
              <a:spcBef>
                <a:spcPts val="320"/>
              </a:spcBef>
              <a:spcAft>
                <a:spcPts val="0"/>
              </a:spcAft>
              <a:buClr>
                <a:schemeClr val="dk1"/>
              </a:buClr>
              <a:buSzPts val="1600"/>
              <a:buNone/>
            </a:pPr>
            <a:r>
              <a:rPr b="1" lang="en-US" sz="1600"/>
              <a:t>void test(int a, int b) {</a:t>
            </a:r>
            <a:endParaRPr/>
          </a:p>
          <a:p>
            <a:pPr indent="0" lvl="0" marL="0" rtl="0" algn="l">
              <a:spcBef>
                <a:spcPts val="320"/>
              </a:spcBef>
              <a:spcAft>
                <a:spcPts val="0"/>
              </a:spcAft>
              <a:buClr>
                <a:schemeClr val="dk1"/>
              </a:buClr>
              <a:buSzPts val="1600"/>
              <a:buNone/>
            </a:pPr>
            <a:r>
              <a:rPr b="1" lang="en-US" sz="1600"/>
              <a:t>System.out.println("a and b: " + a + " " + b);</a:t>
            </a:r>
            <a:endParaRPr/>
          </a:p>
          <a:p>
            <a:pPr indent="0" lvl="0" marL="0" rtl="0" algn="l">
              <a:spcBef>
                <a:spcPts val="320"/>
              </a:spcBef>
              <a:spcAft>
                <a:spcPts val="0"/>
              </a:spcAft>
              <a:buClr>
                <a:schemeClr val="dk1"/>
              </a:buClr>
              <a:buSzPts val="1600"/>
              <a:buNone/>
            </a:pPr>
            <a:r>
              <a:rPr b="1" lang="en-US" sz="1600"/>
              <a:t>}</a:t>
            </a:r>
            <a:endParaRPr/>
          </a:p>
          <a:p>
            <a:pPr indent="0" lvl="0" marL="0" rtl="0" algn="l">
              <a:spcBef>
                <a:spcPts val="320"/>
              </a:spcBef>
              <a:spcAft>
                <a:spcPts val="0"/>
              </a:spcAft>
              <a:buClr>
                <a:schemeClr val="dk1"/>
              </a:buClr>
              <a:buSzPts val="1600"/>
              <a:buNone/>
            </a:pPr>
            <a:r>
              <a:rPr b="1" lang="en-US" sz="1600"/>
              <a:t>// Overload test for a double parameter</a:t>
            </a:r>
            <a:endParaRPr/>
          </a:p>
          <a:p>
            <a:pPr indent="0" lvl="0" marL="0" rtl="0" algn="l">
              <a:spcBef>
                <a:spcPts val="320"/>
              </a:spcBef>
              <a:spcAft>
                <a:spcPts val="0"/>
              </a:spcAft>
              <a:buClr>
                <a:schemeClr val="dk1"/>
              </a:buClr>
              <a:buSzPts val="1600"/>
              <a:buNone/>
            </a:pPr>
            <a:r>
              <a:rPr b="1" lang="en-US" sz="1600"/>
              <a:t>double test(double a) {</a:t>
            </a:r>
            <a:endParaRPr/>
          </a:p>
          <a:p>
            <a:pPr indent="0" lvl="0" marL="0" rtl="0" algn="l">
              <a:spcBef>
                <a:spcPts val="320"/>
              </a:spcBef>
              <a:spcAft>
                <a:spcPts val="0"/>
              </a:spcAft>
              <a:buClr>
                <a:schemeClr val="dk1"/>
              </a:buClr>
              <a:buSzPts val="1600"/>
              <a:buNone/>
            </a:pPr>
            <a:r>
              <a:rPr b="1" lang="en-US" sz="1600"/>
              <a:t>System.out.println("double a: " + a);</a:t>
            </a:r>
            <a:endParaRPr/>
          </a:p>
          <a:p>
            <a:pPr indent="0" lvl="0" marL="0" rtl="0" algn="l">
              <a:spcBef>
                <a:spcPts val="320"/>
              </a:spcBef>
              <a:spcAft>
                <a:spcPts val="0"/>
              </a:spcAft>
              <a:buClr>
                <a:schemeClr val="dk1"/>
              </a:buClr>
              <a:buSzPts val="1600"/>
              <a:buNone/>
            </a:pPr>
            <a:r>
              <a:rPr b="1" lang="en-US" sz="1600"/>
              <a:t>return a*a;</a:t>
            </a:r>
            <a:endParaRPr/>
          </a:p>
          <a:p>
            <a:pPr indent="0" lvl="0" marL="0" rtl="0" algn="l">
              <a:spcBef>
                <a:spcPts val="320"/>
              </a:spcBef>
              <a:spcAft>
                <a:spcPts val="0"/>
              </a:spcAft>
              <a:buClr>
                <a:schemeClr val="dk1"/>
              </a:buClr>
              <a:buSzPts val="1600"/>
              <a:buNone/>
            </a:pPr>
            <a:r>
              <a:rPr b="1" lang="en-US" sz="1600"/>
              <a:t>}</a:t>
            </a:r>
            <a:endParaRPr/>
          </a:p>
          <a:p>
            <a:pPr indent="0" lvl="0" marL="0" rtl="0" algn="l">
              <a:spcBef>
                <a:spcPts val="320"/>
              </a:spcBef>
              <a:spcAft>
                <a:spcPts val="0"/>
              </a:spcAft>
              <a:buClr>
                <a:schemeClr val="dk1"/>
              </a:buClr>
              <a:buSzPts val="1600"/>
              <a:buNone/>
            </a:pPr>
            <a:r>
              <a:rPr b="1" lang="en-US" sz="1600"/>
              <a:t>}</a:t>
            </a:r>
            <a:endParaRPr/>
          </a:p>
          <a:p>
            <a:pPr indent="0" lvl="0" marL="0" rtl="0" algn="l">
              <a:spcBef>
                <a:spcPts val="320"/>
              </a:spcBef>
              <a:spcAft>
                <a:spcPts val="0"/>
              </a:spcAft>
              <a:buClr>
                <a:schemeClr val="dk1"/>
              </a:buClr>
              <a:buSzPts val="1600"/>
              <a:buNone/>
            </a:pPr>
            <a:r>
              <a:rPr b="1" lang="en-US" sz="1600"/>
              <a:t>class Overload {</a:t>
            </a:r>
            <a:endParaRPr/>
          </a:p>
          <a:p>
            <a:pPr indent="0" lvl="0" marL="0" rtl="0" algn="l">
              <a:spcBef>
                <a:spcPts val="320"/>
              </a:spcBef>
              <a:spcAft>
                <a:spcPts val="0"/>
              </a:spcAft>
              <a:buClr>
                <a:schemeClr val="dk1"/>
              </a:buClr>
              <a:buSzPts val="1600"/>
              <a:buNone/>
            </a:pPr>
            <a:r>
              <a:rPr b="1" lang="en-US" sz="1600"/>
              <a:t>public static void main(String args[]) {</a:t>
            </a:r>
            <a:endParaRPr/>
          </a:p>
          <a:p>
            <a:pPr indent="0" lvl="0" marL="0" rtl="0" algn="l">
              <a:spcBef>
                <a:spcPts val="320"/>
              </a:spcBef>
              <a:spcAft>
                <a:spcPts val="0"/>
              </a:spcAft>
              <a:buClr>
                <a:schemeClr val="dk1"/>
              </a:buClr>
              <a:buSzPts val="1600"/>
              <a:buNone/>
            </a:pPr>
            <a:r>
              <a:rPr b="1" lang="en-US" sz="1600"/>
              <a:t>OverloadDemo ob = new OverloadDemo();</a:t>
            </a:r>
            <a:endParaRPr/>
          </a:p>
          <a:p>
            <a:pPr indent="0" lvl="0" marL="0" rtl="0" algn="l">
              <a:spcBef>
                <a:spcPts val="320"/>
              </a:spcBef>
              <a:spcAft>
                <a:spcPts val="0"/>
              </a:spcAft>
              <a:buClr>
                <a:schemeClr val="dk1"/>
              </a:buClr>
              <a:buSzPts val="1600"/>
              <a:buNone/>
            </a:pPr>
            <a:r>
              <a:rPr b="1" lang="en-US" sz="1600"/>
              <a:t>double result;</a:t>
            </a:r>
            <a:endParaRPr b="1" sz="16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52"/>
          <p:cNvSpPr txBox="1"/>
          <p:nvPr>
            <p:ph idx="1" type="body"/>
          </p:nvPr>
        </p:nvSpPr>
        <p:spPr>
          <a:xfrm>
            <a:off x="457200" y="152400"/>
            <a:ext cx="8610600" cy="6705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call all versions of test()</a:t>
            </a:r>
            <a:endParaRPr/>
          </a:p>
          <a:p>
            <a:pPr indent="0" lvl="0" marL="0" rtl="0" algn="l">
              <a:spcBef>
                <a:spcPts val="496"/>
              </a:spcBef>
              <a:spcAft>
                <a:spcPts val="0"/>
              </a:spcAft>
              <a:buClr>
                <a:schemeClr val="dk1"/>
              </a:buClr>
              <a:buSzPct val="100000"/>
              <a:buNone/>
            </a:pPr>
            <a:r>
              <a:rPr lang="en-US"/>
              <a:t>ob.test();</a:t>
            </a:r>
            <a:endParaRPr/>
          </a:p>
          <a:p>
            <a:pPr indent="0" lvl="0" marL="0" rtl="0" algn="l">
              <a:spcBef>
                <a:spcPts val="496"/>
              </a:spcBef>
              <a:spcAft>
                <a:spcPts val="0"/>
              </a:spcAft>
              <a:buClr>
                <a:schemeClr val="dk1"/>
              </a:buClr>
              <a:buSzPct val="100000"/>
              <a:buNone/>
            </a:pPr>
            <a:r>
              <a:rPr lang="en-US"/>
              <a:t>ob.test(10);</a:t>
            </a:r>
            <a:endParaRPr/>
          </a:p>
          <a:p>
            <a:pPr indent="0" lvl="0" marL="0" rtl="0" algn="l">
              <a:spcBef>
                <a:spcPts val="496"/>
              </a:spcBef>
              <a:spcAft>
                <a:spcPts val="0"/>
              </a:spcAft>
              <a:buClr>
                <a:schemeClr val="dk1"/>
              </a:buClr>
              <a:buSzPct val="100000"/>
              <a:buNone/>
            </a:pPr>
            <a:r>
              <a:rPr lang="en-US"/>
              <a:t>ob.test(10, 20);</a:t>
            </a:r>
            <a:endParaRPr/>
          </a:p>
          <a:p>
            <a:pPr indent="0" lvl="0" marL="0" rtl="0" algn="l">
              <a:spcBef>
                <a:spcPts val="496"/>
              </a:spcBef>
              <a:spcAft>
                <a:spcPts val="0"/>
              </a:spcAft>
              <a:buClr>
                <a:schemeClr val="dk1"/>
              </a:buClr>
              <a:buSzPct val="100000"/>
              <a:buNone/>
            </a:pPr>
            <a:r>
              <a:rPr lang="en-US"/>
              <a:t>result = ob.test(123.25);</a:t>
            </a:r>
            <a:endParaRPr/>
          </a:p>
          <a:p>
            <a:pPr indent="0" lvl="0" marL="0" rtl="0" algn="l">
              <a:spcBef>
                <a:spcPts val="496"/>
              </a:spcBef>
              <a:spcAft>
                <a:spcPts val="0"/>
              </a:spcAft>
              <a:buClr>
                <a:schemeClr val="dk1"/>
              </a:buClr>
              <a:buSzPct val="100000"/>
              <a:buNone/>
            </a:pPr>
            <a:r>
              <a:rPr lang="en-US"/>
              <a:t>System.out.println("Result of ob.test(123.25): " + result);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This program generates the following output:</a:t>
            </a:r>
            <a:endParaRPr/>
          </a:p>
          <a:p>
            <a:pPr indent="0" lvl="0" marL="0" rtl="0" algn="l">
              <a:spcBef>
                <a:spcPts val="496"/>
              </a:spcBef>
              <a:spcAft>
                <a:spcPts val="0"/>
              </a:spcAft>
              <a:buClr>
                <a:schemeClr val="dk1"/>
              </a:buClr>
              <a:buSzPct val="100000"/>
              <a:buNone/>
            </a:pPr>
            <a:r>
              <a:rPr lang="en-US"/>
              <a:t>No parameters</a:t>
            </a:r>
            <a:endParaRPr/>
          </a:p>
          <a:p>
            <a:pPr indent="0" lvl="0" marL="0" rtl="0" algn="l">
              <a:spcBef>
                <a:spcPts val="496"/>
              </a:spcBef>
              <a:spcAft>
                <a:spcPts val="0"/>
              </a:spcAft>
              <a:buClr>
                <a:schemeClr val="dk1"/>
              </a:buClr>
              <a:buSzPct val="100000"/>
              <a:buNone/>
            </a:pPr>
            <a:r>
              <a:rPr lang="en-US"/>
              <a:t>a: 10</a:t>
            </a:r>
            <a:endParaRPr/>
          </a:p>
          <a:p>
            <a:pPr indent="0" lvl="0" marL="0" rtl="0" algn="l">
              <a:spcBef>
                <a:spcPts val="496"/>
              </a:spcBef>
              <a:spcAft>
                <a:spcPts val="0"/>
              </a:spcAft>
              <a:buClr>
                <a:schemeClr val="dk1"/>
              </a:buClr>
              <a:buSzPct val="100000"/>
              <a:buNone/>
            </a:pPr>
            <a:r>
              <a:rPr lang="en-US"/>
              <a:t>a and b: 10 20</a:t>
            </a:r>
            <a:endParaRPr/>
          </a:p>
          <a:p>
            <a:pPr indent="0" lvl="0" marL="0" rtl="0" algn="l">
              <a:spcBef>
                <a:spcPts val="496"/>
              </a:spcBef>
              <a:spcAft>
                <a:spcPts val="0"/>
              </a:spcAft>
              <a:buClr>
                <a:schemeClr val="dk1"/>
              </a:buClr>
              <a:buSzPct val="100000"/>
              <a:buNone/>
            </a:pPr>
            <a:r>
              <a:rPr lang="en-US"/>
              <a:t>double a: 123.25</a:t>
            </a:r>
            <a:endParaRPr/>
          </a:p>
          <a:p>
            <a:pPr indent="0" lvl="0" marL="0" rtl="0" algn="l">
              <a:spcBef>
                <a:spcPts val="496"/>
              </a:spcBef>
              <a:spcAft>
                <a:spcPts val="0"/>
              </a:spcAft>
              <a:buClr>
                <a:schemeClr val="dk1"/>
              </a:buClr>
              <a:buSzPct val="100000"/>
              <a:buNone/>
            </a:pPr>
            <a:r>
              <a:rPr lang="en-US"/>
              <a:t>Result of ob.test(123.25): 15190.5625</a:t>
            </a:r>
            <a:endParaRPr/>
          </a:p>
          <a:p>
            <a:pPr indent="0" lvl="0" marL="0" rtl="0" algn="l">
              <a:spcBef>
                <a:spcPts val="496"/>
              </a:spcBef>
              <a:spcAft>
                <a:spcPts val="0"/>
              </a:spcAft>
              <a:buClr>
                <a:schemeClr val="dk1"/>
              </a:buClr>
              <a:buSzPct val="100000"/>
              <a:buNone/>
            </a:pPr>
            <a:r>
              <a:t/>
            </a:r>
            <a:endParaRPr/>
          </a:p>
          <a:p>
            <a:pPr indent="-342900" lvl="0" marL="342900" rtl="0" algn="l">
              <a:spcBef>
                <a:spcPts val="496"/>
              </a:spcBef>
              <a:spcAft>
                <a:spcPts val="0"/>
              </a:spcAft>
              <a:buClr>
                <a:srgbClr val="FF0000"/>
              </a:buClr>
              <a:buSzPct val="100000"/>
              <a:buChar char="•"/>
            </a:pPr>
            <a:r>
              <a:rPr lang="en-US">
                <a:solidFill>
                  <a:srgbClr val="FF0000"/>
                </a:solidFill>
              </a:rPr>
              <a:t>Note</a:t>
            </a:r>
            <a:r>
              <a:rPr lang="en-US"/>
              <a:t>:In some cases, Java’s automatic type conversions can play a role in overload resolution.</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53"/>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Overloading Constructors</a:t>
            </a:r>
            <a:endParaRPr/>
          </a:p>
        </p:txBody>
      </p:sp>
      <p:sp>
        <p:nvSpPr>
          <p:cNvPr id="1006" name="Google Shape;1006;p153"/>
          <p:cNvSpPr txBox="1"/>
          <p:nvPr>
            <p:ph idx="1" type="body"/>
          </p:nvPr>
        </p:nvSpPr>
        <p:spPr>
          <a:xfrm>
            <a:off x="457200" y="609600"/>
            <a:ext cx="8229600" cy="617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300"/>
              <a:buNone/>
            </a:pPr>
            <a:r>
              <a:rPr b="1" lang="en-US" sz="1300"/>
              <a:t>/* Here, Box defines three constructors to initialize</a:t>
            </a:r>
            <a:endParaRPr/>
          </a:p>
          <a:p>
            <a:pPr indent="0" lvl="0" marL="0" rtl="0" algn="l">
              <a:spcBef>
                <a:spcPts val="260"/>
              </a:spcBef>
              <a:spcAft>
                <a:spcPts val="0"/>
              </a:spcAft>
              <a:buClr>
                <a:schemeClr val="dk1"/>
              </a:buClr>
              <a:buSzPts val="1300"/>
              <a:buNone/>
            </a:pPr>
            <a:r>
              <a:rPr b="1" lang="en-US" sz="1300"/>
              <a:t>the dimensions of a box various ways.</a:t>
            </a:r>
            <a:endParaRPr/>
          </a:p>
          <a:p>
            <a:pPr indent="0" lvl="0" marL="0" rtl="0" algn="l">
              <a:spcBef>
                <a:spcPts val="260"/>
              </a:spcBef>
              <a:spcAft>
                <a:spcPts val="0"/>
              </a:spcAft>
              <a:buClr>
                <a:schemeClr val="dk1"/>
              </a:buClr>
              <a:buSzPts val="1300"/>
              <a:buNone/>
            </a:pPr>
            <a:r>
              <a:rPr b="1" lang="en-US" sz="1300"/>
              <a:t>*/</a:t>
            </a:r>
            <a:endParaRPr/>
          </a:p>
          <a:p>
            <a:pPr indent="0" lvl="0" marL="0" rtl="0" algn="l">
              <a:spcBef>
                <a:spcPts val="260"/>
              </a:spcBef>
              <a:spcAft>
                <a:spcPts val="0"/>
              </a:spcAft>
              <a:buClr>
                <a:schemeClr val="dk1"/>
              </a:buClr>
              <a:buSzPts val="1300"/>
              <a:buNone/>
            </a:pPr>
            <a:r>
              <a:rPr b="1" lang="en-US" sz="1300"/>
              <a:t>class Box {</a:t>
            </a:r>
            <a:endParaRPr/>
          </a:p>
          <a:p>
            <a:pPr indent="0" lvl="0" marL="0" rtl="0" algn="l">
              <a:spcBef>
                <a:spcPts val="260"/>
              </a:spcBef>
              <a:spcAft>
                <a:spcPts val="0"/>
              </a:spcAft>
              <a:buClr>
                <a:schemeClr val="dk1"/>
              </a:buClr>
              <a:buSzPts val="1300"/>
              <a:buNone/>
            </a:pPr>
            <a:r>
              <a:rPr b="1" lang="en-US" sz="1300"/>
              <a:t>double width;</a:t>
            </a:r>
            <a:endParaRPr/>
          </a:p>
          <a:p>
            <a:pPr indent="0" lvl="0" marL="0" rtl="0" algn="l">
              <a:spcBef>
                <a:spcPts val="260"/>
              </a:spcBef>
              <a:spcAft>
                <a:spcPts val="0"/>
              </a:spcAft>
              <a:buClr>
                <a:schemeClr val="dk1"/>
              </a:buClr>
              <a:buSzPts val="1300"/>
              <a:buNone/>
            </a:pPr>
            <a:r>
              <a:rPr b="1" lang="en-US" sz="1300"/>
              <a:t>double height;</a:t>
            </a:r>
            <a:endParaRPr/>
          </a:p>
          <a:p>
            <a:pPr indent="0" lvl="0" marL="0" rtl="0" algn="l">
              <a:spcBef>
                <a:spcPts val="260"/>
              </a:spcBef>
              <a:spcAft>
                <a:spcPts val="0"/>
              </a:spcAft>
              <a:buClr>
                <a:schemeClr val="dk1"/>
              </a:buClr>
              <a:buSzPts val="1300"/>
              <a:buNone/>
            </a:pPr>
            <a:r>
              <a:rPr b="1" lang="en-US" sz="1300"/>
              <a:t>double depth;</a:t>
            </a:r>
            <a:endParaRPr/>
          </a:p>
          <a:p>
            <a:pPr indent="0" lvl="0" marL="0" rtl="0" algn="l">
              <a:spcBef>
                <a:spcPts val="260"/>
              </a:spcBef>
              <a:spcAft>
                <a:spcPts val="0"/>
              </a:spcAft>
              <a:buClr>
                <a:schemeClr val="dk1"/>
              </a:buClr>
              <a:buSzPts val="1300"/>
              <a:buNone/>
            </a:pPr>
            <a:r>
              <a:rPr b="1" lang="en-US" sz="1300"/>
              <a:t>// constructor used when all dimensions specified</a:t>
            </a:r>
            <a:endParaRPr/>
          </a:p>
          <a:p>
            <a:pPr indent="0" lvl="0" marL="0" rtl="0" algn="l">
              <a:spcBef>
                <a:spcPts val="260"/>
              </a:spcBef>
              <a:spcAft>
                <a:spcPts val="0"/>
              </a:spcAft>
              <a:buClr>
                <a:schemeClr val="dk1"/>
              </a:buClr>
              <a:buSzPts val="1300"/>
              <a:buNone/>
            </a:pPr>
            <a:r>
              <a:rPr b="1" lang="en-US" sz="1300"/>
              <a:t>Box(double w, double h, double d) {</a:t>
            </a:r>
            <a:endParaRPr/>
          </a:p>
          <a:p>
            <a:pPr indent="0" lvl="0" marL="0" rtl="0" algn="l">
              <a:spcBef>
                <a:spcPts val="260"/>
              </a:spcBef>
              <a:spcAft>
                <a:spcPts val="0"/>
              </a:spcAft>
              <a:buClr>
                <a:schemeClr val="dk1"/>
              </a:buClr>
              <a:buSzPts val="1300"/>
              <a:buNone/>
            </a:pPr>
            <a:r>
              <a:rPr b="1" lang="en-US" sz="1300"/>
              <a:t>width = w;</a:t>
            </a:r>
            <a:endParaRPr/>
          </a:p>
          <a:p>
            <a:pPr indent="0" lvl="0" marL="0" rtl="0" algn="l">
              <a:spcBef>
                <a:spcPts val="260"/>
              </a:spcBef>
              <a:spcAft>
                <a:spcPts val="0"/>
              </a:spcAft>
              <a:buClr>
                <a:schemeClr val="dk1"/>
              </a:buClr>
              <a:buSzPts val="1300"/>
              <a:buNone/>
            </a:pPr>
            <a:r>
              <a:rPr b="1" lang="en-US" sz="1300"/>
              <a:t>height = h;</a:t>
            </a:r>
            <a:endParaRPr/>
          </a:p>
          <a:p>
            <a:pPr indent="0" lvl="0" marL="0" rtl="0" algn="l">
              <a:spcBef>
                <a:spcPts val="260"/>
              </a:spcBef>
              <a:spcAft>
                <a:spcPts val="0"/>
              </a:spcAft>
              <a:buClr>
                <a:schemeClr val="dk1"/>
              </a:buClr>
              <a:buSzPts val="1300"/>
              <a:buNone/>
            </a:pPr>
            <a:r>
              <a:rPr b="1" lang="en-US" sz="1300"/>
              <a:t>depth = d;</a:t>
            </a:r>
            <a:endParaRPr/>
          </a:p>
          <a:p>
            <a:pPr indent="0" lvl="0" marL="0" rtl="0" algn="l">
              <a:spcBef>
                <a:spcPts val="260"/>
              </a:spcBef>
              <a:spcAft>
                <a:spcPts val="0"/>
              </a:spcAft>
              <a:buClr>
                <a:schemeClr val="dk1"/>
              </a:buClr>
              <a:buSzPts val="1300"/>
              <a:buNone/>
            </a:pPr>
            <a:r>
              <a:rPr b="1" lang="en-US" sz="1300"/>
              <a:t>}</a:t>
            </a:r>
            <a:endParaRPr/>
          </a:p>
          <a:p>
            <a:pPr indent="0" lvl="0" marL="0" rtl="0" algn="l">
              <a:spcBef>
                <a:spcPts val="260"/>
              </a:spcBef>
              <a:spcAft>
                <a:spcPts val="0"/>
              </a:spcAft>
              <a:buClr>
                <a:schemeClr val="dk1"/>
              </a:buClr>
              <a:buSzPts val="1300"/>
              <a:buNone/>
            </a:pPr>
            <a:r>
              <a:rPr b="1" lang="en-US" sz="1300"/>
              <a:t>// </a:t>
            </a:r>
            <a:r>
              <a:rPr b="1" lang="en-US" sz="1300">
                <a:solidFill>
                  <a:srgbClr val="FF0000"/>
                </a:solidFill>
              </a:rPr>
              <a:t>constructor used when no dimensions specified</a:t>
            </a:r>
            <a:endParaRPr/>
          </a:p>
          <a:p>
            <a:pPr indent="0" lvl="0" marL="0" rtl="0" algn="l">
              <a:spcBef>
                <a:spcPts val="260"/>
              </a:spcBef>
              <a:spcAft>
                <a:spcPts val="0"/>
              </a:spcAft>
              <a:buClr>
                <a:schemeClr val="dk1"/>
              </a:buClr>
              <a:buSzPts val="1300"/>
              <a:buNone/>
            </a:pPr>
            <a:r>
              <a:rPr b="1" lang="en-US" sz="1300"/>
              <a:t>Box() {</a:t>
            </a:r>
            <a:endParaRPr/>
          </a:p>
          <a:p>
            <a:pPr indent="0" lvl="0" marL="0" rtl="0" algn="l">
              <a:spcBef>
                <a:spcPts val="260"/>
              </a:spcBef>
              <a:spcAft>
                <a:spcPts val="0"/>
              </a:spcAft>
              <a:buClr>
                <a:schemeClr val="dk1"/>
              </a:buClr>
              <a:buSzPts val="1300"/>
              <a:buNone/>
            </a:pPr>
            <a:r>
              <a:rPr b="1" lang="en-US" sz="1300"/>
              <a:t>width = 10 // use -1 to indicate</a:t>
            </a:r>
            <a:endParaRPr/>
          </a:p>
          <a:p>
            <a:pPr indent="0" lvl="0" marL="0" rtl="0" algn="l">
              <a:spcBef>
                <a:spcPts val="260"/>
              </a:spcBef>
              <a:spcAft>
                <a:spcPts val="0"/>
              </a:spcAft>
              <a:buClr>
                <a:schemeClr val="dk1"/>
              </a:buClr>
              <a:buSzPts val="1300"/>
              <a:buNone/>
            </a:pPr>
            <a:r>
              <a:rPr b="1" lang="en-US" sz="1300"/>
              <a:t>height = 20; // an uninitialized</a:t>
            </a:r>
            <a:endParaRPr/>
          </a:p>
          <a:p>
            <a:pPr indent="0" lvl="0" marL="0" rtl="0" algn="l">
              <a:spcBef>
                <a:spcPts val="260"/>
              </a:spcBef>
              <a:spcAft>
                <a:spcPts val="0"/>
              </a:spcAft>
              <a:buClr>
                <a:schemeClr val="dk1"/>
              </a:buClr>
              <a:buSzPts val="1300"/>
              <a:buNone/>
            </a:pPr>
            <a:r>
              <a:rPr b="1" lang="en-US" sz="1300"/>
              <a:t>depth = 30; // box</a:t>
            </a:r>
            <a:endParaRPr/>
          </a:p>
          <a:p>
            <a:pPr indent="0" lvl="0" marL="0" rtl="0" algn="l">
              <a:spcBef>
                <a:spcPts val="260"/>
              </a:spcBef>
              <a:spcAft>
                <a:spcPts val="0"/>
              </a:spcAft>
              <a:buClr>
                <a:schemeClr val="dk1"/>
              </a:buClr>
              <a:buSzPts val="1300"/>
              <a:buNone/>
            </a:pPr>
            <a:r>
              <a:rPr b="1" lang="en-US" sz="1300"/>
              <a:t>}</a:t>
            </a:r>
            <a:endParaRPr/>
          </a:p>
          <a:p>
            <a:pPr indent="0" lvl="0" marL="0" rtl="0" algn="l">
              <a:spcBef>
                <a:spcPts val="260"/>
              </a:spcBef>
              <a:spcAft>
                <a:spcPts val="0"/>
              </a:spcAft>
              <a:buClr>
                <a:schemeClr val="dk1"/>
              </a:buClr>
              <a:buSzPts val="1300"/>
              <a:buNone/>
            </a:pPr>
            <a:r>
              <a:rPr b="1" lang="en-US" sz="1300"/>
              <a:t>// constructor used when cube is created</a:t>
            </a:r>
            <a:endParaRPr/>
          </a:p>
          <a:p>
            <a:pPr indent="0" lvl="0" marL="0" rtl="0" algn="l">
              <a:spcBef>
                <a:spcPts val="260"/>
              </a:spcBef>
              <a:spcAft>
                <a:spcPts val="0"/>
              </a:spcAft>
              <a:buClr>
                <a:schemeClr val="dk1"/>
              </a:buClr>
              <a:buSzPts val="1300"/>
              <a:buNone/>
            </a:pPr>
            <a:r>
              <a:rPr b="1" lang="en-US" sz="1300"/>
              <a:t>Box(double len) {</a:t>
            </a:r>
            <a:endParaRPr/>
          </a:p>
          <a:p>
            <a:pPr indent="0" lvl="0" marL="0" rtl="0" algn="l">
              <a:spcBef>
                <a:spcPts val="260"/>
              </a:spcBef>
              <a:spcAft>
                <a:spcPts val="0"/>
              </a:spcAft>
              <a:buClr>
                <a:schemeClr val="dk1"/>
              </a:buClr>
              <a:buSzPts val="1300"/>
              <a:buNone/>
            </a:pPr>
            <a:r>
              <a:rPr b="1" lang="en-US" sz="1300"/>
              <a:t>width = height = depth = len;</a:t>
            </a:r>
            <a:endParaRPr/>
          </a:p>
          <a:p>
            <a:pPr indent="0" lvl="0" marL="0" rtl="0" algn="l">
              <a:spcBef>
                <a:spcPts val="260"/>
              </a:spcBef>
              <a:spcAft>
                <a:spcPts val="0"/>
              </a:spcAft>
              <a:buClr>
                <a:schemeClr val="dk1"/>
              </a:buClr>
              <a:buSzPts val="1300"/>
              <a:buNone/>
            </a:pPr>
            <a:r>
              <a:rPr b="1" lang="en-US" sz="1300"/>
              <a:t>}</a:t>
            </a:r>
            <a:endParaRPr/>
          </a:p>
          <a:p>
            <a:pPr indent="0" lvl="0" marL="0" rtl="0" algn="l">
              <a:spcBef>
                <a:spcPts val="260"/>
              </a:spcBef>
              <a:spcAft>
                <a:spcPts val="0"/>
              </a:spcAft>
              <a:buClr>
                <a:schemeClr val="dk1"/>
              </a:buClr>
              <a:buSzPts val="1300"/>
              <a:buNone/>
            </a:pPr>
            <a:r>
              <a:rPr b="1" lang="en-US" sz="1300"/>
              <a:t>// compute and return volume</a:t>
            </a:r>
            <a:endParaRPr/>
          </a:p>
          <a:p>
            <a:pPr indent="0" lvl="0" marL="0" rtl="0" algn="l">
              <a:spcBef>
                <a:spcPts val="260"/>
              </a:spcBef>
              <a:spcAft>
                <a:spcPts val="0"/>
              </a:spcAft>
              <a:buClr>
                <a:schemeClr val="dk1"/>
              </a:buClr>
              <a:buSzPts val="1300"/>
              <a:buNone/>
            </a:pPr>
            <a:r>
              <a:rPr b="1" lang="en-US" sz="1300"/>
              <a:t>double volume() {</a:t>
            </a:r>
            <a:endParaRPr/>
          </a:p>
          <a:p>
            <a:pPr indent="0" lvl="0" marL="0" rtl="0" algn="l">
              <a:spcBef>
                <a:spcPts val="260"/>
              </a:spcBef>
              <a:spcAft>
                <a:spcPts val="0"/>
              </a:spcAft>
              <a:buClr>
                <a:schemeClr val="dk1"/>
              </a:buClr>
              <a:buSzPts val="1300"/>
              <a:buNone/>
            </a:pPr>
            <a:r>
              <a:rPr b="1" lang="en-US" sz="1300"/>
              <a:t>return width * height * depth;</a:t>
            </a:r>
            <a:endParaRPr/>
          </a:p>
          <a:p>
            <a:pPr indent="0" lvl="0" marL="0" rtl="0" algn="l">
              <a:spcBef>
                <a:spcPts val="260"/>
              </a:spcBef>
              <a:spcAft>
                <a:spcPts val="0"/>
              </a:spcAft>
              <a:buClr>
                <a:schemeClr val="dk1"/>
              </a:buClr>
              <a:buSzPts val="1300"/>
              <a:buNone/>
            </a:pPr>
            <a:r>
              <a:rPr b="1" lang="en-US" sz="1300"/>
              <a:t>}</a:t>
            </a:r>
            <a:endParaRPr/>
          </a:p>
          <a:p>
            <a:pPr indent="0" lvl="0" marL="0" rtl="0" algn="l">
              <a:spcBef>
                <a:spcPts val="260"/>
              </a:spcBef>
              <a:spcAft>
                <a:spcPts val="0"/>
              </a:spcAft>
              <a:buClr>
                <a:schemeClr val="dk1"/>
              </a:buClr>
              <a:buSzPts val="1300"/>
              <a:buNone/>
            </a:pPr>
            <a:r>
              <a:rPr b="1" lang="en-US" sz="1300"/>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44"/>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 This program uses a parameterized method.</a:t>
            </a:r>
            <a:endParaRPr/>
          </a:p>
          <a:p>
            <a:pPr indent="0" lvl="0" marL="0" rtl="0" algn="l">
              <a:spcBef>
                <a:spcPts val="448"/>
              </a:spcBef>
              <a:spcAft>
                <a:spcPts val="0"/>
              </a:spcAft>
              <a:buClr>
                <a:schemeClr val="dk1"/>
              </a:buClr>
              <a:buSzPct val="100000"/>
              <a:buNone/>
            </a:pPr>
            <a:r>
              <a:rPr lang="en-US"/>
              <a:t>class Box {</a:t>
            </a:r>
            <a:endParaRPr/>
          </a:p>
          <a:p>
            <a:pPr indent="0" lvl="0" marL="0" rtl="0" algn="l">
              <a:spcBef>
                <a:spcPts val="448"/>
              </a:spcBef>
              <a:spcAft>
                <a:spcPts val="0"/>
              </a:spcAft>
              <a:buClr>
                <a:schemeClr val="dk1"/>
              </a:buClr>
              <a:buSzPct val="100000"/>
              <a:buNone/>
            </a:pPr>
            <a:r>
              <a:rPr lang="en-US"/>
              <a:t>double width;</a:t>
            </a:r>
            <a:endParaRPr/>
          </a:p>
          <a:p>
            <a:pPr indent="0" lvl="0" marL="0" rtl="0" algn="l">
              <a:spcBef>
                <a:spcPts val="448"/>
              </a:spcBef>
              <a:spcAft>
                <a:spcPts val="0"/>
              </a:spcAft>
              <a:buClr>
                <a:schemeClr val="dk1"/>
              </a:buClr>
              <a:buSzPct val="100000"/>
              <a:buNone/>
            </a:pPr>
            <a:r>
              <a:rPr lang="en-US"/>
              <a:t>double height;</a:t>
            </a:r>
            <a:endParaRPr/>
          </a:p>
          <a:p>
            <a:pPr indent="0" lvl="0" marL="0" rtl="0" algn="l">
              <a:spcBef>
                <a:spcPts val="448"/>
              </a:spcBef>
              <a:spcAft>
                <a:spcPts val="0"/>
              </a:spcAft>
              <a:buClr>
                <a:schemeClr val="dk1"/>
              </a:buClr>
              <a:buSzPct val="100000"/>
              <a:buNone/>
            </a:pPr>
            <a:r>
              <a:rPr lang="en-US"/>
              <a:t>double depth;</a:t>
            </a:r>
            <a:endParaRPr/>
          </a:p>
          <a:p>
            <a:pPr indent="0" lvl="0" marL="0" rtl="0" algn="l">
              <a:spcBef>
                <a:spcPts val="448"/>
              </a:spcBef>
              <a:spcAft>
                <a:spcPts val="0"/>
              </a:spcAft>
              <a:buClr>
                <a:schemeClr val="dk1"/>
              </a:buClr>
              <a:buSzPct val="100000"/>
              <a:buNone/>
            </a:pPr>
            <a:r>
              <a:rPr lang="en-US"/>
              <a:t>// compute and return volume</a:t>
            </a:r>
            <a:endParaRPr/>
          </a:p>
          <a:p>
            <a:pPr indent="0" lvl="0" marL="0" rtl="0" algn="l">
              <a:spcBef>
                <a:spcPts val="448"/>
              </a:spcBef>
              <a:spcAft>
                <a:spcPts val="0"/>
              </a:spcAft>
              <a:buClr>
                <a:schemeClr val="dk1"/>
              </a:buClr>
              <a:buSzPct val="100000"/>
              <a:buNone/>
            </a:pPr>
            <a:r>
              <a:rPr lang="en-US"/>
              <a:t>double volume() {</a:t>
            </a:r>
            <a:endParaRPr/>
          </a:p>
          <a:p>
            <a:pPr indent="0" lvl="0" marL="0" rtl="0" algn="l">
              <a:spcBef>
                <a:spcPts val="448"/>
              </a:spcBef>
              <a:spcAft>
                <a:spcPts val="0"/>
              </a:spcAft>
              <a:buClr>
                <a:schemeClr val="dk1"/>
              </a:buClr>
              <a:buSzPct val="100000"/>
              <a:buNone/>
            </a:pPr>
            <a:r>
              <a:rPr lang="en-US"/>
              <a:t>return width * height * depth;</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sets dimensions of box</a:t>
            </a:r>
            <a:endParaRPr/>
          </a:p>
          <a:p>
            <a:pPr indent="0" lvl="0" marL="0" rtl="0" algn="l">
              <a:spcBef>
                <a:spcPts val="448"/>
              </a:spcBef>
              <a:spcAft>
                <a:spcPts val="0"/>
              </a:spcAft>
              <a:buClr>
                <a:schemeClr val="dk1"/>
              </a:buClr>
              <a:buSzPct val="100000"/>
              <a:buNone/>
            </a:pPr>
            <a:r>
              <a:rPr lang="en-US"/>
              <a:t>void setDim(double w, double h, double d) {</a:t>
            </a:r>
            <a:endParaRPr/>
          </a:p>
          <a:p>
            <a:pPr indent="0" lvl="0" marL="0" rtl="0" algn="l">
              <a:spcBef>
                <a:spcPts val="448"/>
              </a:spcBef>
              <a:spcAft>
                <a:spcPts val="0"/>
              </a:spcAft>
              <a:buClr>
                <a:schemeClr val="dk1"/>
              </a:buClr>
              <a:buSzPct val="100000"/>
              <a:buNone/>
            </a:pPr>
            <a:r>
              <a:rPr lang="en-US"/>
              <a:t>width = w;</a:t>
            </a:r>
            <a:endParaRPr/>
          </a:p>
          <a:p>
            <a:pPr indent="0" lvl="0" marL="0" rtl="0" algn="l">
              <a:spcBef>
                <a:spcPts val="448"/>
              </a:spcBef>
              <a:spcAft>
                <a:spcPts val="0"/>
              </a:spcAft>
              <a:buClr>
                <a:schemeClr val="dk1"/>
              </a:buClr>
              <a:buSzPct val="100000"/>
              <a:buNone/>
            </a:pPr>
            <a:r>
              <a:rPr lang="en-US"/>
              <a:t>height = h;</a:t>
            </a:r>
            <a:endParaRPr/>
          </a:p>
          <a:p>
            <a:pPr indent="0" lvl="0" marL="0" rtl="0" algn="l">
              <a:spcBef>
                <a:spcPts val="448"/>
              </a:spcBef>
              <a:spcAft>
                <a:spcPts val="0"/>
              </a:spcAft>
              <a:buClr>
                <a:schemeClr val="dk1"/>
              </a:buClr>
              <a:buSzPct val="100000"/>
              <a:buNone/>
            </a:pPr>
            <a:r>
              <a:rPr lang="en-US"/>
              <a:t>depth = d;</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Class BoxDemo5 {</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55"/>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 get volume of cube</a:t>
            </a:r>
            <a:endParaRPr/>
          </a:p>
          <a:p>
            <a:pPr indent="0" lvl="0" marL="0" rtl="0" algn="l">
              <a:spcBef>
                <a:spcPts val="640"/>
              </a:spcBef>
              <a:spcAft>
                <a:spcPts val="0"/>
              </a:spcAft>
              <a:buClr>
                <a:schemeClr val="dk1"/>
              </a:buClr>
              <a:buSzPts val="3200"/>
              <a:buNone/>
            </a:pPr>
            <a:r>
              <a:rPr lang="en-US"/>
              <a:t>vol = mycube.volume();</a:t>
            </a:r>
            <a:endParaRPr/>
          </a:p>
          <a:p>
            <a:pPr indent="0" lvl="0" marL="0" rtl="0" algn="l">
              <a:spcBef>
                <a:spcPts val="640"/>
              </a:spcBef>
              <a:spcAft>
                <a:spcPts val="0"/>
              </a:spcAft>
              <a:buClr>
                <a:schemeClr val="dk1"/>
              </a:buClr>
              <a:buSzPts val="3200"/>
              <a:buNone/>
            </a:pPr>
            <a:r>
              <a:rPr lang="en-US"/>
              <a:t>System.out.println("Volume of mycube is " + vol);</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The output produced by this program is shown here:</a:t>
            </a:r>
            <a:endParaRPr/>
          </a:p>
          <a:p>
            <a:pPr indent="0" lvl="0" marL="0" rtl="0" algn="l">
              <a:spcBef>
                <a:spcPts val="640"/>
              </a:spcBef>
              <a:spcAft>
                <a:spcPts val="0"/>
              </a:spcAft>
              <a:buClr>
                <a:schemeClr val="dk1"/>
              </a:buClr>
              <a:buSzPts val="3200"/>
              <a:buNone/>
            </a:pPr>
            <a:r>
              <a:rPr lang="en-US"/>
              <a:t>Volume of mybox1 is 3000.0</a:t>
            </a:r>
            <a:endParaRPr/>
          </a:p>
          <a:p>
            <a:pPr indent="0" lvl="0" marL="0" rtl="0" algn="l">
              <a:spcBef>
                <a:spcPts val="640"/>
              </a:spcBef>
              <a:spcAft>
                <a:spcPts val="0"/>
              </a:spcAft>
              <a:buClr>
                <a:schemeClr val="dk1"/>
              </a:buClr>
              <a:buSzPts val="3200"/>
              <a:buNone/>
            </a:pPr>
            <a:r>
              <a:rPr lang="en-US"/>
              <a:t>Volume of mybox2 is -1.0</a:t>
            </a:r>
            <a:endParaRPr/>
          </a:p>
          <a:p>
            <a:pPr indent="0" lvl="0" marL="0" rtl="0" algn="l">
              <a:spcBef>
                <a:spcPts val="640"/>
              </a:spcBef>
              <a:spcAft>
                <a:spcPts val="0"/>
              </a:spcAft>
              <a:buClr>
                <a:schemeClr val="dk1"/>
              </a:buClr>
              <a:buSzPts val="3200"/>
              <a:buNone/>
            </a:pPr>
            <a:r>
              <a:rPr lang="en-US"/>
              <a:t>Volume of mycube is 343.0</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54"/>
          <p:cNvSpPr txBox="1"/>
          <p:nvPr>
            <p:ph idx="1" type="body"/>
          </p:nvPr>
        </p:nvSpPr>
        <p:spPr>
          <a:xfrm>
            <a:off x="457200" y="152400"/>
            <a:ext cx="8229600" cy="59737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class OverloadCons {</a:t>
            </a:r>
            <a:endParaRPr/>
          </a:p>
          <a:p>
            <a:pPr indent="0" lvl="0" marL="0" rtl="0" algn="l">
              <a:spcBef>
                <a:spcPts val="592"/>
              </a:spcBef>
              <a:spcAft>
                <a:spcPts val="0"/>
              </a:spcAft>
              <a:buClr>
                <a:schemeClr val="dk1"/>
              </a:buClr>
              <a:buSzPct val="100000"/>
              <a:buNone/>
            </a:pPr>
            <a:r>
              <a:rPr lang="en-US"/>
              <a:t>public static void main(String args[]) {</a:t>
            </a:r>
            <a:endParaRPr/>
          </a:p>
          <a:p>
            <a:pPr indent="0" lvl="0" marL="0" rtl="0" algn="l">
              <a:spcBef>
                <a:spcPts val="592"/>
              </a:spcBef>
              <a:spcAft>
                <a:spcPts val="0"/>
              </a:spcAft>
              <a:buClr>
                <a:schemeClr val="dk1"/>
              </a:buClr>
              <a:buSzPct val="100000"/>
              <a:buNone/>
            </a:pPr>
            <a:r>
              <a:rPr lang="en-US"/>
              <a:t>// create boxes using the various constructors</a:t>
            </a:r>
            <a:endParaRPr/>
          </a:p>
          <a:p>
            <a:pPr indent="0" lvl="0" marL="0" rtl="0" algn="l">
              <a:spcBef>
                <a:spcPts val="592"/>
              </a:spcBef>
              <a:spcAft>
                <a:spcPts val="0"/>
              </a:spcAft>
              <a:buClr>
                <a:schemeClr val="dk1"/>
              </a:buClr>
              <a:buSzPct val="100000"/>
              <a:buNone/>
            </a:pPr>
            <a:r>
              <a:rPr lang="en-US"/>
              <a:t>Box mybox1 = new Box(10, 20, 15);</a:t>
            </a:r>
            <a:endParaRPr/>
          </a:p>
          <a:p>
            <a:pPr indent="0" lvl="0" marL="0" rtl="0" algn="l">
              <a:spcBef>
                <a:spcPts val="592"/>
              </a:spcBef>
              <a:spcAft>
                <a:spcPts val="0"/>
              </a:spcAft>
              <a:buClr>
                <a:schemeClr val="dk1"/>
              </a:buClr>
              <a:buSzPct val="100000"/>
              <a:buNone/>
            </a:pPr>
            <a:r>
              <a:rPr lang="en-US"/>
              <a:t>Box mybox2 = new Box();</a:t>
            </a:r>
            <a:endParaRPr/>
          </a:p>
          <a:p>
            <a:pPr indent="0" lvl="0" marL="0" rtl="0" algn="l">
              <a:spcBef>
                <a:spcPts val="592"/>
              </a:spcBef>
              <a:spcAft>
                <a:spcPts val="0"/>
              </a:spcAft>
              <a:buClr>
                <a:schemeClr val="dk1"/>
              </a:buClr>
              <a:buSzPct val="100000"/>
              <a:buNone/>
            </a:pPr>
            <a:r>
              <a:rPr lang="en-US"/>
              <a:t>Box mycube = new Box(7);</a:t>
            </a:r>
            <a:endParaRPr/>
          </a:p>
          <a:p>
            <a:pPr indent="0" lvl="0" marL="0" rtl="0" algn="l">
              <a:spcBef>
                <a:spcPts val="592"/>
              </a:spcBef>
              <a:spcAft>
                <a:spcPts val="0"/>
              </a:spcAft>
              <a:buClr>
                <a:schemeClr val="dk1"/>
              </a:buClr>
              <a:buSzPct val="100000"/>
              <a:buNone/>
            </a:pPr>
            <a:r>
              <a:rPr lang="en-US"/>
              <a:t>double vol;</a:t>
            </a:r>
            <a:endParaRPr/>
          </a:p>
          <a:p>
            <a:pPr indent="0" lvl="0" marL="0" rtl="0" algn="l">
              <a:spcBef>
                <a:spcPts val="592"/>
              </a:spcBef>
              <a:spcAft>
                <a:spcPts val="0"/>
              </a:spcAft>
              <a:buClr>
                <a:schemeClr val="dk1"/>
              </a:buClr>
              <a:buSzPct val="100000"/>
              <a:buNone/>
            </a:pPr>
            <a:r>
              <a:rPr lang="en-US"/>
              <a:t>// get volume of first box</a:t>
            </a:r>
            <a:endParaRPr/>
          </a:p>
          <a:p>
            <a:pPr indent="0" lvl="0" marL="0" rtl="0" algn="l">
              <a:spcBef>
                <a:spcPts val="592"/>
              </a:spcBef>
              <a:spcAft>
                <a:spcPts val="0"/>
              </a:spcAft>
              <a:buClr>
                <a:schemeClr val="dk1"/>
              </a:buClr>
              <a:buSzPct val="100000"/>
              <a:buNone/>
            </a:pPr>
            <a:r>
              <a:rPr lang="en-US"/>
              <a:t>vol = mybox1.volume();</a:t>
            </a:r>
            <a:endParaRPr/>
          </a:p>
          <a:p>
            <a:pPr indent="0" lvl="0" marL="0" rtl="0" algn="l">
              <a:spcBef>
                <a:spcPts val="592"/>
              </a:spcBef>
              <a:spcAft>
                <a:spcPts val="0"/>
              </a:spcAft>
              <a:buClr>
                <a:schemeClr val="dk1"/>
              </a:buClr>
              <a:buSzPct val="100000"/>
              <a:buNone/>
            </a:pPr>
            <a:r>
              <a:rPr lang="en-US"/>
              <a:t>System.out.println("Volume of mybox1 is " + vol);</a:t>
            </a:r>
            <a:endParaRPr/>
          </a:p>
          <a:p>
            <a:pPr indent="0" lvl="0" marL="0" rtl="0" algn="l">
              <a:spcBef>
                <a:spcPts val="592"/>
              </a:spcBef>
              <a:spcAft>
                <a:spcPts val="0"/>
              </a:spcAft>
              <a:buClr>
                <a:schemeClr val="dk1"/>
              </a:buClr>
              <a:buSzPct val="100000"/>
              <a:buNone/>
            </a:pPr>
            <a:r>
              <a:rPr lang="en-US"/>
              <a:t>// get volume of second box</a:t>
            </a:r>
            <a:endParaRPr/>
          </a:p>
          <a:p>
            <a:pPr indent="0" lvl="0" marL="0" rtl="0" algn="l">
              <a:spcBef>
                <a:spcPts val="592"/>
              </a:spcBef>
              <a:spcAft>
                <a:spcPts val="0"/>
              </a:spcAft>
              <a:buClr>
                <a:schemeClr val="dk1"/>
              </a:buClr>
              <a:buSzPct val="100000"/>
              <a:buNone/>
            </a:pPr>
            <a:r>
              <a:rPr lang="en-US"/>
              <a:t>vol = mybox2.volume();</a:t>
            </a:r>
            <a:endParaRPr/>
          </a:p>
          <a:p>
            <a:pPr indent="0" lvl="0" marL="0" rtl="0" algn="l">
              <a:spcBef>
                <a:spcPts val="592"/>
              </a:spcBef>
              <a:spcAft>
                <a:spcPts val="0"/>
              </a:spcAft>
              <a:buClr>
                <a:schemeClr val="dk1"/>
              </a:buClr>
              <a:buSzPct val="100000"/>
              <a:buNone/>
            </a:pPr>
            <a:r>
              <a:rPr lang="en-US"/>
              <a:t>System.out.println("Volume of mybox2 is " + vol);</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56"/>
          <p:cNvSpPr txBox="1"/>
          <p:nvPr>
            <p:ph type="title"/>
          </p:nvPr>
        </p:nvSpPr>
        <p:spPr>
          <a:xfrm>
            <a:off x="457200" y="-76200"/>
            <a:ext cx="8229600" cy="762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Using Objects as Parameters</a:t>
            </a:r>
            <a:endParaRPr/>
          </a:p>
        </p:txBody>
      </p:sp>
      <p:sp>
        <p:nvSpPr>
          <p:cNvPr id="1027" name="Google Shape;1027;p156"/>
          <p:cNvSpPr txBox="1"/>
          <p:nvPr>
            <p:ph idx="1" type="body"/>
          </p:nvPr>
        </p:nvSpPr>
        <p:spPr>
          <a:xfrm>
            <a:off x="457200" y="838200"/>
            <a:ext cx="8229600" cy="5867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n-US" sz="1600"/>
              <a:t>// Objects may be passed to methods.</a:t>
            </a:r>
            <a:endParaRPr/>
          </a:p>
          <a:p>
            <a:pPr indent="0" lvl="0" marL="0" rtl="0" algn="l">
              <a:spcBef>
                <a:spcPts val="320"/>
              </a:spcBef>
              <a:spcAft>
                <a:spcPts val="0"/>
              </a:spcAft>
              <a:buClr>
                <a:schemeClr val="dk1"/>
              </a:buClr>
              <a:buSzPts val="1600"/>
              <a:buNone/>
            </a:pPr>
            <a:r>
              <a:rPr lang="en-US" sz="1600"/>
              <a:t>class Test {</a:t>
            </a:r>
            <a:endParaRPr/>
          </a:p>
          <a:p>
            <a:pPr indent="0" lvl="0" marL="0" rtl="0" algn="l">
              <a:spcBef>
                <a:spcPts val="320"/>
              </a:spcBef>
              <a:spcAft>
                <a:spcPts val="0"/>
              </a:spcAft>
              <a:buClr>
                <a:schemeClr val="dk1"/>
              </a:buClr>
              <a:buSzPts val="1600"/>
              <a:buNone/>
            </a:pPr>
            <a:r>
              <a:rPr lang="en-US" sz="1600"/>
              <a:t>int a, b;</a:t>
            </a:r>
            <a:endParaRPr/>
          </a:p>
          <a:p>
            <a:pPr indent="0" lvl="0" marL="0" rtl="0" algn="l">
              <a:spcBef>
                <a:spcPts val="320"/>
              </a:spcBef>
              <a:spcAft>
                <a:spcPts val="0"/>
              </a:spcAft>
              <a:buClr>
                <a:schemeClr val="dk1"/>
              </a:buClr>
              <a:buSzPts val="1600"/>
              <a:buNone/>
            </a:pPr>
            <a:r>
              <a:rPr lang="en-US" sz="1600"/>
              <a:t>Test(int i, int j) {</a:t>
            </a:r>
            <a:endParaRPr/>
          </a:p>
          <a:p>
            <a:pPr indent="0" lvl="0" marL="0" rtl="0" algn="l">
              <a:spcBef>
                <a:spcPts val="320"/>
              </a:spcBef>
              <a:spcAft>
                <a:spcPts val="0"/>
              </a:spcAft>
              <a:buClr>
                <a:schemeClr val="dk1"/>
              </a:buClr>
              <a:buSzPts val="1600"/>
              <a:buNone/>
            </a:pPr>
            <a:r>
              <a:rPr lang="en-US" sz="1600"/>
              <a:t>a = i;</a:t>
            </a:r>
            <a:endParaRPr/>
          </a:p>
          <a:p>
            <a:pPr indent="0" lvl="0" marL="0" rtl="0" algn="l">
              <a:spcBef>
                <a:spcPts val="320"/>
              </a:spcBef>
              <a:spcAft>
                <a:spcPts val="0"/>
              </a:spcAft>
              <a:buClr>
                <a:schemeClr val="dk1"/>
              </a:buClr>
              <a:buSzPts val="1600"/>
              <a:buNone/>
            </a:pPr>
            <a:r>
              <a:rPr lang="en-US" sz="1600"/>
              <a:t>b = j;</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 return true if o is equal to the invoking object</a:t>
            </a:r>
            <a:endParaRPr/>
          </a:p>
          <a:p>
            <a:pPr indent="0" lvl="0" marL="0" rtl="0" algn="l">
              <a:spcBef>
                <a:spcPts val="320"/>
              </a:spcBef>
              <a:spcAft>
                <a:spcPts val="0"/>
              </a:spcAft>
              <a:buClr>
                <a:schemeClr val="dk1"/>
              </a:buClr>
              <a:buSzPts val="1600"/>
              <a:buNone/>
            </a:pPr>
            <a:r>
              <a:rPr lang="en-US" sz="1600"/>
              <a:t>boolean equalTo(Test o) {</a:t>
            </a:r>
            <a:endParaRPr sz="1600"/>
          </a:p>
          <a:p>
            <a:pPr indent="0" lvl="0" marL="0" rtl="0" algn="l">
              <a:spcBef>
                <a:spcPts val="320"/>
              </a:spcBef>
              <a:spcAft>
                <a:spcPts val="0"/>
              </a:spcAft>
              <a:buClr>
                <a:schemeClr val="dk1"/>
              </a:buClr>
              <a:buSzPts val="1600"/>
              <a:buNone/>
            </a:pPr>
            <a:r>
              <a:rPr lang="en-US" sz="1600"/>
              <a:t>int x,y;</a:t>
            </a:r>
            <a:endParaRPr sz="1600"/>
          </a:p>
          <a:p>
            <a:pPr indent="0" lvl="0" marL="0" rtl="0" algn="l">
              <a:spcBef>
                <a:spcPts val="320"/>
              </a:spcBef>
              <a:spcAft>
                <a:spcPts val="0"/>
              </a:spcAft>
              <a:buClr>
                <a:schemeClr val="dk1"/>
              </a:buClr>
              <a:buSzPts val="1600"/>
              <a:buNone/>
            </a:pPr>
            <a:r>
              <a:rPr lang="en-US" sz="1600"/>
              <a:t>if(o.a == x&amp;&amp; o.b == y) return true;</a:t>
            </a:r>
            <a:endParaRPr/>
          </a:p>
          <a:p>
            <a:pPr indent="0" lvl="0" marL="0" rtl="0" algn="l">
              <a:spcBef>
                <a:spcPts val="320"/>
              </a:spcBef>
              <a:spcAft>
                <a:spcPts val="0"/>
              </a:spcAft>
              <a:buClr>
                <a:schemeClr val="dk1"/>
              </a:buClr>
              <a:buSzPts val="1600"/>
              <a:buNone/>
            </a:pPr>
            <a:r>
              <a:rPr lang="en-US" sz="1600"/>
              <a:t>else return false;</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class PassOb {</a:t>
            </a:r>
            <a:endParaRPr/>
          </a:p>
          <a:p>
            <a:pPr indent="0" lvl="0" marL="0" rtl="0" algn="l">
              <a:spcBef>
                <a:spcPts val="448"/>
              </a:spcBef>
              <a:spcAft>
                <a:spcPts val="0"/>
              </a:spcAft>
              <a:buClr>
                <a:schemeClr val="dk1"/>
              </a:buClr>
              <a:buSzPct val="100000"/>
              <a:buNone/>
            </a:pPr>
            <a:r>
              <a:rPr lang="en-US"/>
              <a:t>public static void main(String args[]) {</a:t>
            </a:r>
            <a:endParaRPr/>
          </a:p>
          <a:p>
            <a:pPr indent="0" lvl="0" marL="0" rtl="0" algn="l">
              <a:spcBef>
                <a:spcPts val="448"/>
              </a:spcBef>
              <a:spcAft>
                <a:spcPts val="0"/>
              </a:spcAft>
              <a:buClr>
                <a:schemeClr val="dk1"/>
              </a:buClr>
              <a:buSzPct val="100000"/>
              <a:buNone/>
            </a:pPr>
            <a:r>
              <a:rPr lang="en-US"/>
              <a:t>Test ob1 = new Test(100, 22);</a:t>
            </a:r>
            <a:endParaRPr/>
          </a:p>
          <a:p>
            <a:pPr indent="0" lvl="0" marL="0" rtl="0" algn="l">
              <a:spcBef>
                <a:spcPts val="448"/>
              </a:spcBef>
              <a:spcAft>
                <a:spcPts val="0"/>
              </a:spcAft>
              <a:buClr>
                <a:schemeClr val="dk1"/>
              </a:buClr>
              <a:buSzPct val="100000"/>
              <a:buNone/>
            </a:pPr>
            <a:r>
              <a:rPr lang="en-US"/>
              <a:t>Test ob2 = new Test(100, 22);</a:t>
            </a:r>
            <a:endParaRPr/>
          </a:p>
          <a:p>
            <a:pPr indent="0" lvl="0" marL="0" rtl="0" algn="l">
              <a:spcBef>
                <a:spcPts val="448"/>
              </a:spcBef>
              <a:spcAft>
                <a:spcPts val="0"/>
              </a:spcAft>
              <a:buClr>
                <a:schemeClr val="dk1"/>
              </a:buClr>
              <a:buSzPct val="100000"/>
              <a:buNone/>
            </a:pPr>
            <a:r>
              <a:rPr lang="en-US"/>
              <a:t>Test ob3 = new Test(-1, -1);</a:t>
            </a:r>
            <a:endParaRPr/>
          </a:p>
          <a:p>
            <a:pPr indent="0" lvl="0" marL="0" rtl="0" algn="l">
              <a:spcBef>
                <a:spcPts val="448"/>
              </a:spcBef>
              <a:spcAft>
                <a:spcPts val="0"/>
              </a:spcAft>
              <a:buClr>
                <a:schemeClr val="dk1"/>
              </a:buClr>
              <a:buSzPct val="100000"/>
              <a:buNone/>
            </a:pPr>
            <a:r>
              <a:rPr lang="en-US"/>
              <a:t>System.out.println("ob1 == ob2: " + ob1.equalTo(ob2));</a:t>
            </a:r>
            <a:endParaRPr/>
          </a:p>
          <a:p>
            <a:pPr indent="0" lvl="0" marL="0" rtl="0" algn="l">
              <a:spcBef>
                <a:spcPts val="448"/>
              </a:spcBef>
              <a:spcAft>
                <a:spcPts val="0"/>
              </a:spcAft>
              <a:buClr>
                <a:schemeClr val="dk1"/>
              </a:buClr>
              <a:buSzPct val="100000"/>
              <a:buNone/>
            </a:pPr>
            <a:r>
              <a:rPr lang="en-US"/>
              <a:t>System.out.println("ob1 == ob3: " + ob1.equalTo(ob3));</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This program generates the following output:</a:t>
            </a:r>
            <a:endParaRPr/>
          </a:p>
          <a:p>
            <a:pPr indent="0" lvl="0" marL="0" rtl="0" algn="l">
              <a:spcBef>
                <a:spcPts val="448"/>
              </a:spcBef>
              <a:spcAft>
                <a:spcPts val="0"/>
              </a:spcAft>
              <a:buClr>
                <a:schemeClr val="dk1"/>
              </a:buClr>
              <a:buSzPct val="100000"/>
              <a:buNone/>
            </a:pPr>
            <a:r>
              <a:rPr lang="en-US"/>
              <a:t>ob1 == ob2: true</a:t>
            </a:r>
            <a:endParaRPr/>
          </a:p>
          <a:p>
            <a:pPr indent="0" lvl="0" marL="0" rtl="0" algn="l">
              <a:spcBef>
                <a:spcPts val="448"/>
              </a:spcBef>
              <a:spcAft>
                <a:spcPts val="0"/>
              </a:spcAft>
              <a:buClr>
                <a:schemeClr val="dk1"/>
              </a:buClr>
              <a:buSzPct val="100000"/>
              <a:buNone/>
            </a:pPr>
            <a:r>
              <a:rPr lang="en-US"/>
              <a:t>ob1 == ob3: false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1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Inheritance</a:t>
            </a:r>
            <a:endParaRPr b="0" i="0" sz="4400" u="none" cap="none" strike="noStrike">
              <a:solidFill>
                <a:schemeClr val="dk1"/>
              </a:solidFill>
              <a:latin typeface="Calibri"/>
              <a:ea typeface="Calibri"/>
              <a:cs typeface="Calibri"/>
              <a:sym typeface="Calibri"/>
            </a:endParaRPr>
          </a:p>
        </p:txBody>
      </p:sp>
      <p:sp>
        <p:nvSpPr>
          <p:cNvPr id="1038" name="Google Shape;1038;p158"/>
          <p:cNvSpPr txBox="1"/>
          <p:nvPr>
            <p:ph idx="1" type="body"/>
          </p:nvPr>
        </p:nvSpPr>
        <p:spPr>
          <a:xfrm>
            <a:off x="304800" y="16002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The process by which one class acquires the properties and functionalities of another class</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provides the idea of reusability of code</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class which inherits the properties of other is known as </a:t>
            </a:r>
            <a:r>
              <a:rPr b="1" i="0" lang="en-US" sz="3200" u="none" cap="none" strike="noStrike">
                <a:solidFill>
                  <a:schemeClr val="dk1"/>
                </a:solidFill>
                <a:latin typeface="Times New Roman"/>
                <a:ea typeface="Times New Roman"/>
                <a:cs typeface="Times New Roman"/>
                <a:sym typeface="Times New Roman"/>
              </a:rPr>
              <a:t>child class/derived class/sub class</a:t>
            </a:r>
            <a:r>
              <a:rPr b="0" i="0" lang="en-US" sz="3200" u="none" cap="none" strike="noStrike">
                <a:solidFill>
                  <a:schemeClr val="dk1"/>
                </a:solidFill>
                <a:latin typeface="Times New Roman"/>
                <a:ea typeface="Times New Roman"/>
                <a:cs typeface="Times New Roman"/>
                <a:sym typeface="Times New Roman"/>
              </a:rPr>
              <a:t>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the class whose properties are inherited is known as </a:t>
            </a:r>
            <a:r>
              <a:rPr b="1" i="0" lang="en-US" sz="3200" u="none" cap="none" strike="noStrike">
                <a:solidFill>
                  <a:schemeClr val="dk1"/>
                </a:solidFill>
                <a:latin typeface="Times New Roman"/>
                <a:ea typeface="Times New Roman"/>
                <a:cs typeface="Times New Roman"/>
                <a:sym typeface="Times New Roman"/>
              </a:rPr>
              <a:t>parent class/base class</a:t>
            </a:r>
            <a:r>
              <a:rPr b="0"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super class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159"/>
          <p:cNvSpPr txBox="1"/>
          <p:nvPr>
            <p:ph type="title"/>
          </p:nvPr>
        </p:nvSpPr>
        <p:spPr>
          <a:xfrm>
            <a:off x="457200" y="762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Inheritance</a:t>
            </a:r>
            <a:endParaRPr/>
          </a:p>
        </p:txBody>
      </p:sp>
      <p:sp>
        <p:nvSpPr>
          <p:cNvPr id="1044" name="Google Shape;1044;p159"/>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it allows the creation of hierarchical classifications.</a:t>
            </a:r>
            <a:endParaRPr/>
          </a:p>
          <a:p>
            <a:pPr indent="-342900" lvl="0" marL="342900" rtl="0" algn="l">
              <a:spcBef>
                <a:spcPts val="544"/>
              </a:spcBef>
              <a:spcAft>
                <a:spcPts val="0"/>
              </a:spcAft>
              <a:buClr>
                <a:schemeClr val="dk1"/>
              </a:buClr>
              <a:buSzPct val="100000"/>
              <a:buChar char="•"/>
            </a:pPr>
            <a:r>
              <a:rPr lang="en-US"/>
              <a:t>Using inheritance, you can create a general class that defines traits common to a set of related items. This class can then be inherited by other, more specific classes, each adding those things that are unique to it. </a:t>
            </a:r>
            <a:endParaRPr/>
          </a:p>
          <a:p>
            <a:pPr indent="-342900" lvl="0" marL="342900" rtl="0" algn="l">
              <a:spcBef>
                <a:spcPts val="544"/>
              </a:spcBef>
              <a:spcAft>
                <a:spcPts val="0"/>
              </a:spcAft>
              <a:buClr>
                <a:schemeClr val="dk1"/>
              </a:buClr>
              <a:buSzPct val="100000"/>
              <a:buChar char="•"/>
            </a:pPr>
            <a:r>
              <a:rPr lang="en-US"/>
              <a:t>In the terminology of Java, a class that is inherited is called a </a:t>
            </a:r>
            <a:r>
              <a:rPr i="1" lang="en-US"/>
              <a:t>superclass</a:t>
            </a:r>
            <a:r>
              <a:rPr lang="en-US"/>
              <a:t>. </a:t>
            </a:r>
            <a:endParaRPr/>
          </a:p>
          <a:p>
            <a:pPr indent="-342900" lvl="0" marL="342900" rtl="0" algn="l">
              <a:spcBef>
                <a:spcPts val="544"/>
              </a:spcBef>
              <a:spcAft>
                <a:spcPts val="0"/>
              </a:spcAft>
              <a:buClr>
                <a:schemeClr val="dk1"/>
              </a:buClr>
              <a:buSzPct val="100000"/>
              <a:buChar char="•"/>
            </a:pPr>
            <a:r>
              <a:rPr lang="en-US"/>
              <a:t>The class that does the inheriting is called a </a:t>
            </a:r>
            <a:r>
              <a:rPr i="1" lang="en-US"/>
              <a:t>subclass</a:t>
            </a:r>
            <a:r>
              <a:rPr lang="en-US"/>
              <a:t>. Therefore, a subclass is a specialized version of a superclass. It inherits all of the members defined by the superclass and adds its own, unique elements.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400"/>
              <a:buFont typeface="Calibri"/>
              <a:buNone/>
            </a:pPr>
            <a:r>
              <a:t/>
            </a:r>
            <a:endParaRPr sz="2400"/>
          </a:p>
        </p:txBody>
      </p:sp>
      <p:sp>
        <p:nvSpPr>
          <p:cNvPr id="176" name="Google Shape;176;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grpSp>
        <p:nvGrpSpPr>
          <p:cNvPr id="177" name="Google Shape;177;p16"/>
          <p:cNvGrpSpPr/>
          <p:nvPr/>
        </p:nvGrpSpPr>
        <p:grpSpPr>
          <a:xfrm>
            <a:off x="1219200" y="3124200"/>
            <a:ext cx="7315200" cy="2667000"/>
            <a:chOff x="528" y="2304"/>
            <a:chExt cx="4464" cy="1872"/>
          </a:xfrm>
        </p:grpSpPr>
        <p:sp>
          <p:nvSpPr>
            <p:cNvPr id="178" name="Google Shape;178;p16"/>
            <p:cNvSpPr/>
            <p:nvPr/>
          </p:nvSpPr>
          <p:spPr>
            <a:xfrm>
              <a:off x="1776" y="2304"/>
              <a:ext cx="1776" cy="67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79" name="Google Shape;179;p16"/>
            <p:cNvSpPr txBox="1"/>
            <p:nvPr/>
          </p:nvSpPr>
          <p:spPr>
            <a:xfrm>
              <a:off x="2160" y="2496"/>
              <a:ext cx="960" cy="3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FIGURE</a:t>
              </a:r>
              <a:endParaRPr/>
            </a:p>
          </p:txBody>
        </p:sp>
        <p:grpSp>
          <p:nvGrpSpPr>
            <p:cNvPr id="180" name="Google Shape;180;p16"/>
            <p:cNvGrpSpPr/>
            <p:nvPr/>
          </p:nvGrpSpPr>
          <p:grpSpPr>
            <a:xfrm>
              <a:off x="528" y="3120"/>
              <a:ext cx="912" cy="816"/>
              <a:chOff x="528" y="3120"/>
              <a:chExt cx="912" cy="816"/>
            </a:xfrm>
          </p:grpSpPr>
          <p:sp>
            <p:nvSpPr>
              <p:cNvPr id="181" name="Google Shape;181;p16"/>
              <p:cNvSpPr/>
              <p:nvPr/>
            </p:nvSpPr>
            <p:spPr>
              <a:xfrm>
                <a:off x="528" y="3120"/>
                <a:ext cx="912" cy="8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82" name="Google Shape;182;p16"/>
              <p:cNvSpPr txBox="1"/>
              <p:nvPr/>
            </p:nvSpPr>
            <p:spPr>
              <a:xfrm>
                <a:off x="576" y="3408"/>
                <a:ext cx="816" cy="2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onstantia"/>
                    <a:ea typeface="Constantia"/>
                    <a:cs typeface="Constantia"/>
                    <a:sym typeface="Constantia"/>
                  </a:rPr>
                  <a:t>Hexagon</a:t>
                </a:r>
                <a:endParaRPr b="1" i="0" sz="2000" u="none" cap="none" strike="noStrike">
                  <a:solidFill>
                    <a:schemeClr val="dk1"/>
                  </a:solidFill>
                  <a:latin typeface="Constantia"/>
                  <a:ea typeface="Constantia"/>
                  <a:cs typeface="Constantia"/>
                  <a:sym typeface="Constantia"/>
                </a:endParaRPr>
              </a:p>
            </p:txBody>
          </p:sp>
        </p:grpSp>
        <p:grpSp>
          <p:nvGrpSpPr>
            <p:cNvPr id="183" name="Google Shape;183;p16"/>
            <p:cNvGrpSpPr/>
            <p:nvPr/>
          </p:nvGrpSpPr>
          <p:grpSpPr>
            <a:xfrm>
              <a:off x="1824" y="3552"/>
              <a:ext cx="1632" cy="624"/>
              <a:chOff x="1872" y="3360"/>
              <a:chExt cx="1632" cy="624"/>
            </a:xfrm>
          </p:grpSpPr>
          <p:sp>
            <p:nvSpPr>
              <p:cNvPr id="184" name="Google Shape;184;p16"/>
              <p:cNvSpPr/>
              <p:nvPr/>
            </p:nvSpPr>
            <p:spPr>
              <a:xfrm>
                <a:off x="1968" y="3360"/>
                <a:ext cx="1536" cy="62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85" name="Google Shape;185;p16"/>
              <p:cNvSpPr txBox="1"/>
              <p:nvPr/>
            </p:nvSpPr>
            <p:spPr>
              <a:xfrm>
                <a:off x="1872" y="3505"/>
                <a:ext cx="1488" cy="3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Constantia"/>
                    <a:ea typeface="Constantia"/>
                    <a:cs typeface="Constantia"/>
                    <a:sym typeface="Constantia"/>
                  </a:rPr>
                  <a:t>RECTANGLE</a:t>
                </a:r>
                <a:endParaRPr/>
              </a:p>
            </p:txBody>
          </p:sp>
        </p:grpSp>
        <p:grpSp>
          <p:nvGrpSpPr>
            <p:cNvPr id="186" name="Google Shape;186;p16"/>
            <p:cNvGrpSpPr/>
            <p:nvPr/>
          </p:nvGrpSpPr>
          <p:grpSpPr>
            <a:xfrm>
              <a:off x="4080" y="3168"/>
              <a:ext cx="912" cy="768"/>
              <a:chOff x="4080" y="3168"/>
              <a:chExt cx="912" cy="768"/>
            </a:xfrm>
          </p:grpSpPr>
          <p:sp>
            <p:nvSpPr>
              <p:cNvPr id="187" name="Google Shape;187;p16"/>
              <p:cNvSpPr/>
              <p:nvPr/>
            </p:nvSpPr>
            <p:spPr>
              <a:xfrm>
                <a:off x="4080" y="3168"/>
                <a:ext cx="912" cy="76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88" name="Google Shape;188;p16"/>
              <p:cNvSpPr txBox="1"/>
              <p:nvPr/>
            </p:nvSpPr>
            <p:spPr>
              <a:xfrm>
                <a:off x="4128" y="3408"/>
                <a:ext cx="864" cy="27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onstantia"/>
                    <a:ea typeface="Constantia"/>
                    <a:cs typeface="Constantia"/>
                    <a:sym typeface="Constantia"/>
                  </a:rPr>
                  <a:t>SQUARE</a:t>
                </a:r>
                <a:endParaRPr/>
              </a:p>
            </p:txBody>
          </p:sp>
        </p:grpSp>
        <p:cxnSp>
          <p:nvCxnSpPr>
            <p:cNvPr id="189" name="Google Shape;189;p16"/>
            <p:cNvCxnSpPr/>
            <p:nvPr/>
          </p:nvCxnSpPr>
          <p:spPr>
            <a:xfrm flipH="1">
              <a:off x="1392" y="2880"/>
              <a:ext cx="672" cy="432"/>
            </a:xfrm>
            <a:prstGeom prst="straightConnector1">
              <a:avLst/>
            </a:prstGeom>
            <a:noFill/>
            <a:ln cap="flat" cmpd="sng" w="9525">
              <a:solidFill>
                <a:schemeClr val="dk1"/>
              </a:solidFill>
              <a:prstDash val="solid"/>
              <a:round/>
              <a:headEnd len="med" w="med" type="none"/>
              <a:tailEnd len="med" w="med" type="triangle"/>
            </a:ln>
          </p:spPr>
        </p:cxnSp>
        <p:cxnSp>
          <p:nvCxnSpPr>
            <p:cNvPr id="190" name="Google Shape;190;p16"/>
            <p:cNvCxnSpPr/>
            <p:nvPr/>
          </p:nvCxnSpPr>
          <p:spPr>
            <a:xfrm>
              <a:off x="2640" y="2976"/>
              <a:ext cx="0" cy="528"/>
            </a:xfrm>
            <a:prstGeom prst="straightConnector1">
              <a:avLst/>
            </a:prstGeom>
            <a:noFill/>
            <a:ln cap="flat" cmpd="sng" w="9525">
              <a:solidFill>
                <a:schemeClr val="dk1"/>
              </a:solidFill>
              <a:prstDash val="solid"/>
              <a:round/>
              <a:headEnd len="med" w="med" type="none"/>
              <a:tailEnd len="med" w="med" type="triangle"/>
            </a:ln>
          </p:spPr>
        </p:cxnSp>
        <p:cxnSp>
          <p:nvCxnSpPr>
            <p:cNvPr id="191" name="Google Shape;191;p16"/>
            <p:cNvCxnSpPr/>
            <p:nvPr/>
          </p:nvCxnSpPr>
          <p:spPr>
            <a:xfrm>
              <a:off x="3312" y="2880"/>
              <a:ext cx="768" cy="288"/>
            </a:xfrm>
            <a:prstGeom prst="straightConnector1">
              <a:avLst/>
            </a:prstGeom>
            <a:noFill/>
            <a:ln cap="flat" cmpd="sng" w="9525">
              <a:solidFill>
                <a:schemeClr val="dk1"/>
              </a:solidFill>
              <a:prstDash val="solid"/>
              <a:round/>
              <a:headEnd len="med" w="med" type="none"/>
              <a:tailEnd len="med" w="med" type="triangle"/>
            </a:ln>
          </p:spPr>
        </p:cxnSp>
        <p:sp>
          <p:nvSpPr>
            <p:cNvPr id="192" name="Google Shape;192;p16"/>
            <p:cNvSpPr txBox="1"/>
            <p:nvPr/>
          </p:nvSpPr>
          <p:spPr>
            <a:xfrm>
              <a:off x="672" y="2928"/>
              <a:ext cx="432" cy="225"/>
            </a:xfrm>
            <a:prstGeom prst="rect">
              <a:avLst/>
            </a:prstGeom>
            <a:solidFill>
              <a:schemeClr val="lt1"/>
            </a:solidFill>
            <a:ln>
              <a:noFill/>
            </a:ln>
          </p:spPr>
          <p:txBody>
            <a:bodyPr anchorCtr="0" anchor="t" bIns="45700" lIns="91425" spcFirstLastPara="1" rIns="91425" wrap="square" tIns="0">
              <a:spAutoFit/>
            </a:bodyPr>
            <a:lstStyle/>
            <a:p>
              <a:pPr indent="0" lvl="0" marL="0" marR="0" rtl="0" algn="l">
                <a:spcBef>
                  <a:spcPts val="0"/>
                </a:spcBef>
                <a:spcAft>
                  <a:spcPts val="0"/>
                </a:spcAft>
                <a:buNone/>
              </a:pPr>
              <a:r>
                <a:rPr b="1" i="0" lang="en-US" sz="1800" u="none" cap="none" strike="noStrike">
                  <a:solidFill>
                    <a:schemeClr val="dk1"/>
                  </a:solidFill>
                  <a:latin typeface="Constantia"/>
                  <a:ea typeface="Constantia"/>
                  <a:cs typeface="Constantia"/>
                  <a:sym typeface="Constantia"/>
                </a:rPr>
                <a:t>Ob1</a:t>
              </a:r>
              <a:endParaRPr/>
            </a:p>
          </p:txBody>
        </p:sp>
        <p:sp>
          <p:nvSpPr>
            <p:cNvPr id="193" name="Google Shape;193;p16"/>
            <p:cNvSpPr txBox="1"/>
            <p:nvPr/>
          </p:nvSpPr>
          <p:spPr>
            <a:xfrm>
              <a:off x="2160" y="3368"/>
              <a:ext cx="432" cy="25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onstantia"/>
                  <a:ea typeface="Constantia"/>
                  <a:cs typeface="Constantia"/>
                  <a:sym typeface="Constantia"/>
                </a:rPr>
                <a:t>Ob2</a:t>
              </a:r>
              <a:endParaRPr/>
            </a:p>
          </p:txBody>
        </p:sp>
        <p:sp>
          <p:nvSpPr>
            <p:cNvPr id="194" name="Google Shape;194;p16"/>
            <p:cNvSpPr txBox="1"/>
            <p:nvPr/>
          </p:nvSpPr>
          <p:spPr>
            <a:xfrm>
              <a:off x="4224" y="2937"/>
              <a:ext cx="432" cy="25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onstantia"/>
                  <a:ea typeface="Constantia"/>
                  <a:cs typeface="Constantia"/>
                  <a:sym typeface="Constantia"/>
                </a:rPr>
                <a:t>Ob3</a:t>
              </a:r>
              <a:endParaRPr/>
            </a:p>
          </p:txBody>
        </p:sp>
        <p:sp>
          <p:nvSpPr>
            <p:cNvPr id="195" name="Google Shape;195;p16"/>
            <p:cNvSpPr txBox="1"/>
            <p:nvPr/>
          </p:nvSpPr>
          <p:spPr>
            <a:xfrm>
              <a:off x="3456" y="2304"/>
              <a:ext cx="672" cy="32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onstantia"/>
                  <a:ea typeface="Constantia"/>
                  <a:cs typeface="Constantia"/>
                  <a:sym typeface="Constantia"/>
                </a:rPr>
                <a:t>class</a:t>
              </a:r>
              <a:endParaRPr/>
            </a:p>
          </p:txBody>
        </p:sp>
      </p:gr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60"/>
          <p:cNvSpPr txBox="1"/>
          <p:nvPr>
            <p:ph type="title"/>
          </p:nvPr>
        </p:nvSpPr>
        <p:spPr>
          <a:xfrm>
            <a:off x="228600" y="22860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US" sz="2000"/>
              <a:t>To inherit a class </a:t>
            </a:r>
            <a:r>
              <a:rPr b="1" lang="en-US" sz="2000"/>
              <a:t>extends </a:t>
            </a:r>
            <a:r>
              <a:rPr lang="en-US" sz="2000"/>
              <a:t>keyword is used.</a:t>
            </a:r>
            <a:br>
              <a:rPr lang="en-US" sz="2000"/>
            </a:br>
            <a:r>
              <a:rPr lang="en-US" sz="1800"/>
              <a:t>class </a:t>
            </a:r>
            <a:r>
              <a:rPr i="1" lang="en-US" sz="1800"/>
              <a:t>subclass-name </a:t>
            </a:r>
            <a:r>
              <a:rPr lang="en-US" sz="1800"/>
              <a:t>extends </a:t>
            </a:r>
            <a:r>
              <a:rPr i="1" lang="en-US" sz="1800"/>
              <a:t>superclass-name </a:t>
            </a:r>
            <a:r>
              <a:rPr lang="en-US" sz="1800"/>
              <a:t>{</a:t>
            </a:r>
            <a:br>
              <a:rPr lang="en-US" sz="1800"/>
            </a:br>
            <a:r>
              <a:rPr lang="en-US" sz="1800"/>
              <a:t>// body of class</a:t>
            </a:r>
            <a:br>
              <a:rPr lang="en-US" sz="1800"/>
            </a:br>
            <a:r>
              <a:rPr lang="en-US" sz="1800"/>
              <a:t>}</a:t>
            </a:r>
            <a:br>
              <a:rPr lang="en-US" sz="2000"/>
            </a:br>
            <a:endParaRPr sz="2000"/>
          </a:p>
        </p:txBody>
      </p:sp>
      <p:sp>
        <p:nvSpPr>
          <p:cNvPr id="1050" name="Google Shape;1050;p160"/>
          <p:cNvSpPr txBox="1"/>
          <p:nvPr>
            <p:ph idx="1" type="body"/>
          </p:nvPr>
        </p:nvSpPr>
        <p:spPr>
          <a:xfrm>
            <a:off x="381000" y="1066800"/>
            <a:ext cx="8305800" cy="50593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 A simple example of inheritance.</a:t>
            </a:r>
            <a:endParaRPr/>
          </a:p>
          <a:p>
            <a:pPr indent="0" lvl="0" marL="0" rtl="0" algn="l">
              <a:spcBef>
                <a:spcPts val="352"/>
              </a:spcBef>
              <a:spcAft>
                <a:spcPts val="0"/>
              </a:spcAft>
              <a:buClr>
                <a:schemeClr val="dk1"/>
              </a:buClr>
              <a:buSzPct val="100000"/>
              <a:buNone/>
            </a:pPr>
            <a:r>
              <a:rPr lang="en-US"/>
              <a:t>// Create a superclass.</a:t>
            </a:r>
            <a:endParaRPr/>
          </a:p>
          <a:p>
            <a:pPr indent="0" lvl="0" marL="0" rtl="0" algn="l">
              <a:spcBef>
                <a:spcPts val="352"/>
              </a:spcBef>
              <a:spcAft>
                <a:spcPts val="0"/>
              </a:spcAft>
              <a:buClr>
                <a:schemeClr val="dk1"/>
              </a:buClr>
              <a:buSzPct val="100000"/>
              <a:buNone/>
            </a:pPr>
            <a:r>
              <a:rPr lang="en-US"/>
              <a:t>class A {</a:t>
            </a:r>
            <a:endParaRPr/>
          </a:p>
          <a:p>
            <a:pPr indent="0" lvl="0" marL="0" rtl="0" algn="l">
              <a:spcBef>
                <a:spcPts val="352"/>
              </a:spcBef>
              <a:spcAft>
                <a:spcPts val="0"/>
              </a:spcAft>
              <a:buClr>
                <a:schemeClr val="dk1"/>
              </a:buClr>
              <a:buSzPct val="100000"/>
              <a:buNone/>
            </a:pPr>
            <a:r>
              <a:rPr lang="en-US"/>
              <a:t>int i, j;</a:t>
            </a:r>
            <a:endParaRPr/>
          </a:p>
          <a:p>
            <a:pPr indent="0" lvl="0" marL="0" rtl="0" algn="l">
              <a:spcBef>
                <a:spcPts val="352"/>
              </a:spcBef>
              <a:spcAft>
                <a:spcPts val="0"/>
              </a:spcAft>
              <a:buClr>
                <a:schemeClr val="dk1"/>
              </a:buClr>
              <a:buSzPct val="100000"/>
              <a:buNone/>
            </a:pPr>
            <a:r>
              <a:rPr lang="en-US"/>
              <a:t>void showij() {</a:t>
            </a:r>
            <a:endParaRPr/>
          </a:p>
          <a:p>
            <a:pPr indent="0" lvl="0" marL="0" rtl="0" algn="l">
              <a:spcBef>
                <a:spcPts val="352"/>
              </a:spcBef>
              <a:spcAft>
                <a:spcPts val="0"/>
              </a:spcAft>
              <a:buClr>
                <a:schemeClr val="dk1"/>
              </a:buClr>
              <a:buSzPct val="100000"/>
              <a:buNone/>
            </a:pPr>
            <a:r>
              <a:rPr lang="en-US"/>
              <a:t>System.out.println("i and j: " + i + " " + j);//i and j: 5 2</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 Create a subclass by extending class A.</a:t>
            </a:r>
            <a:endParaRPr/>
          </a:p>
          <a:p>
            <a:pPr indent="0" lvl="0" marL="0" rtl="0" algn="l">
              <a:spcBef>
                <a:spcPts val="352"/>
              </a:spcBef>
              <a:spcAft>
                <a:spcPts val="0"/>
              </a:spcAft>
              <a:buClr>
                <a:schemeClr val="dk1"/>
              </a:buClr>
              <a:buSzPct val="100000"/>
              <a:buNone/>
            </a:pPr>
            <a:r>
              <a:rPr lang="en-US"/>
              <a:t>class B extends A {</a:t>
            </a:r>
            <a:endParaRPr/>
          </a:p>
          <a:p>
            <a:pPr indent="0" lvl="0" marL="0" rtl="0" algn="l">
              <a:spcBef>
                <a:spcPts val="352"/>
              </a:spcBef>
              <a:spcAft>
                <a:spcPts val="0"/>
              </a:spcAft>
              <a:buClr>
                <a:schemeClr val="dk1"/>
              </a:buClr>
              <a:buSzPct val="100000"/>
              <a:buNone/>
            </a:pPr>
            <a:r>
              <a:rPr lang="en-US"/>
              <a:t>int k;</a:t>
            </a:r>
            <a:endParaRPr/>
          </a:p>
          <a:p>
            <a:pPr indent="0" lvl="0" marL="0" rtl="0" algn="l">
              <a:spcBef>
                <a:spcPts val="352"/>
              </a:spcBef>
              <a:spcAft>
                <a:spcPts val="0"/>
              </a:spcAft>
              <a:buClr>
                <a:schemeClr val="dk1"/>
              </a:buClr>
              <a:buSzPct val="100000"/>
              <a:buNone/>
            </a:pPr>
            <a:r>
              <a:rPr lang="en-US"/>
              <a:t>void showk() {</a:t>
            </a:r>
            <a:endParaRPr/>
          </a:p>
          <a:p>
            <a:pPr indent="0" lvl="0" marL="0" rtl="0" algn="l">
              <a:spcBef>
                <a:spcPts val="352"/>
              </a:spcBef>
              <a:spcAft>
                <a:spcPts val="0"/>
              </a:spcAft>
              <a:buClr>
                <a:schemeClr val="dk1"/>
              </a:buClr>
              <a:buSzPct val="100000"/>
              <a:buNone/>
            </a:pPr>
            <a:r>
              <a:rPr lang="en-US"/>
              <a:t>System.out.println("k: " + k);</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void sum() {</a:t>
            </a:r>
            <a:endParaRPr/>
          </a:p>
          <a:p>
            <a:pPr indent="0" lvl="0" marL="0" rtl="0" algn="l">
              <a:spcBef>
                <a:spcPts val="352"/>
              </a:spcBef>
              <a:spcAft>
                <a:spcPts val="0"/>
              </a:spcAft>
              <a:buClr>
                <a:schemeClr val="dk1"/>
              </a:buClr>
              <a:buSzPct val="100000"/>
              <a:buNone/>
            </a:pPr>
            <a:r>
              <a:rPr lang="en-US"/>
              <a:t>System.out.println("i+j+k: " + (i+j+k));</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rPr lang="en-US"/>
              <a:t>}</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61"/>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None/>
            </a:pPr>
            <a:r>
              <a:rPr lang="en-US" sz="1600"/>
              <a:t>class SimpleInheritance {</a:t>
            </a:r>
            <a:endParaRPr/>
          </a:p>
          <a:p>
            <a:pPr indent="0" lvl="0" marL="0" rtl="0" algn="l">
              <a:spcBef>
                <a:spcPts val="320"/>
              </a:spcBef>
              <a:spcAft>
                <a:spcPts val="0"/>
              </a:spcAft>
              <a:buClr>
                <a:schemeClr val="dk1"/>
              </a:buClr>
              <a:buSzPts val="1600"/>
              <a:buNone/>
            </a:pPr>
            <a:r>
              <a:rPr lang="en-US" sz="1600"/>
              <a:t>public static void main(String args []) {</a:t>
            </a:r>
            <a:endParaRPr/>
          </a:p>
          <a:p>
            <a:pPr indent="0" lvl="0" marL="0" rtl="0" algn="l">
              <a:spcBef>
                <a:spcPts val="320"/>
              </a:spcBef>
              <a:spcAft>
                <a:spcPts val="0"/>
              </a:spcAft>
              <a:buClr>
                <a:schemeClr val="dk1"/>
              </a:buClr>
              <a:buSzPts val="1600"/>
              <a:buNone/>
            </a:pPr>
            <a:r>
              <a:rPr lang="en-US" sz="1600"/>
              <a:t>A superOb = new A();</a:t>
            </a:r>
            <a:endParaRPr/>
          </a:p>
          <a:p>
            <a:pPr indent="0" lvl="0" marL="0" rtl="0" algn="l">
              <a:spcBef>
                <a:spcPts val="320"/>
              </a:spcBef>
              <a:spcAft>
                <a:spcPts val="0"/>
              </a:spcAft>
              <a:buClr>
                <a:schemeClr val="dk1"/>
              </a:buClr>
              <a:buSzPts val="1600"/>
              <a:buNone/>
            </a:pPr>
            <a:r>
              <a:rPr lang="en-US" sz="1600"/>
              <a:t>B subOb = new B();</a:t>
            </a:r>
            <a:endParaRPr/>
          </a:p>
          <a:p>
            <a:pPr indent="0" lvl="0" marL="0" rtl="0" algn="l">
              <a:spcBef>
                <a:spcPts val="320"/>
              </a:spcBef>
              <a:spcAft>
                <a:spcPts val="0"/>
              </a:spcAft>
              <a:buClr>
                <a:schemeClr val="dk1"/>
              </a:buClr>
              <a:buSzPts val="1600"/>
              <a:buNone/>
            </a:pPr>
            <a:r>
              <a:rPr lang="en-US" sz="1600"/>
              <a:t>// The superclass may be used by itself.</a:t>
            </a:r>
            <a:endParaRPr/>
          </a:p>
          <a:p>
            <a:pPr indent="0" lvl="0" marL="0" rtl="0" algn="l">
              <a:spcBef>
                <a:spcPts val="320"/>
              </a:spcBef>
              <a:spcAft>
                <a:spcPts val="0"/>
              </a:spcAft>
              <a:buClr>
                <a:schemeClr val="dk1"/>
              </a:buClr>
              <a:buSzPts val="1600"/>
              <a:buNone/>
            </a:pPr>
            <a:r>
              <a:rPr lang="en-US" sz="1600"/>
              <a:t>superOb.i = 10;</a:t>
            </a:r>
            <a:endParaRPr/>
          </a:p>
          <a:p>
            <a:pPr indent="0" lvl="0" marL="0" rtl="0" algn="l">
              <a:spcBef>
                <a:spcPts val="320"/>
              </a:spcBef>
              <a:spcAft>
                <a:spcPts val="0"/>
              </a:spcAft>
              <a:buClr>
                <a:schemeClr val="dk1"/>
              </a:buClr>
              <a:buSzPts val="1600"/>
              <a:buNone/>
            </a:pPr>
            <a:r>
              <a:rPr lang="en-US" sz="1600"/>
              <a:t>superOb.j = 20;</a:t>
            </a:r>
            <a:endParaRPr/>
          </a:p>
          <a:p>
            <a:pPr indent="0" lvl="0" marL="0" rtl="0" algn="l">
              <a:spcBef>
                <a:spcPts val="320"/>
              </a:spcBef>
              <a:spcAft>
                <a:spcPts val="0"/>
              </a:spcAft>
              <a:buClr>
                <a:schemeClr val="dk1"/>
              </a:buClr>
              <a:buSzPts val="1600"/>
              <a:buNone/>
            </a:pPr>
            <a:r>
              <a:rPr lang="en-US" sz="1600"/>
              <a:t>System.out.println("Contents of superOb: ");</a:t>
            </a:r>
            <a:endParaRPr/>
          </a:p>
          <a:p>
            <a:pPr indent="0" lvl="0" marL="0" rtl="0" algn="l">
              <a:spcBef>
                <a:spcPts val="320"/>
              </a:spcBef>
              <a:spcAft>
                <a:spcPts val="0"/>
              </a:spcAft>
              <a:buClr>
                <a:schemeClr val="dk1"/>
              </a:buClr>
              <a:buSzPts val="1600"/>
              <a:buNone/>
            </a:pPr>
            <a:r>
              <a:rPr lang="en-US" sz="1600"/>
              <a:t>superOb.showij();</a:t>
            </a:r>
            <a:endParaRPr/>
          </a:p>
          <a:p>
            <a:pPr indent="0" lvl="0" marL="0" rtl="0" algn="l">
              <a:spcBef>
                <a:spcPts val="320"/>
              </a:spcBef>
              <a:spcAft>
                <a:spcPts val="0"/>
              </a:spcAft>
              <a:buClr>
                <a:schemeClr val="dk1"/>
              </a:buClr>
              <a:buSzPts val="1600"/>
              <a:buNone/>
            </a:pPr>
            <a:r>
              <a:rPr lang="en-US" sz="1600"/>
              <a:t>System.out.println();</a:t>
            </a:r>
            <a:endParaRPr/>
          </a:p>
          <a:p>
            <a:pPr indent="0" lvl="0" marL="0" rtl="0" algn="l">
              <a:spcBef>
                <a:spcPts val="320"/>
              </a:spcBef>
              <a:spcAft>
                <a:spcPts val="0"/>
              </a:spcAft>
              <a:buClr>
                <a:schemeClr val="dk1"/>
              </a:buClr>
              <a:buSzPts val="1600"/>
              <a:buNone/>
            </a:pPr>
            <a:r>
              <a:rPr lang="en-US" sz="1600"/>
              <a:t>/* The subclass has access to all public members of</a:t>
            </a:r>
            <a:endParaRPr/>
          </a:p>
          <a:p>
            <a:pPr indent="0" lvl="0" marL="0" rtl="0" algn="l">
              <a:spcBef>
                <a:spcPts val="320"/>
              </a:spcBef>
              <a:spcAft>
                <a:spcPts val="0"/>
              </a:spcAft>
              <a:buClr>
                <a:schemeClr val="dk1"/>
              </a:buClr>
              <a:buSzPts val="1600"/>
              <a:buNone/>
            </a:pPr>
            <a:r>
              <a:rPr lang="en-US" sz="1600"/>
              <a:t>its superclass. */</a:t>
            </a:r>
            <a:endParaRPr/>
          </a:p>
          <a:p>
            <a:pPr indent="0" lvl="0" marL="0" rtl="0" algn="l">
              <a:spcBef>
                <a:spcPts val="320"/>
              </a:spcBef>
              <a:spcAft>
                <a:spcPts val="0"/>
              </a:spcAft>
              <a:buClr>
                <a:schemeClr val="dk1"/>
              </a:buClr>
              <a:buSzPts val="1600"/>
              <a:buNone/>
            </a:pPr>
            <a:r>
              <a:rPr lang="en-US" sz="1600"/>
              <a:t>subOb.i = 7;</a:t>
            </a:r>
            <a:endParaRPr/>
          </a:p>
          <a:p>
            <a:pPr indent="0" lvl="0" marL="0" rtl="0" algn="l">
              <a:spcBef>
                <a:spcPts val="320"/>
              </a:spcBef>
              <a:spcAft>
                <a:spcPts val="0"/>
              </a:spcAft>
              <a:buClr>
                <a:schemeClr val="dk1"/>
              </a:buClr>
              <a:buSzPts val="1600"/>
              <a:buNone/>
            </a:pPr>
            <a:r>
              <a:rPr lang="en-US" sz="1600"/>
              <a:t>subOb.j = 8;</a:t>
            </a:r>
            <a:endParaRPr/>
          </a:p>
          <a:p>
            <a:pPr indent="0" lvl="0" marL="0" rtl="0" algn="l">
              <a:spcBef>
                <a:spcPts val="320"/>
              </a:spcBef>
              <a:spcAft>
                <a:spcPts val="0"/>
              </a:spcAft>
              <a:buClr>
                <a:schemeClr val="dk1"/>
              </a:buClr>
              <a:buSzPts val="1600"/>
              <a:buNone/>
            </a:pPr>
            <a:r>
              <a:rPr lang="en-US" sz="1600"/>
              <a:t>subOb.k = 9;</a:t>
            </a:r>
            <a:endParaRPr/>
          </a:p>
          <a:p>
            <a:pPr indent="0" lvl="0" marL="0" rtl="0" algn="l">
              <a:spcBef>
                <a:spcPts val="320"/>
              </a:spcBef>
              <a:spcAft>
                <a:spcPts val="0"/>
              </a:spcAft>
              <a:buClr>
                <a:schemeClr val="dk1"/>
              </a:buClr>
              <a:buSzPts val="1600"/>
              <a:buNone/>
            </a:pPr>
            <a:r>
              <a:rPr lang="en-US" sz="1600"/>
              <a:t>System.out.println("Contents of subOb: ");</a:t>
            </a:r>
            <a:endParaRPr/>
          </a:p>
          <a:p>
            <a:pPr indent="0" lvl="0" marL="0" rtl="0" algn="l">
              <a:spcBef>
                <a:spcPts val="320"/>
              </a:spcBef>
              <a:spcAft>
                <a:spcPts val="0"/>
              </a:spcAft>
              <a:buClr>
                <a:schemeClr val="dk1"/>
              </a:buClr>
              <a:buSzPts val="1600"/>
              <a:buNone/>
            </a:pPr>
            <a:r>
              <a:rPr lang="en-US" sz="1600"/>
              <a:t>subOb.showij();</a:t>
            </a:r>
            <a:endParaRPr/>
          </a:p>
          <a:p>
            <a:pPr indent="0" lvl="0" marL="0" rtl="0" algn="l">
              <a:spcBef>
                <a:spcPts val="320"/>
              </a:spcBef>
              <a:spcAft>
                <a:spcPts val="0"/>
              </a:spcAft>
              <a:buClr>
                <a:schemeClr val="dk1"/>
              </a:buClr>
              <a:buSzPts val="1600"/>
              <a:buNone/>
            </a:pPr>
            <a:r>
              <a:rPr lang="en-US" sz="1600"/>
              <a:t>subOb.showk();</a:t>
            </a:r>
            <a:endParaRPr/>
          </a:p>
          <a:p>
            <a:pPr indent="0" lvl="0" marL="0" rtl="0" algn="l">
              <a:spcBef>
                <a:spcPts val="320"/>
              </a:spcBef>
              <a:spcAft>
                <a:spcPts val="0"/>
              </a:spcAft>
              <a:buClr>
                <a:schemeClr val="dk1"/>
              </a:buClr>
              <a:buSzPts val="1600"/>
              <a:buNone/>
            </a:pPr>
            <a:r>
              <a:rPr lang="en-US" sz="1600"/>
              <a:t>System.out.println();</a:t>
            </a:r>
            <a:endParaRPr/>
          </a:p>
          <a:p>
            <a:pPr indent="0" lvl="0" marL="0" rtl="0" algn="l">
              <a:spcBef>
                <a:spcPts val="320"/>
              </a:spcBef>
              <a:spcAft>
                <a:spcPts val="0"/>
              </a:spcAft>
              <a:buClr>
                <a:schemeClr val="dk1"/>
              </a:buClr>
              <a:buSzPts val="1600"/>
              <a:buNone/>
            </a:pPr>
            <a:r>
              <a:rPr lang="en-US" sz="1600"/>
              <a:t>System.out.println("Sum of i, j and k in subOb:");</a:t>
            </a:r>
            <a:endParaRPr/>
          </a:p>
          <a:p>
            <a:pPr indent="0" lvl="0" marL="0" rtl="0" algn="l">
              <a:spcBef>
                <a:spcPts val="320"/>
              </a:spcBef>
              <a:spcAft>
                <a:spcPts val="0"/>
              </a:spcAft>
              <a:buClr>
                <a:schemeClr val="dk1"/>
              </a:buClr>
              <a:buSzPts val="1600"/>
              <a:buNone/>
            </a:pPr>
            <a:r>
              <a:rPr lang="en-US" sz="1600"/>
              <a:t>subOb.sum();</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The output from this program is shown here:</a:t>
            </a:r>
            <a:endParaRPr/>
          </a:p>
          <a:p>
            <a:pPr indent="0" lvl="0" marL="0" rtl="0" algn="l">
              <a:spcBef>
                <a:spcPts val="640"/>
              </a:spcBef>
              <a:spcAft>
                <a:spcPts val="0"/>
              </a:spcAft>
              <a:buClr>
                <a:schemeClr val="dk1"/>
              </a:buClr>
              <a:buSzPts val="3200"/>
              <a:buNone/>
            </a:pPr>
            <a:r>
              <a:rPr lang="en-US"/>
              <a:t>Contents of superOb:</a:t>
            </a:r>
            <a:endParaRPr/>
          </a:p>
          <a:p>
            <a:pPr indent="0" lvl="0" marL="0" rtl="0" algn="l">
              <a:spcBef>
                <a:spcPts val="640"/>
              </a:spcBef>
              <a:spcAft>
                <a:spcPts val="0"/>
              </a:spcAft>
              <a:buClr>
                <a:schemeClr val="dk1"/>
              </a:buClr>
              <a:buSzPts val="3200"/>
              <a:buNone/>
            </a:pPr>
            <a:r>
              <a:rPr lang="en-US"/>
              <a:t>i and j: 10 20</a:t>
            </a:r>
            <a:endParaRPr/>
          </a:p>
          <a:p>
            <a:pPr indent="0" lvl="0" marL="0" rtl="0" algn="l">
              <a:spcBef>
                <a:spcPts val="640"/>
              </a:spcBef>
              <a:spcAft>
                <a:spcPts val="0"/>
              </a:spcAft>
              <a:buClr>
                <a:schemeClr val="dk1"/>
              </a:buClr>
              <a:buSzPts val="3200"/>
              <a:buNone/>
            </a:pPr>
            <a:r>
              <a:rPr lang="en-US"/>
              <a:t>Contents of subOb:</a:t>
            </a:r>
            <a:endParaRPr/>
          </a:p>
          <a:p>
            <a:pPr indent="0" lvl="0" marL="0" rtl="0" algn="l">
              <a:spcBef>
                <a:spcPts val="640"/>
              </a:spcBef>
              <a:spcAft>
                <a:spcPts val="0"/>
              </a:spcAft>
              <a:buClr>
                <a:schemeClr val="dk1"/>
              </a:buClr>
              <a:buSzPts val="3200"/>
              <a:buNone/>
            </a:pPr>
            <a:r>
              <a:rPr lang="en-US"/>
              <a:t>i and j: 7 8</a:t>
            </a:r>
            <a:endParaRPr/>
          </a:p>
          <a:p>
            <a:pPr indent="0" lvl="0" marL="0" rtl="0" algn="l">
              <a:spcBef>
                <a:spcPts val="640"/>
              </a:spcBef>
              <a:spcAft>
                <a:spcPts val="0"/>
              </a:spcAft>
              <a:buClr>
                <a:schemeClr val="dk1"/>
              </a:buClr>
              <a:buSzPts val="3200"/>
              <a:buNone/>
            </a:pPr>
            <a:r>
              <a:rPr lang="en-US"/>
              <a:t>k: 9</a:t>
            </a:r>
            <a:endParaRPr/>
          </a:p>
          <a:p>
            <a:pPr indent="0" lvl="0" marL="0" rtl="0" algn="l">
              <a:spcBef>
                <a:spcPts val="640"/>
              </a:spcBef>
              <a:spcAft>
                <a:spcPts val="0"/>
              </a:spcAft>
              <a:buClr>
                <a:schemeClr val="dk1"/>
              </a:buClr>
              <a:buSzPts val="3200"/>
              <a:buNone/>
            </a:pPr>
            <a:r>
              <a:rPr lang="en-US"/>
              <a:t>Sum of i, j and k in subOb:</a:t>
            </a:r>
            <a:endParaRPr/>
          </a:p>
          <a:p>
            <a:pPr indent="0" lvl="0" marL="0" rtl="0" algn="l">
              <a:spcBef>
                <a:spcPts val="640"/>
              </a:spcBef>
              <a:spcAft>
                <a:spcPts val="0"/>
              </a:spcAft>
              <a:buClr>
                <a:schemeClr val="dk1"/>
              </a:buClr>
              <a:buSzPts val="3200"/>
              <a:buNone/>
            </a:pPr>
            <a:r>
              <a:rPr lang="en-US"/>
              <a:t>i+j+k: 24</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63"/>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a:t>Member Access and Inheritance:</a:t>
            </a:r>
            <a:endParaRPr b="1"/>
          </a:p>
          <a:p>
            <a:pPr indent="-342900" lvl="0" marL="342900" rtl="0" algn="l">
              <a:spcBef>
                <a:spcPts val="640"/>
              </a:spcBef>
              <a:spcAft>
                <a:spcPts val="0"/>
              </a:spcAft>
              <a:buClr>
                <a:schemeClr val="dk1"/>
              </a:buClr>
              <a:buSzPts val="3200"/>
              <a:buChar char="•"/>
            </a:pPr>
            <a:r>
              <a:rPr lang="en-US"/>
              <a:t>Although a subclass includes all of the members of its superclass, it cannot access those members of the superclass that have been declared as </a:t>
            </a:r>
            <a:r>
              <a:rPr b="1" lang="en-US"/>
              <a:t>private</a:t>
            </a:r>
            <a:r>
              <a:rPr lang="en-US"/>
              <a:t>.</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inheritance</a:t>
            </a:r>
            <a:endParaRPr/>
          </a:p>
        </p:txBody>
      </p:sp>
      <p:pic>
        <p:nvPicPr>
          <p:cNvPr id="1071" name="Google Shape;1071;p164"/>
          <p:cNvPicPr preferRelativeResize="0"/>
          <p:nvPr>
            <p:ph idx="1" type="body"/>
          </p:nvPr>
        </p:nvPicPr>
        <p:blipFill rotWithShape="1">
          <a:blip r:embed="rId3">
            <a:alphaModFix/>
          </a:blip>
          <a:srcRect b="0" l="0" r="0" t="0"/>
          <a:stretch/>
        </p:blipFill>
        <p:spPr>
          <a:xfrm>
            <a:off x="990600" y="1524000"/>
            <a:ext cx="5715000" cy="3032760"/>
          </a:xfrm>
          <a:prstGeom prst="rect">
            <a:avLst/>
          </a:prstGeom>
          <a:noFill/>
          <a:ln>
            <a:noFill/>
          </a:ln>
        </p:spPr>
      </p:pic>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inheritance</a:t>
            </a:r>
            <a:endParaRPr/>
          </a:p>
        </p:txBody>
      </p:sp>
      <p:pic>
        <p:nvPicPr>
          <p:cNvPr id="1077" name="Google Shape;1077;p165"/>
          <p:cNvPicPr preferRelativeResize="0"/>
          <p:nvPr>
            <p:ph idx="1" type="body"/>
          </p:nvPr>
        </p:nvPicPr>
        <p:blipFill rotWithShape="1">
          <a:blip r:embed="rId3">
            <a:alphaModFix/>
          </a:blip>
          <a:srcRect b="0" l="0" r="0" t="0"/>
          <a:stretch/>
        </p:blipFill>
        <p:spPr>
          <a:xfrm>
            <a:off x="1158450" y="1630075"/>
            <a:ext cx="5593200" cy="3139500"/>
          </a:xfrm>
          <a:prstGeom prst="rect">
            <a:avLst/>
          </a:prstGeom>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66"/>
          <p:cNvSpPr txBox="1"/>
          <p:nvPr>
            <p:ph idx="1" type="body"/>
          </p:nvPr>
        </p:nvSpPr>
        <p:spPr>
          <a:xfrm>
            <a:off x="457200" y="533400"/>
            <a:ext cx="8229600" cy="5592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On the basis of class, there can be three types of inheritance in java: single, multilevel and hierarchical.</a:t>
            </a:r>
            <a:endParaRPr/>
          </a:p>
          <a:p>
            <a:pPr indent="-342900" lvl="0" marL="342900" rtl="0" algn="l">
              <a:spcBef>
                <a:spcPts val="640"/>
              </a:spcBef>
              <a:spcAft>
                <a:spcPts val="0"/>
              </a:spcAft>
              <a:buClr>
                <a:schemeClr val="dk1"/>
              </a:buClr>
              <a:buSzPts val="3200"/>
              <a:buChar char="•"/>
            </a:pPr>
            <a:r>
              <a:rPr lang="en-US"/>
              <a:t>In java programming, multiple and hybrid inheritance is supported through interface only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67"/>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SUPER KEYWORD</a:t>
            </a:r>
            <a:endParaRPr b="1" i="0" sz="4400" u="none" cap="none" strike="noStrike">
              <a:solidFill>
                <a:srgbClr val="FF0000"/>
              </a:solidFill>
              <a:latin typeface="Times New Roman"/>
              <a:ea typeface="Times New Roman"/>
              <a:cs typeface="Times New Roman"/>
              <a:sym typeface="Times New Roman"/>
            </a:endParaRPr>
          </a:p>
        </p:txBody>
      </p:sp>
      <p:sp>
        <p:nvSpPr>
          <p:cNvPr id="1088" name="Google Shape;1088;p167"/>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0" lang="en-US" sz="3200" u="none" cap="none" strike="noStrike">
                <a:solidFill>
                  <a:schemeClr val="dk1"/>
                </a:solidFill>
                <a:latin typeface="Times New Roman"/>
                <a:ea typeface="Times New Roman"/>
                <a:cs typeface="Times New Roman"/>
                <a:sym typeface="Times New Roman"/>
              </a:rPr>
              <a:t>super keyword is used for </a:t>
            </a:r>
            <a:endParaRPr b="1"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To call parent class constructor</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To refer parent class data members</a:t>
            </a:r>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To refer parent class methods</a:t>
            </a:r>
            <a:endParaRPr/>
          </a:p>
          <a:p>
            <a:pPr indent="0" lvl="0" marL="0" marR="0" rtl="0" algn="l">
              <a:spcBef>
                <a:spcPts val="640"/>
              </a:spcBef>
              <a:spcAft>
                <a:spcPts val="0"/>
              </a:spcAft>
              <a:buClr>
                <a:schemeClr val="dk1"/>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rgbClr val="FF0000"/>
              </a:buClr>
              <a:buSzPts val="3200"/>
              <a:buChar char="•"/>
            </a:pPr>
            <a:r>
              <a:rPr b="1" i="0" lang="en-US" sz="3200" u="none" cap="none" strike="noStrike">
                <a:solidFill>
                  <a:srgbClr val="FF0000"/>
                </a:solidFill>
                <a:latin typeface="Times New Roman"/>
                <a:ea typeface="Times New Roman"/>
                <a:cs typeface="Times New Roman"/>
                <a:sym typeface="Times New Roman"/>
              </a:rPr>
              <a:t>Note:</a:t>
            </a:r>
            <a:r>
              <a:rPr b="0" i="0" lang="en-US" sz="3200" u="none" cap="none" strike="noStrike">
                <a:solidFill>
                  <a:schemeClr val="dk1"/>
                </a:solidFill>
                <a:latin typeface="Times New Roman"/>
                <a:ea typeface="Times New Roman"/>
                <a:cs typeface="Times New Roman"/>
                <a:sym typeface="Times New Roman"/>
              </a:rPr>
              <a:t>The </a:t>
            </a:r>
            <a:r>
              <a:rPr b="1" i="0" lang="en-US" sz="3200" u="none" cap="none" strike="noStrike">
                <a:solidFill>
                  <a:schemeClr val="dk1"/>
                </a:solidFill>
                <a:latin typeface="Times New Roman"/>
                <a:ea typeface="Times New Roman"/>
                <a:cs typeface="Times New Roman"/>
                <a:sym typeface="Times New Roman"/>
              </a:rPr>
              <a:t>super</a:t>
            </a:r>
            <a:r>
              <a:rPr b="0" i="0" lang="en-US" sz="3200" u="none" cap="none" strike="noStrike">
                <a:solidFill>
                  <a:schemeClr val="dk1"/>
                </a:solidFill>
                <a:latin typeface="Times New Roman"/>
                <a:ea typeface="Times New Roman"/>
                <a:cs typeface="Times New Roman"/>
                <a:sym typeface="Times New Roman"/>
              </a:rPr>
              <a:t> keyword is used inside the child class only</a:t>
            </a:r>
            <a:endParaRPr b="1"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68"/>
          <p:cNvSpPr txBox="1"/>
          <p:nvPr>
            <p:ph type="title"/>
          </p:nvPr>
        </p:nvSpPr>
        <p:spPr>
          <a:xfrm>
            <a:off x="114300" y="152400"/>
            <a:ext cx="8915400" cy="304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1600"/>
              <a:t>Using super to Call Superclass Constructors</a:t>
            </a:r>
            <a:endParaRPr sz="1600"/>
          </a:p>
        </p:txBody>
      </p:sp>
      <p:sp>
        <p:nvSpPr>
          <p:cNvPr id="1094" name="Google Shape;1094;p168"/>
          <p:cNvSpPr txBox="1"/>
          <p:nvPr>
            <p:ph idx="1" type="body"/>
          </p:nvPr>
        </p:nvSpPr>
        <p:spPr>
          <a:xfrm>
            <a:off x="457200" y="495300"/>
            <a:ext cx="8534400" cy="5867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400"/>
              <a:buChar char="•"/>
            </a:pPr>
            <a:r>
              <a:rPr lang="en-US" sz="1400"/>
              <a:t>A subclass can call a constructor defined by its superclass by use of the following form of </a:t>
            </a:r>
            <a:r>
              <a:rPr b="1" lang="en-US" sz="1400"/>
              <a:t>super</a:t>
            </a:r>
            <a:r>
              <a:rPr lang="en-US" sz="1400"/>
              <a:t>:</a:t>
            </a:r>
            <a:endParaRPr sz="1400"/>
          </a:p>
          <a:p>
            <a:pPr indent="0" lvl="0" marL="0" rtl="0" algn="l">
              <a:spcBef>
                <a:spcPts val="280"/>
              </a:spcBef>
              <a:spcAft>
                <a:spcPts val="0"/>
              </a:spcAft>
              <a:buClr>
                <a:schemeClr val="dk1"/>
              </a:buClr>
              <a:buSzPts val="1400"/>
              <a:buNone/>
            </a:pPr>
            <a:r>
              <a:rPr lang="en-US" sz="1400"/>
              <a:t>       super(</a:t>
            </a:r>
            <a:r>
              <a:rPr i="1" lang="en-US" sz="1400"/>
              <a:t>arg-list</a:t>
            </a:r>
            <a:r>
              <a:rPr lang="en-US" sz="1400"/>
              <a:t>);</a:t>
            </a:r>
            <a:endParaRPr/>
          </a:p>
          <a:p>
            <a:pPr indent="-342900" lvl="0" marL="342900" rtl="0" algn="l">
              <a:spcBef>
                <a:spcPts val="280"/>
              </a:spcBef>
              <a:spcAft>
                <a:spcPts val="0"/>
              </a:spcAft>
              <a:buClr>
                <a:schemeClr val="dk1"/>
              </a:buClr>
              <a:buSzPts val="1400"/>
              <a:buChar char="•"/>
            </a:pPr>
            <a:r>
              <a:rPr b="1" lang="en-US" sz="1400"/>
              <a:t>super( ) </a:t>
            </a:r>
            <a:r>
              <a:rPr lang="en-US" sz="1400"/>
              <a:t>must always be the first statement executed inside a subclass’ constructor.</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US" sz="1400"/>
              <a:t>class Box {</a:t>
            </a:r>
            <a:endParaRPr/>
          </a:p>
          <a:p>
            <a:pPr indent="0" lvl="0" marL="0" rtl="0" algn="l">
              <a:spcBef>
                <a:spcPts val="280"/>
              </a:spcBef>
              <a:spcAft>
                <a:spcPts val="0"/>
              </a:spcAft>
              <a:buClr>
                <a:schemeClr val="dk1"/>
              </a:buClr>
              <a:buSzPts val="1400"/>
              <a:buNone/>
            </a:pPr>
            <a:r>
              <a:rPr lang="en-US" sz="1400"/>
              <a:t>double width;</a:t>
            </a:r>
            <a:endParaRPr/>
          </a:p>
          <a:p>
            <a:pPr indent="0" lvl="0" marL="0" rtl="0" algn="l">
              <a:spcBef>
                <a:spcPts val="280"/>
              </a:spcBef>
              <a:spcAft>
                <a:spcPts val="0"/>
              </a:spcAft>
              <a:buClr>
                <a:schemeClr val="dk1"/>
              </a:buClr>
              <a:buSzPts val="1400"/>
              <a:buNone/>
            </a:pPr>
            <a:r>
              <a:rPr lang="en-US" sz="1400"/>
              <a:t>double height;</a:t>
            </a:r>
            <a:endParaRPr/>
          </a:p>
          <a:p>
            <a:pPr indent="0" lvl="0" marL="0" rtl="0" algn="l">
              <a:spcBef>
                <a:spcPts val="280"/>
              </a:spcBef>
              <a:spcAft>
                <a:spcPts val="0"/>
              </a:spcAft>
              <a:buClr>
                <a:schemeClr val="dk1"/>
              </a:buClr>
              <a:buSzPts val="1400"/>
              <a:buNone/>
            </a:pPr>
            <a:r>
              <a:rPr lang="en-US" sz="1400"/>
              <a:t>double depth;</a:t>
            </a:r>
            <a:endParaRPr/>
          </a:p>
          <a:p>
            <a:pPr indent="0" lvl="0" marL="0" rtl="0" algn="l">
              <a:spcBef>
                <a:spcPts val="280"/>
              </a:spcBef>
              <a:spcAft>
                <a:spcPts val="0"/>
              </a:spcAft>
              <a:buClr>
                <a:schemeClr val="dk1"/>
              </a:buClr>
              <a:buSzPts val="1400"/>
              <a:buNone/>
            </a:pPr>
            <a:r>
              <a:rPr lang="en-US" sz="1400"/>
              <a:t>// construct clone of an object</a:t>
            </a:r>
            <a:endParaRPr/>
          </a:p>
          <a:p>
            <a:pPr indent="0" lvl="0" marL="0" rtl="0" algn="l">
              <a:spcBef>
                <a:spcPts val="280"/>
              </a:spcBef>
              <a:spcAft>
                <a:spcPts val="0"/>
              </a:spcAft>
              <a:buClr>
                <a:schemeClr val="dk1"/>
              </a:buClr>
              <a:buSzPts val="1400"/>
              <a:buNone/>
            </a:pPr>
            <a:r>
              <a:rPr lang="en-US" sz="1400"/>
              <a:t>Box( double wi, double hi, double de)</a:t>
            </a:r>
            <a:endParaRPr/>
          </a:p>
          <a:p>
            <a:pPr indent="0" lvl="0" marL="0" rtl="0" algn="l">
              <a:spcBef>
                <a:spcPts val="280"/>
              </a:spcBef>
              <a:spcAft>
                <a:spcPts val="0"/>
              </a:spcAft>
              <a:buClr>
                <a:schemeClr val="dk1"/>
              </a:buClr>
              <a:buSzPts val="1400"/>
              <a:buNone/>
            </a:pPr>
            <a:r>
              <a:rPr lang="en-US" sz="1400"/>
              <a:t> {</a:t>
            </a:r>
            <a:endParaRPr/>
          </a:p>
          <a:p>
            <a:pPr indent="0" lvl="0" marL="0" rtl="0" algn="l">
              <a:spcBef>
                <a:spcPts val="280"/>
              </a:spcBef>
              <a:spcAft>
                <a:spcPts val="0"/>
              </a:spcAft>
              <a:buClr>
                <a:schemeClr val="dk1"/>
              </a:buClr>
              <a:buSzPts val="1400"/>
              <a:buNone/>
            </a:pPr>
            <a:r>
              <a:rPr lang="en-US" sz="1400"/>
              <a:t>width = wi;</a:t>
            </a:r>
            <a:endParaRPr sz="1400"/>
          </a:p>
          <a:p>
            <a:pPr indent="0" lvl="0" marL="0" rtl="0" algn="l">
              <a:spcBef>
                <a:spcPts val="280"/>
              </a:spcBef>
              <a:spcAft>
                <a:spcPts val="0"/>
              </a:spcAft>
              <a:buClr>
                <a:schemeClr val="dk1"/>
              </a:buClr>
              <a:buSzPts val="1400"/>
              <a:buNone/>
            </a:pPr>
            <a:r>
              <a:rPr lang="en-US" sz="1400"/>
              <a:t>height = hi;</a:t>
            </a:r>
            <a:endParaRPr sz="1400"/>
          </a:p>
          <a:p>
            <a:pPr indent="0" lvl="0" marL="0" rtl="0" algn="l">
              <a:spcBef>
                <a:spcPts val="280"/>
              </a:spcBef>
              <a:spcAft>
                <a:spcPts val="0"/>
              </a:spcAft>
              <a:buClr>
                <a:schemeClr val="dk1"/>
              </a:buClr>
              <a:buSzPts val="1400"/>
              <a:buNone/>
            </a:pPr>
            <a:r>
              <a:rPr lang="en-US" sz="1400"/>
              <a:t>depth = de;</a:t>
            </a:r>
            <a:endParaRPr sz="1400"/>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class BoxWeight </a:t>
            </a:r>
            <a:r>
              <a:rPr lang="en-US" sz="1400">
                <a:solidFill>
                  <a:srgbClr val="FF0000"/>
                </a:solidFill>
              </a:rPr>
              <a:t>extends Box </a:t>
            </a:r>
            <a:r>
              <a:rPr lang="en-US" sz="1400"/>
              <a:t>{</a:t>
            </a:r>
            <a:endParaRPr/>
          </a:p>
          <a:p>
            <a:pPr indent="0" lvl="0" marL="0" rtl="0" algn="l">
              <a:spcBef>
                <a:spcPts val="280"/>
              </a:spcBef>
              <a:spcAft>
                <a:spcPts val="0"/>
              </a:spcAft>
              <a:buClr>
                <a:schemeClr val="dk1"/>
              </a:buClr>
              <a:buSzPts val="1400"/>
              <a:buNone/>
            </a:pPr>
            <a:r>
              <a:rPr lang="en-US" sz="1400"/>
              <a:t>double weight; // weight of box</a:t>
            </a:r>
            <a:endParaRPr/>
          </a:p>
          <a:p>
            <a:pPr indent="0" lvl="0" marL="0" rtl="0" algn="l">
              <a:spcBef>
                <a:spcPts val="280"/>
              </a:spcBef>
              <a:spcAft>
                <a:spcPts val="0"/>
              </a:spcAft>
              <a:buClr>
                <a:schemeClr val="dk1"/>
              </a:buClr>
              <a:buSzPts val="1400"/>
              <a:buNone/>
            </a:pPr>
            <a:r>
              <a:rPr lang="en-US" sz="1400"/>
              <a:t>// initialize width, height, and depth using super()</a:t>
            </a:r>
            <a:endParaRPr/>
          </a:p>
          <a:p>
            <a:pPr indent="0" lvl="0" marL="0" rtl="0" algn="l">
              <a:spcBef>
                <a:spcPts val="280"/>
              </a:spcBef>
              <a:spcAft>
                <a:spcPts val="0"/>
              </a:spcAft>
              <a:buClr>
                <a:schemeClr val="dk1"/>
              </a:buClr>
              <a:buSzPts val="1400"/>
              <a:buNone/>
            </a:pPr>
            <a:r>
              <a:rPr lang="en-US" sz="1400"/>
              <a:t>BoxWeight(double w, double h, double d, double m) </a:t>
            </a:r>
            <a:endParaRPr sz="1400"/>
          </a:p>
          <a:p>
            <a:pPr indent="0" lvl="0" marL="0" rtl="0" algn="l">
              <a:spcBef>
                <a:spcPts val="280"/>
              </a:spcBef>
              <a:spcAft>
                <a:spcPts val="0"/>
              </a:spcAft>
              <a:buClr>
                <a:schemeClr val="dk1"/>
              </a:buClr>
              <a:buSzPts val="1400"/>
              <a:buNone/>
            </a:pPr>
            <a:r>
              <a:rPr lang="en-US" sz="1400"/>
              <a:t>{</a:t>
            </a:r>
            <a:endParaRPr sz="1400"/>
          </a:p>
          <a:p>
            <a:pPr indent="0" lvl="0" marL="0" rtl="0" algn="l">
              <a:spcBef>
                <a:spcPts val="280"/>
              </a:spcBef>
              <a:spcAft>
                <a:spcPts val="0"/>
              </a:spcAft>
              <a:buClr>
                <a:schemeClr val="dk1"/>
              </a:buClr>
              <a:buSzPts val="1400"/>
              <a:buNone/>
            </a:pPr>
            <a:r>
              <a:rPr lang="en-US" sz="1400"/>
              <a:t>super(w, h, d); // call superclass constructor</a:t>
            </a:r>
            <a:endParaRPr/>
          </a:p>
          <a:p>
            <a:pPr indent="0" lvl="0" marL="0" rtl="0" algn="l">
              <a:spcBef>
                <a:spcPts val="280"/>
              </a:spcBef>
              <a:spcAft>
                <a:spcPts val="0"/>
              </a:spcAft>
              <a:buClr>
                <a:schemeClr val="dk1"/>
              </a:buClr>
              <a:buSzPts val="1400"/>
              <a:buNone/>
            </a:pPr>
            <a:r>
              <a:rPr lang="en-US" sz="1400"/>
              <a:t>weight = m;</a:t>
            </a:r>
            <a:endParaRPr/>
          </a:p>
          <a:p>
            <a:pPr indent="0" lvl="0" marL="0" rtl="0" algn="l">
              <a:spcBef>
                <a:spcPts val="280"/>
              </a:spcBef>
              <a:spcAft>
                <a:spcPts val="0"/>
              </a:spcAft>
              <a:buClr>
                <a:schemeClr val="dk1"/>
              </a:buClr>
              <a:buSzPts val="1400"/>
              <a:buNone/>
            </a:pPr>
            <a:r>
              <a:rPr lang="en-US" sz="1400"/>
              <a:t>}</a:t>
            </a:r>
            <a:endParaRPr/>
          </a:p>
          <a:p>
            <a:pPr indent="0" lvl="0" marL="0" rtl="0" algn="l">
              <a:spcBef>
                <a:spcPts val="280"/>
              </a:spcBef>
              <a:spcAft>
                <a:spcPts val="0"/>
              </a:spcAft>
              <a:buClr>
                <a:schemeClr val="dk1"/>
              </a:buClr>
              <a:buSzPts val="1400"/>
              <a:buNone/>
            </a:pPr>
            <a:r>
              <a:rPr lang="en-US" sz="1400"/>
              <a:t>}</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1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To refer parent class data members</a:t>
            </a:r>
            <a:br>
              <a:rPr lang="en-US">
                <a:latin typeface="Times New Roman"/>
                <a:ea typeface="Times New Roman"/>
                <a:cs typeface="Times New Roman"/>
                <a:sym typeface="Times New Roman"/>
              </a:rPr>
            </a:br>
            <a:endParaRPr/>
          </a:p>
        </p:txBody>
      </p:sp>
      <p:sp>
        <p:nvSpPr>
          <p:cNvPr id="1100" name="Google Shape;1100;p169"/>
          <p:cNvSpPr txBox="1"/>
          <p:nvPr>
            <p:ph idx="1" type="body"/>
          </p:nvPr>
        </p:nvSpPr>
        <p:spPr>
          <a:xfrm>
            <a:off x="228600" y="990600"/>
            <a:ext cx="8763000" cy="5791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This usage has the following general form super.</a:t>
            </a:r>
            <a:r>
              <a:rPr i="1" lang="en-US"/>
              <a:t>member</a:t>
            </a:r>
            <a:endParaRPr i="1"/>
          </a:p>
          <a:p>
            <a:pPr indent="0" lvl="0" marL="0" rtl="0" algn="l">
              <a:spcBef>
                <a:spcPts val="400"/>
              </a:spcBef>
              <a:spcAft>
                <a:spcPts val="0"/>
              </a:spcAft>
              <a:buClr>
                <a:schemeClr val="dk1"/>
              </a:buClr>
              <a:buSzPct val="100000"/>
              <a:buNone/>
            </a:pPr>
            <a:r>
              <a:rPr lang="en-US"/>
              <a:t>Here, </a:t>
            </a:r>
            <a:r>
              <a:rPr i="1" lang="en-US"/>
              <a:t>member </a:t>
            </a:r>
            <a:r>
              <a:rPr lang="en-US"/>
              <a:t>can be either a method or an instance variable.</a:t>
            </a:r>
            <a:endParaRPr/>
          </a:p>
          <a:p>
            <a:pPr indent="0" lvl="0" marL="0" rtl="0" algn="l">
              <a:spcBef>
                <a:spcPts val="400"/>
              </a:spcBef>
              <a:spcAft>
                <a:spcPts val="0"/>
              </a:spcAft>
              <a:buClr>
                <a:schemeClr val="dk1"/>
              </a:buClr>
              <a:buSzPct val="100000"/>
              <a:buNone/>
            </a:pPr>
            <a:r>
              <a:rPr lang="en-US"/>
              <a:t>// Using super to overcome name hiding.</a:t>
            </a:r>
            <a:endParaRPr/>
          </a:p>
          <a:p>
            <a:pPr indent="0" lvl="0" marL="0" rtl="0" algn="l">
              <a:spcBef>
                <a:spcPts val="400"/>
              </a:spcBef>
              <a:spcAft>
                <a:spcPts val="0"/>
              </a:spcAft>
              <a:buClr>
                <a:schemeClr val="dk1"/>
              </a:buClr>
              <a:buSzPct val="100000"/>
              <a:buNone/>
            </a:pPr>
            <a:r>
              <a:rPr lang="en-US"/>
              <a:t>class A {</a:t>
            </a:r>
            <a:endParaRPr/>
          </a:p>
          <a:p>
            <a:pPr indent="0" lvl="0" marL="0" rtl="0" algn="l">
              <a:spcBef>
                <a:spcPts val="400"/>
              </a:spcBef>
              <a:spcAft>
                <a:spcPts val="0"/>
              </a:spcAft>
              <a:buClr>
                <a:schemeClr val="dk1"/>
              </a:buClr>
              <a:buSzPct val="100000"/>
              <a:buNone/>
            </a:pPr>
            <a:r>
              <a:rPr lang="en-US"/>
              <a:t>int i;</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 Create a subclass by extending class A.</a:t>
            </a:r>
            <a:endParaRPr/>
          </a:p>
          <a:p>
            <a:pPr indent="0" lvl="0" marL="0" rtl="0" algn="l">
              <a:spcBef>
                <a:spcPts val="400"/>
              </a:spcBef>
              <a:spcAft>
                <a:spcPts val="0"/>
              </a:spcAft>
              <a:buClr>
                <a:schemeClr val="dk1"/>
              </a:buClr>
              <a:buSzPct val="100000"/>
              <a:buNone/>
            </a:pPr>
            <a:r>
              <a:rPr lang="en-US"/>
              <a:t>class B extends A {</a:t>
            </a:r>
            <a:endParaRPr/>
          </a:p>
          <a:p>
            <a:pPr indent="0" lvl="0" marL="0" rtl="0" algn="l">
              <a:spcBef>
                <a:spcPts val="400"/>
              </a:spcBef>
              <a:spcAft>
                <a:spcPts val="0"/>
              </a:spcAft>
              <a:buClr>
                <a:schemeClr val="dk1"/>
              </a:buClr>
              <a:buSzPct val="100000"/>
              <a:buNone/>
            </a:pPr>
            <a:r>
              <a:rPr lang="en-US"/>
              <a:t>int i;       // this i hides the i in A</a:t>
            </a:r>
            <a:endParaRPr/>
          </a:p>
          <a:p>
            <a:pPr indent="0" lvl="0" marL="0" rtl="0" algn="l">
              <a:spcBef>
                <a:spcPts val="400"/>
              </a:spcBef>
              <a:spcAft>
                <a:spcPts val="0"/>
              </a:spcAft>
              <a:buClr>
                <a:schemeClr val="dk1"/>
              </a:buClr>
              <a:buSzPct val="100000"/>
              <a:buNone/>
            </a:pPr>
            <a:r>
              <a:rPr lang="en-US"/>
              <a:t>B(int a, int b) {</a:t>
            </a:r>
            <a:endParaRPr/>
          </a:p>
          <a:p>
            <a:pPr indent="0" lvl="0" marL="0" rtl="0" algn="l">
              <a:spcBef>
                <a:spcPts val="400"/>
              </a:spcBef>
              <a:spcAft>
                <a:spcPts val="0"/>
              </a:spcAft>
              <a:buClr>
                <a:schemeClr val="dk1"/>
              </a:buClr>
              <a:buSzPct val="100000"/>
              <a:buNone/>
            </a:pPr>
            <a:r>
              <a:rPr lang="en-US"/>
              <a:t>super.i = a;     // i in A</a:t>
            </a:r>
            <a:endParaRPr/>
          </a:p>
          <a:p>
            <a:pPr indent="0" lvl="0" marL="0" rtl="0" algn="l">
              <a:spcBef>
                <a:spcPts val="400"/>
              </a:spcBef>
              <a:spcAft>
                <a:spcPts val="0"/>
              </a:spcAft>
              <a:buClr>
                <a:schemeClr val="dk1"/>
              </a:buClr>
              <a:buSzPct val="100000"/>
              <a:buNone/>
            </a:pPr>
            <a:r>
              <a:rPr lang="en-US"/>
              <a:t>i = b;           // i in B</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void show() {</a:t>
            </a:r>
            <a:endParaRPr/>
          </a:p>
          <a:p>
            <a:pPr indent="0" lvl="0" marL="0" rtl="0" algn="l">
              <a:spcBef>
                <a:spcPts val="400"/>
              </a:spcBef>
              <a:spcAft>
                <a:spcPts val="0"/>
              </a:spcAft>
              <a:buClr>
                <a:schemeClr val="dk1"/>
              </a:buClr>
              <a:buSzPct val="100000"/>
              <a:buNone/>
            </a:pPr>
            <a:r>
              <a:rPr lang="en-US"/>
              <a:t>System.out.println("i in superclass: " + super.i);</a:t>
            </a:r>
            <a:endParaRPr/>
          </a:p>
          <a:p>
            <a:pPr indent="0" lvl="0" marL="0" rtl="0" algn="l">
              <a:spcBef>
                <a:spcPts val="400"/>
              </a:spcBef>
              <a:spcAft>
                <a:spcPts val="0"/>
              </a:spcAft>
              <a:buClr>
                <a:schemeClr val="dk1"/>
              </a:buClr>
              <a:buSzPct val="100000"/>
              <a:buNone/>
            </a:pPr>
            <a:r>
              <a:rPr lang="en-US"/>
              <a:t>System.out.println("i in subclass: " + i);</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57200" y="762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Class Hierarchies-Inheritance</a:t>
            </a:r>
            <a:endParaRPr b="1">
              <a:solidFill>
                <a:srgbClr val="FF0000"/>
              </a:solidFill>
            </a:endParaRPr>
          </a:p>
        </p:txBody>
      </p:sp>
      <p:sp>
        <p:nvSpPr>
          <p:cNvPr id="201" name="Google Shape;201;p17"/>
          <p:cNvSpPr txBox="1"/>
          <p:nvPr>
            <p:ph idx="1" type="body"/>
          </p:nvPr>
        </p:nvSpPr>
        <p:spPr>
          <a:xfrm>
            <a:off x="0" y="685800"/>
            <a:ext cx="9144000" cy="61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 graphical representation is often used to illustrate the relationships among the classes (objects) of a community. This graphical representation shows classes listed in a hierarchical tree-like structure.</a:t>
            </a:r>
            <a:endParaRPr/>
          </a:p>
          <a:p>
            <a:pPr indent="-342900" lvl="0" marL="342900" rtl="0" algn="l">
              <a:spcBef>
                <a:spcPts val="480"/>
              </a:spcBef>
              <a:spcAft>
                <a:spcPts val="0"/>
              </a:spcAft>
              <a:buClr>
                <a:schemeClr val="dk1"/>
              </a:buClr>
              <a:buSzPts val="2400"/>
              <a:buChar char="•"/>
            </a:pPr>
            <a:r>
              <a:rPr lang="en-US" sz="2400"/>
              <a:t>In object-oriented programming, classes can be organized into a hierarchical inheritance structure. A child class inherits properties from the parent class that higher in the tree.</a:t>
            </a:r>
            <a:endParaRPr/>
          </a:p>
          <a:p>
            <a:pPr indent="-342900" lvl="0" marL="342900" rtl="0" algn="l">
              <a:lnSpc>
                <a:spcPct val="80000"/>
              </a:lnSpc>
              <a:spcBef>
                <a:spcPts val="480"/>
              </a:spcBef>
              <a:spcAft>
                <a:spcPts val="0"/>
              </a:spcAft>
              <a:buClr>
                <a:schemeClr val="dk1"/>
              </a:buClr>
              <a:buSzPts val="2400"/>
              <a:buChar char="•"/>
            </a:pPr>
            <a:r>
              <a:rPr i="1" lang="en-US" sz="2400"/>
              <a:t>Inheritance</a:t>
            </a:r>
            <a:r>
              <a:rPr lang="en-US" sz="2400"/>
              <a:t> allows to reuse classes by deriving a new class from an existing one</a:t>
            </a:r>
            <a:endParaRPr/>
          </a:p>
          <a:p>
            <a:pPr indent="-342900" lvl="0" marL="342900" rtl="0" algn="l">
              <a:lnSpc>
                <a:spcPct val="80000"/>
              </a:lnSpc>
              <a:spcBef>
                <a:spcPts val="480"/>
              </a:spcBef>
              <a:spcAft>
                <a:spcPts val="0"/>
              </a:spcAft>
              <a:buClr>
                <a:schemeClr val="dk1"/>
              </a:buClr>
              <a:buSzPts val="2400"/>
              <a:buChar char="•"/>
            </a:pPr>
            <a:r>
              <a:rPr lang="en-US" sz="2400"/>
              <a:t>The existing class is called the </a:t>
            </a:r>
            <a:r>
              <a:rPr i="1" lang="en-US" sz="2400"/>
              <a:t>parent class,</a:t>
            </a:r>
            <a:r>
              <a:rPr lang="en-US" sz="2400"/>
              <a:t> or </a:t>
            </a:r>
            <a:r>
              <a:rPr i="1" lang="en-US" sz="2400"/>
              <a:t>superclass</a:t>
            </a:r>
            <a:r>
              <a:rPr lang="en-US" sz="2400"/>
              <a:t>, or </a:t>
            </a:r>
            <a:r>
              <a:rPr i="1" lang="en-US" sz="2400"/>
              <a:t>base class</a:t>
            </a:r>
            <a:endParaRPr sz="2400"/>
          </a:p>
          <a:p>
            <a:pPr indent="-342900" lvl="0" marL="342900" rtl="0" algn="l">
              <a:lnSpc>
                <a:spcPct val="80000"/>
              </a:lnSpc>
              <a:spcBef>
                <a:spcPts val="480"/>
              </a:spcBef>
              <a:spcAft>
                <a:spcPts val="0"/>
              </a:spcAft>
              <a:buClr>
                <a:schemeClr val="dk1"/>
              </a:buClr>
              <a:buSzPts val="2400"/>
              <a:buChar char="•"/>
            </a:pPr>
            <a:r>
              <a:rPr lang="en-US" sz="2400"/>
              <a:t>The derived class is called the </a:t>
            </a:r>
            <a:r>
              <a:rPr i="1" lang="en-US" sz="2400"/>
              <a:t>child class</a:t>
            </a:r>
            <a:r>
              <a:rPr lang="en-US" sz="2400"/>
              <a:t> or </a:t>
            </a:r>
            <a:r>
              <a:rPr i="1" lang="en-US" sz="2400"/>
              <a:t>subclass</a:t>
            </a:r>
            <a:r>
              <a:rPr lang="en-US" sz="2400"/>
              <a:t>.</a:t>
            </a:r>
            <a:endParaRPr/>
          </a:p>
          <a:p>
            <a:pPr indent="-342900" lvl="0" marL="342900" rtl="0" algn="l">
              <a:lnSpc>
                <a:spcPct val="80000"/>
              </a:lnSpc>
              <a:spcBef>
                <a:spcPts val="480"/>
              </a:spcBef>
              <a:spcAft>
                <a:spcPts val="0"/>
              </a:spcAft>
              <a:buClr>
                <a:schemeClr val="dk1"/>
              </a:buClr>
              <a:buSzPts val="2400"/>
              <a:buChar char="•"/>
            </a:pPr>
            <a:r>
              <a:rPr lang="en-US" sz="2400"/>
              <a:t>The child class inherits characteristics of the parent class(i.e  the child class </a:t>
            </a:r>
            <a:r>
              <a:rPr i="1" lang="en-US" sz="2400"/>
              <a:t>inherits</a:t>
            </a:r>
            <a:r>
              <a:rPr lang="en-US" sz="2400"/>
              <a:t> the methods and data defined for the parent class</a:t>
            </a:r>
            <a:endParaRPr sz="2400"/>
          </a:p>
          <a:p>
            <a:pPr indent="-342900" lvl="0" marL="342900" rtl="0" algn="l">
              <a:spcBef>
                <a:spcPts val="480"/>
              </a:spcBef>
              <a:spcAft>
                <a:spcPts val="0"/>
              </a:spcAft>
              <a:buClr>
                <a:schemeClr val="dk1"/>
              </a:buClr>
              <a:buSzPts val="2400"/>
              <a:buChar char="•"/>
            </a:pPr>
            <a:r>
              <a:rPr lang="en-US" sz="2400"/>
              <a:t>In this more abstract class listed near the top of the tree, and more specific classes in the middle of the tree, and the individuals listed near the bottom.</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70"/>
          <p:cNvSpPr txBox="1"/>
          <p:nvPr>
            <p:ph idx="1" type="body"/>
          </p:nvPr>
        </p:nvSpPr>
        <p:spPr>
          <a:xfrm>
            <a:off x="228600" y="533400"/>
            <a:ext cx="8458200" cy="64008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class UseSuper {</a:t>
            </a:r>
            <a:endParaRPr/>
          </a:p>
          <a:p>
            <a:pPr indent="0" lvl="0" marL="0" rtl="0" algn="l">
              <a:spcBef>
                <a:spcPts val="544"/>
              </a:spcBef>
              <a:spcAft>
                <a:spcPts val="0"/>
              </a:spcAft>
              <a:buClr>
                <a:schemeClr val="dk1"/>
              </a:buClr>
              <a:buSzPct val="100000"/>
              <a:buNone/>
            </a:pPr>
            <a:r>
              <a:rPr lang="en-US"/>
              <a:t>public static void main(String args[]) {</a:t>
            </a:r>
            <a:endParaRPr/>
          </a:p>
          <a:p>
            <a:pPr indent="0" lvl="0" marL="0" rtl="0" algn="l">
              <a:spcBef>
                <a:spcPts val="544"/>
              </a:spcBef>
              <a:spcAft>
                <a:spcPts val="0"/>
              </a:spcAft>
              <a:buClr>
                <a:schemeClr val="dk1"/>
              </a:buClr>
              <a:buSzPct val="100000"/>
              <a:buNone/>
            </a:pPr>
            <a:r>
              <a:rPr lang="en-US"/>
              <a:t>B subOb = new B(1, 2);</a:t>
            </a:r>
            <a:endParaRPr/>
          </a:p>
          <a:p>
            <a:pPr indent="0" lvl="0" marL="0" rtl="0" algn="l">
              <a:spcBef>
                <a:spcPts val="544"/>
              </a:spcBef>
              <a:spcAft>
                <a:spcPts val="0"/>
              </a:spcAft>
              <a:buClr>
                <a:schemeClr val="dk1"/>
              </a:buClr>
              <a:buSzPct val="100000"/>
              <a:buNone/>
            </a:pPr>
            <a:r>
              <a:rPr lang="en-US"/>
              <a:t>subOb.show();</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This program displays the following:</a:t>
            </a:r>
            <a:endParaRPr/>
          </a:p>
          <a:p>
            <a:pPr indent="0" lvl="0" marL="0" rtl="0" algn="l">
              <a:spcBef>
                <a:spcPts val="544"/>
              </a:spcBef>
              <a:spcAft>
                <a:spcPts val="0"/>
              </a:spcAft>
              <a:buClr>
                <a:schemeClr val="dk1"/>
              </a:buClr>
              <a:buSzPct val="100000"/>
              <a:buNone/>
            </a:pPr>
            <a:r>
              <a:rPr lang="en-US"/>
              <a:t>i in superclass: 1</a:t>
            </a:r>
            <a:endParaRPr/>
          </a:p>
          <a:p>
            <a:pPr indent="0" lvl="0" marL="0" rtl="0" algn="l">
              <a:spcBef>
                <a:spcPts val="544"/>
              </a:spcBef>
              <a:spcAft>
                <a:spcPts val="0"/>
              </a:spcAft>
              <a:buClr>
                <a:schemeClr val="dk1"/>
              </a:buClr>
              <a:buSzPct val="100000"/>
              <a:buNone/>
            </a:pPr>
            <a:r>
              <a:rPr lang="en-US"/>
              <a:t>i in subclass: 2</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Although the instance variable </a:t>
            </a:r>
            <a:r>
              <a:rPr b="1" lang="en-US"/>
              <a:t>i </a:t>
            </a:r>
            <a:r>
              <a:rPr lang="en-US"/>
              <a:t>in </a:t>
            </a:r>
            <a:r>
              <a:rPr b="1" lang="en-US"/>
              <a:t>B </a:t>
            </a:r>
            <a:r>
              <a:rPr lang="en-US"/>
              <a:t>hides the </a:t>
            </a:r>
            <a:r>
              <a:rPr b="1" lang="en-US"/>
              <a:t>i </a:t>
            </a:r>
            <a:r>
              <a:rPr lang="en-US"/>
              <a:t>in </a:t>
            </a:r>
            <a:r>
              <a:rPr b="1" lang="en-US"/>
              <a:t>A</a:t>
            </a:r>
            <a:r>
              <a:rPr lang="en-US"/>
              <a:t>, </a:t>
            </a:r>
            <a:r>
              <a:rPr b="1" lang="en-US"/>
              <a:t>super </a:t>
            </a:r>
            <a:r>
              <a:rPr lang="en-US"/>
              <a:t>allows access to the </a:t>
            </a:r>
            <a:r>
              <a:rPr b="1" lang="en-US"/>
              <a:t>I </a:t>
            </a:r>
            <a:r>
              <a:rPr lang="en-US"/>
              <a:t>defined in the superclass. As you will see, </a:t>
            </a:r>
            <a:r>
              <a:rPr b="1" lang="en-US"/>
              <a:t>super </a:t>
            </a:r>
            <a:r>
              <a:rPr lang="en-US"/>
              <a:t>can also be used to call methods that are</a:t>
            </a:r>
            <a:endParaRPr/>
          </a:p>
          <a:p>
            <a:pPr indent="0" lvl="0" marL="0" rtl="0" algn="l">
              <a:spcBef>
                <a:spcPts val="544"/>
              </a:spcBef>
              <a:spcAft>
                <a:spcPts val="0"/>
              </a:spcAft>
              <a:buClr>
                <a:schemeClr val="dk1"/>
              </a:buClr>
              <a:buSzPct val="100000"/>
              <a:buNone/>
            </a:pPr>
            <a:r>
              <a:rPr lang="en-US"/>
              <a:t>hidden by a subclass.</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graphicFrame>
        <p:nvGraphicFramePr>
          <p:cNvPr id="1110" name="Google Shape;1110;p171"/>
          <p:cNvGraphicFramePr/>
          <p:nvPr/>
        </p:nvGraphicFramePr>
        <p:xfrm>
          <a:off x="457200" y="-76200"/>
          <a:ext cx="3000000" cy="3000000"/>
        </p:xfrm>
        <a:graphic>
          <a:graphicData uri="http://schemas.openxmlformats.org/drawingml/2006/table">
            <a:tbl>
              <a:tblPr bandRow="1" firstRow="1">
                <a:noFill/>
                <a:tableStyleId>{049F79C3-FFBF-49BC-922E-09B5BDF3B467}</a:tableStyleId>
              </a:tblPr>
              <a:tblGrid>
                <a:gridCol w="4114800"/>
                <a:gridCol w="4114800"/>
              </a:tblGrid>
              <a:tr h="2286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338575">
                <a:tc>
                  <a:txBody>
                    <a:bodyPr/>
                    <a:lstStyle/>
                    <a:p>
                      <a:pPr indent="0" lvl="0" marL="0" marR="0" rtl="0" algn="l">
                        <a:spcBef>
                          <a:spcPts val="0"/>
                        </a:spcBef>
                        <a:spcAft>
                          <a:spcPts val="0"/>
                        </a:spcAft>
                        <a:buClr>
                          <a:schemeClr val="dk1"/>
                        </a:buClr>
                        <a:buSzPts val="1800"/>
                        <a:buFont typeface="Calibri"/>
                        <a:buNone/>
                      </a:pPr>
                      <a:r>
                        <a:rPr lang="en-US" sz="1800"/>
                        <a:t>// Demonstrate when constructors are executed.</a:t>
                      </a:r>
                      <a:endParaRPr/>
                    </a:p>
                    <a:p>
                      <a:pPr indent="0" lvl="0" marL="0" marR="0" rtl="0" algn="l">
                        <a:spcBef>
                          <a:spcPts val="0"/>
                        </a:spcBef>
                        <a:spcAft>
                          <a:spcPts val="0"/>
                        </a:spcAft>
                        <a:buClr>
                          <a:schemeClr val="dk1"/>
                        </a:buClr>
                        <a:buSzPts val="1800"/>
                        <a:buFont typeface="Calibri"/>
                        <a:buNone/>
                      </a:pPr>
                      <a:r>
                        <a:rPr lang="en-US" sz="1800"/>
                        <a:t>// Create a super class.</a:t>
                      </a:r>
                      <a:endParaRPr/>
                    </a:p>
                    <a:p>
                      <a:pPr indent="0" lvl="0" marL="0" marR="0" rtl="0" algn="l">
                        <a:spcBef>
                          <a:spcPts val="0"/>
                        </a:spcBef>
                        <a:spcAft>
                          <a:spcPts val="0"/>
                        </a:spcAft>
                        <a:buClr>
                          <a:schemeClr val="dk1"/>
                        </a:buClr>
                        <a:buSzPts val="1800"/>
                        <a:buFont typeface="Calibri"/>
                        <a:buNone/>
                      </a:pPr>
                      <a:r>
                        <a:rPr lang="en-US" sz="1800"/>
                        <a:t>class A {</a:t>
                      </a:r>
                      <a:endParaRPr/>
                    </a:p>
                    <a:p>
                      <a:pPr indent="0" lvl="0" marL="0" marR="0" rtl="0" algn="l">
                        <a:spcBef>
                          <a:spcPts val="0"/>
                        </a:spcBef>
                        <a:spcAft>
                          <a:spcPts val="0"/>
                        </a:spcAft>
                        <a:buClr>
                          <a:schemeClr val="dk1"/>
                        </a:buClr>
                        <a:buSzPts val="1800"/>
                        <a:buFont typeface="Calibri"/>
                        <a:buNone/>
                      </a:pPr>
                      <a:r>
                        <a:rPr lang="en-US" sz="1800"/>
                        <a:t>A() {</a:t>
                      </a:r>
                      <a:endParaRPr/>
                    </a:p>
                    <a:p>
                      <a:pPr indent="0" lvl="0" marL="0" marR="0" rtl="0" algn="l">
                        <a:spcBef>
                          <a:spcPts val="0"/>
                        </a:spcBef>
                        <a:spcAft>
                          <a:spcPts val="0"/>
                        </a:spcAft>
                        <a:buClr>
                          <a:schemeClr val="dk1"/>
                        </a:buClr>
                        <a:buSzPts val="1800"/>
                        <a:buFont typeface="Calibri"/>
                        <a:buNone/>
                      </a:pPr>
                      <a:r>
                        <a:rPr lang="en-US" sz="1800"/>
                        <a:t>System.out.println("Inside A's constructor.");</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 Create a subclass by extending class A.</a:t>
                      </a:r>
                      <a:endParaRPr/>
                    </a:p>
                    <a:p>
                      <a:pPr indent="0" lvl="0" marL="0" marR="0" rtl="0" algn="l">
                        <a:spcBef>
                          <a:spcPts val="0"/>
                        </a:spcBef>
                        <a:spcAft>
                          <a:spcPts val="0"/>
                        </a:spcAft>
                        <a:buClr>
                          <a:schemeClr val="dk1"/>
                        </a:buClr>
                        <a:buSzPts val="1800"/>
                        <a:buFont typeface="Calibri"/>
                        <a:buNone/>
                      </a:pPr>
                      <a:r>
                        <a:rPr lang="en-US" sz="1800"/>
                        <a:t>class B extends A {</a:t>
                      </a:r>
                      <a:endParaRPr/>
                    </a:p>
                    <a:p>
                      <a:pPr indent="0" lvl="0" marL="0" marR="0" rtl="0" algn="l">
                        <a:spcBef>
                          <a:spcPts val="0"/>
                        </a:spcBef>
                        <a:spcAft>
                          <a:spcPts val="0"/>
                        </a:spcAft>
                        <a:buClr>
                          <a:schemeClr val="dk1"/>
                        </a:buClr>
                        <a:buSzPts val="1800"/>
                        <a:buFont typeface="Calibri"/>
                        <a:buNone/>
                      </a:pPr>
                      <a:r>
                        <a:rPr lang="en-US" sz="1800"/>
                        <a:t>B() {</a:t>
                      </a:r>
                      <a:endParaRPr/>
                    </a:p>
                    <a:p>
                      <a:pPr indent="0" lvl="0" marL="0" marR="0" rtl="0" algn="l">
                        <a:spcBef>
                          <a:spcPts val="0"/>
                        </a:spcBef>
                        <a:spcAft>
                          <a:spcPts val="0"/>
                        </a:spcAft>
                        <a:buClr>
                          <a:schemeClr val="dk1"/>
                        </a:buClr>
                        <a:buSzPts val="1800"/>
                        <a:buFont typeface="Calibri"/>
                        <a:buNone/>
                      </a:pPr>
                      <a:r>
                        <a:rPr lang="en-US" sz="1800"/>
                        <a:t>System.out.println("Inside B's constructor.");</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a:t>// Create another subclass by extending B.</a:t>
                      </a:r>
                      <a:endParaRPr/>
                    </a:p>
                    <a:p>
                      <a:pPr indent="0" lvl="0" marL="0" marR="0" rtl="0" algn="l">
                        <a:spcBef>
                          <a:spcPts val="0"/>
                        </a:spcBef>
                        <a:spcAft>
                          <a:spcPts val="0"/>
                        </a:spcAft>
                        <a:buClr>
                          <a:schemeClr val="dk1"/>
                        </a:buClr>
                        <a:buSzPts val="1800"/>
                        <a:buFont typeface="Calibri"/>
                        <a:buNone/>
                      </a:pPr>
                      <a:r>
                        <a:rPr lang="en-US" sz="1800"/>
                        <a:t>class C extends B {</a:t>
                      </a:r>
                      <a:endParaRPr/>
                    </a:p>
                    <a:p>
                      <a:pPr indent="0" lvl="0" marL="0" marR="0" rtl="0" algn="l">
                        <a:spcBef>
                          <a:spcPts val="0"/>
                        </a:spcBef>
                        <a:spcAft>
                          <a:spcPts val="0"/>
                        </a:spcAft>
                        <a:buClr>
                          <a:schemeClr val="dk1"/>
                        </a:buClr>
                        <a:buSzPts val="1800"/>
                        <a:buFont typeface="Calibri"/>
                        <a:buNone/>
                      </a:pPr>
                      <a:r>
                        <a:rPr lang="en-US" sz="1800"/>
                        <a:t>C() {</a:t>
                      </a:r>
                      <a:endParaRPr/>
                    </a:p>
                    <a:p>
                      <a:pPr indent="0" lvl="0" marL="0" marR="0" rtl="0" algn="l">
                        <a:spcBef>
                          <a:spcPts val="0"/>
                        </a:spcBef>
                        <a:spcAft>
                          <a:spcPts val="0"/>
                        </a:spcAft>
                        <a:buClr>
                          <a:schemeClr val="dk1"/>
                        </a:buClr>
                        <a:buSzPts val="1800"/>
                        <a:buFont typeface="Calibri"/>
                        <a:buNone/>
                      </a:pPr>
                      <a:r>
                        <a:rPr lang="en-US" sz="1800"/>
                        <a:t>System.out.println("Inside C's constructor.");</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class CallingCons {</a:t>
                      </a:r>
                      <a:endParaRPr/>
                    </a:p>
                    <a:p>
                      <a:pPr indent="0" lvl="0" marL="0" marR="0" rtl="0" algn="l">
                        <a:spcBef>
                          <a:spcPts val="0"/>
                        </a:spcBef>
                        <a:spcAft>
                          <a:spcPts val="0"/>
                        </a:spcAft>
                        <a:buClr>
                          <a:schemeClr val="dk1"/>
                        </a:buClr>
                        <a:buSzPts val="1800"/>
                        <a:buFont typeface="Calibri"/>
                        <a:buNone/>
                      </a:pPr>
                      <a:r>
                        <a:rPr lang="en-US" sz="1800"/>
                        <a:t>public static void main(String args[]) {</a:t>
                      </a:r>
                      <a:endParaRPr/>
                    </a:p>
                    <a:p>
                      <a:pPr indent="0" lvl="0" marL="0" marR="0" rtl="0" algn="l">
                        <a:spcBef>
                          <a:spcPts val="0"/>
                        </a:spcBef>
                        <a:spcAft>
                          <a:spcPts val="0"/>
                        </a:spcAft>
                        <a:buClr>
                          <a:schemeClr val="dk1"/>
                        </a:buClr>
                        <a:buSzPts val="1800"/>
                        <a:buFont typeface="Calibri"/>
                        <a:buNone/>
                      </a:pPr>
                      <a:r>
                        <a:rPr lang="en-US" sz="1800"/>
                        <a:t>C c = new C();</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a:t>
                      </a:r>
                      <a:endParaRPr/>
                    </a:p>
                    <a:p>
                      <a:pPr indent="0" lvl="0" marL="0" marR="0" rtl="0" algn="l">
                        <a:spcBef>
                          <a:spcPts val="0"/>
                        </a:spcBef>
                        <a:spcAft>
                          <a:spcPts val="0"/>
                        </a:spcAft>
                        <a:buClr>
                          <a:schemeClr val="dk1"/>
                        </a:buClr>
                        <a:buSzPts val="1800"/>
                        <a:buFont typeface="Calibri"/>
                        <a:buNone/>
                      </a:pPr>
                      <a:r>
                        <a:rPr lang="en-US" sz="1800"/>
                        <a:t>The output from this program is shown here:</a:t>
                      </a:r>
                      <a:endParaRPr/>
                    </a:p>
                    <a:p>
                      <a:pPr indent="0" lvl="0" marL="0" marR="0" rtl="0" algn="l">
                        <a:spcBef>
                          <a:spcPts val="0"/>
                        </a:spcBef>
                        <a:spcAft>
                          <a:spcPts val="0"/>
                        </a:spcAft>
                        <a:buClr>
                          <a:schemeClr val="dk1"/>
                        </a:buClr>
                        <a:buSzPts val="1800"/>
                        <a:buFont typeface="Calibri"/>
                        <a:buNone/>
                      </a:pPr>
                      <a:r>
                        <a:rPr lang="en-US" sz="1800"/>
                        <a:t>Inside A's constructor</a:t>
                      </a:r>
                      <a:endParaRPr/>
                    </a:p>
                    <a:p>
                      <a:pPr indent="0" lvl="0" marL="0" marR="0" rtl="0" algn="l">
                        <a:spcBef>
                          <a:spcPts val="0"/>
                        </a:spcBef>
                        <a:spcAft>
                          <a:spcPts val="0"/>
                        </a:spcAft>
                        <a:buClr>
                          <a:schemeClr val="dk1"/>
                        </a:buClr>
                        <a:buSzPts val="1800"/>
                        <a:buFont typeface="Calibri"/>
                        <a:buNone/>
                      </a:pPr>
                      <a:r>
                        <a:rPr lang="en-US" sz="1800"/>
                        <a:t>Inside B's constructor</a:t>
                      </a:r>
                      <a:endParaRPr/>
                    </a:p>
                    <a:p>
                      <a:pPr indent="0" lvl="0" marL="0" marR="0" rtl="0" algn="l">
                        <a:spcBef>
                          <a:spcPts val="0"/>
                        </a:spcBef>
                        <a:spcAft>
                          <a:spcPts val="0"/>
                        </a:spcAft>
                        <a:buClr>
                          <a:schemeClr val="dk1"/>
                        </a:buClr>
                        <a:buSzPts val="1800"/>
                        <a:buFont typeface="Calibri"/>
                        <a:buNone/>
                      </a:pPr>
                      <a:r>
                        <a:rPr lang="en-US" sz="1800"/>
                        <a:t>Inside C's constructor</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72"/>
          <p:cNvSpPr txBox="1"/>
          <p:nvPr>
            <p:ph idx="1" type="body"/>
          </p:nvPr>
        </p:nvSpPr>
        <p:spPr>
          <a:xfrm>
            <a:off x="76200" y="152400"/>
            <a:ext cx="8610600" cy="670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2400"/>
              <a:t>Method Overriding</a:t>
            </a:r>
            <a:endParaRPr/>
          </a:p>
          <a:p>
            <a:pPr indent="0" lvl="0" marL="0" rtl="0" algn="l">
              <a:spcBef>
                <a:spcPts val="480"/>
              </a:spcBef>
              <a:spcAft>
                <a:spcPts val="0"/>
              </a:spcAft>
              <a:buClr>
                <a:schemeClr val="dk1"/>
              </a:buClr>
              <a:buSzPts val="2400"/>
              <a:buNone/>
            </a:pPr>
            <a:r>
              <a:rPr lang="en-US" sz="2400"/>
              <a:t>In a class hierarchy, when a method in a subclass has the same name and type signature as a method in its superclass, then the method in the subclass is said to </a:t>
            </a:r>
            <a:r>
              <a:rPr i="1" lang="en-US" sz="2400"/>
              <a:t>override </a:t>
            </a:r>
            <a:r>
              <a:rPr lang="en-US" sz="2400"/>
              <a:t>the method in the superclass. </a:t>
            </a:r>
            <a:endParaRPr sz="2400"/>
          </a:p>
          <a:p>
            <a:pPr indent="0" lvl="0" marL="0" rtl="0" algn="l">
              <a:spcBef>
                <a:spcPts val="480"/>
              </a:spcBef>
              <a:spcAft>
                <a:spcPts val="0"/>
              </a:spcAft>
              <a:buClr>
                <a:schemeClr val="dk1"/>
              </a:buClr>
              <a:buSzPts val="2400"/>
              <a:buNone/>
            </a:pPr>
            <a:r>
              <a:rPr lang="en-US" sz="2400"/>
              <a:t>When an overridden method is called from within its subclass, it will always refer to the version of that method defined by the subclass.</a:t>
            </a:r>
            <a:endParaRPr/>
          </a:p>
        </p:txBody>
      </p:sp>
      <p:pic>
        <p:nvPicPr>
          <p:cNvPr id="1116" name="Google Shape;1116;p172"/>
          <p:cNvPicPr preferRelativeResize="0"/>
          <p:nvPr/>
        </p:nvPicPr>
        <p:blipFill rotWithShape="1">
          <a:blip r:embed="rId3">
            <a:alphaModFix/>
          </a:blip>
          <a:srcRect b="0" l="0" r="0" t="0"/>
          <a:stretch/>
        </p:blipFill>
        <p:spPr>
          <a:xfrm>
            <a:off x="-95175" y="3200400"/>
            <a:ext cx="9239175" cy="34290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graphicFrame>
        <p:nvGraphicFramePr>
          <p:cNvPr id="1121" name="Google Shape;1121;p173"/>
          <p:cNvGraphicFramePr/>
          <p:nvPr/>
        </p:nvGraphicFramePr>
        <p:xfrm>
          <a:off x="152400" y="152400"/>
          <a:ext cx="3000000" cy="3000000"/>
        </p:xfrm>
        <a:graphic>
          <a:graphicData uri="http://schemas.openxmlformats.org/drawingml/2006/table">
            <a:tbl>
              <a:tblPr bandRow="1" firstRow="1">
                <a:noFill/>
                <a:tableStyleId>{049F79C3-FFBF-49BC-922E-09B5BDF3B467}</a:tableStyleId>
              </a:tblPr>
              <a:tblGrid>
                <a:gridCol w="4419600"/>
                <a:gridCol w="4419600"/>
              </a:tblGrid>
              <a:tr h="423175">
                <a:tc>
                  <a:txBody>
                    <a:bodyPr/>
                    <a:lstStyle/>
                    <a:p>
                      <a:pPr indent="0" lvl="0" marL="0" marR="0" rtl="0" algn="l">
                        <a:spcBef>
                          <a:spcPts val="0"/>
                        </a:spcBef>
                        <a:spcAft>
                          <a:spcPts val="0"/>
                        </a:spcAft>
                        <a:buNone/>
                      </a:pPr>
                      <a:r>
                        <a:t/>
                      </a:r>
                      <a:endParaRPr sz="2000"/>
                    </a:p>
                  </a:txBody>
                  <a:tcPr marT="45725" marB="45725" marR="91450" marL="91450"/>
                </a:tc>
                <a:tc>
                  <a:txBody>
                    <a:bodyPr/>
                    <a:lstStyle/>
                    <a:p>
                      <a:pPr indent="0" lvl="0" marL="0" marR="0" rtl="0" algn="l">
                        <a:spcBef>
                          <a:spcPts val="0"/>
                        </a:spcBef>
                        <a:spcAft>
                          <a:spcPts val="0"/>
                        </a:spcAft>
                        <a:buNone/>
                      </a:pPr>
                      <a:r>
                        <a:t/>
                      </a:r>
                      <a:endParaRPr sz="2000"/>
                    </a:p>
                  </a:txBody>
                  <a:tcPr marT="45725" marB="45725" marR="91450" marL="91450"/>
                </a:tc>
              </a:tr>
              <a:tr h="6282425">
                <a:tc>
                  <a:txBody>
                    <a:bodyPr/>
                    <a:lstStyle/>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 Method overriding.</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class A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int i, j;</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A(int a, int b)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i = a;</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j = b;</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 display i and j</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void show()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System.out.println("i and j: " + i + " " + j);</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class B extends A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int k;</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B(int a, int b, int c)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super(a, b);</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k = c;</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 display k – this overrides show() in A</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void show()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System.out.println("k: " + k);</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sz="2000"/>
                    </a:p>
                    <a:p>
                      <a:pPr indent="0" lvl="0" marL="0" marR="0" rtl="0" algn="l">
                        <a:spcBef>
                          <a:spcPts val="0"/>
                        </a:spcBef>
                        <a:spcAft>
                          <a:spcPts val="0"/>
                        </a:spcAft>
                        <a:buNone/>
                      </a:pPr>
                      <a:r>
                        <a:t/>
                      </a:r>
                      <a:endParaRPr b="0" i="0" sz="20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class Override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B subOb = new B(1, 2, 3);</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subOb.show(); // this calls show() in B</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The output produced by this program is shown here:</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k: 3</a:t>
                      </a:r>
                      <a:endParaRPr sz="2000"/>
                    </a:p>
                  </a:txBody>
                  <a:tcPr marT="45725" marB="45725" marR="91450" marL="91450"/>
                </a:tc>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74"/>
          <p:cNvSpPr txBox="1"/>
          <p:nvPr>
            <p:ph idx="1" type="body"/>
          </p:nvPr>
        </p:nvSpPr>
        <p:spPr>
          <a:xfrm>
            <a:off x="0" y="152400"/>
            <a:ext cx="8991600" cy="66294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class B extends A {</a:t>
            </a:r>
            <a:endParaRPr/>
          </a:p>
          <a:p>
            <a:pPr indent="0" lvl="0" marL="0" rtl="0" algn="l">
              <a:spcBef>
                <a:spcPts val="496"/>
              </a:spcBef>
              <a:spcAft>
                <a:spcPts val="0"/>
              </a:spcAft>
              <a:buClr>
                <a:schemeClr val="dk1"/>
              </a:buClr>
              <a:buSzPct val="100000"/>
              <a:buNone/>
            </a:pPr>
            <a:r>
              <a:rPr lang="en-US"/>
              <a:t>int k;</a:t>
            </a:r>
            <a:endParaRPr/>
          </a:p>
          <a:p>
            <a:pPr indent="0" lvl="0" marL="0" rtl="0" algn="l">
              <a:spcBef>
                <a:spcPts val="496"/>
              </a:spcBef>
              <a:spcAft>
                <a:spcPts val="0"/>
              </a:spcAft>
              <a:buClr>
                <a:schemeClr val="dk1"/>
              </a:buClr>
              <a:buSzPct val="100000"/>
              <a:buNone/>
            </a:pPr>
            <a:r>
              <a:rPr lang="en-US"/>
              <a:t>B(int a, int b, int c) {</a:t>
            </a:r>
            <a:endParaRPr/>
          </a:p>
          <a:p>
            <a:pPr indent="0" lvl="0" marL="0" rtl="0" algn="l">
              <a:spcBef>
                <a:spcPts val="496"/>
              </a:spcBef>
              <a:spcAft>
                <a:spcPts val="0"/>
              </a:spcAft>
              <a:buClr>
                <a:schemeClr val="dk1"/>
              </a:buClr>
              <a:buSzPct val="100000"/>
              <a:buNone/>
            </a:pPr>
            <a:r>
              <a:rPr lang="en-US"/>
              <a:t>super(a, b);</a:t>
            </a:r>
            <a:endParaRPr/>
          </a:p>
          <a:p>
            <a:pPr indent="0" lvl="0" marL="0" rtl="0" algn="l">
              <a:spcBef>
                <a:spcPts val="496"/>
              </a:spcBef>
              <a:spcAft>
                <a:spcPts val="0"/>
              </a:spcAft>
              <a:buClr>
                <a:schemeClr val="dk1"/>
              </a:buClr>
              <a:buSzPct val="100000"/>
              <a:buNone/>
            </a:pPr>
            <a:r>
              <a:rPr lang="en-US"/>
              <a:t>k = c;</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void show() {</a:t>
            </a:r>
            <a:endParaRPr/>
          </a:p>
          <a:p>
            <a:pPr indent="0" lvl="0" marL="0" rtl="0" algn="l">
              <a:spcBef>
                <a:spcPts val="496"/>
              </a:spcBef>
              <a:spcAft>
                <a:spcPts val="0"/>
              </a:spcAft>
              <a:buClr>
                <a:schemeClr val="dk1"/>
              </a:buClr>
              <a:buSzPct val="100000"/>
              <a:buNone/>
            </a:pPr>
            <a:r>
              <a:rPr lang="en-US"/>
              <a:t>super.show(); // this calls A's show()</a:t>
            </a:r>
            <a:endParaRPr/>
          </a:p>
          <a:p>
            <a:pPr indent="0" lvl="0" marL="0" rtl="0" algn="l">
              <a:spcBef>
                <a:spcPts val="496"/>
              </a:spcBef>
              <a:spcAft>
                <a:spcPts val="0"/>
              </a:spcAft>
              <a:buClr>
                <a:schemeClr val="dk1"/>
              </a:buClr>
              <a:buSzPct val="100000"/>
              <a:buNone/>
            </a:pPr>
            <a:r>
              <a:rPr lang="en-US"/>
              <a:t>System.out.println("k: " + k);</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If you substitute this version of </a:t>
            </a:r>
            <a:r>
              <a:rPr b="1" lang="en-US"/>
              <a:t>A </a:t>
            </a:r>
            <a:r>
              <a:rPr lang="en-US"/>
              <a:t>into the previous program, you will see the following</a:t>
            </a:r>
            <a:endParaRPr/>
          </a:p>
          <a:p>
            <a:pPr indent="0" lvl="0" marL="0" rtl="0" algn="l">
              <a:spcBef>
                <a:spcPts val="496"/>
              </a:spcBef>
              <a:spcAft>
                <a:spcPts val="0"/>
              </a:spcAft>
              <a:buClr>
                <a:schemeClr val="dk1"/>
              </a:buClr>
              <a:buSzPct val="100000"/>
              <a:buNone/>
            </a:pPr>
            <a:r>
              <a:rPr lang="en-US"/>
              <a:t>output:</a:t>
            </a:r>
            <a:endParaRPr/>
          </a:p>
          <a:p>
            <a:pPr indent="0" lvl="0" marL="0" rtl="0" algn="l">
              <a:spcBef>
                <a:spcPts val="496"/>
              </a:spcBef>
              <a:spcAft>
                <a:spcPts val="0"/>
              </a:spcAft>
              <a:buClr>
                <a:schemeClr val="dk1"/>
              </a:buClr>
              <a:buSzPct val="100000"/>
              <a:buNone/>
            </a:pPr>
            <a:r>
              <a:rPr lang="en-US"/>
              <a:t>i and j: 1 2</a:t>
            </a:r>
            <a:endParaRPr/>
          </a:p>
          <a:p>
            <a:pPr indent="0" lvl="0" marL="0" rtl="0" algn="l">
              <a:spcBef>
                <a:spcPts val="496"/>
              </a:spcBef>
              <a:spcAft>
                <a:spcPts val="0"/>
              </a:spcAft>
              <a:buClr>
                <a:schemeClr val="dk1"/>
              </a:buClr>
              <a:buSzPct val="100000"/>
              <a:buNone/>
            </a:pPr>
            <a:r>
              <a:rPr lang="en-US"/>
              <a:t>k: 3</a:t>
            </a:r>
            <a:endParaRPr/>
          </a:p>
          <a:p>
            <a:pPr indent="0" lvl="0" marL="0" rtl="0" algn="l">
              <a:spcBef>
                <a:spcPts val="496"/>
              </a:spcBef>
              <a:spcAft>
                <a:spcPts val="0"/>
              </a:spcAft>
              <a:buClr>
                <a:schemeClr val="dk1"/>
              </a:buClr>
              <a:buSzPct val="100000"/>
              <a:buNone/>
            </a:pPr>
            <a:r>
              <a:rPr lang="en-US"/>
              <a:t>Here, </a:t>
            </a:r>
            <a:r>
              <a:rPr b="1" lang="en-US"/>
              <a:t>super.show( ) </a:t>
            </a:r>
            <a:r>
              <a:rPr lang="en-US"/>
              <a:t>calls the superclass version of </a:t>
            </a:r>
            <a:r>
              <a:rPr b="1" lang="en-US"/>
              <a:t>show( )</a:t>
            </a:r>
            <a:r>
              <a:rPr lang="en-US"/>
              <a: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75"/>
          <p:cNvSpPr txBox="1"/>
          <p:nvPr>
            <p:ph idx="1" type="body"/>
          </p:nvPr>
        </p:nvSpPr>
        <p:spPr>
          <a:xfrm>
            <a:off x="457200" y="228600"/>
            <a:ext cx="84582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000"/>
              <a:buChar char="•"/>
            </a:pPr>
            <a:r>
              <a:rPr lang="en-US" sz="4000"/>
              <a:t>Method overriding occurs </a:t>
            </a:r>
            <a:r>
              <a:rPr i="1" lang="en-US" sz="4000"/>
              <a:t>only </a:t>
            </a:r>
            <a:r>
              <a:rPr lang="en-US" sz="4000"/>
              <a:t>when the names and the type signatures of the two methods are identical. If they are not, then the two methods are simply overloaded.</a:t>
            </a:r>
            <a:endParaRPr/>
          </a:p>
          <a:p>
            <a:pPr indent="0" lvl="0" marL="0" rtl="0" algn="l">
              <a:spcBef>
                <a:spcPts val="800"/>
              </a:spcBef>
              <a:spcAft>
                <a:spcPts val="0"/>
              </a:spcAft>
              <a:buClr>
                <a:schemeClr val="dk1"/>
              </a:buClr>
              <a:buSzPts val="4000"/>
              <a:buNone/>
            </a:pPr>
            <a:r>
              <a:rPr lang="en-US" sz="4000"/>
              <a:t>i.e, Methods with differing type signatures are overloaded – not overridden.</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graphicFrame>
        <p:nvGraphicFramePr>
          <p:cNvPr id="1136" name="Google Shape;1136;p176"/>
          <p:cNvGraphicFramePr/>
          <p:nvPr/>
        </p:nvGraphicFramePr>
        <p:xfrm>
          <a:off x="0" y="-76200"/>
          <a:ext cx="3000000" cy="3000000"/>
        </p:xfrm>
        <a:graphic>
          <a:graphicData uri="http://schemas.openxmlformats.org/drawingml/2006/table">
            <a:tbl>
              <a:tblPr bandRow="1" firstRow="1">
                <a:noFill/>
                <a:tableStyleId>{049F79C3-FFBF-49BC-922E-09B5BDF3B467}</a:tableStyleId>
              </a:tblPr>
              <a:tblGrid>
                <a:gridCol w="4572000"/>
                <a:gridCol w="4572000"/>
              </a:tblGrid>
              <a:tr h="435725">
                <a:tc>
                  <a:txBody>
                    <a:bodyPr/>
                    <a:lstStyle/>
                    <a:p>
                      <a:pPr indent="0" lvl="0" marL="0" marR="0" rtl="0" algn="l">
                        <a:spcBef>
                          <a:spcPts val="0"/>
                        </a:spcBef>
                        <a:spcAft>
                          <a:spcPts val="0"/>
                        </a:spcAft>
                        <a:buNone/>
                      </a:pPr>
                      <a:r>
                        <a:t/>
                      </a:r>
                      <a:endParaRPr sz="2200"/>
                    </a:p>
                  </a:txBody>
                  <a:tcPr marT="45725" marB="45725" marR="91450" marL="91450"/>
                </a:tc>
                <a:tc>
                  <a:txBody>
                    <a:bodyPr/>
                    <a:lstStyle/>
                    <a:p>
                      <a:pPr indent="0" lvl="0" marL="0" marR="0" rtl="0" algn="l">
                        <a:spcBef>
                          <a:spcPts val="0"/>
                        </a:spcBef>
                        <a:spcAft>
                          <a:spcPts val="0"/>
                        </a:spcAft>
                        <a:buNone/>
                      </a:pPr>
                      <a:r>
                        <a:t/>
                      </a:r>
                      <a:endParaRPr sz="2200"/>
                    </a:p>
                  </a:txBody>
                  <a:tcPr marT="45725" marB="45725" marR="91450" marL="91450"/>
                </a:tc>
              </a:tr>
              <a:tr h="6940425">
                <a:tc>
                  <a:txBody>
                    <a:bodyPr/>
                    <a:lstStyle/>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class A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int i, j;</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A(int a, int b)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i = a;</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j = b;</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 display i and j</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void show()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System.out.println("i and j: " + i + " " + j);</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 Create a subclass by extending class A.</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class B extends A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int k;</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B(int a, int b, int c)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super(a, b);</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k = c;</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sz="2200"/>
                    </a:p>
                  </a:txBody>
                  <a:tcPr marT="45725" marB="45725" marR="91450" marL="91450"/>
                </a:tc>
                <a:tc>
                  <a:txBody>
                    <a:bodyPr/>
                    <a:lstStyle/>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 overload show()</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void show(String msg)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System.out.println(msg + k);</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class Override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public static void main(String args[]) {</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B subOb = new B(1, 2, 3);</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subOb.show("This is k: "); // this calls show() in B</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subOb.show(); // this calls show() in A</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The output produced by this program is shown here:</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This is k: 3</a:t>
                      </a:r>
                      <a:endParaRPr/>
                    </a:p>
                    <a:p>
                      <a:pPr indent="0" lvl="0" marL="0" marR="0" rtl="0" algn="l">
                        <a:spcBef>
                          <a:spcPts val="0"/>
                        </a:spcBef>
                        <a:spcAft>
                          <a:spcPts val="0"/>
                        </a:spcAft>
                        <a:buNone/>
                      </a:pPr>
                      <a:r>
                        <a:rPr b="0" i="0" lang="en-US" sz="2200" u="none" strike="noStrike">
                          <a:solidFill>
                            <a:schemeClr val="dk1"/>
                          </a:solidFill>
                          <a:latin typeface="Calibri"/>
                          <a:ea typeface="Calibri"/>
                          <a:cs typeface="Calibri"/>
                          <a:sym typeface="Calibri"/>
                        </a:rPr>
                        <a:t>i and j: 1 2</a:t>
                      </a:r>
                      <a:endParaRPr sz="2200"/>
                    </a:p>
                  </a:txBody>
                  <a:tcPr marT="45725" marB="45725" marR="91450" marL="91450"/>
                </a:tc>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17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Dynamic Method Dispatch</a:t>
            </a:r>
            <a:endParaRPr/>
          </a:p>
        </p:txBody>
      </p:sp>
      <p:sp>
        <p:nvSpPr>
          <p:cNvPr id="1142" name="Google Shape;1142;p177"/>
          <p:cNvSpPr txBox="1"/>
          <p:nvPr>
            <p:ph idx="1" type="body"/>
          </p:nvPr>
        </p:nvSpPr>
        <p:spPr>
          <a:xfrm>
            <a:off x="76200" y="1066800"/>
            <a:ext cx="89154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600"/>
              <a:buChar char="•"/>
            </a:pPr>
            <a:r>
              <a:rPr lang="en-US" sz="3600"/>
              <a:t>Method overriding forms the basis for one of Java’s most powerful concepts: </a:t>
            </a:r>
            <a:r>
              <a:rPr i="1" lang="en-US" sz="3600"/>
              <a:t>dynamic method dispatch</a:t>
            </a:r>
            <a:r>
              <a:rPr lang="en-US" sz="3600"/>
              <a:t>. </a:t>
            </a:r>
            <a:endParaRPr sz="3600"/>
          </a:p>
          <a:p>
            <a:pPr indent="-342900" lvl="0" marL="342900" rtl="0" algn="l">
              <a:spcBef>
                <a:spcPts val="720"/>
              </a:spcBef>
              <a:spcAft>
                <a:spcPts val="0"/>
              </a:spcAft>
              <a:buClr>
                <a:schemeClr val="dk1"/>
              </a:buClr>
              <a:buSzPts val="3600"/>
              <a:buChar char="•"/>
            </a:pPr>
            <a:r>
              <a:rPr lang="en-US" sz="3600"/>
              <a:t>Dynamic method dispatch is the mechanism by which a call to an overridden method is resolved at run time, rather than compile time. </a:t>
            </a:r>
            <a:endParaRPr sz="3600"/>
          </a:p>
          <a:p>
            <a:pPr indent="-342900" lvl="0" marL="342900" rtl="0" algn="l">
              <a:spcBef>
                <a:spcPts val="720"/>
              </a:spcBef>
              <a:spcAft>
                <a:spcPts val="0"/>
              </a:spcAft>
              <a:buClr>
                <a:schemeClr val="dk1"/>
              </a:buClr>
              <a:buSzPts val="3600"/>
              <a:buChar char="•"/>
            </a:pPr>
            <a:r>
              <a:rPr lang="en-US" sz="3600"/>
              <a:t>Dynamic method dispatch is important because this is how Java implements run-time polymorphism.</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78"/>
          <p:cNvSpPr txBox="1"/>
          <p:nvPr>
            <p:ph type="title"/>
          </p:nvPr>
        </p:nvSpPr>
        <p:spPr>
          <a:xfrm>
            <a:off x="457200" y="1524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Abstract Classes</a:t>
            </a:r>
            <a:endParaRPr/>
          </a:p>
        </p:txBody>
      </p:sp>
      <p:pic>
        <p:nvPicPr>
          <p:cNvPr id="1148" name="Google Shape;1148;p178"/>
          <p:cNvPicPr preferRelativeResize="0"/>
          <p:nvPr>
            <p:ph idx="1" type="body"/>
          </p:nvPr>
        </p:nvPicPr>
        <p:blipFill rotWithShape="1">
          <a:blip r:embed="rId3">
            <a:alphaModFix/>
          </a:blip>
          <a:srcRect b="0" l="0" r="0" t="0"/>
          <a:stretch/>
        </p:blipFill>
        <p:spPr>
          <a:xfrm>
            <a:off x="457200" y="1219200"/>
            <a:ext cx="8534400" cy="5257800"/>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79"/>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Abstract Classes</a:t>
            </a:r>
            <a:endParaRPr/>
          </a:p>
        </p:txBody>
      </p:sp>
      <p:sp>
        <p:nvSpPr>
          <p:cNvPr id="1154" name="Google Shape;1154;p179"/>
          <p:cNvSpPr txBox="1"/>
          <p:nvPr>
            <p:ph idx="1" type="body"/>
          </p:nvPr>
        </p:nvSpPr>
        <p:spPr>
          <a:xfrm>
            <a:off x="76200" y="990600"/>
            <a:ext cx="8915400" cy="57912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There are situations in which you will want to define a superclass that declares the structure of a given abstraction without providing a complete implementation of every method. </a:t>
            </a:r>
            <a:endParaRPr/>
          </a:p>
          <a:p>
            <a:pPr indent="-342900" lvl="0" marL="342900" rtl="0" algn="l">
              <a:spcBef>
                <a:spcPts val="592"/>
              </a:spcBef>
              <a:spcAft>
                <a:spcPts val="0"/>
              </a:spcAft>
              <a:buClr>
                <a:schemeClr val="dk1"/>
              </a:buClr>
              <a:buSzPct val="100000"/>
              <a:buChar char="•"/>
            </a:pPr>
            <a:r>
              <a:rPr lang="en-US"/>
              <a:t>That is, sometimes you will want to create a superclass that only defines a generalized form that will be shared by all of its subclasses, leaving it to each subclass to fill in the details. </a:t>
            </a:r>
            <a:endParaRPr/>
          </a:p>
          <a:p>
            <a:pPr indent="-342900" lvl="0" marL="342900" rtl="0" algn="l">
              <a:spcBef>
                <a:spcPts val="592"/>
              </a:spcBef>
              <a:spcAft>
                <a:spcPts val="0"/>
              </a:spcAft>
              <a:buClr>
                <a:schemeClr val="dk1"/>
              </a:buClr>
              <a:buSzPct val="100000"/>
              <a:buChar char="•"/>
            </a:pPr>
            <a:r>
              <a:rPr lang="en-US"/>
              <a:t>Such a class determines the nature of the methods that the subclasses must implement. </a:t>
            </a:r>
            <a:endParaRPr/>
          </a:p>
          <a:p>
            <a:pPr indent="-342900" lvl="0" marL="342900" rtl="0" algn="l">
              <a:spcBef>
                <a:spcPts val="592"/>
              </a:spcBef>
              <a:spcAft>
                <a:spcPts val="0"/>
              </a:spcAft>
              <a:buClr>
                <a:schemeClr val="dk1"/>
              </a:buClr>
              <a:buSzPct val="100000"/>
              <a:buChar char="•"/>
            </a:pPr>
            <a:r>
              <a:rPr lang="en-US"/>
              <a:t>One way this situation can occur is when a superclass is unable to create a meaningful implementation for a method.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Method binding, Overriding and Exceptions</a:t>
            </a:r>
            <a:endParaRPr/>
          </a:p>
        </p:txBody>
      </p:sp>
      <p:sp>
        <p:nvSpPr>
          <p:cNvPr id="207" name="Google Shape;20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In the class hierarchy, both parent and child classes may have the same method which implemented individually. Here, the implementation of the parent is overridden by the child. Or a class may provide multiple definitions to a single method to work with different arguments (overloading).</a:t>
            </a:r>
            <a:endParaRPr/>
          </a:p>
          <a:p>
            <a:pPr indent="-342900" lvl="0" marL="342900" rtl="0" algn="l">
              <a:spcBef>
                <a:spcPts val="496"/>
              </a:spcBef>
              <a:spcAft>
                <a:spcPts val="0"/>
              </a:spcAft>
              <a:buClr>
                <a:schemeClr val="dk1"/>
              </a:buClr>
              <a:buSzPct val="100000"/>
              <a:buChar char="•"/>
            </a:pPr>
            <a:r>
              <a:rPr lang="en-US"/>
              <a:t>The search for the method to invoke in response to a request (message) begins with the class of this receiver. If no suitable method is found, the search is performed in the parent class of it. The search continues up the parent class chain until either a suitable method is found or the parent class chain is exhausted. If a suitable method is found, the method is executed. Otherwise, an error message is issued.</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180"/>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To declare an abstract method, use this general form:</a:t>
            </a:r>
            <a:endParaRPr/>
          </a:p>
          <a:p>
            <a:pPr indent="-342900" lvl="0" marL="342900" rtl="0" algn="l">
              <a:spcBef>
                <a:spcPts val="592"/>
              </a:spcBef>
              <a:spcAft>
                <a:spcPts val="0"/>
              </a:spcAft>
              <a:buClr>
                <a:srgbClr val="FF0000"/>
              </a:buClr>
              <a:buSzPct val="100000"/>
              <a:buChar char="•"/>
            </a:pPr>
            <a:r>
              <a:rPr lang="en-US">
                <a:solidFill>
                  <a:srgbClr val="FF0000"/>
                </a:solidFill>
              </a:rPr>
              <a:t>abstract </a:t>
            </a:r>
            <a:r>
              <a:rPr i="1" lang="en-US">
                <a:solidFill>
                  <a:srgbClr val="FF0000"/>
                </a:solidFill>
              </a:rPr>
              <a:t>type name</a:t>
            </a:r>
            <a:r>
              <a:rPr lang="en-US">
                <a:solidFill>
                  <a:srgbClr val="FF0000"/>
                </a:solidFill>
              </a:rPr>
              <a:t>(</a:t>
            </a:r>
            <a:r>
              <a:rPr i="1" lang="en-US">
                <a:solidFill>
                  <a:srgbClr val="FF0000"/>
                </a:solidFill>
              </a:rPr>
              <a:t>parameter-list</a:t>
            </a:r>
            <a:r>
              <a:rPr lang="en-US">
                <a:solidFill>
                  <a:srgbClr val="FF0000"/>
                </a:solidFill>
              </a:rPr>
              <a:t>);</a:t>
            </a:r>
            <a:endParaRPr/>
          </a:p>
          <a:p>
            <a:pPr indent="0" lvl="0" marL="0" rtl="0" algn="l">
              <a:spcBef>
                <a:spcPts val="592"/>
              </a:spcBef>
              <a:spcAft>
                <a:spcPts val="0"/>
              </a:spcAft>
              <a:buClr>
                <a:schemeClr val="dk1"/>
              </a:buClr>
              <a:buSzPct val="100000"/>
              <a:buNone/>
            </a:pPr>
            <a:r>
              <a:rPr lang="en-US"/>
              <a:t>     As you can see, no method body is present.</a:t>
            </a:r>
            <a:endParaRPr/>
          </a:p>
          <a:p>
            <a:pPr indent="-342900" lvl="0" marL="342900" rtl="0" algn="l">
              <a:spcBef>
                <a:spcPts val="592"/>
              </a:spcBef>
              <a:spcAft>
                <a:spcPts val="0"/>
              </a:spcAft>
              <a:buClr>
                <a:schemeClr val="dk1"/>
              </a:buClr>
              <a:buSzPct val="100000"/>
              <a:buChar char="•"/>
            </a:pPr>
            <a:r>
              <a:rPr lang="en-US"/>
              <a:t>Any class that contains one or more abstract methods must also be declared abstract. </a:t>
            </a:r>
            <a:endParaRPr/>
          </a:p>
          <a:p>
            <a:pPr indent="-342900" lvl="0" marL="342900" rtl="0" algn="l">
              <a:spcBef>
                <a:spcPts val="592"/>
              </a:spcBef>
              <a:spcAft>
                <a:spcPts val="0"/>
              </a:spcAft>
              <a:buClr>
                <a:schemeClr val="dk1"/>
              </a:buClr>
              <a:buSzPct val="100000"/>
              <a:buChar char="•"/>
            </a:pPr>
            <a:r>
              <a:rPr lang="en-US"/>
              <a:t>To declare a class abstract, you simply use the </a:t>
            </a:r>
            <a:r>
              <a:rPr b="1" lang="en-US"/>
              <a:t>abstract </a:t>
            </a:r>
            <a:r>
              <a:rPr lang="en-US"/>
              <a:t>keyword in front of the </a:t>
            </a:r>
            <a:r>
              <a:rPr b="1" lang="en-US"/>
              <a:t>class </a:t>
            </a:r>
            <a:r>
              <a:rPr lang="en-US"/>
              <a:t>keyword at</a:t>
            </a:r>
            <a:endParaRPr/>
          </a:p>
          <a:p>
            <a:pPr indent="0" lvl="0" marL="0" rtl="0" algn="l">
              <a:spcBef>
                <a:spcPts val="592"/>
              </a:spcBef>
              <a:spcAft>
                <a:spcPts val="0"/>
              </a:spcAft>
              <a:buClr>
                <a:schemeClr val="dk1"/>
              </a:buClr>
              <a:buSzPct val="100000"/>
              <a:buNone/>
            </a:pPr>
            <a:r>
              <a:rPr lang="en-US"/>
              <a:t>   the beginning of the class declaration.</a:t>
            </a:r>
            <a:endParaRPr/>
          </a:p>
          <a:p>
            <a:pPr indent="-342900" lvl="0" marL="342900" rtl="0" algn="l">
              <a:spcBef>
                <a:spcPts val="592"/>
              </a:spcBef>
              <a:spcAft>
                <a:spcPts val="0"/>
              </a:spcAft>
              <a:buClr>
                <a:schemeClr val="dk1"/>
              </a:buClr>
              <a:buSzPct val="100000"/>
              <a:buChar char="•"/>
            </a:pPr>
            <a:r>
              <a:rPr lang="en-US"/>
              <a:t> There can be no objects of an abstract class. Because it  is not fully defined. </a:t>
            </a:r>
            <a:endParaRPr/>
          </a:p>
          <a:p>
            <a:pPr indent="-342900" lvl="0" marL="342900" rtl="0" algn="l">
              <a:spcBef>
                <a:spcPts val="592"/>
              </a:spcBef>
              <a:spcAft>
                <a:spcPts val="0"/>
              </a:spcAft>
              <a:buClr>
                <a:schemeClr val="dk1"/>
              </a:buClr>
              <a:buSzPct val="100000"/>
              <a:buChar char="•"/>
            </a:pPr>
            <a:r>
              <a:rPr lang="en-US"/>
              <a:t>That is, an abstract class cannot be directly instantiated with the </a:t>
            </a:r>
            <a:r>
              <a:rPr b="1" lang="en-US"/>
              <a:t>new </a:t>
            </a:r>
            <a:r>
              <a:rPr lang="en-US"/>
              <a:t>operator.</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81"/>
          <p:cNvSpPr txBox="1"/>
          <p:nvPr>
            <p:ph idx="1" type="body"/>
          </p:nvPr>
        </p:nvSpPr>
        <p:spPr>
          <a:xfrm>
            <a:off x="76200" y="228600"/>
            <a:ext cx="8991600" cy="64770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A Simple demonstration of abstract.</a:t>
            </a:r>
            <a:endParaRPr/>
          </a:p>
          <a:p>
            <a:pPr indent="0" lvl="0" marL="0" rtl="0" algn="l">
              <a:spcBef>
                <a:spcPts val="400"/>
              </a:spcBef>
              <a:spcAft>
                <a:spcPts val="0"/>
              </a:spcAft>
              <a:buClr>
                <a:schemeClr val="dk1"/>
              </a:buClr>
              <a:buSzPct val="100000"/>
              <a:buNone/>
            </a:pPr>
            <a:r>
              <a:rPr lang="en-US"/>
              <a:t>abstract class A {</a:t>
            </a:r>
            <a:endParaRPr/>
          </a:p>
          <a:p>
            <a:pPr indent="0" lvl="0" marL="0" rtl="0" algn="l">
              <a:spcBef>
                <a:spcPts val="400"/>
              </a:spcBef>
              <a:spcAft>
                <a:spcPts val="0"/>
              </a:spcAft>
              <a:buClr>
                <a:schemeClr val="dk1"/>
              </a:buClr>
              <a:buSzPct val="100000"/>
              <a:buNone/>
            </a:pPr>
            <a:r>
              <a:rPr lang="en-US"/>
              <a:t>abstract void callme();</a:t>
            </a:r>
            <a:endParaRPr/>
          </a:p>
          <a:p>
            <a:pPr indent="0" lvl="0" marL="0" rtl="0" algn="l">
              <a:spcBef>
                <a:spcPts val="400"/>
              </a:spcBef>
              <a:spcAft>
                <a:spcPts val="0"/>
              </a:spcAft>
              <a:buClr>
                <a:schemeClr val="dk1"/>
              </a:buClr>
              <a:buSzPct val="100000"/>
              <a:buNone/>
            </a:pPr>
            <a:r>
              <a:rPr lang="en-US"/>
              <a:t>// concrete methods are still allowed in abstract classes</a:t>
            </a:r>
            <a:endParaRPr/>
          </a:p>
          <a:p>
            <a:pPr indent="0" lvl="0" marL="0" rtl="0" algn="l">
              <a:spcBef>
                <a:spcPts val="400"/>
              </a:spcBef>
              <a:spcAft>
                <a:spcPts val="0"/>
              </a:spcAft>
              <a:buClr>
                <a:schemeClr val="dk1"/>
              </a:buClr>
              <a:buSzPct val="100000"/>
              <a:buNone/>
            </a:pPr>
            <a:r>
              <a:rPr lang="en-US"/>
              <a:t>void callmetoo() {</a:t>
            </a:r>
            <a:endParaRPr/>
          </a:p>
          <a:p>
            <a:pPr indent="0" lvl="0" marL="0" rtl="0" algn="l">
              <a:spcBef>
                <a:spcPts val="400"/>
              </a:spcBef>
              <a:spcAft>
                <a:spcPts val="0"/>
              </a:spcAft>
              <a:buClr>
                <a:schemeClr val="dk1"/>
              </a:buClr>
              <a:buSzPct val="100000"/>
              <a:buNone/>
            </a:pPr>
            <a:r>
              <a:rPr lang="en-US"/>
              <a:t>System.out.println("This is a concrete method.");</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class B extends A {</a:t>
            </a:r>
            <a:endParaRPr/>
          </a:p>
          <a:p>
            <a:pPr indent="0" lvl="0" marL="0" rtl="0" algn="l">
              <a:spcBef>
                <a:spcPts val="400"/>
              </a:spcBef>
              <a:spcAft>
                <a:spcPts val="0"/>
              </a:spcAft>
              <a:buClr>
                <a:schemeClr val="dk1"/>
              </a:buClr>
              <a:buSzPct val="100000"/>
              <a:buNone/>
            </a:pPr>
            <a:r>
              <a:rPr lang="en-US"/>
              <a:t>void callme() {</a:t>
            </a:r>
            <a:endParaRPr/>
          </a:p>
          <a:p>
            <a:pPr indent="0" lvl="0" marL="0" rtl="0" algn="l">
              <a:spcBef>
                <a:spcPts val="400"/>
              </a:spcBef>
              <a:spcAft>
                <a:spcPts val="0"/>
              </a:spcAft>
              <a:buClr>
                <a:schemeClr val="dk1"/>
              </a:buClr>
              <a:buSzPct val="100000"/>
              <a:buNone/>
            </a:pPr>
            <a:r>
              <a:rPr lang="en-US"/>
              <a:t>System.out.println("B's implementation of callme.");</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class AbstractDemo {</a:t>
            </a:r>
            <a:endParaRPr/>
          </a:p>
          <a:p>
            <a:pPr indent="0" lvl="0" marL="0" rtl="0" algn="l">
              <a:spcBef>
                <a:spcPts val="400"/>
              </a:spcBef>
              <a:spcAft>
                <a:spcPts val="0"/>
              </a:spcAft>
              <a:buClr>
                <a:schemeClr val="dk1"/>
              </a:buClr>
              <a:buSzPct val="100000"/>
              <a:buNone/>
            </a:pPr>
            <a:r>
              <a:rPr lang="en-US"/>
              <a:t>public static void main(String args[]) {</a:t>
            </a:r>
            <a:endParaRPr/>
          </a:p>
          <a:p>
            <a:pPr indent="0" lvl="0" marL="0" rtl="0" algn="l">
              <a:spcBef>
                <a:spcPts val="400"/>
              </a:spcBef>
              <a:spcAft>
                <a:spcPts val="0"/>
              </a:spcAft>
              <a:buClr>
                <a:schemeClr val="dk1"/>
              </a:buClr>
              <a:buSzPct val="100000"/>
              <a:buNone/>
            </a:pPr>
            <a:r>
              <a:rPr lang="en-US"/>
              <a:t>B b = new B();</a:t>
            </a:r>
            <a:endParaRPr/>
          </a:p>
          <a:p>
            <a:pPr indent="0" lvl="0" marL="0" rtl="0" algn="l">
              <a:spcBef>
                <a:spcPts val="400"/>
              </a:spcBef>
              <a:spcAft>
                <a:spcPts val="0"/>
              </a:spcAft>
              <a:buClr>
                <a:schemeClr val="dk1"/>
              </a:buClr>
              <a:buSzPct val="100000"/>
              <a:buNone/>
            </a:pPr>
            <a:r>
              <a:rPr lang="en-US"/>
              <a:t>b.callme();</a:t>
            </a:r>
            <a:endParaRPr/>
          </a:p>
          <a:p>
            <a:pPr indent="0" lvl="0" marL="0" rtl="0" algn="l">
              <a:spcBef>
                <a:spcPts val="400"/>
              </a:spcBef>
              <a:spcAft>
                <a:spcPts val="0"/>
              </a:spcAft>
              <a:buClr>
                <a:schemeClr val="dk1"/>
              </a:buClr>
              <a:buSzPct val="100000"/>
              <a:buNone/>
            </a:pPr>
            <a:r>
              <a:rPr lang="en-US"/>
              <a:t>b.callmetoo();</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82"/>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Although abstract classes cannot be used to instantiate objects, they can be used to create </a:t>
            </a:r>
            <a:r>
              <a:rPr lang="en-US">
                <a:solidFill>
                  <a:srgbClr val="FF0000"/>
                </a:solidFill>
              </a:rPr>
              <a:t>object references</a:t>
            </a:r>
            <a:r>
              <a:rPr lang="en-US"/>
              <a:t>, because Java’s approach to run-time polymorphism is implemented through the use of superclass references.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8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Final keyword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75" name="Google Shape;1175;p1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The </a:t>
            </a:r>
            <a:r>
              <a:rPr b="1" i="0" lang="en-US" sz="3200" u="none" cap="none" strike="noStrike">
                <a:solidFill>
                  <a:schemeClr val="dk1"/>
                </a:solidFill>
                <a:latin typeface="Times New Roman"/>
                <a:ea typeface="Times New Roman"/>
                <a:cs typeface="Times New Roman"/>
                <a:sym typeface="Times New Roman"/>
              </a:rPr>
              <a:t>final keyword</a:t>
            </a:r>
            <a:r>
              <a:rPr b="0" i="0" lang="en-US" sz="3200" u="none" cap="none" strike="noStrike">
                <a:solidFill>
                  <a:schemeClr val="dk1"/>
                </a:solidFill>
                <a:latin typeface="Times New Roman"/>
                <a:ea typeface="Times New Roman"/>
                <a:cs typeface="Times New Roman"/>
                <a:sym typeface="Times New Roman"/>
              </a:rPr>
              <a:t> in java is used to restrict the user.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It is used at variable level, method level and class level.</a:t>
            </a:r>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It is used to make a variable as a constant, to restrict method overriding and to restrict inheritance.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84"/>
          <p:cNvSpPr txBox="1"/>
          <p:nvPr>
            <p:ph type="title"/>
          </p:nvPr>
        </p:nvSpPr>
        <p:spPr>
          <a:xfrm>
            <a:off x="304800" y="6248400"/>
            <a:ext cx="8229600" cy="19780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i="0" lang="en-US" sz="3200" u="none" cap="none" strike="noStrike">
                <a:solidFill>
                  <a:srgbClr val="FF0000"/>
                </a:solidFill>
                <a:latin typeface="Times New Roman"/>
                <a:ea typeface="Times New Roman"/>
                <a:cs typeface="Times New Roman"/>
                <a:sym typeface="Times New Roman"/>
              </a:rPr>
              <a:t> Output: Compile Time Error</a:t>
            </a:r>
            <a:endParaRPr b="1" i="0" sz="3200" u="none" cap="none" strike="noStrike">
              <a:solidFill>
                <a:srgbClr val="FF0000"/>
              </a:solidFill>
              <a:latin typeface="Times New Roman"/>
              <a:ea typeface="Times New Roman"/>
              <a:cs typeface="Times New Roman"/>
              <a:sym typeface="Times New Roman"/>
            </a:endParaRPr>
          </a:p>
        </p:txBody>
      </p:sp>
      <p:graphicFrame>
        <p:nvGraphicFramePr>
          <p:cNvPr id="1181" name="Google Shape;1181;p184"/>
          <p:cNvGraphicFramePr/>
          <p:nvPr/>
        </p:nvGraphicFramePr>
        <p:xfrm>
          <a:off x="152400" y="304800"/>
          <a:ext cx="3000000" cy="3000000"/>
        </p:xfrm>
        <a:graphic>
          <a:graphicData uri="http://schemas.openxmlformats.org/drawingml/2006/table">
            <a:tbl>
              <a:tblPr bandRow="1" firstRow="1">
                <a:noFill/>
                <a:tableStyleId>{049F79C3-FFBF-49BC-922E-09B5BDF3B467}</a:tableStyleId>
              </a:tblPr>
              <a:tblGrid>
                <a:gridCol w="2844800"/>
                <a:gridCol w="2844800"/>
                <a:gridCol w="2844800"/>
              </a:tblGrid>
              <a:tr h="563880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Final keyword at variable level</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class Entry</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final int temperature=98.3;</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void  test()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temperature=tmeperature+20</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psv </a:t>
                      </a:r>
                      <a:r>
                        <a:rPr lang="en-US" sz="1800">
                          <a:solidFill>
                            <a:srgbClr val="FF0000"/>
                          </a:solidFill>
                          <a:latin typeface="Times New Roman"/>
                          <a:ea typeface="Times New Roman"/>
                          <a:cs typeface="Times New Roman"/>
                          <a:sym typeface="Times New Roman"/>
                        </a:rPr>
                        <a:t>main</a:t>
                      </a:r>
                      <a:r>
                        <a:rPr lang="en-US" sz="1800">
                          <a:solidFill>
                            <a:schemeClr val="dk1"/>
                          </a:solidFill>
                          <a:latin typeface="Times New Roman"/>
                          <a:ea typeface="Times New Roman"/>
                          <a:cs typeface="Times New Roman"/>
                          <a:sym typeface="Times New Roman"/>
                        </a:rPr>
                        <a:t>(String args[])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Entry</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obj=new  Entry();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obj.test();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}//end of class  </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Final Keyword at method level</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class Entry</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final void into()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Sopln(“allowed");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class college extends Entry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void into()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Sopln(“can not</a:t>
                      </a:r>
                      <a:r>
                        <a:rPr lang="en-US" sz="1800">
                          <a:solidFill>
                            <a:schemeClr val="dk1"/>
                          </a:solidFill>
                          <a:latin typeface="Times New Roman"/>
                          <a:ea typeface="Times New Roman"/>
                          <a:cs typeface="Times New Roman"/>
                          <a:sym typeface="Times New Roman"/>
                        </a:rPr>
                        <a:t> be allowed</a:t>
                      </a: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psv</a:t>
                      </a:r>
                      <a:r>
                        <a:rPr lang="en-US" sz="1800">
                          <a:solidFill>
                            <a:srgbClr val="FF0000"/>
                          </a:solidFill>
                          <a:latin typeface="Times New Roman"/>
                          <a:ea typeface="Times New Roman"/>
                          <a:cs typeface="Times New Roman"/>
                          <a:sym typeface="Times New Roman"/>
                        </a:rPr>
                        <a:t>main</a:t>
                      </a:r>
                      <a:r>
                        <a:rPr lang="en-US" sz="1800">
                          <a:solidFill>
                            <a:schemeClr val="dk1"/>
                          </a:solidFill>
                          <a:latin typeface="Times New Roman"/>
                          <a:ea typeface="Times New Roman"/>
                          <a:cs typeface="Times New Roman"/>
                          <a:sym typeface="Times New Roman"/>
                        </a:rPr>
                        <a:t>(String args[])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Entry</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obj=new  Entry();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obj.into();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Final Keyword at Class Level</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final class Entry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class state </a:t>
                      </a:r>
                      <a:r>
                        <a:rPr b="1" lang="en-US" sz="1800">
                          <a:solidFill>
                            <a:schemeClr val="dk1"/>
                          </a:solidFill>
                          <a:latin typeface="Times New Roman"/>
                          <a:ea typeface="Times New Roman"/>
                          <a:cs typeface="Times New Roman"/>
                          <a:sym typeface="Times New Roman"/>
                        </a:rPr>
                        <a:t>extends Entry</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void run()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Sopln("running safely                              with 100kmph");</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psvm(String args[])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Honda1 h= new Honda1();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h.run();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Polymorphism</a:t>
            </a:r>
            <a:endParaRPr b="1" i="0" sz="4400" u="none" cap="none" strike="noStrike">
              <a:solidFill>
                <a:srgbClr val="FF0000"/>
              </a:solidFill>
              <a:latin typeface="Times New Roman"/>
              <a:ea typeface="Times New Roman"/>
              <a:cs typeface="Times New Roman"/>
              <a:sym typeface="Times New Roman"/>
            </a:endParaRPr>
          </a:p>
        </p:txBody>
      </p:sp>
      <p:sp>
        <p:nvSpPr>
          <p:cNvPr id="1187" name="Google Shape;1187;p1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Is the process of defining same method with different implementation.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That means creating multiple methods with different behaviors.</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In java, polymorphism implemented using method overloading and method overriding.</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1.</a:t>
            </a:r>
            <a:r>
              <a:rPr b="1" i="0" lang="en-US" sz="3200" u="none" cap="none" strike="noStrike">
                <a:solidFill>
                  <a:schemeClr val="dk1"/>
                </a:solidFill>
                <a:latin typeface="Times New Roman"/>
                <a:ea typeface="Times New Roman"/>
                <a:cs typeface="Times New Roman"/>
                <a:sym typeface="Times New Roman"/>
              </a:rPr>
              <a:t> Ad hoc polymorphism</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2.</a:t>
            </a:r>
            <a:r>
              <a:rPr b="1" i="0" lang="en-US" sz="3200" u="none" cap="none" strike="noStrike">
                <a:solidFill>
                  <a:schemeClr val="dk1"/>
                </a:solidFill>
                <a:latin typeface="Times New Roman"/>
                <a:ea typeface="Times New Roman"/>
                <a:cs typeface="Times New Roman"/>
                <a:sym typeface="Times New Roman"/>
              </a:rPr>
              <a:t> Pure polymorphism</a:t>
            </a:r>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Ad hoc polymorphism</a:t>
            </a:r>
            <a:endParaRPr b="0" i="0" sz="4400" u="none" cap="none" strike="noStrike">
              <a:solidFill>
                <a:srgbClr val="FF0000"/>
              </a:solidFill>
              <a:latin typeface="Calibri"/>
              <a:ea typeface="Calibri"/>
              <a:cs typeface="Calibri"/>
              <a:sym typeface="Calibri"/>
            </a:endParaRPr>
          </a:p>
        </p:txBody>
      </p:sp>
      <p:graphicFrame>
        <p:nvGraphicFramePr>
          <p:cNvPr id="1193" name="Google Shape;1193;p186"/>
          <p:cNvGraphicFramePr/>
          <p:nvPr/>
        </p:nvGraphicFramePr>
        <p:xfrm>
          <a:off x="381000" y="1219200"/>
          <a:ext cx="3000000" cy="3000000"/>
        </p:xfrm>
        <a:graphic>
          <a:graphicData uri="http://schemas.openxmlformats.org/drawingml/2006/table">
            <a:tbl>
              <a:tblPr bandRow="1" firstRow="1">
                <a:noFill/>
                <a:tableStyleId>{049F79C3-FFBF-49BC-922E-09B5BDF3B467}</a:tableStyleId>
              </a:tblPr>
              <a:tblGrid>
                <a:gridCol w="4114800"/>
                <a:gridCol w="4114800"/>
              </a:tblGrid>
              <a:tr h="5486400">
                <a:tc>
                  <a:txBody>
                    <a:bodyPr/>
                    <a:lstStyle/>
                    <a:p>
                      <a:pPr indent="0" lvl="0" marL="0" marR="0" rtl="0" algn="l">
                        <a:spcBef>
                          <a:spcPts val="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ad hoc polymorphism is a technique used to define the same method with different implementations and different arguments. </a:t>
                      </a:r>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latin typeface="Times New Roman"/>
                          <a:ea typeface="Times New Roman"/>
                          <a:cs typeface="Times New Roman"/>
                          <a:sym typeface="Times New Roman"/>
                        </a:rPr>
                        <a:t>In java programming language, ad hoc polymorphism carried out with a </a:t>
                      </a:r>
                      <a:r>
                        <a:rPr b="1" lang="en-US" sz="2000">
                          <a:latin typeface="Times New Roman"/>
                          <a:ea typeface="Times New Roman"/>
                          <a:cs typeface="Times New Roman"/>
                          <a:sym typeface="Times New Roman"/>
                        </a:rPr>
                        <a:t>method overloading concept.</a:t>
                      </a:r>
                      <a:endParaRPr b="1"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Class Abc</a:t>
                      </a:r>
                      <a:endParaRPr sz="2000">
                        <a:latin typeface="Times New Roman"/>
                        <a:ea typeface="Times New Roman"/>
                        <a:cs typeface="Times New Roman"/>
                        <a:sym typeface="Times New Roman"/>
                      </a:endParaRPr>
                    </a:p>
                    <a:p>
                      <a:pPr indent="0" lvl="0" marL="0" marR="0" rtl="0" algn="l">
                        <a:spcBef>
                          <a:spcPts val="0"/>
                        </a:spcBef>
                        <a:spcAft>
                          <a:spcPts val="0"/>
                        </a:spcAft>
                        <a:buNone/>
                      </a:pPr>
                      <a:r>
                        <a:rPr lang="en-US" sz="2000">
                          <a:latin typeface="Times New Roman"/>
                          <a:ea typeface="Times New Roman"/>
                          <a:cs typeface="Times New Roman"/>
                          <a:sym typeface="Times New Roman"/>
                        </a:rPr>
                        <a:t>{  void add(int a, int b)</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 sop(a+b);</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void add(int a, int b, int c)</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 sop(a+b+c);</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Class xyz</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psvm(String[] args)</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abc </a:t>
                      </a:r>
                      <a:r>
                        <a:rPr lang="en-US" sz="2000">
                          <a:latin typeface="Times New Roman"/>
                          <a:ea typeface="Times New Roman"/>
                          <a:cs typeface="Times New Roman"/>
                          <a:sym typeface="Times New Roman"/>
                        </a:rPr>
                        <a:t> ob=new abc();</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ob.add(10,20);</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ob.add(10,20.30);</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8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Pure polymorphism</a:t>
            </a:r>
            <a:br>
              <a:rPr b="1" lang="en-US">
                <a:solidFill>
                  <a:srgbClr val="FF0000"/>
                </a:solidFill>
                <a:latin typeface="Times New Roman"/>
                <a:ea typeface="Times New Roman"/>
                <a:cs typeface="Times New Roman"/>
                <a:sym typeface="Times New Roman"/>
              </a:rPr>
            </a:br>
            <a:endParaRPr>
              <a:solidFill>
                <a:srgbClr val="FF0000"/>
              </a:solidFill>
            </a:endParaRPr>
          </a:p>
        </p:txBody>
      </p:sp>
      <p:graphicFrame>
        <p:nvGraphicFramePr>
          <p:cNvPr id="1199" name="Google Shape;1199;p187"/>
          <p:cNvGraphicFramePr/>
          <p:nvPr/>
        </p:nvGraphicFramePr>
        <p:xfrm>
          <a:off x="457200" y="990600"/>
          <a:ext cx="3000000" cy="3000000"/>
        </p:xfrm>
        <a:graphic>
          <a:graphicData uri="http://schemas.openxmlformats.org/drawingml/2006/table">
            <a:tbl>
              <a:tblPr bandRow="1" firstRow="1">
                <a:noFill/>
                <a:tableStyleId>{049F79C3-FFBF-49BC-922E-09B5BDF3B467}</a:tableStyleId>
              </a:tblPr>
              <a:tblGrid>
                <a:gridCol w="4267200"/>
                <a:gridCol w="4267200"/>
              </a:tblGrid>
              <a:tr h="5638800">
                <a:tc>
                  <a:txBody>
                    <a:bodyPr/>
                    <a:lstStyle/>
                    <a:p>
                      <a:pPr indent="0" lvl="0" marL="0" marR="0" rtl="0" algn="l">
                        <a:spcBef>
                          <a:spcPts val="0"/>
                        </a:spcBef>
                        <a:spcAft>
                          <a:spcPts val="0"/>
                        </a:spcAft>
                        <a:buNone/>
                      </a:pPr>
                      <a:r>
                        <a:rPr b="0" i="0" lang="en-US" sz="2000">
                          <a:solidFill>
                            <a:schemeClr val="dk1"/>
                          </a:solidFill>
                          <a:latin typeface="Times New Roman"/>
                          <a:ea typeface="Times New Roman"/>
                          <a:cs typeface="Times New Roman"/>
                          <a:sym typeface="Times New Roman"/>
                        </a:rPr>
                        <a:t>The pure polymorphism is a technique used to define the same method with the same arguments but different implementations. In a java programming language, pure polymorphism carried out with a method overriding concept.</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Method Overriding</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method must have the same name as in the parent class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method must have the same parameter as in the parent class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class Bike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void run()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Sopln("running");}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class Splendor extends Bike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void run()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Sopln("running safely with 60km");</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psvm(String args[])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Bike b = new Splendor();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b.run();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8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Forms of Inheritance</a:t>
            </a:r>
            <a:br>
              <a:rPr b="1" i="0" lang="en-US" sz="4400" u="none" cap="none" strike="noStrike">
                <a:solidFill>
                  <a:srgbClr val="FF0000"/>
                </a:solidFill>
                <a:latin typeface="Times New Roman"/>
                <a:ea typeface="Times New Roman"/>
                <a:cs typeface="Times New Roman"/>
                <a:sym typeface="Times New Roman"/>
              </a:rPr>
            </a:br>
            <a:endParaRPr b="0" i="0" sz="4400" u="none" cap="none" strike="noStrike">
              <a:solidFill>
                <a:srgbClr val="FF0000"/>
              </a:solidFill>
              <a:latin typeface="Times New Roman"/>
              <a:ea typeface="Times New Roman"/>
              <a:cs typeface="Times New Roman"/>
              <a:sym typeface="Times New Roman"/>
            </a:endParaRPr>
          </a:p>
        </p:txBody>
      </p:sp>
      <p:sp>
        <p:nvSpPr>
          <p:cNvPr id="1205" name="Google Shape;1205;p18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0" i="0" lang="en-US" sz="3200" u="none" cap="none" strike="noStrike">
                <a:solidFill>
                  <a:srgbClr val="888888"/>
                </a:solidFill>
                <a:latin typeface="Calibri"/>
                <a:ea typeface="Calibri"/>
                <a:cs typeface="Calibri"/>
                <a:sym typeface="Calibri"/>
              </a:rPr>
              <a:t>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0" i="0" lang="en-US" sz="4400" u="none" cap="none" strike="noStrike">
                <a:solidFill>
                  <a:srgbClr val="FF0000"/>
                </a:solidFill>
                <a:latin typeface="Times New Roman"/>
                <a:ea typeface="Times New Roman"/>
                <a:cs typeface="Times New Roman"/>
                <a:sym typeface="Times New Roman"/>
              </a:rPr>
              <a:t>Forms of Inheritance</a:t>
            </a:r>
            <a:endParaRPr b="0" i="0" sz="4400" u="none" cap="none" strike="noStrike">
              <a:solidFill>
                <a:srgbClr val="FF0000"/>
              </a:solidFill>
              <a:latin typeface="Times New Roman"/>
              <a:ea typeface="Times New Roman"/>
              <a:cs typeface="Times New Roman"/>
              <a:sym typeface="Times New Roman"/>
            </a:endParaRPr>
          </a:p>
        </p:txBody>
      </p:sp>
      <p:sp>
        <p:nvSpPr>
          <p:cNvPr id="1211" name="Google Shape;1211;p18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Inheritance is used in a variety of way and for a variety of different purposes . </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Specialization</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Specification</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Construction</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Extension</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Limitation</a:t>
            </a:r>
            <a:endParaRPr/>
          </a:p>
          <a:p>
            <a:pPr indent="-285750" lvl="1" marL="742950" marR="0" rtl="0" algn="l">
              <a:spcBef>
                <a:spcPts val="14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Inheritance for Combination</a:t>
            </a:r>
            <a:endParaRPr/>
          </a:p>
          <a:p>
            <a:pPr indent="-165100" lvl="0" marL="342900" rtl="0" algn="l">
              <a:spcBef>
                <a:spcPts val="560"/>
              </a:spcBef>
              <a:spcAft>
                <a:spcPts val="0"/>
              </a:spcAft>
              <a:buClr>
                <a:schemeClr val="dk1"/>
              </a:buClr>
              <a:buSzPts val="2800"/>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Summary of Object-Oriented concepts. </a:t>
            </a:r>
            <a:endParaRPr/>
          </a:p>
        </p:txBody>
      </p:sp>
      <p:sp>
        <p:nvSpPr>
          <p:cNvPr id="213" name="Google Shape;21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609600" lvl="0" marL="609600" rtl="0" algn="l">
              <a:spcBef>
                <a:spcPts val="0"/>
              </a:spcBef>
              <a:spcAft>
                <a:spcPts val="0"/>
              </a:spcAft>
              <a:buClr>
                <a:schemeClr val="dk1"/>
              </a:buClr>
              <a:buSzPts val="3200"/>
              <a:buFont typeface="Calibri"/>
              <a:buNone/>
            </a:pPr>
            <a:r>
              <a:rPr lang="en-US"/>
              <a:t>The following are the basic oops concepts.</a:t>
            </a:r>
            <a:endParaRPr/>
          </a:p>
          <a:p>
            <a:pPr indent="-609600" lvl="0" marL="609600" rtl="0" algn="l">
              <a:spcBef>
                <a:spcPts val="640"/>
              </a:spcBef>
              <a:spcAft>
                <a:spcPts val="0"/>
              </a:spcAft>
              <a:buClr>
                <a:schemeClr val="dk1"/>
              </a:buClr>
              <a:buSzPts val="3200"/>
              <a:buFont typeface="Calibri"/>
              <a:buNone/>
            </a:pPr>
            <a:r>
              <a:rPr lang="en-US"/>
              <a:t>They are as follows:</a:t>
            </a:r>
            <a:endParaRPr/>
          </a:p>
          <a:p>
            <a:pPr indent="-609600" lvl="0" marL="609600" rtl="0" algn="l">
              <a:spcBef>
                <a:spcPts val="640"/>
              </a:spcBef>
              <a:spcAft>
                <a:spcPts val="0"/>
              </a:spcAft>
              <a:buClr>
                <a:schemeClr val="dk1"/>
              </a:buClr>
              <a:buSzPts val="3200"/>
              <a:buFont typeface="Noto Sans Symbols"/>
              <a:buAutoNum type="arabicPeriod"/>
            </a:pPr>
            <a:r>
              <a:rPr lang="en-US"/>
              <a:t>Objects.</a:t>
            </a:r>
            <a:endParaRPr/>
          </a:p>
          <a:p>
            <a:pPr indent="-609600" lvl="0" marL="609600" rtl="0" algn="l">
              <a:spcBef>
                <a:spcPts val="640"/>
              </a:spcBef>
              <a:spcAft>
                <a:spcPts val="0"/>
              </a:spcAft>
              <a:buClr>
                <a:schemeClr val="dk1"/>
              </a:buClr>
              <a:buSzPts val="3200"/>
              <a:buFont typeface="Noto Sans Symbols"/>
              <a:buAutoNum type="arabicPeriod"/>
            </a:pPr>
            <a:r>
              <a:rPr lang="en-US"/>
              <a:t>Classes.</a:t>
            </a:r>
            <a:endParaRPr/>
          </a:p>
          <a:p>
            <a:pPr indent="-609600" lvl="0" marL="609600" rtl="0" algn="l">
              <a:spcBef>
                <a:spcPts val="640"/>
              </a:spcBef>
              <a:spcAft>
                <a:spcPts val="0"/>
              </a:spcAft>
              <a:buClr>
                <a:schemeClr val="dk1"/>
              </a:buClr>
              <a:buSzPts val="3200"/>
              <a:buFont typeface="Noto Sans Symbols"/>
              <a:buAutoNum type="arabicPeriod"/>
            </a:pPr>
            <a:r>
              <a:rPr lang="en-US"/>
              <a:t>Data Encapsulation.</a:t>
            </a:r>
            <a:endParaRPr/>
          </a:p>
          <a:p>
            <a:pPr indent="-609600" lvl="0" marL="609600" rtl="0" algn="l">
              <a:spcBef>
                <a:spcPts val="640"/>
              </a:spcBef>
              <a:spcAft>
                <a:spcPts val="0"/>
              </a:spcAft>
              <a:buClr>
                <a:schemeClr val="dk1"/>
              </a:buClr>
              <a:buSzPts val="3200"/>
              <a:buFont typeface="Noto Sans Symbols"/>
              <a:buAutoNum type="arabicPeriod"/>
            </a:pPr>
            <a:r>
              <a:rPr lang="en-US"/>
              <a:t>Inheritance.</a:t>
            </a:r>
            <a:endParaRPr/>
          </a:p>
          <a:p>
            <a:pPr indent="-609600" lvl="0" marL="609600" rtl="0" algn="l">
              <a:spcBef>
                <a:spcPts val="640"/>
              </a:spcBef>
              <a:spcAft>
                <a:spcPts val="0"/>
              </a:spcAft>
              <a:buClr>
                <a:schemeClr val="dk1"/>
              </a:buClr>
              <a:buSzPts val="3200"/>
              <a:buFont typeface="Noto Sans Symbols"/>
              <a:buAutoNum type="arabicPeriod"/>
            </a:pPr>
            <a:r>
              <a:rPr lang="en-US"/>
              <a:t>Polymorphism.</a:t>
            </a:r>
            <a:endParaRPr/>
          </a:p>
          <a:p>
            <a:pPr indent="-609600" lvl="0" marL="609600" rtl="0" algn="l">
              <a:spcBef>
                <a:spcPts val="640"/>
              </a:spcBef>
              <a:spcAft>
                <a:spcPts val="0"/>
              </a:spcAft>
              <a:buClr>
                <a:schemeClr val="dk1"/>
              </a:buClr>
              <a:buSzPts val="3200"/>
              <a:buFont typeface="Noto Sans Symbols"/>
              <a:buAutoNum type="arabicPeriod"/>
            </a:pPr>
            <a:r>
              <a:rPr lang="en-US"/>
              <a:t>Data Abstraction.</a:t>
            </a:r>
            <a:endParaRPr/>
          </a:p>
          <a:p>
            <a:pPr indent="-406400" lvl="0" marL="609600" rtl="0" algn="l">
              <a:spcBef>
                <a:spcPts val="640"/>
              </a:spcBef>
              <a:spcAft>
                <a:spcPts val="0"/>
              </a:spcAft>
              <a:buClr>
                <a:schemeClr val="dk1"/>
              </a:buClr>
              <a:buSzPts val="3200"/>
              <a:buFont typeface="Noto Sans Symbols"/>
              <a:buNone/>
            </a:pPr>
            <a:r>
              <a:t/>
            </a:r>
            <a:endParaRPr/>
          </a:p>
          <a:p>
            <a:pPr indent="-406400" lvl="0" marL="609600" rtl="0" algn="l">
              <a:spcBef>
                <a:spcPts val="640"/>
              </a:spcBef>
              <a:spcAft>
                <a:spcPts val="0"/>
              </a:spcAft>
              <a:buClr>
                <a:schemeClr val="dk1"/>
              </a:buClr>
              <a:buSzPts val="3200"/>
              <a:buFont typeface="Noto Sans Symbols"/>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1" lang="en-US" sz="4400" u="none" cap="none" strike="noStrike">
                <a:solidFill>
                  <a:srgbClr val="FF0000"/>
                </a:solidFill>
                <a:latin typeface="Times New Roman"/>
                <a:ea typeface="Times New Roman"/>
                <a:cs typeface="Times New Roman"/>
                <a:sym typeface="Times New Roman"/>
              </a:rPr>
              <a:t>Specialization</a:t>
            </a:r>
            <a:endParaRPr b="0" i="0" sz="4400" u="none" cap="none" strike="noStrike">
              <a:solidFill>
                <a:srgbClr val="FF0000"/>
              </a:solidFill>
              <a:latin typeface="Times New Roman"/>
              <a:ea typeface="Times New Roman"/>
              <a:cs typeface="Times New Roman"/>
              <a:sym typeface="Times New Roman"/>
            </a:endParaRPr>
          </a:p>
        </p:txBody>
      </p:sp>
      <p:sp>
        <p:nvSpPr>
          <p:cNvPr id="1217" name="Google Shape;1217;p1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Most commonly used inheritance and sub classification is for specialization.</a:t>
            </a:r>
            <a:endParaRPr/>
          </a:p>
          <a:p>
            <a:pPr indent="-342900" lvl="0" marL="342900" rtl="0" algn="l">
              <a:spcBef>
                <a:spcPts val="1360"/>
              </a:spcBef>
              <a:spcAft>
                <a:spcPts val="0"/>
              </a:spcAft>
              <a:buClr>
                <a:schemeClr val="dk1"/>
              </a:buClr>
              <a:buSzPct val="100000"/>
              <a:buChar char="•"/>
            </a:pPr>
            <a:r>
              <a:rPr lang="en-US">
                <a:latin typeface="Times New Roman"/>
                <a:ea typeface="Times New Roman"/>
                <a:cs typeface="Times New Roman"/>
                <a:sym typeface="Times New Roman"/>
              </a:rPr>
              <a:t>Always creates a subtype, and the principles of substitutability is explicitly upheld.</a:t>
            </a:r>
            <a:endParaRPr/>
          </a:p>
          <a:p>
            <a:pPr indent="-342900" lvl="0" marL="342900" rtl="0" algn="l">
              <a:spcBef>
                <a:spcPts val="1360"/>
              </a:spcBef>
              <a:spcAft>
                <a:spcPts val="0"/>
              </a:spcAft>
              <a:buClr>
                <a:schemeClr val="dk1"/>
              </a:buClr>
              <a:buSzPct val="100000"/>
              <a:buChar char="•"/>
            </a:pPr>
            <a:r>
              <a:rPr lang="en-US">
                <a:latin typeface="Times New Roman"/>
                <a:ea typeface="Times New Roman"/>
                <a:cs typeface="Times New Roman"/>
                <a:sym typeface="Times New Roman"/>
              </a:rPr>
              <a:t>It is the most ideal form of inheritance. </a:t>
            </a:r>
            <a:endParaRPr/>
          </a:p>
          <a:p>
            <a:pPr indent="-342900" lvl="0" marL="342900" rtl="0" algn="l">
              <a:spcBef>
                <a:spcPts val="1360"/>
              </a:spcBef>
              <a:spcAft>
                <a:spcPts val="0"/>
              </a:spcAft>
              <a:buClr>
                <a:schemeClr val="dk1"/>
              </a:buClr>
              <a:buSzPct val="100000"/>
              <a:buChar char="•"/>
            </a:pPr>
            <a:r>
              <a:rPr lang="en-US">
                <a:latin typeface="Times New Roman"/>
                <a:ea typeface="Times New Roman"/>
                <a:cs typeface="Times New Roman"/>
                <a:sym typeface="Times New Roman"/>
              </a:rPr>
              <a:t>An example of subclassification for specialization is;</a:t>
            </a:r>
            <a:endParaRPr/>
          </a:p>
          <a:p>
            <a:pPr indent="0" lvl="0" marL="0" rtl="0" algn="l">
              <a:spcBef>
                <a:spcPts val="1360"/>
              </a:spcBef>
              <a:spcAft>
                <a:spcPts val="0"/>
              </a:spcAft>
              <a:buClr>
                <a:schemeClr val="dk1"/>
              </a:buClr>
              <a:buSzPct val="100000"/>
              <a:buNone/>
            </a:pPr>
            <a:r>
              <a:rPr lang="en-US">
                <a:latin typeface="Courier New"/>
                <a:ea typeface="Courier New"/>
                <a:cs typeface="Courier New"/>
                <a:sym typeface="Courier New"/>
              </a:rPr>
              <a:t>public class cse extends Engineering{</a:t>
            </a:r>
            <a:endParaRPr>
              <a:latin typeface="Courier New"/>
              <a:ea typeface="Courier New"/>
              <a:cs typeface="Courier New"/>
              <a:sym typeface="Courier New"/>
            </a:endParaRPr>
          </a:p>
          <a:p>
            <a:pPr indent="0" lvl="0" marL="0" rtl="0" algn="l">
              <a:spcBef>
                <a:spcPts val="1360"/>
              </a:spcBef>
              <a:spcAft>
                <a:spcPts val="0"/>
              </a:spcAft>
              <a:buClr>
                <a:schemeClr val="dk1"/>
              </a:buClr>
              <a:buSzPct val="100000"/>
              <a:buNone/>
            </a:pPr>
            <a:r>
              <a:rPr lang="en-US">
                <a:latin typeface="Courier New"/>
                <a:ea typeface="Courier New"/>
                <a:cs typeface="Courier New"/>
                <a:sym typeface="Courier New"/>
              </a:rPr>
              <a:t>// body of class</a:t>
            </a:r>
            <a:endParaRPr/>
          </a:p>
          <a:p>
            <a:pPr indent="0" lvl="0" marL="0" rtl="0" algn="l">
              <a:spcBef>
                <a:spcPts val="1360"/>
              </a:spcBef>
              <a:spcAft>
                <a:spcPts val="0"/>
              </a:spcAft>
              <a:buClr>
                <a:schemeClr val="dk1"/>
              </a:buClr>
              <a:buSzPct val="100000"/>
              <a:buNone/>
            </a:pPr>
            <a:r>
              <a:rPr lang="en-US">
                <a:latin typeface="Courier New"/>
                <a:ea typeface="Courier New"/>
                <a:cs typeface="Courier New"/>
                <a:sym typeface="Courier New"/>
              </a:rPr>
              <a:t>}</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Specialization</a:t>
            </a:r>
            <a:endParaRPr b="0" i="0" sz="4400" u="none" cap="none" strike="noStrike">
              <a:solidFill>
                <a:srgbClr val="FF0000"/>
              </a:solidFill>
              <a:latin typeface="Times New Roman"/>
              <a:ea typeface="Times New Roman"/>
              <a:cs typeface="Times New Roman"/>
              <a:sym typeface="Times New Roman"/>
            </a:endParaRPr>
          </a:p>
        </p:txBody>
      </p:sp>
      <p:sp>
        <p:nvSpPr>
          <p:cNvPr id="1223" name="Google Shape;1223;p1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By far the most common form of inheritance is for specialization. </a:t>
            </a:r>
            <a:endParaRPr/>
          </a:p>
          <a:p>
            <a:pPr indent="-285750" lvl="1" marL="74295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Child class is a specialized form of parent class</a:t>
            </a:r>
            <a:endParaRPr/>
          </a:p>
          <a:p>
            <a:pPr indent="-285750" lvl="1" marL="74295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Principle of substitutability holds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A good example is the Java hierarchy of Graphical components in the AWT: </a:t>
            </a:r>
            <a:endParaRPr/>
          </a:p>
          <a:p>
            <a:pPr indent="-285750" lvl="1" marL="74295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Component </a:t>
            </a:r>
            <a:endParaRPr/>
          </a:p>
          <a:p>
            <a:pPr indent="-228600" lvl="2" marL="11430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Label </a:t>
            </a:r>
            <a:endParaRPr/>
          </a:p>
          <a:p>
            <a:pPr indent="-228600" lvl="2" marL="11430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Button </a:t>
            </a:r>
            <a:endParaRPr/>
          </a:p>
          <a:p>
            <a:pPr indent="-228600" lvl="2" marL="11430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TextComponent </a:t>
            </a:r>
            <a:endParaRPr/>
          </a:p>
          <a:p>
            <a:pPr indent="-228600" lvl="3" marL="1600200" rtl="0" algn="l">
              <a:spcBef>
                <a:spcPts val="400"/>
              </a:spcBef>
              <a:spcAft>
                <a:spcPts val="0"/>
              </a:spcAft>
              <a:buClr>
                <a:schemeClr val="dk1"/>
              </a:buClr>
              <a:buSzPts val="2000"/>
              <a:buChar char="–"/>
            </a:pPr>
            <a:r>
              <a:rPr lang="en-US">
                <a:latin typeface="Times New Roman"/>
                <a:ea typeface="Times New Roman"/>
                <a:cs typeface="Times New Roman"/>
                <a:sym typeface="Times New Roman"/>
              </a:rPr>
              <a:t>TextArea </a:t>
            </a:r>
            <a:endParaRPr/>
          </a:p>
          <a:p>
            <a:pPr indent="-228600" lvl="3" marL="1600200" rtl="0" algn="l">
              <a:spcBef>
                <a:spcPts val="400"/>
              </a:spcBef>
              <a:spcAft>
                <a:spcPts val="0"/>
              </a:spcAft>
              <a:buClr>
                <a:schemeClr val="dk1"/>
              </a:buClr>
              <a:buSzPts val="2000"/>
              <a:buChar char="–"/>
            </a:pPr>
            <a:r>
              <a:rPr lang="en-US">
                <a:latin typeface="Times New Roman"/>
                <a:ea typeface="Times New Roman"/>
                <a:cs typeface="Times New Roman"/>
                <a:sym typeface="Times New Roman"/>
              </a:rPr>
              <a:t>TextField 	</a:t>
            </a:r>
            <a:endParaRPr/>
          </a:p>
          <a:p>
            <a:pPr indent="-228600" lvl="2" marL="11430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CheckBox </a:t>
            </a:r>
            <a:endParaRPr/>
          </a:p>
          <a:p>
            <a:pPr indent="-228600" lvl="2" marL="11430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ScrollBar</a:t>
            </a:r>
            <a:endParaRPr sz="2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224" name="Google Shape;1224;p191"/>
          <p:cNvSpPr txBox="1"/>
          <p:nvPr/>
        </p:nvSpPr>
        <p:spPr>
          <a:xfrm>
            <a:off x="5791200" y="3886200"/>
            <a:ext cx="31347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Figure: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rectangle, triangle,square,circle</a:t>
            </a:r>
            <a:endParaRPr sz="1800">
              <a:solidFill>
                <a:schemeClr val="dk1"/>
              </a:solidFill>
              <a:latin typeface="Calibri"/>
              <a:ea typeface="Calibri"/>
              <a:cs typeface="Calibri"/>
              <a:sym typeface="Calibri"/>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9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Specification</a:t>
            </a:r>
            <a:endParaRPr b="0" i="0" sz="4400" u="none" cap="none" strike="noStrike">
              <a:solidFill>
                <a:srgbClr val="FF0000"/>
              </a:solidFill>
              <a:latin typeface="Times New Roman"/>
              <a:ea typeface="Times New Roman"/>
              <a:cs typeface="Times New Roman"/>
              <a:sym typeface="Times New Roman"/>
            </a:endParaRPr>
          </a:p>
        </p:txBody>
      </p:sp>
      <p:sp>
        <p:nvSpPr>
          <p:cNvPr id="1230" name="Google Shape;1230;p1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The parent class defines behavior that is implemented in the child class but not in the parent class.</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If the parent class is abstract, we often say that it is providing a specification for the child class, and therefore it is specification inheritance (a variety of specialization inheritance).</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Example: Java Event Listeners</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ActionListener, MouseListener, and so on specify behavior, but must be subclassed.</a:t>
            </a:r>
            <a:br>
              <a:rPr b="0" i="0" lang="en-US" sz="2800" u="none" cap="none" strike="noStrike">
                <a:solidFill>
                  <a:schemeClr val="dk1"/>
                </a:solidFill>
                <a:latin typeface="Times New Roman"/>
                <a:ea typeface="Times New Roman"/>
                <a:cs typeface="Times New Roman"/>
                <a:sym typeface="Times New Roman"/>
              </a:rPr>
            </a:b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19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br>
              <a:rPr b="1" lang="en-US" sz="4000">
                <a:solidFill>
                  <a:srgbClr val="FF0000"/>
                </a:solidFill>
                <a:latin typeface="Times New Roman"/>
                <a:ea typeface="Times New Roman"/>
                <a:cs typeface="Times New Roman"/>
                <a:sym typeface="Times New Roman"/>
              </a:rPr>
            </a:br>
            <a:r>
              <a:rPr b="1" lang="en-US" sz="4000">
                <a:solidFill>
                  <a:srgbClr val="FF0000"/>
                </a:solidFill>
                <a:latin typeface="Times New Roman"/>
                <a:ea typeface="Times New Roman"/>
                <a:cs typeface="Times New Roman"/>
                <a:sym typeface="Times New Roman"/>
              </a:rPr>
              <a:t>Construction</a:t>
            </a:r>
            <a:br>
              <a:rPr b="1" lang="en-US" sz="4000">
                <a:solidFill>
                  <a:srgbClr val="FF0000"/>
                </a:solidFill>
                <a:latin typeface="Times New Roman"/>
                <a:ea typeface="Times New Roman"/>
                <a:cs typeface="Times New Roman"/>
                <a:sym typeface="Times New Roman"/>
              </a:rPr>
            </a:br>
            <a:endParaRPr b="1" sz="4000">
              <a:solidFill>
                <a:srgbClr val="FF0000"/>
              </a:solidFill>
            </a:endParaRPr>
          </a:p>
        </p:txBody>
      </p:sp>
      <p:sp>
        <p:nvSpPr>
          <p:cNvPr id="1236" name="Google Shape;1236;p19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Times New Roman"/>
                <a:ea typeface="Times New Roman"/>
                <a:cs typeface="Times New Roman"/>
                <a:sym typeface="Times New Roman"/>
              </a:rPr>
              <a:t>The child class makes use of the behavior provided by the parent class, but is not a subtype of the parent class.</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If the parent class is used as a source for behavior, but the child class has no </a:t>
            </a:r>
            <a:r>
              <a:rPr i="1" lang="en-US" sz="2800">
                <a:latin typeface="Times New Roman"/>
                <a:ea typeface="Times New Roman"/>
                <a:cs typeface="Times New Roman"/>
                <a:sym typeface="Times New Roman"/>
              </a:rPr>
              <a:t>is-a</a:t>
            </a:r>
            <a:r>
              <a:rPr lang="en-US" sz="2800">
                <a:latin typeface="Times New Roman"/>
                <a:ea typeface="Times New Roman"/>
                <a:cs typeface="Times New Roman"/>
                <a:sym typeface="Times New Roman"/>
              </a:rPr>
              <a:t> relationship to the parent, then we say the child class is using inheritance for construction.</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An example might be subclassing the idea of a </a:t>
            </a:r>
            <a:r>
              <a:rPr b="1" lang="en-US" sz="2800">
                <a:latin typeface="Times New Roman"/>
                <a:ea typeface="Times New Roman"/>
                <a:cs typeface="Times New Roman"/>
                <a:sym typeface="Times New Roman"/>
              </a:rPr>
              <a:t>Set</a:t>
            </a:r>
            <a:r>
              <a:rPr lang="en-US" sz="2800">
                <a:latin typeface="Times New Roman"/>
                <a:ea typeface="Times New Roman"/>
                <a:cs typeface="Times New Roman"/>
                <a:sym typeface="Times New Roman"/>
              </a:rPr>
              <a:t> from an existing </a:t>
            </a:r>
            <a:r>
              <a:rPr b="1" lang="en-US" sz="2800">
                <a:latin typeface="Times New Roman"/>
                <a:ea typeface="Times New Roman"/>
                <a:cs typeface="Times New Roman"/>
                <a:sym typeface="Times New Roman"/>
              </a:rPr>
              <a:t>List</a:t>
            </a:r>
            <a:r>
              <a:rPr lang="en-US" sz="2800">
                <a:latin typeface="Times New Roman"/>
                <a:ea typeface="Times New Roman"/>
                <a:cs typeface="Times New Roman"/>
                <a:sym typeface="Times New Roman"/>
              </a:rPr>
              <a:t> class.</a:t>
            </a:r>
            <a:endParaRPr/>
          </a:p>
          <a:p>
            <a:pPr indent="-165100" lvl="0" marL="34290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sp>
        <p:nvSpPr>
          <p:cNvPr id="1241" name="Google Shape;1241;p19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br>
              <a:rPr b="1" lang="en-US" sz="4000">
                <a:solidFill>
                  <a:srgbClr val="FF0000"/>
                </a:solidFill>
                <a:latin typeface="Times New Roman"/>
                <a:ea typeface="Times New Roman"/>
                <a:cs typeface="Times New Roman"/>
                <a:sym typeface="Times New Roman"/>
              </a:rPr>
            </a:br>
            <a:r>
              <a:rPr b="1" lang="en-US" sz="4000">
                <a:solidFill>
                  <a:srgbClr val="FF0000"/>
                </a:solidFill>
                <a:latin typeface="Times New Roman"/>
                <a:ea typeface="Times New Roman"/>
                <a:cs typeface="Times New Roman"/>
                <a:sym typeface="Times New Roman"/>
              </a:rPr>
              <a:t>Extension</a:t>
            </a:r>
            <a:br>
              <a:rPr b="1" lang="en-US" sz="4000">
                <a:solidFill>
                  <a:srgbClr val="FF0000"/>
                </a:solidFill>
                <a:latin typeface="Times New Roman"/>
                <a:ea typeface="Times New Roman"/>
                <a:cs typeface="Times New Roman"/>
                <a:sym typeface="Times New Roman"/>
              </a:rPr>
            </a:br>
            <a:endParaRPr b="1" sz="4000">
              <a:solidFill>
                <a:srgbClr val="FF0000"/>
              </a:solidFill>
            </a:endParaRPr>
          </a:p>
        </p:txBody>
      </p:sp>
      <p:sp>
        <p:nvSpPr>
          <p:cNvPr id="1242" name="Google Shape;1242;p19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The child class adds new functionality to the parent class, but does not change any inherited behavior.</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If a child class generalizes or extends the parent class by providing more functionality, but does not override any method, we call it inheritance for generalization. The child class doesn't change anything inherited from the parent, it simply adds new features.</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An example is Java Properties inheriting from Hashtable.</a:t>
            </a:r>
            <a:endParaRPr/>
          </a:p>
          <a:p>
            <a:pPr indent="-165100" lvl="0" marL="342900" rtl="0" algn="l">
              <a:spcBef>
                <a:spcPts val="560"/>
              </a:spcBef>
              <a:spcAft>
                <a:spcPts val="0"/>
              </a:spcAft>
              <a:buClr>
                <a:schemeClr val="dk1"/>
              </a:buClr>
              <a:buSzPts val="2800"/>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19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br>
              <a:rPr b="1" lang="en-US" sz="4000">
                <a:solidFill>
                  <a:srgbClr val="FF0000"/>
                </a:solidFill>
                <a:latin typeface="Times New Roman"/>
                <a:ea typeface="Times New Roman"/>
                <a:cs typeface="Times New Roman"/>
                <a:sym typeface="Times New Roman"/>
              </a:rPr>
            </a:br>
            <a:r>
              <a:rPr b="1" lang="en-US" sz="4000">
                <a:solidFill>
                  <a:srgbClr val="FF0000"/>
                </a:solidFill>
                <a:latin typeface="Times New Roman"/>
                <a:ea typeface="Times New Roman"/>
                <a:cs typeface="Times New Roman"/>
                <a:sym typeface="Times New Roman"/>
              </a:rPr>
              <a:t>Limitation</a:t>
            </a:r>
            <a:br>
              <a:rPr b="1" lang="en-US" sz="4000">
                <a:solidFill>
                  <a:srgbClr val="FF0000"/>
                </a:solidFill>
                <a:latin typeface="Times New Roman"/>
                <a:ea typeface="Times New Roman"/>
                <a:cs typeface="Times New Roman"/>
                <a:sym typeface="Times New Roman"/>
              </a:rPr>
            </a:br>
            <a:endParaRPr b="1" sz="4000">
              <a:solidFill>
                <a:srgbClr val="FF0000"/>
              </a:solidFill>
            </a:endParaRPr>
          </a:p>
        </p:txBody>
      </p:sp>
      <p:sp>
        <p:nvSpPr>
          <p:cNvPr id="1248" name="Google Shape;1248;p195"/>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The child class restricts the use of some of the behavior inherited from the parent class.</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If a child class overrides a method inherited from the parent in a way that makes it unusable (for example, issues an error message), then we call it inheritance for limitation.</a:t>
            </a:r>
            <a:endParaRPr/>
          </a:p>
          <a:p>
            <a:pPr indent="-342900" lvl="0" marL="342900" rtl="0" algn="l">
              <a:spcBef>
                <a:spcPts val="560"/>
              </a:spcBef>
              <a:spcAft>
                <a:spcPts val="0"/>
              </a:spcAft>
              <a:buClr>
                <a:schemeClr val="dk1"/>
              </a:buClr>
              <a:buSzPts val="2800"/>
              <a:buChar char="•"/>
            </a:pPr>
            <a:r>
              <a:rPr b="0" i="0" lang="en-US" sz="2800" u="none" cap="none" strike="noStrike">
                <a:solidFill>
                  <a:schemeClr val="dk1"/>
                </a:solidFill>
                <a:latin typeface="Times New Roman"/>
                <a:ea typeface="Times New Roman"/>
                <a:cs typeface="Times New Roman"/>
                <a:sym typeface="Times New Roman"/>
              </a:rPr>
              <a:t>For example, you have an existing </a:t>
            </a:r>
            <a:r>
              <a:rPr b="1" i="0" lang="en-US" sz="2800" u="none" cap="none" strike="noStrike">
                <a:solidFill>
                  <a:schemeClr val="dk1"/>
                </a:solidFill>
                <a:latin typeface="Times New Roman"/>
                <a:ea typeface="Times New Roman"/>
                <a:cs typeface="Times New Roman"/>
                <a:sym typeface="Times New Roman"/>
              </a:rPr>
              <a:t>List</a:t>
            </a:r>
            <a:r>
              <a:rPr b="0" i="0" lang="en-US" sz="2800" u="none" cap="none" strike="noStrike">
                <a:solidFill>
                  <a:schemeClr val="dk1"/>
                </a:solidFill>
                <a:latin typeface="Times New Roman"/>
                <a:ea typeface="Times New Roman"/>
                <a:cs typeface="Times New Roman"/>
                <a:sym typeface="Times New Roman"/>
              </a:rPr>
              <a:t> data type that allows items to be inserted at either end, and you override methods allowing insertion at one end in order to create a </a:t>
            </a:r>
            <a:r>
              <a:rPr b="1" i="0" lang="en-US" sz="2800" u="none" cap="none" strike="noStrike">
                <a:solidFill>
                  <a:schemeClr val="dk1"/>
                </a:solidFill>
                <a:latin typeface="Times New Roman"/>
                <a:ea typeface="Times New Roman"/>
                <a:cs typeface="Times New Roman"/>
                <a:sym typeface="Times New Roman"/>
              </a:rPr>
              <a:t>Stack</a:t>
            </a:r>
            <a:r>
              <a:rPr b="0" i="0" lang="en-US" sz="2800" u="none" cap="none" strike="noStrike">
                <a:solidFill>
                  <a:schemeClr val="dk1"/>
                </a:solidFill>
                <a:latin typeface="Times New Roman"/>
                <a:ea typeface="Times New Roman"/>
                <a:cs typeface="Times New Roman"/>
                <a:sym typeface="Times New Roman"/>
              </a:rPr>
              <a:t>.</a:t>
            </a:r>
            <a:endParaRPr/>
          </a:p>
          <a:p>
            <a:pPr indent="-165100" lvl="0" marL="342900" rtl="0" algn="l">
              <a:spcBef>
                <a:spcPts val="560"/>
              </a:spcBef>
              <a:spcAft>
                <a:spcPts val="0"/>
              </a:spcAft>
              <a:buClr>
                <a:schemeClr val="dk1"/>
              </a:buClr>
              <a:buSzPts val="2800"/>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1" marL="0" rtl="0" algn="ctr">
              <a:spcBef>
                <a:spcPts val="0"/>
              </a:spcBef>
              <a:spcAft>
                <a:spcPts val="0"/>
              </a:spcAft>
              <a:buNone/>
            </a:pPr>
            <a:r>
              <a:rPr b="1" lang="en-US" sz="4000">
                <a:solidFill>
                  <a:srgbClr val="FF0000"/>
                </a:solidFill>
                <a:latin typeface="Times New Roman"/>
                <a:ea typeface="Times New Roman"/>
                <a:cs typeface="Times New Roman"/>
                <a:sym typeface="Times New Roman"/>
              </a:rPr>
              <a:t>Combination</a:t>
            </a:r>
            <a:br>
              <a:rPr b="1" lang="en-US" sz="4000">
                <a:solidFill>
                  <a:srgbClr val="FF0000"/>
                </a:solidFill>
                <a:latin typeface="Times New Roman"/>
                <a:ea typeface="Times New Roman"/>
                <a:cs typeface="Times New Roman"/>
                <a:sym typeface="Times New Roman"/>
              </a:rPr>
            </a:br>
            <a:endParaRPr b="1" sz="4000">
              <a:solidFill>
                <a:srgbClr val="FF0000"/>
              </a:solidFill>
            </a:endParaRPr>
          </a:p>
        </p:txBody>
      </p:sp>
      <p:sp>
        <p:nvSpPr>
          <p:cNvPr id="1254" name="Google Shape;1254;p1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The child class inherits features from more than one parent class.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This is multiple inheritance.</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Java does not support multiple inheritance type.</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97"/>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Benefits of Inheritance</a:t>
            </a:r>
            <a:br>
              <a:rPr b="1" lang="en-US">
                <a:solidFill>
                  <a:srgbClr val="FF0000"/>
                </a:solidFill>
                <a:latin typeface="Times New Roman"/>
                <a:ea typeface="Times New Roman"/>
                <a:cs typeface="Times New Roman"/>
                <a:sym typeface="Times New Roman"/>
              </a:rPr>
            </a:br>
            <a:endParaRPr b="1">
              <a:solidFill>
                <a:srgbClr val="FF0000"/>
              </a:solidFill>
              <a:latin typeface="Times New Roman"/>
              <a:ea typeface="Times New Roman"/>
              <a:cs typeface="Times New Roman"/>
              <a:sym typeface="Times New Roman"/>
            </a:endParaRPr>
          </a:p>
        </p:txBody>
      </p:sp>
      <p:sp>
        <p:nvSpPr>
          <p:cNvPr id="1260" name="Google Shape;1260;p197"/>
          <p:cNvSpPr txBox="1"/>
          <p:nvPr>
            <p:ph idx="1" type="body"/>
          </p:nvPr>
        </p:nvSpPr>
        <p:spPr>
          <a:xfrm>
            <a:off x="457200" y="838200"/>
            <a:ext cx="82296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Inheritance helps in code reuse. The child class may use the code defined in the parent class without re-writing it.</a:t>
            </a:r>
            <a:endParaRPr/>
          </a:p>
          <a:p>
            <a:pPr indent="-342900" lvl="0" marL="342900" rtl="0" algn="l">
              <a:spcBef>
                <a:spcPts val="48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Inheritance can save time and effort as the main code need not be written again.</a:t>
            </a:r>
            <a:endParaRPr/>
          </a:p>
          <a:p>
            <a:pPr indent="-342900" lvl="0" marL="342900" rtl="0" algn="l">
              <a:spcBef>
                <a:spcPts val="48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Inheritance provides a clear model structure which is easy to understand.</a:t>
            </a:r>
            <a:endParaRPr/>
          </a:p>
          <a:p>
            <a:pPr indent="-342900" lvl="0" marL="342900" rtl="0" algn="l">
              <a:spcBef>
                <a:spcPts val="48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An inheritance leads to less development and maintenance costs.</a:t>
            </a:r>
            <a:endParaRPr/>
          </a:p>
          <a:p>
            <a:pPr indent="-342900" lvl="0" marL="342900" rtl="0" algn="l">
              <a:spcBef>
                <a:spcPts val="48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With inheritance, we will be able to override the methods of the base class so that the meaningful implementation of the base class method can be designed in the derived class. </a:t>
            </a:r>
            <a:endParaRPr b="0" i="0" sz="2400" u="none" cap="none" strike="noStrike">
              <a:solidFill>
                <a:schemeClr val="dk1"/>
              </a:solidFill>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b="0" i="0" lang="en-US" sz="2400" u="none" cap="none" strike="noStrike">
                <a:solidFill>
                  <a:schemeClr val="dk1"/>
                </a:solidFill>
                <a:latin typeface="Times New Roman"/>
                <a:ea typeface="Times New Roman"/>
                <a:cs typeface="Times New Roman"/>
                <a:sym typeface="Times New Roman"/>
              </a:rPr>
              <a:t>In inheritance base class can decide to keep some data private so that it cannot be altered by the derived class.</a:t>
            </a:r>
            <a:endParaRPr/>
          </a:p>
          <a:p>
            <a:pPr indent="-190500" lvl="0" marL="342900" rtl="0" algn="l">
              <a:spcBef>
                <a:spcPts val="480"/>
              </a:spcBef>
              <a:spcAft>
                <a:spcPts val="0"/>
              </a:spcAft>
              <a:buClr>
                <a:schemeClr val="dk1"/>
              </a:buClr>
              <a:buSzPts val="2400"/>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198"/>
          <p:cNvSpPr txBox="1"/>
          <p:nvPr>
            <p:ph type="title"/>
          </p:nvPr>
        </p:nvSpPr>
        <p:spPr>
          <a:xfrm>
            <a:off x="457200" y="1524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Costs of Inheritance</a:t>
            </a:r>
            <a:endParaRPr>
              <a:solidFill>
                <a:srgbClr val="FF0000"/>
              </a:solidFill>
              <a:latin typeface="Times New Roman"/>
              <a:ea typeface="Times New Roman"/>
              <a:cs typeface="Times New Roman"/>
              <a:sym typeface="Times New Roman"/>
            </a:endParaRPr>
          </a:p>
        </p:txBody>
      </p:sp>
      <p:sp>
        <p:nvSpPr>
          <p:cNvPr id="1266" name="Google Shape;1266;p198"/>
          <p:cNvSpPr txBox="1"/>
          <p:nvPr>
            <p:ph idx="1" type="body"/>
          </p:nvPr>
        </p:nvSpPr>
        <p:spPr>
          <a:xfrm>
            <a:off x="457200" y="1143000"/>
            <a:ext cx="82296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latin typeface="Times New Roman"/>
                <a:ea typeface="Times New Roman"/>
                <a:cs typeface="Times New Roman"/>
                <a:sym typeface="Times New Roman"/>
              </a:rPr>
              <a:t>Inheritance decreases the execution speed due to the increased time and effort it takes, the program to jump through all the levels of overloaded classes.</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Inheritance makes the two classes (base and inherited class) get tightly coupled. This means one cannot be used independently of each other.</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The changes made in the parent class will affect the behavior of child class too.</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The overuse of inheritance makes the program more complex.</a:t>
            </a:r>
            <a:endParaRPr/>
          </a:p>
          <a:p>
            <a:pPr indent="-165100" lvl="0" marL="34290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457200" y="457200"/>
            <a:ext cx="8229600" cy="5668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Char char="•"/>
            </a:pPr>
            <a:r>
              <a:rPr b="1" lang="en-US">
                <a:solidFill>
                  <a:srgbClr val="FF0000"/>
                </a:solidFill>
              </a:rPr>
              <a:t>Inheritance</a:t>
            </a:r>
            <a:r>
              <a:rPr b="1" lang="en-US"/>
              <a:t> </a:t>
            </a:r>
            <a:endParaRPr/>
          </a:p>
          <a:p>
            <a:pPr indent="0" lvl="0" marL="0" rtl="0" algn="l">
              <a:spcBef>
                <a:spcPts val="640"/>
              </a:spcBef>
              <a:spcAft>
                <a:spcPts val="0"/>
              </a:spcAft>
              <a:buClr>
                <a:schemeClr val="dk1"/>
              </a:buClr>
              <a:buSzPts val="3200"/>
              <a:buNone/>
            </a:pPr>
            <a:r>
              <a:rPr lang="en-US"/>
              <a:t>Inheritance concept, Inheritance basics, Inheritance, Method binding, Overriding and Exceptions Member access, Constructors, Creating Multilevel hierarchy, super uses, using final with inheritance, Polymorphism-ad hoc polymorphism, pure polymorphism, method overriding, abstract classes, Object class, forms of inheritance- specialization, specification, construction, extension, limitation, combination, benefits of inheritance, costs of inheritance.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Objects and classes</a:t>
            </a:r>
            <a:endParaRPr/>
          </a:p>
        </p:txBody>
      </p:sp>
      <p:sp>
        <p:nvSpPr>
          <p:cNvPr id="219" name="Google Shape;21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all objects are instances of a class.</a:t>
            </a:r>
            <a:endParaRPr/>
          </a:p>
          <a:p>
            <a:pPr indent="-342900" lvl="0" marL="342900" rtl="0" algn="l">
              <a:spcBef>
                <a:spcPts val="640"/>
              </a:spcBef>
              <a:spcAft>
                <a:spcPts val="0"/>
              </a:spcAft>
              <a:buClr>
                <a:schemeClr val="dk1"/>
              </a:buClr>
              <a:buSzPts val="3200"/>
              <a:buChar char="•"/>
            </a:pPr>
            <a:r>
              <a:rPr lang="en-US"/>
              <a:t>Class is a collection of objects that have identical properties, common behavior and shared relationship </a:t>
            </a:r>
            <a:endParaRPr b="1">
              <a:solidFill>
                <a:srgbClr val="FF0000"/>
              </a:solidFill>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Encapsulation</a:t>
            </a:r>
            <a:br>
              <a:rPr b="1" lang="en-US"/>
            </a:br>
            <a:endParaRPr/>
          </a:p>
        </p:txBody>
      </p:sp>
      <p:sp>
        <p:nvSpPr>
          <p:cNvPr id="225" name="Google Shape;225;p21"/>
          <p:cNvSpPr txBox="1"/>
          <p:nvPr>
            <p:ph idx="1" type="body"/>
          </p:nvPr>
        </p:nvSpPr>
        <p:spPr>
          <a:xfrm>
            <a:off x="76200" y="914400"/>
            <a:ext cx="9067800" cy="586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Encapsulation is the process of combining data and code into a single unit (object / class). </a:t>
            </a:r>
            <a:endParaRPr/>
          </a:p>
          <a:p>
            <a:pPr indent="-342900" lvl="0" marL="342900" rtl="0" algn="l">
              <a:spcBef>
                <a:spcPts val="640"/>
              </a:spcBef>
              <a:spcAft>
                <a:spcPts val="0"/>
              </a:spcAft>
              <a:buClr>
                <a:schemeClr val="dk1"/>
              </a:buClr>
              <a:buSzPts val="3200"/>
              <a:buChar char="•"/>
            </a:pPr>
            <a:r>
              <a:rPr lang="en-US"/>
              <a:t>In OOP, every object is associated with its data and code. </a:t>
            </a:r>
            <a:endParaRPr/>
          </a:p>
          <a:p>
            <a:pPr indent="-342900" lvl="0" marL="342900" rtl="0" algn="l">
              <a:spcBef>
                <a:spcPts val="640"/>
              </a:spcBef>
              <a:spcAft>
                <a:spcPts val="0"/>
              </a:spcAft>
              <a:buClr>
                <a:schemeClr val="dk1"/>
              </a:buClr>
              <a:buSzPts val="3200"/>
              <a:buChar char="•"/>
            </a:pPr>
            <a:r>
              <a:rPr lang="en-US"/>
              <a:t>In programming, data is defined as variables and code is defined as methods. </a:t>
            </a:r>
            <a:endParaRPr/>
          </a:p>
          <a:p>
            <a:pPr indent="-342900" lvl="0" marL="342900" rtl="0" algn="l">
              <a:spcBef>
                <a:spcPts val="640"/>
              </a:spcBef>
              <a:spcAft>
                <a:spcPts val="0"/>
              </a:spcAft>
              <a:buClr>
                <a:schemeClr val="dk1"/>
              </a:buClr>
              <a:buSzPts val="3200"/>
              <a:buChar char="•"/>
            </a:pPr>
            <a:r>
              <a:rPr lang="en-US"/>
              <a:t>The java programming language uses the class concept to implement encapsulation.</a:t>
            </a:r>
            <a:endParaRPr/>
          </a:p>
          <a:p>
            <a:pPr indent="-139700" lvl="0" marL="342900" rtl="0" algn="l">
              <a:spcBef>
                <a:spcPts val="640"/>
              </a:spcBef>
              <a:spcAft>
                <a:spcPts val="0"/>
              </a:spcAft>
              <a:buClr>
                <a:schemeClr val="dk1"/>
              </a:buClr>
              <a:buSzPts val="3200"/>
              <a:buNone/>
            </a:pPr>
            <a:r>
              <a:t/>
            </a:r>
            <a:endParaRPr/>
          </a:p>
        </p:txBody>
      </p:sp>
      <p:pic>
        <p:nvPicPr>
          <p:cNvPr descr="OOP concepts - Encapsulation" id="226" name="Google Shape;226;p21"/>
          <p:cNvPicPr preferRelativeResize="0"/>
          <p:nvPr/>
        </p:nvPicPr>
        <p:blipFill rotWithShape="1">
          <a:blip r:embed="rId3">
            <a:alphaModFix/>
          </a:blip>
          <a:srcRect b="0" l="0" r="0" t="0"/>
          <a:stretch/>
        </p:blipFill>
        <p:spPr>
          <a:xfrm>
            <a:off x="2819400" y="5105400"/>
            <a:ext cx="4191000" cy="17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457200" y="152400"/>
            <a:ext cx="82296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Inheritance</a:t>
            </a:r>
            <a:endParaRPr/>
          </a:p>
        </p:txBody>
      </p:sp>
      <p:sp>
        <p:nvSpPr>
          <p:cNvPr id="232" name="Google Shape;232;p22"/>
          <p:cNvSpPr txBox="1"/>
          <p:nvPr>
            <p:ph idx="1" type="body"/>
          </p:nvPr>
        </p:nvSpPr>
        <p:spPr>
          <a:xfrm>
            <a:off x="381000" y="990600"/>
            <a:ext cx="8305800" cy="5638800"/>
          </a:xfrm>
          <a:prstGeom prst="rect">
            <a:avLst/>
          </a:prstGeom>
          <a:noFill/>
          <a:ln>
            <a:noFill/>
          </a:ln>
        </p:spPr>
        <p:txBody>
          <a:bodyPr anchorCtr="0" anchor="t" bIns="45700" lIns="91425" spcFirstLastPara="1" rIns="91425" wrap="square" tIns="45700">
            <a:normAutofit fontScale="40000" lnSpcReduction="20000"/>
          </a:bodyPr>
          <a:lstStyle/>
          <a:p>
            <a:pPr indent="-342900" lvl="0" marL="342900" rtl="0" algn="l">
              <a:spcBef>
                <a:spcPts val="0"/>
              </a:spcBef>
              <a:spcAft>
                <a:spcPts val="0"/>
              </a:spcAft>
              <a:buClr>
                <a:schemeClr val="dk1"/>
              </a:buClr>
              <a:buSzPct val="100000"/>
              <a:buChar char="•"/>
            </a:pPr>
            <a:r>
              <a:rPr lang="en-US" sz="6300"/>
              <a:t>Inheritance is the process of acquiring properties and behaviors from one object to another object or one class to another class. </a:t>
            </a:r>
            <a:endParaRPr sz="6300"/>
          </a:p>
          <a:p>
            <a:pPr indent="-342900" lvl="0" marL="342900" rtl="0" algn="l">
              <a:spcBef>
                <a:spcPts val="504"/>
              </a:spcBef>
              <a:spcAft>
                <a:spcPts val="0"/>
              </a:spcAft>
              <a:buClr>
                <a:schemeClr val="dk1"/>
              </a:buClr>
              <a:buSzPct val="100000"/>
              <a:buChar char="•"/>
            </a:pPr>
            <a:r>
              <a:rPr lang="en-US" sz="6300"/>
              <a:t>In inheritance, we derive a new class from the existing class. </a:t>
            </a:r>
            <a:endParaRPr sz="6300"/>
          </a:p>
          <a:p>
            <a:pPr indent="-342900" lvl="0" marL="342900" rtl="0" algn="l">
              <a:spcBef>
                <a:spcPts val="504"/>
              </a:spcBef>
              <a:spcAft>
                <a:spcPts val="0"/>
              </a:spcAft>
              <a:buClr>
                <a:schemeClr val="dk1"/>
              </a:buClr>
              <a:buSzPct val="100000"/>
              <a:buChar char="•"/>
            </a:pPr>
            <a:r>
              <a:rPr lang="en-US" sz="6300"/>
              <a:t>Here, the new class acquires the properties and behaviors from the existing class. </a:t>
            </a:r>
            <a:endParaRPr sz="6300"/>
          </a:p>
          <a:p>
            <a:pPr indent="-342900" lvl="0" marL="342900" rtl="0" algn="l">
              <a:spcBef>
                <a:spcPts val="504"/>
              </a:spcBef>
              <a:spcAft>
                <a:spcPts val="0"/>
              </a:spcAft>
              <a:buClr>
                <a:schemeClr val="dk1"/>
              </a:buClr>
              <a:buSzPct val="100000"/>
              <a:buChar char="•"/>
            </a:pPr>
            <a:r>
              <a:rPr lang="en-US" sz="6300"/>
              <a:t>In the inheritance concept, the class which provides properties is called as </a:t>
            </a:r>
            <a:r>
              <a:rPr lang="en-US" sz="6300">
                <a:solidFill>
                  <a:srgbClr val="002060"/>
                </a:solidFill>
              </a:rPr>
              <a:t>parent class </a:t>
            </a:r>
            <a:endParaRPr sz="6300">
              <a:solidFill>
                <a:srgbClr val="002060"/>
              </a:solidFill>
            </a:endParaRPr>
          </a:p>
          <a:p>
            <a:pPr indent="-342900" lvl="0" marL="342900" rtl="0" algn="l">
              <a:spcBef>
                <a:spcPts val="504"/>
              </a:spcBef>
              <a:spcAft>
                <a:spcPts val="0"/>
              </a:spcAft>
              <a:buClr>
                <a:schemeClr val="dk1"/>
              </a:buClr>
              <a:buSzPct val="100000"/>
              <a:buChar char="•"/>
            </a:pPr>
            <a:r>
              <a:rPr lang="en-US" sz="6300"/>
              <a:t>and the class which receives the properties is called as </a:t>
            </a:r>
            <a:r>
              <a:rPr lang="en-US" sz="6300">
                <a:solidFill>
                  <a:srgbClr val="002060"/>
                </a:solidFill>
              </a:rPr>
              <a:t>child class</a:t>
            </a:r>
            <a:r>
              <a:rPr lang="en-US" sz="6300"/>
              <a:t>.</a:t>
            </a:r>
            <a:endParaRPr/>
          </a:p>
          <a:p>
            <a:pPr indent="-342900" lvl="0" marL="342900" rtl="0" algn="l">
              <a:spcBef>
                <a:spcPts val="504"/>
              </a:spcBef>
              <a:spcAft>
                <a:spcPts val="0"/>
              </a:spcAft>
              <a:buClr>
                <a:schemeClr val="dk1"/>
              </a:buClr>
              <a:buSzPct val="100000"/>
              <a:buChar char="•"/>
            </a:pPr>
            <a:r>
              <a:rPr lang="en-US" sz="6300"/>
              <a:t> The parent class is also known as </a:t>
            </a:r>
            <a:r>
              <a:rPr lang="en-US" sz="6300">
                <a:solidFill>
                  <a:srgbClr val="002060"/>
                </a:solidFill>
              </a:rPr>
              <a:t>base class or super class</a:t>
            </a:r>
            <a:r>
              <a:rPr lang="en-US" sz="6300"/>
              <a:t>. The child class is also known as </a:t>
            </a:r>
            <a:r>
              <a:rPr lang="en-US" sz="6300">
                <a:solidFill>
                  <a:srgbClr val="002060"/>
                </a:solidFill>
              </a:rPr>
              <a:t>derived class or sub class.</a:t>
            </a:r>
            <a:endParaRPr/>
          </a:p>
          <a:p>
            <a:pPr indent="-342900" lvl="0" marL="342900" rtl="0" algn="l">
              <a:spcBef>
                <a:spcPts val="504"/>
              </a:spcBef>
              <a:spcAft>
                <a:spcPts val="0"/>
              </a:spcAft>
              <a:buClr>
                <a:schemeClr val="dk1"/>
              </a:buClr>
              <a:buSzPct val="100000"/>
              <a:buChar char="•"/>
            </a:pPr>
            <a:r>
              <a:rPr lang="en-US" sz="6300"/>
              <a:t>In the inheritance, the properties and behaviors of base class extended to its derived class, but the base class never receive properties or behaviors from its derived class.</a:t>
            </a:r>
            <a:endParaRPr/>
          </a:p>
          <a:p>
            <a:pPr indent="-261620" lvl="0" marL="342900" rtl="0" algn="l">
              <a:spcBef>
                <a:spcPts val="256"/>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Inheritance</a:t>
            </a:r>
            <a:endParaRPr/>
          </a:p>
        </p:txBody>
      </p:sp>
      <p:pic>
        <p:nvPicPr>
          <p:cNvPr descr="C:\Users\Naresh\Desktop\java\unnamed.jpg" id="238" name="Google Shape;238;p23"/>
          <p:cNvPicPr preferRelativeResize="0"/>
          <p:nvPr>
            <p:ph idx="1" type="body"/>
          </p:nvPr>
        </p:nvPicPr>
        <p:blipFill rotWithShape="1">
          <a:blip r:embed="rId3">
            <a:alphaModFix/>
          </a:blip>
          <a:srcRect b="0" l="0" r="0" t="0"/>
          <a:stretch/>
        </p:blipFill>
        <p:spPr>
          <a:xfrm>
            <a:off x="1143000" y="1676400"/>
            <a:ext cx="6629400" cy="3505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Polymorphism.</a:t>
            </a:r>
            <a:br>
              <a:rPr lang="en-US"/>
            </a:br>
            <a:endParaRPr/>
          </a:p>
        </p:txBody>
      </p:sp>
      <p:sp>
        <p:nvSpPr>
          <p:cNvPr id="244" name="Google Shape;244;p24"/>
          <p:cNvSpPr txBox="1"/>
          <p:nvPr>
            <p:ph idx="1" type="body"/>
          </p:nvPr>
        </p:nvSpPr>
        <p:spPr>
          <a:xfrm>
            <a:off x="152400" y="990600"/>
            <a:ext cx="88392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Polymorphism is the process of defining same method with different implementations. </a:t>
            </a:r>
            <a:endParaRPr/>
          </a:p>
          <a:p>
            <a:pPr indent="-342900" lvl="0" marL="342900" rtl="0" algn="l">
              <a:spcBef>
                <a:spcPts val="640"/>
              </a:spcBef>
              <a:spcAft>
                <a:spcPts val="0"/>
              </a:spcAft>
              <a:buClr>
                <a:schemeClr val="dk1"/>
              </a:buClr>
              <a:buSzPts val="3200"/>
              <a:buChar char="•"/>
            </a:pPr>
            <a:r>
              <a:rPr lang="en-US"/>
              <a:t>Polymorphism means  creating multiple methods with different behaviors.</a:t>
            </a:r>
            <a:endParaRPr/>
          </a:p>
          <a:p>
            <a:pPr indent="-342900" lvl="0" marL="342900" rtl="0" algn="l">
              <a:spcBef>
                <a:spcPts val="640"/>
              </a:spcBef>
              <a:spcAft>
                <a:spcPts val="0"/>
              </a:spcAft>
              <a:buClr>
                <a:schemeClr val="dk1"/>
              </a:buClr>
              <a:buSzPts val="3200"/>
              <a:buChar char="•"/>
            </a:pPr>
            <a:r>
              <a:rPr lang="en-US"/>
              <a:t>The java uses method overloading and method overriding to implement polymorphism.</a:t>
            </a:r>
            <a:endParaRPr/>
          </a:p>
          <a:p>
            <a:pPr indent="-342900" lvl="0" marL="342900" rtl="0" algn="l">
              <a:spcBef>
                <a:spcPts val="640"/>
              </a:spcBef>
              <a:spcAft>
                <a:spcPts val="0"/>
              </a:spcAft>
              <a:buClr>
                <a:schemeClr val="dk1"/>
              </a:buClr>
              <a:buSzPts val="3200"/>
              <a:buChar char="•"/>
            </a:pPr>
            <a:r>
              <a:rPr lang="en-US"/>
              <a:t>Method overloading - multiple methods with same name but different parameters.</a:t>
            </a:r>
            <a:endParaRPr/>
          </a:p>
          <a:p>
            <a:pPr indent="-342900" lvl="0" marL="342900" rtl="0" algn="l">
              <a:spcBef>
                <a:spcPts val="640"/>
              </a:spcBef>
              <a:spcAft>
                <a:spcPts val="0"/>
              </a:spcAft>
              <a:buClr>
                <a:schemeClr val="dk1"/>
              </a:buClr>
              <a:buSzPts val="3200"/>
              <a:buChar char="•"/>
            </a:pPr>
            <a:r>
              <a:rPr lang="en-US"/>
              <a:t>Method overriding - multiple methods with same name and same parameters.</a:t>
            </a:r>
            <a:endParaRPr/>
          </a:p>
          <a:p>
            <a:pPr indent="0" lvl="0" marL="0" rtl="0" algn="l">
              <a:spcBef>
                <a:spcPts val="640"/>
              </a:spcBef>
              <a:spcAft>
                <a:spcPts val="0"/>
              </a:spcAft>
              <a:buClr>
                <a:schemeClr val="dk1"/>
              </a:buClr>
              <a:buSzPts val="3200"/>
              <a:buNone/>
            </a:pP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Abstraction</a:t>
            </a:r>
            <a:br>
              <a:rPr b="1" lang="en-US"/>
            </a:br>
            <a:endParaRPr/>
          </a:p>
        </p:txBody>
      </p:sp>
      <p:sp>
        <p:nvSpPr>
          <p:cNvPr id="250" name="Google Shape;250;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Abstraction means hiding internal details and showing only functionality.</a:t>
            </a:r>
            <a:endParaRPr/>
          </a:p>
          <a:p>
            <a:pPr indent="-342900" lvl="0" marL="342900" rtl="0" algn="l">
              <a:spcBef>
                <a:spcPts val="640"/>
              </a:spcBef>
              <a:spcAft>
                <a:spcPts val="0"/>
              </a:spcAft>
              <a:buClr>
                <a:schemeClr val="dk1"/>
              </a:buClr>
              <a:buSzPts val="3200"/>
              <a:buChar char="•"/>
            </a:pPr>
            <a:r>
              <a:rPr lang="en-US"/>
              <a:t>In the abstraction concept, we do not show the actual implementation to the end user, instead we provide only essential things.</a:t>
            </a:r>
            <a:endParaRPr/>
          </a:p>
          <a:p>
            <a:pPr indent="-342900" lvl="7" marL="342900" rtl="0" algn="l">
              <a:spcBef>
                <a:spcPts val="640"/>
              </a:spcBef>
              <a:spcAft>
                <a:spcPts val="0"/>
              </a:spcAft>
              <a:buClr>
                <a:schemeClr val="dk1"/>
              </a:buClr>
              <a:buSzPts val="3200"/>
              <a:buChar char="•"/>
            </a:pPr>
            <a:r>
              <a:rPr lang="en-US" sz="3200"/>
              <a:t>In Java, we use abstract class and interface to achieve abstraction.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History of object-oriented programming &amp; java</a:t>
            </a:r>
            <a:endParaRPr b="1">
              <a:solidFill>
                <a:srgbClr val="FF0000"/>
              </a:solidFill>
            </a:endParaRPr>
          </a:p>
        </p:txBody>
      </p:sp>
      <p:sp>
        <p:nvSpPr>
          <p:cNvPr id="256" name="Google Shape;25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Computer language innovation and development occurs for two fundamental reasons:</a:t>
            </a:r>
            <a:endParaRPr/>
          </a:p>
          <a:p>
            <a:pPr indent="-342900" lvl="0" marL="342900" rtl="0" algn="l">
              <a:spcBef>
                <a:spcPts val="640"/>
              </a:spcBef>
              <a:spcAft>
                <a:spcPts val="0"/>
              </a:spcAft>
              <a:buClr>
                <a:schemeClr val="dk1"/>
              </a:buClr>
              <a:buSzPts val="3200"/>
              <a:buFont typeface="Calibri"/>
              <a:buNone/>
            </a:pPr>
            <a:r>
              <a:rPr lang="en-US"/>
              <a:t>	1) to adapt to changing environments and uses</a:t>
            </a:r>
            <a:endParaRPr/>
          </a:p>
          <a:p>
            <a:pPr indent="-342900" lvl="0" marL="342900" rtl="0" algn="l">
              <a:spcBef>
                <a:spcPts val="640"/>
              </a:spcBef>
              <a:spcAft>
                <a:spcPts val="0"/>
              </a:spcAft>
              <a:buClr>
                <a:schemeClr val="dk1"/>
              </a:buClr>
              <a:buSzPts val="3200"/>
              <a:buFont typeface="Calibri"/>
              <a:buNone/>
            </a:pPr>
            <a:r>
              <a:rPr lang="en-US"/>
              <a:t>	2) to implement improvements in the art of programming</a:t>
            </a:r>
            <a:endParaRPr/>
          </a:p>
          <a:p>
            <a:pPr indent="-342900" lvl="0" marL="342900" rtl="0" algn="l">
              <a:spcBef>
                <a:spcPts val="640"/>
              </a:spcBef>
              <a:spcAft>
                <a:spcPts val="0"/>
              </a:spcAft>
              <a:buClr>
                <a:schemeClr val="dk1"/>
              </a:buClr>
              <a:buSzPts val="3200"/>
              <a:buChar char="•"/>
            </a:pPr>
            <a:r>
              <a:rPr lang="en-US"/>
              <a:t>The development of Java was driven by both in equal measures.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History of object-oriented programming &amp; java</a:t>
            </a:r>
            <a:endParaRPr/>
          </a:p>
        </p:txBody>
      </p:sp>
      <p:sp>
        <p:nvSpPr>
          <p:cNvPr id="262" name="Google Shape;262;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Many Java features are inherited from the earlier languages:</a:t>
            </a:r>
            <a:endParaRPr/>
          </a:p>
          <a:p>
            <a:pPr indent="-342900" lvl="0" marL="342900" rtl="0" algn="l">
              <a:spcBef>
                <a:spcPts val="640"/>
              </a:spcBef>
              <a:spcAft>
                <a:spcPts val="0"/>
              </a:spcAft>
              <a:buClr>
                <a:schemeClr val="dk1"/>
              </a:buClr>
              <a:buSzPts val="3200"/>
              <a:buFont typeface="Calibri"/>
              <a:buNone/>
            </a:pPr>
            <a:r>
              <a:rPr lang="en-US"/>
              <a:t>			B 🡪 C 🡪 C++ 🡪 Java</a:t>
            </a:r>
            <a:endParaRPr/>
          </a:p>
          <a:p>
            <a:pPr indent="-342900" lvl="0" marL="342900" rtl="0" algn="l">
              <a:lnSpc>
                <a:spcPct val="80000"/>
              </a:lnSpc>
              <a:spcBef>
                <a:spcPts val="640"/>
              </a:spcBef>
              <a:spcAft>
                <a:spcPts val="0"/>
              </a:spcAft>
              <a:buClr>
                <a:schemeClr val="dk1"/>
              </a:buClr>
              <a:buSzPts val="3200"/>
              <a:buChar char="•"/>
            </a:pPr>
            <a:r>
              <a:rPr lang="en-US"/>
              <a:t>C is structured, efficient, high-level language that could replace assembly code when creating systems programs.</a:t>
            </a:r>
            <a:endParaRPr/>
          </a:p>
          <a:p>
            <a:pPr indent="-342900" lvl="0" marL="342900" rtl="0" algn="l">
              <a:lnSpc>
                <a:spcPct val="80000"/>
              </a:lnSpc>
              <a:spcBef>
                <a:spcPts val="640"/>
              </a:spcBef>
              <a:spcAft>
                <a:spcPts val="0"/>
              </a:spcAft>
              <a:buClr>
                <a:schemeClr val="dk1"/>
              </a:buClr>
              <a:buSzPts val="3200"/>
              <a:buChar char="•"/>
            </a:pPr>
            <a:r>
              <a:rPr lang="en-US"/>
              <a:t>C++ extends C by adding object-oriented features.</a:t>
            </a:r>
            <a:endParaRPr/>
          </a:p>
          <a:p>
            <a:pPr indent="-139700" lvl="0" marL="342900" rtl="0" algn="l">
              <a:lnSpc>
                <a:spcPct val="80000"/>
              </a:lnSpc>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object-oriented programming &amp; java</a:t>
            </a:r>
            <a:endParaRPr/>
          </a:p>
        </p:txBody>
      </p:sp>
      <p:sp>
        <p:nvSpPr>
          <p:cNvPr id="268" name="Google Shape;268;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In 1990, Sun Microsystems started a project called Green to develop software for consumer electronics.</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James Gosling, Mike Sheridan, and Patrick Naughton are formed together called </a:t>
            </a:r>
            <a:r>
              <a:rPr lang="en-US">
                <a:solidFill>
                  <a:srgbClr val="FF0000"/>
                </a:solidFill>
                <a:latin typeface="Times New Roman"/>
                <a:ea typeface="Times New Roman"/>
                <a:cs typeface="Times New Roman"/>
                <a:sym typeface="Times New Roman"/>
              </a:rPr>
              <a:t>Green Team and initiated the project.</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Firstly, it was called </a:t>
            </a:r>
            <a:r>
              <a:rPr lang="en-US">
                <a:solidFill>
                  <a:srgbClr val="FF0000"/>
                </a:solidFill>
                <a:latin typeface="Times New Roman"/>
                <a:ea typeface="Times New Roman"/>
                <a:cs typeface="Times New Roman"/>
                <a:sym typeface="Times New Roman"/>
              </a:rPr>
              <a:t>"Greentalk" </a:t>
            </a:r>
            <a:r>
              <a:rPr lang="en-US">
                <a:latin typeface="Times New Roman"/>
                <a:ea typeface="Times New Roman"/>
                <a:cs typeface="Times New Roman"/>
                <a:sym typeface="Times New Roman"/>
              </a:rPr>
              <a:t>by James Gosling, and the file extension was </a:t>
            </a:r>
            <a:r>
              <a:rPr lang="en-US">
                <a:solidFill>
                  <a:srgbClr val="FF0000"/>
                </a:solidFill>
                <a:latin typeface="Times New Roman"/>
                <a:ea typeface="Times New Roman"/>
                <a:cs typeface="Times New Roman"/>
                <a:sym typeface="Times New Roman"/>
              </a:rPr>
              <a:t>.gt</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After that, it was called </a:t>
            </a:r>
            <a:r>
              <a:rPr lang="en-US">
                <a:solidFill>
                  <a:srgbClr val="FF0000"/>
                </a:solidFill>
                <a:latin typeface="Times New Roman"/>
                <a:ea typeface="Times New Roman"/>
                <a:cs typeface="Times New Roman"/>
                <a:sym typeface="Times New Roman"/>
              </a:rPr>
              <a:t>Oak</a:t>
            </a:r>
            <a:r>
              <a:rPr lang="en-US">
                <a:latin typeface="Times New Roman"/>
                <a:ea typeface="Times New Roman"/>
                <a:cs typeface="Times New Roman"/>
                <a:sym typeface="Times New Roman"/>
              </a:rPr>
              <a:t> and was developed as a part of the Green project.</a:t>
            </a:r>
            <a:endParaRPr>
              <a:latin typeface="Times New Roman"/>
              <a:ea typeface="Times New Roman"/>
              <a:cs typeface="Times New Roman"/>
              <a:sym typeface="Times New Roman"/>
            </a:endParaRPr>
          </a:p>
          <a:p>
            <a:pPr indent="-154940" lvl="0" marL="342900" rtl="0" algn="just">
              <a:spcBef>
                <a:spcPts val="592"/>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a:p>
            <a:pPr indent="-154940" lvl="0" marL="342900" rtl="0" algn="just">
              <a:spcBef>
                <a:spcPts val="592"/>
              </a:spcBef>
              <a:spcAft>
                <a:spcPts val="0"/>
              </a:spcAft>
              <a:buClr>
                <a:schemeClr val="dk1"/>
              </a:buClr>
              <a:buSzPct val="100000"/>
              <a:buFont typeface="Noto Sans Symbols"/>
              <a:buNone/>
            </a:pPr>
            <a:r>
              <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object-oriented programming &amp; java</a:t>
            </a:r>
            <a:endParaRPr/>
          </a:p>
        </p:txBody>
      </p:sp>
      <p:sp>
        <p:nvSpPr>
          <p:cNvPr id="274" name="Google Shape;274;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Oak is a symbol of strength and chosen as a national tree of many countries like the U.S.A., France, Germany, Romania, etc.</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In 1995, Oak was renamed as "Java" because it was already a trademark by Oak Technologies.</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The team gathered to choose a new name. The suggested words were "dynamic", "revolutionary", "Silk", "jolt", "DNA", etc. They wanted something that reflected the essence of the technology: revolutionary, dynamic, lively, cool, unique, and easy to spell and fun to say.</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Font typeface="Noto Sans Symbols"/>
              <a:buNone/>
            </a:pPr>
            <a:r>
              <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 Oriented Programming</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OOP is an approach to program organization and development, which attempts  to eliminate some of the drawbacks of conventional programming methods by incorporating the best of structured programming features with several new concepts.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object-oriented programming &amp; java</a:t>
            </a:r>
            <a:endParaRPr/>
          </a:p>
        </p:txBody>
      </p:sp>
      <p:sp>
        <p:nvSpPr>
          <p:cNvPr id="280" name="Google Shape;280;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According to James Gosling, "Java was one of the top choices along with Silk". Since Java was so unique, most of the team members preferred Java than other names.</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 Java is an island of Indonesia where the first coffee was produced (called java coffee). It is a kind of espresso bean. Java name was chosen by James Gosling while having coffee near his office.</a:t>
            </a:r>
            <a:endParaRPr>
              <a:latin typeface="Times New Roman"/>
              <a:ea typeface="Times New Roman"/>
              <a:cs typeface="Times New Roman"/>
              <a:sym typeface="Times New Roman"/>
            </a:endParaRPr>
          </a:p>
          <a:p>
            <a:pPr indent="-342900" lvl="0" marL="342900" rtl="0" algn="l">
              <a:spcBef>
                <a:spcPts val="592"/>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Java is just a name, not an acronym.</a:t>
            </a:r>
            <a:endParaRPr>
              <a:solidFill>
                <a:srgbClr val="FF0000"/>
              </a:solidFill>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object-oriented programming &amp; java</a:t>
            </a:r>
            <a:endParaRPr/>
          </a:p>
        </p:txBody>
      </p:sp>
      <p:sp>
        <p:nvSpPr>
          <p:cNvPr id="286" name="Google Shape;28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There are many java versions that has been released. JDK Alpha and Beta (1995)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JDK 1.0 (23rd Jan, 1996)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JDK 1.1 (19th Feb, 1997)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J2SE 1.2 (8th Dec, 1998)</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J2SE 1.3 (8th May, 2000)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J2SE 1.4 (6th Feb, 2002)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 J2SE 5.0 (30th Sep, 2004)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Java SE 6 (11th Dec, 2006)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Java SE 7 (28th July, 2011) </a:t>
            </a:r>
            <a:endParaRPr/>
          </a:p>
          <a:p>
            <a:pPr indent="-342900" lvl="0" marL="342900" rtl="0" algn="l">
              <a:spcBef>
                <a:spcPts val="544"/>
              </a:spcBef>
              <a:spcAft>
                <a:spcPts val="0"/>
              </a:spcAft>
              <a:buClr>
                <a:schemeClr val="dk1"/>
              </a:buClr>
              <a:buSzPct val="100000"/>
              <a:buChar char="•"/>
            </a:pPr>
            <a:r>
              <a:rPr lang="en-US">
                <a:latin typeface="Times New Roman"/>
                <a:ea typeface="Times New Roman"/>
                <a:cs typeface="Times New Roman"/>
                <a:sym typeface="Times New Roman"/>
              </a:rPr>
              <a:t>Java SE 8 (18th March, 2014)</a:t>
            </a:r>
            <a:endParaRPr/>
          </a:p>
          <a:p>
            <a:pPr indent="-170180" lvl="0" marL="342900" rtl="0" algn="l">
              <a:spcBef>
                <a:spcPts val="544"/>
              </a:spcBef>
              <a:spcAft>
                <a:spcPts val="0"/>
              </a:spcAft>
              <a:buClr>
                <a:schemeClr val="dk1"/>
              </a:buClr>
              <a:buSzPct val="100000"/>
              <a:buNone/>
            </a:pPr>
            <a:r>
              <a:t/>
            </a:r>
            <a:endParaRPr>
              <a:latin typeface="Times New Roman"/>
              <a:ea typeface="Times New Roman"/>
              <a:cs typeface="Times New Roman"/>
              <a:sym typeface="Times New Roman"/>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History of object-oriented programming &amp; java</a:t>
            </a:r>
            <a:endParaRPr/>
          </a:p>
        </p:txBody>
      </p:sp>
      <p:sp>
        <p:nvSpPr>
          <p:cNvPr id="292" name="Google Shape;29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Java SE 9(September 2017)</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Java SE 10(March 2018)</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Java SE 11 (September 2018)</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Java SE 12(March 2019)</a:t>
            </a:r>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Java SE 13(September 2019)</a:t>
            </a:r>
            <a:endParaRPr/>
          </a:p>
          <a:p>
            <a:pPr indent="-342900" lvl="0" marL="342900" rtl="0" algn="l">
              <a:spcBef>
                <a:spcPts val="592"/>
              </a:spcBef>
              <a:spcAft>
                <a:spcPts val="0"/>
              </a:spcAft>
              <a:buClr>
                <a:schemeClr val="dk1"/>
              </a:buClr>
              <a:buSzPct val="100000"/>
              <a:buChar char="•"/>
            </a:pPr>
            <a:r>
              <a:rPr b="1" lang="en-US">
                <a:latin typeface="Times New Roman"/>
                <a:ea typeface="Times New Roman"/>
                <a:cs typeface="Times New Roman"/>
                <a:sym typeface="Times New Roman"/>
              </a:rPr>
              <a:t>Java SE 14(March 2020)</a:t>
            </a:r>
            <a:endParaRPr/>
          </a:p>
          <a:p>
            <a:pPr indent="-342900" lvl="0" marL="342900" rtl="0" algn="l">
              <a:spcBef>
                <a:spcPts val="592"/>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Java SE 15(September 2020)</a:t>
            </a:r>
            <a:endParaRPr/>
          </a:p>
          <a:p>
            <a:pPr indent="-342900" lvl="0" marL="342900" rtl="0" algn="l">
              <a:spcBef>
                <a:spcPts val="592"/>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Java SE 16(March 2021)</a:t>
            </a:r>
            <a:endParaRPr/>
          </a:p>
          <a:p>
            <a:pPr indent="-342900" lvl="0" marL="342900" rtl="0" algn="l">
              <a:spcBef>
                <a:spcPts val="592"/>
              </a:spcBef>
              <a:spcAft>
                <a:spcPts val="0"/>
              </a:spcAft>
              <a:buClr>
                <a:srgbClr val="FF0000"/>
              </a:buClr>
              <a:buSzPct val="100000"/>
              <a:buChar char="•"/>
            </a:pPr>
            <a:r>
              <a:rPr lang="en-US">
                <a:solidFill>
                  <a:srgbClr val="FF0000"/>
                </a:solidFill>
                <a:latin typeface="Times New Roman"/>
                <a:ea typeface="Times New Roman"/>
                <a:cs typeface="Times New Roman"/>
                <a:sym typeface="Times New Roman"/>
              </a:rPr>
              <a:t>Java SE 17 (LTS)September 2021</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 Buzzwords(Features)</a:t>
            </a:r>
            <a:endParaRPr/>
          </a:p>
        </p:txBody>
      </p:sp>
      <p:sp>
        <p:nvSpPr>
          <p:cNvPr id="298" name="Google Shape;298;p3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Features of java:</a:t>
            </a:r>
            <a:endParaRPr/>
          </a:p>
          <a:p>
            <a:pPr indent="-514350" lvl="0" marL="514350" rtl="0" algn="l">
              <a:spcBef>
                <a:spcPts val="496"/>
              </a:spcBef>
              <a:spcAft>
                <a:spcPts val="0"/>
              </a:spcAft>
              <a:buClr>
                <a:schemeClr val="dk1"/>
              </a:buClr>
              <a:buSzPct val="100000"/>
              <a:buAutoNum type="arabicPeriod"/>
            </a:pPr>
            <a:r>
              <a:rPr lang="en-US"/>
              <a:t>Simple</a:t>
            </a:r>
            <a:endParaRPr/>
          </a:p>
          <a:p>
            <a:pPr indent="-514350" lvl="0" marL="514350" rtl="0" algn="l">
              <a:spcBef>
                <a:spcPts val="496"/>
              </a:spcBef>
              <a:spcAft>
                <a:spcPts val="0"/>
              </a:spcAft>
              <a:buClr>
                <a:schemeClr val="dk1"/>
              </a:buClr>
              <a:buSzPct val="100000"/>
              <a:buAutoNum type="arabicPeriod"/>
            </a:pPr>
            <a:r>
              <a:rPr lang="en-US">
                <a:latin typeface="Times New Roman"/>
                <a:ea typeface="Times New Roman"/>
                <a:cs typeface="Times New Roman"/>
                <a:sym typeface="Times New Roman"/>
              </a:rPr>
              <a:t>Object-oriented</a:t>
            </a:r>
            <a:endParaRPr/>
          </a:p>
          <a:p>
            <a:pPr indent="-514350" lvl="0" marL="514350" rtl="0" algn="l">
              <a:spcBef>
                <a:spcPts val="496"/>
              </a:spcBef>
              <a:spcAft>
                <a:spcPts val="0"/>
              </a:spcAft>
              <a:buClr>
                <a:schemeClr val="dk1"/>
              </a:buClr>
              <a:buSzPct val="100000"/>
              <a:buAutoNum type="arabicPeriod"/>
            </a:pPr>
            <a:r>
              <a:rPr lang="en-US">
                <a:latin typeface="Times New Roman"/>
                <a:ea typeface="Times New Roman"/>
                <a:cs typeface="Times New Roman"/>
                <a:sym typeface="Times New Roman"/>
              </a:rPr>
              <a:t>Platform Independent</a:t>
            </a:r>
            <a:endParaRPr/>
          </a:p>
          <a:p>
            <a:pPr indent="-514350" lvl="0" marL="514350" rtl="0" algn="l">
              <a:spcBef>
                <a:spcPts val="496"/>
              </a:spcBef>
              <a:spcAft>
                <a:spcPts val="0"/>
              </a:spcAft>
              <a:buClr>
                <a:schemeClr val="dk1"/>
              </a:buClr>
              <a:buSzPct val="100000"/>
              <a:buAutoNum type="arabicPeriod"/>
            </a:pPr>
            <a:r>
              <a:rPr lang="en-US">
                <a:latin typeface="Times New Roman"/>
                <a:ea typeface="Times New Roman"/>
                <a:cs typeface="Times New Roman"/>
                <a:sym typeface="Times New Roman"/>
              </a:rPr>
              <a:t>Robust</a:t>
            </a:r>
            <a:endParaRPr/>
          </a:p>
          <a:p>
            <a:pPr indent="-514350" lvl="0" marL="514350" rtl="0" algn="l">
              <a:spcBef>
                <a:spcPts val="496"/>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Architectural Neutral</a:t>
            </a:r>
            <a:endParaRPr/>
          </a:p>
          <a:p>
            <a:pPr indent="0" lvl="0" marL="0" rtl="0" algn="l">
              <a:spcBef>
                <a:spcPts val="496"/>
              </a:spcBef>
              <a:spcAft>
                <a:spcPts val="0"/>
              </a:spcAft>
              <a:buClr>
                <a:schemeClr val="dk1"/>
              </a:buClr>
              <a:buSzPct val="100000"/>
              <a:buNone/>
            </a:pPr>
            <a:r>
              <a:rPr lang="en-US">
                <a:latin typeface="Times New Roman"/>
                <a:ea typeface="Times New Roman"/>
                <a:cs typeface="Times New Roman"/>
                <a:sym typeface="Times New Roman"/>
              </a:rPr>
              <a:t>6. Multithreaded</a:t>
            </a:r>
            <a:endParaRPr/>
          </a:p>
          <a:p>
            <a:pPr indent="0" lvl="0" marL="0" rtl="0" algn="l">
              <a:spcBef>
                <a:spcPts val="496"/>
              </a:spcBef>
              <a:spcAft>
                <a:spcPts val="0"/>
              </a:spcAft>
              <a:buClr>
                <a:schemeClr val="dk1"/>
              </a:buClr>
              <a:buSzPct val="100000"/>
              <a:buNone/>
            </a:pPr>
            <a:r>
              <a:rPr lang="en-US">
                <a:latin typeface="Times New Roman"/>
                <a:ea typeface="Times New Roman"/>
                <a:cs typeface="Times New Roman"/>
                <a:sym typeface="Times New Roman"/>
              </a:rPr>
              <a:t>7. </a:t>
            </a:r>
            <a:r>
              <a:rPr lang="en-US"/>
              <a:t>Interpreted and high-performance</a:t>
            </a:r>
            <a:endParaRPr/>
          </a:p>
          <a:p>
            <a:pPr indent="0" lvl="0" marL="0" rtl="0" algn="l">
              <a:spcBef>
                <a:spcPts val="496"/>
              </a:spcBef>
              <a:spcAft>
                <a:spcPts val="0"/>
              </a:spcAft>
              <a:buClr>
                <a:schemeClr val="dk1"/>
              </a:buClr>
              <a:buSzPct val="100000"/>
              <a:buNone/>
            </a:pPr>
            <a:r>
              <a:rPr lang="en-US"/>
              <a:t>8. Distributed</a:t>
            </a:r>
            <a:endParaRPr/>
          </a:p>
          <a:p>
            <a:pPr indent="0" lvl="0" marL="0" rtl="0" algn="l">
              <a:spcBef>
                <a:spcPts val="496"/>
              </a:spcBef>
              <a:spcAft>
                <a:spcPts val="0"/>
              </a:spcAft>
              <a:buClr>
                <a:schemeClr val="dk1"/>
              </a:buClr>
              <a:buSzPct val="100000"/>
              <a:buNone/>
            </a:pPr>
            <a:r>
              <a:rPr lang="en-US">
                <a:latin typeface="Times New Roman"/>
                <a:ea typeface="Times New Roman"/>
                <a:cs typeface="Times New Roman"/>
                <a:sym typeface="Times New Roman"/>
              </a:rPr>
              <a:t>9. Dynamic</a:t>
            </a:r>
            <a:endParaRPr/>
          </a:p>
          <a:p>
            <a:pPr indent="0" lvl="0" marL="0" rtl="0" algn="l">
              <a:spcBef>
                <a:spcPts val="496"/>
              </a:spcBef>
              <a:spcAft>
                <a:spcPts val="0"/>
              </a:spcAft>
              <a:buClr>
                <a:schemeClr val="dk1"/>
              </a:buClr>
              <a:buSzPct val="100000"/>
              <a:buNone/>
            </a:pPr>
            <a:r>
              <a:rPr lang="en-US">
                <a:latin typeface="Times New Roman"/>
                <a:ea typeface="Times New Roman"/>
                <a:cs typeface="Times New Roman"/>
                <a:sym typeface="Times New Roman"/>
              </a:rPr>
              <a:t>10. Secure</a:t>
            </a:r>
            <a:endParaRPr/>
          </a:p>
          <a:p>
            <a:pPr indent="0" lvl="0" marL="0" rtl="0" algn="l">
              <a:spcBef>
                <a:spcPts val="496"/>
              </a:spcBef>
              <a:spcAft>
                <a:spcPts val="0"/>
              </a:spcAft>
              <a:buClr>
                <a:schemeClr val="dk1"/>
              </a:buClr>
              <a:buSzPct val="100000"/>
              <a:buNone/>
            </a:pPr>
            <a:r>
              <a:rPr lang="en-US">
                <a:latin typeface="Times New Roman"/>
                <a:ea typeface="Times New Roman"/>
                <a:cs typeface="Times New Roman"/>
                <a:sym typeface="Times New Roman"/>
              </a:rPr>
              <a:t>11.</a:t>
            </a:r>
            <a:r>
              <a:rPr lang="en-US"/>
              <a:t> portable</a:t>
            </a:r>
            <a:endParaRPr>
              <a:latin typeface="Times New Roman"/>
              <a:ea typeface="Times New Roman"/>
              <a:cs typeface="Times New Roman"/>
              <a:sym typeface="Times New Roman"/>
            </a:endParaRPr>
          </a:p>
          <a:p>
            <a:pPr indent="0" lvl="0" marL="0" rtl="0" algn="l">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356870" lvl="0" marL="514350" rtl="0" algn="l">
              <a:spcBef>
                <a:spcPts val="496"/>
              </a:spcBef>
              <a:spcAft>
                <a:spcPts val="0"/>
              </a:spcAft>
              <a:buClr>
                <a:schemeClr val="dk1"/>
              </a:buClr>
              <a:buSzPct val="100000"/>
              <a:buNone/>
            </a:pPr>
            <a:r>
              <a:t/>
            </a:r>
            <a:endParaRPr/>
          </a:p>
          <a:p>
            <a:pPr indent="-356870" lvl="0" marL="514350" rtl="0" algn="l">
              <a:spcBef>
                <a:spcPts val="496"/>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1. Simple</a:t>
            </a:r>
            <a:br>
              <a:rPr lang="en-US"/>
            </a:br>
            <a:endParaRPr/>
          </a:p>
        </p:txBody>
      </p:sp>
      <p:sp>
        <p:nvSpPr>
          <p:cNvPr id="304" name="Google Shape;304;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User Friendly Syntax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Free From Pointer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Rich Set Of API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Garbage Collector</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No Operator Overloading</a:t>
            </a:r>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2. Object-oriented</a:t>
            </a:r>
            <a:endParaRPr/>
          </a:p>
        </p:txBody>
      </p:sp>
      <p:sp>
        <p:nvSpPr>
          <p:cNvPr id="310" name="Google Shape;31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Object-oriented means we organize our software as a combination of different types of objects that incorporates both data and behaviour.</a:t>
            </a:r>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Object-oriented programming aim is </a:t>
            </a:r>
            <a:r>
              <a:rPr b="1" lang="en-US">
                <a:latin typeface="Times New Roman"/>
                <a:ea typeface="Times New Roman"/>
                <a:cs typeface="Times New Roman"/>
                <a:sym typeface="Times New Roman"/>
              </a:rPr>
              <a:t>to implement real-world entities</a:t>
            </a:r>
            <a:r>
              <a:rPr lang="en-US">
                <a:latin typeface="Times New Roman"/>
                <a:ea typeface="Times New Roman"/>
                <a:cs typeface="Times New Roman"/>
                <a:sym typeface="Times New Roman"/>
              </a:rPr>
              <a:t> like inheritance, hiding, polymorphism, etc in programming. </a:t>
            </a:r>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Java supports all these features and In Java everything is an object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3.Platform Independent</a:t>
            </a:r>
            <a:endParaRPr/>
          </a:p>
        </p:txBody>
      </p:sp>
      <p:pic>
        <p:nvPicPr>
          <p:cNvPr descr="C:\Users\hi\Desktop\java\platform-independent.png" id="316" name="Google Shape;316;p36"/>
          <p:cNvPicPr preferRelativeResize="0"/>
          <p:nvPr>
            <p:ph idx="1" type="body"/>
          </p:nvPr>
        </p:nvPicPr>
        <p:blipFill rotWithShape="1">
          <a:blip r:embed="rId3">
            <a:alphaModFix/>
          </a:blip>
          <a:srcRect b="0" l="0" r="0" t="0"/>
          <a:stretch/>
        </p:blipFill>
        <p:spPr>
          <a:xfrm>
            <a:off x="1028700" y="1295400"/>
            <a:ext cx="7353300" cy="3581400"/>
          </a:xfrm>
          <a:prstGeom prst="rect">
            <a:avLst/>
          </a:prstGeom>
          <a:noFill/>
          <a:ln>
            <a:noFill/>
          </a:ln>
        </p:spPr>
      </p:pic>
      <p:sp>
        <p:nvSpPr>
          <p:cNvPr id="317" name="Google Shape;317;p36"/>
          <p:cNvSpPr/>
          <p:nvPr/>
        </p:nvSpPr>
        <p:spPr>
          <a:xfrm>
            <a:off x="161365" y="4953000"/>
            <a:ext cx="8686800"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Java code can be run on multiple platforms, for example, Windows, Linux, Sun Solaris, Mac/OS, etc. Java code is compiled by the compiler and converted into bytecode. This bytecode is a platform-independent code because it can be run on multiple platforms, i.e., Write Once and Run Anywhere(WORA).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4. Robust</a:t>
            </a:r>
            <a:endParaRPr/>
          </a:p>
        </p:txBody>
      </p:sp>
      <p:sp>
        <p:nvSpPr>
          <p:cNvPr id="323" name="Google Shape;323;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Means Strong</a:t>
            </a:r>
            <a:endParaRPr/>
          </a:p>
          <a:p>
            <a:pPr indent="-342900" lvl="0" marL="342900" rtl="0" algn="l">
              <a:spcBef>
                <a:spcPts val="640"/>
              </a:spcBef>
              <a:spcAft>
                <a:spcPts val="0"/>
              </a:spcAft>
              <a:buClr>
                <a:schemeClr val="dk1"/>
              </a:buClr>
              <a:buSzPts val="3200"/>
              <a:buChar char="•"/>
            </a:pPr>
            <a:r>
              <a:rPr lang="en-US"/>
              <a:t>restricts the programmer to find the mistakes early</a:t>
            </a:r>
            <a:endParaRPr/>
          </a:p>
          <a:p>
            <a:pPr indent="-285750" lvl="1" marL="742950" rtl="0" algn="l">
              <a:spcBef>
                <a:spcPts val="560"/>
              </a:spcBef>
              <a:spcAft>
                <a:spcPts val="0"/>
              </a:spcAft>
              <a:buClr>
                <a:schemeClr val="dk1"/>
              </a:buClr>
              <a:buSzPts val="2800"/>
              <a:buChar char="–"/>
            </a:pPr>
            <a:r>
              <a:rPr lang="en-US"/>
              <a:t> performs compile-time (strong typing)</a:t>
            </a:r>
            <a:endParaRPr/>
          </a:p>
          <a:p>
            <a:pPr indent="-285750" lvl="1" marL="742950" rtl="0" algn="l">
              <a:spcBef>
                <a:spcPts val="560"/>
              </a:spcBef>
              <a:spcAft>
                <a:spcPts val="0"/>
              </a:spcAft>
              <a:buClr>
                <a:schemeClr val="dk1"/>
              </a:buClr>
              <a:buSzPts val="2800"/>
              <a:buChar char="–"/>
            </a:pPr>
            <a:r>
              <a:rPr lang="en-US"/>
              <a:t> and run-time (exception-handling) checks, </a:t>
            </a:r>
            <a:endParaRPr/>
          </a:p>
          <a:p>
            <a:pPr indent="-342900" lvl="0" marL="342900" rtl="0" algn="l">
              <a:spcBef>
                <a:spcPts val="640"/>
              </a:spcBef>
              <a:spcAft>
                <a:spcPts val="0"/>
              </a:spcAft>
              <a:buClr>
                <a:schemeClr val="dk1"/>
              </a:buClr>
              <a:buSzPts val="3200"/>
              <a:buChar char="•"/>
            </a:pPr>
            <a:r>
              <a:rPr lang="en-US"/>
              <a:t>manages memory automatically (</a:t>
            </a:r>
            <a:r>
              <a:rPr lang="en-US">
                <a:latin typeface="Times New Roman"/>
                <a:ea typeface="Times New Roman"/>
                <a:cs typeface="Times New Roman"/>
                <a:sym typeface="Times New Roman"/>
              </a:rPr>
              <a:t>automatic garbage collection)</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lack of pointer concept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Exception Handling.</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5. Architectural Neutral</a:t>
            </a:r>
            <a:endParaRPr/>
          </a:p>
        </p:txBody>
      </p:sp>
      <p:sp>
        <p:nvSpPr>
          <p:cNvPr id="329" name="Google Shape;329;p38"/>
          <p:cNvSpPr txBox="1"/>
          <p:nvPr>
            <p:ph idx="1" type="body"/>
          </p:nvPr>
        </p:nvSpPr>
        <p:spPr>
          <a:xfrm>
            <a:off x="228600" y="1143000"/>
            <a:ext cx="8763000" cy="3886200"/>
          </a:xfrm>
          <a:prstGeom prst="rect">
            <a:avLst/>
          </a:prstGeom>
          <a:noFill/>
          <a:ln>
            <a:noFill/>
          </a:ln>
        </p:spPr>
        <p:txBody>
          <a:bodyPr anchorCtr="0" anchor="t" bIns="45700" lIns="91425" spcFirstLastPara="1" rIns="91425" wrap="square" tIns="45700">
            <a:normAutofit fontScale="47500" lnSpcReduction="20000"/>
          </a:bodyPr>
          <a:lstStyle/>
          <a:p>
            <a:pPr indent="-342931" lvl="0" marL="342900" rtl="0" algn="l">
              <a:spcBef>
                <a:spcPts val="0"/>
              </a:spcBef>
              <a:spcAft>
                <a:spcPts val="0"/>
              </a:spcAft>
              <a:buClr>
                <a:schemeClr val="dk1"/>
              </a:buClr>
              <a:buSzPct val="100000"/>
              <a:buChar char="•"/>
            </a:pPr>
            <a:r>
              <a:rPr lang="en-US" sz="5500">
                <a:latin typeface="Calibri"/>
                <a:ea typeface="Calibri"/>
                <a:cs typeface="Calibri"/>
                <a:sym typeface="Calibri"/>
              </a:rPr>
              <a:t>Run on any available </a:t>
            </a:r>
            <a:r>
              <a:rPr b="1" lang="en-US" sz="5500">
                <a:latin typeface="Calibri"/>
                <a:ea typeface="Calibri"/>
                <a:cs typeface="Calibri"/>
                <a:sym typeface="Calibri"/>
              </a:rPr>
              <a:t>processors</a:t>
            </a:r>
            <a:r>
              <a:rPr lang="en-US" sz="5500">
                <a:latin typeface="Calibri"/>
                <a:ea typeface="Calibri"/>
                <a:cs typeface="Calibri"/>
                <a:sym typeface="Calibri"/>
              </a:rPr>
              <a:t> in the real world without considering their development and compilation.</a:t>
            </a:r>
            <a:endParaRPr/>
          </a:p>
          <a:p>
            <a:pPr indent="-342931" lvl="0" marL="342900" rtl="0" algn="l">
              <a:spcBef>
                <a:spcPts val="522"/>
              </a:spcBef>
              <a:spcAft>
                <a:spcPts val="0"/>
              </a:spcAft>
              <a:buClr>
                <a:schemeClr val="dk1"/>
              </a:buClr>
              <a:buSzPct val="100000"/>
              <a:buChar char="•"/>
            </a:pPr>
            <a:r>
              <a:rPr lang="en-US" sz="5500">
                <a:latin typeface="Calibri"/>
                <a:ea typeface="Calibri"/>
                <a:cs typeface="Calibri"/>
                <a:sym typeface="Calibri"/>
              </a:rPr>
              <a:t>Java Virtual Machine provides a platform independent environment for the execution of Java byte code</a:t>
            </a:r>
            <a:endParaRPr/>
          </a:p>
          <a:p>
            <a:pPr indent="-342931" lvl="0" marL="342900" rtl="0" algn="l">
              <a:spcBef>
                <a:spcPts val="522"/>
              </a:spcBef>
              <a:spcAft>
                <a:spcPts val="0"/>
              </a:spcAft>
              <a:buClr>
                <a:schemeClr val="dk1"/>
              </a:buClr>
              <a:buSzPct val="100000"/>
              <a:buChar char="•"/>
            </a:pPr>
            <a:r>
              <a:rPr lang="en-US" sz="5500">
                <a:latin typeface="Calibri"/>
                <a:ea typeface="Calibri"/>
                <a:cs typeface="Calibri"/>
                <a:sym typeface="Calibri"/>
              </a:rPr>
              <a:t>Java is architecture neutral because there are no implementation dependent features, for example, the size of primitive types is fixed.</a:t>
            </a:r>
            <a:endParaRPr/>
          </a:p>
          <a:p>
            <a:pPr indent="-342931" lvl="0" marL="342900" rtl="0" algn="l">
              <a:spcBef>
                <a:spcPts val="522"/>
              </a:spcBef>
              <a:spcAft>
                <a:spcPts val="0"/>
              </a:spcAft>
              <a:buClr>
                <a:schemeClr val="dk1"/>
              </a:buClr>
              <a:buSzPct val="100000"/>
              <a:buChar char="•"/>
            </a:pPr>
            <a:r>
              <a:rPr lang="en-US" sz="5500">
                <a:latin typeface="Calibri"/>
                <a:ea typeface="Calibri"/>
                <a:cs typeface="Calibri"/>
                <a:sym typeface="Calibri"/>
              </a:rPr>
              <a:t>In C programming, int data type occupies 2 bytes of memory for 32-bit architecture and 4 bytes of memory for 64-bit architecture. However, it occupies 4 bytes of memory for both 32 and 64-bit architectures in Java.</a:t>
            </a:r>
            <a:endParaRPr/>
          </a:p>
          <a:p>
            <a:pPr indent="-246380" lvl="0" marL="342900" rtl="0" algn="l">
              <a:spcBef>
                <a:spcPts val="304"/>
              </a:spcBef>
              <a:spcAft>
                <a:spcPts val="0"/>
              </a:spcAft>
              <a:buClr>
                <a:schemeClr val="dk1"/>
              </a:buClr>
              <a:buSzPct val="100000"/>
              <a:buNone/>
            </a:pPr>
            <a:r>
              <a:t/>
            </a:r>
            <a:endParaRPr/>
          </a:p>
          <a:p>
            <a:pPr indent="-246380" lvl="0" marL="342900" rtl="0" algn="l">
              <a:spcBef>
                <a:spcPts val="304"/>
              </a:spcBef>
              <a:spcAft>
                <a:spcPts val="0"/>
              </a:spcAft>
              <a:buClr>
                <a:schemeClr val="dk1"/>
              </a:buClr>
              <a:buSzPct val="100000"/>
              <a:buNone/>
            </a:pPr>
            <a:r>
              <a:t/>
            </a:r>
            <a:endParaRPr>
              <a:latin typeface="Times New Roman"/>
              <a:ea typeface="Times New Roman"/>
              <a:cs typeface="Times New Roman"/>
              <a:sym typeface="Times New Roman"/>
            </a:endParaRPr>
          </a:p>
          <a:p>
            <a:pPr indent="-246380" lvl="0" marL="342900" rtl="0" algn="l">
              <a:spcBef>
                <a:spcPts val="304"/>
              </a:spcBef>
              <a:spcAft>
                <a:spcPts val="0"/>
              </a:spcAft>
              <a:buClr>
                <a:schemeClr val="dk1"/>
              </a:buClr>
              <a:buSzPct val="100000"/>
              <a:buNone/>
            </a:pPr>
            <a:r>
              <a:t/>
            </a:r>
            <a:endParaRPr/>
          </a:p>
        </p:txBody>
      </p:sp>
      <p:pic>
        <p:nvPicPr>
          <p:cNvPr descr="C:\Users\hi\Desktop\java\archetecture-neutral.png" id="330" name="Google Shape;330;p38"/>
          <p:cNvPicPr preferRelativeResize="0"/>
          <p:nvPr/>
        </p:nvPicPr>
        <p:blipFill rotWithShape="1">
          <a:blip r:embed="rId3">
            <a:alphaModFix/>
          </a:blip>
          <a:srcRect b="32360" l="1710" r="-1709" t="-32360"/>
          <a:stretch/>
        </p:blipFill>
        <p:spPr>
          <a:xfrm>
            <a:off x="681200" y="3824575"/>
            <a:ext cx="7391400" cy="3200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6. Multithreaded</a:t>
            </a:r>
            <a:endParaRPr/>
          </a:p>
        </p:txBody>
      </p:sp>
      <p:sp>
        <p:nvSpPr>
          <p:cNvPr id="336" name="Google Shape;33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A thread is like a separate program, executing concurrently. </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We can write Java programs that deal with many tasks at once by defining multiple threads. </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Threads are important for multi-media, Web applications, etc.</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Font typeface="Noto Sans Symbols"/>
              <a:buNone/>
            </a:pPr>
            <a:r>
              <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Object Oriented Programming</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OOP allows us to decompose a problem into number of entities called objects and then build data and methods (functions) around these entities.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7. Interpreted and high-performance</a:t>
            </a:r>
            <a:endParaRPr/>
          </a:p>
        </p:txBody>
      </p:sp>
      <p:sp>
        <p:nvSpPr>
          <p:cNvPr id="342" name="Google Shape;342;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Java programs are compiled into an intermediate representation – byte code:</a:t>
            </a:r>
            <a:endParaRPr/>
          </a:p>
          <a:p>
            <a:pPr indent="-285750" lvl="1" marL="742950" rtl="0" algn="l">
              <a:spcBef>
                <a:spcPts val="520"/>
              </a:spcBef>
              <a:spcAft>
                <a:spcPts val="0"/>
              </a:spcAft>
              <a:buClr>
                <a:schemeClr val="dk1"/>
              </a:buClr>
              <a:buSzPts val="2600"/>
              <a:buFont typeface="Calibri"/>
              <a:buNone/>
            </a:pPr>
            <a:r>
              <a:rPr lang="en-US" sz="2600"/>
              <a:t>a) can be later interpreted by any JVM</a:t>
            </a:r>
            <a:endParaRPr/>
          </a:p>
          <a:p>
            <a:pPr indent="-285750" lvl="1" marL="742950" rtl="0" algn="l">
              <a:spcBef>
                <a:spcPts val="520"/>
              </a:spcBef>
              <a:spcAft>
                <a:spcPts val="0"/>
              </a:spcAft>
              <a:buClr>
                <a:schemeClr val="dk1"/>
              </a:buClr>
              <a:buSzPts val="2600"/>
              <a:buFont typeface="Calibri"/>
              <a:buNone/>
            </a:pPr>
            <a:r>
              <a:rPr lang="en-US" sz="2600"/>
              <a:t>b) can be also translated into the native machine code for efficiency.</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8. Distributed</a:t>
            </a:r>
            <a:endParaRPr/>
          </a:p>
        </p:txBody>
      </p:sp>
      <p:sp>
        <p:nvSpPr>
          <p:cNvPr id="348" name="Google Shape;34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Java is distributed because it facilitates users to create distributed applications in Java. RMI and EJB are used for creating distributed applications. This feature of Java makes us able to access files by calling the methods from any machine on the internet.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9.Dynamic</a:t>
            </a:r>
            <a:endParaRPr/>
          </a:p>
        </p:txBody>
      </p:sp>
      <p:sp>
        <p:nvSpPr>
          <p:cNvPr id="354" name="Google Shape;354;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Supports Dynamic memory allocation</a:t>
            </a:r>
            <a:endParaRPr/>
          </a:p>
          <a:p>
            <a:pPr indent="-342900" lvl="0" marL="342900" rtl="0" algn="l">
              <a:spcBef>
                <a:spcPts val="640"/>
              </a:spcBef>
              <a:spcAft>
                <a:spcPts val="0"/>
              </a:spcAft>
              <a:buClr>
                <a:schemeClr val="dk1"/>
              </a:buClr>
              <a:buSzPts val="3200"/>
              <a:buChar char="•"/>
            </a:pPr>
            <a:r>
              <a:rPr lang="en-US"/>
              <a:t>It supports dynamic loading of classes. It means classes are loaded on demand. It also supports functions from its native languages, i.e., C and C++.</a:t>
            </a:r>
            <a:endParaRPr/>
          </a:p>
          <a:p>
            <a:pPr indent="-342900" lvl="0" marL="342900" rtl="0" algn="l">
              <a:spcBef>
                <a:spcPts val="640"/>
              </a:spcBef>
              <a:spcAft>
                <a:spcPts val="0"/>
              </a:spcAft>
              <a:buClr>
                <a:schemeClr val="dk1"/>
              </a:buClr>
              <a:buSzPts val="3200"/>
              <a:buChar char="•"/>
            </a:pPr>
            <a:r>
              <a:rPr lang="en-US"/>
              <a:t>Java supports dynamic compilation and automatic memory management (garbage collection).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10.Secured</a:t>
            </a:r>
            <a:endParaRPr/>
          </a:p>
        </p:txBody>
      </p:sp>
      <p:sp>
        <p:nvSpPr>
          <p:cNvPr id="360" name="Google Shape;360;p43"/>
          <p:cNvSpPr txBox="1"/>
          <p:nvPr>
            <p:ph idx="1" type="body"/>
          </p:nvPr>
        </p:nvSpPr>
        <p:spPr>
          <a:xfrm>
            <a:off x="457200" y="1219200"/>
            <a:ext cx="8534400"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Java is secured because any </a:t>
            </a:r>
            <a:r>
              <a:rPr b="1" lang="en-US"/>
              <a:t> </a:t>
            </a:r>
            <a:r>
              <a:rPr lang="en-US"/>
              <a:t>explicit pointers are not used and Java Programs run inside a virtual machine sandbox. </a:t>
            </a:r>
            <a:endParaRPr/>
          </a:p>
          <a:p>
            <a:pPr indent="-342900" lvl="0" marL="342900" rtl="0" algn="l">
              <a:spcBef>
                <a:spcPts val="640"/>
              </a:spcBef>
              <a:spcAft>
                <a:spcPts val="0"/>
              </a:spcAft>
              <a:buClr>
                <a:schemeClr val="dk1"/>
              </a:buClr>
              <a:buSzPts val="3200"/>
              <a:buChar char="•"/>
            </a:pPr>
            <a:r>
              <a:rPr lang="en-US"/>
              <a:t>Class loader (part of JRE)  adds security by separating the package for the classes of the local file system from those that are imported from network sources.</a:t>
            </a:r>
            <a:endParaRPr/>
          </a:p>
          <a:p>
            <a:pPr indent="-342900" lvl="0" marL="342900" rtl="0" algn="l">
              <a:spcBef>
                <a:spcPts val="640"/>
              </a:spcBef>
              <a:spcAft>
                <a:spcPts val="0"/>
              </a:spcAft>
              <a:buClr>
                <a:schemeClr val="dk1"/>
              </a:buClr>
              <a:buSzPts val="3200"/>
              <a:buChar char="•"/>
            </a:pPr>
            <a:r>
              <a:rPr lang="en-US"/>
              <a:t>Bytecode Verifier: It checks the code fragments for illegal code that can violate access right to objects.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11. Portable</a:t>
            </a:r>
            <a:endParaRPr/>
          </a:p>
        </p:txBody>
      </p:sp>
      <p:sp>
        <p:nvSpPr>
          <p:cNvPr id="366" name="Google Shape;366;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Java is portable because it facilitates you to carry the Java bytecode to any platform. It doesn't require any implementation.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Structure of Java Program</a:t>
            </a:r>
            <a:endParaRPr/>
          </a:p>
        </p:txBody>
      </p:sp>
      <p:sp>
        <p:nvSpPr>
          <p:cNvPr id="372" name="Google Shape;37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Comments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Package statement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Import statement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Interface statement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Class defination</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Main method class</a:t>
            </a:r>
            <a:endParaRPr/>
          </a:p>
          <a:p>
            <a:pPr indent="-139700" lvl="0" marL="342900" rtl="0" algn="l">
              <a:spcBef>
                <a:spcPts val="640"/>
              </a:spcBef>
              <a:spcAft>
                <a:spcPts val="0"/>
              </a:spcAft>
              <a:buClr>
                <a:schemeClr val="dk1"/>
              </a:buClr>
              <a:buSzPts val="3200"/>
              <a:buNone/>
            </a:pPr>
            <a:r>
              <a:t/>
            </a:r>
            <a:endParaRPr/>
          </a:p>
        </p:txBody>
      </p:sp>
      <p:pic>
        <p:nvPicPr>
          <p:cNvPr descr="structure of a program - structure of a java program - edureka" id="373" name="Google Shape;373;p45"/>
          <p:cNvPicPr preferRelativeResize="0"/>
          <p:nvPr/>
        </p:nvPicPr>
        <p:blipFill rotWithShape="1">
          <a:blip r:embed="rId3">
            <a:alphaModFix/>
          </a:blip>
          <a:srcRect b="0" l="0" r="0" t="0"/>
          <a:stretch/>
        </p:blipFill>
        <p:spPr>
          <a:xfrm>
            <a:off x="457200" y="1524000"/>
            <a:ext cx="6172200" cy="5257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Documentation section</a:t>
            </a:r>
            <a:endParaRPr/>
          </a:p>
        </p:txBody>
      </p:sp>
      <p:sp>
        <p:nvSpPr>
          <p:cNvPr id="379" name="Google Shape;379;p46"/>
          <p:cNvSpPr txBox="1"/>
          <p:nvPr>
            <p:ph idx="1" type="body"/>
          </p:nvPr>
        </p:nvSpPr>
        <p:spPr>
          <a:xfrm>
            <a:off x="0" y="1295400"/>
            <a:ext cx="8991600" cy="51816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a comment describes or explains the operation of the program to anyone who is reading its source code.</a:t>
            </a:r>
            <a:endParaRPr/>
          </a:p>
          <a:p>
            <a:pPr indent="-342900" lvl="0" marL="342900" rtl="0" algn="l">
              <a:spcBef>
                <a:spcPts val="592"/>
              </a:spcBef>
              <a:spcAft>
                <a:spcPts val="0"/>
              </a:spcAft>
              <a:buClr>
                <a:schemeClr val="dk1"/>
              </a:buClr>
              <a:buSzPct val="100000"/>
              <a:buChar char="•"/>
            </a:pPr>
            <a:r>
              <a:rPr lang="en-US"/>
              <a:t>The contents of a comment are ignored by the compiler.</a:t>
            </a:r>
            <a:endParaRPr/>
          </a:p>
          <a:p>
            <a:pPr indent="-514350" lvl="0" marL="514350" rtl="0" algn="l">
              <a:spcBef>
                <a:spcPts val="592"/>
              </a:spcBef>
              <a:spcAft>
                <a:spcPts val="0"/>
              </a:spcAft>
              <a:buClr>
                <a:schemeClr val="dk1"/>
              </a:buClr>
              <a:buSzPct val="100000"/>
              <a:buFont typeface="Calibri"/>
              <a:buAutoNum type="arabicPeriod"/>
            </a:pPr>
            <a:r>
              <a:rPr lang="en-US"/>
              <a:t>A </a:t>
            </a:r>
            <a:r>
              <a:rPr i="1" lang="en-US"/>
              <a:t>single-line comment :  </a:t>
            </a:r>
            <a:r>
              <a:rPr lang="en-US"/>
              <a:t>begins with a //</a:t>
            </a:r>
            <a:endParaRPr/>
          </a:p>
          <a:p>
            <a:pPr indent="-514350" lvl="0" marL="514350" rtl="0" algn="l">
              <a:spcBef>
                <a:spcPts val="592"/>
              </a:spcBef>
              <a:spcAft>
                <a:spcPts val="0"/>
              </a:spcAft>
              <a:buClr>
                <a:schemeClr val="dk1"/>
              </a:buClr>
              <a:buSzPct val="100000"/>
              <a:buFont typeface="Calibri"/>
              <a:buAutoNum type="arabicPeriod"/>
            </a:pPr>
            <a:r>
              <a:rPr i="1" lang="en-US"/>
              <a:t>Multiline comment</a:t>
            </a:r>
            <a:r>
              <a:rPr lang="en-US"/>
              <a:t>: This type of comment must begin with /* and end with */</a:t>
            </a:r>
            <a:endParaRPr/>
          </a:p>
          <a:p>
            <a:pPr indent="-514350" lvl="0" marL="514350" rtl="0" algn="l">
              <a:spcBef>
                <a:spcPts val="592"/>
              </a:spcBef>
              <a:spcAft>
                <a:spcPts val="0"/>
              </a:spcAft>
              <a:buClr>
                <a:schemeClr val="dk1"/>
              </a:buClr>
              <a:buSzPct val="100000"/>
              <a:buFont typeface="Calibri"/>
              <a:buAutoNum type="arabicPeriod"/>
            </a:pPr>
            <a:r>
              <a:rPr i="1" lang="en-US"/>
              <a:t>documentation comment:   </a:t>
            </a:r>
            <a:r>
              <a:rPr b="1" lang="en-US"/>
              <a:t>/** documentation */</a:t>
            </a:r>
            <a:endParaRPr/>
          </a:p>
          <a:p>
            <a:pPr indent="0" lvl="0" marL="0" rtl="0" algn="l">
              <a:spcBef>
                <a:spcPts val="592"/>
              </a:spcBef>
              <a:spcAft>
                <a:spcPts val="0"/>
              </a:spcAft>
              <a:buClr>
                <a:schemeClr val="dk1"/>
              </a:buClr>
              <a:buSzPct val="100000"/>
              <a:buNone/>
            </a:pPr>
            <a:r>
              <a:rPr lang="en-US"/>
              <a:t>The </a:t>
            </a:r>
            <a:r>
              <a:rPr b="1" lang="en-US"/>
              <a:t>JDK javadoc</a:t>
            </a:r>
            <a:r>
              <a:rPr lang="en-US"/>
              <a:t> tool uses </a:t>
            </a:r>
            <a:r>
              <a:rPr i="1" lang="en-US"/>
              <a:t>doc comments</a:t>
            </a:r>
            <a:r>
              <a:rPr lang="en-US"/>
              <a:t> when preparing automatically generated documentation.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Package Statement</a:t>
            </a:r>
            <a:endParaRPr/>
          </a:p>
        </p:txBody>
      </p:sp>
      <p:sp>
        <p:nvSpPr>
          <p:cNvPr id="385" name="Google Shape;385;p47"/>
          <p:cNvSpPr txBox="1"/>
          <p:nvPr>
            <p:ph idx="1" type="body"/>
          </p:nvPr>
        </p:nvSpPr>
        <p:spPr>
          <a:xfrm>
            <a:off x="457200" y="1219200"/>
            <a:ext cx="8229600" cy="5410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Java allows to declare classes in a collection called  package.</a:t>
            </a:r>
            <a:endParaRPr/>
          </a:p>
          <a:p>
            <a:pPr indent="-342900" lvl="0" marL="342900" rtl="0" algn="l">
              <a:spcBef>
                <a:spcPts val="592"/>
              </a:spcBef>
              <a:spcAft>
                <a:spcPts val="0"/>
              </a:spcAft>
              <a:buClr>
                <a:schemeClr val="dk1"/>
              </a:buClr>
              <a:buSzPct val="100000"/>
              <a:buChar char="•"/>
            </a:pPr>
            <a:r>
              <a:rPr lang="en-US"/>
              <a:t>There can be only one package statement in a Java program and it has to be at the beginning of the code before any class or interface declaration. </a:t>
            </a:r>
            <a:endParaRPr/>
          </a:p>
          <a:p>
            <a:pPr indent="-342900" lvl="0" marL="342900" rtl="0" algn="l">
              <a:spcBef>
                <a:spcPts val="592"/>
              </a:spcBef>
              <a:spcAft>
                <a:spcPts val="0"/>
              </a:spcAft>
              <a:buClr>
                <a:schemeClr val="dk1"/>
              </a:buClr>
              <a:buSzPct val="100000"/>
              <a:buChar char="•"/>
            </a:pPr>
            <a:r>
              <a:rPr lang="en-US"/>
              <a:t>This statement is optional.</a:t>
            </a:r>
            <a:endParaRPr/>
          </a:p>
          <a:p>
            <a:pPr indent="-342900" lvl="0" marL="342900" rtl="0" algn="l">
              <a:spcBef>
                <a:spcPts val="592"/>
              </a:spcBef>
              <a:spcAft>
                <a:spcPts val="0"/>
              </a:spcAft>
              <a:buClr>
                <a:schemeClr val="dk1"/>
              </a:buClr>
              <a:buSzPct val="100000"/>
              <a:buChar char="•"/>
            </a:pPr>
            <a:r>
              <a:rPr lang="en-US"/>
              <a:t>Ex: package tkrcse;</a:t>
            </a:r>
            <a:endParaRPr/>
          </a:p>
          <a:p>
            <a:pPr indent="-342900" lvl="0" marL="342900" rtl="0" algn="l">
              <a:spcBef>
                <a:spcPts val="592"/>
              </a:spcBef>
              <a:spcAft>
                <a:spcPts val="0"/>
              </a:spcAft>
              <a:buClr>
                <a:schemeClr val="dk1"/>
              </a:buClr>
              <a:buSzPct val="100000"/>
              <a:buChar char="•"/>
            </a:pPr>
            <a:r>
              <a:rPr lang="en-US"/>
              <a:t>This statement declares that all the classes and interfaces defined in this source file are a part of the tkrcse package.</a:t>
            </a:r>
            <a:endParaRPr/>
          </a:p>
          <a:p>
            <a:pPr indent="-342900" lvl="0" marL="342900" rtl="0" algn="l">
              <a:spcBef>
                <a:spcPts val="592"/>
              </a:spcBef>
              <a:spcAft>
                <a:spcPts val="0"/>
              </a:spcAft>
              <a:buClr>
                <a:schemeClr val="dk1"/>
              </a:buClr>
              <a:buSzPct val="100000"/>
              <a:buChar char="•"/>
            </a:pPr>
            <a:r>
              <a:rPr lang="en-US"/>
              <a:t>Only one package can be declared in the source file.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Import Statement</a:t>
            </a:r>
            <a:br>
              <a:rPr lang="en-US"/>
            </a:br>
            <a:endParaRPr/>
          </a:p>
        </p:txBody>
      </p:sp>
      <p:sp>
        <p:nvSpPr>
          <p:cNvPr id="391" name="Google Shape;391;p48"/>
          <p:cNvSpPr txBox="1"/>
          <p:nvPr>
            <p:ph idx="1" type="body"/>
          </p:nvPr>
        </p:nvSpPr>
        <p:spPr>
          <a:xfrm>
            <a:off x="76200" y="1219200"/>
            <a:ext cx="8915400" cy="5486400"/>
          </a:xfrm>
          <a:prstGeom prst="rect">
            <a:avLst/>
          </a:prstGeom>
          <a:noFill/>
          <a:ln>
            <a:noFill/>
          </a:ln>
        </p:spPr>
        <p:txBody>
          <a:bodyPr anchorCtr="0" anchor="t" bIns="45700" lIns="91425" spcFirstLastPara="1" rIns="91425" wrap="square" tIns="45700">
            <a:normAutofit fontScale="85000" lnSpcReduction="20000"/>
          </a:bodyPr>
          <a:lstStyle/>
          <a:p>
            <a:pPr indent="-327660" lvl="0" marL="342900" rtl="0" algn="l">
              <a:spcBef>
                <a:spcPts val="0"/>
              </a:spcBef>
              <a:spcAft>
                <a:spcPts val="0"/>
              </a:spcAft>
              <a:buClr>
                <a:schemeClr val="dk1"/>
              </a:buClr>
              <a:buSzPct val="100000"/>
              <a:buChar char="•"/>
            </a:pPr>
            <a:r>
              <a:rPr lang="en-US"/>
              <a:t>The predefined classes are stored in packages in Java.</a:t>
            </a:r>
            <a:endParaRPr/>
          </a:p>
          <a:p>
            <a:pPr indent="-327660" lvl="0" marL="342900" rtl="0" algn="l">
              <a:spcBef>
                <a:spcPts val="592"/>
              </a:spcBef>
              <a:spcAft>
                <a:spcPts val="0"/>
              </a:spcAft>
              <a:buClr>
                <a:schemeClr val="dk1"/>
              </a:buClr>
              <a:buSzPct val="100000"/>
              <a:buChar char="•"/>
            </a:pPr>
            <a:r>
              <a:rPr lang="en-US"/>
              <a:t> An import statement is used to refer to the classes stored in other packages.</a:t>
            </a:r>
            <a:endParaRPr/>
          </a:p>
          <a:p>
            <a:pPr indent="-327660" lvl="0" marL="342900" rtl="0" algn="l">
              <a:spcBef>
                <a:spcPts val="592"/>
              </a:spcBef>
              <a:spcAft>
                <a:spcPts val="0"/>
              </a:spcAft>
              <a:buClr>
                <a:schemeClr val="dk1"/>
              </a:buClr>
              <a:buSzPct val="100000"/>
              <a:buChar char="•"/>
            </a:pPr>
            <a:r>
              <a:rPr lang="en-US"/>
              <a:t> An import statement is always written after the package statement but it has to be before any class declaration.</a:t>
            </a:r>
            <a:endParaRPr/>
          </a:p>
          <a:p>
            <a:pPr indent="-327660" lvl="0" marL="342900" rtl="0" algn="l">
              <a:spcBef>
                <a:spcPts val="592"/>
              </a:spcBef>
              <a:spcAft>
                <a:spcPts val="0"/>
              </a:spcAft>
              <a:buClr>
                <a:schemeClr val="dk1"/>
              </a:buClr>
              <a:buSzPct val="100000"/>
              <a:buChar char="•"/>
            </a:pPr>
            <a:r>
              <a:rPr lang="en-US"/>
              <a:t>We can import a specific class or classes in an import statement.</a:t>
            </a:r>
            <a:endParaRPr/>
          </a:p>
          <a:p>
            <a:pPr indent="-327660" lvl="0" marL="342900" rtl="0" algn="l">
              <a:spcBef>
                <a:spcPts val="592"/>
              </a:spcBef>
              <a:spcAft>
                <a:spcPts val="0"/>
              </a:spcAft>
              <a:buClr>
                <a:schemeClr val="dk1"/>
              </a:buClr>
              <a:buSzPct val="100000"/>
              <a:buChar char="•"/>
            </a:pPr>
            <a:r>
              <a:rPr lang="en-US"/>
              <a:t>Ex: import java.util.Date; //imports the date class</a:t>
            </a:r>
            <a:endParaRPr/>
          </a:p>
          <a:p>
            <a:pPr indent="-327660" lvl="0" marL="342900" rtl="0" algn="l">
              <a:spcBef>
                <a:spcPts val="592"/>
              </a:spcBef>
              <a:spcAft>
                <a:spcPts val="0"/>
              </a:spcAft>
              <a:buClr>
                <a:schemeClr val="dk1"/>
              </a:buClr>
              <a:buSzPct val="100000"/>
              <a:buChar char="•"/>
            </a:pPr>
            <a:r>
              <a:rPr lang="en-US"/>
              <a:t>import java.applet.*;  //imports all the classes from the java applet package</a:t>
            </a:r>
            <a:endParaRPr/>
          </a:p>
          <a:p>
            <a:pPr indent="-327660" lvl="0" marL="342900" rtl="0" algn="l">
              <a:spcBef>
                <a:spcPts val="592"/>
              </a:spcBef>
              <a:spcAft>
                <a:spcPts val="0"/>
              </a:spcAft>
              <a:buClr>
                <a:schemeClr val="dk1"/>
              </a:buClr>
              <a:buSzPct val="100000"/>
              <a:buChar char="•"/>
            </a:pPr>
            <a:r>
              <a:rPr lang="en-US">
                <a:latin typeface="Times New Roman"/>
                <a:ea typeface="Times New Roman"/>
                <a:cs typeface="Times New Roman"/>
                <a:sym typeface="Times New Roman"/>
              </a:rPr>
              <a:t>Every program in java, by default imports java.lang.* package</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Interface statement</a:t>
            </a:r>
            <a:endParaRPr/>
          </a:p>
        </p:txBody>
      </p:sp>
      <p:sp>
        <p:nvSpPr>
          <p:cNvPr id="397" name="Google Shape;39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An interface is a lot similar to a class in Java but it contains only constants and method declarations.</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Char char="•"/>
            </a:pPr>
            <a:r>
              <a:rPr lang="en-US"/>
              <a:t>Used to specify an interface in Java. </a:t>
            </a:r>
            <a:endParaRPr/>
          </a:p>
          <a:p>
            <a:pPr indent="-342900" lvl="0" marL="342900" rtl="0" algn="l">
              <a:spcBef>
                <a:spcPts val="592"/>
              </a:spcBef>
              <a:spcAft>
                <a:spcPts val="0"/>
              </a:spcAft>
              <a:buClr>
                <a:schemeClr val="dk1"/>
              </a:buClr>
              <a:buSzPct val="100000"/>
              <a:buChar char="•"/>
            </a:pPr>
            <a:r>
              <a:rPr lang="en-US"/>
              <a:t>It is an optional section which is mainly used to implement multiple inheritance in Java.</a:t>
            </a:r>
            <a:endParaRPr/>
          </a:p>
          <a:p>
            <a:pPr indent="-342900" lvl="0" marL="342900" rtl="0" algn="l">
              <a:spcBef>
                <a:spcPts val="592"/>
              </a:spcBef>
              <a:spcAft>
                <a:spcPts val="0"/>
              </a:spcAft>
              <a:buClr>
                <a:schemeClr val="dk1"/>
              </a:buClr>
              <a:buSzPct val="100000"/>
              <a:buChar char="•"/>
            </a:pPr>
            <a:r>
              <a:rPr lang="en-US"/>
              <a:t>An interface cannot be instantiated but it can be implemented by classes or extended by other interfaces.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b="1" lang="en-US">
                <a:solidFill>
                  <a:srgbClr val="FF0000"/>
                </a:solidFill>
              </a:rPr>
              <a:t>A way of viewing world – Agents &amp; communities</a:t>
            </a:r>
            <a:endParaRPr b="1">
              <a:solidFill>
                <a:srgbClr val="FF0000"/>
              </a:solidFill>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OOP uses an approach of treating a real world agent as an object.</a:t>
            </a:r>
            <a:endParaRPr/>
          </a:p>
          <a:p>
            <a:pPr indent="-342900" lvl="0" marL="342900" rtl="0" algn="l">
              <a:spcBef>
                <a:spcPts val="640"/>
              </a:spcBef>
              <a:spcAft>
                <a:spcPts val="0"/>
              </a:spcAft>
              <a:buClr>
                <a:schemeClr val="dk1"/>
              </a:buClr>
              <a:buSzPts val="3200"/>
              <a:buChar char="•"/>
            </a:pPr>
            <a:r>
              <a:rPr lang="en-US"/>
              <a:t>Object-oriented programming organizes a program around its data (that is, objects) and a set of well-defined interfaces to that data. </a:t>
            </a:r>
            <a:endParaRPr/>
          </a:p>
          <a:p>
            <a:pPr indent="-342900" lvl="0" marL="342900" rtl="0" algn="l">
              <a:spcBef>
                <a:spcPts val="640"/>
              </a:spcBef>
              <a:spcAft>
                <a:spcPts val="0"/>
              </a:spcAft>
              <a:buClr>
                <a:schemeClr val="dk1"/>
              </a:buClr>
              <a:buSzPts val="3200"/>
              <a:buChar char="•"/>
            </a:pPr>
            <a:r>
              <a:rPr lang="en-US"/>
              <a:t>Ex: booking  a cab</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457200" y="228600"/>
            <a:ext cx="8229600" cy="838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Class Definition</a:t>
            </a:r>
            <a:endParaRPr/>
          </a:p>
        </p:txBody>
      </p:sp>
      <p:sp>
        <p:nvSpPr>
          <p:cNvPr id="403" name="Google Shape;403;p50"/>
          <p:cNvSpPr txBox="1"/>
          <p:nvPr>
            <p:ph idx="1" type="body"/>
          </p:nvPr>
        </p:nvSpPr>
        <p:spPr>
          <a:xfrm>
            <a:off x="152400" y="1066800"/>
            <a:ext cx="8839200" cy="5638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A Java program may contain several class definitions, classes are an essential part of any java program. </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It defines the information about the user-defined classes in a program.</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A class is a collection of variable and  methods  that operate on the fields. </a:t>
            </a:r>
            <a:endParaRPr/>
          </a:p>
          <a:p>
            <a:pPr indent="-342900" lvl="0" marL="342900" rtl="0" algn="just">
              <a:spcBef>
                <a:spcPts val="592"/>
              </a:spcBef>
              <a:spcAft>
                <a:spcPts val="0"/>
              </a:spcAft>
              <a:buClr>
                <a:schemeClr val="dk1"/>
              </a:buClr>
              <a:buSzPct val="100000"/>
              <a:buChar char="•"/>
            </a:pPr>
            <a:r>
              <a:rPr lang="en-US">
                <a:latin typeface="Times New Roman"/>
                <a:ea typeface="Times New Roman"/>
                <a:cs typeface="Times New Roman"/>
                <a:sym typeface="Times New Roman"/>
              </a:rPr>
              <a:t>Every program in Java will have at least one class with the main method.</a:t>
            </a:r>
            <a:endParaRPr/>
          </a:p>
          <a:p>
            <a:pPr indent="-342900" lvl="0" marL="342900" rtl="0" algn="l">
              <a:spcBef>
                <a:spcPts val="592"/>
              </a:spcBef>
              <a:spcAft>
                <a:spcPts val="0"/>
              </a:spcAft>
              <a:buClr>
                <a:srgbClr val="FF0000"/>
              </a:buClr>
              <a:buSzPct val="100000"/>
              <a:buChar char="•"/>
            </a:pPr>
            <a:r>
              <a:rPr b="1" lang="en-US">
                <a:solidFill>
                  <a:srgbClr val="FF0000"/>
                </a:solidFill>
              </a:rPr>
              <a:t>Main Method Class</a:t>
            </a:r>
            <a:endParaRPr>
              <a:solidFill>
                <a:srgbClr val="FF0000"/>
              </a:solidFill>
            </a:endParaRPr>
          </a:p>
          <a:p>
            <a:pPr indent="-342900" lvl="0" marL="342900" rtl="0" algn="l">
              <a:spcBef>
                <a:spcPts val="592"/>
              </a:spcBef>
              <a:spcAft>
                <a:spcPts val="0"/>
              </a:spcAft>
              <a:buClr>
                <a:schemeClr val="dk1"/>
              </a:buClr>
              <a:buSzPct val="100000"/>
              <a:buChar char="•"/>
            </a:pPr>
            <a:r>
              <a:rPr lang="en-US"/>
              <a:t>The main method is from where the execution actually starts and follows the order specified for the following statements</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Example</a:t>
            </a:r>
            <a:endParaRPr>
              <a:solidFill>
                <a:srgbClr val="FF0000"/>
              </a:solidFill>
            </a:endParaRPr>
          </a:p>
        </p:txBody>
      </p:sp>
      <p:sp>
        <p:nvSpPr>
          <p:cNvPr id="409" name="Google Shape;409;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class Ex1{</a:t>
            </a:r>
            <a:endParaRPr/>
          </a:p>
          <a:p>
            <a:pPr indent="0" lvl="0" marL="0" rtl="0" algn="l">
              <a:spcBef>
                <a:spcPts val="640"/>
              </a:spcBef>
              <a:spcAft>
                <a:spcPts val="0"/>
              </a:spcAft>
              <a:buClr>
                <a:schemeClr val="dk1"/>
              </a:buClr>
              <a:buSzPts val="3200"/>
              <a:buNone/>
            </a:pPr>
            <a:r>
              <a:rPr lang="en-US"/>
              <a:t>//main method declaration</a:t>
            </a:r>
            <a:endParaRPr/>
          </a:p>
          <a:p>
            <a:pPr indent="0" lvl="0" marL="0" rtl="0" algn="l">
              <a:spcBef>
                <a:spcPts val="640"/>
              </a:spcBef>
              <a:spcAft>
                <a:spcPts val="0"/>
              </a:spcAft>
              <a:buClr>
                <a:schemeClr val="dk1"/>
              </a:buClr>
              <a:buSzPts val="3200"/>
              <a:buNone/>
            </a:pPr>
            <a:r>
              <a:rPr lang="en-US"/>
              <a:t>public static void main(String args[])</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System.out.println("hello world");</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415" name="Google Shape;41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latin typeface="Times New Roman"/>
                <a:ea typeface="Times New Roman"/>
                <a:cs typeface="Times New Roman"/>
                <a:sym typeface="Times New Roman"/>
              </a:rPr>
              <a:t>Save the file as </a:t>
            </a:r>
            <a:r>
              <a:rPr lang="en-US">
                <a:solidFill>
                  <a:srgbClr val="FF0000"/>
                </a:solidFill>
                <a:latin typeface="Times New Roman"/>
                <a:ea typeface="Times New Roman"/>
                <a:cs typeface="Times New Roman"/>
                <a:sym typeface="Times New Roman"/>
              </a:rPr>
              <a:t>Ex1.java</a:t>
            </a:r>
            <a:endParaRPr>
              <a:solidFill>
                <a:srgbClr val="FF0000"/>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1" lang="en-US">
                <a:latin typeface="Times New Roman"/>
                <a:ea typeface="Times New Roman"/>
                <a:cs typeface="Times New Roman"/>
                <a:sym typeface="Times New Roman"/>
              </a:rPr>
              <a:t>Compile</a:t>
            </a:r>
            <a:r>
              <a:rPr lang="en-US">
                <a:latin typeface="Times New Roman"/>
                <a:ea typeface="Times New Roman"/>
                <a:cs typeface="Times New Roman"/>
                <a:sym typeface="Times New Roman"/>
              </a:rPr>
              <a:t> the file by giving the command	</a:t>
            </a:r>
            <a:r>
              <a:rPr lang="en-US">
                <a:solidFill>
                  <a:srgbClr val="FF0000"/>
                </a:solidFill>
                <a:latin typeface="Times New Roman"/>
                <a:ea typeface="Times New Roman"/>
                <a:cs typeface="Times New Roman"/>
                <a:sym typeface="Times New Roman"/>
              </a:rPr>
              <a:t>javac  Ex1.java</a:t>
            </a:r>
            <a:endParaRPr>
              <a:solidFill>
                <a:srgbClr val="FF0000"/>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1" lang="en-US">
                <a:latin typeface="Times New Roman"/>
                <a:ea typeface="Times New Roman"/>
                <a:cs typeface="Times New Roman"/>
                <a:sym typeface="Times New Roman"/>
              </a:rPr>
              <a:t>execute:</a:t>
            </a:r>
            <a:r>
              <a:rPr lang="en-US">
                <a:latin typeface="Times New Roman"/>
                <a:ea typeface="Times New Roman"/>
                <a:cs typeface="Times New Roman"/>
                <a:sym typeface="Times New Roman"/>
              </a:rPr>
              <a:t>		</a:t>
            </a:r>
            <a:r>
              <a:rPr lang="en-US">
                <a:solidFill>
                  <a:srgbClr val="FF0000"/>
                </a:solidFill>
                <a:latin typeface="Times New Roman"/>
                <a:ea typeface="Times New Roman"/>
                <a:cs typeface="Times New Roman"/>
                <a:sym typeface="Times New Roman"/>
              </a:rPr>
              <a:t>java Ex1</a:t>
            </a:r>
            <a:endParaRPr>
              <a:solidFill>
                <a:srgbClr val="FF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solidFill>
                  <a:srgbClr val="FF0000"/>
                </a:solidFill>
              </a:rPr>
              <a:t>Data types</a:t>
            </a:r>
            <a:endParaRPr/>
          </a:p>
        </p:txBody>
      </p:sp>
      <p:sp>
        <p:nvSpPr>
          <p:cNvPr id="421" name="Google Shape;421;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latin typeface="Times New Roman"/>
                <a:ea typeface="Times New Roman"/>
                <a:cs typeface="Times New Roman"/>
                <a:sym typeface="Times New Roman"/>
              </a:rPr>
              <a:t>Data types specify the different sizes and values that can be stored in the variable.</a:t>
            </a:r>
            <a:endParaRPr/>
          </a:p>
          <a:p>
            <a:pPr indent="-342900" lvl="0" marL="342900" rtl="0" algn="just">
              <a:spcBef>
                <a:spcPts val="592"/>
              </a:spcBef>
              <a:spcAft>
                <a:spcPts val="0"/>
              </a:spcAft>
              <a:buClr>
                <a:schemeClr val="dk1"/>
              </a:buClr>
              <a:buSzPct val="100000"/>
              <a:buChar char="•"/>
            </a:pPr>
            <a:r>
              <a:rPr b="1" lang="en-US">
                <a:latin typeface="Times New Roman"/>
                <a:ea typeface="Times New Roman"/>
                <a:cs typeface="Times New Roman"/>
                <a:sym typeface="Times New Roman"/>
              </a:rPr>
              <a:t>Primitive: </a:t>
            </a:r>
            <a:r>
              <a:rPr lang="en-US">
                <a:latin typeface="Times New Roman"/>
                <a:ea typeface="Times New Roman"/>
                <a:cs typeface="Times New Roman"/>
                <a:sym typeface="Times New Roman"/>
              </a:rPr>
              <a:t>The primitive data types are built-in data types and they specify the type of value stored in a variable and the memory size </a:t>
            </a:r>
            <a:endParaRPr/>
          </a:p>
          <a:p>
            <a:pPr indent="-342900" lvl="0" marL="342900" rtl="0" algn="just">
              <a:spcBef>
                <a:spcPts val="592"/>
              </a:spcBef>
              <a:spcAft>
                <a:spcPts val="0"/>
              </a:spcAft>
              <a:buClr>
                <a:schemeClr val="dk1"/>
              </a:buClr>
              <a:buSzPct val="100000"/>
              <a:buChar char="•"/>
            </a:pPr>
            <a:r>
              <a:rPr b="1" lang="en-US">
                <a:latin typeface="Times New Roman"/>
                <a:ea typeface="Times New Roman"/>
                <a:cs typeface="Times New Roman"/>
                <a:sym typeface="Times New Roman"/>
              </a:rPr>
              <a:t>Non-primitive: </a:t>
            </a:r>
            <a:r>
              <a:rPr lang="en-US">
                <a:latin typeface="Times New Roman"/>
                <a:ea typeface="Times New Roman"/>
                <a:cs typeface="Times New Roman"/>
                <a:sym typeface="Times New Roman"/>
              </a:rPr>
              <a:t>Non-primitive data types are the reference data types or user-created data types. All non-primitive data types are implemented using object concepts. Every variable of the non-primitive data type is an object.</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C:\Users\hi\Desktop\naresh\subjects\java\java-data-types.jpg" id="427" name="Google Shape;427;p54"/>
          <p:cNvPicPr preferRelativeResize="0"/>
          <p:nvPr>
            <p:ph idx="1" type="body"/>
          </p:nvPr>
        </p:nvPicPr>
        <p:blipFill rotWithShape="1">
          <a:blip r:embed="rId3">
            <a:alphaModFix/>
          </a:blip>
          <a:srcRect b="0" l="0" r="0" t="0"/>
          <a:stretch/>
        </p:blipFill>
        <p:spPr>
          <a:xfrm>
            <a:off x="76200" y="381000"/>
            <a:ext cx="9067800" cy="568071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VARIABLE</a:t>
            </a:r>
            <a:endParaRPr b="1" i="0" sz="4400" u="none" cap="none" strike="noStrike">
              <a:solidFill>
                <a:srgbClr val="FF0000"/>
              </a:solidFill>
              <a:latin typeface="Times New Roman"/>
              <a:ea typeface="Times New Roman"/>
              <a:cs typeface="Times New Roman"/>
              <a:sym typeface="Times New Roman"/>
            </a:endParaRPr>
          </a:p>
        </p:txBody>
      </p:sp>
      <p:sp>
        <p:nvSpPr>
          <p:cNvPr id="433" name="Google Shape;433;p5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Name of the memory location used to store data</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Variable is an identifier which can be used to identify input data in a program.</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1" i="0" lang="en-US" sz="3200" u="none" cap="none" strike="noStrike">
                <a:solidFill>
                  <a:schemeClr val="dk1"/>
                </a:solidFill>
                <a:latin typeface="Times New Roman"/>
                <a:ea typeface="Times New Roman"/>
                <a:cs typeface="Times New Roman"/>
                <a:sym typeface="Times New Roman"/>
              </a:rPr>
              <a:t>Syntax</a:t>
            </a:r>
            <a:r>
              <a:rPr b="0" i="0" lang="en-US" sz="3200" u="none" cap="none" strike="noStrike">
                <a:solidFill>
                  <a:schemeClr val="dk1"/>
                </a:solidFill>
                <a:latin typeface="Times New Roman"/>
                <a:ea typeface="Times New Roman"/>
                <a:cs typeface="Times New Roman"/>
                <a:sym typeface="Times New Roman"/>
              </a:rPr>
              <a:t>:Variable_name = value;</a:t>
            </a:r>
            <a:endParaRPr b="0" i="0" sz="3200" u="none" cap="none" strike="noStrik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descr="C:\Users\hi\Desktop\java\variable-declaration.png" id="434" name="Google Shape;434;p55"/>
          <p:cNvPicPr preferRelativeResize="0"/>
          <p:nvPr/>
        </p:nvPicPr>
        <p:blipFill rotWithShape="1">
          <a:blip r:embed="rId3">
            <a:alphaModFix/>
          </a:blip>
          <a:srcRect b="0" l="0" r="0" t="0"/>
          <a:stretch/>
        </p:blipFill>
        <p:spPr>
          <a:xfrm>
            <a:off x="1600200" y="4114800"/>
            <a:ext cx="6477000" cy="2743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latin typeface="Times New Roman"/>
                <a:ea typeface="Times New Roman"/>
                <a:cs typeface="Times New Roman"/>
                <a:sym typeface="Times New Roman"/>
              </a:rPr>
              <a:t>Rules to declare a Variable</a:t>
            </a:r>
            <a:br>
              <a:rPr lang="en-US">
                <a:solidFill>
                  <a:srgbClr val="FF0000"/>
                </a:solidFill>
                <a:latin typeface="Times New Roman"/>
                <a:ea typeface="Times New Roman"/>
                <a:cs typeface="Times New Roman"/>
                <a:sym typeface="Times New Roman"/>
              </a:rPr>
            </a:br>
            <a:endParaRPr>
              <a:solidFill>
                <a:srgbClr val="FF0000"/>
              </a:solidFill>
              <a:latin typeface="Times New Roman"/>
              <a:ea typeface="Times New Roman"/>
              <a:cs typeface="Times New Roman"/>
              <a:sym typeface="Times New Roman"/>
            </a:endParaRPr>
          </a:p>
        </p:txBody>
      </p:sp>
      <p:sp>
        <p:nvSpPr>
          <p:cNvPr id="440" name="Google Shape;440;p56"/>
          <p:cNvSpPr txBox="1"/>
          <p:nvPr>
            <p:ph idx="1" type="body"/>
          </p:nvPr>
        </p:nvSpPr>
        <p:spPr>
          <a:xfrm>
            <a:off x="457200" y="1066800"/>
            <a:ext cx="82296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Allowed characters for identifiers are [A-Z],[a-z],[0-9], ‘$‘(dollar sign) and ‘_‘ (underscore).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should not start with digits([0-9])</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case-sensitive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No space are allowed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Reserved Words can’t be used as an identifier.</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Maximum length of variable is 64 characters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457200" y="274638"/>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endParaRPr/>
          </a:p>
        </p:txBody>
      </p:sp>
      <p:sp>
        <p:nvSpPr>
          <p:cNvPr id="446" name="Google Shape;446;p57"/>
          <p:cNvSpPr txBox="1"/>
          <p:nvPr>
            <p:ph idx="1" type="body"/>
          </p:nvPr>
        </p:nvSpPr>
        <p:spPr>
          <a:xfrm>
            <a:off x="457200" y="457200"/>
            <a:ext cx="8229600" cy="579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u="sng">
                <a:latin typeface="Times New Roman"/>
                <a:ea typeface="Times New Roman"/>
                <a:cs typeface="Times New Roman"/>
                <a:sym typeface="Times New Roman"/>
              </a:rPr>
              <a:t>Variable declarations</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b="1" lang="en-US">
                <a:latin typeface="Times New Roman"/>
                <a:ea typeface="Times New Roman"/>
                <a:cs typeface="Times New Roman"/>
                <a:sym typeface="Times New Roman"/>
              </a:rPr>
              <a:t>Syntax</a:t>
            </a:r>
            <a:r>
              <a:rPr lang="en-US">
                <a:latin typeface="Times New Roman"/>
                <a:ea typeface="Times New Roman"/>
                <a:cs typeface="Times New Roman"/>
                <a:sym typeface="Times New Roman"/>
              </a:rPr>
              <a:t>: Datatype variable_name;</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lang="en-US">
                <a:latin typeface="Times New Roman"/>
                <a:ea typeface="Times New Roman"/>
                <a:cs typeface="Times New Roman"/>
                <a:sym typeface="Times New Roman"/>
              </a:rPr>
              <a:t>Ex: int b1;</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u="sng">
                <a:latin typeface="Times New Roman"/>
                <a:ea typeface="Times New Roman"/>
                <a:cs typeface="Times New Roman"/>
                <a:sym typeface="Times New Roman"/>
              </a:rPr>
              <a:t>Variable initialization</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b="1" lang="en-US">
                <a:latin typeface="Times New Roman"/>
                <a:ea typeface="Times New Roman"/>
                <a:cs typeface="Times New Roman"/>
                <a:sym typeface="Times New Roman"/>
              </a:rPr>
              <a:t>Syntax</a:t>
            </a:r>
            <a:r>
              <a:rPr lang="en-US">
                <a:latin typeface="Times New Roman"/>
                <a:ea typeface="Times New Roman"/>
                <a:cs typeface="Times New Roman"/>
                <a:sym typeface="Times New Roman"/>
              </a:rPr>
              <a:t>: Datatype variable_name= value;</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lang="en-US">
                <a:latin typeface="Times New Roman"/>
                <a:ea typeface="Times New Roman"/>
                <a:cs typeface="Times New Roman"/>
                <a:sym typeface="Times New Roman"/>
              </a:rPr>
              <a:t>Ex: int b=100;</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b="1" lang="en-US" u="sng">
                <a:latin typeface="Times New Roman"/>
                <a:ea typeface="Times New Roman"/>
                <a:cs typeface="Times New Roman"/>
                <a:sym typeface="Times New Roman"/>
              </a:rPr>
              <a:t>Variable assignment</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b="1" lang="en-US">
                <a:latin typeface="Times New Roman"/>
                <a:ea typeface="Times New Roman"/>
                <a:cs typeface="Times New Roman"/>
                <a:sym typeface="Times New Roman"/>
              </a:rPr>
              <a:t>Syntax:  Datatype </a:t>
            </a:r>
            <a:r>
              <a:rPr lang="en-US">
                <a:latin typeface="Times New Roman"/>
                <a:ea typeface="Times New Roman"/>
                <a:cs typeface="Times New Roman"/>
                <a:sym typeface="Times New Roman"/>
              </a:rPr>
              <a:t>Variable_Name = value;</a:t>
            </a:r>
            <a:endParaRPr>
              <a:latin typeface="Times New Roman"/>
              <a:ea typeface="Times New Roman"/>
              <a:cs typeface="Times New Roman"/>
              <a:sym typeface="Times New Roman"/>
            </a:endParaRPr>
          </a:p>
          <a:p>
            <a:pPr indent="0" lvl="1" marL="400050" rtl="0" algn="l">
              <a:spcBef>
                <a:spcPts val="560"/>
              </a:spcBef>
              <a:spcAft>
                <a:spcPts val="0"/>
              </a:spcAft>
              <a:buClr>
                <a:schemeClr val="dk1"/>
              </a:buClr>
              <a:buSzPts val="2800"/>
              <a:buNone/>
            </a:pPr>
            <a:r>
              <a:rPr lang="en-US">
                <a:latin typeface="Times New Roman"/>
                <a:ea typeface="Times New Roman"/>
                <a:cs typeface="Times New Roman"/>
                <a:sym typeface="Times New Roman"/>
              </a:rPr>
              <a:t>Ex:int b= 100;</a:t>
            </a:r>
            <a:endParaRPr/>
          </a:p>
          <a:p>
            <a:pPr indent="0" lvl="1" marL="400050" rtl="0" algn="l">
              <a:spcBef>
                <a:spcPts val="560"/>
              </a:spcBef>
              <a:spcAft>
                <a:spcPts val="0"/>
              </a:spcAft>
              <a:buClr>
                <a:schemeClr val="dk1"/>
              </a:buClr>
              <a:buSzPts val="2800"/>
              <a:buNone/>
            </a:pPr>
            <a:r>
              <a:rPr lang="en-US">
                <a:latin typeface="Times New Roman"/>
                <a:ea typeface="Times New Roman"/>
                <a:cs typeface="Times New Roman"/>
                <a:sym typeface="Times New Roman"/>
              </a:rPr>
              <a:t>	int a=b;</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Types of variables</a:t>
            </a:r>
            <a:endParaRPr b="1" i="0" sz="4400" u="none" cap="none" strike="noStrike">
              <a:solidFill>
                <a:schemeClr val="dk1"/>
              </a:solidFill>
              <a:latin typeface="Times New Roman"/>
              <a:ea typeface="Times New Roman"/>
              <a:cs typeface="Times New Roman"/>
              <a:sym typeface="Times New Roman"/>
            </a:endParaRPr>
          </a:p>
        </p:txBody>
      </p:sp>
      <p:sp>
        <p:nvSpPr>
          <p:cNvPr id="452" name="Google Shape;452;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Local variables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Instance variables or Member variables or Global variables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Static variables or Class variables</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Final variables</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457200" y="274638"/>
            <a:ext cx="8229600" cy="106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endParaRPr/>
          </a:p>
        </p:txBody>
      </p:sp>
      <p:sp>
        <p:nvSpPr>
          <p:cNvPr id="458" name="Google Shape;458;p59"/>
          <p:cNvSpPr txBox="1"/>
          <p:nvPr>
            <p:ph idx="1" type="body"/>
          </p:nvPr>
        </p:nvSpPr>
        <p:spPr>
          <a:xfrm>
            <a:off x="457200" y="685800"/>
            <a:ext cx="8229600" cy="54403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Example</a:t>
            </a:r>
            <a:r>
              <a:rPr b="1" i="0" lang="en-US" sz="3200" u="none" cap="none" strike="noStrike">
                <a:solidFill>
                  <a:srgbClr val="FF0000"/>
                </a:solidFill>
                <a:latin typeface="Times New Roman"/>
                <a:ea typeface="Times New Roman"/>
                <a:cs typeface="Times New Roman"/>
                <a:sym typeface="Times New Roman"/>
              </a:rPr>
              <a:t> </a:t>
            </a:r>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Calibri"/>
              <a:ea typeface="Calibri"/>
              <a:cs typeface="Calibri"/>
              <a:sym typeface="Calibri"/>
            </a:endParaRPr>
          </a:p>
        </p:txBody>
      </p:sp>
      <p:sp>
        <p:nvSpPr>
          <p:cNvPr id="459" name="Google Shape;459;p59"/>
          <p:cNvSpPr/>
          <p:nvPr/>
        </p:nvSpPr>
        <p:spPr>
          <a:xfrm>
            <a:off x="838200" y="1447800"/>
            <a:ext cx="5638800" cy="3914918"/>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class ABC</a:t>
            </a:r>
            <a:endParaRPr sz="24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  	int data=50;</a:t>
            </a:r>
            <a:r>
              <a:rPr b="1" lang="en-US" sz="2400">
                <a:solidFill>
                  <a:schemeClr val="dk1"/>
                </a:solidFill>
                <a:latin typeface="Times New Roman"/>
                <a:ea typeface="Times New Roman"/>
                <a:cs typeface="Times New Roman"/>
                <a:sym typeface="Times New Roman"/>
              </a:rPr>
              <a:t>//instance variable  </a:t>
            </a:r>
            <a:endParaRPr sz="2400">
              <a:solidFill>
                <a:schemeClr val="dk1"/>
              </a:solidFill>
              <a:latin typeface="Calibri"/>
              <a:ea typeface="Calibri"/>
              <a:cs typeface="Calibri"/>
              <a:sym typeface="Calibri"/>
            </a:endParaRPr>
          </a:p>
          <a:p>
            <a:pPr indent="45720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static int m=100</a:t>
            </a:r>
            <a:r>
              <a:rPr b="1" lang="en-US" sz="2400">
                <a:solidFill>
                  <a:schemeClr val="dk1"/>
                </a:solidFill>
                <a:latin typeface="Times New Roman"/>
                <a:ea typeface="Times New Roman"/>
                <a:cs typeface="Times New Roman"/>
                <a:sym typeface="Times New Roman"/>
              </a:rPr>
              <a:t>;//static variable</a:t>
            </a:r>
            <a:endParaRPr sz="2400">
              <a:solidFill>
                <a:schemeClr val="dk1"/>
              </a:solidFill>
              <a:latin typeface="Calibri"/>
              <a:ea typeface="Calibri"/>
              <a:cs typeface="Calibri"/>
              <a:sym typeface="Calibri"/>
            </a:endParaRPr>
          </a:p>
          <a:p>
            <a:pPr indent="45720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final static int x=28: // </a:t>
            </a:r>
            <a:r>
              <a:rPr b="1" lang="en-US" sz="2400">
                <a:solidFill>
                  <a:schemeClr val="dk1"/>
                </a:solidFill>
                <a:latin typeface="Times New Roman"/>
                <a:ea typeface="Times New Roman"/>
                <a:cs typeface="Times New Roman"/>
                <a:sym typeface="Times New Roman"/>
              </a:rPr>
              <a:t>final variable</a:t>
            </a:r>
            <a:endParaRPr sz="2400">
              <a:solidFill>
                <a:schemeClr val="dk1"/>
              </a:solidFill>
              <a:latin typeface="Calibri"/>
              <a:ea typeface="Calibri"/>
              <a:cs typeface="Calibri"/>
              <a:sym typeface="Calibri"/>
            </a:endParaRPr>
          </a:p>
          <a:p>
            <a:pPr indent="45720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void method()</a:t>
            </a:r>
            <a:endParaRPr sz="2400">
              <a:solidFill>
                <a:schemeClr val="dk1"/>
              </a:solidFill>
              <a:latin typeface="Calibri"/>
              <a:ea typeface="Calibri"/>
              <a:cs typeface="Calibri"/>
              <a:sym typeface="Calibri"/>
            </a:endParaRPr>
          </a:p>
          <a:p>
            <a:pPr indent="45720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Calibri"/>
              <a:ea typeface="Calibri"/>
              <a:cs typeface="Calibri"/>
              <a:sym typeface="Calibri"/>
            </a:endParaRPr>
          </a:p>
          <a:p>
            <a:pPr indent="457200" lvl="0" marL="9144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int  n=90;//</a:t>
            </a:r>
            <a:r>
              <a:rPr b="1" lang="en-US" sz="2400">
                <a:solidFill>
                  <a:schemeClr val="dk1"/>
                </a:solidFill>
                <a:latin typeface="Times New Roman"/>
                <a:ea typeface="Times New Roman"/>
                <a:cs typeface="Times New Roman"/>
                <a:sym typeface="Times New Roman"/>
              </a:rPr>
              <a:t>local variable</a:t>
            </a:r>
            <a:endParaRPr sz="2400">
              <a:solidFill>
                <a:schemeClr val="dk1"/>
              </a:solidFill>
              <a:latin typeface="Calibri"/>
              <a:ea typeface="Calibri"/>
              <a:cs typeface="Calibri"/>
              <a:sym typeface="Calibri"/>
            </a:endParaRPr>
          </a:p>
          <a:p>
            <a:pPr indent="45720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24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}//end of class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 way of viewing world – Agents &amp; communities</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Cab booking</a:t>
            </a:r>
            <a:endParaRPr/>
          </a:p>
          <a:p>
            <a:pPr indent="-514350" lvl="0" marL="514350" rtl="0" algn="l">
              <a:spcBef>
                <a:spcPts val="640"/>
              </a:spcBef>
              <a:spcAft>
                <a:spcPts val="0"/>
              </a:spcAft>
              <a:buClr>
                <a:schemeClr val="dk1"/>
              </a:buClr>
              <a:buSzPts val="3200"/>
              <a:buAutoNum type="arabicPeriod"/>
            </a:pPr>
            <a:r>
              <a:rPr lang="en-US"/>
              <a:t>Source, destination</a:t>
            </a:r>
            <a:endParaRPr/>
          </a:p>
          <a:p>
            <a:pPr indent="-514350" lvl="0" marL="514350" rtl="0" algn="l">
              <a:spcBef>
                <a:spcPts val="640"/>
              </a:spcBef>
              <a:spcAft>
                <a:spcPts val="0"/>
              </a:spcAft>
              <a:buClr>
                <a:schemeClr val="dk1"/>
              </a:buClr>
              <a:buSzPts val="3200"/>
              <a:buAutoNum type="arabicPeriod"/>
            </a:pPr>
            <a:r>
              <a:rPr lang="en-US"/>
              <a:t>Type: micro, mini, max</a:t>
            </a:r>
            <a:endParaRPr/>
          </a:p>
          <a:p>
            <a:pPr indent="-514350" lvl="0" marL="514350" rtl="0" algn="l">
              <a:spcBef>
                <a:spcPts val="640"/>
              </a:spcBef>
              <a:spcAft>
                <a:spcPts val="0"/>
              </a:spcAft>
              <a:buClr>
                <a:schemeClr val="dk1"/>
              </a:buClr>
              <a:buSzPts val="3200"/>
              <a:buAutoNum type="arabicPeriod"/>
            </a:pPr>
            <a:r>
              <a:rPr lang="en-US"/>
              <a:t>Applies some method </a:t>
            </a:r>
            <a:endParaRPr/>
          </a:p>
          <a:p>
            <a:pPr indent="-514350" lvl="0" marL="514350" rtl="0" algn="l">
              <a:spcBef>
                <a:spcPts val="640"/>
              </a:spcBef>
              <a:spcAft>
                <a:spcPts val="0"/>
              </a:spcAft>
              <a:buClr>
                <a:schemeClr val="dk1"/>
              </a:buClr>
              <a:buSzPts val="3200"/>
              <a:buAutoNum type="arabicPeriod"/>
            </a:pPr>
            <a:r>
              <a:rPr lang="en-US"/>
              <a:t>Fare ( busy hours, normal, office hrs</a:t>
            </a:r>
            <a:endParaRPr/>
          </a:p>
          <a:p>
            <a:pPr indent="-514350" lvl="0" marL="514350" rtl="0" algn="l">
              <a:spcBef>
                <a:spcPts val="640"/>
              </a:spcBef>
              <a:spcAft>
                <a:spcPts val="0"/>
              </a:spcAft>
              <a:buClr>
                <a:schemeClr val="dk1"/>
              </a:buClr>
              <a:buSzPts val="3200"/>
              <a:buFont typeface="Arial"/>
              <a:buAutoNum type="arabicPeriod"/>
            </a:pPr>
            <a:r>
              <a:rPr lang="en-US"/>
              <a:t>Cancel trip( delay)</a:t>
            </a:r>
            <a:endParaRPr/>
          </a:p>
          <a:p>
            <a:pPr indent="-514350" lvl="0" marL="514350" rtl="0" algn="l">
              <a:spcBef>
                <a:spcPts val="640"/>
              </a:spcBef>
              <a:spcAft>
                <a:spcPts val="0"/>
              </a:spcAft>
              <a:buClr>
                <a:schemeClr val="dk1"/>
              </a:buClr>
              <a:buSzPts val="3200"/>
              <a:buFont typeface="Arial"/>
              <a:buAutoNum type="arabicPeriod"/>
            </a:pPr>
            <a:r>
              <a:rPr lang="en-US"/>
              <a:t>Pick up, dropping</a:t>
            </a:r>
            <a:endParaRPr/>
          </a:p>
          <a:p>
            <a:pPr indent="-514350" lvl="0" marL="514350" rtl="0" algn="l">
              <a:spcBef>
                <a:spcPts val="640"/>
              </a:spcBef>
              <a:spcAft>
                <a:spcPts val="0"/>
              </a:spcAft>
              <a:buClr>
                <a:schemeClr val="dk1"/>
              </a:buClr>
              <a:buSzPts val="3200"/>
              <a:buFont typeface="Arial"/>
              <a:buAutoNum type="arabicPeriod"/>
            </a:pPr>
            <a:r>
              <a:rPr lang="en-US"/>
              <a:t>Payment method(cash, paytm, g pay etc)</a:t>
            </a:r>
            <a:endParaRPr/>
          </a:p>
          <a:p>
            <a:pPr indent="-311150" lvl="0" marL="514350" rtl="0" algn="l">
              <a:spcBef>
                <a:spcPts val="640"/>
              </a:spcBef>
              <a:spcAft>
                <a:spcPts val="0"/>
              </a:spcAft>
              <a:buClr>
                <a:schemeClr val="dk1"/>
              </a:buClr>
              <a:buSzPts val="32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457200" y="762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r>
              <a:rPr b="1" i="0" lang="en-US" sz="4400" u="none" cap="none" strike="noStrike">
                <a:solidFill>
                  <a:srgbClr val="FF0000"/>
                </a:solidFill>
                <a:latin typeface="Times New Roman"/>
                <a:ea typeface="Times New Roman"/>
                <a:cs typeface="Times New Roman"/>
                <a:sym typeface="Times New Roman"/>
              </a:rPr>
              <a:t>Identifier</a:t>
            </a:r>
            <a:endParaRPr b="0" i="0" sz="4400" u="none" cap="none" strike="noStrike">
              <a:solidFill>
                <a:srgbClr val="FF0000"/>
              </a:solidFill>
              <a:latin typeface="Times New Roman"/>
              <a:ea typeface="Times New Roman"/>
              <a:cs typeface="Times New Roman"/>
              <a:sym typeface="Times New Roman"/>
            </a:endParaRPr>
          </a:p>
        </p:txBody>
      </p:sp>
      <p:sp>
        <p:nvSpPr>
          <p:cNvPr id="465" name="Google Shape;465;p60"/>
          <p:cNvSpPr txBox="1"/>
          <p:nvPr>
            <p:ph idx="1" type="body"/>
          </p:nvPr>
        </p:nvSpPr>
        <p:spPr>
          <a:xfrm>
            <a:off x="152400" y="914400"/>
            <a:ext cx="8915400" cy="5867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Any Name used to identify a particular element in a program</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must have a unique name.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544"/>
              </a:spcBef>
              <a:spcAft>
                <a:spcPts val="0"/>
              </a:spcAft>
              <a:buClr>
                <a:schemeClr val="dk1"/>
              </a:buClr>
              <a:buSzPct val="100000"/>
              <a:buChar char="•"/>
            </a:pPr>
            <a:r>
              <a:rPr b="0" i="1" lang="en-US" sz="3200" u="none" cap="none" strike="noStrike">
                <a:solidFill>
                  <a:schemeClr val="dk1"/>
                </a:solidFill>
                <a:latin typeface="Times New Roman"/>
                <a:ea typeface="Times New Roman"/>
                <a:cs typeface="Times New Roman"/>
                <a:sym typeface="Times New Roman"/>
              </a:rPr>
              <a:t>Identifiers</a:t>
            </a:r>
            <a:r>
              <a:rPr b="0" i="0" lang="en-US" sz="3200" u="none" cap="none" strike="noStrike">
                <a:solidFill>
                  <a:schemeClr val="dk1"/>
                </a:solidFill>
                <a:latin typeface="Times New Roman"/>
                <a:ea typeface="Times New Roman"/>
                <a:cs typeface="Times New Roman"/>
                <a:sym typeface="Times New Roman"/>
              </a:rPr>
              <a:t> are the names of variables, methods, classes, packages and interfaces.</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Example : In our Ex1 program, the identifiers are : Ex1, main, args, println.</a:t>
            </a:r>
            <a:endParaRPr/>
          </a:p>
          <a:p>
            <a:pPr indent="0" lvl="0" marL="0" marR="0" rtl="0" algn="l">
              <a:spcBef>
                <a:spcPts val="544"/>
              </a:spcBef>
              <a:spcAft>
                <a:spcPts val="0"/>
              </a:spcAft>
              <a:buClr>
                <a:schemeClr val="dk1"/>
              </a:buClr>
              <a:buSzPct val="100000"/>
              <a:buFont typeface="Arial"/>
              <a:buNone/>
            </a:pPr>
            <a:r>
              <a:rPr b="1" i="0" lang="en-US" sz="3200" u="sng" cap="none" strike="noStrike">
                <a:solidFill>
                  <a:schemeClr val="dk1"/>
                </a:solidFill>
                <a:latin typeface="Times New Roman"/>
                <a:ea typeface="Times New Roman"/>
                <a:cs typeface="Times New Roman"/>
                <a:sym typeface="Times New Roman"/>
              </a:rPr>
              <a:t>Rules: </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Allowed characters for identifiers are [A-Z],[a-z],[0-9], ‘$‘(dollar sign) and ‘_‘ (underscore).</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should not start with digits([0-9])</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case-sensitive</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No space are allowed </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There is no limit </a:t>
            </a:r>
            <a:endParaRPr/>
          </a:p>
          <a:p>
            <a:pPr indent="-342900" lvl="0" marL="342900" rtl="0" algn="l">
              <a:spcBef>
                <a:spcPts val="544"/>
              </a:spcBef>
              <a:spcAft>
                <a:spcPts val="0"/>
              </a:spcAft>
              <a:buClr>
                <a:schemeClr val="dk1"/>
              </a:buClr>
              <a:buSzPct val="100000"/>
              <a:buChar char="•"/>
            </a:pPr>
            <a:r>
              <a:rPr b="0" i="0" lang="en-US" sz="3200" u="none" cap="none" strike="noStrike">
                <a:solidFill>
                  <a:schemeClr val="dk1"/>
                </a:solidFill>
                <a:latin typeface="Times New Roman"/>
                <a:ea typeface="Times New Roman"/>
                <a:cs typeface="Times New Roman"/>
                <a:sym typeface="Times New Roman"/>
              </a:rPr>
              <a:t>Reserved Words can’t be used as an identifier</a:t>
            </a:r>
            <a:endParaRPr/>
          </a:p>
          <a:p>
            <a:pPr indent="-170180" lvl="0" marL="342900" rtl="0" algn="l">
              <a:spcBef>
                <a:spcPts val="544"/>
              </a:spcBef>
              <a:spcAft>
                <a:spcPts val="0"/>
              </a:spcAft>
              <a:buClr>
                <a:schemeClr val="dk1"/>
              </a:buClr>
              <a:buSzPct val="100000"/>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Arrays</a:t>
            </a:r>
            <a:endParaRPr b="1" i="0" sz="4400" u="none" cap="none" strike="noStrike">
              <a:solidFill>
                <a:srgbClr val="FF0000"/>
              </a:solidFill>
              <a:latin typeface="Times New Roman"/>
              <a:ea typeface="Times New Roman"/>
              <a:cs typeface="Times New Roman"/>
              <a:sym typeface="Times New Roman"/>
            </a:endParaRPr>
          </a:p>
        </p:txBody>
      </p:sp>
      <p:sp>
        <p:nvSpPr>
          <p:cNvPr id="471" name="Google Shape;471;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Java provides a data structure, the array, which stores a fixed-size sequential collection of elements of the same type. An array is used to store a collection of data, but it is often more useful to think of an array as a collection of variables of the same type.</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Need of array: Find out average of pass mark in a subject</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type="title"/>
          </p:nvPr>
        </p:nvSpPr>
        <p:spPr>
          <a:xfrm>
            <a:off x="381000" y="3810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Array</a:t>
            </a:r>
            <a:endParaRPr b="1">
              <a:solidFill>
                <a:srgbClr val="FF0000"/>
              </a:solidFill>
              <a:latin typeface="Times New Roman"/>
              <a:ea typeface="Times New Roman"/>
              <a:cs typeface="Times New Roman"/>
              <a:sym typeface="Times New Roman"/>
            </a:endParaRPr>
          </a:p>
        </p:txBody>
      </p:sp>
      <p:sp>
        <p:nvSpPr>
          <p:cNvPr id="477" name="Google Shape;477;p62"/>
          <p:cNvSpPr txBox="1"/>
          <p:nvPr>
            <p:ph idx="1" type="body"/>
          </p:nvPr>
        </p:nvSpPr>
        <p:spPr>
          <a:xfrm>
            <a:off x="304800" y="1143000"/>
            <a:ext cx="87630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Is a data structure where we store similar elements. </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We can store only a fixed set of elements in a Java array.</a:t>
            </a:r>
            <a:endParaRPr b="0" i="0" sz="32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Array in Java is index-based, the first element of the array is stored at the 0th index, 2nd element is stored on 1st index and so on.</a:t>
            </a:r>
            <a:endParaRPr b="0" i="0" sz="3200" u="none" cap="none" strike="noStrike">
              <a:solidFill>
                <a:schemeClr val="dk1"/>
              </a:solidFill>
              <a:latin typeface="Times New Roman"/>
              <a:ea typeface="Times New Roman"/>
              <a:cs typeface="Times New Roman"/>
              <a:sym typeface="Times New Roman"/>
            </a:endParaRPr>
          </a:p>
        </p:txBody>
      </p:sp>
      <p:pic>
        <p:nvPicPr>
          <p:cNvPr descr="Image result for array" id="478" name="Google Shape;478;p62"/>
          <p:cNvPicPr preferRelativeResize="0"/>
          <p:nvPr/>
        </p:nvPicPr>
        <p:blipFill rotWithShape="1">
          <a:blip r:embed="rId3">
            <a:alphaModFix/>
          </a:blip>
          <a:srcRect b="0" l="0" r="0" t="0"/>
          <a:stretch/>
        </p:blipFill>
        <p:spPr>
          <a:xfrm>
            <a:off x="1828800" y="4953000"/>
            <a:ext cx="5257800" cy="1524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3"/>
          <p:cNvSpPr txBox="1"/>
          <p:nvPr>
            <p:ph type="title"/>
          </p:nvPr>
        </p:nvSpPr>
        <p:spPr>
          <a:xfrm>
            <a:off x="457200" y="152400"/>
            <a:ext cx="8229600" cy="868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b="1" lang="en-US">
                <a:latin typeface="Times New Roman"/>
                <a:ea typeface="Times New Roman"/>
                <a:cs typeface="Times New Roman"/>
                <a:sym typeface="Times New Roman"/>
              </a:rPr>
            </a:b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Advantages and Disadvantages</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484" name="Google Shape;484;p63"/>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FF0000"/>
              </a:buClr>
              <a:buSzPct val="100000"/>
              <a:buNone/>
            </a:pPr>
            <a:r>
              <a:rPr b="1" lang="en-US">
                <a:solidFill>
                  <a:srgbClr val="FF0000"/>
                </a:solidFill>
                <a:latin typeface="Times New Roman"/>
                <a:ea typeface="Times New Roman"/>
                <a:cs typeface="Times New Roman"/>
                <a:sym typeface="Times New Roman"/>
              </a:rPr>
              <a:t>Advantages</a:t>
            </a:r>
            <a:endParaRPr>
              <a:solidFill>
                <a:srgbClr val="FF0000"/>
              </a:solidFill>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b="1" lang="en-US">
                <a:latin typeface="Times New Roman"/>
                <a:ea typeface="Times New Roman"/>
                <a:cs typeface="Times New Roman"/>
                <a:sym typeface="Times New Roman"/>
              </a:rPr>
              <a:t>Code Optimization</a:t>
            </a:r>
            <a:r>
              <a:rPr lang="en-US">
                <a:latin typeface="Times New Roman"/>
                <a:ea typeface="Times New Roman"/>
                <a:cs typeface="Times New Roman"/>
                <a:sym typeface="Times New Roman"/>
              </a:rPr>
              <a:t>: It makes the code optimized; we can retrieve or sort the data efficiently.</a:t>
            </a:r>
            <a:endParaRPr/>
          </a:p>
          <a:p>
            <a:pPr indent="-342900" lvl="0" marL="342900" rtl="0" algn="l">
              <a:spcBef>
                <a:spcPts val="592"/>
              </a:spcBef>
              <a:spcAft>
                <a:spcPts val="0"/>
              </a:spcAft>
              <a:buClr>
                <a:schemeClr val="dk1"/>
              </a:buClr>
              <a:buSzPct val="100000"/>
              <a:buChar char="•"/>
            </a:pPr>
            <a:r>
              <a:rPr b="1" lang="en-US">
                <a:latin typeface="Times New Roman"/>
                <a:ea typeface="Times New Roman"/>
                <a:cs typeface="Times New Roman"/>
                <a:sym typeface="Times New Roman"/>
              </a:rPr>
              <a:t>Random access:</a:t>
            </a:r>
            <a:r>
              <a:rPr lang="en-US">
                <a:latin typeface="Times New Roman"/>
                <a:ea typeface="Times New Roman"/>
                <a:cs typeface="Times New Roman"/>
                <a:sym typeface="Times New Roman"/>
              </a:rPr>
              <a:t> We can get any data located at an index position.</a:t>
            </a:r>
            <a:endParaRPr/>
          </a:p>
          <a:p>
            <a:pPr indent="0" lvl="0" marL="0" rtl="0" algn="l">
              <a:spcBef>
                <a:spcPts val="592"/>
              </a:spcBef>
              <a:spcAft>
                <a:spcPts val="0"/>
              </a:spcAft>
              <a:buClr>
                <a:srgbClr val="FF0000"/>
              </a:buClr>
              <a:buSzPct val="100000"/>
              <a:buNone/>
            </a:pPr>
            <a:r>
              <a:rPr b="1" lang="en-US">
                <a:solidFill>
                  <a:srgbClr val="FF0000"/>
                </a:solidFill>
                <a:latin typeface="Times New Roman"/>
                <a:ea typeface="Times New Roman"/>
                <a:cs typeface="Times New Roman"/>
                <a:sym typeface="Times New Roman"/>
              </a:rPr>
              <a:t>Disadvantages</a:t>
            </a:r>
            <a:endParaRPr>
              <a:solidFill>
                <a:srgbClr val="FF0000"/>
              </a:solidFill>
              <a:latin typeface="Times New Roman"/>
              <a:ea typeface="Times New Roman"/>
              <a:cs typeface="Times New Roman"/>
              <a:sym typeface="Times New Roman"/>
            </a:endParaRPr>
          </a:p>
          <a:p>
            <a:pPr indent="-342900" lvl="0" marL="342900" rtl="0" algn="l">
              <a:spcBef>
                <a:spcPts val="592"/>
              </a:spcBef>
              <a:spcAft>
                <a:spcPts val="0"/>
              </a:spcAft>
              <a:buClr>
                <a:schemeClr val="dk1"/>
              </a:buClr>
              <a:buSzPct val="100000"/>
              <a:buChar char="•"/>
            </a:pPr>
            <a:r>
              <a:rPr b="1" lang="en-US">
                <a:latin typeface="Times New Roman"/>
                <a:ea typeface="Times New Roman"/>
                <a:cs typeface="Times New Roman"/>
                <a:sym typeface="Times New Roman"/>
              </a:rPr>
              <a:t>Size Limit: </a:t>
            </a:r>
            <a:r>
              <a:rPr lang="en-US">
                <a:latin typeface="Times New Roman"/>
                <a:ea typeface="Times New Roman"/>
                <a:cs typeface="Times New Roman"/>
                <a:sym typeface="Times New Roman"/>
              </a:rPr>
              <a:t>We can store only the fixed size of elements in the array. It doesn't grow its size at runtime. To solve this problem, collection framework is used in Java which grows automatically.</a:t>
            </a:r>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Types of arrays</a:t>
            </a:r>
            <a:endParaRPr b="1" i="0" sz="4400" u="none" cap="none" strike="noStrike">
              <a:solidFill>
                <a:srgbClr val="FF0000"/>
              </a:solidFill>
              <a:latin typeface="Times New Roman"/>
              <a:ea typeface="Times New Roman"/>
              <a:cs typeface="Times New Roman"/>
              <a:sym typeface="Times New Roman"/>
            </a:endParaRPr>
          </a:p>
        </p:txBody>
      </p:sp>
      <p:sp>
        <p:nvSpPr>
          <p:cNvPr id="490" name="Google Shape;490;p64"/>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Single Dimensional Array: it stores single row of data</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Multidimensional Array: it stores the data in the form of rows and columns (matrix form)</a:t>
            </a:r>
            <a:endParaRPr>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457200" y="152400"/>
            <a:ext cx="8229600" cy="868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Single Dimensional Array</a:t>
            </a:r>
            <a:br>
              <a:rPr lang="en-US">
                <a:latin typeface="Times New Roman"/>
                <a:ea typeface="Times New Roman"/>
                <a:cs typeface="Times New Roman"/>
                <a:sym typeface="Times New Roman"/>
              </a:rPr>
            </a:br>
            <a:endParaRPr/>
          </a:p>
        </p:txBody>
      </p:sp>
      <p:sp>
        <p:nvSpPr>
          <p:cNvPr id="496" name="Google Shape;496;p65"/>
          <p:cNvSpPr txBox="1"/>
          <p:nvPr>
            <p:ph idx="1" type="body"/>
          </p:nvPr>
        </p:nvSpPr>
        <p:spPr>
          <a:xfrm>
            <a:off x="457200" y="1066800"/>
            <a:ext cx="8229600" cy="5638800"/>
          </a:xfrm>
          <a:prstGeom prst="rect">
            <a:avLst/>
          </a:prstGeom>
          <a:solidFill>
            <a:schemeClr val="lt2"/>
          </a:solid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latin typeface="Times New Roman"/>
                <a:ea typeface="Times New Roman"/>
                <a:cs typeface="Times New Roman"/>
                <a:sym typeface="Times New Roman"/>
              </a:rPr>
              <a:t>Syntax to Declare an Array </a:t>
            </a:r>
            <a:endParaRPr b="1">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dataType[]  arr; (or)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dataType  []arr; (or)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dataType  arr[];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1" lang="en-US">
                <a:latin typeface="Times New Roman"/>
                <a:ea typeface="Times New Roman"/>
                <a:cs typeface="Times New Roman"/>
                <a:sym typeface="Times New Roman"/>
              </a:rPr>
              <a:t>Instantiation of an Array</a:t>
            </a:r>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Data_type  arrayRefVar=new  datatype[size</a:t>
            </a:r>
            <a:r>
              <a:rPr b="1"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example: int a[]=new int[5</a:t>
            </a:r>
            <a:r>
              <a:rPr b="1" lang="en-US">
                <a:latin typeface="Times New Roman"/>
                <a:ea typeface="Times New Roman"/>
                <a:cs typeface="Times New Roman"/>
                <a:sym typeface="Times New Roman"/>
              </a:rPr>
              <a:t>]</a:t>
            </a:r>
            <a:endParaRPr/>
          </a:p>
          <a:p>
            <a:pPr indent="-342900" lvl="0" marL="342900" rtl="0" algn="l">
              <a:spcBef>
                <a:spcPts val="640"/>
              </a:spcBef>
              <a:spcAft>
                <a:spcPts val="0"/>
              </a:spcAft>
              <a:buClr>
                <a:schemeClr val="dk1"/>
              </a:buClr>
              <a:buSzPts val="3200"/>
              <a:buChar char="•"/>
            </a:pPr>
            <a:r>
              <a:rPr b="1" lang="en-US" u="sng">
                <a:latin typeface="Times New Roman"/>
                <a:ea typeface="Times New Roman"/>
                <a:cs typeface="Times New Roman"/>
                <a:sym typeface="Times New Roman"/>
              </a:rPr>
              <a:t>Note: </a:t>
            </a:r>
            <a:r>
              <a:rPr lang="en-US">
                <a:latin typeface="Times New Roman"/>
                <a:ea typeface="Times New Roman"/>
                <a:cs typeface="Times New Roman"/>
                <a:sym typeface="Times New Roman"/>
              </a:rPr>
              <a:t>Storage for the array itself is not allocated until you use “new”.</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For initializing method the “new” command is not needed.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int[] a={5,3,7,89,2};</a:t>
            </a:r>
            <a:endParaRPr b="1" u="sng">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b="1" u="sng">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endParaRPr/>
          </a:p>
        </p:txBody>
      </p:sp>
      <p:sp>
        <p:nvSpPr>
          <p:cNvPr id="502" name="Google Shape;502;p66"/>
          <p:cNvSpPr txBox="1"/>
          <p:nvPr>
            <p:ph idx="1" type="body"/>
          </p:nvPr>
        </p:nvSpPr>
        <p:spPr>
          <a:xfrm>
            <a:off x="304800" y="990600"/>
            <a:ext cx="8610600" cy="5135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latin typeface="Times New Roman"/>
                <a:ea typeface="Times New Roman"/>
                <a:cs typeface="Times New Roman"/>
                <a:sym typeface="Times New Roman"/>
              </a:rPr>
              <a:t>Initialization is loading the array with the values. </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Font typeface="Noto Sans Symbols"/>
              <a:buChar char="⮚"/>
            </a:pPr>
            <a:r>
              <a:rPr lang="en-US">
                <a:latin typeface="Times New Roman"/>
                <a:ea typeface="Times New Roman"/>
                <a:cs typeface="Times New Roman"/>
                <a:sym typeface="Times New Roman"/>
              </a:rPr>
              <a:t>int[] h=new int[5]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h[0]=32;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h[1]=12;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h[2]=66;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h[3]=54; </a:t>
            </a:r>
            <a:endParaRPr>
              <a:latin typeface="Times New Roman"/>
              <a:ea typeface="Times New Roman"/>
              <a:cs typeface="Times New Roman"/>
              <a:sym typeface="Times New Roman"/>
            </a:endParaRPr>
          </a:p>
          <a:p>
            <a:pPr indent="0" lvl="2" marL="800100" rtl="0" algn="l">
              <a:spcBef>
                <a:spcPts val="480"/>
              </a:spcBef>
              <a:spcAft>
                <a:spcPts val="0"/>
              </a:spcAft>
              <a:buClr>
                <a:schemeClr val="dk1"/>
              </a:buClr>
              <a:buSzPts val="2400"/>
              <a:buNone/>
            </a:pPr>
            <a:r>
              <a:rPr lang="en-US">
                <a:latin typeface="Times New Roman"/>
                <a:ea typeface="Times New Roman"/>
                <a:cs typeface="Times New Roman"/>
                <a:sym typeface="Times New Roman"/>
              </a:rPr>
              <a:t>h[4]=43;</a:t>
            </a:r>
            <a:endParaRPr>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Multidimensional Array </a:t>
            </a:r>
            <a:endParaRPr b="0" i="0" sz="4400" u="none" cap="none" strike="noStrike">
              <a:solidFill>
                <a:schemeClr val="dk1"/>
              </a:solidFill>
              <a:latin typeface="Times New Roman"/>
              <a:ea typeface="Times New Roman"/>
              <a:cs typeface="Times New Roman"/>
              <a:sym typeface="Times New Roman"/>
            </a:endParaRPr>
          </a:p>
        </p:txBody>
      </p:sp>
      <p:sp>
        <p:nvSpPr>
          <p:cNvPr id="508" name="Google Shape;508;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0" lang="en-US" sz="3200" u="none" cap="none" strike="noStrike">
                <a:solidFill>
                  <a:schemeClr val="dk1"/>
                </a:solidFill>
                <a:latin typeface="Times New Roman"/>
                <a:ea typeface="Times New Roman"/>
                <a:cs typeface="Times New Roman"/>
                <a:sym typeface="Times New Roman"/>
              </a:rPr>
              <a:t>Syntax t</a:t>
            </a:r>
            <a:r>
              <a:rPr b="0" i="0" lang="en-US" sz="3200" u="none" cap="none" strike="noStrike">
                <a:solidFill>
                  <a:schemeClr val="dk1"/>
                </a:solidFill>
                <a:latin typeface="Times New Roman"/>
                <a:ea typeface="Times New Roman"/>
                <a:cs typeface="Times New Roman"/>
                <a:sym typeface="Times New Roman"/>
              </a:rPr>
              <a:t>o Declare Multidimensional Array </a:t>
            </a:r>
            <a:endParaRPr b="0" i="0" sz="3200" u="none" cap="none" strike="noStrike">
              <a:solidFill>
                <a:schemeClr val="dk1"/>
              </a:solidFill>
              <a:latin typeface="Times New Roman"/>
              <a:ea typeface="Times New Roman"/>
              <a:cs typeface="Times New Roman"/>
              <a:sym typeface="Times New Roman"/>
            </a:endParaRPr>
          </a:p>
          <a:p>
            <a:pPr indent="0" lvl="1" marL="40005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dataType[][]  arrayRefVar; (or)  </a:t>
            </a:r>
            <a:endParaRPr b="0" i="0" sz="2800" u="none" cap="none" strike="noStrike">
              <a:solidFill>
                <a:schemeClr val="dk1"/>
              </a:solidFill>
              <a:latin typeface="Times New Roman"/>
              <a:ea typeface="Times New Roman"/>
              <a:cs typeface="Times New Roman"/>
              <a:sym typeface="Times New Roman"/>
            </a:endParaRPr>
          </a:p>
          <a:p>
            <a:pPr indent="0" lvl="1" marL="40005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dataType  [][]arrayRefVar; (or)  </a:t>
            </a:r>
            <a:endParaRPr b="0" i="0" sz="2800" u="none" cap="none" strike="noStrike">
              <a:solidFill>
                <a:schemeClr val="dk1"/>
              </a:solidFill>
              <a:latin typeface="Times New Roman"/>
              <a:ea typeface="Times New Roman"/>
              <a:cs typeface="Times New Roman"/>
              <a:sym typeface="Times New Roman"/>
            </a:endParaRPr>
          </a:p>
          <a:p>
            <a:pPr indent="0" lvl="1" marL="40005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dataType  arrayRefVar[][]; (or)  </a:t>
            </a:r>
            <a:endParaRPr b="0" i="0" sz="2800" u="none" cap="none" strike="noStrike">
              <a:solidFill>
                <a:schemeClr val="dk1"/>
              </a:solidFill>
              <a:latin typeface="Times New Roman"/>
              <a:ea typeface="Times New Roman"/>
              <a:cs typeface="Times New Roman"/>
              <a:sym typeface="Times New Roman"/>
            </a:endParaRPr>
          </a:p>
          <a:p>
            <a:pPr indent="0" lvl="1" marL="40005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dataType  []arrayRefVar[];   </a:t>
            </a:r>
            <a:endParaRPr b="0" i="0" sz="2800" u="none" cap="none" strike="noStrike">
              <a:solidFill>
                <a:schemeClr val="dk1"/>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Example:</a:t>
            </a:r>
            <a:endParaRPr/>
          </a:p>
          <a:p>
            <a:pPr indent="0" lvl="1" marL="400050" marR="0" rtl="0" algn="l">
              <a:spcBef>
                <a:spcPts val="56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int[][] a=new int[3][3];   //3 row and 3 column  </a:t>
            </a:r>
            <a:endParaRPr b="0" i="0" sz="28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Operators</a:t>
            </a:r>
            <a:br>
              <a:rPr b="1" i="0" lang="en-US" sz="4400" u="none" cap="none" strike="noStrike">
                <a:solidFill>
                  <a:srgbClr val="FF0000"/>
                </a:solidFill>
                <a:latin typeface="Times New Roman"/>
                <a:ea typeface="Times New Roman"/>
                <a:cs typeface="Times New Roman"/>
                <a:sym typeface="Times New Roman"/>
              </a:rPr>
            </a:br>
            <a:endParaRPr b="0" i="0" sz="4400" u="none" cap="none" strike="noStrike">
              <a:solidFill>
                <a:srgbClr val="FF0000"/>
              </a:solidFill>
              <a:latin typeface="Times New Roman"/>
              <a:ea typeface="Times New Roman"/>
              <a:cs typeface="Times New Roman"/>
              <a:sym typeface="Times New Roman"/>
            </a:endParaRPr>
          </a:p>
        </p:txBody>
      </p:sp>
      <p:sp>
        <p:nvSpPr>
          <p:cNvPr id="514" name="Google Shape;514;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0" i="0" lang="en-US" sz="3200" u="none" cap="none" strike="noStrike">
                <a:solidFill>
                  <a:srgbClr val="888888"/>
                </a:solidFill>
                <a:latin typeface="Calibri"/>
                <a:ea typeface="Calibri"/>
                <a:cs typeface="Calibri"/>
                <a:sym typeface="Calibri"/>
              </a:rPr>
              <a:t>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Operators</a:t>
            </a:r>
            <a:endParaRPr b="0" i="0" sz="4400" u="none" cap="none" strike="noStrike">
              <a:solidFill>
                <a:schemeClr val="dk1"/>
              </a:solidFill>
              <a:latin typeface="Calibri"/>
              <a:ea typeface="Calibri"/>
              <a:cs typeface="Calibri"/>
              <a:sym typeface="Calibri"/>
            </a:endParaRPr>
          </a:p>
        </p:txBody>
      </p:sp>
      <p:sp>
        <p:nvSpPr>
          <p:cNvPr id="520" name="Google Shape;520;p69"/>
          <p:cNvSpPr txBox="1"/>
          <p:nvPr>
            <p:ph idx="1" type="body"/>
          </p:nvPr>
        </p:nvSpPr>
        <p:spPr>
          <a:xfrm>
            <a:off x="457200" y="1295400"/>
            <a:ext cx="8229600" cy="5181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latin typeface="Times New Roman"/>
                <a:ea typeface="Times New Roman"/>
                <a:cs typeface="Times New Roman"/>
                <a:sym typeface="Times New Roman"/>
              </a:rPr>
              <a:t>Operator</a:t>
            </a:r>
            <a:r>
              <a:rPr lang="en-US">
                <a:latin typeface="Times New Roman"/>
                <a:ea typeface="Times New Roman"/>
                <a:cs typeface="Times New Roman"/>
                <a:sym typeface="Times New Roman"/>
              </a:rPr>
              <a:t> is a special symbol that tells the compiler to perform specific mathematical or logical Operation. Java supports following lists of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Arithmetic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Unary operators</a:t>
            </a:r>
            <a:endParaRPr>
              <a:latin typeface="Times New Roman"/>
              <a:ea typeface="Times New Roman"/>
              <a:cs typeface="Times New Roman"/>
              <a:sym typeface="Times New Roman"/>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Relational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Logical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Bitwise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Assignment Operators</a:t>
            </a:r>
            <a:endParaRPr/>
          </a:p>
          <a:p>
            <a:pPr indent="-514350" lvl="0" marL="514350" rtl="0" algn="l">
              <a:spcBef>
                <a:spcPts val="592"/>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Ternary or Conditional Operators</a:t>
            </a:r>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 way of viewing world – Agents &amp; communities</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Agent : ola (uber, orange cabs)</a:t>
            </a:r>
            <a:endParaRPr/>
          </a:p>
          <a:p>
            <a:pPr indent="-342900" lvl="0" marL="342900" rtl="0" algn="l">
              <a:spcBef>
                <a:spcPts val="592"/>
              </a:spcBef>
              <a:spcAft>
                <a:spcPts val="0"/>
              </a:spcAft>
              <a:buClr>
                <a:schemeClr val="dk1"/>
              </a:buClr>
              <a:buSzPct val="100000"/>
              <a:buChar char="•"/>
            </a:pPr>
            <a:r>
              <a:rPr lang="en-US"/>
              <a:t>Message: request</a:t>
            </a:r>
            <a:endParaRPr/>
          </a:p>
          <a:p>
            <a:pPr indent="-342900" lvl="0" marL="342900" rtl="0" algn="l">
              <a:spcBef>
                <a:spcPts val="592"/>
              </a:spcBef>
              <a:spcAft>
                <a:spcPts val="0"/>
              </a:spcAft>
              <a:buClr>
                <a:schemeClr val="dk1"/>
              </a:buClr>
              <a:buSzPct val="100000"/>
              <a:buChar char="•"/>
            </a:pPr>
            <a:r>
              <a:rPr lang="en-US"/>
              <a:t>Responsibility : to process the request</a:t>
            </a:r>
            <a:endParaRPr/>
          </a:p>
          <a:p>
            <a:pPr indent="-342900" lvl="0" marL="342900" rtl="0" algn="l">
              <a:spcBef>
                <a:spcPts val="592"/>
              </a:spcBef>
              <a:spcAft>
                <a:spcPts val="0"/>
              </a:spcAft>
              <a:buClr>
                <a:schemeClr val="dk1"/>
              </a:buClr>
              <a:buSzPct val="100000"/>
              <a:buChar char="•"/>
            </a:pPr>
            <a:r>
              <a:rPr lang="en-US"/>
              <a:t>Agent uses some method to perform or process the request. The method that the agent uses is hidden from the customer.</a:t>
            </a:r>
            <a:endParaRPr/>
          </a:p>
          <a:p>
            <a:pPr indent="-342900" lvl="0" marL="342900" rtl="0" algn="l">
              <a:spcBef>
                <a:spcPts val="592"/>
              </a:spcBef>
              <a:spcAft>
                <a:spcPts val="0"/>
              </a:spcAft>
              <a:buClr>
                <a:schemeClr val="dk1"/>
              </a:buClr>
              <a:buSzPct val="100000"/>
              <a:buChar char="•"/>
            </a:pPr>
            <a:r>
              <a:rPr lang="en-US"/>
              <a:t>So, in object-oriented programming, problem-solving is the solution to our problem which requires the help of many individuals in the community.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 </a:t>
            </a:r>
            <a:endParaRPr b="0" i="0" sz="4400" u="none" cap="none" strike="noStrike">
              <a:solidFill>
                <a:schemeClr val="dk1"/>
              </a:solidFill>
              <a:latin typeface="Calibri"/>
              <a:ea typeface="Calibri"/>
              <a:cs typeface="Calibri"/>
              <a:sym typeface="Calibri"/>
            </a:endParaRPr>
          </a:p>
        </p:txBody>
      </p:sp>
      <p:pic>
        <p:nvPicPr>
          <p:cNvPr descr="C:\Users\hi\Desktop\naresh\subjects\java\operator-java.png" id="526" name="Google Shape;526;p70"/>
          <p:cNvPicPr preferRelativeResize="0"/>
          <p:nvPr>
            <p:ph idx="1" type="body"/>
          </p:nvPr>
        </p:nvPicPr>
        <p:blipFill rotWithShape="1">
          <a:blip r:embed="rId3">
            <a:alphaModFix/>
          </a:blip>
          <a:srcRect b="0" l="0" r="0" t="0"/>
          <a:stretch/>
        </p:blipFill>
        <p:spPr>
          <a:xfrm>
            <a:off x="685800" y="990600"/>
            <a:ext cx="8001000" cy="5638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1"/>
          <p:cNvSpPr txBox="1"/>
          <p:nvPr>
            <p:ph type="title"/>
          </p:nvPr>
        </p:nvSpPr>
        <p:spPr>
          <a:xfrm>
            <a:off x="457200" y="274638"/>
            <a:ext cx="8229600" cy="868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Arithmetic Operators</a:t>
            </a:r>
            <a:br>
              <a:rPr b="1" lang="en-US">
                <a:solidFill>
                  <a:srgbClr val="FF0000"/>
                </a:solidFill>
                <a:latin typeface="Times New Roman"/>
                <a:ea typeface="Times New Roman"/>
                <a:cs typeface="Times New Roman"/>
                <a:sym typeface="Times New Roman"/>
              </a:rPr>
            </a:br>
            <a:endParaRPr>
              <a:solidFill>
                <a:srgbClr val="FF0000"/>
              </a:solidFill>
              <a:latin typeface="Times New Roman"/>
              <a:ea typeface="Times New Roman"/>
              <a:cs typeface="Times New Roman"/>
              <a:sym typeface="Times New Roman"/>
            </a:endParaRPr>
          </a:p>
        </p:txBody>
      </p:sp>
      <p:sp>
        <p:nvSpPr>
          <p:cNvPr id="532" name="Google Shape;532;p71"/>
          <p:cNvSpPr txBox="1"/>
          <p:nvPr>
            <p:ph idx="1" type="body"/>
          </p:nvPr>
        </p:nvSpPr>
        <p:spPr>
          <a:xfrm>
            <a:off x="457200" y="990600"/>
            <a:ext cx="8382000" cy="5638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Java arithmetic operator takes numerical values as operands, operates on them, and returns a single numerical value. Java Arithmetic operators are used for simple mathematic operations, they are</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Addition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Substruction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Multiplication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Division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Modulos (%)</a:t>
            </a:r>
            <a:endParaRPr/>
          </a:p>
          <a:p>
            <a:pPr indent="-139700" lvl="0" marL="34290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457200" y="274638"/>
            <a:ext cx="8229600" cy="944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Arithmetic Operators</a:t>
            </a:r>
            <a:br>
              <a:rPr b="1" lang="en-US">
                <a:solidFill>
                  <a:srgbClr val="FF0000"/>
                </a:solidFill>
                <a:latin typeface="Times New Roman"/>
                <a:ea typeface="Times New Roman"/>
                <a:cs typeface="Times New Roman"/>
                <a:sym typeface="Times New Roman"/>
              </a:rPr>
            </a:br>
            <a:endParaRPr/>
          </a:p>
        </p:txBody>
      </p:sp>
      <p:sp>
        <p:nvSpPr>
          <p:cNvPr id="538" name="Google Shape;538;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graphicFrame>
        <p:nvGraphicFramePr>
          <p:cNvPr id="539" name="Google Shape;539;p72"/>
          <p:cNvGraphicFramePr/>
          <p:nvPr/>
        </p:nvGraphicFramePr>
        <p:xfrm>
          <a:off x="1066800" y="1600202"/>
          <a:ext cx="3000000" cy="3000000"/>
        </p:xfrm>
        <a:graphic>
          <a:graphicData uri="http://schemas.openxmlformats.org/drawingml/2006/table">
            <a:tbl>
              <a:tblPr>
                <a:noFill/>
                <a:tableStyleId>{EA153AE6-6219-4B52-A4F2-DF0118F8E53D}</a:tableStyleId>
              </a:tblPr>
              <a:tblGrid>
                <a:gridCol w="2565400"/>
                <a:gridCol w="2565400"/>
                <a:gridCol w="2565400"/>
              </a:tblGrid>
              <a:tr h="1315100">
                <a:tc>
                  <a:txBody>
                    <a:bodyPr/>
                    <a:lstStyle/>
                    <a:p>
                      <a:pPr indent="0" lvl="0" marL="0" marR="0" rtl="0" algn="ctr">
                        <a:spcBef>
                          <a:spcPts val="0"/>
                        </a:spcBef>
                        <a:spcAft>
                          <a:spcPts val="0"/>
                        </a:spcAft>
                        <a:buNone/>
                      </a:pPr>
                      <a:r>
                        <a:rPr lang="en-US" sz="1800" u="none" cap="none" strike="noStrike">
                          <a:solidFill>
                            <a:srgbClr val="FFFFFF"/>
                          </a:solidFill>
                        </a:rPr>
                        <a:t>Operator</a:t>
                      </a:r>
                      <a:endParaRPr/>
                    </a:p>
                  </a:txBody>
                  <a:tcPr marT="91450" marB="914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B8E4"/>
                    </a:solidFill>
                  </a:tcPr>
                </a:tc>
                <a:tc>
                  <a:txBody>
                    <a:bodyPr/>
                    <a:lstStyle/>
                    <a:p>
                      <a:pPr indent="0" lvl="0" marL="0" marR="0" rtl="0" algn="ctr">
                        <a:spcBef>
                          <a:spcPts val="0"/>
                        </a:spcBef>
                        <a:spcAft>
                          <a:spcPts val="0"/>
                        </a:spcAft>
                        <a:buNone/>
                      </a:pPr>
                      <a:r>
                        <a:rPr lang="en-US" sz="1800" u="none" cap="none" strike="noStrike">
                          <a:solidFill>
                            <a:srgbClr val="FFFFFF"/>
                          </a:solidFill>
                        </a:rPr>
                        <a:t>Example (int A=8, B=3)</a:t>
                      </a:r>
                      <a:endParaRPr/>
                    </a:p>
                  </a:txBody>
                  <a:tcPr marT="91450" marB="914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B8E4"/>
                    </a:solidFill>
                  </a:tcPr>
                </a:tc>
                <a:tc>
                  <a:txBody>
                    <a:bodyPr/>
                    <a:lstStyle/>
                    <a:p>
                      <a:pPr indent="0" lvl="0" marL="0" marR="0" rtl="0" algn="ctr">
                        <a:spcBef>
                          <a:spcPts val="0"/>
                        </a:spcBef>
                        <a:spcAft>
                          <a:spcPts val="0"/>
                        </a:spcAft>
                        <a:buNone/>
                      </a:pPr>
                      <a:r>
                        <a:rPr lang="en-US" sz="1800" u="none" cap="none" strike="noStrike">
                          <a:solidFill>
                            <a:srgbClr val="FFFFFF"/>
                          </a:solidFill>
                        </a:rPr>
                        <a:t>Result</a:t>
                      </a:r>
                      <a:endParaRPr/>
                    </a:p>
                  </a:txBody>
                  <a:tcPr marT="91450" marB="914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00B8E4"/>
                    </a:solidFill>
                  </a:tcPr>
                </a:tc>
              </a:tr>
              <a:tr h="712350">
                <a:tc>
                  <a:txBody>
                    <a:bodyPr/>
                    <a:lstStyle/>
                    <a:p>
                      <a:pPr indent="0" lvl="0" marL="0" marR="0" rtl="0" algn="l">
                        <a:spcBef>
                          <a:spcPts val="0"/>
                        </a:spcBef>
                        <a:spcAft>
                          <a:spcPts val="0"/>
                        </a:spcAft>
                        <a:buNone/>
                      </a:pPr>
                      <a:r>
                        <a:rPr lang="en-US" sz="1800" u="none" cap="none" strike="noStrike"/>
                        <a:t>+</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A+B</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11</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712350">
                <a:tc>
                  <a:txBody>
                    <a:bodyPr/>
                    <a:lstStyle/>
                    <a:p>
                      <a:pPr indent="0" lvl="0" marL="0" marR="0" rtl="0" algn="l">
                        <a:spcBef>
                          <a:spcPts val="0"/>
                        </a:spcBef>
                        <a:spcAft>
                          <a:spcPts val="0"/>
                        </a:spcAft>
                        <a:buNone/>
                      </a:pPr>
                      <a:r>
                        <a:rPr lang="en-US" sz="1800"/>
                        <a:t>-</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A-B</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5</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712350">
                <a:tc>
                  <a:txBody>
                    <a:bodyPr/>
                    <a:lstStyle/>
                    <a:p>
                      <a:pPr indent="0" lvl="0" marL="0" marR="0" rtl="0" algn="l">
                        <a:spcBef>
                          <a:spcPts val="0"/>
                        </a:spcBef>
                        <a:spcAft>
                          <a:spcPts val="0"/>
                        </a:spcAft>
                        <a:buNone/>
                      </a:pPr>
                      <a:r>
                        <a:rPr lang="en-US" sz="1800"/>
                        <a:t>*</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A*B</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24</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712350">
                <a:tc>
                  <a:txBody>
                    <a:bodyPr/>
                    <a:lstStyle/>
                    <a:p>
                      <a:pPr indent="0" lvl="0" marL="0" marR="0" rtl="0" algn="l">
                        <a:spcBef>
                          <a:spcPts val="0"/>
                        </a:spcBef>
                        <a:spcAft>
                          <a:spcPts val="0"/>
                        </a:spcAft>
                        <a:buNone/>
                      </a:pPr>
                      <a:r>
                        <a:rPr lang="en-US" sz="1800"/>
                        <a:t>/</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A/B</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2</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712350">
                <a:tc>
                  <a:txBody>
                    <a:bodyPr/>
                    <a:lstStyle/>
                    <a:p>
                      <a:pPr indent="0" lvl="0" marL="0" marR="0" rtl="0" algn="l">
                        <a:spcBef>
                          <a:spcPts val="0"/>
                        </a:spcBef>
                        <a:spcAft>
                          <a:spcPts val="0"/>
                        </a:spcAft>
                        <a:buNone/>
                      </a:pPr>
                      <a:r>
                        <a:rPr lang="en-US" sz="1800"/>
                        <a:t>%</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A%4</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0</a:t>
                      </a:r>
                      <a:endParaRPr/>
                    </a:p>
                  </a:txBody>
                  <a:tcPr marT="60950" marB="60950" marR="60950" marL="609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Unary operators</a:t>
            </a:r>
            <a:br>
              <a:rPr lang="en-US">
                <a:latin typeface="Times New Roman"/>
                <a:ea typeface="Times New Roman"/>
                <a:cs typeface="Times New Roman"/>
                <a:sym typeface="Times New Roman"/>
              </a:rPr>
            </a:br>
            <a:endParaRPr/>
          </a:p>
        </p:txBody>
      </p:sp>
      <p:sp>
        <p:nvSpPr>
          <p:cNvPr id="545" name="Google Shape;545;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Unary operators require only one operand. </a:t>
            </a:r>
            <a:endParaRPr b="0" i="0" sz="3200" u="none" cap="none" strike="noStrike">
              <a:solidFill>
                <a:schemeClr val="dk1"/>
              </a:solidFill>
              <a:latin typeface="Times New Roman"/>
              <a:ea typeface="Times New Roman"/>
              <a:cs typeface="Times New Roman"/>
              <a:sym typeface="Times New Roman"/>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342900" lvl="0" marL="342900" marR="0" rtl="0" algn="l">
              <a:spcBef>
                <a:spcPts val="640"/>
              </a:spcBef>
              <a:spcAft>
                <a:spcPts val="0"/>
              </a:spcAft>
              <a:buClr>
                <a:schemeClr val="dk1"/>
              </a:buClr>
              <a:buSzPts val="3200"/>
              <a:buFont typeface="Noto Sans Symbols"/>
              <a:buChar char="⮚"/>
            </a:pPr>
            <a:r>
              <a:rPr b="0" i="0" lang="en-US" sz="3200" u="none" cap="none" strike="noStrike">
                <a:solidFill>
                  <a:schemeClr val="dk1"/>
                </a:solidFill>
                <a:latin typeface="Times New Roman"/>
                <a:ea typeface="Times New Roman"/>
                <a:cs typeface="Times New Roman"/>
                <a:sym typeface="Times New Roman"/>
              </a:rPr>
              <a:t>Unary operators are used to perform various operations i.e.: </a:t>
            </a:r>
            <a:r>
              <a:rPr b="1" i="0" lang="en-US" sz="3200" u="none" cap="none" strike="noStrike">
                <a:solidFill>
                  <a:schemeClr val="dk1"/>
                </a:solidFill>
                <a:latin typeface="Times New Roman"/>
                <a:ea typeface="Times New Roman"/>
                <a:cs typeface="Times New Roman"/>
                <a:sym typeface="Times New Roman"/>
              </a:rPr>
              <a:t>incrementing/decrementing</a:t>
            </a:r>
            <a:r>
              <a:rPr b="0" i="0" lang="en-US" sz="3200" u="none" cap="none" strike="noStrike">
                <a:solidFill>
                  <a:schemeClr val="dk1"/>
                </a:solidFill>
                <a:latin typeface="Times New Roman"/>
                <a:ea typeface="Times New Roman"/>
                <a:cs typeface="Times New Roman"/>
                <a:sym typeface="Times New Roman"/>
              </a:rPr>
              <a:t> a value by one, </a:t>
            </a:r>
            <a:r>
              <a:rPr b="1" i="0" lang="en-US" sz="3200" u="none" cap="none" strike="noStrike">
                <a:solidFill>
                  <a:schemeClr val="dk1"/>
                </a:solidFill>
                <a:latin typeface="Times New Roman"/>
                <a:ea typeface="Times New Roman"/>
                <a:cs typeface="Times New Roman"/>
                <a:sym typeface="Times New Roman"/>
              </a:rPr>
              <a:t>negating an expression</a:t>
            </a:r>
            <a:r>
              <a:rPr b="0" i="0" lang="en-US" sz="3200" u="none" cap="none" strike="noStrike">
                <a:solidFill>
                  <a:schemeClr val="dk1"/>
                </a:solidFill>
                <a:latin typeface="Times New Roman"/>
                <a:ea typeface="Times New Roman"/>
                <a:cs typeface="Times New Roman"/>
                <a:sym typeface="Times New Roman"/>
              </a:rPr>
              <a:t>, </a:t>
            </a:r>
            <a:r>
              <a:rPr b="1" i="0" lang="en-US" sz="3200" u="none" cap="none" strike="noStrike">
                <a:solidFill>
                  <a:schemeClr val="dk1"/>
                </a:solidFill>
                <a:latin typeface="Times New Roman"/>
                <a:ea typeface="Times New Roman"/>
                <a:cs typeface="Times New Roman"/>
                <a:sym typeface="Times New Roman"/>
              </a:rPr>
              <a:t>inverting the value of a Boolean</a:t>
            </a:r>
            <a:endParaRPr b="1" i="0" sz="3200" u="none" cap="none" strike="noStrike">
              <a:solidFill>
                <a:schemeClr val="dk1"/>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Unary operators</a:t>
            </a:r>
            <a:endParaRPr b="0" i="0" sz="4400" u="none" cap="none" strike="noStrike">
              <a:solidFill>
                <a:schemeClr val="dk1"/>
              </a:solidFill>
              <a:latin typeface="Calibri"/>
              <a:ea typeface="Calibri"/>
              <a:cs typeface="Calibri"/>
              <a:sym typeface="Calibri"/>
            </a:endParaRPr>
          </a:p>
        </p:txBody>
      </p:sp>
      <p:sp>
        <p:nvSpPr>
          <p:cNvPr id="551" name="Google Shape;551;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552" name="Google Shape;552;p74"/>
          <p:cNvPicPr preferRelativeResize="0"/>
          <p:nvPr/>
        </p:nvPicPr>
        <p:blipFill rotWithShape="1">
          <a:blip r:embed="rId3">
            <a:alphaModFix/>
          </a:blip>
          <a:srcRect b="0" l="0" r="0" t="0"/>
          <a:stretch/>
        </p:blipFill>
        <p:spPr>
          <a:xfrm>
            <a:off x="904664" y="1981200"/>
            <a:ext cx="7720703" cy="34290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5"/>
          <p:cNvSpPr txBox="1"/>
          <p:nvPr>
            <p:ph type="title"/>
          </p:nvPr>
        </p:nvSpPr>
        <p:spPr>
          <a:xfrm>
            <a:off x="457200" y="15240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Relational Operators</a:t>
            </a:r>
            <a:br>
              <a:rPr b="1" lang="en-US">
                <a:solidFill>
                  <a:srgbClr val="FF0000"/>
                </a:solidFill>
                <a:latin typeface="Times New Roman"/>
                <a:ea typeface="Times New Roman"/>
                <a:cs typeface="Times New Roman"/>
                <a:sym typeface="Times New Roman"/>
              </a:rPr>
            </a:br>
            <a:endParaRPr b="1">
              <a:solidFill>
                <a:srgbClr val="FF0000"/>
              </a:solidFill>
            </a:endParaRPr>
          </a:p>
        </p:txBody>
      </p:sp>
      <p:sp>
        <p:nvSpPr>
          <p:cNvPr id="558" name="Google Shape;558;p75"/>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Which can be used to check the Condition, it always return true or false</a:t>
            </a:r>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descr="C:\Users\hi\Desktop\naresh\subjects\java\rl.png" id="559" name="Google Shape;559;p75"/>
          <p:cNvPicPr preferRelativeResize="0"/>
          <p:nvPr/>
        </p:nvPicPr>
        <p:blipFill rotWithShape="1">
          <a:blip r:embed="rId3">
            <a:alphaModFix/>
          </a:blip>
          <a:srcRect b="0" l="0" r="0" t="0"/>
          <a:stretch/>
        </p:blipFill>
        <p:spPr>
          <a:xfrm>
            <a:off x="0" y="2209800"/>
            <a:ext cx="8839200" cy="44958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6"/>
          <p:cNvSpPr txBox="1"/>
          <p:nvPr>
            <p:ph type="title"/>
          </p:nvPr>
        </p:nvSpPr>
        <p:spPr>
          <a:xfrm>
            <a:off x="381000" y="34344"/>
            <a:ext cx="8229600" cy="792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Logical Operators</a:t>
            </a:r>
            <a:br>
              <a:rPr b="1" lang="en-US">
                <a:solidFill>
                  <a:srgbClr val="FF0000"/>
                </a:solidFill>
                <a:latin typeface="Times New Roman"/>
                <a:ea typeface="Times New Roman"/>
                <a:cs typeface="Times New Roman"/>
                <a:sym typeface="Times New Roman"/>
              </a:rPr>
            </a:br>
            <a:endParaRPr b="1">
              <a:solidFill>
                <a:srgbClr val="FF0000"/>
              </a:solidFill>
            </a:endParaRPr>
          </a:p>
        </p:txBody>
      </p:sp>
      <p:sp>
        <p:nvSpPr>
          <p:cNvPr id="565" name="Google Shape;565;p76"/>
          <p:cNvSpPr txBox="1"/>
          <p:nvPr>
            <p:ph idx="1" type="body"/>
          </p:nvPr>
        </p:nvSpPr>
        <p:spPr>
          <a:xfrm>
            <a:off x="228600" y="762000"/>
            <a:ext cx="8763000" cy="6096000"/>
          </a:xfrm>
          <a:prstGeom prst="rect">
            <a:avLst/>
          </a:prstGeom>
          <a:noFill/>
          <a:ln>
            <a:noFill/>
          </a:ln>
        </p:spPr>
        <p:txBody>
          <a:bodyPr anchorCtr="0" anchor="t" bIns="45700" lIns="91425" spcFirstLastPara="1" rIns="91425" wrap="square" tIns="45700">
            <a:normAutofit/>
          </a:bodyPr>
          <a:lstStyle/>
          <a:p>
            <a:pPr indent="-342900" lvl="0" marL="342900" marR="0" rtl="0" algn="just">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Which can be used to combine more than one Condition. Suppose you want to combined two conditions A&lt;B and B&gt;C, then you need to use Logical Operator like (A&lt;B) &amp;&amp; (B&gt;C). Here &amp;&amp; is Logical Operator.</a:t>
            </a:r>
            <a:endParaRPr/>
          </a:p>
          <a:p>
            <a:pPr indent="-139700" lvl="0" marL="342900" marR="0" rtl="0" algn="just">
              <a:spcBef>
                <a:spcPts val="64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id="566" name="Google Shape;566;p76"/>
          <p:cNvPicPr preferRelativeResize="0"/>
          <p:nvPr/>
        </p:nvPicPr>
        <p:blipFill rotWithShape="1">
          <a:blip r:embed="rId3">
            <a:alphaModFix/>
          </a:blip>
          <a:srcRect b="0" l="0" r="0" t="0"/>
          <a:stretch/>
        </p:blipFill>
        <p:spPr>
          <a:xfrm>
            <a:off x="609600" y="2895600"/>
            <a:ext cx="7905750" cy="34861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Bitwise Operators</a:t>
            </a:r>
            <a:br>
              <a:rPr lang="en-US">
                <a:latin typeface="Times New Roman"/>
                <a:ea typeface="Times New Roman"/>
                <a:cs typeface="Times New Roman"/>
                <a:sym typeface="Times New Roman"/>
              </a:rPr>
            </a:br>
            <a:endParaRPr/>
          </a:p>
        </p:txBody>
      </p:sp>
      <p:sp>
        <p:nvSpPr>
          <p:cNvPr id="572" name="Google Shape;572;p77"/>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Java's bitwise operators operate on individual bits of integer (int and long) values</a:t>
            </a:r>
            <a:endParaRPr/>
          </a:p>
          <a:p>
            <a:pPr indent="-139700" lvl="0" marL="342900" rtl="0" algn="l">
              <a:spcBef>
                <a:spcPts val="640"/>
              </a:spcBef>
              <a:spcAft>
                <a:spcPts val="0"/>
              </a:spcAft>
              <a:buClr>
                <a:schemeClr val="dk1"/>
              </a:buClr>
              <a:buSzPts val="3200"/>
              <a:buNone/>
            </a:pPr>
            <a:r>
              <a:t/>
            </a:r>
            <a:endParaRPr b="0" i="0" sz="3200" u="none" cap="none" strike="noStrike">
              <a:solidFill>
                <a:schemeClr val="dk1"/>
              </a:solidFill>
              <a:latin typeface="Calibri"/>
              <a:ea typeface="Calibri"/>
              <a:cs typeface="Calibri"/>
              <a:sym typeface="Calibri"/>
            </a:endParaRPr>
          </a:p>
        </p:txBody>
      </p:sp>
      <p:pic>
        <p:nvPicPr>
          <p:cNvPr descr="C:\Users\hi\Desktop\naresh\subjects\java\bo.jpg" id="573" name="Google Shape;573;p77"/>
          <p:cNvPicPr preferRelativeResize="0"/>
          <p:nvPr/>
        </p:nvPicPr>
        <p:blipFill rotWithShape="1">
          <a:blip r:embed="rId3">
            <a:alphaModFix/>
          </a:blip>
          <a:srcRect b="0" l="0" r="0" t="0"/>
          <a:stretch/>
        </p:blipFill>
        <p:spPr>
          <a:xfrm>
            <a:off x="990599" y="2133600"/>
            <a:ext cx="7239001" cy="41910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Assignment Operators</a:t>
            </a:r>
            <a:br>
              <a:rPr lang="en-US">
                <a:latin typeface="Times New Roman"/>
                <a:ea typeface="Times New Roman"/>
                <a:cs typeface="Times New Roman"/>
                <a:sym typeface="Times New Roman"/>
              </a:rPr>
            </a:br>
            <a:endParaRPr/>
          </a:p>
        </p:txBody>
      </p:sp>
      <p:sp>
        <p:nvSpPr>
          <p:cNvPr id="579" name="Google Shape;579;p78"/>
          <p:cNvSpPr txBox="1"/>
          <p:nvPr>
            <p:ph idx="1" type="body"/>
          </p:nvPr>
        </p:nvSpPr>
        <p:spPr>
          <a:xfrm>
            <a:off x="152399" y="1143000"/>
            <a:ext cx="8839201" cy="5334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used to assign a value to a variable</a:t>
            </a:r>
            <a:endParaRPr/>
          </a:p>
        </p:txBody>
      </p:sp>
      <p:pic>
        <p:nvPicPr>
          <p:cNvPr id="580" name="Google Shape;580;p78"/>
          <p:cNvPicPr preferRelativeResize="0"/>
          <p:nvPr/>
        </p:nvPicPr>
        <p:blipFill rotWithShape="1">
          <a:blip r:embed="rId3">
            <a:alphaModFix/>
          </a:blip>
          <a:srcRect b="0" l="0" r="0" t="0"/>
          <a:stretch/>
        </p:blipFill>
        <p:spPr>
          <a:xfrm>
            <a:off x="304800" y="2133600"/>
            <a:ext cx="8611643" cy="41910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Ternary or Conditional Operators</a:t>
            </a:r>
            <a:br>
              <a:rPr lang="en-US">
                <a:latin typeface="Times New Roman"/>
                <a:ea typeface="Times New Roman"/>
                <a:cs typeface="Times New Roman"/>
                <a:sym typeface="Times New Roman"/>
              </a:rPr>
            </a:br>
            <a:endParaRPr/>
          </a:p>
        </p:txBody>
      </p:sp>
      <p:sp>
        <p:nvSpPr>
          <p:cNvPr id="586" name="Google Shape;586;p79"/>
          <p:cNvSpPr txBox="1"/>
          <p:nvPr>
            <p:ph idx="1" type="body"/>
          </p:nvPr>
        </p:nvSpPr>
        <p:spPr>
          <a:xfrm>
            <a:off x="304800" y="1600200"/>
            <a:ext cx="8382000" cy="4724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sz="2800">
                <a:latin typeface="Times New Roman"/>
                <a:ea typeface="Times New Roman"/>
                <a:cs typeface="Times New Roman"/>
                <a:sym typeface="Times New Roman"/>
              </a:rPr>
              <a:t>is used as one liner replacement for if-then-else statement and used a lot in Java programming. it is the only conditional operator which takes three operands</a:t>
            </a:r>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205105" lvl="0" marL="342900" rtl="0" algn="l">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342900" lvl="0" marL="342900" rtl="0" algn="l">
              <a:spcBef>
                <a:spcPts val="434"/>
              </a:spcBef>
              <a:spcAft>
                <a:spcPts val="0"/>
              </a:spcAft>
              <a:buClr>
                <a:schemeClr val="dk1"/>
              </a:buClr>
              <a:buSzPct val="100000"/>
              <a:buChar char="•"/>
            </a:pPr>
            <a:r>
              <a:rPr lang="en-US" sz="2800">
                <a:latin typeface="Times New Roman"/>
                <a:ea typeface="Times New Roman"/>
                <a:cs typeface="Times New Roman"/>
                <a:sym typeface="Times New Roman"/>
              </a:rPr>
              <a:t>Ex: (a&lt;b)?a:b; </a:t>
            </a:r>
            <a:endParaRPr/>
          </a:p>
          <a:p>
            <a:pPr indent="-342900" lvl="0" marL="342900" rtl="0" algn="l">
              <a:spcBef>
                <a:spcPts val="434"/>
              </a:spcBef>
              <a:spcAft>
                <a:spcPts val="0"/>
              </a:spcAft>
              <a:buClr>
                <a:schemeClr val="dk1"/>
              </a:buClr>
              <a:buSzPct val="100000"/>
              <a:buChar char="•"/>
            </a:pPr>
            <a:r>
              <a:rPr lang="en-US" sz="2800">
                <a:latin typeface="Times New Roman"/>
                <a:ea typeface="Times New Roman"/>
                <a:cs typeface="Times New Roman"/>
                <a:sym typeface="Times New Roman"/>
              </a:rPr>
              <a:t>In above example if a is less than the b returns “</a:t>
            </a:r>
            <a:r>
              <a:rPr b="1" lang="en-US" sz="2800">
                <a:latin typeface="Times New Roman"/>
                <a:ea typeface="Times New Roman"/>
                <a:cs typeface="Times New Roman"/>
                <a:sym typeface="Times New Roman"/>
              </a:rPr>
              <a:t>a”</a:t>
            </a:r>
            <a:r>
              <a:rPr lang="en-US" sz="2800">
                <a:latin typeface="Times New Roman"/>
                <a:ea typeface="Times New Roman"/>
                <a:cs typeface="Times New Roman"/>
                <a:sym typeface="Times New Roman"/>
              </a:rPr>
              <a:t> other wise returns </a:t>
            </a:r>
            <a:r>
              <a:rPr b="1" lang="en-US" sz="2800">
                <a:latin typeface="Times New Roman"/>
                <a:ea typeface="Times New Roman"/>
                <a:cs typeface="Times New Roman"/>
                <a:sym typeface="Times New Roman"/>
              </a:rPr>
              <a:t>“b”</a:t>
            </a:r>
            <a:endParaRPr sz="2800">
              <a:latin typeface="Times New Roman"/>
              <a:ea typeface="Times New Roman"/>
              <a:cs typeface="Times New Roman"/>
              <a:sym typeface="Times New Roman"/>
            </a:endParaRPr>
          </a:p>
          <a:p>
            <a:pPr indent="-205105" lvl="0" marL="34290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a:p>
            <a:pPr indent="0" lvl="0" marL="0" rtl="0" algn="just">
              <a:spcBef>
                <a:spcPts val="434"/>
              </a:spcBef>
              <a:spcAft>
                <a:spcPts val="0"/>
              </a:spcAft>
              <a:buClr>
                <a:schemeClr val="dk1"/>
              </a:buClr>
              <a:buSzPct val="100000"/>
              <a:buNone/>
            </a:pPr>
            <a:r>
              <a:t/>
            </a:r>
            <a:endParaRPr sz="2800">
              <a:latin typeface="Times New Roman"/>
              <a:ea typeface="Times New Roman"/>
              <a:cs typeface="Times New Roman"/>
              <a:sym typeface="Times New Roman"/>
            </a:endParaRPr>
          </a:p>
        </p:txBody>
      </p:sp>
      <p:pic>
        <p:nvPicPr>
          <p:cNvPr descr="C:\Users\hi\Desktop\naresh\subjects\java\Conditional-or-Ternary-Operator-__-in-Java.jpg" id="587" name="Google Shape;587;p79"/>
          <p:cNvPicPr preferRelativeResize="0"/>
          <p:nvPr/>
        </p:nvPicPr>
        <p:blipFill rotWithShape="1">
          <a:blip r:embed="rId3">
            <a:alphaModFix/>
          </a:blip>
          <a:srcRect b="0" l="0" r="0" t="0"/>
          <a:stretch/>
        </p:blipFill>
        <p:spPr>
          <a:xfrm>
            <a:off x="762000" y="2895600"/>
            <a:ext cx="7346950" cy="205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 way of viewing world – Agents &amp; communities</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lang="en-US"/>
              <a:t>An object-oriented program is structured as a community of interacting agents, called objects. Where each object provides a service (data and methods) that is used by other members of the community.</a:t>
            </a:r>
            <a:endParaRPr/>
          </a:p>
          <a:p>
            <a:pPr indent="-342900" lvl="0" marL="342900" rtl="0" algn="l">
              <a:spcBef>
                <a:spcPts val="592"/>
              </a:spcBef>
              <a:spcAft>
                <a:spcPts val="0"/>
              </a:spcAft>
              <a:buClr>
                <a:schemeClr val="dk1"/>
              </a:buClr>
              <a:buSzPct val="100000"/>
              <a:buChar char="•"/>
            </a:pPr>
            <a:r>
              <a:rPr lang="en-US"/>
              <a:t>Example: Online car booking system is a community in which the agents are ola and set of cars.</a:t>
            </a:r>
            <a:endParaRPr/>
          </a:p>
          <a:p>
            <a:pPr indent="-342900" lvl="0" marL="342900" rtl="0" algn="l">
              <a:spcBef>
                <a:spcPts val="592"/>
              </a:spcBef>
              <a:spcAft>
                <a:spcPts val="0"/>
              </a:spcAft>
              <a:buClr>
                <a:schemeClr val="dk1"/>
              </a:buClr>
              <a:buSzPct val="100000"/>
              <a:buChar char="•"/>
            </a:pPr>
            <a:r>
              <a:rPr lang="en-US"/>
              <a:t>Each agent provides a variety of services that can be used by other members like  me, you in the community.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Expressions</a:t>
            </a:r>
            <a:endParaRPr/>
          </a:p>
        </p:txBody>
      </p:sp>
      <p:sp>
        <p:nvSpPr>
          <p:cNvPr id="593" name="Google Shape;593;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Expressions consist of variables, operators, literals and method calls that evaluates to a single value.</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Ex:Double a = 2.2, b = 3.4, result;</a:t>
            </a:r>
            <a:endParaRPr/>
          </a:p>
          <a:p>
            <a:pPr indent="0" lvl="0" marL="0" marR="0" rtl="0" algn="l">
              <a:spcBef>
                <a:spcPts val="640"/>
              </a:spcBef>
              <a:spcAft>
                <a:spcPts val="0"/>
              </a:spcAft>
              <a:buClr>
                <a:schemeClr val="dk1"/>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	result = a + b - 3.4;</a:t>
            </a:r>
            <a:endParaRPr/>
          </a:p>
          <a:p>
            <a:pPr indent="-342900" lvl="0" marL="342900" rtl="0" algn="l">
              <a:spcBef>
                <a:spcPts val="640"/>
              </a:spcBef>
              <a:spcAft>
                <a:spcPts val="0"/>
              </a:spcAft>
              <a:buClr>
                <a:schemeClr val="dk1"/>
              </a:buClr>
              <a:buSzPts val="3200"/>
              <a:buChar char="•"/>
            </a:pPr>
            <a:r>
              <a:rPr b="0" i="0" lang="en-US" sz="3200" u="none" cap="none" strike="noStrike">
                <a:solidFill>
                  <a:schemeClr val="dk1"/>
                </a:solidFill>
                <a:latin typeface="Times New Roman"/>
                <a:ea typeface="Times New Roman"/>
                <a:cs typeface="Times New Roman"/>
                <a:sym typeface="Times New Roman"/>
              </a:rPr>
              <a:t>Here, </a:t>
            </a:r>
            <a:r>
              <a:rPr b="1" i="0" lang="en-US" sz="3200" u="none" cap="none" strike="noStrike">
                <a:solidFill>
                  <a:schemeClr val="dk1"/>
                </a:solidFill>
                <a:latin typeface="Times New Roman"/>
                <a:ea typeface="Times New Roman"/>
                <a:cs typeface="Times New Roman"/>
                <a:sym typeface="Times New Roman"/>
              </a:rPr>
              <a:t>a + b - 3.4 </a:t>
            </a:r>
            <a:r>
              <a:rPr b="0" i="0" lang="en-US" sz="3200" u="none" cap="none" strike="noStrike">
                <a:solidFill>
                  <a:schemeClr val="dk1"/>
                </a:solidFill>
                <a:latin typeface="Times New Roman"/>
                <a:ea typeface="Times New Roman"/>
                <a:cs typeface="Times New Roman"/>
                <a:sym typeface="Times New Roman"/>
              </a:rPr>
              <a:t>is an expression.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Operator precedence</a:t>
            </a:r>
            <a:endParaRPr b="0" i="0" sz="4400" u="none" cap="none" strike="noStrike">
              <a:solidFill>
                <a:schemeClr val="dk1"/>
              </a:solidFill>
              <a:latin typeface="Calibri"/>
              <a:ea typeface="Calibri"/>
              <a:cs typeface="Calibri"/>
              <a:sym typeface="Calibri"/>
            </a:endParaRPr>
          </a:p>
        </p:txBody>
      </p:sp>
      <p:sp>
        <p:nvSpPr>
          <p:cNvPr id="599" name="Google Shape;599;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latin typeface="Times New Roman"/>
                <a:ea typeface="Times New Roman"/>
                <a:cs typeface="Times New Roman"/>
                <a:sym typeface="Times New Roman"/>
              </a:rPr>
              <a:t>Operator precedence</a:t>
            </a:r>
            <a:r>
              <a:rPr lang="en-US" sz="2400">
                <a:latin typeface="Times New Roman"/>
                <a:ea typeface="Times New Roman"/>
                <a:cs typeface="Times New Roman"/>
                <a:sym typeface="Times New Roman"/>
              </a:rPr>
              <a:t> determines the grouping of terms in an expression and decides how an expression is evaluated.</a:t>
            </a:r>
            <a:endParaRPr/>
          </a:p>
          <a:p>
            <a:pPr indent="-342900" lvl="0" marL="342900" rtl="0" algn="l">
              <a:spcBef>
                <a:spcPts val="480"/>
              </a:spcBef>
              <a:spcAft>
                <a:spcPts val="0"/>
              </a:spcAft>
              <a:buClr>
                <a:schemeClr val="dk1"/>
              </a:buClr>
              <a:buSzPts val="2400"/>
              <a:buChar char="•"/>
            </a:pPr>
            <a:r>
              <a:rPr b="1" lang="en-US" sz="2400">
                <a:latin typeface="Times New Roman"/>
                <a:ea typeface="Times New Roman"/>
                <a:cs typeface="Times New Roman"/>
                <a:sym typeface="Times New Roman"/>
              </a:rPr>
              <a:t>Operators</a:t>
            </a:r>
            <a:r>
              <a:rPr lang="en-US" sz="2400">
                <a:latin typeface="Times New Roman"/>
                <a:ea typeface="Times New Roman"/>
                <a:cs typeface="Times New Roman"/>
                <a:sym typeface="Times New Roman"/>
              </a:rPr>
              <a:t> with the highest </a:t>
            </a:r>
            <a:r>
              <a:rPr b="1" lang="en-US" sz="2400">
                <a:latin typeface="Times New Roman"/>
                <a:ea typeface="Times New Roman"/>
                <a:cs typeface="Times New Roman"/>
                <a:sym typeface="Times New Roman"/>
              </a:rPr>
              <a:t>precedence</a:t>
            </a:r>
            <a:r>
              <a:rPr lang="en-US" sz="2400">
                <a:latin typeface="Times New Roman"/>
                <a:ea typeface="Times New Roman"/>
                <a:cs typeface="Times New Roman"/>
                <a:sym typeface="Times New Roman"/>
              </a:rPr>
              <a:t> appear at the top of the table, those with the lowest appear at the bottom.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Within an expression, higher </a:t>
            </a:r>
            <a:r>
              <a:rPr b="1" lang="en-US" sz="2400">
                <a:latin typeface="Times New Roman"/>
                <a:ea typeface="Times New Roman"/>
                <a:cs typeface="Times New Roman"/>
                <a:sym typeface="Times New Roman"/>
              </a:rPr>
              <a:t>precedence operators</a:t>
            </a:r>
            <a:r>
              <a:rPr lang="en-US" sz="2400">
                <a:latin typeface="Times New Roman"/>
                <a:ea typeface="Times New Roman"/>
                <a:cs typeface="Times New Roman"/>
                <a:sym typeface="Times New Roman"/>
              </a:rPr>
              <a:t> will be evaluated first.</a:t>
            </a:r>
            <a:endParaRPr sz="2400">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2"/>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a:t>
            </a:r>
            <a:endParaRPr/>
          </a:p>
        </p:txBody>
      </p:sp>
      <p:sp>
        <p:nvSpPr>
          <p:cNvPr id="605" name="Google Shape;605;p82"/>
          <p:cNvSpPr txBox="1"/>
          <p:nvPr>
            <p:ph idx="1" type="body"/>
          </p:nvPr>
        </p:nvSpPr>
        <p:spPr>
          <a:xfrm>
            <a:off x="457200" y="228600"/>
            <a:ext cx="8229600" cy="624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06" name="Google Shape;606;p82"/>
          <p:cNvPicPr preferRelativeResize="0"/>
          <p:nvPr/>
        </p:nvPicPr>
        <p:blipFill rotWithShape="1">
          <a:blip r:embed="rId3">
            <a:alphaModFix/>
          </a:blip>
          <a:srcRect b="0" l="0" r="0" t="0"/>
          <a:stretch/>
        </p:blipFill>
        <p:spPr>
          <a:xfrm>
            <a:off x="381000" y="-152400"/>
            <a:ext cx="8991600" cy="74676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b="0" i="0" lang="en-US" sz="3200" u="none" cap="none" strike="noStrike">
                <a:solidFill>
                  <a:srgbClr val="888888"/>
                </a:solidFill>
                <a:latin typeface="Calibri"/>
                <a:ea typeface="Calibri"/>
                <a:cs typeface="Calibri"/>
                <a:sym typeface="Calibri"/>
              </a:rPr>
              <a:t> </a:t>
            </a:r>
            <a:endParaRPr b="0" i="0" sz="3200" u="none" cap="none" strike="noStrike">
              <a:solidFill>
                <a:srgbClr val="888888"/>
              </a:solidFill>
              <a:latin typeface="Calibri"/>
              <a:ea typeface="Calibri"/>
              <a:cs typeface="Calibri"/>
              <a:sym typeface="Calibri"/>
            </a:endParaRPr>
          </a:p>
        </p:txBody>
      </p:sp>
      <p:sp>
        <p:nvSpPr>
          <p:cNvPr id="612" name="Google Shape;612;p83"/>
          <p:cNvSpPr txBox="1"/>
          <p:nvPr/>
        </p:nvSpPr>
        <p:spPr>
          <a:xfrm>
            <a:off x="457200" y="685800"/>
            <a:ext cx="3581400" cy="4678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12%6=0</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6%12=6</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15%7=??</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7%15=??</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234%4=??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14%26=??</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25%5=??</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618" name="Google Shape;618;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no1% no2=??</a:t>
            </a:r>
            <a:endParaRPr/>
          </a:p>
          <a:p>
            <a:pPr indent="-342900" lvl="0" marL="342900" rtl="0" algn="l">
              <a:spcBef>
                <a:spcPts val="640"/>
              </a:spcBef>
              <a:spcAft>
                <a:spcPts val="0"/>
              </a:spcAft>
              <a:buClr>
                <a:schemeClr val="dk1"/>
              </a:buClr>
              <a:buSzPts val="3200"/>
              <a:buChar char="•"/>
            </a:pPr>
            <a:r>
              <a:rPr lang="en-US"/>
              <a:t>no1 - (no2 * int(no1/no2))</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6%12=  6- (12*int(6/12)</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Times New Roman"/>
              <a:buNone/>
            </a:pPr>
            <a:r>
              <a:rPr b="1" i="0" lang="en-US" sz="4400" u="none" cap="none" strike="noStrike">
                <a:solidFill>
                  <a:srgbClr val="FF0000"/>
                </a:solidFill>
                <a:latin typeface="Times New Roman"/>
                <a:ea typeface="Times New Roman"/>
                <a:cs typeface="Times New Roman"/>
                <a:sym typeface="Times New Roman"/>
              </a:rPr>
              <a:t>Control Statements</a:t>
            </a:r>
            <a:endParaRPr b="0" i="0" sz="4400" u="none" cap="none" strike="noStrike">
              <a:solidFill>
                <a:schemeClr val="dk1"/>
              </a:solidFill>
              <a:latin typeface="Calibri"/>
              <a:ea typeface="Calibri"/>
              <a:cs typeface="Calibri"/>
              <a:sym typeface="Calibri"/>
            </a:endParaRPr>
          </a:p>
        </p:txBody>
      </p:sp>
      <p:sp>
        <p:nvSpPr>
          <p:cNvPr id="624" name="Google Shape;624;p85"/>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600"/>
              <a:buChar char="•"/>
            </a:pPr>
            <a:r>
              <a:rPr lang="en-US" sz="3600"/>
              <a:t>The statements that control the execution flow of the program are known as control statements.</a:t>
            </a:r>
            <a:endParaRPr/>
          </a:p>
          <a:p>
            <a:pPr indent="-342900" lvl="0" marL="342900" rtl="0" algn="just">
              <a:spcBef>
                <a:spcPts val="720"/>
              </a:spcBef>
              <a:spcAft>
                <a:spcPts val="0"/>
              </a:spcAft>
              <a:buClr>
                <a:schemeClr val="dk1"/>
              </a:buClr>
              <a:buSzPts val="3600"/>
              <a:buChar char="•"/>
            </a:pPr>
            <a:r>
              <a:rPr lang="en-US" sz="3600"/>
              <a:t>Specify the order of execution of the statements of a program</a:t>
            </a:r>
            <a:endParaRPr sz="3600"/>
          </a:p>
          <a:p>
            <a:pPr indent="-342900" lvl="0" marL="342900" rtl="0" algn="just">
              <a:spcBef>
                <a:spcPts val="720"/>
              </a:spcBef>
              <a:spcAft>
                <a:spcPts val="0"/>
              </a:spcAft>
              <a:buClr>
                <a:schemeClr val="dk1"/>
              </a:buClr>
              <a:buSzPts val="3600"/>
              <a:buChar char="•"/>
            </a:pPr>
            <a:r>
              <a:rPr lang="en-US" sz="3600"/>
              <a:t>They make it possible to make decisions, to perform tasks repeatedly or to jump from one section of code to another.</a:t>
            </a:r>
            <a:endParaRPr sz="36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endParaRPr b="1">
              <a:solidFill>
                <a:srgbClr val="FF0000"/>
              </a:solidFill>
              <a:latin typeface="Times New Roman"/>
              <a:ea typeface="Times New Roman"/>
              <a:cs typeface="Times New Roman"/>
              <a:sym typeface="Times New Roman"/>
            </a:endParaRPr>
          </a:p>
        </p:txBody>
      </p:sp>
      <p:sp>
        <p:nvSpPr>
          <p:cNvPr id="630" name="Google Shape;630;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31" name="Google Shape;631;p86"/>
          <p:cNvPicPr preferRelativeResize="0"/>
          <p:nvPr/>
        </p:nvPicPr>
        <p:blipFill rotWithShape="1">
          <a:blip r:embed="rId3">
            <a:alphaModFix/>
          </a:blip>
          <a:srcRect b="0" l="0" r="0" t="0"/>
          <a:stretch/>
        </p:blipFill>
        <p:spPr>
          <a:xfrm>
            <a:off x="1219200" y="1524000"/>
            <a:ext cx="7315200" cy="40386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7"/>
          <p:cNvSpPr txBox="1"/>
          <p:nvPr>
            <p:ph type="title"/>
          </p:nvPr>
        </p:nvSpPr>
        <p:spPr>
          <a:xfrm>
            <a:off x="457200" y="228600"/>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Selection statements</a:t>
            </a:r>
            <a:br>
              <a:rPr b="1" lang="en-US">
                <a:solidFill>
                  <a:srgbClr val="FF0000"/>
                </a:solidFill>
                <a:latin typeface="Times New Roman"/>
                <a:ea typeface="Times New Roman"/>
                <a:cs typeface="Times New Roman"/>
                <a:sym typeface="Times New Roman"/>
              </a:rPr>
            </a:br>
            <a:endParaRPr b="1">
              <a:solidFill>
                <a:srgbClr val="FF0000"/>
              </a:solidFill>
              <a:latin typeface="Times New Roman"/>
              <a:ea typeface="Times New Roman"/>
              <a:cs typeface="Times New Roman"/>
              <a:sym typeface="Times New Roman"/>
            </a:endParaRPr>
          </a:p>
        </p:txBody>
      </p:sp>
      <p:sp>
        <p:nvSpPr>
          <p:cNvPr id="637" name="Google Shape;637;p87"/>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38" name="Google Shape;638;p87"/>
          <p:cNvPicPr preferRelativeResize="0"/>
          <p:nvPr/>
        </p:nvPicPr>
        <p:blipFill rotWithShape="1">
          <a:blip r:embed="rId3">
            <a:alphaModFix/>
          </a:blip>
          <a:srcRect b="0" l="0" r="0" t="0"/>
          <a:stretch/>
        </p:blipFill>
        <p:spPr>
          <a:xfrm>
            <a:off x="503052" y="990600"/>
            <a:ext cx="8299494" cy="51816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8"/>
          <p:cNvSpPr txBox="1"/>
          <p:nvPr>
            <p:ph type="title"/>
          </p:nvPr>
        </p:nvSpPr>
        <p:spPr>
          <a:xfrm>
            <a:off x="457200" y="3810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Selection statements</a:t>
            </a:r>
            <a:br>
              <a:rPr b="1" lang="en-US">
                <a:solidFill>
                  <a:srgbClr val="FF0000"/>
                </a:solidFill>
                <a:latin typeface="Times New Roman"/>
                <a:ea typeface="Times New Roman"/>
                <a:cs typeface="Times New Roman"/>
                <a:sym typeface="Times New Roman"/>
              </a:rPr>
            </a:br>
            <a:endParaRPr/>
          </a:p>
        </p:txBody>
      </p:sp>
      <p:sp>
        <p:nvSpPr>
          <p:cNvPr id="644" name="Google Shape;644;p88"/>
          <p:cNvSpPr txBox="1"/>
          <p:nvPr>
            <p:ph idx="1" type="body"/>
          </p:nvPr>
        </p:nvSpPr>
        <p:spPr>
          <a:xfrm>
            <a:off x="457200" y="1295400"/>
            <a:ext cx="8229600" cy="54102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45" name="Google Shape;645;p88"/>
          <p:cNvPicPr preferRelativeResize="0"/>
          <p:nvPr/>
        </p:nvPicPr>
        <p:blipFill rotWithShape="1">
          <a:blip r:embed="rId3">
            <a:alphaModFix/>
          </a:blip>
          <a:srcRect b="0" l="0" r="0" t="0"/>
          <a:stretch/>
        </p:blipFill>
        <p:spPr>
          <a:xfrm>
            <a:off x="533400" y="1219200"/>
            <a:ext cx="8458200" cy="5486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9"/>
          <p:cNvSpPr txBox="1"/>
          <p:nvPr>
            <p:ph type="title"/>
          </p:nvPr>
        </p:nvSpPr>
        <p:spPr>
          <a:xfrm>
            <a:off x="381000" y="76200"/>
            <a:ext cx="8229600" cy="762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Iteration/looping statements</a:t>
            </a:r>
            <a:br>
              <a:rPr lang="en-US"/>
            </a:br>
            <a:endParaRPr/>
          </a:p>
        </p:txBody>
      </p:sp>
      <p:sp>
        <p:nvSpPr>
          <p:cNvPr id="651" name="Google Shape;651;p89"/>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52" name="Google Shape;652;p89"/>
          <p:cNvPicPr preferRelativeResize="0"/>
          <p:nvPr/>
        </p:nvPicPr>
        <p:blipFill rotWithShape="1">
          <a:blip r:embed="rId3">
            <a:alphaModFix/>
          </a:blip>
          <a:srcRect b="0" l="0" r="0" t="0"/>
          <a:stretch/>
        </p:blipFill>
        <p:spPr>
          <a:xfrm>
            <a:off x="762000" y="1169987"/>
            <a:ext cx="7772400" cy="56880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US">
                <a:solidFill>
                  <a:srgbClr val="FF0000"/>
                </a:solidFill>
              </a:rPr>
              <a:t>Messages and methods</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this scenario,  first a request is sent  to the agent ola, which led to still more requests among the members of the community until our request has done or processed. Here, the members of a community interact with one another by making requests until the problem has satisfied.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0"/>
          <p:cNvSpPr txBox="1"/>
          <p:nvPr>
            <p:ph type="title"/>
          </p:nvPr>
        </p:nvSpPr>
        <p:spPr>
          <a:xfrm>
            <a:off x="457200" y="152400"/>
            <a:ext cx="8229600" cy="334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Jump or Transfer statements</a:t>
            </a:r>
            <a:endParaRPr>
              <a:solidFill>
                <a:srgbClr val="FF0000"/>
              </a:solidFill>
              <a:latin typeface="Times New Roman"/>
              <a:ea typeface="Times New Roman"/>
              <a:cs typeface="Times New Roman"/>
              <a:sym typeface="Times New Roman"/>
            </a:endParaRPr>
          </a:p>
        </p:txBody>
      </p:sp>
      <p:sp>
        <p:nvSpPr>
          <p:cNvPr id="658" name="Google Shape;658;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pic>
        <p:nvPicPr>
          <p:cNvPr id="659" name="Google Shape;659;p90"/>
          <p:cNvPicPr preferRelativeResize="0"/>
          <p:nvPr/>
        </p:nvPicPr>
        <p:blipFill rotWithShape="1">
          <a:blip r:embed="rId3">
            <a:alphaModFix/>
          </a:blip>
          <a:srcRect b="0" l="0" r="0" t="0"/>
          <a:stretch/>
        </p:blipFill>
        <p:spPr>
          <a:xfrm>
            <a:off x="457200" y="1047750"/>
            <a:ext cx="7696200" cy="53530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First program</a:t>
            </a:r>
            <a:endParaRPr/>
          </a:p>
        </p:txBody>
      </p:sp>
      <p:sp>
        <p:nvSpPr>
          <p:cNvPr id="665" name="Google Shape;665;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This is a simple Java program.</a:t>
            </a:r>
            <a:endParaRPr/>
          </a:p>
          <a:p>
            <a:pPr indent="0" lvl="0" marL="0" rtl="0" algn="l">
              <a:spcBef>
                <a:spcPts val="544"/>
              </a:spcBef>
              <a:spcAft>
                <a:spcPts val="0"/>
              </a:spcAft>
              <a:buClr>
                <a:schemeClr val="dk1"/>
              </a:buClr>
              <a:buSzPct val="100000"/>
              <a:buNone/>
            </a:pPr>
            <a:r>
              <a:rPr lang="en-US"/>
              <a:t>Call this file "Example.java".</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class Example </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public static void main(String args[]) {</a:t>
            </a:r>
            <a:endParaRPr/>
          </a:p>
          <a:p>
            <a:pPr indent="0" lvl="0" marL="0" rtl="0" algn="l">
              <a:spcBef>
                <a:spcPts val="544"/>
              </a:spcBef>
              <a:spcAft>
                <a:spcPts val="0"/>
              </a:spcAft>
              <a:buClr>
                <a:schemeClr val="dk1"/>
              </a:buClr>
              <a:buSzPct val="100000"/>
              <a:buNone/>
            </a:pPr>
            <a:r>
              <a:rPr lang="en-US"/>
              <a:t>System.out.println("This is a simple Java program.");</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2"/>
          <p:cNvSpPr txBox="1"/>
          <p:nvPr>
            <p:ph idx="1" type="body"/>
          </p:nvPr>
        </p:nvSpPr>
        <p:spPr>
          <a:xfrm>
            <a:off x="457200" y="76200"/>
            <a:ext cx="8229600" cy="6049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 </a:t>
            </a:r>
            <a:r>
              <a:rPr b="1" lang="en-US"/>
              <a:t>public </a:t>
            </a:r>
            <a:r>
              <a:rPr lang="en-US"/>
              <a:t>keyword is an </a:t>
            </a:r>
            <a:r>
              <a:rPr i="1" lang="en-US"/>
              <a:t>access modifier</a:t>
            </a:r>
            <a:r>
              <a:rPr lang="en-US"/>
              <a:t>, which allows the programmer to control the visibility of class members. </a:t>
            </a:r>
            <a:endParaRPr/>
          </a:p>
          <a:p>
            <a:pPr indent="-342900" lvl="0" marL="342900" rtl="0" algn="l">
              <a:spcBef>
                <a:spcPts val="544"/>
              </a:spcBef>
              <a:spcAft>
                <a:spcPts val="0"/>
              </a:spcAft>
              <a:buClr>
                <a:schemeClr val="dk1"/>
              </a:buClr>
              <a:buSzPct val="100000"/>
              <a:buChar char="•"/>
            </a:pPr>
            <a:r>
              <a:rPr lang="en-US"/>
              <a:t>When a class member is preceded by </a:t>
            </a:r>
            <a:r>
              <a:rPr b="1" lang="en-US"/>
              <a:t>public</a:t>
            </a:r>
            <a:r>
              <a:rPr lang="en-US"/>
              <a:t>, then that member may be accessed by code outside the class in which it is declared. </a:t>
            </a:r>
            <a:endParaRPr/>
          </a:p>
          <a:p>
            <a:pPr indent="-342900" lvl="0" marL="342900" rtl="0" algn="l">
              <a:spcBef>
                <a:spcPts val="544"/>
              </a:spcBef>
              <a:spcAft>
                <a:spcPts val="0"/>
              </a:spcAft>
              <a:buClr>
                <a:schemeClr val="dk1"/>
              </a:buClr>
              <a:buSzPct val="100000"/>
              <a:buChar char="•"/>
            </a:pPr>
            <a:r>
              <a:rPr lang="en-US"/>
              <a:t>In this case, </a:t>
            </a:r>
            <a:r>
              <a:rPr b="1" lang="en-US"/>
              <a:t>main( ) </a:t>
            </a:r>
            <a:r>
              <a:rPr lang="en-US"/>
              <a:t>must be declared as </a:t>
            </a:r>
            <a:r>
              <a:rPr b="1" lang="en-US"/>
              <a:t>public</a:t>
            </a:r>
            <a:r>
              <a:rPr lang="en-US"/>
              <a:t>, since it must be called by code outside of its class when the program is started. </a:t>
            </a:r>
            <a:endParaRPr/>
          </a:p>
          <a:p>
            <a:pPr indent="-342900" lvl="0" marL="342900" rtl="0" algn="l">
              <a:spcBef>
                <a:spcPts val="544"/>
              </a:spcBef>
              <a:spcAft>
                <a:spcPts val="0"/>
              </a:spcAft>
              <a:buClr>
                <a:schemeClr val="dk1"/>
              </a:buClr>
              <a:buSzPct val="100000"/>
              <a:buChar char="•"/>
            </a:pPr>
            <a:r>
              <a:rPr lang="en-US"/>
              <a:t>The keyword </a:t>
            </a:r>
            <a:r>
              <a:rPr b="1" lang="en-US"/>
              <a:t>static </a:t>
            </a:r>
            <a:r>
              <a:rPr lang="en-US"/>
              <a:t>allows </a:t>
            </a:r>
            <a:r>
              <a:rPr b="1" lang="en-US"/>
              <a:t>main( ) </a:t>
            </a:r>
            <a:r>
              <a:rPr lang="en-US"/>
              <a:t>to be called without having to instantiate a particular instance of the class. This is necessary since </a:t>
            </a:r>
            <a:r>
              <a:rPr b="1" lang="en-US"/>
              <a:t>main( ) </a:t>
            </a:r>
            <a:r>
              <a:rPr lang="en-US"/>
              <a:t>is called by the Java Virtual Machine before any objects are made. </a:t>
            </a:r>
            <a:endParaRPr/>
          </a:p>
          <a:p>
            <a:pPr indent="-342900" lvl="0" marL="342900" rtl="0" algn="l">
              <a:spcBef>
                <a:spcPts val="544"/>
              </a:spcBef>
              <a:spcAft>
                <a:spcPts val="0"/>
              </a:spcAft>
              <a:buClr>
                <a:schemeClr val="dk1"/>
              </a:buClr>
              <a:buSzPct val="100000"/>
              <a:buChar char="•"/>
            </a:pPr>
            <a:r>
              <a:rPr lang="en-US"/>
              <a:t>The keyword </a:t>
            </a:r>
            <a:r>
              <a:rPr b="1" lang="en-US"/>
              <a:t>void </a:t>
            </a:r>
            <a:r>
              <a:rPr lang="en-US"/>
              <a:t>simply tells the compiler that </a:t>
            </a:r>
            <a:r>
              <a:rPr b="1" lang="en-US"/>
              <a:t>main( ) </a:t>
            </a:r>
            <a:r>
              <a:rPr lang="en-US"/>
              <a:t>does not return a value.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3"/>
          <p:cNvSpPr txBox="1"/>
          <p:nvPr>
            <p:ph idx="1" type="body"/>
          </p:nvPr>
        </p:nvSpPr>
        <p:spPr>
          <a:xfrm>
            <a:off x="457200" y="228600"/>
            <a:ext cx="8229600" cy="58975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Java is case-sensitive</a:t>
            </a:r>
            <a:endParaRPr/>
          </a:p>
          <a:p>
            <a:pPr indent="-342900" lvl="0" marL="342900" rtl="0" algn="l">
              <a:spcBef>
                <a:spcPts val="544"/>
              </a:spcBef>
              <a:spcAft>
                <a:spcPts val="0"/>
              </a:spcAft>
              <a:buClr>
                <a:schemeClr val="dk1"/>
              </a:buClr>
              <a:buSzPct val="100000"/>
              <a:buChar char="•"/>
            </a:pPr>
            <a:r>
              <a:rPr lang="en-US"/>
              <a:t>All statements in Java end with a semicolon.</a:t>
            </a:r>
            <a:endParaRPr/>
          </a:p>
          <a:p>
            <a:pPr indent="-342900" lvl="0" marL="342900" rtl="0" algn="l">
              <a:spcBef>
                <a:spcPts val="544"/>
              </a:spcBef>
              <a:spcAft>
                <a:spcPts val="0"/>
              </a:spcAft>
              <a:buClr>
                <a:schemeClr val="dk1"/>
              </a:buClr>
              <a:buSzPct val="100000"/>
              <a:buChar char="•"/>
            </a:pPr>
            <a:r>
              <a:rPr lang="en-US"/>
              <a:t>Any information that you need to pass to a method is received by variables specified within the set of parentheses that follow the name of the method. These variables are called </a:t>
            </a:r>
            <a:r>
              <a:rPr i="1" lang="en-US"/>
              <a:t>parameters</a:t>
            </a:r>
            <a:r>
              <a:rPr lang="en-US"/>
              <a:t>. </a:t>
            </a:r>
            <a:endParaRPr/>
          </a:p>
          <a:p>
            <a:pPr indent="-342900" lvl="0" marL="342900" rtl="0" algn="l">
              <a:spcBef>
                <a:spcPts val="544"/>
              </a:spcBef>
              <a:spcAft>
                <a:spcPts val="0"/>
              </a:spcAft>
              <a:buClr>
                <a:schemeClr val="dk1"/>
              </a:buClr>
              <a:buSzPct val="100000"/>
              <a:buChar char="•"/>
            </a:pPr>
            <a:r>
              <a:rPr b="1" lang="en-US"/>
              <a:t>String args[ ] </a:t>
            </a:r>
            <a:r>
              <a:rPr lang="en-US"/>
              <a:t>declares a parameter named </a:t>
            </a:r>
            <a:r>
              <a:rPr b="1" lang="en-US"/>
              <a:t>args</a:t>
            </a:r>
            <a:r>
              <a:rPr lang="en-US"/>
              <a:t>, which is an array of instances of the class </a:t>
            </a:r>
            <a:r>
              <a:rPr b="1" lang="en-US"/>
              <a:t>String</a:t>
            </a:r>
            <a:r>
              <a:rPr lang="en-US"/>
              <a:t>. (</a:t>
            </a:r>
            <a:r>
              <a:rPr i="1" lang="en-US"/>
              <a:t>Arrays </a:t>
            </a:r>
            <a:r>
              <a:rPr lang="en-US"/>
              <a:t>are collections of similar objects.)</a:t>
            </a:r>
            <a:endParaRPr/>
          </a:p>
          <a:p>
            <a:pPr indent="-342900" lvl="0" marL="342900" rtl="0" algn="l">
              <a:spcBef>
                <a:spcPts val="544"/>
              </a:spcBef>
              <a:spcAft>
                <a:spcPts val="0"/>
              </a:spcAft>
              <a:buClr>
                <a:schemeClr val="dk1"/>
              </a:buClr>
              <a:buSzPct val="100000"/>
              <a:buChar char="•"/>
            </a:pPr>
            <a:r>
              <a:rPr lang="en-US"/>
              <a:t>Output is actually accomplished by the built-in </a:t>
            </a:r>
            <a:r>
              <a:rPr b="1" lang="en-US"/>
              <a:t>println( ) </a:t>
            </a:r>
            <a:r>
              <a:rPr lang="en-US"/>
              <a:t>method. In this case, </a:t>
            </a:r>
            <a:r>
              <a:rPr b="1" lang="en-US"/>
              <a:t>println( ) </a:t>
            </a:r>
            <a:r>
              <a:rPr lang="en-US"/>
              <a:t>displays the string which is passed to it. </a:t>
            </a:r>
            <a:endParaRPr/>
          </a:p>
          <a:p>
            <a:pPr indent="-342900" lvl="0" marL="342900" rtl="0" algn="l">
              <a:spcBef>
                <a:spcPts val="544"/>
              </a:spcBef>
              <a:spcAft>
                <a:spcPts val="0"/>
              </a:spcAft>
              <a:buClr>
                <a:schemeClr val="dk1"/>
              </a:buClr>
              <a:buSzPct val="100000"/>
              <a:buChar char="•"/>
            </a:pPr>
            <a:r>
              <a:rPr lang="en-US"/>
              <a:t>The line begins with </a:t>
            </a:r>
            <a:r>
              <a:rPr b="1" lang="en-US"/>
              <a:t>System.out</a:t>
            </a:r>
            <a:r>
              <a:rPr lang="en-US"/>
              <a:t>. </a:t>
            </a:r>
            <a:endParaRPr/>
          </a:p>
          <a:p>
            <a:pPr indent="-342900" lvl="0" marL="342900" rtl="0" algn="l">
              <a:spcBef>
                <a:spcPts val="544"/>
              </a:spcBef>
              <a:spcAft>
                <a:spcPts val="0"/>
              </a:spcAft>
              <a:buClr>
                <a:schemeClr val="dk1"/>
              </a:buClr>
              <a:buSzPct val="100000"/>
              <a:buChar char="•"/>
            </a:pPr>
            <a:r>
              <a:rPr b="1" lang="en-US"/>
              <a:t>System </a:t>
            </a:r>
            <a:r>
              <a:rPr lang="en-US"/>
              <a:t>is a predefined class that provides access to the system, and </a:t>
            </a:r>
            <a:r>
              <a:rPr b="1" lang="en-US"/>
              <a:t>out </a:t>
            </a:r>
            <a:r>
              <a:rPr lang="en-US"/>
              <a:t>is the output stream that is connected to the console.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4"/>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Second program</a:t>
            </a:r>
            <a:endParaRPr/>
          </a:p>
        </p:txBody>
      </p:sp>
      <p:sp>
        <p:nvSpPr>
          <p:cNvPr id="681" name="Google Shape;681;p94"/>
          <p:cNvSpPr txBox="1"/>
          <p:nvPr>
            <p:ph idx="1" type="body"/>
          </p:nvPr>
        </p:nvSpPr>
        <p:spPr>
          <a:xfrm>
            <a:off x="76200" y="914400"/>
            <a:ext cx="8839200" cy="571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Here is another short example.</a:t>
            </a:r>
            <a:endParaRPr/>
          </a:p>
          <a:p>
            <a:pPr indent="0" lvl="0" marL="0" rtl="0" algn="l">
              <a:spcBef>
                <a:spcPts val="360"/>
              </a:spcBef>
              <a:spcAft>
                <a:spcPts val="0"/>
              </a:spcAft>
              <a:buClr>
                <a:schemeClr val="dk1"/>
              </a:buClr>
              <a:buSzPts val="1800"/>
              <a:buNone/>
            </a:pPr>
            <a:r>
              <a:rPr lang="en-US" sz="1800"/>
              <a:t>Call this file "Example2.java".</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class Example2 {</a:t>
            </a:r>
            <a:endParaRPr/>
          </a:p>
          <a:p>
            <a:pPr indent="0" lvl="0" marL="0" rtl="0" algn="l">
              <a:spcBef>
                <a:spcPts val="360"/>
              </a:spcBef>
              <a:spcAft>
                <a:spcPts val="0"/>
              </a:spcAft>
              <a:buClr>
                <a:schemeClr val="dk1"/>
              </a:buClr>
              <a:buSzPts val="1800"/>
              <a:buNone/>
            </a:pPr>
            <a:r>
              <a:rPr lang="en-US" sz="1800"/>
              <a:t>public static void main(String args []) </a:t>
            </a:r>
            <a:endParaRPr sz="1800"/>
          </a:p>
          <a:p>
            <a:pPr indent="0" lvl="0" marL="0" rtl="0" algn="l">
              <a:spcBef>
                <a:spcPts val="360"/>
              </a:spcBef>
              <a:spcAft>
                <a:spcPts val="0"/>
              </a:spcAft>
              <a:buClr>
                <a:schemeClr val="dk1"/>
              </a:buClr>
              <a:buSzPts val="1800"/>
              <a:buNone/>
            </a:pPr>
            <a:r>
              <a:rPr lang="en-US" sz="1800"/>
              <a:t>{</a:t>
            </a:r>
            <a:endParaRPr sz="1800"/>
          </a:p>
          <a:p>
            <a:pPr indent="0" lvl="0" marL="0" rtl="0" algn="l">
              <a:spcBef>
                <a:spcPts val="360"/>
              </a:spcBef>
              <a:spcAft>
                <a:spcPts val="0"/>
              </a:spcAft>
              <a:buClr>
                <a:schemeClr val="dk1"/>
              </a:buClr>
              <a:buSzPts val="1800"/>
              <a:buNone/>
            </a:pPr>
            <a:r>
              <a:rPr lang="en-US" sz="1800"/>
              <a:t>int num;                     // this declares a variable called num</a:t>
            </a:r>
            <a:endParaRPr sz="1800"/>
          </a:p>
          <a:p>
            <a:pPr indent="0" lvl="0" marL="0" rtl="0" algn="l">
              <a:spcBef>
                <a:spcPts val="360"/>
              </a:spcBef>
              <a:spcAft>
                <a:spcPts val="0"/>
              </a:spcAft>
              <a:buClr>
                <a:schemeClr val="dk1"/>
              </a:buClr>
              <a:buSzPts val="1800"/>
              <a:buNone/>
            </a:pPr>
            <a:r>
              <a:rPr lang="en-US" sz="1800"/>
              <a:t>num = 100;                         // this assigns num the value 100</a:t>
            </a:r>
            <a:endParaRPr/>
          </a:p>
          <a:p>
            <a:pPr indent="0" lvl="0" marL="0" rtl="0" algn="l">
              <a:spcBef>
                <a:spcPts val="360"/>
              </a:spcBef>
              <a:spcAft>
                <a:spcPts val="0"/>
              </a:spcAft>
              <a:buClr>
                <a:schemeClr val="dk1"/>
              </a:buClr>
              <a:buSzPts val="1800"/>
              <a:buNone/>
            </a:pPr>
            <a:r>
              <a:rPr lang="en-US" sz="1800"/>
              <a:t>System.out.println("This is num: " + num);</a:t>
            </a:r>
            <a:endParaRPr/>
          </a:p>
          <a:p>
            <a:pPr indent="0" lvl="0" marL="0" rtl="0" algn="l">
              <a:spcBef>
                <a:spcPts val="360"/>
              </a:spcBef>
              <a:spcAft>
                <a:spcPts val="0"/>
              </a:spcAft>
              <a:buClr>
                <a:schemeClr val="dk1"/>
              </a:buClr>
              <a:buSzPts val="1800"/>
              <a:buNone/>
            </a:pPr>
            <a:r>
              <a:rPr lang="en-US" sz="1800"/>
              <a:t>num = num * 2;</a:t>
            </a:r>
            <a:endParaRPr/>
          </a:p>
          <a:p>
            <a:pPr indent="0" lvl="0" marL="0" rtl="0" algn="l">
              <a:spcBef>
                <a:spcPts val="360"/>
              </a:spcBef>
              <a:spcAft>
                <a:spcPts val="0"/>
              </a:spcAft>
              <a:buClr>
                <a:schemeClr val="dk1"/>
              </a:buClr>
              <a:buSzPts val="1800"/>
              <a:buNone/>
            </a:pPr>
            <a:r>
              <a:rPr lang="en-US" sz="1800"/>
              <a:t>System.out.print("The value of num * 2 is ");</a:t>
            </a:r>
            <a:endParaRPr/>
          </a:p>
          <a:p>
            <a:pPr indent="0" lvl="0" marL="0" rtl="0" algn="l">
              <a:spcBef>
                <a:spcPts val="360"/>
              </a:spcBef>
              <a:spcAft>
                <a:spcPts val="0"/>
              </a:spcAft>
              <a:buClr>
                <a:schemeClr val="dk1"/>
              </a:buClr>
              <a:buSzPts val="1800"/>
              <a:buNone/>
            </a:pPr>
            <a:r>
              <a:rPr lang="en-US" sz="1800"/>
              <a:t>System.out.println(num);</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When you run this program, you will see the following output:</a:t>
            </a:r>
            <a:endParaRPr/>
          </a:p>
          <a:p>
            <a:pPr indent="0" lvl="0" marL="0" rtl="0" algn="l">
              <a:spcBef>
                <a:spcPts val="360"/>
              </a:spcBef>
              <a:spcAft>
                <a:spcPts val="0"/>
              </a:spcAft>
              <a:buClr>
                <a:schemeClr val="dk1"/>
              </a:buClr>
              <a:buSzPts val="1800"/>
              <a:buNone/>
            </a:pPr>
            <a:r>
              <a:rPr lang="en-US" sz="1800"/>
              <a:t>This is num: 100</a:t>
            </a:r>
            <a:endParaRPr/>
          </a:p>
          <a:p>
            <a:pPr indent="0" lvl="0" marL="0" rtl="0" algn="l">
              <a:spcBef>
                <a:spcPts val="360"/>
              </a:spcBef>
              <a:spcAft>
                <a:spcPts val="0"/>
              </a:spcAft>
              <a:buClr>
                <a:schemeClr val="dk1"/>
              </a:buClr>
              <a:buSzPts val="1800"/>
              <a:buNone/>
            </a:pPr>
            <a:r>
              <a:rPr lang="en-US" sz="1800"/>
              <a:t>The value of num * 2 is 200</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95"/>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 + operator in println is used to join together as many items as required within a single </a:t>
            </a:r>
            <a:r>
              <a:rPr b="1" lang="en-US"/>
              <a:t>println( ) </a:t>
            </a:r>
            <a:r>
              <a:rPr lang="en-US"/>
              <a:t>statement.</a:t>
            </a:r>
            <a:endParaRPr/>
          </a:p>
          <a:p>
            <a:pPr indent="-342900" lvl="0" marL="342900" rtl="0" algn="l">
              <a:spcBef>
                <a:spcPts val="640"/>
              </a:spcBef>
              <a:spcAft>
                <a:spcPts val="0"/>
              </a:spcAft>
              <a:buClr>
                <a:schemeClr val="dk1"/>
              </a:buClr>
              <a:buSzPts val="3200"/>
              <a:buChar char="•"/>
            </a:pPr>
            <a:r>
              <a:rPr lang="en-US"/>
              <a:t>The plus sign causes the value of </a:t>
            </a:r>
            <a:r>
              <a:rPr b="1" lang="en-US"/>
              <a:t>num </a:t>
            </a:r>
            <a:r>
              <a:rPr lang="en-US"/>
              <a:t>to be appended to the string that precedes it, and then the resulting string is output. </a:t>
            </a:r>
            <a:endParaRPr/>
          </a:p>
          <a:p>
            <a:pPr indent="-342900" lvl="0" marL="342900" rtl="0" algn="l">
              <a:spcBef>
                <a:spcPts val="640"/>
              </a:spcBef>
              <a:spcAft>
                <a:spcPts val="0"/>
              </a:spcAft>
              <a:buClr>
                <a:schemeClr val="dk1"/>
              </a:buClr>
              <a:buSzPts val="3200"/>
              <a:buChar char="•"/>
            </a:pPr>
            <a:r>
              <a:rPr lang="en-US"/>
              <a:t>Actually, </a:t>
            </a:r>
            <a:r>
              <a:rPr b="1" lang="en-US"/>
              <a:t>num </a:t>
            </a:r>
            <a:r>
              <a:rPr lang="en-US"/>
              <a:t>is first converted from an integer into its string equivalent and then concatenated with the string that precedes it.</a:t>
            </a:r>
            <a:endParaRPr/>
          </a:p>
          <a:p>
            <a:pPr indent="-342900" lvl="0" marL="342900" rtl="0" algn="l">
              <a:spcBef>
                <a:spcPts val="640"/>
              </a:spcBef>
              <a:spcAft>
                <a:spcPts val="0"/>
              </a:spcAft>
              <a:buClr>
                <a:schemeClr val="dk1"/>
              </a:buClr>
              <a:buSzPts val="3200"/>
              <a:buChar char="•"/>
            </a:pPr>
            <a:r>
              <a:rPr lang="en-US"/>
              <a:t>The </a:t>
            </a:r>
            <a:r>
              <a:rPr b="1" lang="en-US"/>
              <a:t>print( ) </a:t>
            </a:r>
            <a:r>
              <a:rPr lang="en-US"/>
              <a:t>method is just like </a:t>
            </a:r>
            <a:r>
              <a:rPr b="1" lang="en-US"/>
              <a:t>println( )</a:t>
            </a:r>
            <a:r>
              <a:rPr lang="en-US"/>
              <a:t>, except that it does not output a newline character after each call.</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6"/>
          <p:cNvSpPr txBox="1"/>
          <p:nvPr>
            <p:ph type="title"/>
          </p:nvPr>
        </p:nvSpPr>
        <p:spPr>
          <a:xfrm>
            <a:off x="457200" y="76200"/>
            <a:ext cx="82296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If Statement</a:t>
            </a:r>
            <a:endParaRPr/>
          </a:p>
        </p:txBody>
      </p:sp>
      <p:sp>
        <p:nvSpPr>
          <p:cNvPr id="692" name="Google Shape;692;p96"/>
          <p:cNvSpPr txBox="1"/>
          <p:nvPr>
            <p:ph idx="1" type="body"/>
          </p:nvPr>
        </p:nvSpPr>
        <p:spPr>
          <a:xfrm>
            <a:off x="152400" y="823118"/>
            <a:ext cx="8686800" cy="59586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500"/>
              <a:buNone/>
            </a:pPr>
            <a:r>
              <a:rPr lang="en-US" sz="1500"/>
              <a:t>//Call this file "IfSample.java".</a:t>
            </a:r>
            <a:endParaRPr/>
          </a:p>
          <a:p>
            <a:pPr indent="0" lvl="0" marL="0" rtl="0" algn="l">
              <a:spcBef>
                <a:spcPts val="300"/>
              </a:spcBef>
              <a:spcAft>
                <a:spcPts val="0"/>
              </a:spcAft>
              <a:buClr>
                <a:schemeClr val="dk1"/>
              </a:buClr>
              <a:buSzPts val="1500"/>
              <a:buNone/>
            </a:pPr>
            <a:r>
              <a:rPr lang="en-US" sz="1500"/>
              <a:t>class IfSample </a:t>
            </a:r>
            <a:endParaRPr sz="1500"/>
          </a:p>
          <a:p>
            <a:pPr indent="0" lvl="0" marL="0" rtl="0" algn="l">
              <a:spcBef>
                <a:spcPts val="300"/>
              </a:spcBef>
              <a:spcAft>
                <a:spcPts val="0"/>
              </a:spcAft>
              <a:buClr>
                <a:schemeClr val="dk1"/>
              </a:buClr>
              <a:buSzPts val="1500"/>
              <a:buNone/>
            </a:pPr>
            <a:r>
              <a:rPr lang="en-US" sz="1500"/>
              <a:t>{</a:t>
            </a:r>
            <a:endParaRPr sz="1500"/>
          </a:p>
          <a:p>
            <a:pPr indent="0" lvl="0" marL="0" rtl="0" algn="l">
              <a:spcBef>
                <a:spcPts val="300"/>
              </a:spcBef>
              <a:spcAft>
                <a:spcPts val="0"/>
              </a:spcAft>
              <a:buClr>
                <a:schemeClr val="dk1"/>
              </a:buClr>
              <a:buSzPts val="1500"/>
              <a:buNone/>
            </a:pPr>
            <a:r>
              <a:rPr lang="en-US" sz="1500"/>
              <a:t>  public static void main(String args[]) {</a:t>
            </a:r>
            <a:endParaRPr/>
          </a:p>
          <a:p>
            <a:pPr indent="0" lvl="0" marL="0" rtl="0" algn="l">
              <a:spcBef>
                <a:spcPts val="300"/>
              </a:spcBef>
              <a:spcAft>
                <a:spcPts val="0"/>
              </a:spcAft>
              <a:buClr>
                <a:schemeClr val="dk1"/>
              </a:buClr>
              <a:buSzPts val="1500"/>
              <a:buNone/>
            </a:pPr>
            <a:r>
              <a:rPr lang="en-US" sz="1500"/>
              <a:t>  int x, y;</a:t>
            </a:r>
            <a:endParaRPr/>
          </a:p>
          <a:p>
            <a:pPr indent="0" lvl="0" marL="0" rtl="0" algn="l">
              <a:spcBef>
                <a:spcPts val="300"/>
              </a:spcBef>
              <a:spcAft>
                <a:spcPts val="0"/>
              </a:spcAft>
              <a:buClr>
                <a:schemeClr val="dk1"/>
              </a:buClr>
              <a:buSzPts val="1500"/>
              <a:buNone/>
            </a:pPr>
            <a:r>
              <a:rPr lang="en-US" sz="1500"/>
              <a:t>    x = 10;</a:t>
            </a:r>
            <a:endParaRPr/>
          </a:p>
          <a:p>
            <a:pPr indent="0" lvl="0" marL="0" rtl="0" algn="l">
              <a:spcBef>
                <a:spcPts val="300"/>
              </a:spcBef>
              <a:spcAft>
                <a:spcPts val="0"/>
              </a:spcAft>
              <a:buClr>
                <a:schemeClr val="dk1"/>
              </a:buClr>
              <a:buSzPts val="1500"/>
              <a:buNone/>
            </a:pPr>
            <a:r>
              <a:rPr lang="en-US" sz="1500"/>
              <a:t>    y = 20;</a:t>
            </a:r>
            <a:endParaRPr/>
          </a:p>
          <a:p>
            <a:pPr indent="0" lvl="0" marL="0" rtl="0" algn="l">
              <a:spcBef>
                <a:spcPts val="300"/>
              </a:spcBef>
              <a:spcAft>
                <a:spcPts val="0"/>
              </a:spcAft>
              <a:buClr>
                <a:schemeClr val="dk1"/>
              </a:buClr>
              <a:buSzPts val="1500"/>
              <a:buNone/>
            </a:pPr>
            <a:r>
              <a:rPr lang="en-US" sz="1500"/>
              <a:t>        if(x &lt; y) System.out.println("x is less than y");</a:t>
            </a:r>
            <a:endParaRPr/>
          </a:p>
          <a:p>
            <a:pPr indent="0" lvl="0" marL="0" rtl="0" algn="l">
              <a:spcBef>
                <a:spcPts val="300"/>
              </a:spcBef>
              <a:spcAft>
                <a:spcPts val="0"/>
              </a:spcAft>
              <a:buClr>
                <a:schemeClr val="dk1"/>
              </a:buClr>
              <a:buSzPts val="1500"/>
              <a:buNone/>
            </a:pPr>
            <a:r>
              <a:rPr lang="en-US" sz="1500"/>
              <a:t>  x = x * 2;</a:t>
            </a:r>
            <a:endParaRPr/>
          </a:p>
          <a:p>
            <a:pPr indent="0" lvl="0" marL="0" rtl="0" algn="l">
              <a:spcBef>
                <a:spcPts val="300"/>
              </a:spcBef>
              <a:spcAft>
                <a:spcPts val="0"/>
              </a:spcAft>
              <a:buClr>
                <a:schemeClr val="dk1"/>
              </a:buClr>
              <a:buSzPts val="1500"/>
              <a:buNone/>
            </a:pPr>
            <a:r>
              <a:rPr lang="en-US" sz="1500"/>
              <a:t>if(x == y) System.out.println("x now equal to y");</a:t>
            </a:r>
            <a:endParaRPr/>
          </a:p>
          <a:p>
            <a:pPr indent="0" lvl="0" marL="0" rtl="0" algn="l">
              <a:spcBef>
                <a:spcPts val="300"/>
              </a:spcBef>
              <a:spcAft>
                <a:spcPts val="0"/>
              </a:spcAft>
              <a:buClr>
                <a:schemeClr val="dk1"/>
              </a:buClr>
              <a:buSzPts val="1500"/>
              <a:buNone/>
            </a:pPr>
            <a:r>
              <a:rPr lang="en-US" sz="1500"/>
              <a:t>x = x * 3;</a:t>
            </a:r>
            <a:endParaRPr sz="1500"/>
          </a:p>
          <a:p>
            <a:pPr indent="0" lvl="0" marL="0" rtl="0" algn="l">
              <a:spcBef>
                <a:spcPts val="300"/>
              </a:spcBef>
              <a:spcAft>
                <a:spcPts val="0"/>
              </a:spcAft>
              <a:buClr>
                <a:schemeClr val="dk1"/>
              </a:buClr>
              <a:buSzPts val="1500"/>
              <a:buNone/>
            </a:pPr>
            <a:r>
              <a:rPr lang="en-US" sz="1500"/>
              <a:t>    if(x &gt; y) System.out.println("x now greater than y");</a:t>
            </a:r>
            <a:endParaRPr/>
          </a:p>
          <a:p>
            <a:pPr indent="0" lvl="0" marL="0" rtl="0" algn="l">
              <a:spcBef>
                <a:spcPts val="300"/>
              </a:spcBef>
              <a:spcAft>
                <a:spcPts val="0"/>
              </a:spcAft>
              <a:buClr>
                <a:schemeClr val="dk1"/>
              </a:buClr>
              <a:buSzPts val="1500"/>
              <a:buNone/>
            </a:pPr>
            <a:r>
              <a:rPr lang="en-US" sz="1500"/>
              <a:t>   // this won't display anything</a:t>
            </a:r>
            <a:endParaRPr/>
          </a:p>
          <a:p>
            <a:pPr indent="0" lvl="0" marL="0" rtl="0" algn="l">
              <a:spcBef>
                <a:spcPts val="300"/>
              </a:spcBef>
              <a:spcAft>
                <a:spcPts val="0"/>
              </a:spcAft>
              <a:buClr>
                <a:schemeClr val="dk1"/>
              </a:buClr>
              <a:buSzPts val="1500"/>
              <a:buNone/>
            </a:pPr>
            <a:r>
              <a:rPr lang="en-US" sz="1500"/>
              <a:t>    if(x == y) System.out.println("you won't see this");</a:t>
            </a:r>
            <a:endParaRPr/>
          </a:p>
          <a:p>
            <a:pPr indent="0" lvl="0" marL="0" rtl="0" algn="l">
              <a:spcBef>
                <a:spcPts val="300"/>
              </a:spcBef>
              <a:spcAft>
                <a:spcPts val="0"/>
              </a:spcAft>
              <a:buClr>
                <a:schemeClr val="dk1"/>
              </a:buClr>
              <a:buSzPts val="1500"/>
              <a:buNone/>
            </a:pPr>
            <a:r>
              <a:rPr lang="en-US" sz="1500"/>
              <a:t>}</a:t>
            </a:r>
            <a:endParaRPr/>
          </a:p>
          <a:p>
            <a:pPr indent="0" lvl="0" marL="0" rtl="0" algn="l">
              <a:spcBef>
                <a:spcPts val="300"/>
              </a:spcBef>
              <a:spcAft>
                <a:spcPts val="0"/>
              </a:spcAft>
              <a:buClr>
                <a:schemeClr val="dk1"/>
              </a:buClr>
              <a:buSzPts val="1500"/>
              <a:buNone/>
            </a:pPr>
            <a:r>
              <a:rPr lang="en-US" sz="1500"/>
              <a:t>}</a:t>
            </a:r>
            <a:endParaRPr/>
          </a:p>
          <a:p>
            <a:pPr indent="0" lvl="0" marL="0" rtl="0" algn="l">
              <a:spcBef>
                <a:spcPts val="300"/>
              </a:spcBef>
              <a:spcAft>
                <a:spcPts val="0"/>
              </a:spcAft>
              <a:buClr>
                <a:schemeClr val="dk1"/>
              </a:buClr>
              <a:buSzPts val="1500"/>
              <a:buNone/>
            </a:pPr>
            <a:r>
              <a:rPr lang="en-US" sz="1500"/>
              <a:t>The output generated by this program is shown here:</a:t>
            </a:r>
            <a:endParaRPr/>
          </a:p>
          <a:p>
            <a:pPr indent="0" lvl="0" marL="0" rtl="0" algn="l">
              <a:spcBef>
                <a:spcPts val="300"/>
              </a:spcBef>
              <a:spcAft>
                <a:spcPts val="0"/>
              </a:spcAft>
              <a:buClr>
                <a:schemeClr val="dk1"/>
              </a:buClr>
              <a:buSzPts val="1500"/>
              <a:buNone/>
            </a:pPr>
            <a:r>
              <a:rPr lang="en-US" sz="1500"/>
              <a:t>x is less than y</a:t>
            </a:r>
            <a:endParaRPr/>
          </a:p>
          <a:p>
            <a:pPr indent="0" lvl="0" marL="0" rtl="0" algn="l">
              <a:spcBef>
                <a:spcPts val="300"/>
              </a:spcBef>
              <a:spcAft>
                <a:spcPts val="0"/>
              </a:spcAft>
              <a:buClr>
                <a:schemeClr val="dk1"/>
              </a:buClr>
              <a:buSzPts val="1500"/>
              <a:buNone/>
            </a:pPr>
            <a:r>
              <a:rPr lang="en-US" sz="1500"/>
              <a:t>x now equal to y</a:t>
            </a:r>
            <a:endParaRPr/>
          </a:p>
          <a:p>
            <a:pPr indent="0" lvl="0" marL="0" rtl="0" algn="l">
              <a:spcBef>
                <a:spcPts val="300"/>
              </a:spcBef>
              <a:spcAft>
                <a:spcPts val="0"/>
              </a:spcAft>
              <a:buClr>
                <a:schemeClr val="dk1"/>
              </a:buClr>
              <a:buSzPts val="1500"/>
              <a:buNone/>
            </a:pPr>
            <a:r>
              <a:rPr lang="en-US" sz="1500"/>
              <a:t>x now greater than y</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 loop</a:t>
            </a:r>
            <a:endParaRPr/>
          </a:p>
        </p:txBody>
      </p:sp>
      <p:sp>
        <p:nvSpPr>
          <p:cNvPr id="698" name="Google Shape;698;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Demonstrate the for loop.</a:t>
            </a:r>
            <a:endParaRPr/>
          </a:p>
          <a:p>
            <a:pPr indent="0" lvl="0" marL="0" rtl="0" algn="l">
              <a:spcBef>
                <a:spcPts val="448"/>
              </a:spcBef>
              <a:spcAft>
                <a:spcPts val="0"/>
              </a:spcAft>
              <a:buClr>
                <a:schemeClr val="dk1"/>
              </a:buClr>
              <a:buSzPct val="100000"/>
              <a:buNone/>
            </a:pPr>
            <a:r>
              <a:rPr lang="en-US"/>
              <a:t>Call this file "ForTest.java".</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class ForTest</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public static void main(String args[])</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int x;</a:t>
            </a:r>
            <a:endParaRPr/>
          </a:p>
          <a:p>
            <a:pPr indent="0" lvl="0" marL="0" rtl="0" algn="l">
              <a:spcBef>
                <a:spcPts val="448"/>
              </a:spcBef>
              <a:spcAft>
                <a:spcPts val="0"/>
              </a:spcAft>
              <a:buClr>
                <a:schemeClr val="dk1"/>
              </a:buClr>
              <a:buSzPct val="100000"/>
              <a:buNone/>
            </a:pPr>
            <a:r>
              <a:rPr lang="en-US"/>
              <a:t>for(x = 0; x&lt;10; x = x+1)</a:t>
            </a:r>
            <a:endParaRPr/>
          </a:p>
          <a:p>
            <a:pPr indent="0" lvl="0" marL="0" rtl="0" algn="l">
              <a:spcBef>
                <a:spcPts val="448"/>
              </a:spcBef>
              <a:spcAft>
                <a:spcPts val="0"/>
              </a:spcAft>
              <a:buClr>
                <a:schemeClr val="dk1"/>
              </a:buClr>
              <a:buSzPct val="100000"/>
              <a:buNone/>
            </a:pPr>
            <a:r>
              <a:rPr lang="en-US"/>
              <a:t>System.out.println("This is x:  ”+  x);</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This is x: 0</a:t>
            </a:r>
            <a:endParaRPr/>
          </a:p>
          <a:p>
            <a:pPr indent="0" lvl="0" marL="0" rtl="0" algn="l">
              <a:spcBef>
                <a:spcPts val="496"/>
              </a:spcBef>
              <a:spcAft>
                <a:spcPts val="0"/>
              </a:spcAft>
              <a:buClr>
                <a:schemeClr val="dk1"/>
              </a:buClr>
              <a:buSzPct val="100000"/>
              <a:buNone/>
            </a:pPr>
            <a:r>
              <a:rPr lang="en-US"/>
              <a:t>This is x: 1</a:t>
            </a:r>
            <a:endParaRPr/>
          </a:p>
          <a:p>
            <a:pPr indent="0" lvl="0" marL="0" rtl="0" algn="l">
              <a:spcBef>
                <a:spcPts val="496"/>
              </a:spcBef>
              <a:spcAft>
                <a:spcPts val="0"/>
              </a:spcAft>
              <a:buClr>
                <a:schemeClr val="dk1"/>
              </a:buClr>
              <a:buSzPct val="100000"/>
              <a:buNone/>
            </a:pPr>
            <a:r>
              <a:rPr lang="en-US"/>
              <a:t>This is x: 2</a:t>
            </a:r>
            <a:endParaRPr/>
          </a:p>
          <a:p>
            <a:pPr indent="0" lvl="0" marL="0" rtl="0" algn="l">
              <a:spcBef>
                <a:spcPts val="496"/>
              </a:spcBef>
              <a:spcAft>
                <a:spcPts val="0"/>
              </a:spcAft>
              <a:buClr>
                <a:schemeClr val="dk1"/>
              </a:buClr>
              <a:buSzPct val="100000"/>
              <a:buNone/>
            </a:pPr>
            <a:r>
              <a:rPr lang="en-US"/>
              <a:t>This is x: 3</a:t>
            </a:r>
            <a:endParaRPr/>
          </a:p>
          <a:p>
            <a:pPr indent="0" lvl="0" marL="0" rtl="0" algn="l">
              <a:spcBef>
                <a:spcPts val="496"/>
              </a:spcBef>
              <a:spcAft>
                <a:spcPts val="0"/>
              </a:spcAft>
              <a:buClr>
                <a:schemeClr val="dk1"/>
              </a:buClr>
              <a:buSzPct val="100000"/>
              <a:buNone/>
            </a:pPr>
            <a:r>
              <a:rPr lang="en-US"/>
              <a:t>This is x: 4</a:t>
            </a:r>
            <a:endParaRPr/>
          </a:p>
          <a:p>
            <a:pPr indent="0" lvl="0" marL="0" rtl="0" algn="l">
              <a:spcBef>
                <a:spcPts val="496"/>
              </a:spcBef>
              <a:spcAft>
                <a:spcPts val="0"/>
              </a:spcAft>
              <a:buClr>
                <a:schemeClr val="dk1"/>
              </a:buClr>
              <a:buSzPct val="100000"/>
              <a:buNone/>
            </a:pPr>
            <a:r>
              <a:rPr lang="en-US"/>
              <a:t>This is x: 5</a:t>
            </a:r>
            <a:endParaRPr/>
          </a:p>
          <a:p>
            <a:pPr indent="0" lvl="0" marL="0" rtl="0" algn="l">
              <a:spcBef>
                <a:spcPts val="496"/>
              </a:spcBef>
              <a:spcAft>
                <a:spcPts val="0"/>
              </a:spcAft>
              <a:buClr>
                <a:schemeClr val="dk1"/>
              </a:buClr>
              <a:buSzPct val="100000"/>
              <a:buNone/>
            </a:pPr>
            <a:r>
              <a:rPr lang="en-US"/>
              <a:t>This is x: 6</a:t>
            </a:r>
            <a:endParaRPr/>
          </a:p>
          <a:p>
            <a:pPr indent="0" lvl="0" marL="0" rtl="0" algn="l">
              <a:spcBef>
                <a:spcPts val="496"/>
              </a:spcBef>
              <a:spcAft>
                <a:spcPts val="0"/>
              </a:spcAft>
              <a:buClr>
                <a:schemeClr val="dk1"/>
              </a:buClr>
              <a:buSzPct val="100000"/>
              <a:buNone/>
            </a:pPr>
            <a:r>
              <a:rPr lang="en-US"/>
              <a:t>This is x: 7</a:t>
            </a:r>
            <a:endParaRPr/>
          </a:p>
          <a:p>
            <a:pPr indent="0" lvl="0" marL="0" rtl="0" algn="l">
              <a:spcBef>
                <a:spcPts val="496"/>
              </a:spcBef>
              <a:spcAft>
                <a:spcPts val="0"/>
              </a:spcAft>
              <a:buClr>
                <a:schemeClr val="dk1"/>
              </a:buClr>
              <a:buSzPct val="100000"/>
              <a:buNone/>
            </a:pPr>
            <a:r>
              <a:rPr lang="en-US"/>
              <a:t>This is x: 8</a:t>
            </a:r>
            <a:endParaRPr/>
          </a:p>
          <a:p>
            <a:pPr indent="0" lvl="0" marL="0" rtl="0" algn="l">
              <a:spcBef>
                <a:spcPts val="496"/>
              </a:spcBef>
              <a:spcAft>
                <a:spcPts val="0"/>
              </a:spcAft>
              <a:buClr>
                <a:schemeClr val="dk1"/>
              </a:buClr>
              <a:buSzPct val="100000"/>
              <a:buNone/>
            </a:pPr>
            <a:r>
              <a:rPr lang="en-US"/>
              <a:t>This is x: 9</a:t>
            </a:r>
            <a:endParaRPr/>
          </a:p>
          <a:p>
            <a:pPr indent="0" lvl="0" marL="0" rtl="0" algn="l">
              <a:spcBef>
                <a:spcPts val="496"/>
              </a:spcBef>
              <a:spcAft>
                <a:spcPts val="0"/>
              </a:spcAft>
              <a:buClr>
                <a:schemeClr val="dk1"/>
              </a:buClr>
              <a:buSzPct val="100000"/>
              <a:buNone/>
            </a:pPr>
            <a:r>
              <a:rPr lang="en-US"/>
              <a:t>Int a,b; if (a&lt;b) System.out.println(“a is “+a); for(a=0fjfjsjfllkf)</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Code blocks</a:t>
            </a:r>
            <a:endParaRPr/>
          </a:p>
        </p:txBody>
      </p:sp>
      <p:sp>
        <p:nvSpPr>
          <p:cNvPr id="709" name="Google Shape;709;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Java allows two or more statements to be grouped into </a:t>
            </a:r>
            <a:r>
              <a:rPr i="1" lang="en-US"/>
              <a:t>blocks of code</a:t>
            </a:r>
            <a:r>
              <a:rPr lang="en-US"/>
              <a:t>, called as </a:t>
            </a:r>
            <a:r>
              <a:rPr i="1" lang="en-US"/>
              <a:t>code blocks</a:t>
            </a:r>
            <a:r>
              <a:rPr lang="en-US"/>
              <a:t>.</a:t>
            </a:r>
            <a:endParaRPr/>
          </a:p>
          <a:p>
            <a:pPr indent="-342900" lvl="0" marL="342900" rtl="0" algn="l">
              <a:spcBef>
                <a:spcPts val="592"/>
              </a:spcBef>
              <a:spcAft>
                <a:spcPts val="0"/>
              </a:spcAft>
              <a:buClr>
                <a:schemeClr val="dk1"/>
              </a:buClr>
              <a:buSzPct val="100000"/>
              <a:buChar char="•"/>
            </a:pPr>
            <a:r>
              <a:rPr lang="en-US"/>
              <a:t>This is done by enclosing the statements between opening and closing curly braces. </a:t>
            </a:r>
            <a:endParaRPr/>
          </a:p>
          <a:p>
            <a:pPr indent="0" lvl="0" marL="0" rtl="0" algn="l">
              <a:spcBef>
                <a:spcPts val="592"/>
              </a:spcBef>
              <a:spcAft>
                <a:spcPts val="0"/>
              </a:spcAft>
              <a:buClr>
                <a:schemeClr val="dk1"/>
              </a:buClr>
              <a:buSzPct val="100000"/>
              <a:buNone/>
            </a:pPr>
            <a:r>
              <a:rPr lang="en-US"/>
              <a:t>if(x &lt; y) </a:t>
            </a:r>
            <a:endParaRPr/>
          </a:p>
          <a:p>
            <a:pPr indent="0" lvl="0" marL="0" rtl="0" algn="l">
              <a:spcBef>
                <a:spcPts val="592"/>
              </a:spcBef>
              <a:spcAft>
                <a:spcPts val="0"/>
              </a:spcAft>
              <a:buClr>
                <a:schemeClr val="dk1"/>
              </a:buClr>
              <a:buSzPct val="100000"/>
              <a:buNone/>
            </a:pPr>
            <a:r>
              <a:rPr lang="en-US"/>
              <a:t>{                   // begin a block</a:t>
            </a:r>
            <a:endParaRPr/>
          </a:p>
          <a:p>
            <a:pPr indent="0" lvl="0" marL="0" rtl="0" algn="l">
              <a:spcBef>
                <a:spcPts val="592"/>
              </a:spcBef>
              <a:spcAft>
                <a:spcPts val="0"/>
              </a:spcAft>
              <a:buClr>
                <a:schemeClr val="dk1"/>
              </a:buClr>
              <a:buSzPct val="100000"/>
              <a:buNone/>
            </a:pPr>
            <a:r>
              <a:rPr lang="en-US"/>
              <a:t>x = y;</a:t>
            </a:r>
            <a:endParaRPr/>
          </a:p>
          <a:p>
            <a:pPr indent="0" lvl="0" marL="0" rtl="0" algn="l">
              <a:spcBef>
                <a:spcPts val="592"/>
              </a:spcBef>
              <a:spcAft>
                <a:spcPts val="0"/>
              </a:spcAft>
              <a:buClr>
                <a:schemeClr val="dk1"/>
              </a:buClr>
              <a:buSzPct val="100000"/>
              <a:buNone/>
            </a:pPr>
            <a:r>
              <a:rPr lang="en-US"/>
              <a:t>y = 0;</a:t>
            </a:r>
            <a:endParaRPr/>
          </a:p>
          <a:p>
            <a:pPr indent="0" lvl="0" marL="0" rtl="0" algn="l">
              <a:spcBef>
                <a:spcPts val="592"/>
              </a:spcBef>
              <a:spcAft>
                <a:spcPts val="0"/>
              </a:spcAft>
              <a:buClr>
                <a:schemeClr val="dk1"/>
              </a:buClr>
              <a:buSzPct val="100000"/>
              <a:buNone/>
            </a:pPr>
            <a:r>
              <a:rPr lang="en-US"/>
              <a:t>}</a:t>
            </a:r>
            <a:endParaRPr/>
          </a:p>
          <a:p>
            <a:pPr indent="0" lvl="0" marL="0" rtl="0" algn="l">
              <a:spcBef>
                <a:spcPts val="592"/>
              </a:spcBef>
              <a:spcAft>
                <a:spcPts val="0"/>
              </a:spcAft>
              <a:buClr>
                <a:schemeClr val="dk1"/>
              </a:buClr>
              <a:buSzPct val="100000"/>
              <a:buNone/>
            </a:pPr>
            <a:r>
              <a:rPr lang="en-US"/>
              <a:t>                  // end of block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uma shankar rao</dc:creator>
</cp:coreProperties>
</file>