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331" r:id="rId24"/>
    <p:sldId id="279" r:id="rId25"/>
    <p:sldId id="280" r:id="rId26"/>
    <p:sldId id="281" r:id="rId27"/>
    <p:sldId id="282" r:id="rId28"/>
    <p:sldId id="285" r:id="rId29"/>
    <p:sldId id="287" r:id="rId30"/>
    <p:sldId id="290" r:id="rId31"/>
    <p:sldId id="291" r:id="rId32"/>
    <p:sldId id="292" r:id="rId33"/>
    <p:sldId id="295" r:id="rId34"/>
    <p:sldId id="296" r:id="rId35"/>
    <p:sldId id="297" r:id="rId36"/>
    <p:sldId id="298" r:id="rId37"/>
    <p:sldId id="299" r:id="rId38"/>
    <p:sldId id="300" r:id="rId39"/>
    <p:sldId id="302" r:id="rId40"/>
    <p:sldId id="303" r:id="rId41"/>
    <p:sldId id="304" r:id="rId42"/>
    <p:sldId id="305" r:id="rId43"/>
    <p:sldId id="306" r:id="rId44"/>
    <p:sldId id="307" r:id="rId45"/>
    <p:sldId id="308" r:id="rId46"/>
    <p:sldId id="309" r:id="rId47"/>
    <p:sldId id="310" r:id="rId48"/>
    <p:sldId id="311" r:id="rId49"/>
    <p:sldId id="312" r:id="rId50"/>
    <p:sldId id="314" r:id="rId51"/>
    <p:sldId id="315" r:id="rId52"/>
    <p:sldId id="316" r:id="rId53"/>
    <p:sldId id="317" r:id="rId54"/>
    <p:sldId id="318" r:id="rId55"/>
    <p:sldId id="319" r:id="rId56"/>
    <p:sldId id="320" r:id="rId57"/>
    <p:sldId id="321" r:id="rId58"/>
    <p:sldId id="322" r:id="rId59"/>
    <p:sldId id="323" r:id="rId60"/>
    <p:sldId id="332" r:id="rId61"/>
    <p:sldId id="333" r:id="rId62"/>
    <p:sldId id="334" r:id="rId63"/>
    <p:sldId id="351" r:id="rId64"/>
    <p:sldId id="403" r:id="rId65"/>
    <p:sldId id="404" r:id="rId66"/>
    <p:sldId id="405" r:id="rId67"/>
    <p:sldId id="353" r:id="rId68"/>
    <p:sldId id="354" r:id="rId69"/>
    <p:sldId id="355" r:id="rId70"/>
    <p:sldId id="356" r:id="rId71"/>
    <p:sldId id="369" r:id="rId72"/>
    <p:sldId id="370" r:id="rId73"/>
    <p:sldId id="371" r:id="rId74"/>
    <p:sldId id="372" r:id="rId75"/>
    <p:sldId id="373" r:id="rId76"/>
    <p:sldId id="374" r:id="rId77"/>
    <p:sldId id="378" r:id="rId78"/>
    <p:sldId id="395" r:id="rId79"/>
    <p:sldId id="396" r:id="rId80"/>
    <p:sldId id="397" r:id="rId81"/>
    <p:sldId id="398" r:id="rId82"/>
    <p:sldId id="399" r:id="rId83"/>
    <p:sldId id="400" r:id="rId84"/>
    <p:sldId id="401" r:id="rId85"/>
    <p:sldId id="402"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BE6F-0680-4851-9B8E-23BADB6B012F}"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420CF-802F-45F1-AA98-CCB7C6B76E17}" type="slidenum">
              <a:rPr lang="en-US" smtClean="0"/>
              <a:t>‹#›</a:t>
            </a:fld>
            <a:endParaRPr lang="en-US"/>
          </a:p>
        </p:txBody>
      </p:sp>
    </p:spTree>
    <p:extLst>
      <p:ext uri="{BB962C8B-B14F-4D97-AF65-F5344CB8AC3E}">
        <p14:creationId xmlns:p14="http://schemas.microsoft.com/office/powerpoint/2010/main" val="2907805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EF84B-BD0D-4C2D-94B3-21D5743D9F58}" type="slidenum">
              <a:rPr lang="en-US" altLang="en-US"/>
              <a:pPr/>
              <a:t>4</a:t>
            </a:fld>
            <a:endParaRPr lang="en-US" alt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88740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4907D-9FE0-446E-A47C-867C7C9FB2BF}" type="slidenum">
              <a:rPr lang="en-US" altLang="en-US"/>
              <a:pPr/>
              <a:t>13</a:t>
            </a:fld>
            <a:endParaRPr lang="en-US" altLang="en-US"/>
          </a:p>
        </p:txBody>
      </p:sp>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0364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4F1E83-0323-4039-AA72-BF33F39D6676}" type="slidenum">
              <a:rPr lang="en-US" altLang="en-US"/>
              <a:pPr/>
              <a:t>14</a:t>
            </a:fld>
            <a:endParaRPr lang="en-US" altLang="en-US"/>
          </a:p>
        </p:txBody>
      </p:sp>
      <p:sp>
        <p:nvSpPr>
          <p:cNvPr id="974850" name="Rectangle 2"/>
          <p:cNvSpPr>
            <a:spLocks noGrp="1" noRot="1" noChangeAspec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31620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E7A7E-839A-40FF-AF5C-6D190451525D}" type="slidenum">
              <a:rPr lang="en-US" altLang="en-US"/>
              <a:pPr/>
              <a:t>15</a:t>
            </a:fld>
            <a:endParaRPr lang="en-US" altLang="en-US"/>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0856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171A2-621B-4B22-9D8F-D83DCBB7DF2E}" type="slidenum">
              <a:rPr lang="en-US" altLang="en-US"/>
              <a:pPr/>
              <a:t>16</a:t>
            </a:fld>
            <a:endParaRPr lang="en-US" altLang="en-US"/>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0002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18AD0-5190-4015-A474-D1646A466C6F}" type="slidenum">
              <a:rPr lang="en-US" altLang="en-US"/>
              <a:pPr/>
              <a:t>17</a:t>
            </a:fld>
            <a:endParaRPr lang="en-US" altLang="en-US"/>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8141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0905F-419A-4C22-87FA-C93A3E6B2DFB}" type="slidenum">
              <a:rPr lang="en-US" altLang="en-US"/>
              <a:pPr/>
              <a:t>18</a:t>
            </a:fld>
            <a:endParaRPr lang="en-US" altLang="en-US"/>
          </a:p>
        </p:txBody>
      </p:sp>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40013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B36964-CB1C-4152-8304-CBB7B865D359}" type="slidenum">
              <a:rPr lang="en-US" altLang="en-US"/>
              <a:pPr/>
              <a:t>19</a:t>
            </a:fld>
            <a:endParaRPr lang="en-US" altLang="en-US"/>
          </a:p>
        </p:txBody>
      </p:sp>
      <p:sp>
        <p:nvSpPr>
          <p:cNvPr id="983042" name="Rectangle 2"/>
          <p:cNvSpPr>
            <a:spLocks noGrp="1" noRot="1" noChangeAspec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04392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EF0590-49A5-4AD0-BD6F-089BAA67A9C6}" type="slidenum">
              <a:rPr lang="en-US" altLang="en-US"/>
              <a:pPr/>
              <a:t>20</a:t>
            </a:fld>
            <a:endParaRPr lang="en-US" alt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2959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4AD47-5725-426E-A9B2-305AACF777E7}" type="slidenum">
              <a:rPr lang="en-US" altLang="en-US"/>
              <a:pPr/>
              <a:t>21</a:t>
            </a:fld>
            <a:endParaRPr lang="en-US" altLang="en-US"/>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1105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D4A47-68E2-4D6E-88D4-20FDBF73AE26}" type="slidenum">
              <a:rPr lang="en-US" altLang="en-US"/>
              <a:pPr/>
              <a:t>24</a:t>
            </a:fld>
            <a:endParaRPr lang="en-US" alt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1603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076770-ABF9-48AB-A4D2-61B2BB555A82}" type="slidenum">
              <a:rPr lang="en-US" altLang="en-US"/>
              <a:pPr/>
              <a:t>5</a:t>
            </a:fld>
            <a:endParaRPr lang="en-US" altLang="en-US"/>
          </a:p>
        </p:txBody>
      </p:sp>
      <p:sp>
        <p:nvSpPr>
          <p:cNvPr id="965634" name="Rectangle 2"/>
          <p:cNvSpPr>
            <a:spLocks noGrp="1" noRot="1" noChangeAspec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64580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3C6E1-0339-4563-AA74-77A223229B52}" type="slidenum">
              <a:rPr lang="en-US" altLang="en-US"/>
              <a:pPr/>
              <a:t>25</a:t>
            </a:fld>
            <a:endParaRPr lang="en-US" alt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24777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F74635-DFE0-41C8-A19B-3CD76AE0798D}" type="slidenum">
              <a:rPr lang="en-US" altLang="en-US"/>
              <a:pPr/>
              <a:t>26</a:t>
            </a:fld>
            <a:endParaRPr lang="en-US" alt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46018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1257E-E8E0-4FC7-8DDE-147408814AA9}" type="slidenum">
              <a:rPr lang="en-US" altLang="en-US"/>
              <a:pPr/>
              <a:t>27</a:t>
            </a:fld>
            <a:endParaRPr lang="en-US" alt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268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BA89F-A6A7-4343-8A10-E07B59851CD2}" type="slidenum">
              <a:rPr lang="en-US" altLang="en-US"/>
              <a:pPr/>
              <a:t>28</a:t>
            </a:fld>
            <a:endParaRPr lang="en-US" alt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1815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7AFF4-1C73-4D85-8B7F-587D041607E9}" type="slidenum">
              <a:rPr lang="en-US" altLang="en-US"/>
              <a:pPr/>
              <a:t>29</a:t>
            </a:fld>
            <a:endParaRPr lang="en-US" alt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6182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05862-A767-4824-BACB-4D17B2EEA16B}" type="slidenum">
              <a:rPr lang="en-US" altLang="en-US"/>
              <a:pPr/>
              <a:t>30</a:t>
            </a:fld>
            <a:endParaRPr lang="en-US" alt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7011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C0551-CD67-4262-AB0D-5466E638D462}" type="slidenum">
              <a:rPr lang="en-US" altLang="en-US"/>
              <a:pPr/>
              <a:t>31</a:t>
            </a:fld>
            <a:endParaRPr lang="en-US" alt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80800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E4581-A760-4F37-9887-D28A6C37064A}" type="slidenum">
              <a:rPr lang="en-US" altLang="en-US"/>
              <a:pPr/>
              <a:t>32</a:t>
            </a:fld>
            <a:endParaRPr lang="en-US" alt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39792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F6588-971B-47B0-A7FE-58067F9BCD97}" type="slidenum">
              <a:rPr lang="en-US" altLang="en-US"/>
              <a:pPr/>
              <a:t>33</a:t>
            </a:fld>
            <a:endParaRPr lang="en-US" alt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8168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26B912-6023-4937-8375-202447FDFE29}" type="slidenum">
              <a:rPr lang="en-US" altLang="en-US"/>
              <a:pPr/>
              <a:t>34</a:t>
            </a:fld>
            <a:endParaRPr lang="en-US" alt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7099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39542B-EA6A-4C8F-B86E-99D95A20C4CD}" type="slidenum">
              <a:rPr lang="en-US" altLang="en-US"/>
              <a:pPr/>
              <a:t>6</a:t>
            </a:fld>
            <a:endParaRPr lang="en-US" altLang="en-US"/>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264109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FD7A-2D85-4444-82F8-1D0B7E3AB2A6}" type="slidenum">
              <a:rPr lang="en-US" altLang="en-US"/>
              <a:pPr/>
              <a:t>35</a:t>
            </a:fld>
            <a:endParaRPr lang="en-US" alt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49621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3EE9A-E9B9-4683-877C-FB8D684422B6}" type="slidenum">
              <a:rPr lang="en-US" altLang="en-US"/>
              <a:pPr/>
              <a:t>36</a:t>
            </a:fld>
            <a:endParaRPr lang="en-US" alt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0614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3E5B5-42A6-4025-9B40-30959032D18D}" type="slidenum">
              <a:rPr lang="en-US" altLang="en-US"/>
              <a:pPr/>
              <a:t>37</a:t>
            </a:fld>
            <a:endParaRPr lang="en-US" alt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18022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1189EB-7AB7-4B28-B9B1-8F5299890087}" type="slidenum">
              <a:rPr lang="en-US" altLang="en-US"/>
              <a:pPr/>
              <a:t>38</a:t>
            </a:fld>
            <a:endParaRPr lang="en-US" alt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92903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9133C5-890A-421B-9828-87D65E848A59}" type="slidenum">
              <a:rPr lang="en-US" altLang="en-US"/>
              <a:pPr/>
              <a:t>39</a:t>
            </a:fld>
            <a:endParaRPr lang="en-US" alt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4965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E88AC-B551-4FB8-BAB8-F58B9F0DAE44}" type="slidenum">
              <a:rPr lang="en-US" altLang="en-US"/>
              <a:pPr/>
              <a:t>40</a:t>
            </a:fld>
            <a:endParaRPr lang="en-US" alt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438575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97D852-AE55-4C91-970C-CC0743DF207F}" type="slidenum">
              <a:rPr lang="en-US" altLang="en-US"/>
              <a:pPr/>
              <a:t>41</a:t>
            </a:fld>
            <a:endParaRPr lang="en-US" alt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039400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0120E-3F34-4EDA-B35E-59AAECBC98B5}" type="slidenum">
              <a:rPr lang="en-US" altLang="en-US"/>
              <a:pPr/>
              <a:t>42</a:t>
            </a:fld>
            <a:endParaRPr lang="en-US" alt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29981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19124-90E1-4F88-A901-3E56D7013115}" type="slidenum">
              <a:rPr lang="en-US" altLang="en-US"/>
              <a:pPr/>
              <a:t>43</a:t>
            </a:fld>
            <a:endParaRPr lang="en-US" alt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266988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545676-2851-40B6-9721-EC04C940DA2F}" type="slidenum">
              <a:rPr lang="en-US" altLang="en-US"/>
              <a:pPr/>
              <a:t>44</a:t>
            </a:fld>
            <a:endParaRPr lang="en-US" alt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1942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F6F93-A690-4C2E-8D63-9F1B6F45FE06}" type="slidenum">
              <a:rPr lang="en-US" altLang="en-US"/>
              <a:pPr/>
              <a:t>7</a:t>
            </a:fld>
            <a:endParaRPr lang="en-US" altLang="en-US"/>
          </a:p>
        </p:txBody>
      </p:sp>
      <p:sp>
        <p:nvSpPr>
          <p:cNvPr id="967682" name="Rectangle 2"/>
          <p:cNvSpPr>
            <a:spLocks noGrp="1" noRot="1" noChangeAspect="1" noChangeArrowheads="1" noTextEdit="1"/>
          </p:cNvSpPr>
          <p:nvPr>
            <p:ph type="sldImg"/>
          </p:nvPr>
        </p:nvSpPr>
        <p:spPr>
          <a:ln/>
        </p:spPr>
      </p:sp>
      <p:sp>
        <p:nvSpPr>
          <p:cNvPr id="967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07985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A7E4E7-8820-46AA-8E89-F0F77CD36DE6}" type="slidenum">
              <a:rPr lang="en-US" altLang="en-US"/>
              <a:pPr/>
              <a:t>45</a:t>
            </a:fld>
            <a:endParaRPr lang="en-US" alt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33953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464AB-622A-4C7E-8DB0-63F72A1DE085}" type="slidenum">
              <a:rPr lang="en-US" altLang="en-US"/>
              <a:pPr/>
              <a:t>46</a:t>
            </a:fld>
            <a:endParaRPr lang="en-US" alt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96309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70A13-57B2-4252-9A0C-1F80599E3EF3}" type="slidenum">
              <a:rPr lang="en-US" altLang="en-US"/>
              <a:pPr/>
              <a:t>47</a:t>
            </a:fld>
            <a:endParaRPr lang="en-US" alt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619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86869-A210-4E8F-8E8D-C361BB3D95AA}" type="slidenum">
              <a:rPr lang="en-US" altLang="en-US"/>
              <a:pPr/>
              <a:t>48</a:t>
            </a:fld>
            <a:endParaRPr lang="en-US" alt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17836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0B6ABA-1022-43D8-A13C-648D27A93AEE}" type="slidenum">
              <a:rPr lang="en-US" altLang="en-US"/>
              <a:pPr/>
              <a:t>49</a:t>
            </a:fld>
            <a:endParaRPr lang="en-US" alt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863268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48D593-F293-466C-9329-236D2943DA46}" type="slidenum">
              <a:rPr lang="en-US" altLang="en-US"/>
              <a:pPr/>
              <a:t>50</a:t>
            </a:fld>
            <a:endParaRPr lang="en-US" alt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5594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4ADBA-EB9E-43E0-B21B-69613A0E3B69}" type="slidenum">
              <a:rPr lang="en-US" altLang="en-US"/>
              <a:pPr/>
              <a:t>51</a:t>
            </a:fld>
            <a:endParaRPr lang="en-US" alt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1802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540D31-7E3E-43C8-839C-8AAC42675331}" type="slidenum">
              <a:rPr lang="en-US" altLang="en-US"/>
              <a:pPr/>
              <a:t>52</a:t>
            </a:fld>
            <a:endParaRPr lang="en-US" alt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04130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4FD156-2E79-4A24-BD4E-27A7319A0D12}" type="slidenum">
              <a:rPr lang="en-US" altLang="en-US"/>
              <a:pPr/>
              <a:t>53</a:t>
            </a:fld>
            <a:endParaRPr lang="en-US" altLang="en-US"/>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80251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8F052-D882-44C2-B0C0-73C2EA418AAD}" type="slidenum">
              <a:rPr lang="en-US" altLang="en-US"/>
              <a:pPr/>
              <a:t>54</a:t>
            </a:fld>
            <a:endParaRPr lang="en-US" altLang="en-US"/>
          </a:p>
        </p:txBody>
      </p:sp>
      <p:sp>
        <p:nvSpPr>
          <p:cNvPr id="1155074" name="Rectangle 2"/>
          <p:cNvSpPr>
            <a:spLocks noGrp="1" noRot="1" noChangeAspect="1" noChangeArrowheads="1" noTextEdit="1"/>
          </p:cNvSpPr>
          <p:nvPr>
            <p:ph type="sldImg"/>
          </p:nvPr>
        </p:nvSpPr>
        <p:spPr>
          <a:ln/>
        </p:spPr>
      </p:sp>
      <p:sp>
        <p:nvSpPr>
          <p:cNvPr id="1155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244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E8DE0D-0E28-45B6-92E7-D0A86FA74438}" type="slidenum">
              <a:rPr lang="en-US" altLang="en-US"/>
              <a:pPr/>
              <a:t>8</a:t>
            </a:fld>
            <a:endParaRPr lang="en-US" altLang="en-US"/>
          </a:p>
        </p:txBody>
      </p:sp>
      <p:sp>
        <p:nvSpPr>
          <p:cNvPr id="968706" name="Rectangle 2"/>
          <p:cNvSpPr>
            <a:spLocks noGrp="1" noRot="1" noChangeAspect="1" noChangeArrowheads="1" noTextEdit="1"/>
          </p:cNvSpPr>
          <p:nvPr>
            <p:ph type="sldImg"/>
          </p:nvPr>
        </p:nvSpPr>
        <p:spPr>
          <a:ln/>
        </p:spPr>
      </p:sp>
      <p:sp>
        <p:nvSpPr>
          <p:cNvPr id="968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06365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346B63-8A10-4817-9D06-6CD6BA98CDFC}" type="slidenum">
              <a:rPr lang="en-US" altLang="en-US"/>
              <a:pPr/>
              <a:t>55</a:t>
            </a:fld>
            <a:endParaRPr lang="en-US" alt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241906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5F256-CBD9-4D5C-898B-E2F617AA8913}" type="slidenum">
              <a:rPr lang="en-US" altLang="en-US"/>
              <a:pPr/>
              <a:t>56</a:t>
            </a:fld>
            <a:endParaRPr lang="en-US" alt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1350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58E69-5368-4DFB-AAA4-729F2673A801}" type="slidenum">
              <a:rPr lang="en-US" altLang="en-US"/>
              <a:pPr/>
              <a:t>57</a:t>
            </a:fld>
            <a:endParaRPr lang="en-US" alt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641729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F30C98-0E78-473C-9FAD-4E9CFDA9DC2D}" type="slidenum">
              <a:rPr lang="en-US" altLang="en-US"/>
              <a:pPr/>
              <a:t>58</a:t>
            </a:fld>
            <a:endParaRPr lang="en-US" altLang="en-US"/>
          </a:p>
        </p:txBody>
      </p:sp>
      <p:sp>
        <p:nvSpPr>
          <p:cNvPr id="1132546" name="Rectangle 2"/>
          <p:cNvSpPr>
            <a:spLocks noGrp="1" noRot="1" noChangeAspect="1" noChangeArrowheads="1" noTextEdit="1"/>
          </p:cNvSpPr>
          <p:nvPr>
            <p:ph type="sldImg"/>
          </p:nvPr>
        </p:nvSpPr>
        <p:spPr>
          <a:ln/>
        </p:spPr>
      </p:sp>
      <p:sp>
        <p:nvSpPr>
          <p:cNvPr id="1132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116118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61D80-2192-4C3E-95ED-545853B49B3D}" type="slidenum">
              <a:rPr lang="en-US" altLang="en-US"/>
              <a:pPr/>
              <a:t>59</a:t>
            </a:fld>
            <a:endParaRPr lang="en-US" alt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5028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2F58E3-E4F1-4CDF-A911-206C94A4AC0B}" type="slidenum">
              <a:rPr lang="en-US" altLang="en-US"/>
              <a:pPr/>
              <a:t>60</a:t>
            </a:fld>
            <a:endParaRPr lang="en-US" altLang="en-US"/>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448657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BDD31A-55AB-4E5F-87C7-1250011BD128}" type="slidenum">
              <a:rPr lang="en-US" altLang="en-US"/>
              <a:pPr/>
              <a:t>61</a:t>
            </a:fld>
            <a:endParaRPr lang="en-US" altLang="en-US"/>
          </a:p>
        </p:txBody>
      </p:sp>
      <p:sp>
        <p:nvSpPr>
          <p:cNvPr id="902146" name="Rectangle 2"/>
          <p:cNvSpPr>
            <a:spLocks noGrp="1" noRot="1" noChangeAspect="1" noChangeArrowheads="1" noTextEdit="1"/>
          </p:cNvSpPr>
          <p:nvPr>
            <p:ph type="sldImg"/>
          </p:nvPr>
        </p:nvSpPr>
        <p:spPr>
          <a:ln/>
        </p:spPr>
      </p:sp>
      <p:sp>
        <p:nvSpPr>
          <p:cNvPr id="902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423764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A0493-0DC6-4A74-AB33-1DAF49C3370B}" type="slidenum">
              <a:rPr lang="en-US" altLang="en-US"/>
              <a:pPr/>
              <a:t>62</a:t>
            </a:fld>
            <a:endParaRPr lang="en-US" altLang="en-US"/>
          </a:p>
        </p:txBody>
      </p:sp>
      <p:sp>
        <p:nvSpPr>
          <p:cNvPr id="903170" name="Rectangle 2"/>
          <p:cNvSpPr>
            <a:spLocks noGrp="1" noRot="1" noChangeAspect="1" noChangeArrowheads="1" noTextEdit="1"/>
          </p:cNvSpPr>
          <p:nvPr>
            <p:ph type="sldImg"/>
          </p:nvPr>
        </p:nvSpPr>
        <p:spPr>
          <a:ln/>
        </p:spPr>
      </p:sp>
      <p:sp>
        <p:nvSpPr>
          <p:cNvPr id="903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938374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63E5BD-6576-4092-B370-135BB97DF9D8}" type="slidenum">
              <a:rPr lang="en-US" altLang="en-US"/>
              <a:pPr/>
              <a:t>63</a:t>
            </a:fld>
            <a:endParaRPr lang="en-US" alt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28678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97CDA-1342-42C2-8637-614999798FCD}" type="slidenum">
              <a:rPr lang="en-US" altLang="en-US"/>
              <a:pPr/>
              <a:t>67</a:t>
            </a:fld>
            <a:endParaRPr lang="en-US" altLang="en-US"/>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32632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B97A3-174B-4C6B-88F7-89169A61222D}" type="slidenum">
              <a:rPr lang="en-US" altLang="en-US"/>
              <a:pPr/>
              <a:t>9</a:t>
            </a:fld>
            <a:endParaRPr lang="en-US" alt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31750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573C2-A471-46B4-9E91-1EA558334878}" type="slidenum">
              <a:rPr lang="en-US" altLang="en-US"/>
              <a:pPr/>
              <a:t>68</a:t>
            </a:fld>
            <a:endParaRPr lang="en-US" altLang="en-US"/>
          </a:p>
        </p:txBody>
      </p:sp>
      <p:sp>
        <p:nvSpPr>
          <p:cNvPr id="925698" name="Rectangle 2"/>
          <p:cNvSpPr>
            <a:spLocks noGrp="1" noRot="1" noChangeAspec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7629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F62EF5-838C-4B32-91B5-91E6B0EAA0E8}" type="slidenum">
              <a:rPr lang="en-US" altLang="en-US"/>
              <a:pPr/>
              <a:t>69</a:t>
            </a:fld>
            <a:endParaRPr lang="en-US" altLang="en-US"/>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084346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775D1-4CDC-445B-BD8F-4413CDAF46B6}" type="slidenum">
              <a:rPr lang="en-US" altLang="en-US"/>
              <a:pPr/>
              <a:t>70</a:t>
            </a:fld>
            <a:endParaRPr lang="en-US" altLang="en-US"/>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593937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D9ED7-8CAE-4346-8587-DC45CC87CF2D}" type="slidenum">
              <a:rPr lang="en-US" altLang="en-US"/>
              <a:pPr/>
              <a:t>71</a:t>
            </a:fld>
            <a:endParaRPr lang="en-US" altLang="en-US"/>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95730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6821EC-4F08-43C6-B382-D04C948BAFBE}" type="slidenum">
              <a:rPr lang="en-US" altLang="en-US"/>
              <a:pPr/>
              <a:t>72</a:t>
            </a:fld>
            <a:endParaRPr lang="en-US" alt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203705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E81E5D-DCE6-4814-930C-843C4B50718D}" type="slidenum">
              <a:rPr lang="en-US" altLang="en-US"/>
              <a:pPr/>
              <a:t>73</a:t>
            </a:fld>
            <a:endParaRPr lang="en-US" altLang="en-US"/>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152541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14CCB-D229-497B-9867-7B0869942E9A}" type="slidenum">
              <a:rPr lang="en-US" altLang="en-US"/>
              <a:pPr/>
              <a:t>74</a:t>
            </a:fld>
            <a:endParaRPr lang="en-US" altLang="en-US"/>
          </a:p>
        </p:txBody>
      </p:sp>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07626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0DC67-E666-4E44-B381-32351D865663}" type="slidenum">
              <a:rPr lang="en-US" altLang="en-US"/>
              <a:pPr/>
              <a:t>75</a:t>
            </a:fld>
            <a:endParaRPr lang="en-US" altLang="en-US"/>
          </a:p>
        </p:txBody>
      </p:sp>
      <p:sp>
        <p:nvSpPr>
          <p:cNvPr id="894978" name="Rectangle 2"/>
          <p:cNvSpPr>
            <a:spLocks noGrp="1" noRot="1" noChangeAspect="1" noChangeArrowheads="1" noTextEdit="1"/>
          </p:cNvSpPr>
          <p:nvPr>
            <p:ph type="sldImg"/>
          </p:nvPr>
        </p:nvSpPr>
        <p:spPr>
          <a:ln/>
        </p:spPr>
      </p:sp>
      <p:sp>
        <p:nvSpPr>
          <p:cNvPr id="894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595467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21EEF-3FAE-42D5-B0A4-40A99CC1A1F0}" type="slidenum">
              <a:rPr lang="en-US" altLang="en-US"/>
              <a:pPr/>
              <a:t>76</a:t>
            </a:fld>
            <a:endParaRPr lang="en-US" altLang="en-US"/>
          </a:p>
        </p:txBody>
      </p:sp>
      <p:sp>
        <p:nvSpPr>
          <p:cNvPr id="896002" name="Rectangle 2"/>
          <p:cNvSpPr>
            <a:spLocks noGrp="1" noRot="1" noChangeAspect="1" noChangeArrowheads="1" noTextEdit="1"/>
          </p:cNvSpPr>
          <p:nvPr>
            <p:ph type="sldImg"/>
          </p:nvPr>
        </p:nvSpPr>
        <p:spPr>
          <a:ln/>
        </p:spPr>
      </p:sp>
      <p:sp>
        <p:nvSpPr>
          <p:cNvPr id="896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17894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82FED2-DB28-44AF-9925-6ED582BAA68B}" type="slidenum">
              <a:rPr lang="en-US" altLang="en-US"/>
              <a:pPr/>
              <a:t>77</a:t>
            </a:fld>
            <a:endParaRPr lang="en-US" altLang="en-US"/>
          </a:p>
        </p:txBody>
      </p:sp>
      <p:sp>
        <p:nvSpPr>
          <p:cNvPr id="900098" name="Rectangle 2"/>
          <p:cNvSpPr>
            <a:spLocks noGrp="1" noRot="1" noChangeAspect="1" noChangeArrowheads="1" noTextEdit="1"/>
          </p:cNvSpPr>
          <p:nvPr>
            <p:ph type="sldImg"/>
          </p:nvPr>
        </p:nvSpPr>
        <p:spPr>
          <a:ln/>
        </p:spPr>
      </p:sp>
      <p:sp>
        <p:nvSpPr>
          <p:cNvPr id="900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6780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DD4789-0929-4E82-B823-C3EB6A3B7FD3}" type="slidenum">
              <a:rPr lang="en-US" altLang="en-US"/>
              <a:pPr/>
              <a:t>10</a:t>
            </a:fld>
            <a:endParaRPr lang="en-US" altLang="en-US"/>
          </a:p>
        </p:txBody>
      </p:sp>
      <p:sp>
        <p:nvSpPr>
          <p:cNvPr id="970754" name="Rectangle 2"/>
          <p:cNvSpPr>
            <a:spLocks noGrp="1" noRot="1" noChangeAspec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881089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17104-7A5D-44F2-B15E-248D34014466}" type="slidenum">
              <a:rPr lang="en-US" altLang="en-US"/>
              <a:pPr/>
              <a:t>78</a:t>
            </a:fld>
            <a:endParaRPr lang="en-US" altLang="en-US"/>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516139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BAAA1E-25B9-403B-97E2-92F98902C490}" type="slidenum">
              <a:rPr lang="en-US" altLang="en-US"/>
              <a:pPr/>
              <a:t>79</a:t>
            </a:fld>
            <a:endParaRPr lang="en-US" altLang="en-US"/>
          </a:p>
        </p:txBody>
      </p:sp>
      <p:sp>
        <p:nvSpPr>
          <p:cNvPr id="918530" name="Rectangle 2"/>
          <p:cNvSpPr>
            <a:spLocks noGrp="1" noRot="1" noChangeAspec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57368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4B8E47-56E2-4502-8780-4EF7A8533EDA}" type="slidenum">
              <a:rPr lang="en-US" altLang="en-US"/>
              <a:pPr/>
              <a:t>80</a:t>
            </a:fld>
            <a:endParaRPr lang="en-US" alt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250841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D08883-6802-4122-92CF-E0291F6DECC9}" type="slidenum">
              <a:rPr lang="en-US" altLang="en-US"/>
              <a:pPr/>
              <a:t>81</a:t>
            </a:fld>
            <a:endParaRPr lang="en-US" altLang="en-US"/>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27440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1D9F2-CF8C-4E3F-8AB1-ABB7583D2236}" type="slidenum">
              <a:rPr lang="en-US" altLang="en-US"/>
              <a:pPr/>
              <a:t>82</a:t>
            </a:fld>
            <a:endParaRPr lang="en-US" altLang="en-US"/>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9182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73A69-0223-413E-B1AF-BF1611FAC4A1}" type="slidenum">
              <a:rPr lang="en-US" altLang="en-US"/>
              <a:pPr/>
              <a:t>83</a:t>
            </a:fld>
            <a:endParaRPr lang="en-US" alt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61758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D3A6A-02F9-42C6-B07C-AC4F4397C7BC}" type="slidenum">
              <a:rPr lang="en-US" altLang="en-US"/>
              <a:pPr/>
              <a:t>84</a:t>
            </a:fld>
            <a:endParaRPr lang="en-US" altLang="en-US"/>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393243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00DF84-BF66-436E-99D2-12A7EF40BC87}" type="slidenum">
              <a:rPr lang="en-US" altLang="en-US"/>
              <a:pPr/>
              <a:t>85</a:t>
            </a:fld>
            <a:endParaRPr lang="en-US" altLang="en-US"/>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67969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F83DCA-39BD-4D24-8A30-30FAE2B568FB}" type="slidenum">
              <a:rPr lang="en-US" altLang="en-US"/>
              <a:pPr/>
              <a:t>11</a:t>
            </a:fld>
            <a:endParaRPr lang="en-US" alt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6740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8FF41-783C-4D19-9ED2-F2975E186A77}" type="slidenum">
              <a:rPr lang="en-US" altLang="en-US"/>
              <a:pPr/>
              <a:t>12</a:t>
            </a:fld>
            <a:endParaRPr lang="en-US" alt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9687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9ED0D5-F229-4845-B5FF-C3D81F4F7A08}"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C2A4A-72CD-4D70-8D29-B0A2CA2237AC}" type="slidenum">
              <a:rPr lang="en-US" smtClean="0"/>
              <a:t>‹#›</a:t>
            </a:fld>
            <a:endParaRPr lang="en-US"/>
          </a:p>
        </p:txBody>
      </p:sp>
    </p:spTree>
    <p:extLst>
      <p:ext uri="{BB962C8B-B14F-4D97-AF65-F5344CB8AC3E}">
        <p14:creationId xmlns:p14="http://schemas.microsoft.com/office/powerpoint/2010/main" val="308770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ED0D5-F229-4845-B5FF-C3D81F4F7A08}"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C2A4A-72CD-4D70-8D29-B0A2CA2237AC}" type="slidenum">
              <a:rPr lang="en-US" smtClean="0"/>
              <a:t>‹#›</a:t>
            </a:fld>
            <a:endParaRPr lang="en-US"/>
          </a:p>
        </p:txBody>
      </p:sp>
    </p:spTree>
    <p:extLst>
      <p:ext uri="{BB962C8B-B14F-4D97-AF65-F5344CB8AC3E}">
        <p14:creationId xmlns:p14="http://schemas.microsoft.com/office/powerpoint/2010/main" val="291851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ED0D5-F229-4845-B5FF-C3D81F4F7A08}"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C2A4A-72CD-4D70-8D29-B0A2CA2237AC}" type="slidenum">
              <a:rPr lang="en-US" smtClean="0"/>
              <a:t>‹#›</a:t>
            </a:fld>
            <a:endParaRPr lang="en-US"/>
          </a:p>
        </p:txBody>
      </p:sp>
    </p:spTree>
    <p:extLst>
      <p:ext uri="{BB962C8B-B14F-4D97-AF65-F5344CB8AC3E}">
        <p14:creationId xmlns:p14="http://schemas.microsoft.com/office/powerpoint/2010/main" val="3600671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 1"/>
          <p:cNvSpPr>
            <a:spLocks noGrp="1"/>
          </p:cNvSpPr>
          <p:nvPr>
            <p:ph/>
          </p:nvPr>
        </p:nvSpPr>
        <p:spPr>
          <a:xfrm>
            <a:off x="838200" y="365125"/>
            <a:ext cx="10515600" cy="58118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0"/>
          </p:nvPr>
        </p:nvSpPr>
        <p:spPr>
          <a:xfrm>
            <a:off x="-101600" y="6400800"/>
            <a:ext cx="2540000" cy="457200"/>
          </a:xfrm>
        </p:spPr>
        <p:txBody>
          <a:bodyPr/>
          <a:lstStyle>
            <a:lvl1pPr>
              <a:defRPr/>
            </a:lvl1pPr>
          </a:lstStyle>
          <a:p>
            <a:r>
              <a:rPr lang="en-US" altLang="en-US"/>
              <a:t>14.</a:t>
            </a:r>
            <a:fld id="{4CDFD36B-243A-4740-8A98-0D8E5D6F68A6}" type="slidenum">
              <a:rPr lang="en-US" altLang="en-US"/>
              <a:pPr/>
              <a:t>‹#›</a:t>
            </a:fld>
            <a:endParaRPr lang="en-US" altLang="en-US"/>
          </a:p>
        </p:txBody>
      </p:sp>
    </p:spTree>
    <p:extLst>
      <p:ext uri="{BB962C8B-B14F-4D97-AF65-F5344CB8AC3E}">
        <p14:creationId xmlns:p14="http://schemas.microsoft.com/office/powerpoint/2010/main" val="73749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ED0D5-F229-4845-B5FF-C3D81F4F7A08}"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C2A4A-72CD-4D70-8D29-B0A2CA2237AC}" type="slidenum">
              <a:rPr lang="en-US" smtClean="0"/>
              <a:t>‹#›</a:t>
            </a:fld>
            <a:endParaRPr lang="en-US"/>
          </a:p>
        </p:txBody>
      </p:sp>
    </p:spTree>
    <p:extLst>
      <p:ext uri="{BB962C8B-B14F-4D97-AF65-F5344CB8AC3E}">
        <p14:creationId xmlns:p14="http://schemas.microsoft.com/office/powerpoint/2010/main" val="388982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9ED0D5-F229-4845-B5FF-C3D81F4F7A08}"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C2A4A-72CD-4D70-8D29-B0A2CA2237AC}" type="slidenum">
              <a:rPr lang="en-US" smtClean="0"/>
              <a:t>‹#›</a:t>
            </a:fld>
            <a:endParaRPr lang="en-US"/>
          </a:p>
        </p:txBody>
      </p:sp>
    </p:spTree>
    <p:extLst>
      <p:ext uri="{BB962C8B-B14F-4D97-AF65-F5344CB8AC3E}">
        <p14:creationId xmlns:p14="http://schemas.microsoft.com/office/powerpoint/2010/main" val="5823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9ED0D5-F229-4845-B5FF-C3D81F4F7A08}"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C2A4A-72CD-4D70-8D29-B0A2CA2237AC}" type="slidenum">
              <a:rPr lang="en-US" smtClean="0"/>
              <a:t>‹#›</a:t>
            </a:fld>
            <a:endParaRPr lang="en-US"/>
          </a:p>
        </p:txBody>
      </p:sp>
    </p:spTree>
    <p:extLst>
      <p:ext uri="{BB962C8B-B14F-4D97-AF65-F5344CB8AC3E}">
        <p14:creationId xmlns:p14="http://schemas.microsoft.com/office/powerpoint/2010/main" val="264441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9ED0D5-F229-4845-B5FF-C3D81F4F7A08}"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C2A4A-72CD-4D70-8D29-B0A2CA2237AC}" type="slidenum">
              <a:rPr lang="en-US" smtClean="0"/>
              <a:t>‹#›</a:t>
            </a:fld>
            <a:endParaRPr lang="en-US"/>
          </a:p>
        </p:txBody>
      </p:sp>
    </p:spTree>
    <p:extLst>
      <p:ext uri="{BB962C8B-B14F-4D97-AF65-F5344CB8AC3E}">
        <p14:creationId xmlns:p14="http://schemas.microsoft.com/office/powerpoint/2010/main" val="263293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9ED0D5-F229-4845-B5FF-C3D81F4F7A08}"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C2A4A-72CD-4D70-8D29-B0A2CA2237AC}" type="slidenum">
              <a:rPr lang="en-US" smtClean="0"/>
              <a:t>‹#›</a:t>
            </a:fld>
            <a:endParaRPr lang="en-US"/>
          </a:p>
        </p:txBody>
      </p:sp>
    </p:spTree>
    <p:extLst>
      <p:ext uri="{BB962C8B-B14F-4D97-AF65-F5344CB8AC3E}">
        <p14:creationId xmlns:p14="http://schemas.microsoft.com/office/powerpoint/2010/main" val="61624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ED0D5-F229-4845-B5FF-C3D81F4F7A08}"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C2A4A-72CD-4D70-8D29-B0A2CA2237AC}" type="slidenum">
              <a:rPr lang="en-US" smtClean="0"/>
              <a:t>‹#›</a:t>
            </a:fld>
            <a:endParaRPr lang="en-US"/>
          </a:p>
        </p:txBody>
      </p:sp>
    </p:spTree>
    <p:extLst>
      <p:ext uri="{BB962C8B-B14F-4D97-AF65-F5344CB8AC3E}">
        <p14:creationId xmlns:p14="http://schemas.microsoft.com/office/powerpoint/2010/main" val="335941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9ED0D5-F229-4845-B5FF-C3D81F4F7A08}"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C2A4A-72CD-4D70-8D29-B0A2CA2237AC}" type="slidenum">
              <a:rPr lang="en-US" smtClean="0"/>
              <a:t>‹#›</a:t>
            </a:fld>
            <a:endParaRPr lang="en-US"/>
          </a:p>
        </p:txBody>
      </p:sp>
    </p:spTree>
    <p:extLst>
      <p:ext uri="{BB962C8B-B14F-4D97-AF65-F5344CB8AC3E}">
        <p14:creationId xmlns:p14="http://schemas.microsoft.com/office/powerpoint/2010/main" val="167158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9ED0D5-F229-4845-B5FF-C3D81F4F7A08}"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C2A4A-72CD-4D70-8D29-B0A2CA2237AC}" type="slidenum">
              <a:rPr lang="en-US" smtClean="0"/>
              <a:t>‹#›</a:t>
            </a:fld>
            <a:endParaRPr lang="en-US"/>
          </a:p>
        </p:txBody>
      </p:sp>
    </p:spTree>
    <p:extLst>
      <p:ext uri="{BB962C8B-B14F-4D97-AF65-F5344CB8AC3E}">
        <p14:creationId xmlns:p14="http://schemas.microsoft.com/office/powerpoint/2010/main" val="250873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ED0D5-F229-4845-B5FF-C3D81F4F7A08}"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C2A4A-72CD-4D70-8D29-B0A2CA2237AC}" type="slidenum">
              <a:rPr lang="en-US" smtClean="0"/>
              <a:t>‹#›</a:t>
            </a:fld>
            <a:endParaRPr lang="en-US"/>
          </a:p>
        </p:txBody>
      </p:sp>
    </p:spTree>
    <p:extLst>
      <p:ext uri="{BB962C8B-B14F-4D97-AF65-F5344CB8AC3E}">
        <p14:creationId xmlns:p14="http://schemas.microsoft.com/office/powerpoint/2010/main" val="34762054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dirty="0">
                <a:solidFill>
                  <a:srgbClr val="FFFF00"/>
                </a:solidFill>
              </a:rPr>
              <a:t>DATA LINK LAYER</a:t>
            </a:r>
          </a:p>
        </p:txBody>
      </p:sp>
      <p:sp>
        <p:nvSpPr>
          <p:cNvPr id="7" name="Content Placeholder 6"/>
          <p:cNvSpPr>
            <a:spLocks noGrp="1"/>
          </p:cNvSpPr>
          <p:nvPr>
            <p:ph idx="1"/>
          </p:nvPr>
        </p:nvSpPr>
        <p:spPr/>
        <p:txBody>
          <a:bodyPr/>
          <a:lstStyle/>
          <a:p>
            <a:r>
              <a:rPr lang="en-US" dirty="0"/>
              <a:t>The data link layer is responsible for moving frames from one hop (node) to the next.</a:t>
            </a:r>
          </a:p>
        </p:txBody>
      </p:sp>
      <p:pic>
        <p:nvPicPr>
          <p:cNvPr id="1026" name="Picture 2" descr="Image result for data link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645" y="3196624"/>
            <a:ext cx="6213707" cy="219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98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11.</a:t>
            </a:r>
            <a:fld id="{9581D606-1F1F-4238-9D96-1756EF820568}" type="slidenum">
              <a:rPr lang="en-US" altLang="en-US"/>
              <a:pPr/>
              <a:t>10</a:t>
            </a:fld>
            <a:endParaRPr lang="en-US" altLang="en-US"/>
          </a:p>
        </p:txBody>
      </p:sp>
      <p:sp>
        <p:nvSpPr>
          <p:cNvPr id="86835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p:cNvSpPr txBox="1">
            <a:spLocks noChangeArrowheads="1"/>
          </p:cNvSpPr>
          <p:nvPr/>
        </p:nvSpPr>
        <p:spPr bwMode="auto">
          <a:xfrm>
            <a:off x="1828800" y="381001"/>
            <a:ext cx="4409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11.4  </a:t>
            </a:r>
            <a:r>
              <a:rPr lang="en-US" altLang="en-US" sz="2000" i="1">
                <a:latin typeface="Times New Roman" panose="02020603050405020304" pitchFamily="18" charset="0"/>
              </a:rPr>
              <a:t>Bit stuffing and unstuffing</a:t>
            </a:r>
          </a:p>
        </p:txBody>
      </p:sp>
      <p:sp>
        <p:nvSpPr>
          <p:cNvPr id="86835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088" y="1697038"/>
            <a:ext cx="5776912" cy="409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0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11.</a:t>
            </a:r>
            <a:fld id="{07230CAD-68A5-461E-B311-8F81B6435147}" type="slidenum">
              <a:rPr lang="en-US" altLang="en-US"/>
              <a:pPr/>
              <a:t>11</a:t>
            </a:fld>
            <a:endParaRPr lang="en-US" altLang="en-US"/>
          </a:p>
        </p:txBody>
      </p:sp>
      <p:sp>
        <p:nvSpPr>
          <p:cNvPr id="859138"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p:cNvSpPr txBox="1">
            <a:spLocks noChangeArrowheads="1"/>
          </p:cNvSpPr>
          <p:nvPr/>
        </p:nvSpPr>
        <p:spPr bwMode="auto">
          <a:xfrm>
            <a:off x="1752601" y="406400"/>
            <a:ext cx="39422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11-2   FLOW AND ERROR CONTROL</a:t>
            </a:r>
          </a:p>
        </p:txBody>
      </p:sp>
      <p:sp>
        <p:nvSpPr>
          <p:cNvPr id="859140"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9141" name="Rectangle 5"/>
          <p:cNvSpPr>
            <a:spLocks noChangeArrowheads="1"/>
          </p:cNvSpPr>
          <p:nvPr/>
        </p:nvSpPr>
        <p:spPr bwMode="auto">
          <a:xfrm>
            <a:off x="1828800" y="1595439"/>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most important responsibilities of the data link layer are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flow control</a:t>
            </a:r>
            <a:r>
              <a:rPr lang="en-US" altLang="en-US" sz="2800" i="1">
                <a:effectLst>
                  <a:outerShdw blurRad="38100" dist="38100" dir="2700000" algn="tl">
                    <a:srgbClr val="C0C0C0"/>
                  </a:outerShdw>
                </a:effectLst>
                <a:latin typeface="Times New Roman" panose="02020603050405020304" pitchFamily="18" charset="0"/>
              </a:rPr>
              <a:t> and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error control</a:t>
            </a:r>
            <a:r>
              <a:rPr lang="en-US" altLang="en-US" sz="2800" i="1">
                <a:effectLst>
                  <a:outerShdw blurRad="38100" dist="38100" dir="2700000" algn="tl">
                    <a:srgbClr val="C0C0C0"/>
                  </a:outerShdw>
                </a:effectLst>
                <a:latin typeface="Times New Roman" panose="02020603050405020304" pitchFamily="18" charset="0"/>
              </a:rPr>
              <a:t>. Collectively, these functions are known as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data link control</a:t>
            </a:r>
            <a:r>
              <a:rPr lang="en-US" altLang="en-US" sz="2800" i="1">
                <a:effectLst>
                  <a:outerShdw blurRad="38100" dist="38100" dir="2700000" algn="tl">
                    <a:srgbClr val="C0C0C0"/>
                  </a:outerShdw>
                </a:effectLst>
                <a:latin typeface="Times New Roman" panose="02020603050405020304" pitchFamily="18" charset="0"/>
              </a:rPr>
              <a:t>.</a:t>
            </a:r>
          </a:p>
        </p:txBody>
      </p:sp>
      <p:sp>
        <p:nvSpPr>
          <p:cNvPr id="859142" name="Rectangle 6"/>
          <p:cNvSpPr>
            <a:spLocks noChangeArrowheads="1"/>
          </p:cNvSpPr>
          <p:nvPr/>
        </p:nvSpPr>
        <p:spPr bwMode="auto">
          <a:xfrm>
            <a:off x="1676400" y="4679951"/>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Flow Control</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Error Control</a:t>
            </a:r>
            <a:endParaRPr lang="en-US" altLang="en-US" sz="2400">
              <a:solidFill>
                <a:srgbClr val="0033CC"/>
              </a:solidFill>
              <a:latin typeface="Times New Roman" panose="02020603050405020304" pitchFamily="18" charset="0"/>
            </a:endParaRPr>
          </a:p>
        </p:txBody>
      </p:sp>
      <p:sp>
        <p:nvSpPr>
          <p:cNvPr id="859143" name="Text Box 7"/>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378193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
          <p:cNvSpPr>
            <a:spLocks noGrp="1"/>
          </p:cNvSpPr>
          <p:nvPr>
            <p:ph type="sldNum" sz="quarter" idx="10"/>
          </p:nvPr>
        </p:nvSpPr>
        <p:spPr/>
        <p:txBody>
          <a:bodyPr/>
          <a:lstStyle/>
          <a:p>
            <a:r>
              <a:rPr lang="en-US" altLang="en-US"/>
              <a:t>11.</a:t>
            </a:r>
            <a:fld id="{C67C5D66-E7A3-4A47-95E2-E122CFB8733E}" type="slidenum">
              <a:rPr lang="en-US" altLang="en-US"/>
              <a:pPr/>
              <a:t>12</a:t>
            </a:fld>
            <a:endParaRPr lang="en-US" altLang="en-US"/>
          </a:p>
        </p:txBody>
      </p:sp>
      <p:sp>
        <p:nvSpPr>
          <p:cNvPr id="91341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913420" name="Group 12"/>
          <p:cNvGrpSpPr>
            <a:grpSpLocks/>
          </p:cNvGrpSpPr>
          <p:nvPr/>
        </p:nvGrpSpPr>
        <p:grpSpPr bwMode="auto">
          <a:xfrm>
            <a:off x="1828800" y="2667000"/>
            <a:ext cx="8534400" cy="2209800"/>
            <a:chOff x="288" y="1680"/>
            <a:chExt cx="5137" cy="1392"/>
          </a:xfrm>
        </p:grpSpPr>
        <p:sp>
          <p:nvSpPr>
            <p:cNvPr id="913417" name="Line 9"/>
            <p:cNvSpPr>
              <a:spLocks noChangeShapeType="1"/>
            </p:cNvSpPr>
            <p:nvPr/>
          </p:nvSpPr>
          <p:spPr bwMode="auto">
            <a:xfrm>
              <a:off x="288" y="1680"/>
              <a:ext cx="5136"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418" name="Line 10"/>
            <p:cNvSpPr>
              <a:spLocks noChangeShapeType="1"/>
            </p:cNvSpPr>
            <p:nvPr/>
          </p:nvSpPr>
          <p:spPr bwMode="auto">
            <a:xfrm>
              <a:off x="289" y="3072"/>
              <a:ext cx="5136"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13419" name="Rectangle 11"/>
          <p:cNvSpPr>
            <a:spLocks noChangeArrowheads="1"/>
          </p:cNvSpPr>
          <p:nvPr/>
        </p:nvSpPr>
        <p:spPr bwMode="auto">
          <a:xfrm>
            <a:off x="1924050" y="2759075"/>
            <a:ext cx="8343900"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solidFill>
                  <a:srgbClr val="FF0000"/>
                </a:solidFill>
              </a:rPr>
              <a:t>Flow control refers to a set of procedures used to restrict  the amount of data</a:t>
            </a:r>
          </a:p>
          <a:p>
            <a:pPr algn="ctr"/>
            <a:r>
              <a:rPr lang="en-US" altLang="en-US" dirty="0">
                <a:solidFill>
                  <a:srgbClr val="FF0000"/>
                </a:solidFill>
              </a:rPr>
              <a:t>that the sender can send  before</a:t>
            </a:r>
          </a:p>
          <a:p>
            <a:pPr algn="ctr"/>
            <a:r>
              <a:rPr lang="en-US" altLang="en-US" dirty="0">
                <a:solidFill>
                  <a:srgbClr val="FF0000"/>
                </a:solidFill>
              </a:rPr>
              <a:t>waiting for acknowledgment.</a:t>
            </a:r>
          </a:p>
        </p:txBody>
      </p:sp>
      <p:grpSp>
        <p:nvGrpSpPr>
          <p:cNvPr id="913421" name="Group 13"/>
          <p:cNvGrpSpPr>
            <a:grpSpLocks/>
          </p:cNvGrpSpPr>
          <p:nvPr/>
        </p:nvGrpSpPr>
        <p:grpSpPr bwMode="auto">
          <a:xfrm>
            <a:off x="1981200" y="1981200"/>
            <a:ext cx="1143000" cy="566738"/>
            <a:chOff x="1200" y="1248"/>
            <a:chExt cx="720" cy="357"/>
          </a:xfrm>
        </p:grpSpPr>
        <p:pic>
          <p:nvPicPr>
            <p:cNvPr id="91342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3423" name="Text Box 15"/>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07281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11.</a:t>
            </a:r>
            <a:fld id="{EF8A4939-6B2F-429E-8A13-EC979C161BEF}" type="slidenum">
              <a:rPr lang="en-US" altLang="en-US"/>
              <a:pPr/>
              <a:t>13</a:t>
            </a:fld>
            <a:endParaRPr lang="en-US" altLang="en-US"/>
          </a:p>
        </p:txBody>
      </p:sp>
      <p:sp>
        <p:nvSpPr>
          <p:cNvPr id="914434"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35"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36"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37"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38"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39"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40"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41"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42" name="Line 10"/>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43" name="Rectangle 11"/>
          <p:cNvSpPr>
            <a:spLocks noChangeArrowheads="1"/>
          </p:cNvSpPr>
          <p:nvPr/>
        </p:nvSpPr>
        <p:spPr bwMode="auto">
          <a:xfrm>
            <a:off x="2019300" y="2759076"/>
            <a:ext cx="80772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solidFill>
                  <a:srgbClr val="FF0000"/>
                </a:solidFill>
              </a:rPr>
              <a:t>Error control in the data link layer is based on automatic repeat request, which is the retransmission of data.</a:t>
            </a:r>
          </a:p>
        </p:txBody>
      </p:sp>
      <p:grpSp>
        <p:nvGrpSpPr>
          <p:cNvPr id="914444" name="Group 12"/>
          <p:cNvGrpSpPr>
            <a:grpSpLocks/>
          </p:cNvGrpSpPr>
          <p:nvPr/>
        </p:nvGrpSpPr>
        <p:grpSpPr bwMode="auto">
          <a:xfrm>
            <a:off x="1981200" y="1981200"/>
            <a:ext cx="1143000" cy="566738"/>
            <a:chOff x="1200" y="1248"/>
            <a:chExt cx="720" cy="357"/>
          </a:xfrm>
        </p:grpSpPr>
        <p:pic>
          <p:nvPicPr>
            <p:cNvPr id="9144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444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26788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ltLang="en-US"/>
              <a:t>11.</a:t>
            </a:r>
            <a:fld id="{E9DC66C1-10DB-4051-AE58-930F8441671B}" type="slidenum">
              <a:rPr lang="en-US" altLang="en-US"/>
              <a:pPr/>
              <a:t>14</a:t>
            </a:fld>
            <a:endParaRPr lang="en-US" altLang="en-US"/>
          </a:p>
        </p:txBody>
      </p:sp>
      <p:sp>
        <p:nvSpPr>
          <p:cNvPr id="860162"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0163" name="Text Box 3"/>
          <p:cNvSpPr txBox="1">
            <a:spLocks noChangeArrowheads="1"/>
          </p:cNvSpPr>
          <p:nvPr/>
        </p:nvSpPr>
        <p:spPr bwMode="auto">
          <a:xfrm>
            <a:off x="1752600" y="406400"/>
            <a:ext cx="21147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11-3   PROTOCOLS</a:t>
            </a:r>
          </a:p>
        </p:txBody>
      </p:sp>
      <p:sp>
        <p:nvSpPr>
          <p:cNvPr id="860164"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0165" name="Rectangle 5"/>
          <p:cNvSpPr>
            <a:spLocks noChangeArrowheads="1"/>
          </p:cNvSpPr>
          <p:nvPr/>
        </p:nvSpPr>
        <p:spPr bwMode="auto">
          <a:xfrm>
            <a:off x="1828800" y="1398588"/>
            <a:ext cx="8229600"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Now let us see how the data link layer can combine framing, flow control, and error control to achieve the delivery of data from one node to another. The protocols are normally implemented in software by using one of the common programming languages. To make our discussions language-free, we have written in pseudocode a version of each protocol that concentrates mostly on the procedure instead of delving into the details of language rules.</a:t>
            </a:r>
          </a:p>
        </p:txBody>
      </p:sp>
    </p:spTree>
    <p:extLst>
      <p:ext uri="{BB962C8B-B14F-4D97-AF65-F5344CB8AC3E}">
        <p14:creationId xmlns:p14="http://schemas.microsoft.com/office/powerpoint/2010/main" val="404369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11.</a:t>
            </a:r>
            <a:fld id="{0E718A53-880F-41B7-B606-53A83AD8CF0C}" type="slidenum">
              <a:rPr lang="en-US" altLang="en-US"/>
              <a:pPr/>
              <a:t>15</a:t>
            </a:fld>
            <a:endParaRPr lang="en-US" altLang="en-US"/>
          </a:p>
        </p:txBody>
      </p:sp>
      <p:sp>
        <p:nvSpPr>
          <p:cNvPr id="87040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p:cNvSpPr txBox="1">
            <a:spLocks noChangeArrowheads="1"/>
          </p:cNvSpPr>
          <p:nvPr/>
        </p:nvSpPr>
        <p:spPr bwMode="auto">
          <a:xfrm>
            <a:off x="1828801" y="381000"/>
            <a:ext cx="683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11.5  </a:t>
            </a:r>
            <a:r>
              <a:rPr lang="en-US" altLang="en-US" sz="2000" i="1">
                <a:latin typeface="Times New Roman" panose="02020603050405020304" pitchFamily="18" charset="0"/>
              </a:rPr>
              <a:t>Taxonomy of protocols discussed in this chapter</a:t>
            </a:r>
          </a:p>
        </p:txBody>
      </p:sp>
      <p:sp>
        <p:nvSpPr>
          <p:cNvPr id="87040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755776"/>
            <a:ext cx="8528050" cy="380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71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11.</a:t>
            </a:r>
            <a:fld id="{52F4F338-3EC5-46BF-9931-15471FC7BE2B}" type="slidenum">
              <a:rPr lang="en-US" altLang="en-US"/>
              <a:pPr/>
              <a:t>16</a:t>
            </a:fld>
            <a:endParaRPr lang="en-US" altLang="en-US"/>
          </a:p>
        </p:txBody>
      </p:sp>
      <p:sp>
        <p:nvSpPr>
          <p:cNvPr id="861186"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1187" name="Text Box 3"/>
          <p:cNvSpPr txBox="1">
            <a:spLocks noChangeArrowheads="1"/>
          </p:cNvSpPr>
          <p:nvPr/>
        </p:nvSpPr>
        <p:spPr bwMode="auto">
          <a:xfrm>
            <a:off x="1752600" y="406400"/>
            <a:ext cx="32794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11-4   NOISELESS CHANNELS</a:t>
            </a:r>
          </a:p>
        </p:txBody>
      </p:sp>
      <p:sp>
        <p:nvSpPr>
          <p:cNvPr id="86118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1189" name="Rectangle 5"/>
          <p:cNvSpPr>
            <a:spLocks noChangeArrowheads="1"/>
          </p:cNvSpPr>
          <p:nvPr/>
        </p:nvSpPr>
        <p:spPr bwMode="auto">
          <a:xfrm>
            <a:off x="1828800" y="16002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Let us first assume we have an ideal channel in which no frames are lost, duplicated, or corrupted. We introduce two protocols for this type of channel.</a:t>
            </a:r>
          </a:p>
        </p:txBody>
      </p:sp>
      <p:sp>
        <p:nvSpPr>
          <p:cNvPr id="861190" name="Rectangle 6"/>
          <p:cNvSpPr>
            <a:spLocks noChangeArrowheads="1"/>
          </p:cNvSpPr>
          <p:nvPr/>
        </p:nvSpPr>
        <p:spPr bwMode="auto">
          <a:xfrm>
            <a:off x="1676400" y="4679951"/>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Simplest Protocol</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Stop-and-Wait Protocol</a:t>
            </a:r>
            <a:endParaRPr lang="en-US" altLang="en-US" sz="2400">
              <a:solidFill>
                <a:srgbClr val="0033CC"/>
              </a:solidFill>
              <a:latin typeface="Times New Roman" panose="02020603050405020304" pitchFamily="18" charset="0"/>
            </a:endParaRPr>
          </a:p>
        </p:txBody>
      </p:sp>
      <p:sp>
        <p:nvSpPr>
          <p:cNvPr id="861191" name="Text Box 7"/>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51519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11.</a:t>
            </a:r>
            <a:fld id="{685CD8EA-4932-4A46-A91D-DDAAAD871CB5}" type="slidenum">
              <a:rPr lang="en-US" altLang="en-US"/>
              <a:pPr/>
              <a:t>17</a:t>
            </a:fld>
            <a:endParaRPr lang="en-US" altLang="en-US"/>
          </a:p>
        </p:txBody>
      </p:sp>
      <p:sp>
        <p:nvSpPr>
          <p:cNvPr id="87142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p:cNvSpPr txBox="1">
            <a:spLocks noChangeArrowheads="1"/>
          </p:cNvSpPr>
          <p:nvPr/>
        </p:nvSpPr>
        <p:spPr bwMode="auto">
          <a:xfrm>
            <a:off x="1628776" y="381000"/>
            <a:ext cx="850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11.6  </a:t>
            </a:r>
            <a:r>
              <a:rPr lang="en-US" altLang="en-US" sz="2000" i="1">
                <a:latin typeface="Times New Roman" panose="02020603050405020304" pitchFamily="18" charset="0"/>
              </a:rPr>
              <a:t>The design of the simplest protocol with no flow or error control</a:t>
            </a:r>
          </a:p>
        </p:txBody>
      </p:sp>
      <p:sp>
        <p:nvSpPr>
          <p:cNvPr id="87142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8" y="1247776"/>
            <a:ext cx="7605712"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644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11.</a:t>
            </a:r>
            <a:fld id="{9EEBF20B-8B48-4A13-B72E-872F4F90256A}" type="slidenum">
              <a:rPr lang="en-US" altLang="en-US"/>
              <a:pPr/>
              <a:t>18</a:t>
            </a:fld>
            <a:endParaRPr lang="en-US" altLang="en-US"/>
          </a:p>
        </p:txBody>
      </p:sp>
      <p:sp>
        <p:nvSpPr>
          <p:cNvPr id="87245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p:cNvSpPr txBox="1">
            <a:spLocks noChangeArrowheads="1"/>
          </p:cNvSpPr>
          <p:nvPr/>
        </p:nvSpPr>
        <p:spPr bwMode="auto">
          <a:xfrm>
            <a:off x="1828800" y="381000"/>
            <a:ext cx="54504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11.7  </a:t>
            </a:r>
            <a:r>
              <a:rPr lang="en-US" altLang="en-US" sz="2000" i="1" dirty="0">
                <a:latin typeface="Times New Roman" panose="02020603050405020304" pitchFamily="18" charset="0"/>
              </a:rPr>
              <a:t>Flow diagram for Simplest Protocol</a:t>
            </a:r>
          </a:p>
        </p:txBody>
      </p:sp>
      <p:sp>
        <p:nvSpPr>
          <p:cNvPr id="87245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26" y="1824038"/>
            <a:ext cx="5146675" cy="312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243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11.</a:t>
            </a:r>
            <a:fld id="{14B6480D-2CBD-4E79-AF04-D6C93A72B1DC}" type="slidenum">
              <a:rPr lang="en-US" altLang="en-US"/>
              <a:pPr/>
              <a:t>19</a:t>
            </a:fld>
            <a:endParaRPr lang="en-US" altLang="en-US"/>
          </a:p>
        </p:txBody>
      </p:sp>
      <p:sp>
        <p:nvSpPr>
          <p:cNvPr id="87347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p:cNvSpPr txBox="1">
            <a:spLocks noChangeArrowheads="1"/>
          </p:cNvSpPr>
          <p:nvPr/>
        </p:nvSpPr>
        <p:spPr bwMode="auto">
          <a:xfrm>
            <a:off x="1828801" y="381000"/>
            <a:ext cx="535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11.8  </a:t>
            </a:r>
            <a:r>
              <a:rPr lang="en-US" altLang="en-US" sz="2000" i="1">
                <a:latin typeface="Times New Roman" panose="02020603050405020304" pitchFamily="18" charset="0"/>
              </a:rPr>
              <a:t>Design of Stop-and-Wait Protocol</a:t>
            </a:r>
          </a:p>
        </p:txBody>
      </p:sp>
      <p:sp>
        <p:nvSpPr>
          <p:cNvPr id="87347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127126"/>
            <a:ext cx="702945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56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0502" y="911225"/>
            <a:ext cx="10515600" cy="4351338"/>
          </a:xfrm>
        </p:spPr>
        <p:txBody>
          <a:bodyPr/>
          <a:lstStyle/>
          <a:p>
            <a:r>
              <a:rPr lang="en-US" dirty="0"/>
              <a:t>The two main functions of the data link layer are data link control and media access control. </a:t>
            </a:r>
          </a:p>
          <a:p>
            <a:r>
              <a:rPr lang="en-US" dirty="0"/>
              <a:t>The first, data link control, deals with the design and procedures for communication between two adjacent nodes: node-to-node communication.</a:t>
            </a:r>
          </a:p>
          <a:p>
            <a:r>
              <a:rPr lang="en-US" b="1" dirty="0"/>
              <a:t>Data link control </a:t>
            </a:r>
            <a:r>
              <a:rPr lang="en-US" dirty="0"/>
              <a:t>functions include framing, flow and error control, and software implemented protocols that provide smooth and reliable transmission of frames between nodes.</a:t>
            </a:r>
          </a:p>
        </p:txBody>
      </p:sp>
    </p:spTree>
    <p:extLst>
      <p:ext uri="{BB962C8B-B14F-4D97-AF65-F5344CB8AC3E}">
        <p14:creationId xmlns:p14="http://schemas.microsoft.com/office/powerpoint/2010/main" val="382711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11.</a:t>
            </a:r>
            <a:fld id="{45FA32F7-336E-4F80-AD3D-32E463C2D472}" type="slidenum">
              <a:rPr lang="en-US" altLang="en-US"/>
              <a:pPr/>
              <a:t>20</a:t>
            </a:fld>
            <a:endParaRPr lang="en-US" altLang="en-US"/>
          </a:p>
        </p:txBody>
      </p:sp>
      <p:sp>
        <p:nvSpPr>
          <p:cNvPr id="87449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p:cNvSpPr txBox="1">
            <a:spLocks noChangeArrowheads="1"/>
          </p:cNvSpPr>
          <p:nvPr/>
        </p:nvSpPr>
        <p:spPr bwMode="auto">
          <a:xfrm>
            <a:off x="1828800" y="381000"/>
            <a:ext cx="60104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11.9  </a:t>
            </a:r>
            <a:r>
              <a:rPr lang="en-US" altLang="en-US" sz="2000" i="1" dirty="0">
                <a:latin typeface="Times New Roman" panose="02020603050405020304" pitchFamily="18" charset="0"/>
              </a:rPr>
              <a:t>Flow diagram for Stop and Wait Protocol</a:t>
            </a:r>
          </a:p>
        </p:txBody>
      </p:sp>
      <p:sp>
        <p:nvSpPr>
          <p:cNvPr id="87450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038" y="1712914"/>
            <a:ext cx="5237162" cy="392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3726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11.</a:t>
            </a:r>
            <a:fld id="{713A3888-90CB-4C5D-B719-9F4CAA8C4526}" type="slidenum">
              <a:rPr lang="en-US" altLang="en-US"/>
              <a:pPr/>
              <a:t>21</a:t>
            </a:fld>
            <a:endParaRPr lang="en-US" altLang="en-US"/>
          </a:p>
        </p:txBody>
      </p:sp>
      <p:sp>
        <p:nvSpPr>
          <p:cNvPr id="862210"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2211" name="Text Box 3"/>
          <p:cNvSpPr txBox="1">
            <a:spLocks noChangeArrowheads="1"/>
          </p:cNvSpPr>
          <p:nvPr/>
        </p:nvSpPr>
        <p:spPr bwMode="auto">
          <a:xfrm>
            <a:off x="1752600" y="406400"/>
            <a:ext cx="27579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11-5   NOISY CHANNELS</a:t>
            </a:r>
          </a:p>
        </p:txBody>
      </p:sp>
      <p:sp>
        <p:nvSpPr>
          <p:cNvPr id="86221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2213" name="Rectangle 5"/>
          <p:cNvSpPr>
            <a:spLocks noChangeArrowheads="1"/>
          </p:cNvSpPr>
          <p:nvPr/>
        </p:nvSpPr>
        <p:spPr bwMode="auto">
          <a:xfrm>
            <a:off x="1676400" y="16002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Although the Stop-and-Wait Protocol gives us an idea of how to add flow control to its predecessor, noiseless channels are nonexistent. We discuss three protocols in this section that use error control.</a:t>
            </a:r>
          </a:p>
        </p:txBody>
      </p:sp>
      <p:sp>
        <p:nvSpPr>
          <p:cNvPr id="862214" name="Rectangle 6"/>
          <p:cNvSpPr>
            <a:spLocks noChangeArrowheads="1"/>
          </p:cNvSpPr>
          <p:nvPr/>
        </p:nvSpPr>
        <p:spPr bwMode="auto">
          <a:xfrm>
            <a:off x="1676400" y="467995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Stop-and-Wait Automatic Repeat Request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Go-Back-N Automatic Repeat Request</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Selective Repeat Automatic Repeat Request</a:t>
            </a:r>
          </a:p>
        </p:txBody>
      </p:sp>
      <p:sp>
        <p:nvSpPr>
          <p:cNvPr id="862215" name="Text Box 7"/>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407357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Multiple </a:t>
            </a:r>
            <a:r>
              <a:rPr lang="en-US" i="1" dirty="0"/>
              <a:t>Access</a:t>
            </a:r>
            <a:endParaRPr lang="en-US" dirty="0"/>
          </a:p>
        </p:txBody>
      </p:sp>
      <p:sp>
        <p:nvSpPr>
          <p:cNvPr id="3" name="Content Placeholder 2"/>
          <p:cNvSpPr>
            <a:spLocks noGrp="1"/>
          </p:cNvSpPr>
          <p:nvPr>
            <p:ph idx="1"/>
          </p:nvPr>
        </p:nvSpPr>
        <p:spPr/>
        <p:txBody>
          <a:bodyPr/>
          <a:lstStyle/>
          <a:p>
            <a:r>
              <a:rPr lang="en-US" dirty="0"/>
              <a:t>We can consider the data link layer as two sublayers. The upper sublayer is responsible</a:t>
            </a:r>
          </a:p>
          <a:p>
            <a:r>
              <a:rPr lang="en-US" dirty="0"/>
              <a:t>for data link control, and the lower sublayer is responsible for resolving access to the</a:t>
            </a:r>
          </a:p>
          <a:p>
            <a:r>
              <a:rPr lang="en-US" dirty="0"/>
              <a:t>shared media. If the channel is dedicated, we do not need the lower sublayer</a:t>
            </a:r>
          </a:p>
        </p:txBody>
      </p:sp>
      <p:pic>
        <p:nvPicPr>
          <p:cNvPr id="86018" name="Picture 2" descr="Image result for data link layer subla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034" y="4278625"/>
            <a:ext cx="5742878" cy="2311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06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142" y="766259"/>
            <a:ext cx="10515600" cy="4842804"/>
          </a:xfrm>
        </p:spPr>
        <p:txBody>
          <a:bodyPr/>
          <a:lstStyle/>
          <a:p>
            <a:r>
              <a:rPr lang="en-US" dirty="0"/>
              <a:t>The upper sublayer that is responsible for flow and error control is called the logical link control (LLC) layer; </a:t>
            </a:r>
          </a:p>
          <a:p>
            <a:r>
              <a:rPr lang="en-US" dirty="0"/>
              <a:t>the lower sublayer that is mostly responsible for multiple access resolution is called the media access control (MAC) layer.</a:t>
            </a:r>
          </a:p>
          <a:p>
            <a:r>
              <a:rPr lang="en-US" dirty="0"/>
              <a:t>When nodes or stations are connected and use a common link, called a multipoint or broadcast link, we need a multiple-access protocol to coordinate access to the link.</a:t>
            </a:r>
          </a:p>
        </p:txBody>
      </p:sp>
    </p:spTree>
    <p:extLst>
      <p:ext uri="{BB962C8B-B14F-4D97-AF65-F5344CB8AC3E}">
        <p14:creationId xmlns:p14="http://schemas.microsoft.com/office/powerpoint/2010/main" val="2122533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3442A8D2-3CAD-4F5B-B90B-46DEB9FAC152}" type="slidenum">
              <a:rPr lang="en-US" altLang="en-US"/>
              <a:pPr/>
              <a:t>24</a:t>
            </a:fld>
            <a:endParaRPr lang="en-US" altLang="en-US"/>
          </a:p>
        </p:txBody>
      </p:sp>
      <p:sp>
        <p:nvSpPr>
          <p:cNvPr id="107827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6" name="Text Box 4"/>
          <p:cNvSpPr txBox="1">
            <a:spLocks noChangeArrowheads="1"/>
          </p:cNvSpPr>
          <p:nvPr/>
        </p:nvSpPr>
        <p:spPr bwMode="auto">
          <a:xfrm>
            <a:off x="1828800" y="381000"/>
            <a:ext cx="850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  </a:t>
            </a:r>
            <a:r>
              <a:rPr lang="en-US" altLang="en-US" sz="2000"/>
              <a:t>Taxonomy of multiple-access protocols discussed in this chapter</a:t>
            </a:r>
          </a:p>
        </p:txBody>
      </p:sp>
      <p:sp>
        <p:nvSpPr>
          <p:cNvPr id="107827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782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897064"/>
            <a:ext cx="6554788"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608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r>
              <a:rPr lang="en-US" altLang="en-US"/>
              <a:t>12.</a:t>
            </a:r>
            <a:fld id="{1342F586-97D0-418C-A367-B4B07D1DDF4C}" type="slidenum">
              <a:rPr lang="en-US" altLang="en-US"/>
              <a:pPr/>
              <a:t>25</a:t>
            </a:fld>
            <a:endParaRPr lang="en-US" altLang="en-US"/>
          </a:p>
        </p:txBody>
      </p:sp>
      <p:sp>
        <p:nvSpPr>
          <p:cNvPr id="565250" name="Rectangle 2"/>
          <p:cNvSpPr>
            <a:spLocks noChangeArrowheads="1"/>
          </p:cNvSpPr>
          <p:nvPr/>
        </p:nvSpPr>
        <p:spPr bwMode="auto">
          <a:xfrm>
            <a:off x="152400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565251" name="Text Box 3"/>
          <p:cNvSpPr txBox="1">
            <a:spLocks noChangeArrowheads="1"/>
          </p:cNvSpPr>
          <p:nvPr/>
        </p:nvSpPr>
        <p:spPr bwMode="auto">
          <a:xfrm>
            <a:off x="1752600" y="228600"/>
            <a:ext cx="4813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12-1   RANDOM ACCESS</a:t>
            </a:r>
          </a:p>
        </p:txBody>
      </p:sp>
      <p:sp>
        <p:nvSpPr>
          <p:cNvPr id="56525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565253" name="Rectangle 5"/>
          <p:cNvSpPr>
            <a:spLocks noChangeArrowheads="1"/>
          </p:cNvSpPr>
          <p:nvPr/>
        </p:nvSpPr>
        <p:spPr bwMode="auto">
          <a:xfrm>
            <a:off x="1828800" y="2083505"/>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a:effectLst>
                  <a:outerShdw blurRad="38100" dist="38100" dir="2700000" algn="tl">
                    <a:srgbClr val="C0C0C0"/>
                  </a:outerShdw>
                </a:effectLst>
              </a:rPr>
              <a:t>In </a:t>
            </a:r>
            <a:r>
              <a:rPr lang="en-US" altLang="en-US">
                <a:solidFill>
                  <a:schemeClr val="hlink"/>
                </a:solidFill>
                <a:effectLst>
                  <a:outerShdw blurRad="38100" dist="38100" dir="2700000" algn="tl">
                    <a:srgbClr val="C0C0C0"/>
                  </a:outerShdw>
                </a:effectLst>
              </a:rPr>
              <a:t>random access</a:t>
            </a:r>
            <a:r>
              <a:rPr lang="en-US" altLang="en-US">
                <a:effectLst>
                  <a:outerShdw blurRad="38100" dist="38100" dir="2700000" algn="tl">
                    <a:srgbClr val="C0C0C0"/>
                  </a:outerShdw>
                </a:effectLst>
              </a:rPr>
              <a:t> or </a:t>
            </a:r>
            <a:r>
              <a:rPr lang="en-US" altLang="en-US">
                <a:solidFill>
                  <a:schemeClr val="hlink"/>
                </a:solidFill>
                <a:effectLst>
                  <a:outerShdw blurRad="38100" dist="38100" dir="2700000" algn="tl">
                    <a:srgbClr val="C0C0C0"/>
                  </a:outerShdw>
                </a:effectLst>
              </a:rPr>
              <a:t>contention</a:t>
            </a:r>
            <a:r>
              <a:rPr lang="en-US" altLang="en-US">
                <a:effectLst>
                  <a:outerShdw blurRad="38100" dist="38100" dir="2700000" algn="tl">
                    <a:srgbClr val="C0C0C0"/>
                  </a:outerShdw>
                </a:effectLst>
              </a:rPr>
              <a:t> methods, no station is superior to another station and none is assigned the control over another. No station permits, or does not permit, another station to send. At each instance, a station that has data to send uses a procedure defined by the protocol to make a decision on whether or not to send. </a:t>
            </a:r>
          </a:p>
        </p:txBody>
      </p:sp>
      <p:sp>
        <p:nvSpPr>
          <p:cNvPr id="565277" name="Rectangle 29"/>
          <p:cNvSpPr>
            <a:spLocks noChangeArrowheads="1"/>
          </p:cNvSpPr>
          <p:nvPr/>
        </p:nvSpPr>
        <p:spPr bwMode="auto">
          <a:xfrm>
            <a:off x="1828800" y="4743450"/>
            <a:ext cx="7924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rPr>
              <a:t>ALOHA</a:t>
            </a:r>
            <a:br>
              <a:rPr lang="fr-FR" altLang="en-US" sz="2400">
                <a:solidFill>
                  <a:srgbClr val="0033CC"/>
                </a:solidFill>
              </a:rPr>
            </a:br>
            <a:r>
              <a:rPr lang="en-US" altLang="en-US" sz="2400">
                <a:solidFill>
                  <a:srgbClr val="0033CC"/>
                </a:solidFill>
              </a:rPr>
              <a:t>Carrier Sense Multiple Access</a:t>
            </a:r>
          </a:p>
          <a:p>
            <a:pPr>
              <a:buClr>
                <a:schemeClr val="tx1"/>
              </a:buClr>
              <a:buSzPct val="117000"/>
              <a:buFont typeface="Wingdings" panose="05000000000000000000" pitchFamily="2" charset="2"/>
              <a:buNone/>
            </a:pPr>
            <a:r>
              <a:rPr lang="en-US" altLang="en-US" sz="2400">
                <a:solidFill>
                  <a:srgbClr val="0033CC"/>
                </a:solidFill>
              </a:rPr>
              <a:t>Carrier Sense Multiple Access with Collision Detection</a:t>
            </a:r>
          </a:p>
          <a:p>
            <a:pPr>
              <a:buClr>
                <a:schemeClr val="tx1"/>
              </a:buClr>
              <a:buSzPct val="117000"/>
              <a:buFont typeface="Wingdings" panose="05000000000000000000" pitchFamily="2" charset="2"/>
              <a:buNone/>
            </a:pPr>
            <a:r>
              <a:rPr lang="en-US" altLang="en-US" sz="2400">
                <a:solidFill>
                  <a:srgbClr val="0033CC"/>
                </a:solidFill>
              </a:rPr>
              <a:t>Carrier Sense Multiple Access with Collision Avoidance</a:t>
            </a:r>
          </a:p>
        </p:txBody>
      </p:sp>
      <p:sp>
        <p:nvSpPr>
          <p:cNvPr id="565278" name="Text Box 30"/>
          <p:cNvSpPr txBox="1">
            <a:spLocks noChangeArrowheads="1"/>
          </p:cNvSpPr>
          <p:nvPr/>
        </p:nvSpPr>
        <p:spPr bwMode="auto">
          <a:xfrm>
            <a:off x="2708708" y="4267200"/>
            <a:ext cx="3128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427261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CBDAB090-1C47-4EB1-A9C6-BE02565E5974}" type="slidenum">
              <a:rPr lang="en-US" altLang="en-US"/>
              <a:pPr/>
              <a:t>26</a:t>
            </a:fld>
            <a:endParaRPr lang="en-US" altLang="en-US"/>
          </a:p>
        </p:txBody>
      </p:sp>
      <p:sp>
        <p:nvSpPr>
          <p:cNvPr id="108441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1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20" name="Text Box 4"/>
          <p:cNvSpPr txBox="1">
            <a:spLocks noChangeArrowheads="1"/>
          </p:cNvSpPr>
          <p:nvPr/>
        </p:nvSpPr>
        <p:spPr bwMode="auto">
          <a:xfrm>
            <a:off x="1828800" y="381001"/>
            <a:ext cx="5160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12.3  </a:t>
            </a:r>
            <a:r>
              <a:rPr lang="en-US" altLang="en-US" sz="2000"/>
              <a:t>Frames in a pure ALOHA network</a:t>
            </a:r>
          </a:p>
        </p:txBody>
      </p:sp>
      <p:sp>
        <p:nvSpPr>
          <p:cNvPr id="108442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44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76" y="1600201"/>
            <a:ext cx="86201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773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2AEB0E12-0848-4B2F-B7B0-C7AE0923C933}" type="slidenum">
              <a:rPr lang="en-US" altLang="en-US"/>
              <a:pPr/>
              <a:t>27</a:t>
            </a:fld>
            <a:endParaRPr lang="en-US" altLang="en-US"/>
          </a:p>
        </p:txBody>
      </p:sp>
      <p:sp>
        <p:nvSpPr>
          <p:cNvPr id="108646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46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468" name="Text Box 4"/>
          <p:cNvSpPr txBox="1">
            <a:spLocks noChangeArrowheads="1"/>
          </p:cNvSpPr>
          <p:nvPr/>
        </p:nvSpPr>
        <p:spPr bwMode="auto">
          <a:xfrm>
            <a:off x="1828801" y="381001"/>
            <a:ext cx="54014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12.4  </a:t>
            </a:r>
            <a:r>
              <a:rPr lang="it-IT" altLang="en-US" sz="2000"/>
              <a:t>Procedure for pure ALOHA protocol</a:t>
            </a:r>
            <a:endParaRPr lang="en-US" altLang="en-US" sz="2000"/>
          </a:p>
        </p:txBody>
      </p:sp>
      <p:sp>
        <p:nvSpPr>
          <p:cNvPr id="108646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64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938" y="1206500"/>
            <a:ext cx="6088062"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012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EDD6A52B-600D-4014-8536-39E2C1E18DEC}" type="slidenum">
              <a:rPr lang="en-US" altLang="en-US"/>
              <a:pPr/>
              <a:t>28</a:t>
            </a:fld>
            <a:endParaRPr lang="en-US" altLang="en-US"/>
          </a:p>
        </p:txBody>
      </p:sp>
      <p:sp>
        <p:nvSpPr>
          <p:cNvPr id="108851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851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8516" name="Text Box 4"/>
          <p:cNvSpPr txBox="1">
            <a:spLocks noChangeArrowheads="1"/>
          </p:cNvSpPr>
          <p:nvPr/>
        </p:nvSpPr>
        <p:spPr bwMode="auto">
          <a:xfrm>
            <a:off x="1828800" y="381001"/>
            <a:ext cx="5990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12.5  </a:t>
            </a:r>
            <a:r>
              <a:rPr lang="en-US" altLang="en-US" sz="2000"/>
              <a:t>Vulnerable time for pure ALOHA protocol</a:t>
            </a:r>
          </a:p>
        </p:txBody>
      </p:sp>
      <p:sp>
        <p:nvSpPr>
          <p:cNvPr id="108851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85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064" y="1376364"/>
            <a:ext cx="6992937" cy="449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806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ltLang="en-US"/>
              <a:t>12.</a:t>
            </a:r>
            <a:fld id="{A041EC6D-687C-4E04-B58E-4DB48EDE6126}" type="slidenum">
              <a:rPr lang="en-US" altLang="en-US"/>
              <a:pPr/>
              <a:t>29</a:t>
            </a:fld>
            <a:endParaRPr lang="en-US" altLang="en-US"/>
          </a:p>
        </p:txBody>
      </p:sp>
      <p:sp>
        <p:nvSpPr>
          <p:cNvPr id="1139714"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5"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6"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7"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8"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9"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20"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21"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9722" name="Line 10"/>
          <p:cNvSpPr>
            <a:spLocks noChangeShapeType="1"/>
          </p:cNvSpPr>
          <p:nvPr/>
        </p:nvSpPr>
        <p:spPr bwMode="auto">
          <a:xfrm>
            <a:off x="1982788" y="4953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9723" name="Rectangle 11"/>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The throughput for pure ALOHA is </a:t>
            </a:r>
            <a:br>
              <a:rPr lang="en-US" altLang="en-US" sz="3200">
                <a:latin typeface="Arial" panose="020B0604020202020204" pitchFamily="34" charset="0"/>
              </a:rPr>
            </a:br>
            <a:r>
              <a:rPr lang="en-US" altLang="en-US" sz="3200">
                <a:solidFill>
                  <a:schemeClr val="hlink"/>
                </a:solidFill>
                <a:latin typeface="Arial" panose="020B0604020202020204" pitchFamily="34" charset="0"/>
              </a:rPr>
              <a:t>S = G × e </a:t>
            </a:r>
            <a:r>
              <a:rPr lang="en-US" altLang="en-US" sz="3200" baseline="30000">
                <a:solidFill>
                  <a:schemeClr val="hlink"/>
                </a:solidFill>
                <a:latin typeface="Arial" panose="020B0604020202020204" pitchFamily="34" charset="0"/>
              </a:rPr>
              <a:t>−2G  </a:t>
            </a:r>
            <a:r>
              <a:rPr lang="en-US" altLang="en-US" sz="3200">
                <a:latin typeface="Arial" panose="020B0604020202020204" pitchFamily="34" charset="0"/>
              </a:rPr>
              <a:t>.</a:t>
            </a:r>
          </a:p>
          <a:p>
            <a:pPr algn="ctr"/>
            <a:r>
              <a:rPr lang="en-US" altLang="en-US" sz="3200">
                <a:latin typeface="Arial" panose="020B0604020202020204" pitchFamily="34" charset="0"/>
              </a:rPr>
              <a:t>The maximum throughput</a:t>
            </a:r>
          </a:p>
          <a:p>
            <a:pPr algn="ctr"/>
            <a:r>
              <a:rPr lang="en-US" altLang="en-US" sz="3200">
                <a:solidFill>
                  <a:schemeClr val="hlink"/>
                </a:solidFill>
                <a:latin typeface="Arial" panose="020B0604020202020204" pitchFamily="34" charset="0"/>
              </a:rPr>
              <a:t>S</a:t>
            </a:r>
            <a:r>
              <a:rPr lang="en-US" altLang="en-US" sz="3200" baseline="-18000">
                <a:solidFill>
                  <a:schemeClr val="hlink"/>
                </a:solidFill>
                <a:latin typeface="Arial" panose="020B0604020202020204" pitchFamily="34" charset="0"/>
              </a:rPr>
              <a:t>max</a:t>
            </a:r>
            <a:r>
              <a:rPr lang="en-US" altLang="en-US" sz="3200">
                <a:solidFill>
                  <a:schemeClr val="hlink"/>
                </a:solidFill>
                <a:latin typeface="Arial" panose="020B0604020202020204" pitchFamily="34" charset="0"/>
              </a:rPr>
              <a:t> = 0.184 </a:t>
            </a:r>
            <a:r>
              <a:rPr lang="en-US" altLang="en-US" sz="3200">
                <a:latin typeface="Arial" panose="020B0604020202020204" pitchFamily="34" charset="0"/>
              </a:rPr>
              <a:t>when G= (1/2).</a:t>
            </a:r>
          </a:p>
        </p:txBody>
      </p:sp>
      <p:grpSp>
        <p:nvGrpSpPr>
          <p:cNvPr id="1139724" name="Group 12"/>
          <p:cNvGrpSpPr>
            <a:grpSpLocks/>
          </p:cNvGrpSpPr>
          <p:nvPr/>
        </p:nvGrpSpPr>
        <p:grpSpPr bwMode="auto">
          <a:xfrm>
            <a:off x="1981200" y="1981200"/>
            <a:ext cx="1143000" cy="566738"/>
            <a:chOff x="1200" y="1248"/>
            <a:chExt cx="720" cy="357"/>
          </a:xfrm>
        </p:grpSpPr>
        <p:pic>
          <p:nvPicPr>
            <p:cNvPr id="11397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9726" name="Text Box 14"/>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311744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Link Control</a:t>
            </a:r>
            <a:endParaRPr lang="en-US" dirty="0"/>
          </a:p>
        </p:txBody>
      </p:sp>
      <p:sp>
        <p:nvSpPr>
          <p:cNvPr id="3" name="Content Placeholder 2"/>
          <p:cNvSpPr>
            <a:spLocks noGrp="1"/>
          </p:cNvSpPr>
          <p:nvPr>
            <p:ph idx="1"/>
          </p:nvPr>
        </p:nvSpPr>
        <p:spPr/>
        <p:txBody>
          <a:bodyPr/>
          <a:lstStyle/>
          <a:p>
            <a:r>
              <a:rPr lang="en-US" dirty="0"/>
              <a:t>To implement data link control, we need protocols. Each protocol is a set of rules that need to be implemented in software and run by the two nodes involved in data exchange at the data link layer. </a:t>
            </a:r>
          </a:p>
          <a:p>
            <a:r>
              <a:rPr lang="en-US" dirty="0"/>
              <a:t>We discuss five protocols: two for noiseless (ideal) channels and three for noisy (real) channels.</a:t>
            </a:r>
          </a:p>
        </p:txBody>
      </p:sp>
    </p:spTree>
    <p:extLst>
      <p:ext uri="{BB962C8B-B14F-4D97-AF65-F5344CB8AC3E}">
        <p14:creationId xmlns:p14="http://schemas.microsoft.com/office/powerpoint/2010/main" val="1699966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B8DB691C-94E6-4569-90AE-5533585BDF61}" type="slidenum">
              <a:rPr lang="en-US" altLang="en-US"/>
              <a:pPr/>
              <a:t>30</a:t>
            </a:fld>
            <a:endParaRPr lang="en-US" altLang="en-US"/>
          </a:p>
        </p:txBody>
      </p:sp>
      <p:sp>
        <p:nvSpPr>
          <p:cNvPr id="109056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056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0564" name="Text Box 4"/>
          <p:cNvSpPr txBox="1">
            <a:spLocks noChangeArrowheads="1"/>
          </p:cNvSpPr>
          <p:nvPr/>
        </p:nvSpPr>
        <p:spPr bwMode="auto">
          <a:xfrm>
            <a:off x="1828801" y="381001"/>
            <a:ext cx="54014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12.6  </a:t>
            </a:r>
            <a:r>
              <a:rPr lang="en-US" altLang="en-US" sz="2000"/>
              <a:t>Frames in a slotted ALOHA network</a:t>
            </a:r>
          </a:p>
        </p:txBody>
      </p:sp>
      <p:sp>
        <p:nvSpPr>
          <p:cNvPr id="109056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05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433514"/>
            <a:ext cx="8501062" cy="39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4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ltLang="en-US"/>
              <a:t>12.</a:t>
            </a:r>
            <a:fld id="{25B6E0BF-4930-464B-A710-3E4985AE5F51}" type="slidenum">
              <a:rPr lang="en-US" altLang="en-US"/>
              <a:pPr/>
              <a:t>31</a:t>
            </a:fld>
            <a:endParaRPr lang="en-US" altLang="en-US"/>
          </a:p>
        </p:txBody>
      </p:sp>
      <p:sp>
        <p:nvSpPr>
          <p:cNvPr id="114176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9"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1770" name="Line 10"/>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1771" name="Rectangle 11"/>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The throughput for slotted ALOHA is </a:t>
            </a:r>
            <a:br>
              <a:rPr lang="en-US" altLang="en-US" sz="3200">
                <a:latin typeface="Arial" panose="020B0604020202020204" pitchFamily="34" charset="0"/>
              </a:rPr>
            </a:br>
            <a:r>
              <a:rPr lang="en-US" altLang="en-US" sz="3200">
                <a:solidFill>
                  <a:schemeClr val="hlink"/>
                </a:solidFill>
                <a:latin typeface="Arial" panose="020B0604020202020204" pitchFamily="34" charset="0"/>
              </a:rPr>
              <a:t>S = G × e</a:t>
            </a:r>
            <a:r>
              <a:rPr lang="en-US" altLang="en-US" sz="3200" baseline="30000">
                <a:solidFill>
                  <a:schemeClr val="hlink"/>
                </a:solidFill>
                <a:latin typeface="Arial" panose="020B0604020202020204" pitchFamily="34" charset="0"/>
              </a:rPr>
              <a:t>−G</a:t>
            </a:r>
            <a:r>
              <a:rPr lang="en-US" altLang="en-US" sz="3200">
                <a:latin typeface="Arial" panose="020B0604020202020204" pitchFamily="34" charset="0"/>
              </a:rPr>
              <a:t> .</a:t>
            </a:r>
          </a:p>
          <a:p>
            <a:pPr algn="ctr"/>
            <a:r>
              <a:rPr lang="en-US" altLang="en-US" sz="3200">
                <a:latin typeface="Arial" panose="020B0604020202020204" pitchFamily="34" charset="0"/>
              </a:rPr>
              <a:t>The maximum throughput </a:t>
            </a:r>
            <a:br>
              <a:rPr lang="en-US" altLang="en-US" sz="3200">
                <a:latin typeface="Arial" panose="020B0604020202020204" pitchFamily="34" charset="0"/>
              </a:rPr>
            </a:br>
            <a:r>
              <a:rPr lang="en-US" altLang="en-US" sz="3200">
                <a:solidFill>
                  <a:schemeClr val="hlink"/>
                </a:solidFill>
                <a:latin typeface="Arial" panose="020B0604020202020204" pitchFamily="34" charset="0"/>
              </a:rPr>
              <a:t>S</a:t>
            </a:r>
            <a:r>
              <a:rPr lang="en-US" altLang="en-US" sz="3200" baseline="-18000">
                <a:solidFill>
                  <a:schemeClr val="hlink"/>
                </a:solidFill>
                <a:latin typeface="Arial" panose="020B0604020202020204" pitchFamily="34" charset="0"/>
              </a:rPr>
              <a:t>max</a:t>
            </a:r>
            <a:r>
              <a:rPr lang="en-US" altLang="en-US" sz="3200">
                <a:solidFill>
                  <a:schemeClr val="hlink"/>
                </a:solidFill>
                <a:latin typeface="Arial" panose="020B0604020202020204" pitchFamily="34" charset="0"/>
              </a:rPr>
              <a:t> = 0.368</a:t>
            </a:r>
            <a:r>
              <a:rPr lang="en-US" altLang="en-US" sz="3200">
                <a:latin typeface="Arial" panose="020B0604020202020204" pitchFamily="34" charset="0"/>
              </a:rPr>
              <a:t> when G = 1.</a:t>
            </a:r>
          </a:p>
        </p:txBody>
      </p:sp>
      <p:grpSp>
        <p:nvGrpSpPr>
          <p:cNvPr id="1141772" name="Group 12"/>
          <p:cNvGrpSpPr>
            <a:grpSpLocks/>
          </p:cNvGrpSpPr>
          <p:nvPr/>
        </p:nvGrpSpPr>
        <p:grpSpPr bwMode="auto">
          <a:xfrm>
            <a:off x="1981200" y="1981200"/>
            <a:ext cx="1143000" cy="566738"/>
            <a:chOff x="1200" y="1248"/>
            <a:chExt cx="720" cy="357"/>
          </a:xfrm>
        </p:grpSpPr>
        <p:pic>
          <p:nvPicPr>
            <p:cNvPr id="11417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1774" name="Text Box 14"/>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544552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C3DE7251-1F83-4257-9E90-B479ED5DFA30}" type="slidenum">
              <a:rPr lang="en-US" altLang="en-US"/>
              <a:pPr/>
              <a:t>32</a:t>
            </a:fld>
            <a:endParaRPr lang="en-US" altLang="en-US"/>
          </a:p>
        </p:txBody>
      </p:sp>
      <p:sp>
        <p:nvSpPr>
          <p:cNvPr id="109261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61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612" name="Text Box 4"/>
          <p:cNvSpPr txBox="1">
            <a:spLocks noChangeArrowheads="1"/>
          </p:cNvSpPr>
          <p:nvPr/>
        </p:nvSpPr>
        <p:spPr bwMode="auto">
          <a:xfrm>
            <a:off x="1828800" y="381000"/>
            <a:ext cx="646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12.7  </a:t>
            </a:r>
            <a:r>
              <a:rPr lang="en-US" altLang="en-US" sz="2000"/>
              <a:t>Vulnerable time for slotted ALOHA protocol</a:t>
            </a:r>
          </a:p>
        </p:txBody>
      </p:sp>
      <p:sp>
        <p:nvSpPr>
          <p:cNvPr id="109261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26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430338"/>
            <a:ext cx="7632700" cy="436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167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DFDDEA69-BE79-46E9-9034-70F6E2598FE3}" type="slidenum">
              <a:rPr lang="en-US" altLang="en-US"/>
              <a:pPr/>
              <a:t>33</a:t>
            </a:fld>
            <a:endParaRPr lang="en-US" altLang="en-US"/>
          </a:p>
        </p:txBody>
      </p:sp>
      <p:sp>
        <p:nvSpPr>
          <p:cNvPr id="109465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465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4660" name="Text Box 4"/>
          <p:cNvSpPr txBox="1">
            <a:spLocks noChangeArrowheads="1"/>
          </p:cNvSpPr>
          <p:nvPr/>
        </p:nvSpPr>
        <p:spPr bwMode="auto">
          <a:xfrm>
            <a:off x="1828800" y="381000"/>
            <a:ext cx="630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12.8  </a:t>
            </a:r>
            <a:r>
              <a:rPr lang="en-US" altLang="en-US" sz="2000"/>
              <a:t>Space/time model of the collision in CSMA</a:t>
            </a:r>
          </a:p>
        </p:txBody>
      </p:sp>
      <p:sp>
        <p:nvSpPr>
          <p:cNvPr id="109466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46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850" y="1066801"/>
            <a:ext cx="7880350"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109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5CCE4FC7-0FF0-40B4-A8CA-32157356AA62}" type="slidenum">
              <a:rPr lang="en-US" altLang="en-US"/>
              <a:pPr/>
              <a:t>34</a:t>
            </a:fld>
            <a:endParaRPr lang="en-US" altLang="en-US"/>
          </a:p>
        </p:txBody>
      </p:sp>
      <p:sp>
        <p:nvSpPr>
          <p:cNvPr id="109670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0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08" name="Text Box 4"/>
          <p:cNvSpPr txBox="1">
            <a:spLocks noChangeArrowheads="1"/>
          </p:cNvSpPr>
          <p:nvPr/>
        </p:nvSpPr>
        <p:spPr bwMode="auto">
          <a:xfrm>
            <a:off x="1828801" y="381001"/>
            <a:ext cx="43064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12.9  </a:t>
            </a:r>
            <a:r>
              <a:rPr lang="en-US" altLang="en-US" sz="2000"/>
              <a:t>Vulnerable time in CSMA</a:t>
            </a:r>
          </a:p>
        </p:txBody>
      </p:sp>
      <p:sp>
        <p:nvSpPr>
          <p:cNvPr id="109670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67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035176"/>
            <a:ext cx="88392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747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DD76C7D0-0D0C-47D6-9D70-0D4F87D3DAEF}" type="slidenum">
              <a:rPr lang="en-US" altLang="en-US"/>
              <a:pPr/>
              <a:t>35</a:t>
            </a:fld>
            <a:endParaRPr lang="en-US" altLang="en-US"/>
          </a:p>
        </p:txBody>
      </p:sp>
      <p:sp>
        <p:nvSpPr>
          <p:cNvPr id="109875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5" name="Line 3"/>
          <p:cNvSpPr>
            <a:spLocks noChangeShapeType="1"/>
          </p:cNvSpPr>
          <p:nvPr/>
        </p:nvSpPr>
        <p:spPr bwMode="auto">
          <a:xfrm>
            <a:off x="1676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6" name="Text Box 4"/>
          <p:cNvSpPr txBox="1">
            <a:spLocks noChangeArrowheads="1"/>
          </p:cNvSpPr>
          <p:nvPr/>
        </p:nvSpPr>
        <p:spPr bwMode="auto">
          <a:xfrm>
            <a:off x="1828801" y="228600"/>
            <a:ext cx="594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12.10  </a:t>
            </a:r>
            <a:r>
              <a:rPr lang="en-US" altLang="en-US" sz="2000"/>
              <a:t>Behavior of three persistence methods</a:t>
            </a:r>
          </a:p>
        </p:txBody>
      </p:sp>
      <p:sp>
        <p:nvSpPr>
          <p:cNvPr id="1098757" name="Line 5"/>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87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914401"/>
            <a:ext cx="5100638"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170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A7865065-E967-47AC-BC04-61D02D4FB236}" type="slidenum">
              <a:rPr lang="en-US" altLang="en-US"/>
              <a:pPr/>
              <a:t>36</a:t>
            </a:fld>
            <a:endParaRPr lang="en-US" altLang="en-US"/>
          </a:p>
        </p:txBody>
      </p:sp>
      <p:sp>
        <p:nvSpPr>
          <p:cNvPr id="110080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4" name="Text Box 4"/>
          <p:cNvSpPr txBox="1">
            <a:spLocks noChangeArrowheads="1"/>
          </p:cNvSpPr>
          <p:nvPr/>
        </p:nvSpPr>
        <p:spPr bwMode="auto">
          <a:xfrm>
            <a:off x="1828800" y="381000"/>
            <a:ext cx="655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12.11  </a:t>
            </a:r>
            <a:r>
              <a:rPr lang="en-US" altLang="en-US" sz="2000"/>
              <a:t>Flow diagram for three persistence methods</a:t>
            </a:r>
          </a:p>
        </p:txBody>
      </p:sp>
      <p:sp>
        <p:nvSpPr>
          <p:cNvPr id="110080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080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4076" y="1173164"/>
            <a:ext cx="5064125"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878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B7760C39-93C7-4595-98E2-20835681D845}" type="slidenum">
              <a:rPr lang="en-US" altLang="en-US"/>
              <a:pPr/>
              <a:t>37</a:t>
            </a:fld>
            <a:endParaRPr lang="en-US" altLang="en-US"/>
          </a:p>
        </p:txBody>
      </p:sp>
      <p:sp>
        <p:nvSpPr>
          <p:cNvPr id="110285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2" name="Text Box 4"/>
          <p:cNvSpPr txBox="1">
            <a:spLocks noChangeArrowheads="1"/>
          </p:cNvSpPr>
          <p:nvPr/>
        </p:nvSpPr>
        <p:spPr bwMode="auto">
          <a:xfrm>
            <a:off x="1828800" y="381001"/>
            <a:ext cx="55514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12.12  </a:t>
            </a:r>
            <a:r>
              <a:rPr lang="en-US" altLang="en-US" sz="2000"/>
              <a:t>Collision of the first bit in CSMA/CD</a:t>
            </a:r>
          </a:p>
        </p:txBody>
      </p:sp>
      <p:sp>
        <p:nvSpPr>
          <p:cNvPr id="110285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28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6" y="2033588"/>
            <a:ext cx="9058275" cy="261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442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2BAB4369-E3F9-4376-B8C3-19473A6E7E5A}" type="slidenum">
              <a:rPr lang="en-US" altLang="en-US"/>
              <a:pPr/>
              <a:t>38</a:t>
            </a:fld>
            <a:endParaRPr lang="en-US" altLang="en-US"/>
          </a:p>
        </p:txBody>
      </p:sp>
      <p:sp>
        <p:nvSpPr>
          <p:cNvPr id="110489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89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900" name="Text Box 4"/>
          <p:cNvSpPr txBox="1">
            <a:spLocks noChangeArrowheads="1"/>
          </p:cNvSpPr>
          <p:nvPr/>
        </p:nvSpPr>
        <p:spPr bwMode="auto">
          <a:xfrm>
            <a:off x="1828800" y="381001"/>
            <a:ext cx="54064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12.13 </a:t>
            </a:r>
            <a:r>
              <a:rPr lang="en-US" altLang="en-US" sz="2000"/>
              <a:t>Collision and abortion in CSMA/CD</a:t>
            </a:r>
            <a:endParaRPr lang="en-US" altLang="en-US" sz="3200" baseline="-18000">
              <a:latin typeface="Arial" panose="020B0604020202020204" pitchFamily="34" charset="0"/>
            </a:endParaRPr>
          </a:p>
          <a:p>
            <a:endParaRPr lang="en-US" altLang="en-US" sz="2000"/>
          </a:p>
        </p:txBody>
      </p:sp>
      <p:sp>
        <p:nvSpPr>
          <p:cNvPr id="110490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49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026" y="2081214"/>
            <a:ext cx="8994775" cy="29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006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439B3E35-32DE-46CC-862E-37B494C5DA61}" type="slidenum">
              <a:rPr lang="en-US" altLang="en-US"/>
              <a:pPr/>
              <a:t>39</a:t>
            </a:fld>
            <a:endParaRPr lang="en-US" altLang="en-US"/>
          </a:p>
        </p:txBody>
      </p:sp>
      <p:sp>
        <p:nvSpPr>
          <p:cNvPr id="110694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8" name="Text Box 4"/>
          <p:cNvSpPr txBox="1">
            <a:spLocks noChangeArrowheads="1"/>
          </p:cNvSpPr>
          <p:nvPr/>
        </p:nvSpPr>
        <p:spPr bwMode="auto">
          <a:xfrm>
            <a:off x="1828801" y="381001"/>
            <a:ext cx="51046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12.14  </a:t>
            </a:r>
            <a:r>
              <a:rPr lang="en-US" altLang="en-US" sz="2000"/>
              <a:t>Flow diagram for the CSMA/CD</a:t>
            </a:r>
          </a:p>
        </p:txBody>
      </p:sp>
      <p:sp>
        <p:nvSpPr>
          <p:cNvPr id="110694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695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0813" y="1012826"/>
            <a:ext cx="62976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13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11.</a:t>
            </a:r>
            <a:fld id="{5CCCB56F-3015-4408-AAB1-BB74E66174A8}" type="slidenum">
              <a:rPr lang="en-US" altLang="en-US"/>
              <a:pPr/>
              <a:t>4</a:t>
            </a:fld>
            <a:endParaRPr lang="en-US" altLang="en-US"/>
          </a:p>
        </p:txBody>
      </p:sp>
      <p:sp>
        <p:nvSpPr>
          <p:cNvPr id="565250"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p:cNvSpPr txBox="1">
            <a:spLocks noChangeArrowheads="1"/>
          </p:cNvSpPr>
          <p:nvPr/>
        </p:nvSpPr>
        <p:spPr bwMode="auto">
          <a:xfrm>
            <a:off x="1752601" y="406400"/>
            <a:ext cx="1422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effectLst>
                  <a:outerShdw blurRad="38100" dist="38100" dir="2700000" algn="tl">
                    <a:srgbClr val="C0C0C0"/>
                  </a:outerShdw>
                </a:effectLst>
                <a:latin typeface="Times" panose="02020603050405020304" pitchFamily="18" charset="0"/>
              </a:rPr>
              <a:t>   FRAMING</a:t>
            </a:r>
          </a:p>
        </p:txBody>
      </p:sp>
      <p:sp>
        <p:nvSpPr>
          <p:cNvPr id="56525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p:cNvSpPr>
            <a:spLocks noChangeArrowheads="1"/>
          </p:cNvSpPr>
          <p:nvPr/>
        </p:nvSpPr>
        <p:spPr bwMode="auto">
          <a:xfrm>
            <a:off x="1828800" y="17526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data link layer needs to pack bits into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frames</a:t>
            </a:r>
            <a:r>
              <a:rPr lang="en-US" altLang="en-US" sz="2800" i="1">
                <a:effectLst>
                  <a:outerShdw blurRad="38100" dist="38100" dir="2700000" algn="tl">
                    <a:srgbClr val="C0C0C0"/>
                  </a:outerShdw>
                </a:effectLst>
                <a:latin typeface="Times New Roman" panose="02020603050405020304" pitchFamily="18" charset="0"/>
              </a:rPr>
              <a:t>, so that each frame is distinguishable from another. Our postal system practices a type of framing. The simple act of inserting a letter into an envelope separates one piece of information from another; the envelope serves as the delimiter. </a:t>
            </a:r>
          </a:p>
        </p:txBody>
      </p:sp>
      <p:sp>
        <p:nvSpPr>
          <p:cNvPr id="565277" name="Rectangle 29"/>
          <p:cNvSpPr>
            <a:spLocks noChangeArrowheads="1"/>
          </p:cNvSpPr>
          <p:nvPr/>
        </p:nvSpPr>
        <p:spPr bwMode="auto">
          <a:xfrm>
            <a:off x="1828800" y="5048251"/>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Fixed-Size Framing</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Variable-Size Framing</a:t>
            </a:r>
            <a:endParaRPr lang="en-US" altLang="en-US" sz="2400">
              <a:solidFill>
                <a:srgbClr val="0033CC"/>
              </a:solidFill>
              <a:latin typeface="Times New Roman" panose="02020603050405020304" pitchFamily="18" charset="0"/>
            </a:endParaRPr>
          </a:p>
        </p:txBody>
      </p:sp>
      <p:sp>
        <p:nvSpPr>
          <p:cNvPr id="565278" name="Text Box 30"/>
          <p:cNvSpPr txBox="1">
            <a:spLocks noChangeArrowheads="1"/>
          </p:cNvSpPr>
          <p:nvPr/>
        </p:nvSpPr>
        <p:spPr bwMode="auto">
          <a:xfrm>
            <a:off x="1841501" y="45720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1414616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D0041192-6F8B-4C0F-A3CD-3F6A4660E12C}" type="slidenum">
              <a:rPr lang="en-US" altLang="en-US"/>
              <a:pPr/>
              <a:t>40</a:t>
            </a:fld>
            <a:endParaRPr lang="en-US" altLang="en-US"/>
          </a:p>
        </p:txBody>
      </p:sp>
      <p:sp>
        <p:nvSpPr>
          <p:cNvPr id="110899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6" name="Text Box 4"/>
          <p:cNvSpPr txBox="1">
            <a:spLocks noChangeArrowheads="1"/>
          </p:cNvSpPr>
          <p:nvPr/>
        </p:nvSpPr>
        <p:spPr bwMode="auto">
          <a:xfrm>
            <a:off x="1828800" y="381000"/>
            <a:ext cx="769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12.15  </a:t>
            </a:r>
            <a:r>
              <a:rPr lang="en-US" altLang="en-US" sz="2000"/>
              <a:t>Energy level during transmission, idleness, or collision</a:t>
            </a:r>
          </a:p>
        </p:txBody>
      </p:sp>
      <p:sp>
        <p:nvSpPr>
          <p:cNvPr id="110899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89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388" y="2378076"/>
            <a:ext cx="7212012"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567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009509BD-2EB1-41FB-B3D5-266344229CA0}" type="slidenum">
              <a:rPr lang="en-US" altLang="en-US"/>
              <a:pPr/>
              <a:t>41</a:t>
            </a:fld>
            <a:endParaRPr lang="en-US" altLang="en-US"/>
          </a:p>
        </p:txBody>
      </p:sp>
      <p:sp>
        <p:nvSpPr>
          <p:cNvPr id="111104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4" name="Text Box 4"/>
          <p:cNvSpPr txBox="1">
            <a:spLocks noChangeArrowheads="1"/>
          </p:cNvSpPr>
          <p:nvPr/>
        </p:nvSpPr>
        <p:spPr bwMode="auto">
          <a:xfrm>
            <a:off x="1828800" y="381001"/>
            <a:ext cx="38867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12.16  </a:t>
            </a:r>
            <a:r>
              <a:rPr lang="en-US" altLang="en-US" sz="2000"/>
              <a:t>Timing in CSMA/CA</a:t>
            </a:r>
          </a:p>
        </p:txBody>
      </p:sp>
      <p:sp>
        <p:nvSpPr>
          <p:cNvPr id="111104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10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4" y="2438400"/>
            <a:ext cx="8510587"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824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ltLang="en-US"/>
              <a:t>12.</a:t>
            </a:r>
            <a:fld id="{C33F0F5D-95B4-4A35-9BD3-996A1B40989C}" type="slidenum">
              <a:rPr lang="en-US" altLang="en-US"/>
              <a:pPr/>
              <a:t>42</a:t>
            </a:fld>
            <a:endParaRPr lang="en-US" altLang="en-US"/>
          </a:p>
        </p:txBody>
      </p:sp>
      <p:sp>
        <p:nvSpPr>
          <p:cNvPr id="114381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7"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3818" name="Line 10"/>
          <p:cNvSpPr>
            <a:spLocks noChangeShapeType="1"/>
          </p:cNvSpPr>
          <p:nvPr/>
        </p:nvSpPr>
        <p:spPr bwMode="auto">
          <a:xfrm>
            <a:off x="1982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3819" name="Rectangle 11"/>
          <p:cNvSpPr>
            <a:spLocks noChangeArrowheads="1"/>
          </p:cNvSpPr>
          <p:nvPr/>
        </p:nvSpPr>
        <p:spPr bwMode="auto">
          <a:xfrm>
            <a:off x="2019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C00000"/>
                </a:solidFill>
                <a:latin typeface="Arial" panose="020B0604020202020204" pitchFamily="34" charset="0"/>
              </a:rPr>
              <a:t>In CSMA/CA, the IFS can also be used to define the priority of a station or a frame.</a:t>
            </a:r>
          </a:p>
        </p:txBody>
      </p:sp>
      <p:grpSp>
        <p:nvGrpSpPr>
          <p:cNvPr id="1143820" name="Group 12"/>
          <p:cNvGrpSpPr>
            <a:grpSpLocks/>
          </p:cNvGrpSpPr>
          <p:nvPr/>
        </p:nvGrpSpPr>
        <p:grpSpPr bwMode="auto">
          <a:xfrm>
            <a:off x="1981200" y="1981200"/>
            <a:ext cx="1143000" cy="566738"/>
            <a:chOff x="1200" y="1248"/>
            <a:chExt cx="720" cy="357"/>
          </a:xfrm>
        </p:grpSpPr>
        <p:pic>
          <p:nvPicPr>
            <p:cNvPr id="11438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3822" name="Text Box 14"/>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3367263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ltLang="en-US"/>
              <a:t>12.</a:t>
            </a:r>
            <a:fld id="{CCDECF15-60E8-408B-9A88-20CA97EDDDD5}" type="slidenum">
              <a:rPr lang="en-US" altLang="en-US"/>
              <a:pPr/>
              <a:t>43</a:t>
            </a:fld>
            <a:endParaRPr lang="en-US" altLang="en-US"/>
          </a:p>
        </p:txBody>
      </p:sp>
      <p:sp>
        <p:nvSpPr>
          <p:cNvPr id="1145858"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59"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0"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1"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2"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3"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4"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5"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5866" name="Line 10"/>
          <p:cNvSpPr>
            <a:spLocks noChangeShapeType="1"/>
          </p:cNvSpPr>
          <p:nvPr/>
        </p:nvSpPr>
        <p:spPr bwMode="auto">
          <a:xfrm>
            <a:off x="1982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5867" name="Rectangle 11"/>
          <p:cNvSpPr>
            <a:spLocks noChangeArrowheads="1"/>
          </p:cNvSpPr>
          <p:nvPr/>
        </p:nvSpPr>
        <p:spPr bwMode="auto">
          <a:xfrm>
            <a:off x="2019300" y="2759076"/>
            <a:ext cx="80772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C00000"/>
                </a:solidFill>
                <a:latin typeface="Arial" panose="020B0604020202020204" pitchFamily="34" charset="0"/>
              </a:rPr>
              <a:t>In CSMA/CA, if the station finds the channel busy, it does not restart the timer of the contention window;</a:t>
            </a:r>
          </a:p>
          <a:p>
            <a:pPr algn="ctr"/>
            <a:r>
              <a:rPr lang="en-US" altLang="en-US" sz="3200" dirty="0">
                <a:solidFill>
                  <a:srgbClr val="C00000"/>
                </a:solidFill>
                <a:latin typeface="Arial" panose="020B0604020202020204" pitchFamily="34" charset="0"/>
              </a:rPr>
              <a:t>it stops the timer and restarts it when the channel becomes idle.</a:t>
            </a:r>
          </a:p>
        </p:txBody>
      </p:sp>
      <p:grpSp>
        <p:nvGrpSpPr>
          <p:cNvPr id="1145868" name="Group 12"/>
          <p:cNvGrpSpPr>
            <a:grpSpLocks/>
          </p:cNvGrpSpPr>
          <p:nvPr/>
        </p:nvGrpSpPr>
        <p:grpSpPr bwMode="auto">
          <a:xfrm>
            <a:off x="1981200" y="1981200"/>
            <a:ext cx="1143000" cy="566738"/>
            <a:chOff x="1200" y="1248"/>
            <a:chExt cx="720" cy="357"/>
          </a:xfrm>
        </p:grpSpPr>
        <p:pic>
          <p:nvPicPr>
            <p:cNvPr id="11458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5870" name="Text Box 14"/>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2738207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C7260584-A885-4578-B107-ACACB146EE10}" type="slidenum">
              <a:rPr lang="en-US" altLang="en-US"/>
              <a:pPr/>
              <a:t>44</a:t>
            </a:fld>
            <a:endParaRPr lang="en-US" altLang="en-US"/>
          </a:p>
        </p:txBody>
      </p:sp>
      <p:sp>
        <p:nvSpPr>
          <p:cNvPr id="111309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2" name="Text Box 4"/>
          <p:cNvSpPr txBox="1">
            <a:spLocks noChangeArrowheads="1"/>
          </p:cNvSpPr>
          <p:nvPr/>
        </p:nvSpPr>
        <p:spPr bwMode="auto">
          <a:xfrm>
            <a:off x="1828801" y="381001"/>
            <a:ext cx="4689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12.17  </a:t>
            </a:r>
            <a:r>
              <a:rPr lang="en-US" altLang="en-US" sz="2000"/>
              <a:t>Flow diagram for CSMA/CA</a:t>
            </a:r>
          </a:p>
        </p:txBody>
      </p:sp>
      <p:sp>
        <p:nvSpPr>
          <p:cNvPr id="111309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309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1" y="1092200"/>
            <a:ext cx="3025775"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532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r>
              <a:rPr lang="en-US" altLang="en-US"/>
              <a:t>12.</a:t>
            </a:r>
            <a:fld id="{A202CE2C-B3C5-449C-816E-221D56E093DD}" type="slidenum">
              <a:rPr lang="en-US" altLang="en-US"/>
              <a:pPr/>
              <a:t>45</a:t>
            </a:fld>
            <a:endParaRPr lang="en-US" altLang="en-US"/>
          </a:p>
        </p:txBody>
      </p:sp>
      <p:sp>
        <p:nvSpPr>
          <p:cNvPr id="1080322"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1080323" name="Text Box 3"/>
          <p:cNvSpPr txBox="1">
            <a:spLocks noChangeArrowheads="1"/>
          </p:cNvSpPr>
          <p:nvPr/>
        </p:nvSpPr>
        <p:spPr bwMode="auto">
          <a:xfrm>
            <a:off x="1752600" y="406400"/>
            <a:ext cx="5830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12-2   CONTROLLED ACCESS</a:t>
            </a:r>
          </a:p>
        </p:txBody>
      </p:sp>
      <p:sp>
        <p:nvSpPr>
          <p:cNvPr id="1080324"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080325" name="Rectangle 5"/>
          <p:cNvSpPr>
            <a:spLocks noChangeArrowheads="1"/>
          </p:cNvSpPr>
          <p:nvPr/>
        </p:nvSpPr>
        <p:spPr bwMode="auto">
          <a:xfrm>
            <a:off x="1828800" y="2175966"/>
            <a:ext cx="822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a:effectLst>
                  <a:outerShdw blurRad="38100" dist="38100" dir="2700000" algn="tl">
                    <a:srgbClr val="C0C0C0"/>
                  </a:outerShdw>
                </a:effectLst>
              </a:rPr>
              <a:t>In </a:t>
            </a:r>
            <a:r>
              <a:rPr lang="en-US" altLang="en-US">
                <a:solidFill>
                  <a:schemeClr val="hlink"/>
                </a:solidFill>
                <a:effectLst>
                  <a:outerShdw blurRad="38100" dist="38100" dir="2700000" algn="tl">
                    <a:srgbClr val="C0C0C0"/>
                  </a:outerShdw>
                </a:effectLst>
              </a:rPr>
              <a:t>controlled access</a:t>
            </a:r>
            <a:r>
              <a:rPr lang="en-US" altLang="en-US">
                <a:effectLst>
                  <a:outerShdw blurRad="38100" dist="38100" dir="2700000" algn="tl">
                    <a:srgbClr val="C0C0C0"/>
                  </a:outerShdw>
                </a:effectLst>
              </a:rPr>
              <a:t>, the stations consult one another to find which station has the right to send. A station cannot send unless it has been authorized by other stations. We discuss three popular controlled-access methods.</a:t>
            </a:r>
          </a:p>
        </p:txBody>
      </p:sp>
      <p:sp>
        <p:nvSpPr>
          <p:cNvPr id="1080326" name="Rectangle 6"/>
          <p:cNvSpPr>
            <a:spLocks noChangeArrowheads="1"/>
          </p:cNvSpPr>
          <p:nvPr/>
        </p:nvSpPr>
        <p:spPr bwMode="auto">
          <a:xfrm>
            <a:off x="1828800" y="504825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rPr>
              <a:t>Reservation</a:t>
            </a:r>
            <a:br>
              <a:rPr lang="fr-FR" altLang="en-US" sz="2400">
                <a:solidFill>
                  <a:srgbClr val="0033CC"/>
                </a:solidFill>
              </a:rPr>
            </a:br>
            <a:r>
              <a:rPr lang="fr-FR" altLang="en-US" sz="2400">
                <a:solidFill>
                  <a:srgbClr val="0033CC"/>
                </a:solidFill>
              </a:rPr>
              <a:t>Polling</a:t>
            </a:r>
            <a:br>
              <a:rPr lang="fr-FR" altLang="en-US" sz="2400">
                <a:solidFill>
                  <a:srgbClr val="0033CC"/>
                </a:solidFill>
              </a:rPr>
            </a:br>
            <a:r>
              <a:rPr lang="en-US" altLang="en-US" sz="2400">
                <a:solidFill>
                  <a:srgbClr val="0033CC"/>
                </a:solidFill>
              </a:rPr>
              <a:t>Token Passing</a:t>
            </a:r>
          </a:p>
        </p:txBody>
      </p:sp>
      <p:sp>
        <p:nvSpPr>
          <p:cNvPr id="1080327" name="Text Box 7"/>
          <p:cNvSpPr txBox="1">
            <a:spLocks noChangeArrowheads="1"/>
          </p:cNvSpPr>
          <p:nvPr/>
        </p:nvSpPr>
        <p:spPr bwMode="auto">
          <a:xfrm>
            <a:off x="2708708" y="4572000"/>
            <a:ext cx="3128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1542484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EAD6E1E3-CB83-4B12-8411-1797D91C43A7}" type="slidenum">
              <a:rPr lang="en-US" altLang="en-US"/>
              <a:pPr/>
              <a:t>46</a:t>
            </a:fld>
            <a:endParaRPr lang="en-US" altLang="en-US"/>
          </a:p>
        </p:txBody>
      </p:sp>
      <p:sp>
        <p:nvSpPr>
          <p:cNvPr id="111513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513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5140" name="Text Box 4"/>
          <p:cNvSpPr txBox="1">
            <a:spLocks noChangeArrowheads="1"/>
          </p:cNvSpPr>
          <p:nvPr/>
        </p:nvSpPr>
        <p:spPr bwMode="auto">
          <a:xfrm>
            <a:off x="1828800" y="381000"/>
            <a:ext cx="476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12.18  </a:t>
            </a:r>
            <a:r>
              <a:rPr lang="en-US" altLang="en-US" sz="2000"/>
              <a:t>Reservation access method</a:t>
            </a:r>
          </a:p>
        </p:txBody>
      </p:sp>
      <p:sp>
        <p:nvSpPr>
          <p:cNvPr id="111514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51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2514600"/>
            <a:ext cx="78613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273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B9C284EF-2999-4E4C-9615-0079C9627DD8}" type="slidenum">
              <a:rPr lang="en-US" altLang="en-US"/>
              <a:pPr/>
              <a:t>47</a:t>
            </a:fld>
            <a:endParaRPr lang="en-US" altLang="en-US"/>
          </a:p>
        </p:txBody>
      </p:sp>
      <p:sp>
        <p:nvSpPr>
          <p:cNvPr id="111718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8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88" name="Text Box 4"/>
          <p:cNvSpPr txBox="1">
            <a:spLocks noChangeArrowheads="1"/>
          </p:cNvSpPr>
          <p:nvPr/>
        </p:nvSpPr>
        <p:spPr bwMode="auto">
          <a:xfrm>
            <a:off x="1828801" y="381000"/>
            <a:ext cx="717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12.19  </a:t>
            </a:r>
            <a:r>
              <a:rPr lang="en-US" altLang="en-US" sz="2000"/>
              <a:t>Select and poll functions in polling access method</a:t>
            </a:r>
          </a:p>
        </p:txBody>
      </p:sp>
      <p:sp>
        <p:nvSpPr>
          <p:cNvPr id="111718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71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1951038"/>
            <a:ext cx="8483600"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81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C979C443-9CAB-4D4A-913C-EC9C6B3AAE75}" type="slidenum">
              <a:rPr lang="en-US" altLang="en-US"/>
              <a:pPr/>
              <a:t>48</a:t>
            </a:fld>
            <a:endParaRPr lang="en-US" altLang="en-US"/>
          </a:p>
        </p:txBody>
      </p:sp>
      <p:sp>
        <p:nvSpPr>
          <p:cNvPr id="111923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923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9236" name="Text Box 4"/>
          <p:cNvSpPr txBox="1">
            <a:spLocks noChangeArrowheads="1"/>
          </p:cNvSpPr>
          <p:nvPr/>
        </p:nvSpPr>
        <p:spPr bwMode="auto">
          <a:xfrm>
            <a:off x="1600200" y="381000"/>
            <a:ext cx="893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12.20  </a:t>
            </a:r>
            <a:r>
              <a:rPr lang="en-US" altLang="en-US" sz="2000"/>
              <a:t>Logical ring and physical topology in token-passing access method</a:t>
            </a:r>
          </a:p>
        </p:txBody>
      </p:sp>
      <p:sp>
        <p:nvSpPr>
          <p:cNvPr id="111923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92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136650"/>
            <a:ext cx="710247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234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r>
              <a:rPr lang="en-US" altLang="en-US"/>
              <a:t>12.</a:t>
            </a:r>
            <a:fld id="{0197F940-7EFC-4D2F-A800-A46A55119334}" type="slidenum">
              <a:rPr lang="en-US" altLang="en-US"/>
              <a:pPr/>
              <a:t>49</a:t>
            </a:fld>
            <a:endParaRPr lang="en-US" altLang="en-US"/>
          </a:p>
        </p:txBody>
      </p:sp>
      <p:sp>
        <p:nvSpPr>
          <p:cNvPr id="1082370"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1082371" name="Text Box 3"/>
          <p:cNvSpPr txBox="1">
            <a:spLocks noChangeArrowheads="1"/>
          </p:cNvSpPr>
          <p:nvPr/>
        </p:nvSpPr>
        <p:spPr bwMode="auto">
          <a:xfrm>
            <a:off x="1752600" y="406401"/>
            <a:ext cx="48215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12-3   CHANNELIZATION</a:t>
            </a:r>
          </a:p>
        </p:txBody>
      </p:sp>
      <p:sp>
        <p:nvSpPr>
          <p:cNvPr id="108237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082373" name="Rectangle 5"/>
          <p:cNvSpPr>
            <a:spLocks noChangeArrowheads="1"/>
          </p:cNvSpPr>
          <p:nvPr/>
        </p:nvSpPr>
        <p:spPr bwMode="auto">
          <a:xfrm>
            <a:off x="1828800" y="2175966"/>
            <a:ext cx="822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a:solidFill>
                  <a:schemeClr val="hlink"/>
                </a:solidFill>
                <a:effectLst>
                  <a:outerShdw blurRad="38100" dist="38100" dir="2700000" algn="tl">
                    <a:srgbClr val="C0C0C0"/>
                  </a:outerShdw>
                </a:effectLst>
              </a:rPr>
              <a:t>Channelization</a:t>
            </a:r>
            <a:r>
              <a:rPr lang="en-US" altLang="en-US">
                <a:effectLst>
                  <a:outerShdw blurRad="38100" dist="38100" dir="2700000" algn="tl">
                    <a:srgbClr val="C0C0C0"/>
                  </a:outerShdw>
                </a:effectLst>
              </a:rPr>
              <a:t> is a multiple-access method in which the available bandwidth of a link is shared in time, frequency, or through code, between different stations. In this section, we discuss three channelization protocols.</a:t>
            </a:r>
          </a:p>
        </p:txBody>
      </p:sp>
      <p:sp>
        <p:nvSpPr>
          <p:cNvPr id="1082374" name="Rectangle 6"/>
          <p:cNvSpPr>
            <a:spLocks noChangeArrowheads="1"/>
          </p:cNvSpPr>
          <p:nvPr/>
        </p:nvSpPr>
        <p:spPr bwMode="auto">
          <a:xfrm>
            <a:off x="1828800" y="474345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rPr>
              <a:t>Frequency-Division Multiple Access (FDMA)</a:t>
            </a:r>
            <a:br>
              <a:rPr lang="fr-FR" altLang="en-US" sz="2400">
                <a:solidFill>
                  <a:srgbClr val="0033CC"/>
                </a:solidFill>
              </a:rPr>
            </a:br>
            <a:r>
              <a:rPr lang="fr-FR" altLang="en-US" sz="2400">
                <a:solidFill>
                  <a:srgbClr val="0033CC"/>
                </a:solidFill>
              </a:rPr>
              <a:t>Time-Division Multiple Access (TDMA)</a:t>
            </a:r>
          </a:p>
          <a:p>
            <a:pPr>
              <a:buClr>
                <a:schemeClr val="tx1"/>
              </a:buClr>
              <a:buSzPct val="117000"/>
              <a:buFont typeface="Wingdings" panose="05000000000000000000" pitchFamily="2" charset="2"/>
              <a:buNone/>
            </a:pPr>
            <a:r>
              <a:rPr lang="fr-FR" altLang="en-US" sz="2400">
                <a:solidFill>
                  <a:srgbClr val="0033CC"/>
                </a:solidFill>
              </a:rPr>
              <a:t>Code-Division Multiple Access (CDMA)</a:t>
            </a:r>
            <a:endParaRPr lang="en-US" altLang="en-US" sz="2400">
              <a:solidFill>
                <a:srgbClr val="0033CC"/>
              </a:solidFill>
            </a:endParaRPr>
          </a:p>
        </p:txBody>
      </p:sp>
      <p:sp>
        <p:nvSpPr>
          <p:cNvPr id="1082375" name="Text Box 7"/>
          <p:cNvSpPr txBox="1">
            <a:spLocks noChangeArrowheads="1"/>
          </p:cNvSpPr>
          <p:nvPr/>
        </p:nvSpPr>
        <p:spPr bwMode="auto">
          <a:xfrm>
            <a:off x="2708708" y="4267200"/>
            <a:ext cx="3128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134956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11.</a:t>
            </a:r>
            <a:fld id="{79345056-F94D-40A6-AF9B-89FC962FC32F}" type="slidenum">
              <a:rPr lang="en-US" altLang="en-US"/>
              <a:pPr/>
              <a:t>5</a:t>
            </a:fld>
            <a:endParaRPr lang="en-US" altLang="en-US"/>
          </a:p>
        </p:txBody>
      </p:sp>
      <p:sp>
        <p:nvSpPr>
          <p:cNvPr id="86528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p:cNvSpPr txBox="1">
            <a:spLocks noChangeArrowheads="1"/>
          </p:cNvSpPr>
          <p:nvPr/>
        </p:nvSpPr>
        <p:spPr bwMode="auto">
          <a:xfrm>
            <a:off x="1828801" y="381000"/>
            <a:ext cx="605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11.1  </a:t>
            </a:r>
            <a:r>
              <a:rPr lang="en-US" altLang="en-US" sz="2000" i="1">
                <a:latin typeface="Times New Roman" panose="02020603050405020304" pitchFamily="18" charset="0"/>
              </a:rPr>
              <a:t>A frame in a character-oriented protocol</a:t>
            </a:r>
          </a:p>
        </p:txBody>
      </p:sp>
      <p:sp>
        <p:nvSpPr>
          <p:cNvPr id="86528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600326"/>
            <a:ext cx="7158038"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185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1DB46F95-8131-4D12-9EA9-D371D989B71A}" type="slidenum">
              <a:rPr lang="en-US" altLang="en-US"/>
              <a:pPr/>
              <a:t>50</a:t>
            </a:fld>
            <a:endParaRPr lang="en-US" altLang="en-US"/>
          </a:p>
        </p:txBody>
      </p:sp>
      <p:sp>
        <p:nvSpPr>
          <p:cNvPr id="112128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128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1284" name="Text Box 4"/>
          <p:cNvSpPr txBox="1">
            <a:spLocks noChangeArrowheads="1"/>
          </p:cNvSpPr>
          <p:nvPr/>
        </p:nvSpPr>
        <p:spPr bwMode="auto">
          <a:xfrm>
            <a:off x="1828801" y="381001"/>
            <a:ext cx="63455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12.21  </a:t>
            </a:r>
            <a:r>
              <a:rPr lang="en-US" altLang="en-US" sz="2000"/>
              <a:t>Frequency-division multiple access (FDMA)</a:t>
            </a:r>
          </a:p>
        </p:txBody>
      </p:sp>
      <p:sp>
        <p:nvSpPr>
          <p:cNvPr id="112128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12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88" y="1231900"/>
            <a:ext cx="7212012"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9802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ltLang="en-US"/>
              <a:t>12.</a:t>
            </a:r>
            <a:fld id="{D4AF0C68-6538-42C5-985C-75961BA9D950}" type="slidenum">
              <a:rPr lang="en-US" altLang="en-US"/>
              <a:pPr/>
              <a:t>51</a:t>
            </a:fld>
            <a:endParaRPr lang="en-US" altLang="en-US"/>
          </a:p>
        </p:txBody>
      </p:sp>
      <p:sp>
        <p:nvSpPr>
          <p:cNvPr id="1149954"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55"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56"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57"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58"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59"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60"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61"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9962" name="Line 10"/>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9963" name="Rectangle 11"/>
          <p:cNvSpPr>
            <a:spLocks noChangeArrowheads="1"/>
          </p:cNvSpPr>
          <p:nvPr/>
        </p:nvSpPr>
        <p:spPr bwMode="auto">
          <a:xfrm>
            <a:off x="2019300" y="27590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C00000"/>
                </a:solidFill>
                <a:latin typeface="Arial" panose="020B0604020202020204" pitchFamily="34" charset="0"/>
              </a:rPr>
              <a:t>In FDMA, the available bandwidth </a:t>
            </a:r>
            <a:br>
              <a:rPr lang="en-US" altLang="en-US" sz="3200" dirty="0">
                <a:solidFill>
                  <a:srgbClr val="C00000"/>
                </a:solidFill>
                <a:latin typeface="Arial" panose="020B0604020202020204" pitchFamily="34" charset="0"/>
              </a:rPr>
            </a:br>
            <a:r>
              <a:rPr lang="en-US" altLang="en-US" sz="3200" dirty="0">
                <a:solidFill>
                  <a:srgbClr val="C00000"/>
                </a:solidFill>
                <a:latin typeface="Arial" panose="020B0604020202020204" pitchFamily="34" charset="0"/>
              </a:rPr>
              <a:t>of the common channel is divided into bands that are separated by guard bands.</a:t>
            </a:r>
          </a:p>
        </p:txBody>
      </p:sp>
      <p:grpSp>
        <p:nvGrpSpPr>
          <p:cNvPr id="1149964" name="Group 12"/>
          <p:cNvGrpSpPr>
            <a:grpSpLocks/>
          </p:cNvGrpSpPr>
          <p:nvPr/>
        </p:nvGrpSpPr>
        <p:grpSpPr bwMode="auto">
          <a:xfrm>
            <a:off x="1981200" y="1981200"/>
            <a:ext cx="1143000" cy="566738"/>
            <a:chOff x="1200" y="1248"/>
            <a:chExt cx="720" cy="357"/>
          </a:xfrm>
        </p:grpSpPr>
        <p:pic>
          <p:nvPicPr>
            <p:cNvPr id="11499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9966" name="Text Box 14"/>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2893806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D190A427-BB07-4FF6-81DD-5E0998D51DA5}" type="slidenum">
              <a:rPr lang="en-US" altLang="en-US"/>
              <a:pPr/>
              <a:t>52</a:t>
            </a:fld>
            <a:endParaRPr lang="en-US" altLang="en-US"/>
          </a:p>
        </p:txBody>
      </p:sp>
      <p:sp>
        <p:nvSpPr>
          <p:cNvPr id="112333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333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3332" name="Text Box 4"/>
          <p:cNvSpPr txBox="1">
            <a:spLocks noChangeArrowheads="1"/>
          </p:cNvSpPr>
          <p:nvPr/>
        </p:nvSpPr>
        <p:spPr bwMode="auto">
          <a:xfrm>
            <a:off x="1828800" y="381000"/>
            <a:ext cx="600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12.22  </a:t>
            </a:r>
            <a:r>
              <a:rPr lang="en-US" altLang="en-US" sz="2000"/>
              <a:t>Time-division multiple access (TDMA)</a:t>
            </a:r>
          </a:p>
        </p:txBody>
      </p:sp>
      <p:sp>
        <p:nvSpPr>
          <p:cNvPr id="112333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33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243014"/>
            <a:ext cx="7212013"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0168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ltLang="en-US"/>
              <a:t>12.</a:t>
            </a:r>
            <a:fld id="{04EA9078-7F2D-4FC9-901E-544F6A72465D}" type="slidenum">
              <a:rPr lang="en-US" altLang="en-US"/>
              <a:pPr/>
              <a:t>53</a:t>
            </a:fld>
            <a:endParaRPr lang="en-US" altLang="en-US"/>
          </a:p>
        </p:txBody>
      </p:sp>
      <p:sp>
        <p:nvSpPr>
          <p:cNvPr id="115200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9"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2010" name="Line 10"/>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2011" name="Rectangle 11"/>
          <p:cNvSpPr>
            <a:spLocks noChangeArrowheads="1"/>
          </p:cNvSpPr>
          <p:nvPr/>
        </p:nvSpPr>
        <p:spPr bwMode="auto">
          <a:xfrm>
            <a:off x="2019300" y="27590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C00000"/>
                </a:solidFill>
                <a:latin typeface="Arial" panose="020B0604020202020204" pitchFamily="34" charset="0"/>
              </a:rPr>
              <a:t>In TDMA, the bandwidth is just one channel that is timeshared between different stations.</a:t>
            </a:r>
          </a:p>
        </p:txBody>
      </p:sp>
      <p:grpSp>
        <p:nvGrpSpPr>
          <p:cNvPr id="1152012" name="Group 12"/>
          <p:cNvGrpSpPr>
            <a:grpSpLocks/>
          </p:cNvGrpSpPr>
          <p:nvPr/>
        </p:nvGrpSpPr>
        <p:grpSpPr bwMode="auto">
          <a:xfrm>
            <a:off x="1981200" y="1981200"/>
            <a:ext cx="1143000" cy="566738"/>
            <a:chOff x="1200" y="1248"/>
            <a:chExt cx="720" cy="357"/>
          </a:xfrm>
        </p:grpSpPr>
        <p:pic>
          <p:nvPicPr>
            <p:cNvPr id="11520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2014" name="Text Box 14"/>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2287304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ltLang="en-US"/>
              <a:t>12.</a:t>
            </a:r>
            <a:fld id="{033B80A0-67A7-4D7E-89AF-05091EAFC3FC}" type="slidenum">
              <a:rPr lang="en-US" altLang="en-US"/>
              <a:pPr/>
              <a:t>54</a:t>
            </a:fld>
            <a:endParaRPr lang="en-US" altLang="en-US"/>
          </a:p>
        </p:txBody>
      </p:sp>
      <p:sp>
        <p:nvSpPr>
          <p:cNvPr id="115405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7"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4058"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4059" name="Rectangle 11"/>
          <p:cNvSpPr>
            <a:spLocks noChangeArrowheads="1"/>
          </p:cNvSpPr>
          <p:nvPr/>
        </p:nvSpPr>
        <p:spPr bwMode="auto">
          <a:xfrm>
            <a:off x="2014539" y="2793999"/>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C00000"/>
                </a:solidFill>
                <a:latin typeface="Arial" panose="020B0604020202020204" pitchFamily="34" charset="0"/>
              </a:rPr>
              <a:t>In CDMA, one channel carries all transmissions simultaneously.</a:t>
            </a:r>
          </a:p>
        </p:txBody>
      </p:sp>
      <p:grpSp>
        <p:nvGrpSpPr>
          <p:cNvPr id="1154060" name="Group 12"/>
          <p:cNvGrpSpPr>
            <a:grpSpLocks/>
          </p:cNvGrpSpPr>
          <p:nvPr/>
        </p:nvGrpSpPr>
        <p:grpSpPr bwMode="auto">
          <a:xfrm>
            <a:off x="1981200" y="1981200"/>
            <a:ext cx="1143000" cy="566738"/>
            <a:chOff x="1200" y="1248"/>
            <a:chExt cx="720" cy="357"/>
          </a:xfrm>
        </p:grpSpPr>
        <p:pic>
          <p:nvPicPr>
            <p:cNvPr id="115406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4062" name="Text Box 14"/>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921152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6A4D75CF-B876-41E4-817B-3BA725C82B01}" type="slidenum">
              <a:rPr lang="en-US" altLang="en-US"/>
              <a:pPr/>
              <a:t>55</a:t>
            </a:fld>
            <a:endParaRPr lang="en-US" altLang="en-US"/>
          </a:p>
        </p:txBody>
      </p:sp>
      <p:sp>
        <p:nvSpPr>
          <p:cNvPr id="112537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537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5380" name="Text Box 4"/>
          <p:cNvSpPr txBox="1">
            <a:spLocks noChangeArrowheads="1"/>
          </p:cNvSpPr>
          <p:nvPr/>
        </p:nvSpPr>
        <p:spPr bwMode="auto">
          <a:xfrm>
            <a:off x="1828801" y="381000"/>
            <a:ext cx="6207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12.23  </a:t>
            </a:r>
            <a:r>
              <a:rPr lang="en-US" altLang="en-US" sz="2000"/>
              <a:t>Simple idea of communication with code</a:t>
            </a:r>
          </a:p>
        </p:txBody>
      </p:sp>
      <p:sp>
        <p:nvSpPr>
          <p:cNvPr id="112538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53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1338264"/>
            <a:ext cx="7258050" cy="430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288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397C09CD-8016-4B18-A947-26F8F73D1DB3}" type="slidenum">
              <a:rPr lang="en-US" altLang="en-US"/>
              <a:pPr/>
              <a:t>56</a:t>
            </a:fld>
            <a:endParaRPr lang="en-US" altLang="en-US"/>
          </a:p>
        </p:txBody>
      </p:sp>
      <p:sp>
        <p:nvSpPr>
          <p:cNvPr id="112742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2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28" name="Text Box 4"/>
          <p:cNvSpPr txBox="1">
            <a:spLocks noChangeArrowheads="1"/>
          </p:cNvSpPr>
          <p:nvPr/>
        </p:nvSpPr>
        <p:spPr bwMode="auto">
          <a:xfrm>
            <a:off x="1828800" y="381000"/>
            <a:ext cx="3589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12.24  </a:t>
            </a:r>
            <a:r>
              <a:rPr lang="en-US" altLang="en-US" sz="2000"/>
              <a:t>Chip sequences</a:t>
            </a:r>
          </a:p>
        </p:txBody>
      </p:sp>
      <p:sp>
        <p:nvSpPr>
          <p:cNvPr id="112742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74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70200"/>
            <a:ext cx="87757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5892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C5F09FC2-C710-4448-A00E-A25CA1CC788C}" type="slidenum">
              <a:rPr lang="en-US" altLang="en-US"/>
              <a:pPr/>
              <a:t>57</a:t>
            </a:fld>
            <a:endParaRPr lang="en-US" altLang="en-US"/>
          </a:p>
        </p:txBody>
      </p:sp>
      <p:sp>
        <p:nvSpPr>
          <p:cNvPr id="112947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7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76" name="Text Box 4"/>
          <p:cNvSpPr txBox="1">
            <a:spLocks noChangeArrowheads="1"/>
          </p:cNvSpPr>
          <p:nvPr/>
        </p:nvSpPr>
        <p:spPr bwMode="auto">
          <a:xfrm>
            <a:off x="1828801" y="381001"/>
            <a:ext cx="49245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12.25  </a:t>
            </a:r>
            <a:r>
              <a:rPr lang="en-US" altLang="en-US" sz="2000"/>
              <a:t>Data representation in CDMA</a:t>
            </a:r>
          </a:p>
        </p:txBody>
      </p:sp>
      <p:sp>
        <p:nvSpPr>
          <p:cNvPr id="112947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94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188" y="3016250"/>
            <a:ext cx="8126412"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27561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5244F76A-DFCF-4549-A659-2A09068B52FC}" type="slidenum">
              <a:rPr lang="en-US" altLang="en-US"/>
              <a:pPr/>
              <a:t>58</a:t>
            </a:fld>
            <a:endParaRPr lang="en-US" altLang="en-US"/>
          </a:p>
        </p:txBody>
      </p:sp>
      <p:sp>
        <p:nvSpPr>
          <p:cNvPr id="113152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52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524" name="Text Box 4"/>
          <p:cNvSpPr txBox="1">
            <a:spLocks noChangeArrowheads="1"/>
          </p:cNvSpPr>
          <p:nvPr/>
        </p:nvSpPr>
        <p:spPr bwMode="auto">
          <a:xfrm>
            <a:off x="1828801" y="381001"/>
            <a:ext cx="44991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12.26  </a:t>
            </a:r>
            <a:r>
              <a:rPr lang="en-US" altLang="en-US" sz="2000"/>
              <a:t>Sharing channel in CDMA</a:t>
            </a:r>
          </a:p>
        </p:txBody>
      </p:sp>
      <p:sp>
        <p:nvSpPr>
          <p:cNvPr id="113152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315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524000"/>
            <a:ext cx="872966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0709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C63CB6AC-F966-486F-97BB-FE04EA145FF1}" type="slidenum">
              <a:rPr lang="en-US" altLang="en-US"/>
              <a:pPr/>
              <a:t>59</a:t>
            </a:fld>
            <a:endParaRPr lang="en-US" altLang="en-US"/>
          </a:p>
        </p:txBody>
      </p:sp>
      <p:sp>
        <p:nvSpPr>
          <p:cNvPr id="113357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357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3572" name="Text Box 4"/>
          <p:cNvSpPr txBox="1">
            <a:spLocks noChangeArrowheads="1"/>
          </p:cNvSpPr>
          <p:nvPr/>
        </p:nvSpPr>
        <p:spPr bwMode="auto">
          <a:xfrm>
            <a:off x="1828800" y="381001"/>
            <a:ext cx="66765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12.27  </a:t>
            </a:r>
            <a:r>
              <a:rPr lang="en-US" altLang="en-US" sz="2000"/>
              <a:t>Digital signal created by four stations in CDMA</a:t>
            </a:r>
          </a:p>
        </p:txBody>
      </p:sp>
      <p:sp>
        <p:nvSpPr>
          <p:cNvPr id="113357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335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1552576"/>
            <a:ext cx="80264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87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11.</a:t>
            </a:r>
            <a:fld id="{AAB8807B-8177-4E51-8D8D-34C75790E632}" type="slidenum">
              <a:rPr lang="en-US" altLang="en-US"/>
              <a:pPr/>
              <a:t>6</a:t>
            </a:fld>
            <a:endParaRPr lang="en-US" altLang="en-US"/>
          </a:p>
        </p:txBody>
      </p:sp>
      <p:sp>
        <p:nvSpPr>
          <p:cNvPr id="86630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p:cNvSpPr txBox="1">
            <a:spLocks noChangeArrowheads="1"/>
          </p:cNvSpPr>
          <p:nvPr/>
        </p:nvSpPr>
        <p:spPr bwMode="auto">
          <a:xfrm>
            <a:off x="1828800" y="381001"/>
            <a:ext cx="4567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11.2  </a:t>
            </a:r>
            <a:r>
              <a:rPr lang="en-US" altLang="en-US" sz="2000" i="1">
                <a:latin typeface="Times New Roman" panose="02020603050405020304" pitchFamily="18" charset="0"/>
              </a:rPr>
              <a:t>Byte stuffing and unstuffing</a:t>
            </a:r>
          </a:p>
        </p:txBody>
      </p:sp>
      <p:sp>
        <p:nvSpPr>
          <p:cNvPr id="86630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574800"/>
            <a:ext cx="7331075"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0152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r>
              <a:rPr lang="en-US" altLang="en-US"/>
              <a:t>13.</a:t>
            </a:r>
            <a:fld id="{86C75AC7-3B58-40CA-AF0B-9C01E39B9F9E}" type="slidenum">
              <a:rPr lang="en-US" altLang="en-US"/>
              <a:pPr/>
              <a:t>60</a:t>
            </a:fld>
            <a:endParaRPr lang="en-US" altLang="en-US"/>
          </a:p>
        </p:txBody>
      </p:sp>
      <p:sp>
        <p:nvSpPr>
          <p:cNvPr id="565250"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p:cNvSpPr txBox="1">
            <a:spLocks noChangeArrowheads="1"/>
          </p:cNvSpPr>
          <p:nvPr/>
        </p:nvSpPr>
        <p:spPr bwMode="auto">
          <a:xfrm>
            <a:off x="1752600" y="406400"/>
            <a:ext cx="2705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13-1   IEEE STANDARDS</a:t>
            </a:r>
          </a:p>
        </p:txBody>
      </p:sp>
      <p:sp>
        <p:nvSpPr>
          <p:cNvPr id="56525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p:cNvSpPr>
            <a:spLocks noChangeArrowheads="1"/>
          </p:cNvSpPr>
          <p:nvPr/>
        </p:nvSpPr>
        <p:spPr bwMode="auto">
          <a:xfrm>
            <a:off x="1828800" y="13716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In 1985, the Computer Society of the IEEE started a project, called Project 802, to set standards to enable intercommunication among equipment from a variety of manufacturers. Project 802 is a way of specifying functions of the physical layer and the data link layer of major LAN protocols.</a:t>
            </a:r>
          </a:p>
        </p:txBody>
      </p:sp>
      <p:sp>
        <p:nvSpPr>
          <p:cNvPr id="565277" name="Rectangle 29"/>
          <p:cNvSpPr>
            <a:spLocks noChangeArrowheads="1"/>
          </p:cNvSpPr>
          <p:nvPr/>
        </p:nvSpPr>
        <p:spPr bwMode="auto">
          <a:xfrm>
            <a:off x="1676400" y="5121276"/>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Data Link Layer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Physical Layer</a:t>
            </a:r>
            <a:endParaRPr lang="en-US" altLang="en-US" sz="2400">
              <a:solidFill>
                <a:srgbClr val="0033CC"/>
              </a:solidFill>
              <a:latin typeface="Times New Roman" panose="02020603050405020304" pitchFamily="18" charset="0"/>
            </a:endParaRPr>
          </a:p>
        </p:txBody>
      </p:sp>
      <p:sp>
        <p:nvSpPr>
          <p:cNvPr id="565278" name="Text Box 30"/>
          <p:cNvSpPr txBox="1">
            <a:spLocks noChangeArrowheads="1"/>
          </p:cNvSpPr>
          <p:nvPr/>
        </p:nvSpPr>
        <p:spPr bwMode="auto">
          <a:xfrm>
            <a:off x="1689101" y="4524376"/>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31508531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13.</a:t>
            </a:r>
            <a:fld id="{E3EFC2E9-EFBB-42F5-90D4-2E98C78DA3FD}" type="slidenum">
              <a:rPr lang="en-US" altLang="en-US"/>
              <a:pPr/>
              <a:t>61</a:t>
            </a:fld>
            <a:endParaRPr lang="en-US" altLang="en-US"/>
          </a:p>
        </p:txBody>
      </p:sp>
      <p:sp>
        <p:nvSpPr>
          <p:cNvPr id="86221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p:cNvSpPr txBox="1">
            <a:spLocks noChangeArrowheads="1"/>
          </p:cNvSpPr>
          <p:nvPr/>
        </p:nvSpPr>
        <p:spPr bwMode="auto">
          <a:xfrm>
            <a:off x="1828800" y="762000"/>
            <a:ext cx="4440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  </a:t>
            </a:r>
            <a:r>
              <a:rPr lang="en-US" altLang="en-US" sz="2000" i="1">
                <a:latin typeface="Times New Roman" panose="02020603050405020304" pitchFamily="18" charset="0"/>
              </a:rPr>
              <a:t>IEEE standard for LANs</a:t>
            </a:r>
          </a:p>
        </p:txBody>
      </p:sp>
      <p:sp>
        <p:nvSpPr>
          <p:cNvPr id="86221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4" y="1739900"/>
            <a:ext cx="8866187" cy="420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186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13.</a:t>
            </a:r>
            <a:fld id="{25A32528-BA2A-44DD-82CF-B525C1F13429}" type="slidenum">
              <a:rPr lang="en-US" altLang="en-US"/>
              <a:pPr/>
              <a:t>62</a:t>
            </a:fld>
            <a:endParaRPr lang="en-US" altLang="en-US"/>
          </a:p>
        </p:txBody>
      </p:sp>
      <p:sp>
        <p:nvSpPr>
          <p:cNvPr id="86323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6" name="Text Box 4"/>
          <p:cNvSpPr txBox="1">
            <a:spLocks noChangeArrowheads="1"/>
          </p:cNvSpPr>
          <p:nvPr/>
        </p:nvSpPr>
        <p:spPr bwMode="auto">
          <a:xfrm>
            <a:off x="1828801" y="762000"/>
            <a:ext cx="721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13.2  </a:t>
            </a:r>
            <a:r>
              <a:rPr lang="en-US" altLang="en-US" sz="2000" i="1">
                <a:latin typeface="Times New Roman" panose="02020603050405020304" pitchFamily="18" charset="0"/>
              </a:rPr>
              <a:t>HDLC frame compared with LLC and MAC frames</a:t>
            </a:r>
          </a:p>
        </p:txBody>
      </p:sp>
      <p:sp>
        <p:nvSpPr>
          <p:cNvPr id="86323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32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609850"/>
            <a:ext cx="8866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2744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r>
              <a:rPr lang="en-US" altLang="en-US"/>
              <a:t>13.</a:t>
            </a:r>
            <a:fld id="{FE8A1922-CAA7-4321-9548-74899BEED4A6}" type="slidenum">
              <a:rPr lang="en-US" altLang="en-US"/>
              <a:pPr/>
              <a:t>63</a:t>
            </a:fld>
            <a:endParaRPr lang="en-US" altLang="en-US"/>
          </a:p>
        </p:txBody>
      </p:sp>
      <p:sp>
        <p:nvSpPr>
          <p:cNvPr id="859138"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p:cNvSpPr txBox="1">
            <a:spLocks noChangeArrowheads="1"/>
          </p:cNvSpPr>
          <p:nvPr/>
        </p:nvSpPr>
        <p:spPr bwMode="auto">
          <a:xfrm>
            <a:off x="1752601" y="406400"/>
            <a:ext cx="35371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effectLst>
                  <a:outerShdw blurRad="38100" dist="38100" dir="2700000" algn="tl">
                    <a:srgbClr val="C0C0C0"/>
                  </a:outerShdw>
                </a:effectLst>
                <a:latin typeface="Times" panose="02020603050405020304" pitchFamily="18" charset="0"/>
              </a:rPr>
              <a:t>DATA LINK LAYER SWITCHING</a:t>
            </a:r>
          </a:p>
        </p:txBody>
      </p:sp>
      <p:sp>
        <p:nvSpPr>
          <p:cNvPr id="859140"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9141" name="Rectangle 5"/>
          <p:cNvSpPr>
            <a:spLocks noChangeArrowheads="1"/>
          </p:cNvSpPr>
          <p:nvPr/>
        </p:nvSpPr>
        <p:spPr bwMode="auto">
          <a:xfrm>
            <a:off x="1828800" y="2358559"/>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 </a:t>
            </a:r>
          </a:p>
        </p:txBody>
      </p:sp>
      <p:sp>
        <p:nvSpPr>
          <p:cNvPr id="10" name="TextBox 9">
            <a:extLst>
              <a:ext uri="{FF2B5EF4-FFF2-40B4-BE49-F238E27FC236}">
                <a16:creationId xmlns:a16="http://schemas.microsoft.com/office/drawing/2014/main" id="{97A0DA8E-CFE9-4096-9128-15887204A4F9}"/>
              </a:ext>
            </a:extLst>
          </p:cNvPr>
          <p:cNvSpPr txBox="1"/>
          <p:nvPr/>
        </p:nvSpPr>
        <p:spPr>
          <a:xfrm>
            <a:off x="464234" y="2271321"/>
            <a:ext cx="11338560" cy="2677656"/>
          </a:xfrm>
          <a:prstGeom prst="rect">
            <a:avLst/>
          </a:prstGeom>
          <a:noFill/>
        </p:spPr>
        <p:txBody>
          <a:bodyPr wrap="square">
            <a:spAutoFit/>
          </a:bodyPr>
          <a:lstStyle/>
          <a:p>
            <a:r>
              <a:rPr lang="en-US" sz="2800" dirty="0"/>
              <a:t>Network switching is the process of forwarding data frames or packets from one port to another leading to data transmission from source to destination. Data link layer is the second layer of the Open System Interconnections (OSI) model whose function is to divide the stream of bits from physical layer into data frames and transmit the frames according to switching requirements. Switching in data link layer is done by network devices called bridges.</a:t>
            </a:r>
            <a:endParaRPr lang="en-IN" sz="2800" dirty="0"/>
          </a:p>
        </p:txBody>
      </p:sp>
    </p:spTree>
    <p:extLst>
      <p:ext uri="{BB962C8B-B14F-4D97-AF65-F5344CB8AC3E}">
        <p14:creationId xmlns:p14="http://schemas.microsoft.com/office/powerpoint/2010/main" val="3125714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A7AC-B76A-4A9B-8D2A-B3A5C00C2318}"/>
              </a:ext>
            </a:extLst>
          </p:cNvPr>
          <p:cNvSpPr>
            <a:spLocks noGrp="1"/>
          </p:cNvSpPr>
          <p:nvPr>
            <p:ph type="title"/>
          </p:nvPr>
        </p:nvSpPr>
        <p:spPr/>
        <p:txBody>
          <a:bodyPr/>
          <a:lstStyle/>
          <a:p>
            <a:r>
              <a:rPr lang="en-IN" b="1" i="0" dirty="0">
                <a:effectLst/>
                <a:latin typeface="Arial" panose="020B0604020202020204" pitchFamily="34" charset="0"/>
              </a:rPr>
              <a:t>Bridges</a:t>
            </a:r>
            <a:br>
              <a:rPr lang="en-IN" b="1"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43A8BBB-F5F6-4C62-871F-2EE39E4F3FDE}"/>
              </a:ext>
            </a:extLst>
          </p:cNvPr>
          <p:cNvSpPr>
            <a:spLocks noGrp="1"/>
          </p:cNvSpPr>
          <p:nvPr>
            <p:ph idx="1"/>
          </p:nvPr>
        </p:nvSpPr>
        <p:spPr>
          <a:xfrm>
            <a:off x="697523" y="1253331"/>
            <a:ext cx="5084299" cy="4351338"/>
          </a:xfrm>
        </p:spPr>
        <p:txBody>
          <a:bodyPr>
            <a:normAutofit lnSpcReduction="10000"/>
          </a:bodyPr>
          <a:lstStyle/>
          <a:p>
            <a:pPr algn="just"/>
            <a:r>
              <a:rPr lang="en-US" b="0" i="0" dirty="0">
                <a:effectLst/>
                <a:latin typeface="Arial" panose="020B0604020202020204" pitchFamily="34" charset="0"/>
              </a:rPr>
              <a:t>A data link layer bridge connects multiple LANs (local area networks) together to form a larger LAN. This process of aggregating networks is called network bridging. A bridge connects the different components so that they appear as parts of a single network.</a:t>
            </a:r>
          </a:p>
          <a:p>
            <a:pPr algn="just"/>
            <a:r>
              <a:rPr lang="en-US" b="0" i="0" dirty="0">
                <a:effectLst/>
                <a:latin typeface="Arial" panose="020B0604020202020204" pitchFamily="34" charset="0"/>
              </a:rPr>
              <a:t>The following diagram shows connection by a bridge −</a:t>
            </a:r>
          </a:p>
          <a:p>
            <a:endParaRPr lang="en-IN" dirty="0"/>
          </a:p>
        </p:txBody>
      </p:sp>
      <p:pic>
        <p:nvPicPr>
          <p:cNvPr id="1026" name="Picture 2">
            <a:extLst>
              <a:ext uri="{FF2B5EF4-FFF2-40B4-BE49-F238E27FC236}">
                <a16:creationId xmlns:a16="http://schemas.microsoft.com/office/drawing/2014/main" id="{80E4A48C-75D6-4B09-8CFB-7969D3AC2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29421"/>
            <a:ext cx="5903742" cy="4664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5905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7066-9681-4AAF-9D2B-ADF697267053}"/>
              </a:ext>
            </a:extLst>
          </p:cNvPr>
          <p:cNvSpPr>
            <a:spLocks noGrp="1"/>
          </p:cNvSpPr>
          <p:nvPr>
            <p:ph type="title"/>
          </p:nvPr>
        </p:nvSpPr>
        <p:spPr/>
        <p:txBody>
          <a:bodyPr/>
          <a:lstStyle/>
          <a:p>
            <a:r>
              <a:rPr lang="en-IN" b="1" i="0" dirty="0">
                <a:effectLst/>
                <a:latin typeface="Arial" panose="020B0604020202020204" pitchFamily="34" charset="0"/>
              </a:rPr>
              <a:t>Switching by Bridges</a:t>
            </a:r>
            <a:br>
              <a:rPr lang="en-IN" b="1"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A3FEE0F-7AB1-4B13-B78E-0D56FD887BC4}"/>
              </a:ext>
            </a:extLst>
          </p:cNvPr>
          <p:cNvSpPr>
            <a:spLocks noGrp="1"/>
          </p:cNvSpPr>
          <p:nvPr>
            <p:ph idx="1"/>
          </p:nvPr>
        </p:nvSpPr>
        <p:spPr>
          <a:xfrm>
            <a:off x="838200" y="1209822"/>
            <a:ext cx="10515600" cy="4967141"/>
          </a:xfrm>
        </p:spPr>
        <p:txBody>
          <a:bodyPr>
            <a:normAutofit fontScale="92500" lnSpcReduction="10000"/>
          </a:bodyPr>
          <a:lstStyle/>
          <a:p>
            <a:pPr algn="just"/>
            <a:r>
              <a:rPr lang="en-US" b="0" i="0" dirty="0">
                <a:effectLst/>
                <a:latin typeface="Arial" panose="020B0604020202020204" pitchFamily="34" charset="0"/>
              </a:rPr>
              <a:t>When a data frame arrives at a particular port of a bridge, the bridge examines the frame’s data link address, or more specifically, the MAC address. If the destination address as well as the required switching is valid, the bridge sends the frame to the destined port. Otherwise, the frame is discarded.</a:t>
            </a:r>
          </a:p>
          <a:p>
            <a:pPr algn="just"/>
            <a:r>
              <a:rPr lang="en-US" b="0" i="0" dirty="0">
                <a:effectLst/>
                <a:latin typeface="Arial" panose="020B0604020202020204" pitchFamily="34" charset="0"/>
              </a:rPr>
              <a:t>The bridge is not responsible for end to end data transfer. It is concerned with transmitting the data frame from one hop to the next. Hence, they do not examine the payload field of the frame. Due to this, they can help in switching any kind of packets from the network layer above.</a:t>
            </a:r>
          </a:p>
          <a:p>
            <a:pPr algn="just"/>
            <a:r>
              <a:rPr lang="en-US" b="0" i="0" dirty="0">
                <a:effectLst/>
                <a:latin typeface="Arial" panose="020B0604020202020204" pitchFamily="34" charset="0"/>
              </a:rPr>
              <a:t>Bridges also connect virtual LANs (VLANs) to make a larger VLAN.</a:t>
            </a:r>
          </a:p>
          <a:p>
            <a:pPr algn="just"/>
            <a:r>
              <a:rPr lang="en-US" b="0" i="0" dirty="0">
                <a:effectLst/>
                <a:latin typeface="Arial" panose="020B0604020202020204" pitchFamily="34" charset="0"/>
              </a:rPr>
              <a:t>If any segment of the bridged network is wireless, a wireless bridge is used to perform the switching.</a:t>
            </a:r>
          </a:p>
          <a:p>
            <a:endParaRPr lang="en-IN" dirty="0"/>
          </a:p>
        </p:txBody>
      </p:sp>
    </p:spTree>
    <p:extLst>
      <p:ext uri="{BB962C8B-B14F-4D97-AF65-F5344CB8AC3E}">
        <p14:creationId xmlns:p14="http://schemas.microsoft.com/office/powerpoint/2010/main" val="40167194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CA99-7C6E-4322-B130-C9C19EB4C903}"/>
              </a:ext>
            </a:extLst>
          </p:cNvPr>
          <p:cNvSpPr>
            <a:spLocks noGrp="1"/>
          </p:cNvSpPr>
          <p:nvPr>
            <p:ph type="title"/>
          </p:nvPr>
        </p:nvSpPr>
        <p:spPr/>
        <p:txBody>
          <a:bodyPr/>
          <a:lstStyle/>
          <a:p>
            <a:r>
              <a:rPr lang="en-US" dirty="0"/>
              <a:t>Types of Bridges</a:t>
            </a:r>
            <a:endParaRPr lang="en-IN" dirty="0"/>
          </a:p>
        </p:txBody>
      </p:sp>
      <p:sp>
        <p:nvSpPr>
          <p:cNvPr id="3" name="Content Placeholder 2">
            <a:extLst>
              <a:ext uri="{FF2B5EF4-FFF2-40B4-BE49-F238E27FC236}">
                <a16:creationId xmlns:a16="http://schemas.microsoft.com/office/drawing/2014/main" id="{EA991F3A-2CFF-46FC-93B9-149FB83A545C}"/>
              </a:ext>
            </a:extLst>
          </p:cNvPr>
          <p:cNvSpPr>
            <a:spLocks noGrp="1"/>
          </p:cNvSpPr>
          <p:nvPr>
            <p:ph idx="1"/>
          </p:nvPr>
        </p:nvSpPr>
        <p:spPr/>
        <p:txBody>
          <a:bodyPr/>
          <a:lstStyle/>
          <a:p>
            <a:pPr algn="just"/>
            <a:r>
              <a:rPr lang="en-US" b="0" i="0" dirty="0">
                <a:effectLst/>
                <a:latin typeface="Arial" panose="020B0604020202020204" pitchFamily="34" charset="0"/>
              </a:rPr>
              <a:t>There are three main ways for bridging −</a:t>
            </a:r>
          </a:p>
          <a:p>
            <a:pPr algn="l">
              <a:buFont typeface="Arial" panose="020B0604020202020204" pitchFamily="34" charset="0"/>
              <a:buChar char="•"/>
            </a:pPr>
            <a:r>
              <a:rPr lang="en-US" b="0" i="0" dirty="0">
                <a:effectLst/>
                <a:latin typeface="Arial" panose="020B0604020202020204" pitchFamily="34" charset="0"/>
              </a:rPr>
              <a:t>simple bridging</a:t>
            </a:r>
          </a:p>
          <a:p>
            <a:pPr algn="l">
              <a:buFont typeface="Arial" panose="020B0604020202020204" pitchFamily="34" charset="0"/>
              <a:buChar char="•"/>
            </a:pPr>
            <a:r>
              <a:rPr lang="en-US" b="0" i="0" dirty="0">
                <a:effectLst/>
                <a:latin typeface="Arial" panose="020B0604020202020204" pitchFamily="34" charset="0"/>
              </a:rPr>
              <a:t>multi-port bridging</a:t>
            </a:r>
          </a:p>
          <a:p>
            <a:pPr algn="l">
              <a:buFont typeface="Arial" panose="020B0604020202020204" pitchFamily="34" charset="0"/>
              <a:buChar char="•"/>
            </a:pPr>
            <a:r>
              <a:rPr lang="en-US" b="0" i="0" dirty="0">
                <a:effectLst/>
                <a:latin typeface="Arial" panose="020B0604020202020204" pitchFamily="34" charset="0"/>
              </a:rPr>
              <a:t>learning or transparent bridging</a:t>
            </a:r>
          </a:p>
          <a:p>
            <a:endParaRPr lang="en-IN" dirty="0"/>
          </a:p>
        </p:txBody>
      </p:sp>
    </p:spTree>
    <p:extLst>
      <p:ext uri="{BB962C8B-B14F-4D97-AF65-F5344CB8AC3E}">
        <p14:creationId xmlns:p14="http://schemas.microsoft.com/office/powerpoint/2010/main" val="30851559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13.</a:t>
            </a:r>
            <a:fld id="{B863351A-5B1E-4A6A-9037-B19F64EBAA38}" type="slidenum">
              <a:rPr lang="en-US" altLang="en-US"/>
              <a:pPr/>
              <a:t>67</a:t>
            </a:fld>
            <a:endParaRPr lang="en-US" altLang="en-US"/>
          </a:p>
        </p:txBody>
      </p:sp>
      <p:sp>
        <p:nvSpPr>
          <p:cNvPr id="87654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p:cNvSpPr txBox="1">
            <a:spLocks noChangeArrowheads="1"/>
          </p:cNvSpPr>
          <p:nvPr/>
        </p:nvSpPr>
        <p:spPr bwMode="auto">
          <a:xfrm>
            <a:off x="1828801" y="762000"/>
            <a:ext cx="578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13.15  </a:t>
            </a:r>
            <a:r>
              <a:rPr lang="en-US" altLang="en-US" sz="2000" i="1">
                <a:latin typeface="Times New Roman" panose="02020603050405020304" pitchFamily="18" charset="0"/>
              </a:rPr>
              <a:t>A network with and without a bridge</a:t>
            </a:r>
          </a:p>
        </p:txBody>
      </p:sp>
      <p:sp>
        <p:nvSpPr>
          <p:cNvPr id="87654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133601"/>
            <a:ext cx="852805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4229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13.</a:t>
            </a:r>
            <a:fld id="{C29620B3-E1AE-4CE9-B5A8-4FE897F0B29C}" type="slidenum">
              <a:rPr lang="en-US" altLang="en-US"/>
              <a:pPr/>
              <a:t>68</a:t>
            </a:fld>
            <a:endParaRPr lang="en-US" altLang="en-US"/>
          </a:p>
        </p:txBody>
      </p:sp>
      <p:sp>
        <p:nvSpPr>
          <p:cNvPr id="87757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p:cNvSpPr txBox="1">
            <a:spLocks noChangeArrowheads="1"/>
          </p:cNvSpPr>
          <p:nvPr/>
        </p:nvSpPr>
        <p:spPr bwMode="auto">
          <a:xfrm>
            <a:off x="1828800" y="762000"/>
            <a:ext cx="8916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13.16  </a:t>
            </a:r>
            <a:r>
              <a:rPr lang="en-US" altLang="en-US" sz="2000" i="1">
                <a:latin typeface="Times New Roman" panose="02020603050405020304" pitchFamily="18" charset="0"/>
              </a:rPr>
              <a:t>Collision domains in an unbridged network and a bridged network</a:t>
            </a:r>
          </a:p>
        </p:txBody>
      </p:sp>
      <p:sp>
        <p:nvSpPr>
          <p:cNvPr id="87757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533526"/>
            <a:ext cx="852805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3573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13.</a:t>
            </a:r>
            <a:fld id="{D8B7B969-0CA3-4061-9625-36E0D40BA731}" type="slidenum">
              <a:rPr lang="en-US" altLang="en-US"/>
              <a:pPr/>
              <a:t>69</a:t>
            </a:fld>
            <a:endParaRPr lang="en-US" altLang="en-US"/>
          </a:p>
        </p:txBody>
      </p:sp>
      <p:sp>
        <p:nvSpPr>
          <p:cNvPr id="87859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p:cNvSpPr txBox="1">
            <a:spLocks noChangeArrowheads="1"/>
          </p:cNvSpPr>
          <p:nvPr/>
        </p:nvSpPr>
        <p:spPr bwMode="auto">
          <a:xfrm>
            <a:off x="1828801" y="762000"/>
            <a:ext cx="3884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13.17  </a:t>
            </a:r>
            <a:r>
              <a:rPr lang="en-US" altLang="en-US" sz="2000" i="1">
                <a:latin typeface="Times New Roman" panose="02020603050405020304" pitchFamily="18" charset="0"/>
              </a:rPr>
              <a:t>Switched Ethernet</a:t>
            </a:r>
          </a:p>
        </p:txBody>
      </p:sp>
      <p:sp>
        <p:nvSpPr>
          <p:cNvPr id="87859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1998664"/>
            <a:ext cx="7048500"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76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11.</a:t>
            </a:r>
            <a:fld id="{9533A776-BA02-4AF4-A4C7-CAF93AA71DD3}" type="slidenum">
              <a:rPr lang="en-US" altLang="en-US"/>
              <a:pPr/>
              <a:t>7</a:t>
            </a:fld>
            <a:endParaRPr lang="en-US" altLang="en-US"/>
          </a:p>
        </p:txBody>
      </p:sp>
      <p:sp>
        <p:nvSpPr>
          <p:cNvPr id="91136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136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136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136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136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136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136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1369"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370" name="Line 10"/>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371" name="Rectangle 11"/>
          <p:cNvSpPr>
            <a:spLocks noChangeArrowheads="1"/>
          </p:cNvSpPr>
          <p:nvPr/>
        </p:nvSpPr>
        <p:spPr bwMode="auto">
          <a:xfrm>
            <a:off x="2019300" y="2759076"/>
            <a:ext cx="80772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solidFill>
                  <a:srgbClr val="FF0000"/>
                </a:solidFill>
              </a:rPr>
              <a:t>Byte stuffing is the process of adding 1 extra byte whenever there is a flag or escape character in the text.</a:t>
            </a:r>
          </a:p>
        </p:txBody>
      </p:sp>
      <p:grpSp>
        <p:nvGrpSpPr>
          <p:cNvPr id="911372" name="Group 12"/>
          <p:cNvGrpSpPr>
            <a:grpSpLocks/>
          </p:cNvGrpSpPr>
          <p:nvPr/>
        </p:nvGrpSpPr>
        <p:grpSpPr bwMode="auto">
          <a:xfrm>
            <a:off x="1981200" y="1981200"/>
            <a:ext cx="1143000" cy="566738"/>
            <a:chOff x="1200" y="1248"/>
            <a:chExt cx="720" cy="357"/>
          </a:xfrm>
        </p:grpSpPr>
        <p:pic>
          <p:nvPicPr>
            <p:cNvPr id="9113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37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36295917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13.</a:t>
            </a:r>
            <a:fld id="{9DD7F201-D823-4E83-9C82-11353117C600}" type="slidenum">
              <a:rPr lang="en-US" altLang="en-US"/>
              <a:pPr/>
              <a:t>70</a:t>
            </a:fld>
            <a:endParaRPr lang="en-US" altLang="en-US"/>
          </a:p>
        </p:txBody>
      </p:sp>
      <p:sp>
        <p:nvSpPr>
          <p:cNvPr id="879618"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p:cNvSpPr txBox="1">
            <a:spLocks noChangeArrowheads="1"/>
          </p:cNvSpPr>
          <p:nvPr/>
        </p:nvSpPr>
        <p:spPr bwMode="auto">
          <a:xfrm>
            <a:off x="1828800" y="762000"/>
            <a:ext cx="514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13.18  </a:t>
            </a:r>
            <a:r>
              <a:rPr lang="en-US" altLang="en-US" sz="2000" i="1">
                <a:latin typeface="Times New Roman" panose="02020603050405020304" pitchFamily="18" charset="0"/>
              </a:rPr>
              <a:t>Full-duplex switched Ethernet</a:t>
            </a:r>
          </a:p>
        </p:txBody>
      </p:sp>
      <p:sp>
        <p:nvSpPr>
          <p:cNvPr id="87962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6" y="1952626"/>
            <a:ext cx="679132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988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r>
              <a:rPr lang="en-US" altLang="en-US"/>
              <a:t>14.</a:t>
            </a:r>
            <a:fld id="{6630CC02-3E45-450F-827E-6E400C94888F}" type="slidenum">
              <a:rPr lang="en-US" altLang="en-US"/>
              <a:pPr/>
              <a:t>71</a:t>
            </a:fld>
            <a:endParaRPr lang="en-US" altLang="en-US"/>
          </a:p>
        </p:txBody>
      </p:sp>
      <p:pic>
        <p:nvPicPr>
          <p:cNvPr id="925698" name="Picture 2" descr="Forouzan4e07_banne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5699" name="Rectangle 3"/>
          <p:cNvSpPr>
            <a:spLocks noChangeArrowheads="1"/>
          </p:cNvSpPr>
          <p:nvPr/>
        </p:nvSpPr>
        <p:spPr bwMode="auto">
          <a:xfrm>
            <a:off x="2667000" y="2514601"/>
            <a:ext cx="685800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14</a:t>
            </a:r>
          </a:p>
          <a:p>
            <a:pPr algn="ctr"/>
            <a:endParaRPr lang="en-US" altLang="en-US" sz="2000">
              <a:solidFill>
                <a:schemeClr val="tx2"/>
              </a:solidFill>
            </a:endParaRPr>
          </a:p>
          <a:p>
            <a:pPr algn="ctr"/>
            <a:r>
              <a:rPr lang="en-US" altLang="en-US" i="1">
                <a:solidFill>
                  <a:srgbClr val="FF0066"/>
                </a:solidFill>
              </a:rPr>
              <a:t>Wireless LANs</a:t>
            </a:r>
          </a:p>
        </p:txBody>
      </p:sp>
      <p:sp>
        <p:nvSpPr>
          <p:cNvPr id="925700" name="Text Box 4"/>
          <p:cNvSpPr txBox="1">
            <a:spLocks noChangeArrowheads="1"/>
          </p:cNvSpPr>
          <p:nvPr/>
        </p:nvSpPr>
        <p:spPr bwMode="auto">
          <a:xfrm>
            <a:off x="1524000" y="6507164"/>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a:latin typeface="Times New Roman" panose="02020603050405020304" pitchFamily="18" charset="0"/>
              </a:rPr>
              <a:t>Copyright © The McGraw-Hill Companies, Inc. Permission required for reproduction or display.</a:t>
            </a:r>
          </a:p>
        </p:txBody>
      </p:sp>
    </p:spTree>
    <p:extLst>
      <p:ext uri="{BB962C8B-B14F-4D97-AF65-F5344CB8AC3E}">
        <p14:creationId xmlns:p14="http://schemas.microsoft.com/office/powerpoint/2010/main" val="40447583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r>
              <a:rPr lang="en-US" altLang="en-US"/>
              <a:t>14.</a:t>
            </a:r>
            <a:fld id="{55488D05-2121-4266-B387-3C545C49E490}" type="slidenum">
              <a:rPr lang="en-US" altLang="en-US"/>
              <a:pPr/>
              <a:t>72</a:t>
            </a:fld>
            <a:endParaRPr lang="en-US" altLang="en-US"/>
          </a:p>
        </p:txBody>
      </p:sp>
      <p:sp>
        <p:nvSpPr>
          <p:cNvPr id="565250"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p:cNvSpPr txBox="1">
            <a:spLocks noChangeArrowheads="1"/>
          </p:cNvSpPr>
          <p:nvPr/>
        </p:nvSpPr>
        <p:spPr bwMode="auto">
          <a:xfrm>
            <a:off x="1752601" y="406400"/>
            <a:ext cx="19650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14-1   IEEE 802.11</a:t>
            </a:r>
          </a:p>
        </p:txBody>
      </p:sp>
      <p:sp>
        <p:nvSpPr>
          <p:cNvPr id="56525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p:cNvSpPr>
            <a:spLocks noChangeArrowheads="1"/>
          </p:cNvSpPr>
          <p:nvPr/>
        </p:nvSpPr>
        <p:spPr bwMode="auto">
          <a:xfrm>
            <a:off x="1676400" y="1598614"/>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IEEE has defined the specifications for a wireless LAN, called IEEE 802.11, which covers the physical and data link layers.</a:t>
            </a:r>
          </a:p>
        </p:txBody>
      </p:sp>
      <p:sp>
        <p:nvSpPr>
          <p:cNvPr id="565277" name="Rectangle 29"/>
          <p:cNvSpPr>
            <a:spLocks noChangeArrowheads="1"/>
          </p:cNvSpPr>
          <p:nvPr/>
        </p:nvSpPr>
        <p:spPr bwMode="auto">
          <a:xfrm>
            <a:off x="1676400" y="467995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latin typeface="Times New Roman" panose="02020603050405020304" pitchFamily="18" charset="0"/>
              </a:rPr>
              <a:t>Architecture</a:t>
            </a:r>
            <a:br>
              <a:rPr lang="fr-FR" altLang="en-US" sz="2400" dirty="0">
                <a:latin typeface="Times New Roman" panose="02020603050405020304" pitchFamily="18" charset="0"/>
              </a:rPr>
            </a:br>
            <a:r>
              <a:rPr lang="fr-FR" altLang="en-US" sz="2400" dirty="0">
                <a:latin typeface="Times New Roman" panose="02020603050405020304" pitchFamily="18" charset="0"/>
              </a:rPr>
              <a:t>MAC </a:t>
            </a:r>
            <a:r>
              <a:rPr lang="fr-FR" altLang="en-US" sz="2400" dirty="0" err="1">
                <a:latin typeface="Times New Roman" panose="02020603050405020304" pitchFamily="18" charset="0"/>
              </a:rPr>
              <a:t>Sublayer</a:t>
            </a:r>
            <a:endParaRPr lang="fr-FR" altLang="en-US" sz="2400" dirty="0">
              <a:latin typeface="Times New Roman" panose="02020603050405020304" pitchFamily="18" charset="0"/>
            </a:endParaRPr>
          </a:p>
          <a:p>
            <a:pPr>
              <a:buClr>
                <a:schemeClr val="tx1"/>
              </a:buClr>
              <a:buSzPct val="117000"/>
              <a:buFont typeface="Wingdings" panose="05000000000000000000" pitchFamily="2" charset="2"/>
              <a:buNone/>
            </a:pPr>
            <a:r>
              <a:rPr lang="fr-FR" altLang="en-US" sz="2400" dirty="0">
                <a:latin typeface="Times New Roman" panose="02020603050405020304" pitchFamily="18" charset="0"/>
              </a:rPr>
              <a:t>Physical Layer</a:t>
            </a:r>
            <a:endParaRPr lang="en-US" altLang="en-US" sz="2400" dirty="0">
              <a:latin typeface="Times New Roman" panose="02020603050405020304" pitchFamily="18" charset="0"/>
            </a:endParaRPr>
          </a:p>
        </p:txBody>
      </p:sp>
      <p:sp>
        <p:nvSpPr>
          <p:cNvPr id="565278" name="Text Box 30"/>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dirty="0">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1840672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0"/>
          </p:nvPr>
        </p:nvSpPr>
        <p:spPr/>
        <p:txBody>
          <a:bodyPr/>
          <a:lstStyle/>
          <a:p>
            <a:r>
              <a:rPr lang="en-US" altLang="en-US"/>
              <a:t>14.</a:t>
            </a:r>
            <a:fld id="{90FDDC80-6DEF-4C75-A347-EAA097EEAC0A}" type="slidenum">
              <a:rPr lang="en-US" altLang="en-US"/>
              <a:pPr/>
              <a:t>73</a:t>
            </a:fld>
            <a:endParaRPr lang="en-US" altLang="en-US"/>
          </a:p>
        </p:txBody>
      </p:sp>
      <p:sp>
        <p:nvSpPr>
          <p:cNvPr id="888834"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35"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36"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37"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38"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39"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40"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41"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2" name="Line 10"/>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3" name="Rectangle 11"/>
          <p:cNvSpPr>
            <a:spLocks noChangeArrowheads="1"/>
          </p:cNvSpPr>
          <p:nvPr/>
        </p:nvSpPr>
        <p:spPr bwMode="auto">
          <a:xfrm>
            <a:off x="2019300" y="2759076"/>
            <a:ext cx="80772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solidFill>
                  <a:srgbClr val="FF0000"/>
                </a:solidFill>
              </a:rPr>
              <a:t>A BSS without an AP is called an ad hoc network;</a:t>
            </a:r>
          </a:p>
          <a:p>
            <a:pPr algn="ctr"/>
            <a:r>
              <a:rPr lang="en-US" altLang="en-US" dirty="0">
                <a:solidFill>
                  <a:srgbClr val="FF0000"/>
                </a:solidFill>
              </a:rPr>
              <a:t>a BSS with an AP is called an infrastructure network.</a:t>
            </a:r>
          </a:p>
        </p:txBody>
      </p:sp>
      <p:grpSp>
        <p:nvGrpSpPr>
          <p:cNvPr id="888844" name="Group 12"/>
          <p:cNvGrpSpPr>
            <a:grpSpLocks/>
          </p:cNvGrpSpPr>
          <p:nvPr/>
        </p:nvGrpSpPr>
        <p:grpSpPr bwMode="auto">
          <a:xfrm>
            <a:off x="1981200" y="1981200"/>
            <a:ext cx="1143000" cy="566738"/>
            <a:chOff x="1200" y="1248"/>
            <a:chExt cx="720" cy="357"/>
          </a:xfrm>
        </p:grpSpPr>
        <p:pic>
          <p:nvPicPr>
            <p:cNvPr id="8888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884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3176281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14.</a:t>
            </a:r>
            <a:fld id="{52D34426-B092-45AC-927E-93F488105730}" type="slidenum">
              <a:rPr lang="en-US" altLang="en-US"/>
              <a:pPr/>
              <a:t>74</a:t>
            </a:fld>
            <a:endParaRPr lang="en-US" altLang="en-US"/>
          </a:p>
        </p:txBody>
      </p:sp>
      <p:sp>
        <p:nvSpPr>
          <p:cNvPr id="85811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811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8116" name="Text Box 4"/>
          <p:cNvSpPr txBox="1">
            <a:spLocks noChangeArrowheads="1"/>
          </p:cNvSpPr>
          <p:nvPr/>
        </p:nvSpPr>
        <p:spPr bwMode="auto">
          <a:xfrm>
            <a:off x="1828801" y="762000"/>
            <a:ext cx="4392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14.1  </a:t>
            </a:r>
            <a:r>
              <a:rPr lang="en-US" altLang="en-US" sz="2000" i="1">
                <a:latin typeface="Times New Roman" panose="02020603050405020304" pitchFamily="18" charset="0"/>
              </a:rPr>
              <a:t>Basic service sets (BSSs)</a:t>
            </a:r>
          </a:p>
        </p:txBody>
      </p:sp>
      <p:sp>
        <p:nvSpPr>
          <p:cNvPr id="85811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581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4" y="1731964"/>
            <a:ext cx="8491537" cy="375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5135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14.</a:t>
            </a:r>
            <a:fld id="{E306974E-AF01-4081-B5D9-9CB64384E84A}" type="slidenum">
              <a:rPr lang="en-US" altLang="en-US"/>
              <a:pPr/>
              <a:t>75</a:t>
            </a:fld>
            <a:endParaRPr lang="en-US" altLang="en-US"/>
          </a:p>
        </p:txBody>
      </p:sp>
      <p:sp>
        <p:nvSpPr>
          <p:cNvPr id="859138"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9139"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9140" name="Text Box 4"/>
          <p:cNvSpPr txBox="1">
            <a:spLocks noChangeArrowheads="1"/>
          </p:cNvSpPr>
          <p:nvPr/>
        </p:nvSpPr>
        <p:spPr bwMode="auto">
          <a:xfrm>
            <a:off x="1828800" y="762000"/>
            <a:ext cx="4802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14.2  </a:t>
            </a:r>
            <a:r>
              <a:rPr lang="en-US" altLang="en-US" sz="2000" i="1">
                <a:latin typeface="Times New Roman" panose="02020603050405020304" pitchFamily="18" charset="0"/>
              </a:rPr>
              <a:t>Extended service sets (ESSs)</a:t>
            </a:r>
          </a:p>
        </p:txBody>
      </p:sp>
      <p:sp>
        <p:nvSpPr>
          <p:cNvPr id="85914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591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0" y="1676400"/>
            <a:ext cx="60325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1774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14.</a:t>
            </a:r>
            <a:fld id="{29B80EAE-A008-47FC-8122-7EB8844511A5}" type="slidenum">
              <a:rPr lang="en-US" altLang="en-US"/>
              <a:pPr/>
              <a:t>76</a:t>
            </a:fld>
            <a:endParaRPr lang="en-US" altLang="en-US"/>
          </a:p>
        </p:txBody>
      </p:sp>
      <p:sp>
        <p:nvSpPr>
          <p:cNvPr id="860162"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3"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4" name="Text Box 4"/>
          <p:cNvSpPr txBox="1">
            <a:spLocks noChangeArrowheads="1"/>
          </p:cNvSpPr>
          <p:nvPr/>
        </p:nvSpPr>
        <p:spPr bwMode="auto">
          <a:xfrm>
            <a:off x="1828801" y="762000"/>
            <a:ext cx="574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14.3  </a:t>
            </a:r>
            <a:r>
              <a:rPr lang="en-US" altLang="en-US" sz="2000" i="1">
                <a:latin typeface="Times New Roman" panose="02020603050405020304" pitchFamily="18" charset="0"/>
              </a:rPr>
              <a:t>MAC layers in IEEE 802.11 standard</a:t>
            </a:r>
          </a:p>
        </p:txBody>
      </p:sp>
      <p:sp>
        <p:nvSpPr>
          <p:cNvPr id="86016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1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6" y="1979614"/>
            <a:ext cx="8556625" cy="350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1874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14.</a:t>
            </a:r>
            <a:fld id="{B489458F-F5F5-48BD-BEE4-B1E3332B89A9}" type="slidenum">
              <a:rPr lang="en-US" altLang="en-US"/>
              <a:pPr/>
              <a:t>77</a:t>
            </a:fld>
            <a:endParaRPr lang="en-US" altLang="en-US"/>
          </a:p>
        </p:txBody>
      </p:sp>
      <p:sp>
        <p:nvSpPr>
          <p:cNvPr id="864258"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59"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60" name="Text Box 4"/>
          <p:cNvSpPr txBox="1">
            <a:spLocks noChangeArrowheads="1"/>
          </p:cNvSpPr>
          <p:nvPr/>
        </p:nvSpPr>
        <p:spPr bwMode="auto">
          <a:xfrm>
            <a:off x="1828801" y="762000"/>
            <a:ext cx="327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14.7  </a:t>
            </a:r>
            <a:r>
              <a:rPr lang="en-US" altLang="en-US" sz="2000" i="1">
                <a:latin typeface="Times New Roman" panose="02020603050405020304" pitchFamily="18" charset="0"/>
              </a:rPr>
              <a:t>Frame format</a:t>
            </a:r>
          </a:p>
        </p:txBody>
      </p:sp>
      <p:sp>
        <p:nvSpPr>
          <p:cNvPr id="86426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4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064" y="2860676"/>
            <a:ext cx="8593137"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1032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r>
              <a:rPr lang="en-US" altLang="en-US"/>
              <a:t>14.</a:t>
            </a:r>
            <a:fld id="{E00EA063-E3B3-4A36-B4A4-645334F81EEB}" type="slidenum">
              <a:rPr lang="en-US" altLang="en-US"/>
              <a:pPr/>
              <a:t>78</a:t>
            </a:fld>
            <a:endParaRPr lang="en-US" altLang="en-US"/>
          </a:p>
        </p:txBody>
      </p:sp>
      <p:sp>
        <p:nvSpPr>
          <p:cNvPr id="857090"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7091" name="Text Box 3"/>
          <p:cNvSpPr txBox="1">
            <a:spLocks noChangeArrowheads="1"/>
          </p:cNvSpPr>
          <p:nvPr/>
        </p:nvSpPr>
        <p:spPr bwMode="auto">
          <a:xfrm>
            <a:off x="1752600" y="406400"/>
            <a:ext cx="2161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14-2   BLUETOOTH</a:t>
            </a:r>
          </a:p>
        </p:txBody>
      </p:sp>
      <p:sp>
        <p:nvSpPr>
          <p:cNvPr id="85709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7093" name="Rectangle 5"/>
          <p:cNvSpPr>
            <a:spLocks noChangeArrowheads="1"/>
          </p:cNvSpPr>
          <p:nvPr/>
        </p:nvSpPr>
        <p:spPr bwMode="auto">
          <a:xfrm>
            <a:off x="1676400" y="16002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solidFill>
                  <a:schemeClr val="hlink"/>
                </a:solidFill>
                <a:effectLst>
                  <a:outerShdw blurRad="38100" dist="38100" dir="2700000" algn="tl">
                    <a:srgbClr val="C0C0C0"/>
                  </a:outerShdw>
                </a:effectLst>
                <a:latin typeface="Times New Roman" panose="02020603050405020304" pitchFamily="18" charset="0"/>
              </a:rPr>
              <a:t>Bluetooth</a:t>
            </a:r>
            <a:r>
              <a:rPr lang="en-US" altLang="en-US" sz="2800" i="1">
                <a:effectLst>
                  <a:outerShdw blurRad="38100" dist="38100" dir="2700000" algn="tl">
                    <a:srgbClr val="C0C0C0"/>
                  </a:outerShdw>
                </a:effectLst>
                <a:latin typeface="Times New Roman" panose="02020603050405020304" pitchFamily="18" charset="0"/>
              </a:rPr>
              <a:t> is a wireless LAN technology designed to connect devices of different functions such as telephones, notebooks, computers, cameras, printers, coffee makers, and so on. A Bluetooth LAN is an ad hoc network, which means that the network is formed spontaneously. </a:t>
            </a:r>
          </a:p>
        </p:txBody>
      </p:sp>
      <p:sp>
        <p:nvSpPr>
          <p:cNvPr id="857094" name="Rectangle 6"/>
          <p:cNvSpPr>
            <a:spLocks noChangeArrowheads="1"/>
          </p:cNvSpPr>
          <p:nvPr/>
        </p:nvSpPr>
        <p:spPr bwMode="auto">
          <a:xfrm>
            <a:off x="1676400" y="4895850"/>
            <a:ext cx="670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latin typeface="Times New Roman" panose="02020603050405020304" pitchFamily="18" charset="0"/>
              </a:rPr>
              <a:t>Architecture</a:t>
            </a:r>
            <a:br>
              <a:rPr lang="fr-FR" altLang="en-US" sz="2400" dirty="0">
                <a:latin typeface="Times New Roman" panose="02020603050405020304" pitchFamily="18" charset="0"/>
              </a:rPr>
            </a:br>
            <a:r>
              <a:rPr lang="fr-FR" altLang="en-US" sz="2400" dirty="0">
                <a:latin typeface="Times New Roman" panose="02020603050405020304" pitchFamily="18" charset="0"/>
              </a:rPr>
              <a:t>Bluetooth </a:t>
            </a:r>
            <a:r>
              <a:rPr lang="fr-FR" altLang="en-US" sz="2400" dirty="0" err="1">
                <a:latin typeface="Times New Roman" panose="02020603050405020304" pitchFamily="18" charset="0"/>
              </a:rPr>
              <a:t>Layers</a:t>
            </a:r>
            <a:br>
              <a:rPr lang="fr-FR" altLang="en-US" sz="2400" dirty="0">
                <a:latin typeface="Times New Roman" panose="02020603050405020304" pitchFamily="18" charset="0"/>
              </a:rPr>
            </a:br>
            <a:r>
              <a:rPr lang="fr-FR" altLang="en-US" sz="2400" dirty="0" err="1">
                <a:latin typeface="Times New Roman" panose="02020603050405020304" pitchFamily="18" charset="0"/>
              </a:rPr>
              <a:t>Baseband</a:t>
            </a:r>
            <a:r>
              <a:rPr lang="fr-FR" altLang="en-US" sz="2400" dirty="0">
                <a:latin typeface="Times New Roman" panose="02020603050405020304" pitchFamily="18" charset="0"/>
              </a:rPr>
              <a:t> Layer</a:t>
            </a:r>
          </a:p>
          <a:p>
            <a:pPr>
              <a:buClr>
                <a:schemeClr val="tx1"/>
              </a:buClr>
              <a:buSzPct val="117000"/>
              <a:buFont typeface="Wingdings" panose="05000000000000000000" pitchFamily="2" charset="2"/>
              <a:buNone/>
            </a:pPr>
            <a:r>
              <a:rPr lang="en-US" altLang="en-US" sz="2400" dirty="0">
                <a:latin typeface="Times New Roman" panose="02020603050405020304" pitchFamily="18" charset="0"/>
              </a:rPr>
              <a:t>L2CAP</a:t>
            </a:r>
          </a:p>
        </p:txBody>
      </p:sp>
      <p:sp>
        <p:nvSpPr>
          <p:cNvPr id="857095" name="Text Box 7"/>
          <p:cNvSpPr txBox="1">
            <a:spLocks noChangeArrowheads="1"/>
          </p:cNvSpPr>
          <p:nvPr/>
        </p:nvSpPr>
        <p:spPr bwMode="auto">
          <a:xfrm>
            <a:off x="1689101" y="44196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25563256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14.</a:t>
            </a:r>
            <a:fld id="{78731BE0-F000-4480-913E-762DDB7136E1}" type="slidenum">
              <a:rPr lang="en-US" altLang="en-US"/>
              <a:pPr/>
              <a:t>79</a:t>
            </a:fld>
            <a:endParaRPr lang="en-US" altLang="en-US"/>
          </a:p>
        </p:txBody>
      </p:sp>
      <p:sp>
        <p:nvSpPr>
          <p:cNvPr id="87654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p:cNvSpPr txBox="1">
            <a:spLocks noChangeArrowheads="1"/>
          </p:cNvSpPr>
          <p:nvPr/>
        </p:nvSpPr>
        <p:spPr bwMode="auto">
          <a:xfrm>
            <a:off x="1828800" y="762000"/>
            <a:ext cx="274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14.19  </a:t>
            </a:r>
            <a:r>
              <a:rPr lang="en-US" altLang="en-US" sz="2000" i="1">
                <a:latin typeface="Times New Roman" panose="02020603050405020304" pitchFamily="18" charset="0"/>
              </a:rPr>
              <a:t>Piconet</a:t>
            </a:r>
          </a:p>
        </p:txBody>
      </p:sp>
      <p:sp>
        <p:nvSpPr>
          <p:cNvPr id="87654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1500188"/>
            <a:ext cx="74041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56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11.</a:t>
            </a:r>
            <a:fld id="{EDD0CD2A-5E81-46B3-A3A4-54B41C3DFEE7}" type="slidenum">
              <a:rPr lang="en-US" altLang="en-US"/>
              <a:pPr/>
              <a:t>8</a:t>
            </a:fld>
            <a:endParaRPr lang="en-US" altLang="en-US"/>
          </a:p>
        </p:txBody>
      </p:sp>
      <p:sp>
        <p:nvSpPr>
          <p:cNvPr id="86733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p:cNvSpPr txBox="1">
            <a:spLocks noChangeArrowheads="1"/>
          </p:cNvSpPr>
          <p:nvPr/>
        </p:nvSpPr>
        <p:spPr bwMode="auto">
          <a:xfrm>
            <a:off x="1828800" y="381000"/>
            <a:ext cx="532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11.3  </a:t>
            </a:r>
            <a:r>
              <a:rPr lang="en-US" altLang="en-US" sz="2000" i="1">
                <a:latin typeface="Times New Roman" panose="02020603050405020304" pitchFamily="18" charset="0"/>
              </a:rPr>
              <a:t>A frame in a bit-oriented protocol</a:t>
            </a:r>
          </a:p>
        </p:txBody>
      </p:sp>
      <p:sp>
        <p:nvSpPr>
          <p:cNvPr id="86733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2778126"/>
            <a:ext cx="68008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2370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14.</a:t>
            </a:r>
            <a:fld id="{6187E958-EDDE-46C0-A8F3-C1E8C81999C0}" type="slidenum">
              <a:rPr lang="en-US" altLang="en-US"/>
              <a:pPr/>
              <a:t>80</a:t>
            </a:fld>
            <a:endParaRPr lang="en-US" altLang="en-US"/>
          </a:p>
        </p:txBody>
      </p:sp>
      <p:sp>
        <p:nvSpPr>
          <p:cNvPr id="87757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p:cNvSpPr txBox="1">
            <a:spLocks noChangeArrowheads="1"/>
          </p:cNvSpPr>
          <p:nvPr/>
        </p:nvSpPr>
        <p:spPr bwMode="auto">
          <a:xfrm>
            <a:off x="1828800" y="762000"/>
            <a:ext cx="301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14.20  </a:t>
            </a:r>
            <a:r>
              <a:rPr lang="en-US" altLang="en-US" sz="2000" i="1">
                <a:latin typeface="Times New Roman" panose="02020603050405020304" pitchFamily="18" charset="0"/>
              </a:rPr>
              <a:t>Scatternet</a:t>
            </a:r>
          </a:p>
        </p:txBody>
      </p:sp>
      <p:sp>
        <p:nvSpPr>
          <p:cNvPr id="87757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590676"/>
            <a:ext cx="770572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8439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14.</a:t>
            </a:r>
            <a:fld id="{A9E8F120-C9C9-49B7-A547-BB6876CC2B9A}" type="slidenum">
              <a:rPr lang="en-US" altLang="en-US"/>
              <a:pPr/>
              <a:t>81</a:t>
            </a:fld>
            <a:endParaRPr lang="en-US" altLang="en-US"/>
          </a:p>
        </p:txBody>
      </p:sp>
      <p:sp>
        <p:nvSpPr>
          <p:cNvPr id="87859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p:cNvSpPr txBox="1">
            <a:spLocks noChangeArrowheads="1"/>
          </p:cNvSpPr>
          <p:nvPr/>
        </p:nvSpPr>
        <p:spPr bwMode="auto">
          <a:xfrm>
            <a:off x="1828800" y="762000"/>
            <a:ext cx="367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14.21  </a:t>
            </a:r>
            <a:r>
              <a:rPr lang="en-US" altLang="en-US" sz="2000" i="1">
                <a:latin typeface="Times New Roman" panose="02020603050405020304" pitchFamily="18" charset="0"/>
              </a:rPr>
              <a:t>Bluetooth layers</a:t>
            </a:r>
          </a:p>
        </p:txBody>
      </p:sp>
      <p:sp>
        <p:nvSpPr>
          <p:cNvPr id="87859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736726"/>
            <a:ext cx="794385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6228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14.</a:t>
            </a:r>
            <a:fld id="{840E1052-A449-42B5-8C3F-3F9B9A4FA3C5}" type="slidenum">
              <a:rPr lang="en-US" altLang="en-US"/>
              <a:pPr/>
              <a:t>82</a:t>
            </a:fld>
            <a:endParaRPr lang="en-US" altLang="en-US"/>
          </a:p>
        </p:txBody>
      </p:sp>
      <p:sp>
        <p:nvSpPr>
          <p:cNvPr id="879618"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p:cNvSpPr txBox="1">
            <a:spLocks noChangeArrowheads="1"/>
          </p:cNvSpPr>
          <p:nvPr/>
        </p:nvSpPr>
        <p:spPr bwMode="auto">
          <a:xfrm>
            <a:off x="1828800" y="762000"/>
            <a:ext cx="546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14.22  </a:t>
            </a:r>
            <a:r>
              <a:rPr lang="en-US" altLang="en-US" sz="2000" i="1">
                <a:latin typeface="Times New Roman" panose="02020603050405020304" pitchFamily="18" charset="0"/>
              </a:rPr>
              <a:t>Single-secondary communication</a:t>
            </a:r>
          </a:p>
        </p:txBody>
      </p:sp>
      <p:sp>
        <p:nvSpPr>
          <p:cNvPr id="87962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64" y="1936750"/>
            <a:ext cx="8821737"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5071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14.</a:t>
            </a:r>
            <a:fld id="{1C4FA399-E173-4F75-B688-4F8AC74F7FB0}" type="slidenum">
              <a:rPr lang="en-US" altLang="en-US"/>
              <a:pPr/>
              <a:t>83</a:t>
            </a:fld>
            <a:endParaRPr lang="en-US" altLang="en-US"/>
          </a:p>
        </p:txBody>
      </p:sp>
      <p:sp>
        <p:nvSpPr>
          <p:cNvPr id="880642"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p:cNvSpPr txBox="1">
            <a:spLocks noChangeArrowheads="1"/>
          </p:cNvSpPr>
          <p:nvPr/>
        </p:nvSpPr>
        <p:spPr bwMode="auto">
          <a:xfrm>
            <a:off x="1828800" y="762000"/>
            <a:ext cx="5684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14.23  </a:t>
            </a:r>
            <a:r>
              <a:rPr lang="en-US" altLang="en-US" sz="2000" i="1">
                <a:latin typeface="Times New Roman" panose="02020603050405020304" pitchFamily="18" charset="0"/>
              </a:rPr>
              <a:t>Multiple-secondary communication</a:t>
            </a:r>
          </a:p>
        </p:txBody>
      </p:sp>
      <p:sp>
        <p:nvSpPr>
          <p:cNvPr id="88064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1612900"/>
            <a:ext cx="7751762"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6657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14.</a:t>
            </a:r>
            <a:fld id="{9ECEFE71-4A5F-41C5-A946-91E80465923D}" type="slidenum">
              <a:rPr lang="en-US" altLang="en-US"/>
              <a:pPr/>
              <a:t>84</a:t>
            </a:fld>
            <a:endParaRPr lang="en-US" altLang="en-US"/>
          </a:p>
        </p:txBody>
      </p:sp>
      <p:sp>
        <p:nvSpPr>
          <p:cNvPr id="88166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p:cNvSpPr txBox="1">
            <a:spLocks noChangeArrowheads="1"/>
          </p:cNvSpPr>
          <p:nvPr/>
        </p:nvSpPr>
        <p:spPr bwMode="auto">
          <a:xfrm>
            <a:off x="1828801" y="762000"/>
            <a:ext cx="401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14.24  </a:t>
            </a:r>
            <a:r>
              <a:rPr lang="en-US" altLang="en-US" sz="2000" i="1">
                <a:latin typeface="Times New Roman" panose="02020603050405020304" pitchFamily="18" charset="0"/>
              </a:rPr>
              <a:t>Frame format types</a:t>
            </a:r>
          </a:p>
        </p:txBody>
      </p:sp>
      <p:sp>
        <p:nvSpPr>
          <p:cNvPr id="88166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2530476"/>
            <a:ext cx="7578725"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236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14.</a:t>
            </a:r>
            <a:fld id="{E1C0A77E-B712-4CE4-90CA-A77FE112509A}" type="slidenum">
              <a:rPr lang="en-US" altLang="en-US"/>
              <a:pPr/>
              <a:t>85</a:t>
            </a:fld>
            <a:endParaRPr lang="en-US" altLang="en-US"/>
          </a:p>
        </p:txBody>
      </p:sp>
      <p:sp>
        <p:nvSpPr>
          <p:cNvPr id="88269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p:cNvSpPr txBox="1">
            <a:spLocks noChangeArrowheads="1"/>
          </p:cNvSpPr>
          <p:nvPr/>
        </p:nvSpPr>
        <p:spPr bwMode="auto">
          <a:xfrm>
            <a:off x="1828801" y="762000"/>
            <a:ext cx="475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14.25  </a:t>
            </a:r>
            <a:r>
              <a:rPr lang="en-US" altLang="en-US" sz="2000" i="1">
                <a:latin typeface="Times New Roman" panose="02020603050405020304" pitchFamily="18" charset="0"/>
              </a:rPr>
              <a:t>L2CAP data packet format</a:t>
            </a:r>
          </a:p>
        </p:txBody>
      </p:sp>
      <p:sp>
        <p:nvSpPr>
          <p:cNvPr id="88269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988" y="3052764"/>
            <a:ext cx="7542212"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06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11.</a:t>
            </a:r>
            <a:fld id="{C7547ADC-0605-409C-947E-4D2577E45EF5}" type="slidenum">
              <a:rPr lang="en-US" altLang="en-US"/>
              <a:pPr/>
              <a:t>9</a:t>
            </a:fld>
            <a:endParaRPr lang="en-US" altLang="en-US"/>
          </a:p>
        </p:txBody>
      </p:sp>
      <p:sp>
        <p:nvSpPr>
          <p:cNvPr id="91238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238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238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238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239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239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239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2393" name="Line 9"/>
          <p:cNvSpPr>
            <a:spLocks noChangeShapeType="1"/>
          </p:cNvSpPr>
          <p:nvPr/>
        </p:nvSpPr>
        <p:spPr bwMode="auto">
          <a:xfrm>
            <a:off x="1981200" y="2057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2394" name="Line 10"/>
          <p:cNvSpPr>
            <a:spLocks noChangeShapeType="1"/>
          </p:cNvSpPr>
          <p:nvPr/>
        </p:nvSpPr>
        <p:spPr bwMode="auto">
          <a:xfrm>
            <a:off x="1982788" y="4800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2395" name="Rectangle 11"/>
          <p:cNvSpPr>
            <a:spLocks noChangeArrowheads="1"/>
          </p:cNvSpPr>
          <p:nvPr/>
        </p:nvSpPr>
        <p:spPr bwMode="auto">
          <a:xfrm>
            <a:off x="2019300" y="2149475"/>
            <a:ext cx="8077200"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solidFill>
                  <a:srgbClr val="FF0000"/>
                </a:solidFill>
              </a:rPr>
              <a:t>Bit stuffing is the process of adding one extra 0 whenever five consecutive 1s follow a 0 in the data, so that the receiver does not mistake</a:t>
            </a:r>
          </a:p>
          <a:p>
            <a:pPr algn="ctr"/>
            <a:r>
              <a:rPr lang="en-US" altLang="en-US" dirty="0">
                <a:solidFill>
                  <a:srgbClr val="FF0000"/>
                </a:solidFill>
              </a:rPr>
              <a:t>the pattern 0111110 for a flag.</a:t>
            </a:r>
          </a:p>
        </p:txBody>
      </p:sp>
      <p:grpSp>
        <p:nvGrpSpPr>
          <p:cNvPr id="912396" name="Group 12"/>
          <p:cNvGrpSpPr>
            <a:grpSpLocks/>
          </p:cNvGrpSpPr>
          <p:nvPr/>
        </p:nvGrpSpPr>
        <p:grpSpPr bwMode="auto">
          <a:xfrm>
            <a:off x="1981200" y="1371600"/>
            <a:ext cx="1143000" cy="566738"/>
            <a:chOff x="1200" y="1248"/>
            <a:chExt cx="720" cy="357"/>
          </a:xfrm>
        </p:grpSpPr>
        <p:pic>
          <p:nvPicPr>
            <p:cNvPr id="91239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239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3668732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2137</Words>
  <Application>Microsoft Office PowerPoint</Application>
  <PresentationFormat>Widescreen</PresentationFormat>
  <Paragraphs>320</Paragraphs>
  <Slides>85</Slides>
  <Notes>77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Calibri Light</vt:lpstr>
      <vt:lpstr>Tahoma</vt:lpstr>
      <vt:lpstr>Times</vt:lpstr>
      <vt:lpstr>Times New Roman</vt:lpstr>
      <vt:lpstr>Wingdings</vt:lpstr>
      <vt:lpstr>Office Theme</vt:lpstr>
      <vt:lpstr>DATA LINK LAYER</vt:lpstr>
      <vt:lpstr>PowerPoint Presentation</vt:lpstr>
      <vt:lpstr>Data Link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Access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Bridges </vt:lpstr>
      <vt:lpstr>Switching by Bridges </vt:lpstr>
      <vt:lpstr>Types of Bridges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LINK LAYER</dc:title>
  <dc:creator>jntuhcse</dc:creator>
  <cp:lastModifiedBy>ANU A</cp:lastModifiedBy>
  <cp:revision>21</cp:revision>
  <dcterms:created xsi:type="dcterms:W3CDTF">2019-09-03T08:48:29Z</dcterms:created>
  <dcterms:modified xsi:type="dcterms:W3CDTF">2021-11-02T09:11:33Z</dcterms:modified>
</cp:coreProperties>
</file>