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4F27-E17A-49A2-A213-F73E82050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2C214-C25F-4E94-9D76-73086C013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C66C48-858E-4CAE-8579-17E087F4EC8F}"/>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BEEC5583-AFF3-4190-80E7-5F69A9F4D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09971-B89E-45A8-8094-B387BF9D112F}"/>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121321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206E-403E-42C0-826E-3C3D970D97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26AAB3-53BC-4BB0-9AF8-ACFD8B252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C5960-B3E0-4ECA-8FF4-6813DD338C63}"/>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BB3784D4-66E4-4296-8FE0-10A79B04B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63EC0-C157-4C97-95ED-2628B043635F}"/>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171871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8CA6D-0364-4DD4-A459-17F804564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71E14D-C163-4110-A2F8-10A63CAAC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AC06B-49EC-4CDA-A394-A34FE52678D3}"/>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340702ED-F9BF-4584-AFE1-663C0DC78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BB8B4-9047-438B-9A5C-6F14E76ACF47}"/>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29590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5A72-4E7C-44D4-BC07-3C77F63D9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28A166-BA37-47E5-82E1-D288B63A1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12186-E0D3-4691-A0D6-039A5B2A2F5A}"/>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6D6FB3A1-3C4B-4E21-8316-677C53415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DF47E-8764-492D-94D6-FBA5B088902E}"/>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82271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5CA9-233E-46A0-975F-E66A62D95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87FF86-D5F5-473D-9875-07ED6E368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2958D-3E5F-4447-82B4-E3BC0AD138FB}"/>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D5677BCC-B7C4-406F-A40C-0C9D06002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A6EAA-A7FE-4C5D-9F52-AEBB15148859}"/>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151331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5B5B-4CFF-4A13-82C0-E5CE68A18C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6FC764-25A6-4437-A0E6-F687ACE31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26F813-7748-48A6-B1C4-EB990E753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B2E10C-08A6-4604-BEC0-FD5D1F4C5824}"/>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6" name="Footer Placeholder 5">
            <a:extLst>
              <a:ext uri="{FF2B5EF4-FFF2-40B4-BE49-F238E27FC236}">
                <a16:creationId xmlns:a16="http://schemas.microsoft.com/office/drawing/2014/main" id="{6E178BDF-728C-4D36-803F-83481085E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40B36-6907-4029-8170-91BA1CE3C049}"/>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159340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921C-2E2C-4FE3-9110-766D9BF85F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F70F8-73CE-4CAD-BF9C-7D0785CFA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06E79-D5D9-4A6E-A09D-E074C0953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FDBEB8-259C-4CF2-9F2A-424FBFB10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25F688-993E-42C7-B074-5D879647B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A6E8AA-97F3-429C-AE8C-067DF9AB00CA}"/>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8" name="Footer Placeholder 7">
            <a:extLst>
              <a:ext uri="{FF2B5EF4-FFF2-40B4-BE49-F238E27FC236}">
                <a16:creationId xmlns:a16="http://schemas.microsoft.com/office/drawing/2014/main" id="{3D440495-5059-442F-87EB-D3C49ED103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CD896E-4178-4A4D-8DE5-E5A424B074C3}"/>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120319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B7D-7D26-426C-A6D9-2EF847F19F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A0BA39-7C46-46F1-B070-E372D561AB5C}"/>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4" name="Footer Placeholder 3">
            <a:extLst>
              <a:ext uri="{FF2B5EF4-FFF2-40B4-BE49-F238E27FC236}">
                <a16:creationId xmlns:a16="http://schemas.microsoft.com/office/drawing/2014/main" id="{6938C765-6333-4A8F-A6DE-CCD04CAED7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416F2F-A2E6-4B38-AAE4-0122D6B0598B}"/>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259685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14B42-DBA0-4246-90E3-A51EDDCAB6E0}"/>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3" name="Footer Placeholder 2">
            <a:extLst>
              <a:ext uri="{FF2B5EF4-FFF2-40B4-BE49-F238E27FC236}">
                <a16:creationId xmlns:a16="http://schemas.microsoft.com/office/drawing/2014/main" id="{4D76DDE7-2231-4EA7-8957-9F30F20C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EEFFA5-79E5-4E29-8E07-D5BFC0861A2A}"/>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285445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75BE-E529-4D2B-8B76-93DECF478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8F04D7-E911-4EA0-8FBC-98FD22C51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2C3A21-A9D5-448A-9508-7A8EFD08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AC26A-20FF-4186-9443-240C169B8DB8}"/>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6" name="Footer Placeholder 5">
            <a:extLst>
              <a:ext uri="{FF2B5EF4-FFF2-40B4-BE49-F238E27FC236}">
                <a16:creationId xmlns:a16="http://schemas.microsoft.com/office/drawing/2014/main" id="{AB65A209-AB21-4CB2-BA25-038A087D81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14E98-D9E6-45E8-855C-53816F71336F}"/>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315757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D49D-84ED-4AA3-B50A-63EFF0BCF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A3C535-F6E9-4D0E-B3DC-EA240248F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18ED04-DC04-4098-94EF-4A9586334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3490E-DDF4-44FF-971E-25FCD4F502EA}"/>
              </a:ext>
            </a:extLst>
          </p:cNvPr>
          <p:cNvSpPr>
            <a:spLocks noGrp="1"/>
          </p:cNvSpPr>
          <p:nvPr>
            <p:ph type="dt" sz="half" idx="10"/>
          </p:nvPr>
        </p:nvSpPr>
        <p:spPr/>
        <p:txBody>
          <a:bodyPr/>
          <a:lstStyle/>
          <a:p>
            <a:fld id="{11ED912A-1BF0-4F36-9E2D-C7BA2844E4E9}" type="datetimeFigureOut">
              <a:rPr lang="en-IN" smtClean="0"/>
              <a:t>23-09-2021</a:t>
            </a:fld>
            <a:endParaRPr lang="en-IN"/>
          </a:p>
        </p:txBody>
      </p:sp>
      <p:sp>
        <p:nvSpPr>
          <p:cNvPr id="6" name="Footer Placeholder 5">
            <a:extLst>
              <a:ext uri="{FF2B5EF4-FFF2-40B4-BE49-F238E27FC236}">
                <a16:creationId xmlns:a16="http://schemas.microsoft.com/office/drawing/2014/main" id="{2DF28642-26DD-430A-ADAE-4287012737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E9B16-76DB-4500-857B-DFD746D714FB}"/>
              </a:ext>
            </a:extLst>
          </p:cNvPr>
          <p:cNvSpPr>
            <a:spLocks noGrp="1"/>
          </p:cNvSpPr>
          <p:nvPr>
            <p:ph type="sldNum" sz="quarter" idx="12"/>
          </p:nvPr>
        </p:nvSpPr>
        <p:spPr/>
        <p:txBody>
          <a:bodyPr/>
          <a:lstStyle/>
          <a:p>
            <a:fld id="{754FBC75-8EFB-459D-BAB2-D9E73F0228C6}" type="slidenum">
              <a:rPr lang="en-IN" smtClean="0"/>
              <a:t>‹#›</a:t>
            </a:fld>
            <a:endParaRPr lang="en-IN"/>
          </a:p>
        </p:txBody>
      </p:sp>
    </p:spTree>
    <p:extLst>
      <p:ext uri="{BB962C8B-B14F-4D97-AF65-F5344CB8AC3E}">
        <p14:creationId xmlns:p14="http://schemas.microsoft.com/office/powerpoint/2010/main" val="274526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B04A4-65EF-4B41-8E4E-B0B94AD78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A973F8-88D3-4075-92B1-BA0491BBF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914A4-C1AE-4B29-940B-5E2BCF9EF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D912A-1BF0-4F36-9E2D-C7BA2844E4E9}" type="datetimeFigureOut">
              <a:rPr lang="en-IN" smtClean="0"/>
              <a:t>23-09-2021</a:t>
            </a:fld>
            <a:endParaRPr lang="en-IN"/>
          </a:p>
        </p:txBody>
      </p:sp>
      <p:sp>
        <p:nvSpPr>
          <p:cNvPr id="5" name="Footer Placeholder 4">
            <a:extLst>
              <a:ext uri="{FF2B5EF4-FFF2-40B4-BE49-F238E27FC236}">
                <a16:creationId xmlns:a16="http://schemas.microsoft.com/office/drawing/2014/main" id="{2BBDA86D-9914-4EC0-B987-21E0FC3C7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BBFE01-6F06-405B-9EAC-D8C91A68E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BC75-8EFB-459D-BAB2-D9E73F0228C6}" type="slidenum">
              <a:rPr lang="en-IN" smtClean="0"/>
              <a:t>‹#›</a:t>
            </a:fld>
            <a:endParaRPr lang="en-IN"/>
          </a:p>
        </p:txBody>
      </p:sp>
    </p:spTree>
    <p:extLst>
      <p:ext uri="{BB962C8B-B14F-4D97-AF65-F5344CB8AC3E}">
        <p14:creationId xmlns:p14="http://schemas.microsoft.com/office/powerpoint/2010/main" val="151195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49E275-9481-4FF9-B198-003519E1DD4F}"/>
              </a:ext>
            </a:extLst>
          </p:cNvPr>
          <p:cNvSpPr>
            <a:spLocks noGrp="1"/>
          </p:cNvSpPr>
          <p:nvPr>
            <p:ph type="title"/>
          </p:nvPr>
        </p:nvSpPr>
        <p:spPr/>
        <p:txBody>
          <a:bodyPr/>
          <a:lstStyle/>
          <a:p>
            <a:r>
              <a:rPr lang="en-IN" sz="1800" b="1" i="0" u="none" strike="noStrike" baseline="0" dirty="0">
                <a:latin typeface="Times-Bold"/>
              </a:rPr>
              <a:t>NETWORK SOFTWARE</a:t>
            </a:r>
            <a:endParaRPr lang="en-IN" dirty="0"/>
          </a:p>
        </p:txBody>
      </p:sp>
      <p:sp>
        <p:nvSpPr>
          <p:cNvPr id="5" name="Content Placeholder 4">
            <a:extLst>
              <a:ext uri="{FF2B5EF4-FFF2-40B4-BE49-F238E27FC236}">
                <a16:creationId xmlns:a16="http://schemas.microsoft.com/office/drawing/2014/main" id="{0D3DCDA1-41FA-47FC-9D8C-2BC510AA593C}"/>
              </a:ext>
            </a:extLst>
          </p:cNvPr>
          <p:cNvSpPr>
            <a:spLocks noGrp="1"/>
          </p:cNvSpPr>
          <p:nvPr>
            <p:ph idx="1"/>
          </p:nvPr>
        </p:nvSpPr>
        <p:spPr/>
        <p:txBody>
          <a:bodyPr/>
          <a:lstStyle/>
          <a:p>
            <a:pPr algn="l"/>
            <a:r>
              <a:rPr lang="en-US" sz="1800" b="0" i="0" u="none" strike="noStrike" baseline="0" dirty="0">
                <a:latin typeface="Times-Roman"/>
              </a:rPr>
              <a:t>The first computer networks were designed with the hardware as the main concern and the software as an afterthought.</a:t>
            </a:r>
          </a:p>
          <a:p>
            <a:pPr algn="l"/>
            <a:r>
              <a:rPr lang="en-IN" sz="1800" b="0" i="0" u="none" strike="noStrike" baseline="0" dirty="0">
                <a:latin typeface="Times-Roman"/>
              </a:rPr>
              <a:t>Network </a:t>
            </a:r>
            <a:r>
              <a:rPr lang="en-US" sz="1800" b="0" i="0" u="none" strike="noStrike" baseline="0" dirty="0">
                <a:latin typeface="Times-Roman"/>
              </a:rPr>
              <a:t>software is now highly structured.</a:t>
            </a:r>
          </a:p>
          <a:p>
            <a:pPr algn="l"/>
            <a:r>
              <a:rPr lang="en-IN" sz="1800" b="1" i="0" u="none" strike="noStrike" baseline="0" dirty="0">
                <a:latin typeface="Times-Bold"/>
              </a:rPr>
              <a:t>Protocol Hierarchies</a:t>
            </a:r>
            <a:endParaRPr lang="en-US" sz="1800" dirty="0">
              <a:latin typeface="Times-Roman"/>
            </a:endParaRPr>
          </a:p>
          <a:p>
            <a:pPr algn="l"/>
            <a:r>
              <a:rPr lang="en-US" sz="1800" b="0" i="0" u="none" strike="noStrike" baseline="0" dirty="0">
                <a:latin typeface="Times-Roman"/>
              </a:rPr>
              <a:t>To reduce their design complexity, most networks are organized as a stack of </a:t>
            </a:r>
            <a:r>
              <a:rPr lang="en-US" sz="1800" b="1" i="0" u="none" strike="noStrike" baseline="0" dirty="0">
                <a:latin typeface="Times-Bold"/>
              </a:rPr>
              <a:t>layers </a:t>
            </a:r>
            <a:r>
              <a:rPr lang="en-US" sz="1800" b="0" i="0" u="none" strike="noStrike" baseline="0" dirty="0">
                <a:latin typeface="Times-Roman"/>
              </a:rPr>
              <a:t>or </a:t>
            </a:r>
            <a:r>
              <a:rPr lang="en-US" sz="1800" b="1" i="0" u="none" strike="noStrike" baseline="0" dirty="0">
                <a:latin typeface="Times-Bold"/>
              </a:rPr>
              <a:t>levels</a:t>
            </a:r>
            <a:r>
              <a:rPr lang="en-US" sz="1800" b="0" i="0" u="none" strike="noStrike" baseline="0" dirty="0">
                <a:latin typeface="Times-Roman"/>
              </a:rPr>
              <a:t>, each one built upon the one below it. </a:t>
            </a:r>
          </a:p>
          <a:p>
            <a:pPr algn="l"/>
            <a:r>
              <a:rPr lang="en-US" sz="1800" b="0" i="0" u="none" strike="noStrike" baseline="0" dirty="0">
                <a:latin typeface="Times-Roman"/>
              </a:rPr>
              <a:t>The number of layers, the name of each layer, the contents of each layer, and the function of each layer differ</a:t>
            </a:r>
          </a:p>
          <a:p>
            <a:pPr marL="0" indent="0" algn="l">
              <a:buNone/>
            </a:pPr>
            <a:r>
              <a:rPr lang="en-IN" sz="1800" b="0" i="0" u="none" strike="noStrike" baseline="0" dirty="0">
                <a:latin typeface="Times-Roman"/>
              </a:rPr>
              <a:t> from network to network.</a:t>
            </a:r>
          </a:p>
          <a:p>
            <a:pPr algn="l"/>
            <a:r>
              <a:rPr lang="en-US" sz="1800" b="0" i="0" u="none" strike="noStrike" baseline="0" dirty="0">
                <a:latin typeface="Times-Roman"/>
              </a:rPr>
              <a:t>When layer </a:t>
            </a:r>
            <a:r>
              <a:rPr lang="en-US" sz="1800" b="0" i="1" u="none" strike="noStrike" baseline="0" dirty="0">
                <a:latin typeface="Times-Italic"/>
              </a:rPr>
              <a:t>n </a:t>
            </a:r>
            <a:r>
              <a:rPr lang="en-US" sz="1800" b="0" i="0" u="none" strike="noStrike" baseline="0" dirty="0">
                <a:latin typeface="Times-Roman"/>
              </a:rPr>
              <a:t>on one machine carries on a conversation with layer </a:t>
            </a:r>
            <a:r>
              <a:rPr lang="en-US" sz="1800" b="0" i="1" u="none" strike="noStrike" baseline="0" dirty="0">
                <a:latin typeface="Times-Italic"/>
              </a:rPr>
              <a:t>n </a:t>
            </a:r>
            <a:r>
              <a:rPr lang="en-US" sz="1800" b="0" i="0" u="none" strike="noStrike" baseline="0" dirty="0">
                <a:latin typeface="Times-Roman"/>
              </a:rPr>
              <a:t>on another machine, the rules and conventions used in this conversation are collectively known as the layer </a:t>
            </a:r>
            <a:r>
              <a:rPr lang="en-US" sz="1800" b="0" i="1" u="none" strike="noStrike" baseline="0" dirty="0">
                <a:latin typeface="Times-Italic"/>
              </a:rPr>
              <a:t>n </a:t>
            </a:r>
            <a:r>
              <a:rPr lang="en-US" sz="1800" b="0" i="0" u="none" strike="noStrike" baseline="0" dirty="0">
                <a:latin typeface="Times-Roman"/>
              </a:rPr>
              <a:t>protocol.</a:t>
            </a:r>
          </a:p>
          <a:p>
            <a:pPr algn="l"/>
            <a:r>
              <a:rPr lang="en-US" sz="1800" dirty="0">
                <a:latin typeface="Times-Roman"/>
              </a:rPr>
              <a:t>P</a:t>
            </a:r>
            <a:r>
              <a:rPr lang="en-US" sz="1800" b="1" i="0" u="none" strike="noStrike" baseline="0" dirty="0">
                <a:latin typeface="Times-Bold"/>
              </a:rPr>
              <a:t>rotocol </a:t>
            </a:r>
            <a:r>
              <a:rPr lang="en-US" sz="1800" b="0" i="0" u="none" strike="noStrike" baseline="0" dirty="0">
                <a:latin typeface="Times-Roman"/>
              </a:rPr>
              <a:t>is an agreement between the communicating parties on how communication is to proceed.</a:t>
            </a:r>
            <a:endParaRPr lang="en-IN" dirty="0"/>
          </a:p>
        </p:txBody>
      </p:sp>
    </p:spTree>
    <p:extLst>
      <p:ext uri="{BB962C8B-B14F-4D97-AF65-F5344CB8AC3E}">
        <p14:creationId xmlns:p14="http://schemas.microsoft.com/office/powerpoint/2010/main" val="382502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64AE-9A9C-49AB-B76E-CF4F475A355F}"/>
              </a:ext>
            </a:extLst>
          </p:cNvPr>
          <p:cNvSpPr>
            <a:spLocks noGrp="1"/>
          </p:cNvSpPr>
          <p:nvPr>
            <p:ph type="title"/>
          </p:nvPr>
        </p:nvSpPr>
        <p:spPr/>
        <p:txBody>
          <a:bodyPr>
            <a:normAutofit/>
          </a:bodyPr>
          <a:lstStyle/>
          <a:p>
            <a:r>
              <a:rPr lang="en-US" sz="2400" b="0" i="0" u="none" strike="noStrike" baseline="0" dirty="0">
                <a:latin typeface="Times-Roman"/>
              </a:rPr>
              <a:t>Figure 1-16 summarizes the types of services</a:t>
            </a:r>
            <a:endParaRPr lang="en-IN" sz="2400" dirty="0"/>
          </a:p>
        </p:txBody>
      </p:sp>
      <p:pic>
        <p:nvPicPr>
          <p:cNvPr id="5" name="Content Placeholder 4">
            <a:extLst>
              <a:ext uri="{FF2B5EF4-FFF2-40B4-BE49-F238E27FC236}">
                <a16:creationId xmlns:a16="http://schemas.microsoft.com/office/drawing/2014/main" id="{2CE878E5-DB76-45BA-9A3F-7C239BBE9B29}"/>
              </a:ext>
            </a:extLst>
          </p:cNvPr>
          <p:cNvPicPr>
            <a:picLocks noGrp="1" noChangeAspect="1"/>
          </p:cNvPicPr>
          <p:nvPr>
            <p:ph idx="1"/>
          </p:nvPr>
        </p:nvPicPr>
        <p:blipFill>
          <a:blip r:embed="rId2"/>
          <a:stretch>
            <a:fillRect/>
          </a:stretch>
        </p:blipFill>
        <p:spPr>
          <a:xfrm>
            <a:off x="1407696" y="2057400"/>
            <a:ext cx="9228220" cy="4435475"/>
          </a:xfrm>
        </p:spPr>
      </p:pic>
    </p:spTree>
    <p:extLst>
      <p:ext uri="{BB962C8B-B14F-4D97-AF65-F5344CB8AC3E}">
        <p14:creationId xmlns:p14="http://schemas.microsoft.com/office/powerpoint/2010/main" val="136932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32E0-ED23-4113-A079-2FD66D8DD73D}"/>
              </a:ext>
            </a:extLst>
          </p:cNvPr>
          <p:cNvSpPr>
            <a:spLocks noGrp="1"/>
          </p:cNvSpPr>
          <p:nvPr>
            <p:ph type="title"/>
          </p:nvPr>
        </p:nvSpPr>
        <p:spPr/>
        <p:txBody>
          <a:bodyPr/>
          <a:lstStyle/>
          <a:p>
            <a:r>
              <a:rPr lang="en-IN" sz="1800" b="1" i="0" u="none" strike="noStrike" baseline="0" dirty="0">
                <a:latin typeface="Times-Bold"/>
              </a:rPr>
              <a:t>Service Primitives</a:t>
            </a:r>
            <a:endParaRPr lang="en-IN" dirty="0"/>
          </a:p>
        </p:txBody>
      </p:sp>
      <p:sp>
        <p:nvSpPr>
          <p:cNvPr id="3" name="Content Placeholder 2">
            <a:extLst>
              <a:ext uri="{FF2B5EF4-FFF2-40B4-BE49-F238E27FC236}">
                <a16:creationId xmlns:a16="http://schemas.microsoft.com/office/drawing/2014/main" id="{2EE9B1A2-7F3E-4768-9024-6B051FEDD671}"/>
              </a:ext>
            </a:extLst>
          </p:cNvPr>
          <p:cNvSpPr>
            <a:spLocks noGrp="1"/>
          </p:cNvSpPr>
          <p:nvPr>
            <p:ph idx="1"/>
          </p:nvPr>
        </p:nvSpPr>
        <p:spPr/>
        <p:txBody>
          <a:bodyPr/>
          <a:lstStyle/>
          <a:p>
            <a:pPr algn="l"/>
            <a:r>
              <a:rPr lang="en-US" sz="1800" b="0" i="0" u="none" strike="noStrike" baseline="0" dirty="0">
                <a:latin typeface="Times-Roman"/>
              </a:rPr>
              <a:t>A service is formally specified by a set of </a:t>
            </a:r>
            <a:r>
              <a:rPr lang="en-US" sz="1800" b="1" i="0" u="none" strike="noStrike" baseline="0" dirty="0">
                <a:latin typeface="Times-Bold"/>
              </a:rPr>
              <a:t>primitives </a:t>
            </a:r>
            <a:r>
              <a:rPr lang="en-US" sz="1800" b="0" i="0" u="none" strike="noStrike" baseline="0" dirty="0">
                <a:latin typeface="Times-Roman"/>
              </a:rPr>
              <a:t>(operations) available to user processes to access the service. These primitives tell the service to perform some action or report on an action taken by a peer entity.</a:t>
            </a:r>
          </a:p>
          <a:p>
            <a:pPr algn="l"/>
            <a:endParaRPr lang="en-IN" dirty="0"/>
          </a:p>
        </p:txBody>
      </p:sp>
      <p:pic>
        <p:nvPicPr>
          <p:cNvPr id="5" name="Picture 4">
            <a:extLst>
              <a:ext uri="{FF2B5EF4-FFF2-40B4-BE49-F238E27FC236}">
                <a16:creationId xmlns:a16="http://schemas.microsoft.com/office/drawing/2014/main" id="{441165D6-6076-4679-8C72-E29F31940C65}"/>
              </a:ext>
            </a:extLst>
          </p:cNvPr>
          <p:cNvPicPr>
            <a:picLocks noChangeAspect="1"/>
          </p:cNvPicPr>
          <p:nvPr/>
        </p:nvPicPr>
        <p:blipFill>
          <a:blip r:embed="rId2"/>
          <a:stretch>
            <a:fillRect/>
          </a:stretch>
        </p:blipFill>
        <p:spPr>
          <a:xfrm>
            <a:off x="1491917" y="2538663"/>
            <a:ext cx="8482262" cy="3532021"/>
          </a:xfrm>
          <a:prstGeom prst="rect">
            <a:avLst/>
          </a:prstGeom>
        </p:spPr>
      </p:pic>
    </p:spTree>
    <p:extLst>
      <p:ext uri="{BB962C8B-B14F-4D97-AF65-F5344CB8AC3E}">
        <p14:creationId xmlns:p14="http://schemas.microsoft.com/office/powerpoint/2010/main" val="58453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03CC2B-7443-4820-85F4-9865D0062442}"/>
              </a:ext>
            </a:extLst>
          </p:cNvPr>
          <p:cNvPicPr>
            <a:picLocks noGrp="1" noChangeAspect="1"/>
          </p:cNvPicPr>
          <p:nvPr>
            <p:ph idx="1"/>
          </p:nvPr>
        </p:nvPicPr>
        <p:blipFill>
          <a:blip r:embed="rId2"/>
          <a:stretch>
            <a:fillRect/>
          </a:stretch>
        </p:blipFill>
        <p:spPr>
          <a:xfrm>
            <a:off x="986589" y="914400"/>
            <a:ext cx="10262937" cy="5245768"/>
          </a:xfrm>
        </p:spPr>
      </p:pic>
    </p:spTree>
    <p:extLst>
      <p:ext uri="{BB962C8B-B14F-4D97-AF65-F5344CB8AC3E}">
        <p14:creationId xmlns:p14="http://schemas.microsoft.com/office/powerpoint/2010/main" val="273370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77494E-F706-4E66-9BD0-2C68189704AB}"/>
              </a:ext>
            </a:extLst>
          </p:cNvPr>
          <p:cNvPicPr>
            <a:picLocks noGrp="1" noChangeAspect="1"/>
          </p:cNvPicPr>
          <p:nvPr>
            <p:ph idx="1"/>
          </p:nvPr>
        </p:nvPicPr>
        <p:blipFill>
          <a:blip r:embed="rId2"/>
          <a:stretch>
            <a:fillRect/>
          </a:stretch>
        </p:blipFill>
        <p:spPr>
          <a:xfrm>
            <a:off x="926432" y="974558"/>
            <a:ext cx="10094494" cy="4579853"/>
          </a:xfrm>
        </p:spPr>
      </p:pic>
    </p:spTree>
    <p:extLst>
      <p:ext uri="{BB962C8B-B14F-4D97-AF65-F5344CB8AC3E}">
        <p14:creationId xmlns:p14="http://schemas.microsoft.com/office/powerpoint/2010/main" val="118249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076-75BE-49BC-8D6E-03480361E54B}"/>
              </a:ext>
            </a:extLst>
          </p:cNvPr>
          <p:cNvSpPr>
            <a:spLocks noGrp="1"/>
          </p:cNvSpPr>
          <p:nvPr>
            <p:ph type="title"/>
          </p:nvPr>
        </p:nvSpPr>
        <p:spPr/>
        <p:txBody>
          <a:bodyPr/>
          <a:lstStyle/>
          <a:p>
            <a:pPr algn="ctr"/>
            <a:br>
              <a:rPr lang="en-US" sz="1800" b="0" i="0" u="none" strike="noStrike" baseline="0" dirty="0">
                <a:latin typeface="Times-Roman"/>
              </a:rPr>
            </a:br>
            <a:r>
              <a:rPr lang="en-US" sz="1800" b="1" i="0" u="none" strike="noStrike" baseline="0" dirty="0">
                <a:latin typeface="Times-Roman"/>
              </a:rPr>
              <a:t>LAYERED ARCHITECTURE</a:t>
            </a:r>
            <a:br>
              <a:rPr lang="en-US" sz="1800" b="1" i="0" u="none" strike="noStrike" baseline="0" dirty="0">
                <a:latin typeface="Times-Roman"/>
              </a:rPr>
            </a:br>
            <a:r>
              <a:rPr lang="en-US" sz="1800" b="0" i="0" u="none" strike="noStrike" baseline="0" dirty="0">
                <a:latin typeface="Times-Roman"/>
              </a:rPr>
              <a:t>A five-layer network is illustrated in Fig. 1-13. </a:t>
            </a:r>
            <a:endParaRPr lang="en-IN" dirty="0"/>
          </a:p>
        </p:txBody>
      </p:sp>
      <p:pic>
        <p:nvPicPr>
          <p:cNvPr id="5" name="Content Placeholder 4">
            <a:extLst>
              <a:ext uri="{FF2B5EF4-FFF2-40B4-BE49-F238E27FC236}">
                <a16:creationId xmlns:a16="http://schemas.microsoft.com/office/drawing/2014/main" id="{9EBBC66B-8324-4D5D-8583-3FB61DC509DA}"/>
              </a:ext>
            </a:extLst>
          </p:cNvPr>
          <p:cNvPicPr>
            <a:picLocks noGrp="1" noChangeAspect="1"/>
          </p:cNvPicPr>
          <p:nvPr>
            <p:ph idx="1"/>
          </p:nvPr>
        </p:nvPicPr>
        <p:blipFill>
          <a:blip r:embed="rId2"/>
          <a:stretch>
            <a:fillRect/>
          </a:stretch>
        </p:blipFill>
        <p:spPr>
          <a:xfrm>
            <a:off x="1913021" y="2009274"/>
            <a:ext cx="8927432" cy="4258970"/>
          </a:xfrm>
        </p:spPr>
      </p:pic>
    </p:spTree>
    <p:extLst>
      <p:ext uri="{BB962C8B-B14F-4D97-AF65-F5344CB8AC3E}">
        <p14:creationId xmlns:p14="http://schemas.microsoft.com/office/powerpoint/2010/main" val="288438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115D-B072-47B3-98D0-0E75EDC573C6}"/>
              </a:ext>
            </a:extLst>
          </p:cNvPr>
          <p:cNvSpPr>
            <a:spLocks noGrp="1"/>
          </p:cNvSpPr>
          <p:nvPr>
            <p:ph type="title"/>
          </p:nvPr>
        </p:nvSpPr>
        <p:spPr/>
        <p:txBody>
          <a:bodyPr/>
          <a:lstStyle/>
          <a:p>
            <a:r>
              <a:rPr lang="en-US" sz="4400" b="1" i="0" u="none" strike="noStrike" baseline="0" dirty="0">
                <a:latin typeface="Times-Roman"/>
              </a:rPr>
              <a:t>LAYERED ARCHITECTURE</a:t>
            </a:r>
            <a:endParaRPr lang="en-IN" dirty="0"/>
          </a:p>
        </p:txBody>
      </p:sp>
      <p:sp>
        <p:nvSpPr>
          <p:cNvPr id="3" name="Content Placeholder 2">
            <a:extLst>
              <a:ext uri="{FF2B5EF4-FFF2-40B4-BE49-F238E27FC236}">
                <a16:creationId xmlns:a16="http://schemas.microsoft.com/office/drawing/2014/main" id="{31E844A8-FD87-408F-9675-2325095CF801}"/>
              </a:ext>
            </a:extLst>
          </p:cNvPr>
          <p:cNvSpPr>
            <a:spLocks noGrp="1"/>
          </p:cNvSpPr>
          <p:nvPr>
            <p:ph idx="1"/>
          </p:nvPr>
        </p:nvSpPr>
        <p:spPr/>
        <p:txBody>
          <a:bodyPr/>
          <a:lstStyle/>
          <a:p>
            <a:pPr algn="l"/>
            <a:r>
              <a:rPr lang="en-IN" sz="1800" b="0" i="0" u="none" strike="noStrike" baseline="0" dirty="0">
                <a:latin typeface="Times-Roman"/>
              </a:rPr>
              <a:t>The entities comprising the </a:t>
            </a:r>
            <a:r>
              <a:rPr lang="en-US" sz="1800" b="0" i="0" u="none" strike="noStrike" baseline="0" dirty="0">
                <a:latin typeface="Times-Roman"/>
              </a:rPr>
              <a:t>corresponding layers on different machines are called </a:t>
            </a:r>
            <a:r>
              <a:rPr lang="en-US" sz="1800" b="1" i="0" u="none" strike="noStrike" baseline="0" dirty="0">
                <a:latin typeface="Times-Bold"/>
              </a:rPr>
              <a:t>peers</a:t>
            </a:r>
            <a:r>
              <a:rPr lang="en-US" sz="1800" b="0" i="0" u="none" strike="noStrike" baseline="0" dirty="0">
                <a:latin typeface="Times-Roman"/>
              </a:rPr>
              <a:t>.</a:t>
            </a:r>
          </a:p>
          <a:p>
            <a:pPr algn="l"/>
            <a:r>
              <a:rPr lang="en-IN" sz="1800" b="0" i="0" u="none" strike="noStrike" baseline="0" dirty="0">
                <a:latin typeface="Times-Roman"/>
              </a:rPr>
              <a:t>The peers may be </a:t>
            </a:r>
            <a:r>
              <a:rPr lang="en-US" sz="1800" b="0" i="0" u="none" strike="noStrike" baseline="0" dirty="0">
                <a:latin typeface="Times-Roman"/>
              </a:rPr>
              <a:t>software processes, hardware devices, or even human beings. In other words, it is the peers that communicate by using the protocol to talk to each other.</a:t>
            </a:r>
          </a:p>
          <a:p>
            <a:pPr algn="l"/>
            <a:r>
              <a:rPr lang="en-US" sz="1800" dirty="0">
                <a:latin typeface="Times-Roman"/>
              </a:rPr>
              <a:t>E</a:t>
            </a:r>
            <a:r>
              <a:rPr lang="en-US" sz="1800" b="0" i="0" u="none" strike="noStrike" baseline="0" dirty="0">
                <a:latin typeface="Times-Roman"/>
              </a:rPr>
              <a:t>ach layer passes data and control information to the layer immediately below it, until the lowest layer is reached. Below layer 1 is the </a:t>
            </a:r>
            <a:r>
              <a:rPr lang="en-US" sz="1800" b="1" i="0" u="none" strike="noStrike" baseline="0" dirty="0">
                <a:latin typeface="Times-Bold"/>
              </a:rPr>
              <a:t>physical medium </a:t>
            </a:r>
            <a:r>
              <a:rPr lang="en-US" sz="1800" b="0" i="0" u="none" strike="noStrike" baseline="0" dirty="0">
                <a:latin typeface="Times-Roman"/>
              </a:rPr>
              <a:t>through which actual communication occurs. In</a:t>
            </a:r>
          </a:p>
          <a:p>
            <a:pPr algn="l"/>
            <a:r>
              <a:rPr lang="en-US" sz="1800" b="0" i="0" u="none" strike="noStrike" baseline="0" dirty="0">
                <a:latin typeface="Times-Roman"/>
              </a:rPr>
              <a:t>Fig. 1-13, virtual communication is shown by dotted lines and physical communication </a:t>
            </a:r>
            <a:r>
              <a:rPr lang="en-IN" sz="1800" b="0" i="0" u="none" strike="noStrike" baseline="0" dirty="0">
                <a:latin typeface="Times-Roman"/>
              </a:rPr>
              <a:t>by solid lines.</a:t>
            </a:r>
          </a:p>
          <a:p>
            <a:pPr algn="l"/>
            <a:r>
              <a:rPr lang="en-US" sz="1800" b="0" i="0" u="none" strike="noStrike" baseline="0" dirty="0">
                <a:latin typeface="Times-Roman"/>
              </a:rPr>
              <a:t>Between each pair of adjacent layers is an </a:t>
            </a:r>
            <a:r>
              <a:rPr lang="en-US" sz="1800" b="1" i="0" u="none" strike="noStrike" baseline="0" dirty="0">
                <a:latin typeface="Times-Bold"/>
              </a:rPr>
              <a:t>interface</a:t>
            </a:r>
            <a:r>
              <a:rPr lang="en-US" sz="1800" b="0" i="0" u="none" strike="noStrike" baseline="0" dirty="0">
                <a:latin typeface="Times-Roman"/>
              </a:rPr>
              <a:t>. The interface defines which primitive operations and services the lower layer makes available to the </a:t>
            </a:r>
            <a:r>
              <a:rPr lang="en-IN" sz="1800" b="0" i="0" u="none" strike="noStrike" baseline="0" dirty="0">
                <a:latin typeface="Times-Roman"/>
              </a:rPr>
              <a:t>upper one.</a:t>
            </a:r>
          </a:p>
          <a:p>
            <a:pPr algn="l"/>
            <a:r>
              <a:rPr lang="en-US" sz="1800" b="0" i="0" u="none" strike="noStrike" baseline="0" dirty="0">
                <a:latin typeface="Times-Roman"/>
              </a:rPr>
              <a:t>A set of layers and protocols is called a </a:t>
            </a:r>
            <a:r>
              <a:rPr lang="en-US" sz="1800" b="1" i="0" u="none" strike="noStrike" baseline="0" dirty="0">
                <a:latin typeface="Times-Bold"/>
              </a:rPr>
              <a:t>network architecture</a:t>
            </a:r>
            <a:r>
              <a:rPr lang="en-US" sz="1800" b="0" i="0" u="none" strike="noStrike" baseline="0" dirty="0">
                <a:latin typeface="Times-Roman"/>
              </a:rPr>
              <a:t>.</a:t>
            </a:r>
          </a:p>
          <a:p>
            <a:pPr algn="l"/>
            <a:r>
              <a:rPr lang="en-US" sz="1800" b="0" i="0" u="none" strike="noStrike" baseline="0" dirty="0">
                <a:latin typeface="Times-Roman"/>
              </a:rPr>
              <a:t>A list of the protocols used by a certain system, one protocol per layer, is called a </a:t>
            </a:r>
            <a:r>
              <a:rPr lang="en-US" sz="1800" b="1" i="0" u="none" strike="noStrike" baseline="0" dirty="0">
                <a:latin typeface="Times-Bold"/>
              </a:rPr>
              <a:t>protocol stack</a:t>
            </a:r>
            <a:r>
              <a:rPr lang="en-US" sz="1800" b="0" i="0" u="none" strike="noStrike" baseline="0" dirty="0">
                <a:latin typeface="Times-Roman"/>
              </a:rPr>
              <a:t>.</a:t>
            </a:r>
            <a:endParaRPr lang="en-IN" dirty="0"/>
          </a:p>
        </p:txBody>
      </p:sp>
    </p:spTree>
    <p:extLst>
      <p:ext uri="{BB962C8B-B14F-4D97-AF65-F5344CB8AC3E}">
        <p14:creationId xmlns:p14="http://schemas.microsoft.com/office/powerpoint/2010/main" val="80683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DC36-A012-4C00-9097-87F6F7CFB240}"/>
              </a:ext>
            </a:extLst>
          </p:cNvPr>
          <p:cNvSpPr>
            <a:spLocks noGrp="1"/>
          </p:cNvSpPr>
          <p:nvPr>
            <p:ph type="title"/>
          </p:nvPr>
        </p:nvSpPr>
        <p:spPr/>
        <p:txBody>
          <a:bodyPr/>
          <a:lstStyle/>
          <a:p>
            <a:r>
              <a:rPr lang="en-US" dirty="0"/>
              <a:t>Message Passing with Headers</a:t>
            </a:r>
            <a:endParaRPr lang="en-IN" dirty="0"/>
          </a:p>
        </p:txBody>
      </p:sp>
      <p:sp>
        <p:nvSpPr>
          <p:cNvPr id="3" name="Content Placeholder 2">
            <a:extLst>
              <a:ext uri="{FF2B5EF4-FFF2-40B4-BE49-F238E27FC236}">
                <a16:creationId xmlns:a16="http://schemas.microsoft.com/office/drawing/2014/main" id="{7931202C-7106-4A67-AC2D-C0CA1E2E870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1042F07-20AF-4511-B7EA-54F83B9EEC0E}"/>
              </a:ext>
            </a:extLst>
          </p:cNvPr>
          <p:cNvPicPr>
            <a:picLocks noChangeAspect="1"/>
          </p:cNvPicPr>
          <p:nvPr/>
        </p:nvPicPr>
        <p:blipFill>
          <a:blip r:embed="rId2"/>
          <a:stretch>
            <a:fillRect/>
          </a:stretch>
        </p:blipFill>
        <p:spPr>
          <a:xfrm>
            <a:off x="838200" y="1825625"/>
            <a:ext cx="10515600" cy="4785394"/>
          </a:xfrm>
          <a:prstGeom prst="rect">
            <a:avLst/>
          </a:prstGeom>
        </p:spPr>
      </p:pic>
    </p:spTree>
    <p:extLst>
      <p:ext uri="{BB962C8B-B14F-4D97-AF65-F5344CB8AC3E}">
        <p14:creationId xmlns:p14="http://schemas.microsoft.com/office/powerpoint/2010/main" val="335067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3C27-05D1-453E-8C4B-046A73B1D528}"/>
              </a:ext>
            </a:extLst>
          </p:cNvPr>
          <p:cNvSpPr>
            <a:spLocks noGrp="1"/>
          </p:cNvSpPr>
          <p:nvPr>
            <p:ph type="title"/>
          </p:nvPr>
        </p:nvSpPr>
        <p:spPr/>
        <p:txBody>
          <a:bodyPr/>
          <a:lstStyle/>
          <a:p>
            <a:r>
              <a:rPr lang="en-US" b="1" dirty="0"/>
              <a:t>Design issues for the Layers</a:t>
            </a:r>
            <a:endParaRPr lang="en-IN" b="1" dirty="0"/>
          </a:p>
        </p:txBody>
      </p:sp>
      <p:sp>
        <p:nvSpPr>
          <p:cNvPr id="3" name="Content Placeholder 2">
            <a:extLst>
              <a:ext uri="{FF2B5EF4-FFF2-40B4-BE49-F238E27FC236}">
                <a16:creationId xmlns:a16="http://schemas.microsoft.com/office/drawing/2014/main" id="{8BC2CF1F-536E-4CE9-B941-31A7DFF84F6C}"/>
              </a:ext>
            </a:extLst>
          </p:cNvPr>
          <p:cNvSpPr>
            <a:spLocks noGrp="1"/>
          </p:cNvSpPr>
          <p:nvPr>
            <p:ph idx="1"/>
          </p:nvPr>
        </p:nvSpPr>
        <p:spPr/>
        <p:txBody>
          <a:bodyPr/>
          <a:lstStyle/>
          <a:p>
            <a:pPr algn="l"/>
            <a:r>
              <a:rPr lang="en-US" sz="1800" b="0" i="0" u="none" strike="noStrike" baseline="0" dirty="0">
                <a:latin typeface="Times-Roman"/>
              </a:rPr>
              <a:t>Reliability is the design issue of making a network that operates correctly even though it is made up of a collection of components that are themselves </a:t>
            </a:r>
            <a:r>
              <a:rPr lang="en-IN" sz="1800" b="0" i="0" u="none" strike="noStrike" baseline="0" dirty="0">
                <a:latin typeface="Times-Roman"/>
              </a:rPr>
              <a:t>unreliable.</a:t>
            </a:r>
          </a:p>
          <a:p>
            <a:pPr algn="l"/>
            <a:r>
              <a:rPr lang="en-US" sz="1800" b="0" i="0" u="none" strike="noStrike" baseline="0" dirty="0">
                <a:latin typeface="Times-Roman"/>
              </a:rPr>
              <a:t>A second design issue concerns the evolution of the network. Over time, networks grow larger and new designs emerge that need to be connected to the existing </a:t>
            </a:r>
            <a:r>
              <a:rPr lang="en-IN" sz="1800" b="0" i="0" u="none" strike="noStrike" baseline="0" dirty="0">
                <a:latin typeface="Times-Roman"/>
              </a:rPr>
              <a:t>network.</a:t>
            </a:r>
          </a:p>
          <a:p>
            <a:pPr algn="l"/>
            <a:r>
              <a:rPr lang="en-US" sz="1800" b="0" i="0" u="none" strike="noStrike" baseline="0" dirty="0">
                <a:latin typeface="Times-Roman"/>
              </a:rPr>
              <a:t>A third design issue is resource allocation. Networks provide a service to hosts from their underlying resources, such as the capacity of transmission lines.</a:t>
            </a:r>
          </a:p>
          <a:p>
            <a:pPr algn="l"/>
            <a:r>
              <a:rPr lang="en-US" sz="1800" b="0" i="0" u="none" strike="noStrike" baseline="0" dirty="0">
                <a:latin typeface="Times-Roman"/>
              </a:rPr>
              <a:t>The last major design issue is to secure the network by defending it against </a:t>
            </a:r>
            <a:r>
              <a:rPr lang="en-IN" sz="1800" b="0" i="0" u="none" strike="noStrike" baseline="0" dirty="0">
                <a:latin typeface="Times-Roman"/>
              </a:rPr>
              <a:t>different kinds of threats.</a:t>
            </a:r>
            <a:endParaRPr lang="en-US" sz="1800" b="0" i="0" u="none" strike="noStrike" baseline="0" dirty="0">
              <a:latin typeface="Times-Roman"/>
            </a:endParaRPr>
          </a:p>
          <a:p>
            <a:pPr algn="l"/>
            <a:endParaRPr lang="en-IN" dirty="0"/>
          </a:p>
        </p:txBody>
      </p:sp>
    </p:spTree>
    <p:extLst>
      <p:ext uri="{BB962C8B-B14F-4D97-AF65-F5344CB8AC3E}">
        <p14:creationId xmlns:p14="http://schemas.microsoft.com/office/powerpoint/2010/main" val="263243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A4E8-3857-4D82-BB53-4ACD59B339E5}"/>
              </a:ext>
            </a:extLst>
          </p:cNvPr>
          <p:cNvSpPr>
            <a:spLocks noGrp="1"/>
          </p:cNvSpPr>
          <p:nvPr>
            <p:ph type="title"/>
          </p:nvPr>
        </p:nvSpPr>
        <p:spPr/>
        <p:txBody>
          <a:bodyPr>
            <a:normAutofit/>
          </a:bodyPr>
          <a:lstStyle/>
          <a:p>
            <a:r>
              <a:rPr lang="en-IN" sz="3200" b="1" i="0" u="none" strike="noStrike" baseline="0" dirty="0">
                <a:latin typeface="Times-Bold"/>
              </a:rPr>
              <a:t>Connection-Oriented Versus Connectionless Service</a:t>
            </a:r>
            <a:endParaRPr lang="en-IN" sz="3200" dirty="0"/>
          </a:p>
        </p:txBody>
      </p:sp>
      <p:sp>
        <p:nvSpPr>
          <p:cNvPr id="3" name="Content Placeholder 2">
            <a:extLst>
              <a:ext uri="{FF2B5EF4-FFF2-40B4-BE49-F238E27FC236}">
                <a16:creationId xmlns:a16="http://schemas.microsoft.com/office/drawing/2014/main" id="{B2CD9144-AD4E-4535-B102-184EA4805078}"/>
              </a:ext>
            </a:extLst>
          </p:cNvPr>
          <p:cNvSpPr>
            <a:spLocks noGrp="1"/>
          </p:cNvSpPr>
          <p:nvPr>
            <p:ph idx="1"/>
          </p:nvPr>
        </p:nvSpPr>
        <p:spPr/>
        <p:txBody>
          <a:bodyPr/>
          <a:lstStyle/>
          <a:p>
            <a:pPr algn="l"/>
            <a:r>
              <a:rPr lang="en-US" b="0" i="0" dirty="0">
                <a:solidFill>
                  <a:srgbClr val="212529"/>
                </a:solidFill>
                <a:effectLst/>
                <a:latin typeface="system-ui"/>
              </a:rPr>
              <a:t>These are the two services given by the layers to layers above them. These services are:</a:t>
            </a:r>
          </a:p>
          <a:p>
            <a:pPr algn="l">
              <a:buFont typeface="+mj-lt"/>
              <a:buAutoNum type="arabicPeriod"/>
            </a:pPr>
            <a:r>
              <a:rPr lang="en-US" b="0" i="0" dirty="0">
                <a:solidFill>
                  <a:srgbClr val="212529"/>
                </a:solidFill>
                <a:effectLst/>
                <a:latin typeface="system-ui"/>
              </a:rPr>
              <a:t>Connection Oriented Service</a:t>
            </a:r>
          </a:p>
          <a:p>
            <a:pPr algn="l">
              <a:buFont typeface="+mj-lt"/>
              <a:buAutoNum type="arabicPeriod"/>
            </a:pPr>
            <a:r>
              <a:rPr lang="en-US" b="0" i="0" dirty="0">
                <a:solidFill>
                  <a:srgbClr val="212529"/>
                </a:solidFill>
                <a:effectLst/>
                <a:latin typeface="system-ui"/>
              </a:rPr>
              <a:t>Connectionless Services</a:t>
            </a:r>
          </a:p>
          <a:p>
            <a:endParaRPr lang="en-IN" dirty="0"/>
          </a:p>
        </p:txBody>
      </p:sp>
    </p:spTree>
    <p:extLst>
      <p:ext uri="{BB962C8B-B14F-4D97-AF65-F5344CB8AC3E}">
        <p14:creationId xmlns:p14="http://schemas.microsoft.com/office/powerpoint/2010/main" val="325756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9A25-D45D-43F6-B517-146635A3A54C}"/>
              </a:ext>
            </a:extLst>
          </p:cNvPr>
          <p:cNvSpPr>
            <a:spLocks noGrp="1"/>
          </p:cNvSpPr>
          <p:nvPr>
            <p:ph type="title"/>
          </p:nvPr>
        </p:nvSpPr>
        <p:spPr/>
        <p:txBody>
          <a:bodyPr/>
          <a:lstStyle/>
          <a:p>
            <a:r>
              <a:rPr lang="en-IN" b="0" i="0" dirty="0">
                <a:solidFill>
                  <a:srgbClr val="212529"/>
                </a:solidFill>
                <a:effectLst/>
                <a:latin typeface="system-ui"/>
              </a:rPr>
              <a:t>Connection Oriented Services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AEF324FF-F252-4691-B9CD-7E1E902F643A}"/>
              </a:ext>
            </a:extLst>
          </p:cNvPr>
          <p:cNvSpPr>
            <a:spLocks noGrp="1"/>
          </p:cNvSpPr>
          <p:nvPr>
            <p:ph idx="1"/>
          </p:nvPr>
        </p:nvSpPr>
        <p:spPr/>
        <p:txBody>
          <a:bodyPr>
            <a:normAutofit fontScale="92500" lnSpcReduction="20000"/>
          </a:bodyPr>
          <a:lstStyle/>
          <a:p>
            <a:pPr algn="l"/>
            <a:r>
              <a:rPr lang="en-US" b="0" i="0" dirty="0">
                <a:solidFill>
                  <a:srgbClr val="212529"/>
                </a:solidFill>
                <a:effectLst/>
                <a:latin typeface="system-ui"/>
              </a:rPr>
              <a:t>There is a sequence of operation to be followed by the users of connection oriented service. These are:</a:t>
            </a:r>
          </a:p>
          <a:p>
            <a:pPr algn="l">
              <a:buFont typeface="+mj-lt"/>
              <a:buAutoNum type="arabicPeriod"/>
            </a:pPr>
            <a:r>
              <a:rPr lang="en-US" b="0" i="0" dirty="0">
                <a:solidFill>
                  <a:srgbClr val="212529"/>
                </a:solidFill>
                <a:effectLst/>
                <a:latin typeface="system-ui"/>
              </a:rPr>
              <a:t>Connection is established.</a:t>
            </a:r>
          </a:p>
          <a:p>
            <a:pPr algn="l">
              <a:buFont typeface="+mj-lt"/>
              <a:buAutoNum type="arabicPeriod"/>
            </a:pPr>
            <a:r>
              <a:rPr lang="en-US" b="0" i="0" dirty="0">
                <a:solidFill>
                  <a:srgbClr val="212529"/>
                </a:solidFill>
                <a:effectLst/>
                <a:latin typeface="system-ui"/>
              </a:rPr>
              <a:t>Information is sent.</a:t>
            </a:r>
          </a:p>
          <a:p>
            <a:pPr algn="l">
              <a:buFont typeface="+mj-lt"/>
              <a:buAutoNum type="arabicPeriod"/>
            </a:pPr>
            <a:r>
              <a:rPr lang="en-US" b="0" i="0" dirty="0">
                <a:solidFill>
                  <a:srgbClr val="212529"/>
                </a:solidFill>
                <a:effectLst/>
                <a:latin typeface="system-ui"/>
              </a:rPr>
              <a:t>Connection is released.</a:t>
            </a:r>
          </a:p>
          <a:p>
            <a:pPr algn="l"/>
            <a:r>
              <a:rPr lang="en-US" b="0" i="0" dirty="0">
                <a:solidFill>
                  <a:srgbClr val="212529"/>
                </a:solidFill>
                <a:effectLst/>
                <a:latin typeface="system-ui"/>
              </a:rPr>
              <a:t>In connection oriented service we have to establish a connection before starting the communication. When connection is established, we send the message or the information and then we release the connection.</a:t>
            </a:r>
          </a:p>
          <a:p>
            <a:pPr algn="l"/>
            <a:r>
              <a:rPr lang="en-US" b="0" i="0" dirty="0">
                <a:solidFill>
                  <a:srgbClr val="212529"/>
                </a:solidFill>
                <a:effectLst/>
                <a:latin typeface="system-ui"/>
              </a:rPr>
              <a:t>Connection oriented service is more reliable than connectionless service. We can send the message in connection oriented service if there is an error at the receivers end. Example of connection oriented is TCP (Transmission Control Protocol)</a:t>
            </a:r>
          </a:p>
          <a:p>
            <a:endParaRPr lang="en-IN" dirty="0"/>
          </a:p>
        </p:txBody>
      </p:sp>
    </p:spTree>
    <p:extLst>
      <p:ext uri="{BB962C8B-B14F-4D97-AF65-F5344CB8AC3E}">
        <p14:creationId xmlns:p14="http://schemas.microsoft.com/office/powerpoint/2010/main" val="376955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B213-F3F3-42B2-A254-88C18E5B8925}"/>
              </a:ext>
            </a:extLst>
          </p:cNvPr>
          <p:cNvSpPr>
            <a:spLocks noGrp="1"/>
          </p:cNvSpPr>
          <p:nvPr>
            <p:ph type="title"/>
          </p:nvPr>
        </p:nvSpPr>
        <p:spPr/>
        <p:txBody>
          <a:bodyPr/>
          <a:lstStyle/>
          <a:p>
            <a:r>
              <a:rPr lang="en-IN" b="0" i="0" dirty="0">
                <a:solidFill>
                  <a:srgbClr val="212529"/>
                </a:solidFill>
                <a:effectLst/>
                <a:latin typeface="system-ui"/>
              </a:rPr>
              <a:t>Connection Less Services</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DF2990B5-6644-4B68-968D-9BB723D6A66F}"/>
              </a:ext>
            </a:extLst>
          </p:cNvPr>
          <p:cNvSpPr>
            <a:spLocks noGrp="1"/>
          </p:cNvSpPr>
          <p:nvPr>
            <p:ph idx="1"/>
          </p:nvPr>
        </p:nvSpPr>
        <p:spPr/>
        <p:txBody>
          <a:bodyPr>
            <a:normAutofit lnSpcReduction="10000"/>
          </a:bodyPr>
          <a:lstStyle/>
          <a:p>
            <a:pPr algn="l"/>
            <a:r>
              <a:rPr lang="en-US" b="0" i="0" dirty="0">
                <a:solidFill>
                  <a:srgbClr val="212529"/>
                </a:solidFill>
                <a:effectLst/>
                <a:latin typeface="system-ui"/>
              </a:rPr>
              <a:t>It is similar to the postal services, as it carries the full address where the message (letter) is to be carried. Each message is routed independently from source to destination. The order of message sent can be different from the order received.</a:t>
            </a:r>
          </a:p>
          <a:p>
            <a:pPr algn="l"/>
            <a:r>
              <a:rPr lang="en-US" b="0" i="0" dirty="0">
                <a:solidFill>
                  <a:srgbClr val="212529"/>
                </a:solidFill>
                <a:effectLst/>
                <a:latin typeface="system-ui"/>
              </a:rPr>
              <a:t>In connectionless the data is transferred in one direction from source to destination without checking that destination is still there or not or if it prepared to accept the message. Authentication is not needed in this. Example of Connectionless service is UDP (User Datagram Protocol) protocol.</a:t>
            </a:r>
          </a:p>
          <a:p>
            <a:br>
              <a:rPr lang="en-US" dirty="0"/>
            </a:br>
            <a:endParaRPr lang="en-IN" dirty="0"/>
          </a:p>
        </p:txBody>
      </p:sp>
    </p:spTree>
    <p:extLst>
      <p:ext uri="{BB962C8B-B14F-4D97-AF65-F5344CB8AC3E}">
        <p14:creationId xmlns:p14="http://schemas.microsoft.com/office/powerpoint/2010/main" val="33487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C266-5314-4DD8-8F29-5F34CEBBA83C}"/>
              </a:ext>
            </a:extLst>
          </p:cNvPr>
          <p:cNvSpPr>
            <a:spLocks noGrp="1"/>
          </p:cNvSpPr>
          <p:nvPr>
            <p:ph type="title"/>
          </p:nvPr>
        </p:nvSpPr>
        <p:spPr/>
        <p:txBody>
          <a:bodyPr>
            <a:normAutofit fontScale="90000"/>
          </a:bodyPr>
          <a:lstStyle/>
          <a:p>
            <a:br>
              <a:rPr lang="en-US" b="0" i="0" dirty="0">
                <a:solidFill>
                  <a:srgbClr val="212529"/>
                </a:solidFill>
                <a:effectLst/>
                <a:latin typeface="system-ui"/>
              </a:rPr>
            </a:br>
            <a:r>
              <a:rPr lang="en-US" b="0" i="0" dirty="0">
                <a:solidFill>
                  <a:srgbClr val="212529"/>
                </a:solidFill>
                <a:effectLst/>
                <a:latin typeface="system-ui"/>
              </a:rPr>
              <a:t>Difference: Connection oriented and Connectionless service</a:t>
            </a:r>
            <a:br>
              <a:rPr lang="en-US"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2A090CC5-5D4C-4937-9FBA-C08BDDCA066D}"/>
              </a:ext>
            </a:extLst>
          </p:cNvPr>
          <p:cNvSpPr>
            <a:spLocks noGrp="1"/>
          </p:cNvSpPr>
          <p:nvPr>
            <p:ph idx="1"/>
          </p:nvPr>
        </p:nvSpPr>
        <p:spPr/>
        <p:txBody>
          <a:bodyPr/>
          <a:lstStyle/>
          <a:p>
            <a:pPr algn="l">
              <a:buFont typeface="+mj-lt"/>
              <a:buAutoNum type="arabicPeriod"/>
            </a:pPr>
            <a:r>
              <a:rPr lang="en-US" b="0" i="0" dirty="0">
                <a:solidFill>
                  <a:srgbClr val="212529"/>
                </a:solidFill>
                <a:effectLst/>
                <a:latin typeface="system-ui"/>
              </a:rPr>
              <a:t>In connection oriented service authentication is needed, while connectionless service does not need any authentication.</a:t>
            </a:r>
          </a:p>
          <a:p>
            <a:pPr algn="l">
              <a:buFont typeface="+mj-lt"/>
              <a:buAutoNum type="arabicPeriod"/>
            </a:pPr>
            <a:r>
              <a:rPr lang="en-US" b="0" i="0" dirty="0">
                <a:solidFill>
                  <a:srgbClr val="212529"/>
                </a:solidFill>
                <a:effectLst/>
                <a:latin typeface="system-ui"/>
              </a:rPr>
              <a:t>Connection oriented protocol makes a connection and checks whether message is received or not and sends again if an error occurs, while connectionless service protocol does not guarantees a message delivery.</a:t>
            </a:r>
          </a:p>
          <a:p>
            <a:pPr algn="l">
              <a:buFont typeface="+mj-lt"/>
              <a:buAutoNum type="arabicPeriod"/>
            </a:pPr>
            <a:r>
              <a:rPr lang="en-US" b="0" i="0" dirty="0">
                <a:solidFill>
                  <a:srgbClr val="212529"/>
                </a:solidFill>
                <a:effectLst/>
                <a:latin typeface="system-ui"/>
              </a:rPr>
              <a:t>Connection oriented service is more reliable than connectionless service.</a:t>
            </a:r>
          </a:p>
          <a:p>
            <a:pPr algn="l">
              <a:buFont typeface="+mj-lt"/>
              <a:buAutoNum type="arabicPeriod"/>
            </a:pPr>
            <a:r>
              <a:rPr lang="en-US" b="0" i="0" dirty="0">
                <a:solidFill>
                  <a:srgbClr val="212529"/>
                </a:solidFill>
                <a:effectLst/>
                <a:latin typeface="system-ui"/>
              </a:rPr>
              <a:t>Connection oriented service interface is stream based and connectionless is message based.</a:t>
            </a:r>
          </a:p>
          <a:p>
            <a:endParaRPr lang="en-IN" dirty="0"/>
          </a:p>
        </p:txBody>
      </p:sp>
    </p:spTree>
    <p:extLst>
      <p:ext uri="{BB962C8B-B14F-4D97-AF65-F5344CB8AC3E}">
        <p14:creationId xmlns:p14="http://schemas.microsoft.com/office/powerpoint/2010/main" val="204546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804</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system-ui</vt:lpstr>
      <vt:lpstr>Times-Bold</vt:lpstr>
      <vt:lpstr>Times-Italic</vt:lpstr>
      <vt:lpstr>Times-Roman</vt:lpstr>
      <vt:lpstr>Office Theme</vt:lpstr>
      <vt:lpstr>NETWORK SOFTWARE</vt:lpstr>
      <vt:lpstr> LAYERED ARCHITECTURE A five-layer network is illustrated in Fig. 1-13. </vt:lpstr>
      <vt:lpstr>LAYERED ARCHITECTURE</vt:lpstr>
      <vt:lpstr>Message Passing with Headers</vt:lpstr>
      <vt:lpstr>Design issues for the Layers</vt:lpstr>
      <vt:lpstr>Connection-Oriented Versus Connectionless Service</vt:lpstr>
      <vt:lpstr>Connection Oriented Services </vt:lpstr>
      <vt:lpstr>Connection Less Services </vt:lpstr>
      <vt:lpstr> Difference: Connection oriented and Connectionless service </vt:lpstr>
      <vt:lpstr>Figure 1-16 summarizes the types of services</vt:lpstr>
      <vt:lpstr>Service Primitives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SOFTWARE</dc:title>
  <dc:creator>ANU A</dc:creator>
  <cp:lastModifiedBy>ANU A</cp:lastModifiedBy>
  <cp:revision>24</cp:revision>
  <dcterms:created xsi:type="dcterms:W3CDTF">2021-09-23T05:51:47Z</dcterms:created>
  <dcterms:modified xsi:type="dcterms:W3CDTF">2021-09-23T06:44:19Z</dcterms:modified>
</cp:coreProperties>
</file>