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7" r:id="rId4"/>
    <p:sldId id="268" r:id="rId5"/>
    <p:sldId id="266" r:id="rId6"/>
    <p:sldId id="258" r:id="rId7"/>
    <p:sldId id="288" r:id="rId8"/>
    <p:sldId id="289" r:id="rId9"/>
    <p:sldId id="272" r:id="rId10"/>
    <p:sldId id="285" r:id="rId11"/>
    <p:sldId id="273" r:id="rId12"/>
    <p:sldId id="274" r:id="rId13"/>
    <p:sldId id="275" r:id="rId14"/>
    <p:sldId id="276" r:id="rId15"/>
    <p:sldId id="277" r:id="rId16"/>
    <p:sldId id="278" r:id="rId17"/>
    <p:sldId id="292" r:id="rId18"/>
    <p:sldId id="293" r:id="rId19"/>
    <p:sldId id="290" r:id="rId20"/>
    <p:sldId id="269" r:id="rId21"/>
    <p:sldId id="270" r:id="rId22"/>
    <p:sldId id="271" r:id="rId23"/>
    <p:sldId id="279" r:id="rId24"/>
    <p:sldId id="280" r:id="rId25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1" d="100"/>
          <a:sy n="81" d="100"/>
        </p:scale>
        <p:origin x="-684" y="-84"/>
      </p:cViewPr>
      <p:guideLst>
        <p:guide orient="horz" pos="2160"/>
        <p:guide pos="2880"/>
      </p:guideLst>
    </p:cSldViewPr>
  </p:slideViewPr>
  <p:sorterViewPr>
    <p:cViewPr>
      <p:scale>
        <a:sx n="66" d="100"/>
        <a:sy n="66" d="100"/>
      </p:scale>
      <p:origin x="0" y="45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presProps" Target="presProps.xml" /><Relationship Id="rId30" Type="http://schemas.openxmlformats.org/officeDocument/2006/relationships/tableStyles" Target="tableStyles.xml" 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image" Target="../media/image1.png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 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 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87B9CBA-1CEB-4D2A-99C5-001FEB4E25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6297A1B-A6F5-477F-AC85-F9BB31A8ACF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E3BED404-EBE3-4558-8640-2DC6AACAF33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6338" y="695325"/>
            <a:ext cx="4645025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D78C2C3F-BBD2-4DB6-9431-C2B3F140EB1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B93C5FF2-5C88-4756-9059-43667ACA0FF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B6B59209-7CB6-4AA2-A1E9-B754FB37BD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64C996F1-4FD8-4C81-B816-CD963800A07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9260-9511-41F8-861D-A8A4574CA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B738B-BD64-4116-9ECD-944EA2167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1149B-7CB3-497F-B80A-F8E6B6F8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D6D2C-650D-4C9D-868E-D5555F61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505D3-F9FA-454A-B6B6-0C4520D2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3EBFD-5180-4D53-80A2-E5C668144E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463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E2EE-9B1D-48B5-8703-7E66D567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7E4B8-2102-41A5-BF07-E6FFF7135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7FB0D-DEDF-4E0E-832F-EFC32A72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7A8EB-2FF9-447D-8D4A-CC84BB40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3F3DD-FE2B-41A3-AC08-43326262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645EBA-07ED-4D51-8762-429CC89BEA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22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0C851-6E25-4EB5-9020-59D8DFA65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2547B-9D24-4781-839A-50A386373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61D5D-9367-485D-BD59-1A68AAB5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1EE0C-F92C-47E8-BE54-94B4E760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B612-5C52-4FDB-82CA-4B6002F2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41824-4217-4175-A463-B6C4EEFE98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6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4284-049E-4734-A8A5-F3C9C123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AC041-B5F7-4031-A0F6-E6EFDC827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C200D-08FA-4544-94F3-D8AC67FA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45271-31FA-40A8-A0B1-05EB31D2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9239C-6F46-4BFF-8730-2228AF9D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10201C-820A-4F36-A5B9-3EED453B51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13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8D79-7AFC-4234-8966-6907B4E9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B137D-FEF6-461B-99FA-F8D0551B2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0D778-E554-4A1D-B354-F24BC601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8C242-E013-45F8-8917-D866DE8F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4D8AE-D359-4032-8FE8-E3059123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D95FF-415F-42C4-BC2E-6619285325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8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65BD-886B-42C2-9670-0B0E0781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277C-0B2C-4F6E-8EE9-8C154443C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DD114-A11F-43D2-8352-4BB1ECB33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F4161-0D50-44E5-A720-9F8A90DB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4333F-8057-4C7A-90B0-2A854A2D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526AD-3F55-4671-AC6B-91932ADD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92B59-9AD1-4058-9BF3-8CB7BCD5DA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398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787B-84B7-4863-990F-FB542788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6AE14-0352-4F61-ABF5-ACB58C340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D5031-ADA1-45B8-B6D6-91E736341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B2C3D-31AD-45DE-B51C-0B40ECDF3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FDC76-2A59-4A35-94DF-3352841E6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3850DE-A6E2-4B5A-8E83-F2830DE8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C599A7-2080-4AED-9D0B-DD98A59C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BE1A2-56D4-4223-8B8F-CE26AC39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9C731-47D5-47F2-A04D-437A3B6BD7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95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7598-5B61-45CD-B9A3-840060A9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3850F-7BFE-44F5-9173-8B0FCFE6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A2AF8-A206-4253-9B8B-14DE546D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3E7B1-0E08-4848-A549-5E1E8199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3D517F-5D9B-45DD-9DAA-9C67DB2F87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41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47AC7-5531-4EDF-BB6E-E002FB3C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32C58-3204-4D18-9730-6F908CE3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26AC5-7E76-412B-93D2-F3D1DB55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0F7C8-ED6C-445C-B5A1-B1CA318950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43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1342-6828-43CA-9769-9557CE40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10512-E705-4EAF-B953-B963E45B4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D0E61-5133-47A7-B762-2691A08F5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9768C-0BA9-4EC0-A177-C5A410623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7954B-BEF0-4511-84C5-611A34EF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28F10-F005-4BF7-BE2A-A9104743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D8194B-6C1C-4638-AFF4-1E3A7937D4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599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29B0-6E5A-4020-89F9-DF49810E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44BB4-B74E-479F-A64C-4BE9C2D22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4D223-C8CA-40CA-9CAD-86B162FA0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8A48D-9993-49B7-9DA3-F1280677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9B7EA-1926-430E-946A-9B9BE015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A07F8-4F04-48AD-9247-DF642D33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4345B-0F66-4759-8627-08473B3A9F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143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71D18B4-95E9-4D86-B64A-C9B7FFF62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3E2A9D2-DC37-4541-A161-71F1155CF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2A1B926-D87C-4637-9EBC-E6AEBE80B20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E470334-9D32-45C7-988D-2195CB5F341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375BD64-B771-44E8-BBBB-69DF87CF41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7001CC8-A2C5-45DB-B90B-EDC14D70C8F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3.vml" /><Relationship Id="rId4" Type="http://schemas.openxmlformats.org/officeDocument/2006/relationships/image" Target="../media/image4.pn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4.vml" /><Relationship Id="rId4" Type="http://schemas.openxmlformats.org/officeDocument/2006/relationships/image" Target="../media/image5.pn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1.vml" /><Relationship Id="rId6" Type="http://schemas.openxmlformats.org/officeDocument/2006/relationships/image" Target="../media/image2.png" /><Relationship Id="rId5" Type="http://schemas.openxmlformats.org/officeDocument/2006/relationships/oleObject" Target="../embeddings/oleObject2.bin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2.vml" /><Relationship Id="rId4" Type="http://schemas.openxmlformats.org/officeDocument/2006/relationships/image" Target="../media/image3.png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05D08F8-EEDA-449B-A7E6-5EC12FC8B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33400"/>
            <a:ext cx="6905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ElecEng 458 - Computer Architecture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CF69C06-C31F-41B7-B57C-62DC8D7A8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8305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legacyObliqueBottomRight"/>
            <a:lightRig rig="legacyNormal4" dir="t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72A83DFE-E385-412C-AD9F-9DE2A6F36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47800"/>
            <a:ext cx="7940675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 Legal Stuff</a:t>
            </a:r>
          </a:p>
          <a:p>
            <a:r>
              <a:rPr lang="en-US" altLang="en-US"/>
              <a:t>	Introductions</a:t>
            </a:r>
          </a:p>
          <a:p>
            <a:r>
              <a:rPr lang="en-US" altLang="en-US"/>
              <a:t>	Textbook</a:t>
            </a:r>
          </a:p>
          <a:p>
            <a:r>
              <a:rPr lang="en-US" altLang="en-US"/>
              <a:t>	Prerequisites</a:t>
            </a:r>
          </a:p>
          <a:p>
            <a:r>
              <a:rPr lang="en-US" altLang="en-US"/>
              <a:t>	Grading and Rules</a:t>
            </a:r>
          </a:p>
          <a:p>
            <a:endParaRPr lang="en-US" altLang="en-US"/>
          </a:p>
          <a:p>
            <a:r>
              <a:rPr lang="en-US" altLang="en-US"/>
              <a:t>Introduction</a:t>
            </a:r>
          </a:p>
          <a:p>
            <a:r>
              <a:rPr lang="en-US" altLang="en-US"/>
              <a:t>	Course Objectives</a:t>
            </a:r>
          </a:p>
          <a:p>
            <a:r>
              <a:rPr lang="en-US" altLang="en-US"/>
              <a:t>	Topics and Lectures</a:t>
            </a:r>
          </a:p>
          <a:p>
            <a:endParaRPr lang="en-US" altLang="en-US"/>
          </a:p>
          <a:p>
            <a:r>
              <a:rPr lang="en-US" altLang="en-US"/>
              <a:t>Overview</a:t>
            </a:r>
          </a:p>
          <a:p>
            <a:r>
              <a:rPr lang="en-US" altLang="en-US"/>
              <a:t>	Computing</a:t>
            </a:r>
          </a:p>
          <a:p>
            <a:r>
              <a:rPr lang="en-US" altLang="en-US"/>
              <a:t>	History</a:t>
            </a:r>
          </a:p>
          <a:p>
            <a:r>
              <a:rPr lang="en-US" altLang="en-US"/>
              <a:t>	Architecture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>
            <a:extLst>
              <a:ext uri="{FF2B5EF4-FFF2-40B4-BE49-F238E27FC236}">
                <a16:creationId xmlns:a16="http://schemas.microsoft.com/office/drawing/2014/main" id="{52FFB754-28AB-45B9-9B7A-84C5E99719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524000"/>
          <a:ext cx="8153400" cy="398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Photo Editor Photo" r:id="rId3" imgW="0" imgH="0" progId="MSPhotoEd.3">
                  <p:embed/>
                </p:oleObj>
              </mc:Choice>
              <mc:Fallback>
                <p:oleObj name="Photo Editor Photo" r:id="rId3" imgW="0" imgH="0" progId="MSPhotoEd.3">
                  <p:embed/>
                  <p:pic>
                    <p:nvPicPr>
                      <p:cNvPr id="31746" name="Object 2">
                        <a:extLst>
                          <a:ext uri="{FF2B5EF4-FFF2-40B4-BE49-F238E27FC236}">
                            <a16:creationId xmlns:a16="http://schemas.microsoft.com/office/drawing/2014/main" id="{52FFB754-28AB-45B9-9B7A-84C5E99719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4000"/>
                        <a:ext cx="8153400" cy="398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Text Box 3">
            <a:extLst>
              <a:ext uri="{FF2B5EF4-FFF2-40B4-BE49-F238E27FC236}">
                <a16:creationId xmlns:a16="http://schemas.microsoft.com/office/drawing/2014/main" id="{29F4D094-C2ED-4617-9E71-8B901B06B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85800"/>
            <a:ext cx="4132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Historical Background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BA4EC251-04A2-4FF6-BA3C-1B4782E13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1000"/>
            <a:ext cx="8382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legacyObliqueBottomRight"/>
            <a:lightRig rig="legacyNormal4" dir="t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0670D95-E4D1-48DA-ACAE-21A971AD1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524000"/>
            <a:ext cx="6705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Wilhelm Schickhard (1623)</a:t>
            </a:r>
          </a:p>
          <a:p>
            <a:r>
              <a:rPr lang="en-US" altLang="en-US"/>
              <a:t>	Astronomer and mathematician</a:t>
            </a:r>
          </a:p>
          <a:p>
            <a:r>
              <a:rPr lang="en-US" altLang="en-US"/>
              <a:t>	Automatically add, subtract, multiply, and divide</a:t>
            </a:r>
          </a:p>
          <a:p>
            <a:endParaRPr lang="en-US" altLang="en-US"/>
          </a:p>
          <a:p>
            <a:r>
              <a:rPr lang="en-US" altLang="en-US"/>
              <a:t>Blaise Pascal (1642)</a:t>
            </a:r>
          </a:p>
          <a:p>
            <a:r>
              <a:rPr lang="en-US" altLang="en-US"/>
              <a:t>	Mathematician</a:t>
            </a:r>
          </a:p>
          <a:p>
            <a:r>
              <a:rPr lang="en-US" altLang="en-US"/>
              <a:t>	Mass produced first working machine (50 copies)</a:t>
            </a:r>
          </a:p>
          <a:p>
            <a:r>
              <a:rPr lang="en-US" altLang="en-US"/>
              <a:t>	Could only add and subtract</a:t>
            </a:r>
          </a:p>
          <a:p>
            <a:r>
              <a:rPr lang="en-US" altLang="en-US"/>
              <a:t>	Maintenance and labor problems</a:t>
            </a:r>
          </a:p>
          <a:p>
            <a:endParaRPr lang="en-US" altLang="en-US"/>
          </a:p>
          <a:p>
            <a:r>
              <a:rPr lang="en-US" altLang="en-US"/>
              <a:t>Gottfried Liebniz (1673)</a:t>
            </a:r>
          </a:p>
          <a:p>
            <a:r>
              <a:rPr lang="en-US" altLang="en-US"/>
              <a:t>	Mathematician and inventor</a:t>
            </a:r>
          </a:p>
          <a:p>
            <a:r>
              <a:rPr lang="en-US" altLang="en-US"/>
              <a:t>	Improved on Pascal’s machine</a:t>
            </a:r>
          </a:p>
          <a:p>
            <a:r>
              <a:rPr lang="en-US" altLang="en-US"/>
              <a:t>	Add, subtract, multiply, and divide</a:t>
            </a:r>
          </a:p>
          <a:p>
            <a:endParaRPr lang="en-US" altLang="en-US" sz="2400">
              <a:latin typeface="TimesNewRoman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812210F-CEFF-4A9D-8F41-2E29F4DF5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685800"/>
            <a:ext cx="8594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Computer History-Mechanical Era (1600-1940)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909DA44F-53AC-46A9-94CA-FBBD1B3EA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"/>
            <a:ext cx="8686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legacyObliqueBottomRight"/>
            <a:lightRig rig="legacyNormal4" dir="t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02093BD-830D-4EB7-8E14-CE4F30AB4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524000"/>
            <a:ext cx="6364288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Charles Babbage (1822)</a:t>
            </a:r>
          </a:p>
          <a:p>
            <a:r>
              <a:rPr lang="en-US" altLang="en-US"/>
              <a:t>	Mathematician</a:t>
            </a:r>
          </a:p>
          <a:p>
            <a:r>
              <a:rPr lang="en-US" altLang="en-US"/>
              <a:t>	“Father of modern computer”</a:t>
            </a:r>
          </a:p>
          <a:p>
            <a:r>
              <a:rPr lang="en-US" altLang="en-US"/>
              <a:t>	Wanted more accuracy in calculations</a:t>
            </a:r>
          </a:p>
          <a:p>
            <a:r>
              <a:rPr lang="en-US" altLang="en-US"/>
              <a:t>	Difference engine</a:t>
            </a:r>
          </a:p>
          <a:p>
            <a:r>
              <a:rPr lang="en-US" altLang="en-US"/>
              <a:t>		Government / science agreement</a:t>
            </a:r>
          </a:p>
          <a:p>
            <a:r>
              <a:rPr lang="en-US" altLang="en-US"/>
              <a:t>		Automatic computation of math tables</a:t>
            </a:r>
          </a:p>
          <a:p>
            <a:r>
              <a:rPr lang="en-US" altLang="en-US"/>
              <a:t>	Analytic engine</a:t>
            </a:r>
          </a:p>
          <a:p>
            <a:r>
              <a:rPr lang="en-US" altLang="en-US"/>
              <a:t>		Perform any math operation</a:t>
            </a:r>
          </a:p>
          <a:p>
            <a:r>
              <a:rPr lang="en-US" altLang="en-US"/>
              <a:t>		Punch cards</a:t>
            </a:r>
          </a:p>
          <a:p>
            <a:r>
              <a:rPr lang="en-US" altLang="en-US"/>
              <a:t>		Modern structure: I/O, storage, ALU</a:t>
            </a:r>
          </a:p>
          <a:p>
            <a:r>
              <a:rPr lang="en-US" altLang="en-US"/>
              <a:t>		Add in 1 second, multiply in 1 minute</a:t>
            </a:r>
          </a:p>
          <a:p>
            <a:r>
              <a:rPr lang="en-US" altLang="en-US"/>
              <a:t>	Both engines plagued by mechanical problems</a:t>
            </a:r>
          </a:p>
          <a:p>
            <a:endParaRPr lang="en-US" altLang="en-US"/>
          </a:p>
          <a:p>
            <a:r>
              <a:rPr lang="en-US" altLang="en-US"/>
              <a:t>George Boole (1847)</a:t>
            </a:r>
          </a:p>
          <a:p>
            <a:r>
              <a:rPr lang="en-US" altLang="en-US"/>
              <a:t>	Mathematical analysis of logic</a:t>
            </a:r>
          </a:p>
          <a:p>
            <a:r>
              <a:rPr lang="en-US" altLang="en-US"/>
              <a:t>	Investigation of laws of thought</a:t>
            </a:r>
            <a:endParaRPr lang="en-US" altLang="en-US" sz="2400">
              <a:latin typeface="TimesNewRoman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DEDBD55-236A-411F-B862-D27A28982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685800"/>
            <a:ext cx="8594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Computer History-Mechanical Era (1600-1940)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1501B936-F0C2-4A81-8643-BF0163BCC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"/>
            <a:ext cx="8686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legacyObliqueBottomRight"/>
            <a:lightRig rig="legacyNormal4" dir="t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4A52D3E-A105-43DC-9076-4229698D9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371600"/>
            <a:ext cx="8609012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Herman Hollerith (1889)</a:t>
            </a:r>
          </a:p>
          <a:p>
            <a:r>
              <a:rPr lang="en-US" altLang="en-US"/>
              <a:t>	Modern day punched card machine</a:t>
            </a:r>
          </a:p>
          <a:p>
            <a:r>
              <a:rPr lang="en-US" altLang="en-US"/>
              <a:t>	Formed Tabulating Machine Company (became IBM)</a:t>
            </a:r>
          </a:p>
          <a:p>
            <a:r>
              <a:rPr lang="en-US" altLang="en-US"/>
              <a:t>	1880 census took 5 years to tabulate</a:t>
            </a:r>
          </a:p>
          <a:p>
            <a:r>
              <a:rPr lang="en-US" altLang="en-US"/>
              <a:t>	Tabulation estimates</a:t>
            </a:r>
          </a:p>
          <a:p>
            <a:r>
              <a:rPr lang="en-US" altLang="en-US"/>
              <a:t>		1890: 7.5 years</a:t>
            </a:r>
          </a:p>
          <a:p>
            <a:r>
              <a:rPr lang="en-US" altLang="en-US"/>
              <a:t>		1900: 10+ years</a:t>
            </a:r>
          </a:p>
          <a:p>
            <a:r>
              <a:rPr lang="en-US" altLang="en-US"/>
              <a:t>	Hollerith’s tabulating machine reduced the 7.5 year estimate</a:t>
            </a:r>
          </a:p>
          <a:p>
            <a:r>
              <a:rPr lang="en-US" altLang="en-US"/>
              <a:t>	to 2 months</a:t>
            </a:r>
          </a:p>
          <a:p>
            <a:r>
              <a:rPr lang="en-US" altLang="en-US"/>
              <a:t>Konrad Zuse (1938)</a:t>
            </a:r>
          </a:p>
          <a:p>
            <a:r>
              <a:rPr lang="en-US" altLang="en-US"/>
              <a:t>	Built first working mechanical computer, the Z1</a:t>
            </a:r>
          </a:p>
          <a:p>
            <a:r>
              <a:rPr lang="en-US" altLang="en-US"/>
              <a:t>	Binary machine</a:t>
            </a:r>
          </a:p>
          <a:p>
            <a:r>
              <a:rPr lang="en-US" altLang="en-US"/>
              <a:t>	German government decided not to pursue--W.W.II already started</a:t>
            </a:r>
          </a:p>
          <a:p>
            <a:r>
              <a:rPr lang="en-US" altLang="en-US"/>
              <a:t>Howard Aiken (1943)</a:t>
            </a:r>
          </a:p>
          <a:p>
            <a:r>
              <a:rPr lang="en-US" altLang="en-US"/>
              <a:t>	Designed the Harvard Mark I</a:t>
            </a:r>
          </a:p>
          <a:p>
            <a:r>
              <a:rPr lang="en-US" altLang="en-US"/>
              <a:t>	Implementation of Babbage’s machine</a:t>
            </a:r>
          </a:p>
          <a:p>
            <a:r>
              <a:rPr lang="en-US" altLang="en-US"/>
              <a:t>	Built by IBM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2BA15AE-41F4-4231-A0DF-8EF572BC4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533400"/>
            <a:ext cx="8594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Computer History-Mechanical Era (1600-1940)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4591ECF0-085B-4ACD-B3B1-944122E3F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228600"/>
            <a:ext cx="8686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legacyObliqueBottomRight"/>
            <a:lightRig rig="legacyNormal4" dir="t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073561B-920D-4DC0-B026-44B1A70EF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76400"/>
            <a:ext cx="8183563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Generation 1 (1945 - 1958) – ENIAC</a:t>
            </a:r>
          </a:p>
          <a:p>
            <a:r>
              <a:rPr lang="en-US" altLang="en-US"/>
              <a:t>	Developed for calculating artillery firing tables</a:t>
            </a:r>
          </a:p>
          <a:p>
            <a:r>
              <a:rPr lang="en-US" altLang="en-US"/>
              <a:t>	Designed by Mauchly&amp;Echert of the University of Pennsylvania</a:t>
            </a:r>
          </a:p>
          <a:p>
            <a:r>
              <a:rPr lang="en-US" altLang="en-US"/>
              <a:t>	Generally regarded as the first electronic computer</a:t>
            </a:r>
          </a:p>
          <a:p>
            <a:r>
              <a:rPr lang="en-US" altLang="en-US"/>
              <a:t>	BIG!</a:t>
            </a:r>
          </a:p>
          <a:p>
            <a:r>
              <a:rPr lang="en-US" altLang="en-US"/>
              <a:t>		18,000 tubes</a:t>
            </a:r>
          </a:p>
          <a:p>
            <a:r>
              <a:rPr lang="en-US" altLang="en-US"/>
              <a:t>		70,000 resistors</a:t>
            </a:r>
          </a:p>
          <a:p>
            <a:r>
              <a:rPr lang="en-US" altLang="en-US"/>
              <a:t>		10,000 capacitors</a:t>
            </a:r>
          </a:p>
          <a:p>
            <a:r>
              <a:rPr lang="en-US" altLang="en-US"/>
              <a:t>		6,000 switches</a:t>
            </a:r>
          </a:p>
          <a:p>
            <a:r>
              <a:rPr lang="en-US" altLang="en-US"/>
              <a:t>		30 x 50 feet</a:t>
            </a:r>
          </a:p>
          <a:p>
            <a:r>
              <a:rPr lang="en-US" altLang="en-US"/>
              <a:t>		140 kW of power</a:t>
            </a:r>
          </a:p>
          <a:p>
            <a:r>
              <a:rPr lang="en-US" altLang="en-US"/>
              <a:t>	Decimal number system used</a:t>
            </a:r>
          </a:p>
          <a:p>
            <a:r>
              <a:rPr lang="en-US" altLang="en-US"/>
              <a:t>	Programmed by manually setting switches</a:t>
            </a:r>
          </a:p>
          <a:p>
            <a:endParaRPr lang="en-US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DDD9BC2-EDCD-4C47-8FB9-043EA6B5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85800"/>
            <a:ext cx="7761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Computer History - Electronic Era (1940- )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E06EC926-35DD-4B6B-A7AA-0AB63A4C6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"/>
            <a:ext cx="8305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legacyObliqueBottomRight"/>
            <a:lightRig rig="legacyNormal4" dir="t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6F51B66-0F34-445D-9459-F345CE581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685800"/>
            <a:ext cx="622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Computer History - Electronic Era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619EC71-9E45-4953-8558-972D81163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"/>
            <a:ext cx="8305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legacyObliqueBottomRight"/>
            <a:lightRig rig="legacyNormal4" dir="t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7FA88A72-1687-4B99-AD86-D382D219A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700213"/>
            <a:ext cx="72390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Generation 1 – IAS (Institute for Advanced Studies)</a:t>
            </a:r>
          </a:p>
          <a:p>
            <a:r>
              <a:rPr lang="en-US" altLang="en-US"/>
              <a:t>	von Neumann and Goldstine</a:t>
            </a:r>
          </a:p>
          <a:p>
            <a:r>
              <a:rPr lang="en-US" altLang="en-US"/>
              <a:t>	Took idea of ENIAC and developed concept of storing </a:t>
            </a:r>
          </a:p>
          <a:p>
            <a:r>
              <a:rPr lang="en-US" altLang="en-US"/>
              <a:t>	  a program in the memory</a:t>
            </a:r>
          </a:p>
          <a:p>
            <a:r>
              <a:rPr lang="en-US" altLang="en-US"/>
              <a:t>	This architecture came to be known as the “von </a:t>
            </a:r>
          </a:p>
          <a:p>
            <a:r>
              <a:rPr lang="en-US" altLang="en-US"/>
              <a:t>	  Neumann” architecture and has been the basis for</a:t>
            </a:r>
          </a:p>
          <a:p>
            <a:r>
              <a:rPr lang="en-US" altLang="en-US"/>
              <a:t>	  virtually every machine designed since then</a:t>
            </a:r>
          </a:p>
          <a:p>
            <a:r>
              <a:rPr lang="en-US" altLang="en-US"/>
              <a:t>	Features</a:t>
            </a:r>
          </a:p>
          <a:p>
            <a:r>
              <a:rPr lang="en-US" altLang="en-US"/>
              <a:t>		Data and instructions (programs) are stored in </a:t>
            </a:r>
          </a:p>
          <a:p>
            <a:r>
              <a:rPr lang="en-US" altLang="en-US"/>
              <a:t>		 a single read-write memory</a:t>
            </a:r>
          </a:p>
          <a:p>
            <a:r>
              <a:rPr lang="en-US" altLang="en-US"/>
              <a:t>		Memory contents are addressable by location, </a:t>
            </a:r>
          </a:p>
          <a:p>
            <a:r>
              <a:rPr lang="en-US" altLang="en-US"/>
              <a:t>		  regardless of the content itself</a:t>
            </a:r>
          </a:p>
          <a:p>
            <a:r>
              <a:rPr lang="en-US" altLang="en-US"/>
              <a:t>		Sequential execution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06D2C60-9C84-468D-8F54-92019CCD9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71600"/>
            <a:ext cx="5203825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Generation 2 (1958 - 1964)</a:t>
            </a:r>
          </a:p>
          <a:p>
            <a:r>
              <a:rPr lang="en-US" altLang="en-US"/>
              <a:t>	Technology change -- Transistors</a:t>
            </a:r>
          </a:p>
          <a:p>
            <a:r>
              <a:rPr lang="en-US" altLang="en-US"/>
              <a:t>	High level languages</a:t>
            </a:r>
          </a:p>
          <a:p>
            <a:r>
              <a:rPr lang="en-US" altLang="en-US"/>
              <a:t>	Floating point arithmetic</a:t>
            </a:r>
          </a:p>
          <a:p>
            <a:r>
              <a:rPr lang="en-US" altLang="en-US"/>
              <a:t>Generation 3 (1964 - 1974)</a:t>
            </a:r>
          </a:p>
          <a:p>
            <a:r>
              <a:rPr lang="en-US" altLang="en-US"/>
              <a:t>	Introduction of integrated circuits</a:t>
            </a:r>
          </a:p>
          <a:p>
            <a:r>
              <a:rPr lang="en-US" altLang="en-US"/>
              <a:t>	Semiconductor memory</a:t>
            </a:r>
          </a:p>
          <a:p>
            <a:r>
              <a:rPr lang="en-US" altLang="en-US"/>
              <a:t>	Microprogramming</a:t>
            </a:r>
          </a:p>
          <a:p>
            <a:r>
              <a:rPr lang="en-US" altLang="en-US"/>
              <a:t>	Multiprogramming</a:t>
            </a:r>
          </a:p>
          <a:p>
            <a:r>
              <a:rPr lang="en-US" altLang="en-US"/>
              <a:t>Generation 4 (1974 - present)</a:t>
            </a:r>
          </a:p>
          <a:p>
            <a:r>
              <a:rPr lang="en-US" altLang="en-US"/>
              <a:t>	Large scale integration / VLSI</a:t>
            </a:r>
          </a:p>
          <a:p>
            <a:r>
              <a:rPr lang="en-US" altLang="en-US"/>
              <a:t>	Single board computers</a:t>
            </a:r>
          </a:p>
          <a:p>
            <a:r>
              <a:rPr lang="en-US" altLang="en-US"/>
              <a:t>Generation 5 (? - ?)</a:t>
            </a:r>
          </a:p>
          <a:p>
            <a:r>
              <a:rPr lang="en-US" altLang="en-US"/>
              <a:t>	VLSI / ULSI</a:t>
            </a:r>
          </a:p>
          <a:p>
            <a:r>
              <a:rPr lang="en-US" altLang="en-US"/>
              <a:t>	Computer communications networks</a:t>
            </a:r>
          </a:p>
          <a:p>
            <a:r>
              <a:rPr lang="en-US" altLang="en-US"/>
              <a:t>	Artificial intelligence</a:t>
            </a:r>
          </a:p>
          <a:p>
            <a:r>
              <a:rPr lang="en-US" altLang="en-US"/>
              <a:t>	Massively parallel machines</a:t>
            </a:r>
            <a:endParaRPr lang="en-US" altLang="en-US" sz="2400">
              <a:latin typeface="TimesNewRoman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08AF752-8D47-4E34-8CD7-5E36AAB1B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33400"/>
            <a:ext cx="622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Computer History - Electronic Era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28FC4018-9A2D-48E5-96FB-D0587A89C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8305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legacyObliqueBottomRight"/>
            <a:lightRig rig="legacyNormal4" dir="t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2A3C260-945C-4980-AA01-1C042F1B8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0"/>
            <a:ext cx="8229600" cy="510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203200" indent="-203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1905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Processor</a:t>
            </a:r>
          </a:p>
          <a:p>
            <a:pPr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		Logic capacity:	increases about 30% per year</a:t>
            </a:r>
          </a:p>
          <a:p>
            <a:pPr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		Clock rate:	increases about 20% per year</a:t>
            </a:r>
          </a:p>
          <a:p>
            <a:pPr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		Performance:	increases about 50% per year</a:t>
            </a:r>
          </a:p>
          <a:p>
            <a:pPr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Memory</a:t>
            </a:r>
          </a:p>
          <a:p>
            <a:pPr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		DRAM capacity:	increases about 60% per year (4x every 3 </a:t>
            </a:r>
          </a:p>
          <a:p>
            <a:pPr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				years)</a:t>
            </a:r>
          </a:p>
          <a:p>
            <a:pPr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		Performance:	increases about 3.4% per year</a:t>
            </a:r>
          </a:p>
          <a:p>
            <a:pPr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Disk</a:t>
            </a:r>
          </a:p>
          <a:p>
            <a:pPr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		Capacity:	about 60% per year</a:t>
            </a:r>
          </a:p>
          <a:p>
            <a:pPr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		Performance:	increases about 3.4% per year</a:t>
            </a:r>
          </a:p>
          <a:p>
            <a:pPr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What impact does this have on future computer systems? </a:t>
            </a:r>
          </a:p>
          <a:p>
            <a:pPr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What impact does this have on design decisions?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82B7058-AC8A-4C8D-9690-C40C6F14D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33400"/>
            <a:ext cx="3881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Performance Trends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EC325AF8-118F-4A34-ACEF-BCCD60E2A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8305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legacyObliqueBottomRight"/>
            <a:lightRig rig="legacyNormal4" dir="t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>
            <a:extLst>
              <a:ext uri="{FF2B5EF4-FFF2-40B4-BE49-F238E27FC236}">
                <a16:creationId xmlns:a16="http://schemas.microsoft.com/office/drawing/2014/main" id="{F97E5125-A130-4B68-96C1-9B9185D34679}"/>
              </a:ext>
            </a:extLst>
          </p:cNvPr>
          <p:cNvSpPr>
            <a:spLocks/>
          </p:cNvSpPr>
          <p:nvPr/>
        </p:nvSpPr>
        <p:spPr bwMode="auto">
          <a:xfrm>
            <a:off x="1519238" y="1687513"/>
            <a:ext cx="5214937" cy="3971925"/>
          </a:xfrm>
          <a:custGeom>
            <a:avLst/>
            <a:gdLst>
              <a:gd name="T0" fmla="*/ 0 w 3285"/>
              <a:gd name="T1" fmla="*/ 0 h 2502"/>
              <a:gd name="T2" fmla="*/ 0 w 3285"/>
              <a:gd name="T3" fmla="*/ 2501 h 2502"/>
              <a:gd name="T4" fmla="*/ 3284 w 3285"/>
              <a:gd name="T5" fmla="*/ 2501 h 2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85" h="2502">
                <a:moveTo>
                  <a:pt x="0" y="0"/>
                </a:moveTo>
                <a:lnTo>
                  <a:pt x="0" y="2501"/>
                </a:lnTo>
                <a:lnTo>
                  <a:pt x="3284" y="2501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7" name="Line 3">
            <a:extLst>
              <a:ext uri="{FF2B5EF4-FFF2-40B4-BE49-F238E27FC236}">
                <a16:creationId xmlns:a16="http://schemas.microsoft.com/office/drawing/2014/main" id="{16BA431E-8B94-46D8-A961-4DAF18A01B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3088" y="3200400"/>
            <a:ext cx="4041775" cy="1701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Line 4">
            <a:extLst>
              <a:ext uri="{FF2B5EF4-FFF2-40B4-BE49-F238E27FC236}">
                <a16:creationId xmlns:a16="http://schemas.microsoft.com/office/drawing/2014/main" id="{90CFCC8B-3FC8-4AB4-BF7E-F65A0047CB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3088" y="2822575"/>
            <a:ext cx="4041775" cy="17002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Line 5">
            <a:extLst>
              <a:ext uri="{FF2B5EF4-FFF2-40B4-BE49-F238E27FC236}">
                <a16:creationId xmlns:a16="http://schemas.microsoft.com/office/drawing/2014/main" id="{918716CC-1009-43DB-8D12-F676C03A85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3088" y="2443163"/>
            <a:ext cx="4041775" cy="1701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Freeform 6">
            <a:extLst>
              <a:ext uri="{FF2B5EF4-FFF2-40B4-BE49-F238E27FC236}">
                <a16:creationId xmlns:a16="http://schemas.microsoft.com/office/drawing/2014/main" id="{86A99D99-67FC-4CD6-A294-C1409BE78A7A}"/>
              </a:ext>
            </a:extLst>
          </p:cNvPr>
          <p:cNvSpPr>
            <a:spLocks/>
          </p:cNvSpPr>
          <p:nvPr/>
        </p:nvSpPr>
        <p:spPr bwMode="auto">
          <a:xfrm>
            <a:off x="1855788" y="2055813"/>
            <a:ext cx="4765675" cy="3225800"/>
          </a:xfrm>
          <a:custGeom>
            <a:avLst/>
            <a:gdLst>
              <a:gd name="T0" fmla="*/ 0 w 3002"/>
              <a:gd name="T1" fmla="*/ 2031 h 2032"/>
              <a:gd name="T2" fmla="*/ 1334 w 3002"/>
              <a:gd name="T3" fmla="*/ 1449 h 2032"/>
              <a:gd name="T4" fmla="*/ 3001 w 3002"/>
              <a:gd name="T5" fmla="*/ 0 h 2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02" h="2032">
                <a:moveTo>
                  <a:pt x="0" y="2031"/>
                </a:moveTo>
                <a:lnTo>
                  <a:pt x="1334" y="1449"/>
                </a:lnTo>
                <a:lnTo>
                  <a:pt x="3001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BA62DCA1-6930-4B9D-B63E-2CC1E598A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343400"/>
            <a:ext cx="1674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Microprocessors</a:t>
            </a:r>
          </a:p>
        </p:txBody>
      </p:sp>
      <p:sp>
        <p:nvSpPr>
          <p:cNvPr id="47112" name="Rectangle 8">
            <a:extLst>
              <a:ext uri="{FF2B5EF4-FFF2-40B4-BE49-F238E27FC236}">
                <a16:creationId xmlns:a16="http://schemas.microsoft.com/office/drawing/2014/main" id="{3B20D037-FFA4-4BB3-819B-79E560D99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200400"/>
            <a:ext cx="1504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Minicomputers</a:t>
            </a:r>
          </a:p>
        </p:txBody>
      </p:sp>
      <p:sp>
        <p:nvSpPr>
          <p:cNvPr id="47113" name="Rectangle 9">
            <a:extLst>
              <a:ext uri="{FF2B5EF4-FFF2-40B4-BE49-F238E27FC236}">
                <a16:creationId xmlns:a16="http://schemas.microsoft.com/office/drawing/2014/main" id="{4598AC73-A81D-49CA-84B3-9CF4D4086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667000"/>
            <a:ext cx="1246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Mainframes</a:t>
            </a:r>
          </a:p>
        </p:txBody>
      </p:sp>
      <p:sp>
        <p:nvSpPr>
          <p:cNvPr id="47114" name="Rectangle 10">
            <a:extLst>
              <a:ext uri="{FF2B5EF4-FFF2-40B4-BE49-F238E27FC236}">
                <a16:creationId xmlns:a16="http://schemas.microsoft.com/office/drawing/2014/main" id="{17A179E4-EC61-4CF0-B6AE-E1BA7D4BF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286000"/>
            <a:ext cx="1674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Supercomputers</a:t>
            </a:r>
          </a:p>
        </p:txBody>
      </p:sp>
      <p:sp>
        <p:nvSpPr>
          <p:cNvPr id="47115" name="Line 11">
            <a:extLst>
              <a:ext uri="{FF2B5EF4-FFF2-40B4-BE49-F238E27FC236}">
                <a16:creationId xmlns:a16="http://schemas.microsoft.com/office/drawing/2014/main" id="{B2A89C72-B61F-4DCD-A85F-8BE224DDDE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1213" y="5645150"/>
            <a:ext cx="0" cy="196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Rectangle 12">
            <a:extLst>
              <a:ext uri="{FF2B5EF4-FFF2-40B4-BE49-F238E27FC236}">
                <a16:creationId xmlns:a16="http://schemas.microsoft.com/office/drawing/2014/main" id="{28FAAA38-2FC6-47B1-93F9-E1A845ECA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163" y="5813425"/>
            <a:ext cx="61595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Times New Roman" panose="02020603050405020304" pitchFamily="18" charset="0"/>
              </a:rPr>
              <a:t>1995</a:t>
            </a:r>
          </a:p>
        </p:txBody>
      </p:sp>
      <p:sp>
        <p:nvSpPr>
          <p:cNvPr id="47117" name="Rectangle 13">
            <a:extLst>
              <a:ext uri="{FF2B5EF4-FFF2-40B4-BE49-F238E27FC236}">
                <a16:creationId xmlns:a16="http://schemas.microsoft.com/office/drawing/2014/main" id="{1705E215-AB8F-43F8-A3CF-CD81BA35A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5500688"/>
            <a:ext cx="3222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47118" name="Rectangle 14">
            <a:extLst>
              <a:ext uri="{FF2B5EF4-FFF2-40B4-BE49-F238E27FC236}">
                <a16:creationId xmlns:a16="http://schemas.microsoft.com/office/drawing/2014/main" id="{BD508404-4547-462E-B2B9-1625BEBA5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263" y="5500688"/>
            <a:ext cx="4159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Times New Roman" panose="02020603050405020304" pitchFamily="18" charset="0"/>
              </a:rPr>
              <a:t>ear</a:t>
            </a:r>
          </a:p>
        </p:txBody>
      </p:sp>
      <p:sp>
        <p:nvSpPr>
          <p:cNvPr id="47119" name="Line 15">
            <a:extLst>
              <a:ext uri="{FF2B5EF4-FFF2-40B4-BE49-F238E27FC236}">
                <a16:creationId xmlns:a16="http://schemas.microsoft.com/office/drawing/2014/main" id="{3DB676B6-E821-419A-A4AC-00A0EAF287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7938" y="5645150"/>
            <a:ext cx="0" cy="196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Rectangle 16">
            <a:extLst>
              <a:ext uri="{FF2B5EF4-FFF2-40B4-BE49-F238E27FC236}">
                <a16:creationId xmlns:a16="http://schemas.microsoft.com/office/drawing/2014/main" id="{204FE615-07E1-4BA6-871F-D91BF1478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300" y="5813425"/>
            <a:ext cx="61595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Times New Roman" panose="02020603050405020304" pitchFamily="18" charset="0"/>
              </a:rPr>
              <a:t>1990</a:t>
            </a:r>
          </a:p>
        </p:txBody>
      </p:sp>
      <p:sp>
        <p:nvSpPr>
          <p:cNvPr id="47121" name="Line 17">
            <a:extLst>
              <a:ext uri="{FF2B5EF4-FFF2-40B4-BE49-F238E27FC236}">
                <a16:creationId xmlns:a16="http://schemas.microsoft.com/office/drawing/2014/main" id="{46361574-8DD2-4927-BD03-FB41CD9AA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0538" y="5645150"/>
            <a:ext cx="0" cy="196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Rectangle 18">
            <a:extLst>
              <a:ext uri="{FF2B5EF4-FFF2-40B4-BE49-F238E27FC236}">
                <a16:creationId xmlns:a16="http://schemas.microsoft.com/office/drawing/2014/main" id="{E1C5C1D0-C0D8-49EE-8738-6783870C9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013" y="5813425"/>
            <a:ext cx="61595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Times New Roman" panose="02020603050405020304" pitchFamily="18" charset="0"/>
              </a:rPr>
              <a:t>1970</a:t>
            </a:r>
          </a:p>
        </p:txBody>
      </p:sp>
      <p:sp>
        <p:nvSpPr>
          <p:cNvPr id="47123" name="Line 19">
            <a:extLst>
              <a:ext uri="{FF2B5EF4-FFF2-40B4-BE49-F238E27FC236}">
                <a16:creationId xmlns:a16="http://schemas.microsoft.com/office/drawing/2014/main" id="{91C7DEDD-A533-41DE-B24E-5F15C0C3F1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3813" y="5645150"/>
            <a:ext cx="0" cy="196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Rectangle 20">
            <a:extLst>
              <a:ext uri="{FF2B5EF4-FFF2-40B4-BE49-F238E27FC236}">
                <a16:creationId xmlns:a16="http://schemas.microsoft.com/office/drawing/2014/main" id="{739F76A7-87BA-4AF2-BB90-DC99310C7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700" y="5813425"/>
            <a:ext cx="61595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Times New Roman" panose="02020603050405020304" pitchFamily="18" charset="0"/>
              </a:rPr>
              <a:t>1975</a:t>
            </a:r>
          </a:p>
        </p:txBody>
      </p:sp>
      <p:sp>
        <p:nvSpPr>
          <p:cNvPr id="47125" name="Line 21">
            <a:extLst>
              <a:ext uri="{FF2B5EF4-FFF2-40B4-BE49-F238E27FC236}">
                <a16:creationId xmlns:a16="http://schemas.microsoft.com/office/drawing/2014/main" id="{4D29A5A7-3167-41E5-B70A-8E52FA005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288" y="5645150"/>
            <a:ext cx="0" cy="196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6" name="Rectangle 22">
            <a:extLst>
              <a:ext uri="{FF2B5EF4-FFF2-40B4-BE49-F238E27FC236}">
                <a16:creationId xmlns:a16="http://schemas.microsoft.com/office/drawing/2014/main" id="{277AD4C9-32E2-4402-8F40-25D53E1AD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3" y="5813425"/>
            <a:ext cx="61595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Times New Roman" panose="02020603050405020304" pitchFamily="18" charset="0"/>
              </a:rPr>
              <a:t>1980</a:t>
            </a:r>
          </a:p>
        </p:txBody>
      </p:sp>
      <p:sp>
        <p:nvSpPr>
          <p:cNvPr id="47127" name="Line 23">
            <a:extLst>
              <a:ext uri="{FF2B5EF4-FFF2-40B4-BE49-F238E27FC236}">
                <a16:creationId xmlns:a16="http://schemas.microsoft.com/office/drawing/2014/main" id="{D2BE2697-A8E5-45E5-9885-113BDE40E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5645150"/>
            <a:ext cx="0" cy="196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8" name="Rectangle 24">
            <a:extLst>
              <a:ext uri="{FF2B5EF4-FFF2-40B4-BE49-F238E27FC236}">
                <a16:creationId xmlns:a16="http://schemas.microsoft.com/office/drawing/2014/main" id="{DCC3E283-1CAF-461A-B736-A41E91D86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5813425"/>
            <a:ext cx="61595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Times New Roman" panose="02020603050405020304" pitchFamily="18" charset="0"/>
              </a:rPr>
              <a:t>1985</a:t>
            </a:r>
          </a:p>
        </p:txBody>
      </p:sp>
      <p:sp>
        <p:nvSpPr>
          <p:cNvPr id="47129" name="Rectangle 25">
            <a:extLst>
              <a:ext uri="{FF2B5EF4-FFF2-40B4-BE49-F238E27FC236}">
                <a16:creationId xmlns:a16="http://schemas.microsoft.com/office/drawing/2014/main" id="{34D73D80-299D-47F6-8D0E-278DE071E09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0006" y="3455194"/>
            <a:ext cx="2582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/>
              <a:t>Log of Performance</a:t>
            </a:r>
          </a:p>
        </p:txBody>
      </p:sp>
      <p:sp>
        <p:nvSpPr>
          <p:cNvPr id="47131" name="Rectangle 27">
            <a:extLst>
              <a:ext uri="{FF2B5EF4-FFF2-40B4-BE49-F238E27FC236}">
                <a16:creationId xmlns:a16="http://schemas.microsoft.com/office/drawing/2014/main" id="{CA3A3531-206F-4670-A395-822C7BC18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33400"/>
            <a:ext cx="3881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Performance Trends</a:t>
            </a:r>
          </a:p>
        </p:txBody>
      </p:sp>
      <p:sp>
        <p:nvSpPr>
          <p:cNvPr id="47132" name="Rectangle 28">
            <a:extLst>
              <a:ext uri="{FF2B5EF4-FFF2-40B4-BE49-F238E27FC236}">
                <a16:creationId xmlns:a16="http://schemas.microsoft.com/office/drawing/2014/main" id="{9B58437D-EBD8-45C3-A823-07A6173BB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8305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legacyObliqueBottomRight"/>
            <a:lightRig rig="legacyNormal4" dir="t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CC331005-A296-4499-A9CC-7257B0CD57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524000"/>
          <a:ext cx="8077200" cy="429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Photo Editor Photo" r:id="rId3" imgW="0" imgH="0" progId="MSPhotoEd.3">
                  <p:embed/>
                </p:oleObj>
              </mc:Choice>
              <mc:Fallback>
                <p:oleObj name="Photo Editor Photo" r:id="rId3" imgW="0" imgH="0" progId="MSPhotoEd.3">
                  <p:embed/>
                  <p:pic>
                    <p:nvPicPr>
                      <p:cNvPr id="36866" name="Object 2">
                        <a:extLst>
                          <a:ext uri="{FF2B5EF4-FFF2-40B4-BE49-F238E27FC236}">
                            <a16:creationId xmlns:a16="http://schemas.microsoft.com/office/drawing/2014/main" id="{CC331005-A296-4499-A9CC-7257B0CD57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4000"/>
                        <a:ext cx="8077200" cy="429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Text Box 3">
            <a:extLst>
              <a:ext uri="{FF2B5EF4-FFF2-40B4-BE49-F238E27FC236}">
                <a16:creationId xmlns:a16="http://schemas.microsoft.com/office/drawing/2014/main" id="{31528220-8AB1-4E34-83BC-A73F0CE22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7399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Computer Architecture (or Organization)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F5D4E898-9D84-4C42-B3DB-DF53C1968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1000"/>
            <a:ext cx="8382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legacyObliqueBottomRight"/>
            <a:lightRig rig="legacyNormal4" dir="t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B13BF5D-16A2-431C-8934-588FC6B75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33400"/>
            <a:ext cx="5597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ElecEng 458 - The Legal Stuff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6134373-48EF-44F5-A235-2F559F7FE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8305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legacyObliqueBottomRight"/>
            <a:lightRig rig="legacyNormal4" dir="t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FD0AB193-1E3A-4A9E-80B8-9FA36499E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47800"/>
            <a:ext cx="80772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Introductions:</a:t>
            </a:r>
          </a:p>
          <a:p>
            <a:r>
              <a:rPr lang="en-US" altLang="en-US"/>
              <a:t>	Instructor:	Mark D. Fries</a:t>
            </a:r>
          </a:p>
          <a:p>
            <a:r>
              <a:rPr lang="en-US" altLang="en-US"/>
              <a:t>		Phone:	785-5725	(work)</a:t>
            </a:r>
          </a:p>
          <a:p>
            <a:r>
              <a:rPr lang="en-US" altLang="en-US"/>
              <a:t>			414-245-1607	(home)</a:t>
            </a:r>
          </a:p>
          <a:p>
            <a:r>
              <a:rPr lang="en-US" altLang="en-US"/>
              <a:t>		Email:	mark.fries@med.ge.com</a:t>
            </a:r>
          </a:p>
          <a:p>
            <a:r>
              <a:rPr lang="en-US" altLang="en-US"/>
              <a:t>		Office:	Room 742</a:t>
            </a:r>
          </a:p>
          <a:p>
            <a:r>
              <a:rPr lang="en-US" altLang="en-US"/>
              <a:t>		Hours:	12:20 - 1:30 on T &amp; Th</a:t>
            </a:r>
          </a:p>
          <a:p>
            <a:r>
              <a:rPr lang="en-US" altLang="en-US"/>
              <a:t>			(others arranged by appointment - use email)</a:t>
            </a:r>
          </a:p>
          <a:p>
            <a:endParaRPr lang="en-US" altLang="en-US"/>
          </a:p>
          <a:p>
            <a:r>
              <a:rPr lang="en-US" altLang="en-US"/>
              <a:t>Class meets:	11:05 - 12:20 on T &amp; Th</a:t>
            </a:r>
          </a:p>
          <a:p>
            <a:endParaRPr lang="en-US" altLang="en-US"/>
          </a:p>
          <a:p>
            <a:r>
              <a:rPr lang="en-US" altLang="en-US"/>
              <a:t>Textbook:	Morris Mano, </a:t>
            </a:r>
            <a:r>
              <a:rPr lang="en-US" altLang="en-US" u="sng"/>
              <a:t>Computer System Architecture</a:t>
            </a:r>
            <a:r>
              <a:rPr lang="en-US" altLang="en-US"/>
              <a:t>,</a:t>
            </a:r>
          </a:p>
          <a:p>
            <a:r>
              <a:rPr lang="en-US" altLang="en-US"/>
              <a:t>			Prentice-Hall, 1993</a:t>
            </a:r>
          </a:p>
          <a:p>
            <a:endParaRPr lang="en-US" altLang="en-US"/>
          </a:p>
          <a:p>
            <a:r>
              <a:rPr lang="en-US" altLang="en-US"/>
              <a:t>Prerequisites:	Basic introduction to computer organization and </a:t>
            </a:r>
          </a:p>
          <a:p>
            <a:r>
              <a:rPr lang="en-US" altLang="en-US"/>
              <a:t>		assembly language programming or digital logic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D32AB0A-0454-43AD-87A1-BEF52D980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570038"/>
            <a:ext cx="69342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Baer: “The design of the integrated system which provides a useful tool to the programmer”</a:t>
            </a:r>
          </a:p>
          <a:p>
            <a:endParaRPr lang="en-US" altLang="en-US"/>
          </a:p>
          <a:p>
            <a:r>
              <a:rPr lang="en-US" altLang="en-US"/>
              <a:t>Hayes: “The study of the structure, behavior and design of computers”</a:t>
            </a:r>
          </a:p>
          <a:p>
            <a:endParaRPr lang="en-US" altLang="en-US"/>
          </a:p>
          <a:p>
            <a:r>
              <a:rPr lang="en-US" altLang="en-US"/>
              <a:t>Abd-Alla: “The design of the system specification at a general or subsystem level”</a:t>
            </a:r>
          </a:p>
          <a:p>
            <a:endParaRPr lang="en-US" altLang="en-US"/>
          </a:p>
          <a:p>
            <a:r>
              <a:rPr lang="en-US" altLang="en-US"/>
              <a:t>Foster: “The art of designing a machine that will be a pleasure to work with”</a:t>
            </a:r>
          </a:p>
          <a:p>
            <a:endParaRPr lang="en-US" altLang="en-US"/>
          </a:p>
          <a:p>
            <a:r>
              <a:rPr lang="en-US" altLang="en-US"/>
              <a:t>Hennessy and Patterson: “The interface between the hardware and the lowest level software”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5B75815-65D8-4A1C-BB47-9322AC64F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685800"/>
            <a:ext cx="5935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What is Computer Architecture?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0611470A-5E1E-45F4-9DAE-4BF347904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1000"/>
            <a:ext cx="8382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legacyObliqueBottomRight"/>
            <a:lightRig rig="legacyNormal4" dir="t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E7A893A-466B-45BB-8435-898595137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524000"/>
            <a:ext cx="71628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Design / structure</a:t>
            </a:r>
          </a:p>
          <a:p>
            <a:r>
              <a:rPr lang="en-US" altLang="en-US"/>
              <a:t>Art</a:t>
            </a:r>
          </a:p>
          <a:p>
            <a:r>
              <a:rPr lang="en-US" altLang="en-US"/>
              <a:t>System</a:t>
            </a:r>
          </a:p>
          <a:p>
            <a:r>
              <a:rPr lang="en-US" altLang="en-US"/>
              <a:t>Tool for programmer and application</a:t>
            </a:r>
          </a:p>
          <a:p>
            <a:r>
              <a:rPr lang="en-US" altLang="en-US"/>
              <a:t>Interface</a:t>
            </a:r>
          </a:p>
          <a:p>
            <a:endParaRPr lang="en-US" altLang="en-US"/>
          </a:p>
          <a:p>
            <a:r>
              <a:rPr lang="en-US" altLang="en-US"/>
              <a:t>Thus, computer architecture refers to those attributes of the system that are visible to a programmer -- those attributes that have a direct impact on the execution of a program</a:t>
            </a:r>
          </a:p>
          <a:p>
            <a:endParaRPr lang="en-US" altLang="en-US"/>
          </a:p>
          <a:p>
            <a:r>
              <a:rPr lang="en-US" altLang="en-US"/>
              <a:t>Instruction sets</a:t>
            </a:r>
          </a:p>
          <a:p>
            <a:r>
              <a:rPr lang="en-US" altLang="en-US"/>
              <a:t>Data representations</a:t>
            </a:r>
          </a:p>
          <a:p>
            <a:r>
              <a:rPr lang="en-US" altLang="en-US"/>
              <a:t>Addressing</a:t>
            </a:r>
          </a:p>
          <a:p>
            <a:r>
              <a:rPr lang="en-US" altLang="en-US"/>
              <a:t>I/O</a:t>
            </a:r>
            <a:endParaRPr lang="en-US" altLang="en-US" sz="240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190CD7C-5D80-464C-B28D-1701E72BA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1000"/>
            <a:ext cx="8382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legacyObliqueBottomRight"/>
            <a:lightRig rig="legacyNormal4" dir="t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F0424EE9-E996-4A42-AEEC-7D28549C5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685800"/>
            <a:ext cx="3273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Common themes</a:t>
            </a:r>
            <a:endParaRPr lang="en-US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49A9F6C-FE43-4765-9EAA-69042852E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676400"/>
            <a:ext cx="670560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Synonymous with “architecture” in many uses and textbooks</a:t>
            </a:r>
          </a:p>
          <a:p>
            <a:endParaRPr lang="en-US" altLang="en-US"/>
          </a:p>
          <a:p>
            <a:r>
              <a:rPr lang="en-US" altLang="en-US"/>
              <a:t>We will use it to mean the underlying implementation of the architecture transparent to the programmer</a:t>
            </a:r>
          </a:p>
          <a:p>
            <a:endParaRPr lang="en-US" altLang="en-US"/>
          </a:p>
          <a:p>
            <a:r>
              <a:rPr lang="en-US" altLang="en-US"/>
              <a:t>An architecture can have a number of organizational implementations</a:t>
            </a:r>
          </a:p>
          <a:p>
            <a:endParaRPr lang="en-US" altLang="en-US"/>
          </a:p>
          <a:p>
            <a:r>
              <a:rPr lang="en-US" altLang="en-US"/>
              <a:t>	Control signals</a:t>
            </a:r>
          </a:p>
          <a:p>
            <a:r>
              <a:rPr lang="en-US" altLang="en-US"/>
              <a:t>	Technologies</a:t>
            </a:r>
          </a:p>
          <a:p>
            <a:r>
              <a:rPr lang="en-US" altLang="en-US"/>
              <a:t>	Device implementations</a:t>
            </a:r>
            <a:endParaRPr lang="en-US" altLang="en-US" sz="2400">
              <a:latin typeface="TimesNewRoman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CF75B0C-B4E4-42AE-ACA2-27140989B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1000"/>
            <a:ext cx="8382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legacyObliqueBottomRight"/>
            <a:lightRig rig="legacyNormal4" dir="t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82076A28-8F73-4144-9725-72AE81A0D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85800"/>
            <a:ext cx="4378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Computer Organization</a:t>
            </a:r>
            <a:endParaRPr lang="en-US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F3A6402-9EE3-410E-8D86-5C42E4B89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0"/>
            <a:ext cx="6681788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Global system structure</a:t>
            </a:r>
          </a:p>
          <a:p>
            <a:r>
              <a:rPr lang="en-US" altLang="en-US"/>
              <a:t>	Overall system structure is defined</a:t>
            </a:r>
          </a:p>
          <a:p>
            <a:r>
              <a:rPr lang="en-US" altLang="en-US"/>
              <a:t>	Major components identified</a:t>
            </a:r>
          </a:p>
          <a:p>
            <a:r>
              <a:rPr lang="en-US" altLang="en-US"/>
              <a:t>		Processors</a:t>
            </a:r>
          </a:p>
          <a:p>
            <a:r>
              <a:rPr lang="en-US" altLang="en-US"/>
              <a:t>		Control modules</a:t>
            </a:r>
          </a:p>
          <a:p>
            <a:r>
              <a:rPr lang="en-US" altLang="en-US"/>
              <a:t>		Memory modules</a:t>
            </a:r>
          </a:p>
          <a:p>
            <a:r>
              <a:rPr lang="en-US" altLang="en-US"/>
              <a:t>		Interconnection structure</a:t>
            </a:r>
          </a:p>
          <a:p>
            <a:r>
              <a:rPr lang="en-US" altLang="en-US"/>
              <a:t>	Mostly a static description -- “black box” approach</a:t>
            </a:r>
          </a:p>
          <a:p>
            <a:endParaRPr lang="en-US" altLang="en-US"/>
          </a:p>
          <a:p>
            <a:r>
              <a:rPr lang="en-US" altLang="en-US"/>
              <a:t>Processor level</a:t>
            </a:r>
          </a:p>
          <a:p>
            <a:r>
              <a:rPr lang="en-US" altLang="en-US"/>
              <a:t>	Architectural Features specified</a:t>
            </a:r>
          </a:p>
          <a:p>
            <a:r>
              <a:rPr lang="en-US" altLang="en-US"/>
              <a:t>		Interfaces</a:t>
            </a:r>
          </a:p>
          <a:p>
            <a:r>
              <a:rPr lang="en-US" altLang="en-US"/>
              <a:t>		Instruction sets</a:t>
            </a:r>
          </a:p>
          <a:p>
            <a:r>
              <a:rPr lang="en-US" altLang="en-US"/>
              <a:t>		Data Representation</a:t>
            </a:r>
          </a:p>
          <a:p>
            <a:r>
              <a:rPr lang="en-US" altLang="en-US"/>
              <a:t>	More detailed individual component specification</a:t>
            </a:r>
            <a:endParaRPr lang="en-US" altLang="en-US" sz="2400">
              <a:latin typeface="TimesNewRoman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A868382-8C3A-4500-BAA6-98CD4DF45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33400"/>
            <a:ext cx="6791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Four Levels of Computer Description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120CE562-0726-45C5-851F-D751E5540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8305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legacyObliqueBottomRight"/>
            <a:lightRig rig="legacyNormal4" dir="t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41AB328-73DA-45AC-A1B6-0427D3CF6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447800"/>
            <a:ext cx="60372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Register level</a:t>
            </a:r>
          </a:p>
          <a:p>
            <a:r>
              <a:rPr lang="en-US" altLang="en-US"/>
              <a:t>	Specify internal operation of processor-level</a:t>
            </a:r>
          </a:p>
          <a:p>
            <a:r>
              <a:rPr lang="en-US" altLang="en-US"/>
              <a:t>	  components at the word level</a:t>
            </a:r>
          </a:p>
          <a:p>
            <a:r>
              <a:rPr lang="en-US" altLang="en-US"/>
              <a:t>	Primitives:</a:t>
            </a:r>
          </a:p>
          <a:p>
            <a:r>
              <a:rPr lang="en-US" altLang="en-US"/>
              <a:t>		Registers</a:t>
            </a:r>
          </a:p>
          <a:p>
            <a:r>
              <a:rPr lang="en-US" altLang="en-US"/>
              <a:t>		Counters</a:t>
            </a:r>
          </a:p>
          <a:p>
            <a:r>
              <a:rPr lang="en-US" altLang="en-US"/>
              <a:t>		Memories</a:t>
            </a:r>
          </a:p>
          <a:p>
            <a:r>
              <a:rPr lang="en-US" altLang="en-US"/>
              <a:t>		ALUs</a:t>
            </a:r>
          </a:p>
          <a:p>
            <a:r>
              <a:rPr lang="en-US" altLang="en-US"/>
              <a:t>		Clocks</a:t>
            </a:r>
          </a:p>
          <a:p>
            <a:r>
              <a:rPr lang="en-US" altLang="en-US"/>
              <a:t>		Combinational logic</a:t>
            </a:r>
          </a:p>
          <a:p>
            <a:endParaRPr lang="en-US" altLang="en-US"/>
          </a:p>
          <a:p>
            <a:r>
              <a:rPr lang="en-US" altLang="en-US"/>
              <a:t>Gate level</a:t>
            </a:r>
          </a:p>
          <a:p>
            <a:r>
              <a:rPr lang="en-US" altLang="en-US"/>
              <a:t>	Specify operations at the individual bit level</a:t>
            </a:r>
          </a:p>
          <a:p>
            <a:r>
              <a:rPr lang="en-US" altLang="en-US"/>
              <a:t>	Gates are primitive elements</a:t>
            </a:r>
          </a:p>
          <a:p>
            <a:r>
              <a:rPr lang="en-US" altLang="en-US"/>
              <a:t>	Very cumbersome to do manually (logic</a:t>
            </a:r>
          </a:p>
          <a:p>
            <a:r>
              <a:rPr lang="en-US" altLang="en-US"/>
              <a:t>	  minimization, etc.)</a:t>
            </a:r>
            <a:endParaRPr lang="en-US" altLang="en-US" sz="2400">
              <a:latin typeface="TimesNewRoman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DB77365-C611-4DF2-A262-88B910CCD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33400"/>
            <a:ext cx="6791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Four Levels of Computer Description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6CC4AFC7-A14E-4051-A67A-E569DC708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8305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legacyObliqueBottomRight"/>
            <a:lightRig rig="legacyNormal4" dir="t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C7EB492-6919-468F-93AB-C1E1FBD44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33400"/>
            <a:ext cx="5597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ElecEng 458 - The Legal Stuff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78F08CC-5787-4BDF-A6CF-5AC3E0EB4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8305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legacyObliqueBottomRight"/>
            <a:lightRig rig="legacyNormal4" dir="t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DD2A5774-5666-4B0E-87F3-4F33BAFE1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Exams to be done individually and on the date given</a:t>
            </a:r>
          </a:p>
          <a:p>
            <a:r>
              <a:rPr lang="en-US" altLang="en-US"/>
              <a:t>	</a:t>
            </a:r>
            <a:r>
              <a:rPr lang="en-US" altLang="en-US" sz="2400" b="1" i="1" u="sng"/>
              <a:t>-- No mercy grades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There will be at least several homework and one exam before the</a:t>
            </a:r>
          </a:p>
          <a:p>
            <a:r>
              <a:rPr lang="en-US" altLang="en-US"/>
              <a:t>  last possible drop date</a:t>
            </a:r>
          </a:p>
          <a:p>
            <a:endParaRPr lang="en-US" altLang="en-US"/>
          </a:p>
          <a:p>
            <a:r>
              <a:rPr lang="en-US" altLang="en-US"/>
              <a:t>Class participation and attendance</a:t>
            </a:r>
          </a:p>
          <a:p>
            <a:r>
              <a:rPr lang="en-US" altLang="en-US"/>
              <a:t>	Attendance is expected but not required</a:t>
            </a:r>
          </a:p>
          <a:p>
            <a:r>
              <a:rPr lang="en-US" altLang="en-US"/>
              <a:t>	Participation will be encouraged -- public speaking is</a:t>
            </a:r>
          </a:p>
          <a:p>
            <a:r>
              <a:rPr lang="en-US" altLang="en-US"/>
              <a:t>	  necessary for career success</a:t>
            </a:r>
          </a:p>
          <a:p>
            <a:endParaRPr lang="en-US" altLang="en-US"/>
          </a:p>
          <a:p>
            <a:r>
              <a:rPr lang="en-US" altLang="en-US"/>
              <a:t>Feedback</a:t>
            </a:r>
          </a:p>
          <a:p>
            <a:r>
              <a:rPr lang="en-US" altLang="en-US"/>
              <a:t>	Honest open feedback is expected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010B51A-B487-4192-BD58-B740A9652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33400"/>
            <a:ext cx="5597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ElecEng 458 - The Legal Stuff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7AA03EF-1995-4F32-B829-4C36D2045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8305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legacyObliqueBottomRight"/>
            <a:lightRig rig="legacyNormal4" dir="t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AE361E01-6009-4BED-8EF8-34B335908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0772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Grading policy</a:t>
            </a:r>
          </a:p>
          <a:p>
            <a:r>
              <a:rPr lang="en-US" altLang="en-US"/>
              <a:t>	Homework:	10%</a:t>
            </a:r>
          </a:p>
          <a:p>
            <a:r>
              <a:rPr lang="en-US" altLang="en-US"/>
              <a:t>	Exam #1:	25%</a:t>
            </a:r>
          </a:p>
          <a:p>
            <a:r>
              <a:rPr lang="en-US" altLang="en-US"/>
              <a:t>	Exam #2:	25%</a:t>
            </a:r>
          </a:p>
          <a:p>
            <a:r>
              <a:rPr lang="en-US" altLang="en-US"/>
              <a:t>	Final Exam:	40%</a:t>
            </a:r>
          </a:p>
          <a:p>
            <a:endParaRPr lang="en-US" altLang="en-US"/>
          </a:p>
          <a:p>
            <a:r>
              <a:rPr lang="en-US" altLang="en-US"/>
              <a:t>Grading is on a “curve”, with the following caveats:</a:t>
            </a:r>
          </a:p>
          <a:p>
            <a:r>
              <a:rPr lang="en-US" altLang="en-US"/>
              <a:t>	Anyone who has an average of &gt;= 90% will receive an ‘A’</a:t>
            </a:r>
          </a:p>
          <a:p>
            <a:r>
              <a:rPr lang="en-US" altLang="en-US"/>
              <a:t>	Anyone who has an average of &lt; 60% will receive an ‘F’</a:t>
            </a:r>
          </a:p>
          <a:p>
            <a:endParaRPr lang="en-US" altLang="en-US"/>
          </a:p>
          <a:p>
            <a:r>
              <a:rPr lang="en-US" altLang="en-US"/>
              <a:t>There are no labs or programming assignments</a:t>
            </a:r>
          </a:p>
          <a:p>
            <a:endParaRPr lang="en-US" altLang="en-US"/>
          </a:p>
          <a:p>
            <a:r>
              <a:rPr lang="en-US" altLang="en-US"/>
              <a:t>Homework will be given at the end of each lecture.</a:t>
            </a:r>
          </a:p>
          <a:p>
            <a:r>
              <a:rPr lang="en-US" altLang="en-US"/>
              <a:t>	It will be collected at the beginning of the next lecture</a:t>
            </a:r>
          </a:p>
          <a:p>
            <a:r>
              <a:rPr lang="en-US" altLang="en-US"/>
              <a:t>	It will be graded and returned at the beginning of each week’s</a:t>
            </a:r>
          </a:p>
          <a:p>
            <a:r>
              <a:rPr lang="en-US" altLang="en-US"/>
              <a:t>	  Tuesday lecture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C3B3EB6-7BE7-41E7-80D1-292667FFC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981200"/>
            <a:ext cx="66294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Give students insite and understanding of:</a:t>
            </a:r>
          </a:p>
          <a:p>
            <a:r>
              <a:rPr lang="en-US" altLang="en-US"/>
              <a:t>	Logical organization of computer systems</a:t>
            </a:r>
          </a:p>
          <a:p>
            <a:endParaRPr lang="en-US" altLang="en-US"/>
          </a:p>
          <a:p>
            <a:r>
              <a:rPr lang="en-US" altLang="en-US"/>
              <a:t>	Design techniques for implementing subsystems</a:t>
            </a:r>
          </a:p>
          <a:p>
            <a:r>
              <a:rPr lang="en-US" altLang="en-US"/>
              <a:t>	  including arithmetic and logical units, control</a:t>
            </a:r>
          </a:p>
          <a:p>
            <a:r>
              <a:rPr lang="en-US" altLang="en-US"/>
              <a:t>	  units, memory, and I/O devices</a:t>
            </a:r>
          </a:p>
          <a:p>
            <a:endParaRPr lang="en-US" altLang="en-US"/>
          </a:p>
          <a:p>
            <a:r>
              <a:rPr lang="en-US" altLang="en-US"/>
              <a:t>	Major architectural features of modern computer</a:t>
            </a:r>
          </a:p>
          <a:p>
            <a:r>
              <a:rPr lang="en-US" altLang="en-US"/>
              <a:t>	  systems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7D91F02-8D22-4FA4-BBBB-9F5E5FB68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685800"/>
            <a:ext cx="3500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Course Objectives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B25B95CB-6871-4281-A19E-51AC1D028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1000"/>
            <a:ext cx="8382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legacyObliqueBottomRight"/>
            <a:lightRig rig="legacyNormal4" dir="t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E637BDF-6EB5-43A1-AA03-1024EED10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3400"/>
            <a:ext cx="3836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Topics and Lectures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F33AE88-356D-43FE-8971-01A34E716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8305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legacyObliqueBottomRight"/>
            <a:lightRig rig="legacyNormal4" dir="t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6F6159CA-FAF3-49A2-AF61-BABCB3694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535113"/>
            <a:ext cx="791051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1.	Introduction					1 lecture</a:t>
            </a:r>
          </a:p>
          <a:p>
            <a:r>
              <a:rPr lang="en-US" altLang="en-US"/>
              <a:t>2.	Digital Logic Circuits and Components		1-2 lectures</a:t>
            </a:r>
          </a:p>
          <a:p>
            <a:r>
              <a:rPr lang="en-US" altLang="en-US"/>
              <a:t>3.	Number Systems				1-2 lectures</a:t>
            </a:r>
          </a:p>
          <a:p>
            <a:r>
              <a:rPr lang="en-US" altLang="en-US"/>
              <a:t>4.	Register Transfer Language and Micro-Ops	1 lecture</a:t>
            </a:r>
          </a:p>
          <a:p>
            <a:r>
              <a:rPr lang="en-US" altLang="en-US"/>
              <a:t>5.	Basic Computer Organization and Design	5 lectures</a:t>
            </a:r>
          </a:p>
          <a:p>
            <a:r>
              <a:rPr lang="en-US" altLang="en-US"/>
              <a:t>6.	Microprogrammed Control Unit Design		3 lectures</a:t>
            </a:r>
          </a:p>
          <a:p>
            <a:r>
              <a:rPr lang="en-US" altLang="en-US"/>
              <a:t>7.	Central Processing Unit (CPU) Design		2 lectures</a:t>
            </a:r>
          </a:p>
          <a:p>
            <a:r>
              <a:rPr lang="en-US" altLang="en-US"/>
              <a:t>8.	Pipeline and Vector Processing			2 lectures</a:t>
            </a:r>
          </a:p>
          <a:p>
            <a:r>
              <a:rPr lang="en-US" altLang="en-US"/>
              <a:t>9.	Computer Arithmetic Unit Design		2 lectures</a:t>
            </a:r>
          </a:p>
          <a:p>
            <a:r>
              <a:rPr lang="en-US" altLang="en-US"/>
              <a:t>10.	Input / Output Organization			2 lectures</a:t>
            </a:r>
          </a:p>
          <a:p>
            <a:r>
              <a:rPr lang="en-US" altLang="en-US"/>
              <a:t>11.	Memory Organization and Design		3 lectures</a:t>
            </a:r>
          </a:p>
          <a:p>
            <a:r>
              <a:rPr lang="en-US" altLang="en-US"/>
              <a:t>12.	Multiprocessor Design				2 lectures</a:t>
            </a:r>
          </a:p>
          <a:p>
            <a:r>
              <a:rPr lang="en-US" altLang="en-US" i="1"/>
              <a:t>13.	Computer Systems Performance Evaluation	1 lecture</a:t>
            </a:r>
          </a:p>
          <a:p>
            <a:r>
              <a:rPr lang="en-US" altLang="en-US" i="1"/>
              <a:t>14.	Fault Tolerance and Reliability			1 lecture</a:t>
            </a:r>
          </a:p>
          <a:p>
            <a:endParaRPr lang="en-US" altLang="en-US"/>
          </a:p>
          <a:p>
            <a:r>
              <a:rPr lang="en-US" altLang="en-US" i="1"/>
              <a:t>If we have time !!!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>
            <a:extLst>
              <a:ext uri="{FF2B5EF4-FFF2-40B4-BE49-F238E27FC236}">
                <a16:creationId xmlns:a16="http://schemas.microsoft.com/office/drawing/2014/main" id="{1D835F8C-1C01-456C-81C4-C76EA9B25E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524000"/>
          <a:ext cx="73914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Photo Editor Photo" r:id="rId3" imgW="0" imgH="0" progId="MSPhotoEd.3">
                  <p:embed/>
                </p:oleObj>
              </mc:Choice>
              <mc:Fallback>
                <p:oleObj name="Photo Editor Photo" r:id="rId3" imgW="0" imgH="0" progId="MSPhotoEd.3">
                  <p:embed/>
                  <p:pic>
                    <p:nvPicPr>
                      <p:cNvPr id="34818" name="Object 2">
                        <a:extLst>
                          <a:ext uri="{FF2B5EF4-FFF2-40B4-BE49-F238E27FC236}">
                            <a16:creationId xmlns:a16="http://schemas.microsoft.com/office/drawing/2014/main" id="{1D835F8C-1C01-456C-81C4-C76EA9B25E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73914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id="{3871B4E6-BB29-4078-BA00-A6E6FF1593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267200"/>
          <a:ext cx="56388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hoto Editor Photo" r:id="rId5" imgW="0" imgH="0" progId="MSPhotoEd.3">
                  <p:embed/>
                </p:oleObj>
              </mc:Choice>
              <mc:Fallback>
                <p:oleObj name="Photo Editor Photo" r:id="rId5" imgW="0" imgH="0" progId="MSPhotoEd.3">
                  <p:embed/>
                  <p:pic>
                    <p:nvPicPr>
                      <p:cNvPr id="34819" name="Object 3">
                        <a:extLst>
                          <a:ext uri="{FF2B5EF4-FFF2-40B4-BE49-F238E27FC236}">
                            <a16:creationId xmlns:a16="http://schemas.microsoft.com/office/drawing/2014/main" id="{3871B4E6-BB29-4078-BA00-A6E6FF1593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267200"/>
                        <a:ext cx="56388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4">
            <a:extLst>
              <a:ext uri="{FF2B5EF4-FFF2-40B4-BE49-F238E27FC236}">
                <a16:creationId xmlns:a16="http://schemas.microsoft.com/office/drawing/2014/main" id="{2C288035-D2B5-4990-8640-65368745B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625475"/>
            <a:ext cx="386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What Is Computing?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FA0EB712-6CAD-4F3A-BC50-71C1CABFC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1000"/>
            <a:ext cx="8382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legacyObliqueBottomRight"/>
            <a:lightRig rig="legacyNormal4" dir="t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C6F26467-2B8A-4D90-92C8-8D4C181E66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524000"/>
          <a:ext cx="8153400" cy="438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Photo Editor Photo" r:id="rId3" imgW="0" imgH="0" progId="MSPhotoEd.3">
                  <p:embed/>
                </p:oleObj>
              </mc:Choice>
              <mc:Fallback>
                <p:oleObj name="Photo Editor Photo" r:id="rId3" imgW="0" imgH="0" progId="MSPhotoEd.3">
                  <p:embed/>
                  <p:pic>
                    <p:nvPicPr>
                      <p:cNvPr id="35842" name="Object 2">
                        <a:extLst>
                          <a:ext uri="{FF2B5EF4-FFF2-40B4-BE49-F238E27FC236}">
                            <a16:creationId xmlns:a16="http://schemas.microsoft.com/office/drawing/2014/main" id="{C6F26467-2B8A-4D90-92C8-8D4C181E66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4000"/>
                        <a:ext cx="8153400" cy="438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Text Box 3">
            <a:extLst>
              <a:ext uri="{FF2B5EF4-FFF2-40B4-BE49-F238E27FC236}">
                <a16:creationId xmlns:a16="http://schemas.microsoft.com/office/drawing/2014/main" id="{76D55855-16EA-477B-9E44-A8DE8A9A8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85800"/>
            <a:ext cx="386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What Is Computing?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7113F674-F407-4230-A332-00AB6046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1000"/>
            <a:ext cx="8382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legacyObliqueBottomRight"/>
            <a:lightRig rig="legacyNormal4" dir="t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883E4A6-499E-4CC1-8409-E9E77A4AB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600200"/>
            <a:ext cx="6781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Historically, a computer was a job title, not a piece of equipment! </a:t>
            </a:r>
          </a:p>
          <a:p>
            <a:endParaRPr lang="en-US" altLang="en-US"/>
          </a:p>
          <a:p>
            <a:r>
              <a:rPr lang="en-US" altLang="en-US"/>
              <a:t>Requirements of a computer:</a:t>
            </a:r>
          </a:p>
          <a:p>
            <a:endParaRPr lang="en-US" altLang="en-US"/>
          </a:p>
          <a:p>
            <a:r>
              <a:rPr lang="en-US" altLang="en-US"/>
              <a:t>	Process data</a:t>
            </a:r>
          </a:p>
          <a:p>
            <a:r>
              <a:rPr lang="en-US" altLang="en-US"/>
              <a:t>	Store data</a:t>
            </a:r>
          </a:p>
          <a:p>
            <a:r>
              <a:rPr lang="en-US" altLang="en-US"/>
              <a:t>	Move data between the computer and the outside </a:t>
            </a:r>
          </a:p>
          <a:p>
            <a:r>
              <a:rPr lang="en-US" altLang="en-US"/>
              <a:t>	   world</a:t>
            </a:r>
          </a:p>
          <a:p>
            <a:r>
              <a:rPr lang="en-US" altLang="en-US"/>
              <a:t>	Control the operation of the above</a:t>
            </a:r>
            <a:endParaRPr lang="en-US" altLang="en-US" sz="2400">
              <a:latin typeface="TimesNewRoman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714D52C-A2D3-4AF4-A6EB-372289604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1000"/>
            <a:ext cx="8382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legacyObliqueBottomRight"/>
            <a:lightRig rig="legacyNormal4" dir="t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E2883F47-2945-42BF-8E19-BA8E56419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685800"/>
            <a:ext cx="406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What Is A Computer?</a:t>
            </a: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.pot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132</TotalTime>
  <Words>1180</Words>
  <Application>Microsoft Office PowerPoint</Application>
  <PresentationFormat>On-screen Show (4:3)</PresentationFormat>
  <Paragraphs>296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Blank Presentation.pot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 Medical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***For Business Use Only***</dc:creator>
  <cp:lastModifiedBy>Unknown User</cp:lastModifiedBy>
  <cp:revision>5</cp:revision>
  <cp:lastPrinted>1999-09-01T00:14:00Z</cp:lastPrinted>
  <dcterms:created xsi:type="dcterms:W3CDTF">1999-08-29T03:20:52Z</dcterms:created>
  <dcterms:modified xsi:type="dcterms:W3CDTF">2020-08-31T04:50:07Z</dcterms:modified>
</cp:coreProperties>
</file>