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71" r:id="rId5"/>
    <p:sldId id="259" r:id="rId6"/>
    <p:sldId id="268" r:id="rId7"/>
    <p:sldId id="269" r:id="rId8"/>
    <p:sldId id="261" r:id="rId9"/>
    <p:sldId id="270" r:id="rId10"/>
    <p:sldId id="260" r:id="rId11"/>
    <p:sldId id="262" r:id="rId12"/>
    <p:sldId id="263" r:id="rId13"/>
    <p:sldId id="264" r:id="rId14"/>
    <p:sldId id="265" r:id="rId15"/>
    <p:sldId id="272" r:id="rId16"/>
    <p:sldId id="273" r:id="rId17"/>
    <p:sldId id="274" r:id="rId18"/>
    <p:sldId id="266" r:id="rId19"/>
    <p:sldId id="275" r:id="rId20"/>
    <p:sldId id="276" r:id="rId21"/>
    <p:sldId id="26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92" autoAdjust="0"/>
  </p:normalViewPr>
  <p:slideViewPr>
    <p:cSldViewPr>
      <p:cViewPr varScale="1">
        <p:scale>
          <a:sx n="71" d="100"/>
          <a:sy n="71" d="100"/>
        </p:scale>
        <p:origin x="-4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>
            <a:extLst>
              <a:ext uri="{FF2B5EF4-FFF2-40B4-BE49-F238E27FC236}">
                <a16:creationId xmlns:a16="http://schemas.microsoft.com/office/drawing/2014/main" id="{B7F0845F-C1F0-43B8-9CEF-3A56DFBA1CE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47107" name="Freeform 3">
              <a:extLst>
                <a:ext uri="{FF2B5EF4-FFF2-40B4-BE49-F238E27FC236}">
                  <a16:creationId xmlns:a16="http://schemas.microsoft.com/office/drawing/2014/main" id="{D442021D-BDA0-4C6A-82C5-4EB9542E33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08" name="Freeform 4">
              <a:extLst>
                <a:ext uri="{FF2B5EF4-FFF2-40B4-BE49-F238E27FC236}">
                  <a16:creationId xmlns:a16="http://schemas.microsoft.com/office/drawing/2014/main" id="{378AD194-6823-4FCA-AC4D-8652E2BC36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09" name="Freeform 5">
              <a:extLst>
                <a:ext uri="{FF2B5EF4-FFF2-40B4-BE49-F238E27FC236}">
                  <a16:creationId xmlns:a16="http://schemas.microsoft.com/office/drawing/2014/main" id="{1E4ABF79-885B-47A0-BF0A-DBE5ABB15A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Freeform 6">
              <a:extLst>
                <a:ext uri="{FF2B5EF4-FFF2-40B4-BE49-F238E27FC236}">
                  <a16:creationId xmlns:a16="http://schemas.microsoft.com/office/drawing/2014/main" id="{D9C58C94-163A-4B49-904C-DE50820F28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Freeform 7">
              <a:extLst>
                <a:ext uri="{FF2B5EF4-FFF2-40B4-BE49-F238E27FC236}">
                  <a16:creationId xmlns:a16="http://schemas.microsoft.com/office/drawing/2014/main" id="{6515316F-76F3-4F39-951A-0ECFAD7E41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8">
              <a:extLst>
                <a:ext uri="{FF2B5EF4-FFF2-40B4-BE49-F238E27FC236}">
                  <a16:creationId xmlns:a16="http://schemas.microsoft.com/office/drawing/2014/main" id="{D876BAEA-0AA2-45D2-8727-92AC043D51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9">
              <a:extLst>
                <a:ext uri="{FF2B5EF4-FFF2-40B4-BE49-F238E27FC236}">
                  <a16:creationId xmlns:a16="http://schemas.microsoft.com/office/drawing/2014/main" id="{7F968B8D-069B-474D-ABE2-31FB6D7E41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Freeform 10">
              <a:extLst>
                <a:ext uri="{FF2B5EF4-FFF2-40B4-BE49-F238E27FC236}">
                  <a16:creationId xmlns:a16="http://schemas.microsoft.com/office/drawing/2014/main" id="{8FFD5E3A-09EF-4850-82CE-207DAFF72B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11">
              <a:extLst>
                <a:ext uri="{FF2B5EF4-FFF2-40B4-BE49-F238E27FC236}">
                  <a16:creationId xmlns:a16="http://schemas.microsoft.com/office/drawing/2014/main" id="{912336EA-D9A0-4E32-9BD5-EB4F9FB6D1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Rectangle 12">
              <a:extLst>
                <a:ext uri="{FF2B5EF4-FFF2-40B4-BE49-F238E27FC236}">
                  <a16:creationId xmlns:a16="http://schemas.microsoft.com/office/drawing/2014/main" id="{F1018E17-2E15-482E-AD52-7D6877E245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Rectangle 13">
              <a:extLst>
                <a:ext uri="{FF2B5EF4-FFF2-40B4-BE49-F238E27FC236}">
                  <a16:creationId xmlns:a16="http://schemas.microsoft.com/office/drawing/2014/main" id="{06ED4939-87B1-4E52-B45A-AA8D5254A3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Freeform 14">
              <a:extLst>
                <a:ext uri="{FF2B5EF4-FFF2-40B4-BE49-F238E27FC236}">
                  <a16:creationId xmlns:a16="http://schemas.microsoft.com/office/drawing/2014/main" id="{280DEA7B-9A0C-42F1-87EF-D78F4AC69E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Freeform 15">
              <a:extLst>
                <a:ext uri="{FF2B5EF4-FFF2-40B4-BE49-F238E27FC236}">
                  <a16:creationId xmlns:a16="http://schemas.microsoft.com/office/drawing/2014/main" id="{57D46CEE-EDAF-4700-8009-545657D78A0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Freeform 16">
              <a:extLst>
                <a:ext uri="{FF2B5EF4-FFF2-40B4-BE49-F238E27FC236}">
                  <a16:creationId xmlns:a16="http://schemas.microsoft.com/office/drawing/2014/main" id="{BF0B4070-03CC-4E43-9CB0-B64783BC55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Freeform 17">
              <a:extLst>
                <a:ext uri="{FF2B5EF4-FFF2-40B4-BE49-F238E27FC236}">
                  <a16:creationId xmlns:a16="http://schemas.microsoft.com/office/drawing/2014/main" id="{7D8702DD-A7BF-47D5-A28F-F492E85804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Freeform 18">
              <a:extLst>
                <a:ext uri="{FF2B5EF4-FFF2-40B4-BE49-F238E27FC236}">
                  <a16:creationId xmlns:a16="http://schemas.microsoft.com/office/drawing/2014/main" id="{7FF74913-2811-4257-A5A6-F1B90959ED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Freeform 19">
              <a:extLst>
                <a:ext uri="{FF2B5EF4-FFF2-40B4-BE49-F238E27FC236}">
                  <a16:creationId xmlns:a16="http://schemas.microsoft.com/office/drawing/2014/main" id="{1B0ADDDB-BDB7-49A0-950F-7C835E9823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Freeform 20">
              <a:extLst>
                <a:ext uri="{FF2B5EF4-FFF2-40B4-BE49-F238E27FC236}">
                  <a16:creationId xmlns:a16="http://schemas.microsoft.com/office/drawing/2014/main" id="{4A9DFBFB-5FB8-4871-B937-9924E9A35B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25" name="Rectangle 21">
            <a:extLst>
              <a:ext uri="{FF2B5EF4-FFF2-40B4-BE49-F238E27FC236}">
                <a16:creationId xmlns:a16="http://schemas.microsoft.com/office/drawing/2014/main" id="{6E147745-2963-4878-9E7D-F8FB9BA12B3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8145D2C2-CDBA-4A76-A30E-505C7E0A986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7127" name="Rectangle 23">
            <a:extLst>
              <a:ext uri="{FF2B5EF4-FFF2-40B4-BE49-F238E27FC236}">
                <a16:creationId xmlns:a16="http://schemas.microsoft.com/office/drawing/2014/main" id="{6A47A8BD-0CE8-4F61-9BDD-DBAA81E83D5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28" name="Rectangle 24">
            <a:extLst>
              <a:ext uri="{FF2B5EF4-FFF2-40B4-BE49-F238E27FC236}">
                <a16:creationId xmlns:a16="http://schemas.microsoft.com/office/drawing/2014/main" id="{19F2BEF9-1887-4107-B02E-4906611B7A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29" name="Rectangle 25">
            <a:extLst>
              <a:ext uri="{FF2B5EF4-FFF2-40B4-BE49-F238E27FC236}">
                <a16:creationId xmlns:a16="http://schemas.microsoft.com/office/drawing/2014/main" id="{589E5B4D-72FB-4A10-BF3C-FDBFD05668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0725DB-FE67-4A1B-8229-958CC9F73E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B9C2-936D-40B6-A652-28DA83A4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6712-ABA5-4514-B31D-8A871C61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CC0C-12AB-4C18-AD4F-B9C41FB47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F5DF-CF14-4AFB-AB5B-BC7D14E6C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25A614-BF48-4476-BCBB-FD8772D2F1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ADD4D2-9FFA-4AAD-8D50-4F8E859B6C3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9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82090-4DAA-4B4B-9BC5-30288CAE1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FEA8-D41C-4D19-92A9-8F4C340DC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61212-A356-47D4-A09E-0E6B7BB91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6F133-8957-4077-AB18-8B25E9B5A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84CA8-CF33-40C0-BC72-7D6C1DAEFF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08CB86-B9E5-44C7-A4FB-E3C236C843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31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425-2486-4373-BE91-EE4D7755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95CA-F744-46F1-959E-C8499F02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32BAF-B3E4-41B8-B6A9-FEF57D198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F9D95-8220-456A-8E05-F47653421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4F2CE-C6F6-46C7-A612-45A4272D5A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B5273C-4D3A-4A81-B34B-746C1324A6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901-EDFE-4225-ABF1-100464ED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C756-CE17-4ECA-93D7-1D5B72FA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8E300-20A3-4AE5-A0B1-0E3E5A30DF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00F11-85EA-49E2-86DE-9C16AE4E7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F600EF-406A-4F0A-AA69-AC9B77BE8B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26B7F6-A266-41E0-B0D3-BE9F66754D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98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2354-8ABB-4D20-B1EF-1CC76A00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ACB1-D761-40A8-929C-FAECA2492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1183-E4DF-44CF-AEA7-071AE327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C8DA-F48E-48E8-BF04-F1D2DAA62B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E189-E7C6-47FC-8DE4-EF9E35FD80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A10B03-932D-40F0-A15D-51201B45BC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67825-2277-4A09-8C0F-F2058BABE0B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58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D8BD-77BC-430E-814D-01AE7390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191A-E6DE-4B92-B2A6-605075B0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A0FDA-904E-4A38-949A-01B58DB9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CBE89-5C77-46E9-BB05-E0A8A8FDF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E398C-3A12-4A04-A98B-2C948B71A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ECDF06-E4D0-4ACB-B673-1D07E42C2D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2FDBBB-5544-4333-A94D-2A164CE56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72453-5E8A-47BD-882C-F2865BC47D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1E22397-D01B-457F-99B2-5A5345B3F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53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81AB-480F-493B-BCA6-A8C86F4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52764-0985-460B-B924-5A811639D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EFF2B-EB00-42A5-B391-2061996FE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7F57F5-C27B-4E86-88AC-8FD7CE15B8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69CD-3788-4CA5-AF52-72529FBF47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8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CA96A8-A22C-4501-8DF6-547D8EA23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0D4-4940-43BA-A62A-F349AA71A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58BB6C-DB28-4815-B560-F3ADBC991B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BB2E-161D-4AAF-87A1-8312BEE9A70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2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C67E-6EF3-48A8-AFB3-E3035AD1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7698-CC9F-4A5E-A7B4-B8331C93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DC36C-EC9C-4848-8781-67195768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B939-6947-473B-8D04-C39DF30F5C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63DB-293F-4BA5-B489-3E22EC12B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D51295-2C6A-4CD3-8A93-FB6FDE36A5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9D45F-9624-434B-8E2B-08F5E2F00B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3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C8DB-592F-4F57-B20A-3D566F09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B9D22-5D19-48C6-AD05-764B3D7DE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21C39-B72C-4755-BD24-D77E3F44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F3D0-0699-4205-BAE1-53D4D73654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DAB9-5EA8-448E-99E7-F9075CBB6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27E343-BCC4-46D7-8B1F-4233F44F0C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9DC24-EC94-44C9-B34C-474BF14993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6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>
            <a:extLst>
              <a:ext uri="{FF2B5EF4-FFF2-40B4-BE49-F238E27FC236}">
                <a16:creationId xmlns:a16="http://schemas.microsoft.com/office/drawing/2014/main" id="{B60901B8-7BE8-4BB0-B7F8-97A2638E083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46083" name="Freeform 3">
              <a:extLst>
                <a:ext uri="{FF2B5EF4-FFF2-40B4-BE49-F238E27FC236}">
                  <a16:creationId xmlns:a16="http://schemas.microsoft.com/office/drawing/2014/main" id="{0CA435A2-CD68-4A60-9578-0E8C740FF6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4" name="Freeform 4">
              <a:extLst>
                <a:ext uri="{FF2B5EF4-FFF2-40B4-BE49-F238E27FC236}">
                  <a16:creationId xmlns:a16="http://schemas.microsoft.com/office/drawing/2014/main" id="{5510BFAC-2724-4063-A9E5-854FF6DE1E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Freeform 5">
              <a:extLst>
                <a:ext uri="{FF2B5EF4-FFF2-40B4-BE49-F238E27FC236}">
                  <a16:creationId xmlns:a16="http://schemas.microsoft.com/office/drawing/2014/main" id="{46963DFF-59FE-48A0-82AD-39E2BCCA33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Freeform 6">
              <a:extLst>
                <a:ext uri="{FF2B5EF4-FFF2-40B4-BE49-F238E27FC236}">
                  <a16:creationId xmlns:a16="http://schemas.microsoft.com/office/drawing/2014/main" id="{20017B0E-7EB0-419C-B0FF-50D0A20DF9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Freeform 7">
              <a:extLst>
                <a:ext uri="{FF2B5EF4-FFF2-40B4-BE49-F238E27FC236}">
                  <a16:creationId xmlns:a16="http://schemas.microsoft.com/office/drawing/2014/main" id="{FCCE4FBF-8577-444C-906A-3142673748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Freeform 8">
              <a:extLst>
                <a:ext uri="{FF2B5EF4-FFF2-40B4-BE49-F238E27FC236}">
                  <a16:creationId xmlns:a16="http://schemas.microsoft.com/office/drawing/2014/main" id="{05C3E4E8-3120-4EC0-A753-C0A1E87556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Freeform 9">
              <a:extLst>
                <a:ext uri="{FF2B5EF4-FFF2-40B4-BE49-F238E27FC236}">
                  <a16:creationId xmlns:a16="http://schemas.microsoft.com/office/drawing/2014/main" id="{2F958768-94AE-4969-8EEC-F402544A66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Freeform 10">
              <a:extLst>
                <a:ext uri="{FF2B5EF4-FFF2-40B4-BE49-F238E27FC236}">
                  <a16:creationId xmlns:a16="http://schemas.microsoft.com/office/drawing/2014/main" id="{26AD31BE-C4BF-4357-BF2E-F5A3DC41C6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Freeform 11">
              <a:extLst>
                <a:ext uri="{FF2B5EF4-FFF2-40B4-BE49-F238E27FC236}">
                  <a16:creationId xmlns:a16="http://schemas.microsoft.com/office/drawing/2014/main" id="{E8ED5CCB-E6F0-48D5-B2B1-84537E8DCE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D397138F-8AFD-4DD6-9A02-5AF45F1852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Rectangle 13">
              <a:extLst>
                <a:ext uri="{FF2B5EF4-FFF2-40B4-BE49-F238E27FC236}">
                  <a16:creationId xmlns:a16="http://schemas.microsoft.com/office/drawing/2014/main" id="{A58ED151-E0A5-4F6E-9DA6-E2984C5713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Freeform 14">
              <a:extLst>
                <a:ext uri="{FF2B5EF4-FFF2-40B4-BE49-F238E27FC236}">
                  <a16:creationId xmlns:a16="http://schemas.microsoft.com/office/drawing/2014/main" id="{EE8129FD-5854-4210-80F6-5298EC8EE4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Freeform 15">
              <a:extLst>
                <a:ext uri="{FF2B5EF4-FFF2-40B4-BE49-F238E27FC236}">
                  <a16:creationId xmlns:a16="http://schemas.microsoft.com/office/drawing/2014/main" id="{D95BA052-8862-4CC8-9F68-1AF60140DC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E988B2B2-C278-4FCA-B610-A275895872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17">
              <a:extLst>
                <a:ext uri="{FF2B5EF4-FFF2-40B4-BE49-F238E27FC236}">
                  <a16:creationId xmlns:a16="http://schemas.microsoft.com/office/drawing/2014/main" id="{2A2C924D-D96B-45EF-BC7B-568E6D7EE5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Freeform 18">
              <a:extLst>
                <a:ext uri="{FF2B5EF4-FFF2-40B4-BE49-F238E27FC236}">
                  <a16:creationId xmlns:a16="http://schemas.microsoft.com/office/drawing/2014/main" id="{F303F46B-A756-4E02-AB56-008319ACC0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Freeform 19">
              <a:extLst>
                <a:ext uri="{FF2B5EF4-FFF2-40B4-BE49-F238E27FC236}">
                  <a16:creationId xmlns:a16="http://schemas.microsoft.com/office/drawing/2014/main" id="{333F7A98-97C3-48D1-925A-8DA71FB482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Freeform 20">
              <a:extLst>
                <a:ext uri="{FF2B5EF4-FFF2-40B4-BE49-F238E27FC236}">
                  <a16:creationId xmlns:a16="http://schemas.microsoft.com/office/drawing/2014/main" id="{AC8354D8-6A86-49C7-B151-676E6DF87A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1" name="Rectangle 21">
            <a:extLst>
              <a:ext uri="{FF2B5EF4-FFF2-40B4-BE49-F238E27FC236}">
                <a16:creationId xmlns:a16="http://schemas.microsoft.com/office/drawing/2014/main" id="{0B0D1128-F8CE-4CB5-B23D-B8055CA29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102" name="Rectangle 22">
            <a:extLst>
              <a:ext uri="{FF2B5EF4-FFF2-40B4-BE49-F238E27FC236}">
                <a16:creationId xmlns:a16="http://schemas.microsoft.com/office/drawing/2014/main" id="{1440AEC9-C2B1-4399-86EB-2DA1EEE10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104" name="Rectangle 24">
            <a:extLst>
              <a:ext uri="{FF2B5EF4-FFF2-40B4-BE49-F238E27FC236}">
                <a16:creationId xmlns:a16="http://schemas.microsoft.com/office/drawing/2014/main" id="{0849BD19-0650-4FCB-8134-5AAEE15E71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en-US"/>
              <a:t>Rodrigo A. Obando</a:t>
            </a:r>
          </a:p>
        </p:txBody>
      </p:sp>
      <p:sp>
        <p:nvSpPr>
          <p:cNvPr id="46105" name="Rectangle 25">
            <a:extLst>
              <a:ext uri="{FF2B5EF4-FFF2-40B4-BE49-F238E27FC236}">
                <a16:creationId xmlns:a16="http://schemas.microsoft.com/office/drawing/2014/main" id="{AA32C34B-0C00-4E95-B5B2-0F5A804A10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8E19DEF-2025-4DDC-8B15-454F9A3CCB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6103" name="Rectangle 23">
            <a:extLst>
              <a:ext uri="{FF2B5EF4-FFF2-40B4-BE49-F238E27FC236}">
                <a16:creationId xmlns:a16="http://schemas.microsoft.com/office/drawing/2014/main" id="{A8D49C5E-EB69-4122-82F8-DD52C46414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ictionary.reference.com/browse/system" TargetMode="Externa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emf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2.emf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3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0F5D4E-AB6D-4232-A56F-0E3A8E6B25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Introduction to Computer Organization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7974453-4DC9-4E98-A7E9-DBAE9AAF7D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Representing and Manipulating Data</a:t>
            </a:r>
          </a:p>
          <a:p>
            <a:r>
              <a:rPr lang="en-US" altLang="en-US"/>
              <a:t>CSTA Day 2</a:t>
            </a:r>
          </a:p>
          <a:p>
            <a:r>
              <a:rPr lang="en-US" altLang="en-US"/>
              <a:t>Rodrigo A. Obando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465C0-16B5-4E5C-A574-E143F831D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0940FD1-DEB2-4853-935A-1A1522CC3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(Memory)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8E95AF-9387-4240-BBCA-C7C19887F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Storage subsystem is a unit that is capable of retrieving and saving instructions as well as data.</a:t>
            </a:r>
          </a:p>
          <a:p>
            <a:r>
              <a:rPr lang="en-US" altLang="en-US" sz="2800"/>
              <a:t>There are two main types of storage: Primary Storage and Secondary Storage.</a:t>
            </a:r>
          </a:p>
          <a:p>
            <a:r>
              <a:rPr lang="en-US" altLang="en-US" sz="2800"/>
              <a:t>Primary Storage is the memory that is immediately available to the CPU and it is normally fast (RAM or Random Access Memory).</a:t>
            </a:r>
          </a:p>
          <a:p>
            <a:r>
              <a:rPr lang="en-US" altLang="en-US" sz="2800"/>
              <a:t>Secondary Storage is indirectly available to the CPU and it is typically slower. (Hard disks, tapes, etc.)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E9CBF-4F05-4FA1-A8EA-AD652FC0AC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CAA1CCF-41F3-422C-9BD8-FB039C48F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Input/Output (I/O)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3538C38-ECA2-464D-BDA0-B9D73560D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I/O subsystem is critical since it is the one responsible for receiving and sending data to the outside world.  The computer would be useless to us without this system.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many devices that can be used for input and/or output.  Typical input devices are keyboards, mice, and graphics tablets. Typical output devices are screens and force-feedback joysticks.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58C6F-32AC-451C-8C19-AD35C28B5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380589A-B8C5-496E-AEFD-C373A319E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Systems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C99B54-4982-41E2-94C5-5CB83B065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Everything that the computer handles is stored in the form of numbers. The numbers are meaningless by themselves and we need to associate significance so that they can be useful.</a:t>
            </a:r>
          </a:p>
          <a:p>
            <a:r>
              <a:rPr lang="en-US" altLang="en-US" sz="2800"/>
              <a:t>We associate symbols with the concept of a number and, for example, the number three is represented with the symbol 3. The symbol is not the number three but a placeholder for its concept.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450F-0133-4DDF-9441-124EEECC7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36F5B65-233B-4BF4-9391-5855D7C01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Number System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CC1590-CC65-4285-AF24-E3325DCA2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use the decimal number system in our daily lives. It is called the decimal system because it uses 10 distinct symbols: 0, 1, 2, 3, 4, 5, 6, 7, 8, and 9.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can represent any number by combining these symbols. The number three million seven hundred forty eight thousand and three hundred twenty one can be represented with 3748321.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53207-22BC-43F1-B9F2-1FE250D27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9D31C47-CBA4-43D2-ACF8-72EF470F6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Numbers in Computers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DBE9CF4-CDAD-44D7-9041-FFA6E21FE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we want a computer to use the decimal number system we need to have devices capable of storing, retrieving and manipulating ten values or primitive symbols.</a:t>
            </a:r>
          </a:p>
          <a:p>
            <a:r>
              <a:rPr lang="en-US" altLang="en-US"/>
              <a:t>Although possible, this system would be subject to error and deterioration and would imply a short lifetime.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C6982-570C-4390-80EB-68A7AC85A8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E4FD4C9-7616-4F5B-8EB9-7A7E32011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Number System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D87DDC6-E17E-448E-9020-A0FCB08C5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is the simplest number system we could use?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could use the unary number system but it does not lend itself to simple and speedy manipulation in terms of arithmetic and other operations.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use the Binary Number System inside the computers. This system only has two symbols, 0 and 1.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A7E2-C590-4E8F-A09F-AFEBFA18B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AF3106F-C6B3-41B1-90D9-41847D62D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Binary Number System in Computers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DFAAE31-BBD0-4D54-896E-1944E052F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Besides the physical (electronics) reasons for using binary there are also mathematical advantages.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Boolean Algebra is an area of mathematics that studies the properties of the binary system. It provides us with an excellent foundation not only to design the electronic parts of a computer but also to develop algorithms to expedite computations.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B2364-22CE-4435-80C2-C37631A01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970289E-C9F6-4E39-A8ED-35E69ED9C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Examples of Binary Numbers and Some Operations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52090F8-2879-4C63-9AF1-28DE4937D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34</a:t>
            </a:r>
            <a:r>
              <a:rPr lang="en-US" altLang="en-US" baseline="-25000"/>
              <a:t>10 </a:t>
            </a:r>
            <a:r>
              <a:rPr lang="en-US" altLang="en-US"/>
              <a:t>= 100010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3</a:t>
            </a:r>
            <a:r>
              <a:rPr lang="en-US" altLang="en-US" baseline="-25000"/>
              <a:t>10 </a:t>
            </a:r>
            <a:r>
              <a:rPr lang="en-US" altLang="en-US"/>
              <a:t>= 11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3748321</a:t>
            </a:r>
            <a:r>
              <a:rPr lang="en-US" altLang="en-US" baseline="-25000"/>
              <a:t>10 </a:t>
            </a:r>
            <a:r>
              <a:rPr lang="en-US" altLang="en-US"/>
              <a:t>= 1110010011000111100001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23</a:t>
            </a:r>
            <a:r>
              <a:rPr lang="en-US" altLang="en-US" baseline="-25000"/>
              <a:t>10 </a:t>
            </a:r>
            <a:r>
              <a:rPr lang="en-US" altLang="en-US"/>
              <a:t>+ 74</a:t>
            </a:r>
            <a:r>
              <a:rPr lang="en-US" altLang="en-US" baseline="-25000"/>
              <a:t>10</a:t>
            </a:r>
            <a:r>
              <a:rPr lang="en-US" altLang="en-US"/>
              <a:t> = 97</a:t>
            </a:r>
            <a:r>
              <a:rPr lang="en-US" altLang="en-US" baseline="-25000"/>
              <a:t>10</a:t>
            </a:r>
            <a:endParaRPr lang="en-US" altLang="en-US"/>
          </a:p>
          <a:p>
            <a:r>
              <a:rPr lang="en-US" altLang="en-US"/>
              <a:t>10111</a:t>
            </a:r>
            <a:r>
              <a:rPr lang="en-US" altLang="en-US" baseline="-25000"/>
              <a:t>2</a:t>
            </a:r>
            <a:r>
              <a:rPr lang="en-US" altLang="en-US"/>
              <a:t> + 1001010</a:t>
            </a:r>
            <a:r>
              <a:rPr lang="en-US" altLang="en-US" baseline="-25000"/>
              <a:t>2</a:t>
            </a:r>
            <a:r>
              <a:rPr lang="en-US" altLang="en-US"/>
              <a:t> = 1100001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7480</a:t>
            </a:r>
            <a:r>
              <a:rPr lang="en-US" altLang="en-US" baseline="-25000"/>
              <a:t>10</a:t>
            </a:r>
            <a:r>
              <a:rPr lang="en-US" altLang="en-US"/>
              <a:t> / 10</a:t>
            </a:r>
            <a:r>
              <a:rPr lang="en-US" altLang="en-US" baseline="-25000"/>
              <a:t>10</a:t>
            </a:r>
            <a:r>
              <a:rPr lang="en-US" altLang="en-US"/>
              <a:t> = 748</a:t>
            </a:r>
            <a:r>
              <a:rPr lang="en-US" altLang="en-US" baseline="-25000"/>
              <a:t>10</a:t>
            </a:r>
            <a:endParaRPr lang="en-US" altLang="en-US"/>
          </a:p>
          <a:p>
            <a:r>
              <a:rPr lang="en-US" altLang="en-US"/>
              <a:t>1000010110</a:t>
            </a:r>
            <a:r>
              <a:rPr lang="en-US" altLang="en-US" baseline="-25000"/>
              <a:t>2</a:t>
            </a:r>
            <a:r>
              <a:rPr lang="en-US" altLang="en-US"/>
              <a:t> / 10</a:t>
            </a:r>
            <a:r>
              <a:rPr lang="en-US" altLang="en-US" baseline="-25000"/>
              <a:t>2</a:t>
            </a:r>
            <a:r>
              <a:rPr lang="en-US" altLang="en-US"/>
              <a:t> = 100001011</a:t>
            </a:r>
            <a:r>
              <a:rPr lang="en-US" altLang="en-US" baseline="-2500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7BD80-5408-4ECB-9A6A-5240DD70B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339F3B8-529E-466D-8F11-9CE36C1F3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Information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51B6731-2887-4716-81C5-D92D487B0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usually assign meaning to different symbols. As long as we agree on what symbol has what meaning we are able to communicate with each other using those symbols.</a:t>
            </a:r>
          </a:p>
          <a:p>
            <a:r>
              <a:rPr lang="en-US" altLang="en-US"/>
              <a:t>We can use 0 and 1 in place of </a:t>
            </a:r>
            <a:r>
              <a:rPr lang="en-US" altLang="en-US" i="1"/>
              <a:t>no</a:t>
            </a:r>
            <a:r>
              <a:rPr lang="en-US" altLang="en-US"/>
              <a:t> and </a:t>
            </a:r>
            <a:r>
              <a:rPr lang="en-US" altLang="en-US" i="1"/>
              <a:t>yes</a:t>
            </a:r>
            <a:r>
              <a:rPr lang="en-US" altLang="en-US"/>
              <a:t>. They could also mean </a:t>
            </a:r>
            <a:r>
              <a:rPr lang="en-US" altLang="en-US" i="1"/>
              <a:t>closed</a:t>
            </a:r>
            <a:r>
              <a:rPr lang="en-US" altLang="en-US"/>
              <a:t> and </a:t>
            </a:r>
            <a:r>
              <a:rPr lang="en-US" altLang="en-US" i="1"/>
              <a:t>open</a:t>
            </a:r>
            <a:r>
              <a:rPr lang="en-US" altLang="en-US"/>
              <a:t>, </a:t>
            </a:r>
            <a:r>
              <a:rPr lang="en-US" altLang="en-US" i="1"/>
              <a:t>agree</a:t>
            </a:r>
            <a:r>
              <a:rPr lang="en-US" altLang="en-US"/>
              <a:t> and </a:t>
            </a:r>
            <a:r>
              <a:rPr lang="en-US" altLang="en-US" i="1"/>
              <a:t>disagree</a:t>
            </a:r>
            <a:r>
              <a:rPr lang="en-US" altLang="en-US"/>
              <a:t>, </a:t>
            </a:r>
            <a:r>
              <a:rPr lang="en-US" altLang="en-US" i="1"/>
              <a:t>bad</a:t>
            </a:r>
            <a:r>
              <a:rPr lang="en-US" altLang="en-US"/>
              <a:t> and </a:t>
            </a:r>
            <a:r>
              <a:rPr lang="en-US" altLang="en-US" i="1"/>
              <a:t>good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B5CE0-8906-4142-972B-00938BAF5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7796149-2528-4E20-AFF6-1D08C9875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Text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6CC5CEB-5707-4D22-9075-C360493AE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One of the very useful coding schemes we used with computers is the coding of text characters.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ASCII code is widely used throughout the computing world. Every character has a binary code and we can represent text by using binary numbers and interpreting them as characters.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ASCII is a subset of UNICODE which is used to encode international symbols.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9E690-7FEA-4DE7-A1F7-746AB957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E923AE6-234D-46DD-8FFF-ECD8271DF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System?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C7625E-F93D-4B25-B2C2-4FA3D0381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According to dictionary.com: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/>
              <a:t>A group of interacting, interrelated, or interdependent elements forming a complex whole.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"system."</a:t>
            </a:r>
            <a:r>
              <a:rPr lang="en-US" altLang="en-US" sz="1800" i="1"/>
              <a:t> The American Heritage® Dictionary of the English Language, Fourth Edition</a:t>
            </a:r>
            <a:r>
              <a:rPr lang="en-US" altLang="en-US" sz="1800"/>
              <a:t>. Houghton Mifflin Company, 2004. 07 Nov. 2006. &lt;Dictionary.com </a:t>
            </a:r>
            <a:r>
              <a:rPr lang="en-US" altLang="en-US" sz="1800">
                <a:hlinkClick r:id="rId2"/>
              </a:rPr>
              <a:t>http://dictionary.reference.com/browse/system</a:t>
            </a:r>
            <a:r>
              <a:rPr lang="en-US" altLang="en-US" sz="1800"/>
              <a:t>&gt;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EFA637C-FFC1-4DAD-931F-20AB7F03E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D67497F-26CA-440F-88D6-1BC7428F2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ASCII Table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CF6CFE3-C7EB-4DC0-B118-6D1AB7271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7A2A16D8-AF02-40CA-B005-B816BC3A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7200" cy="55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63313-8828-4F31-91A6-E6C414A24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0E8A17D-29A2-41DC-97CB-9833DBC4B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Text, Images and Sound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FA35488-4944-4AD3-9FD7-BA98F78C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the same way that we code text we can code virtually anything.</a:t>
            </a:r>
          </a:p>
          <a:p>
            <a:r>
              <a:rPr lang="en-US" altLang="en-US"/>
              <a:t>An image is basically a rectangle of dots and each dot is of a certain color. The color of these dots can be represented by a number.</a:t>
            </a:r>
          </a:p>
          <a:p>
            <a:r>
              <a:rPr lang="en-US" altLang="en-US"/>
              <a:t>Sound may be represented as a sequence of numbers indicating how to move a speaker.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3025F-4EA4-4D20-9086-39D8E5D12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D5F1B72-6B96-4F88-8DEB-8E9E16F8D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Systems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959B568-38C1-434F-A1B8-8A97D7903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computer system is a particular type of system that its primary purpose is that of performing computations. Before the time of the electronic computers, a computer was a person that performed computations.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computer system is composed of a Central Processing Unit (Control Unit and Arithmetic &amp; Logic Unit), Memory and Input/Output subsystems.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09FC-14C7-4E3F-88C7-C61E156666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EBF00B0-3495-4EA1-BD1C-1D85B78DE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System Overview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328410F1-CD5E-4A7A-AE83-3950D5B2F70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981200"/>
          <a:ext cx="7848600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4969270" imgH="2066323" progId="Visio.Drawing.11">
                  <p:embed/>
                </p:oleObj>
              </mc:Choice>
              <mc:Fallback>
                <p:oleObj name="Visio" r:id="rId3" imgW="4969270" imgH="2066323" progId="Visio.Drawing.11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328410F1-CD5E-4A7A-AE83-3950D5B2F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848600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73A2A-1BA0-4AEB-812C-208C3D894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52BE011-9B61-4659-BD8F-7EC0F8106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 Processing Unit (CPU)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48EBDB1-36C6-431E-A674-4DB396601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Central Processing Unit is composed of a Control Unit and an Arithmetic &amp; Logic Unit.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Control Unit </a:t>
            </a:r>
            <a:r>
              <a:rPr lang="en-US" altLang="en-US" i="1"/>
              <a:t>controls</a:t>
            </a:r>
            <a:r>
              <a:rPr lang="en-US" altLang="en-US"/>
              <a:t> the different components of the system and it is responsible for fetching, decoding and executing the instructions of a program.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Arithmetic &amp; Logic Unit is performs arithmetic and logical operations such as addition, division, comparison, etc.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DE94-21EA-4A0D-8D40-29231005C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07920E0-B2D9-42A5-8FC7-CFBCB46BA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Unit (CU)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41FECB7-A605-4653-BD45-497153C22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Control Unit is the part of the CPU that fetches (reads) instructions from memory.</a:t>
            </a:r>
          </a:p>
          <a:p>
            <a:r>
              <a:rPr lang="en-US" altLang="en-US"/>
              <a:t>Each instruction is decoded to determine what exactly it is supposed to do.</a:t>
            </a:r>
          </a:p>
          <a:p>
            <a:r>
              <a:rPr lang="en-US" altLang="en-US"/>
              <a:t>Once decoded, each instruction is executed.</a:t>
            </a:r>
          </a:p>
          <a:p>
            <a:r>
              <a:rPr lang="en-US" altLang="en-US"/>
              <a:t>The cycle continues until the system is powered down.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EAD5-FC09-4B2A-A5BA-4F0AEC57AC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FF2BAE4-B326-44AE-BB5F-EF2DA804D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Fetch, Decode, and Execute Cycle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6EEC352B-6036-4188-9CD5-38DF6A95162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371600" y="1524000"/>
          <a:ext cx="6321425" cy="444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3692353" imgH="2594909" progId="Visio.Drawing.11">
                  <p:embed/>
                </p:oleObj>
              </mc:Choice>
              <mc:Fallback>
                <p:oleObj name="Visio" r:id="rId3" imgW="3692353" imgH="2594909" progId="Visio.Drawing.11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6EEC352B-6036-4188-9CD5-38DF6A951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321425" cy="444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10D2D-5191-4FA7-80DE-E21EA69B1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ADF41AC-DAD0-4B18-BD84-FE8B56FA8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 Unit (ALU)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0F868F-8836-41D5-8383-10545382A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Arithmetic &amp; Logic Unit (ALU) performs the arithmetic operations as well as the logical operations.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arithmetic operations include addition, subtraction, multiplication and division.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logical operations are commonly used to compare values and determine whether they are greater, lesser or equal to one another.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These operations are normally carried out with registers that are part of the CPU.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13939-3204-4E27-AA48-39C717BAE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Rodrigo A. Obando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60499CA-0F6D-4AB9-B830-47242EE91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ALU and Registers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2DBB2891-DA8F-4858-BFDA-D7CA1730CE8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6575" y="2362200"/>
          <a:ext cx="7993063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6196090" imgH="2829596" progId="Visio.Drawing.11">
                  <p:embed/>
                </p:oleObj>
              </mc:Choice>
              <mc:Fallback>
                <p:oleObj name="Visio" r:id="rId3" imgW="6196090" imgH="2829596" progId="Visio.Drawing.11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2DBB2891-DA8F-4858-BFDA-D7CA1730C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362200"/>
                        <a:ext cx="7993063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635</TotalTime>
  <Words>915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Maple</vt:lpstr>
      <vt:lpstr>Introduction to Computer Organization</vt:lpstr>
      <vt:lpstr>What is a System?</vt:lpstr>
      <vt:lpstr>Computer Systems</vt:lpstr>
      <vt:lpstr>Computer System Overview</vt:lpstr>
      <vt:lpstr>Central Processing Unit (CPU)</vt:lpstr>
      <vt:lpstr>Control Unit (CU)</vt:lpstr>
      <vt:lpstr>Fetch, Decode, and Execute Cycle</vt:lpstr>
      <vt:lpstr>Arithmetic &amp; Logic Unit (ALU)</vt:lpstr>
      <vt:lpstr>ALU and Registers</vt:lpstr>
      <vt:lpstr>Storage (Memory)</vt:lpstr>
      <vt:lpstr>Input/Output (I/O)</vt:lpstr>
      <vt:lpstr>Number Systems</vt:lpstr>
      <vt:lpstr>Decimal Number System</vt:lpstr>
      <vt:lpstr>Decimal Numbers in Computers</vt:lpstr>
      <vt:lpstr>Binary Number System</vt:lpstr>
      <vt:lpstr>Binary Number System in Computers</vt:lpstr>
      <vt:lpstr>Examples of Binary Numbers and Some Operations</vt:lpstr>
      <vt:lpstr>Coding Information</vt:lpstr>
      <vt:lpstr>Coding Text</vt:lpstr>
      <vt:lpstr>ASCII Table</vt:lpstr>
      <vt:lpstr>Text, Images and Sound</vt:lpstr>
    </vt:vector>
  </TitlesOfParts>
  <Company>Computer Science Department Columbus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Organization</dc:title>
  <dc:creator>Rodrigo A. Obando</dc:creator>
  <cp:lastModifiedBy>Unknown User</cp:lastModifiedBy>
  <cp:revision>26</cp:revision>
  <dcterms:created xsi:type="dcterms:W3CDTF">2006-11-07T17:10:18Z</dcterms:created>
  <dcterms:modified xsi:type="dcterms:W3CDTF">2020-08-31T04:59:55Z</dcterms:modified>
</cp:coreProperties>
</file>