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91" r:id="rId3"/>
    <p:sldId id="292" r:id="rId4"/>
    <p:sldId id="257" r:id="rId5"/>
    <p:sldId id="293" r:id="rId6"/>
    <p:sldId id="294" r:id="rId7"/>
    <p:sldId id="295" r:id="rId8"/>
    <p:sldId id="296" r:id="rId9"/>
    <p:sldId id="259" r:id="rId10"/>
    <p:sldId id="260" r:id="rId11"/>
    <p:sldId id="298" r:id="rId12"/>
    <p:sldId id="297" r:id="rId13"/>
    <p:sldId id="299" r:id="rId14"/>
    <p:sldId id="261" r:id="rId15"/>
    <p:sldId id="262" r:id="rId16"/>
    <p:sldId id="263" r:id="rId17"/>
    <p:sldId id="300" r:id="rId18"/>
    <p:sldId id="264" r:id="rId19"/>
    <p:sldId id="265" r:id="rId20"/>
    <p:sldId id="301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303" r:id="rId46"/>
    <p:sldId id="302" r:id="rId47"/>
  </p:sldIdLst>
  <p:sldSz cx="9144000" cy="6858000" type="screen4x3"/>
  <p:notesSz cx="9906000" cy="6819900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굴림" panose="020B0600000101010101" pitchFamily="34" charset="-127"/>
      </a:defRPr>
    </a:lvl1pPr>
    <a:lvl2pPr marL="457200" algn="l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굴림" panose="020B0600000101010101" pitchFamily="34" charset="-127"/>
      </a:defRPr>
    </a:lvl2pPr>
    <a:lvl3pPr marL="914400" algn="l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굴림" panose="020B0600000101010101" pitchFamily="34" charset="-127"/>
      </a:defRPr>
    </a:lvl3pPr>
    <a:lvl4pPr marL="1371600" algn="l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굴림" panose="020B0600000101010101" pitchFamily="34" charset="-127"/>
      </a:defRPr>
    </a:lvl4pPr>
    <a:lvl5pPr marL="1828800" algn="l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굴림" panose="020B0600000101010101" pitchFamily="34" charset="-127"/>
      </a:defRPr>
    </a:lvl5pPr>
    <a:lvl6pPr marL="2286000" algn="l" defTabSz="914400" rtl="0" eaLnBrk="1" latinLnBrk="0" hangingPunct="1">
      <a:defRPr kumimoji="1" sz="1200" b="1"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굴림" panose="020B0600000101010101" pitchFamily="34" charset="-127"/>
      </a:defRPr>
    </a:lvl6pPr>
    <a:lvl7pPr marL="2743200" algn="l" defTabSz="914400" rtl="0" eaLnBrk="1" latinLnBrk="0" hangingPunct="1">
      <a:defRPr kumimoji="1" sz="1200" b="1"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굴림" panose="020B0600000101010101" pitchFamily="34" charset="-127"/>
      </a:defRPr>
    </a:lvl7pPr>
    <a:lvl8pPr marL="3200400" algn="l" defTabSz="914400" rtl="0" eaLnBrk="1" latinLnBrk="0" hangingPunct="1">
      <a:defRPr kumimoji="1" sz="1200" b="1"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굴림" panose="020B0600000101010101" pitchFamily="34" charset="-127"/>
      </a:defRPr>
    </a:lvl8pPr>
    <a:lvl9pPr marL="3657600" algn="l" defTabSz="914400" rtl="0" eaLnBrk="1" latinLnBrk="0" hangingPunct="1">
      <a:defRPr kumimoji="1" sz="1200" b="1"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굴림" panose="020B0600000101010101" pitchFamily="34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7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notesMaster" Target="notesMasters/notesMaster1.xml" /><Relationship Id="rId8" Type="http://schemas.openxmlformats.org/officeDocument/2006/relationships/slide" Target="slides/slide7.xml" /><Relationship Id="rId51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6E80CEE-E546-4C23-8F54-CCE06EFFA43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굴림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굴림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굴림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굴림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굴림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506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461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220663"/>
            <a:ext cx="2201863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225" y="220663"/>
            <a:ext cx="6454775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908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51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986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69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686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2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91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953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223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>
            <a:extLst>
              <a:ext uri="{FF2B5EF4-FFF2-40B4-BE49-F238E27FC236}">
                <a16:creationId xmlns:a16="http://schemas.microsoft.com/office/drawing/2014/main" id="{E2A60B35-8CDE-4E91-9E4A-5C4ED2B31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9225" y="220663"/>
            <a:ext cx="88090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0 ©  D X$t t</a:t>
            </a:r>
            <a:r>
              <a:rPr lang="ko-KR" altLang="en-US"/>
              <a:t>仗</a:t>
            </a:r>
            <a:r>
              <a:rPr lang="en-US" altLang="ko-KR"/>
              <a:t>$.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44BB40BB-A1C2-4074-909B-C9C6D78D5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413" y="0"/>
            <a:ext cx="342900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101000"/>
              </a:lnSpc>
            </a:pPr>
            <a:fld id="{3C488E74-6986-431E-B3C4-E0574461BC53}" type="slidenum">
              <a:rPr lang="ar-SA" altLang="ko-KR" sz="1400"/>
              <a:pPr>
                <a:lnSpc>
                  <a:spcPct val="101000"/>
                </a:lnSpc>
              </a:pPr>
              <a:t>‹#›</a:t>
            </a:fld>
            <a:endParaRPr lang="en-US" altLang="ko-KR" sz="140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BFD365BF-D4D6-45F6-9912-5BB6C9D8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3693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400" i="1">
                <a:latin typeface="Arial" charset="0"/>
                <a:ea typeface="굴림" pitchFamily="50" charset="-127"/>
                <a:cs typeface="+mn-cs"/>
              </a:rPr>
              <a:t>Basic Computer Organization &amp; Design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79A2101F-9F7B-44C8-8E06-168D02D43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6588125"/>
            <a:ext cx="2020888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5400" tIns="12700" rIns="25400" bIns="12700">
            <a:spAutoFit/>
          </a:bodyPr>
          <a:lstStyle/>
          <a:p>
            <a:pPr algn="ctr" defTabSz="260350" eaLnBrk="0" hangingPunct="0">
              <a:defRPr/>
            </a:pPr>
            <a:r>
              <a:rPr lang="en-US" altLang="ko-KR" sz="1400" i="1">
                <a:latin typeface="Arial" charset="0"/>
                <a:ea typeface="굴림" pitchFamily="50" charset="-127"/>
                <a:cs typeface="+mn-cs"/>
              </a:rPr>
              <a:t>Computer Organization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A062ED26-9094-495A-A7A3-FA70526F1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6556375"/>
            <a:ext cx="25749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lang="en-US" altLang="ko-KR" sz="1400" i="1">
                <a:latin typeface="Arial" charset="0"/>
                <a:ea typeface="굴림" pitchFamily="50" charset="-127"/>
                <a:cs typeface="+mn-cs"/>
              </a:rPr>
              <a:t>Computer Architectures Lab</a:t>
            </a:r>
          </a:p>
        </p:txBody>
      </p:sp>
      <p:sp>
        <p:nvSpPr>
          <p:cNvPr id="1038" name="Line 14">
            <a:extLst>
              <a:ext uri="{FF2B5EF4-FFF2-40B4-BE49-F238E27FC236}">
                <a16:creationId xmlns:a16="http://schemas.microsoft.com/office/drawing/2014/main" id="{B231E4E3-3A11-4302-9241-E0AA994B9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" y="762000"/>
            <a:ext cx="8912225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defRPr/>
            </a:pPr>
            <a:endParaRPr lang="en-US"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B28205D-2FE1-4120-9D81-03B5C3837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238125"/>
            <a:ext cx="8915400" cy="6296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defRPr/>
            </a:pPr>
            <a:endParaRPr lang="en-US">
              <a:latin typeface="Arial" charset="0"/>
              <a:ea typeface="굴림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굴림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  <a:cs typeface="굴림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  <a:cs typeface="굴림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  <a:cs typeface="굴림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  <a:cs typeface="굴림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굴림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2800" b="1">
          <a:solidFill>
            <a:schemeClr val="tx1"/>
          </a:solidFill>
          <a:latin typeface="+mn-lt"/>
          <a:ea typeface="+mn-ea"/>
          <a:cs typeface="굴림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sz="2400" b="1">
          <a:solidFill>
            <a:schemeClr val="tx1"/>
          </a:solidFill>
          <a:latin typeface="+mn-lt"/>
          <a:ea typeface="+mn-ea"/>
          <a:cs typeface="굴림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  <a:cs typeface="굴림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  <a:cs typeface="굴림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A7A486C-DFE6-4C1A-8C33-9F07A645D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22263"/>
            <a:ext cx="9144000" cy="422275"/>
          </a:xfrm>
        </p:spPr>
        <p:txBody>
          <a:bodyPr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BASIC  COMPUTER  ORGANIZATION  AND  DESIGN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4F7C85A-34DF-4D20-B12E-619F9F935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1047750"/>
            <a:ext cx="52085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2000"/>
              <a:t>• Instruction Codes</a:t>
            </a:r>
          </a:p>
          <a:p>
            <a:pPr>
              <a:lnSpc>
                <a:spcPct val="85000"/>
              </a:lnSpc>
            </a:pPr>
            <a:endParaRPr lang="en-US" altLang="ko-KR" sz="2000"/>
          </a:p>
          <a:p>
            <a:pPr>
              <a:lnSpc>
                <a:spcPct val="85000"/>
              </a:lnSpc>
            </a:pPr>
            <a:r>
              <a:rPr lang="en-US" altLang="ko-KR" sz="2000"/>
              <a:t>• Computer Registers</a:t>
            </a:r>
          </a:p>
          <a:p>
            <a:pPr>
              <a:lnSpc>
                <a:spcPct val="85000"/>
              </a:lnSpc>
            </a:pPr>
            <a:endParaRPr lang="en-US" altLang="ko-KR" sz="2000"/>
          </a:p>
          <a:p>
            <a:pPr>
              <a:lnSpc>
                <a:spcPct val="85000"/>
              </a:lnSpc>
            </a:pPr>
            <a:r>
              <a:rPr lang="en-US" altLang="ko-KR" sz="2000"/>
              <a:t>• Computer Instructions</a:t>
            </a:r>
          </a:p>
          <a:p>
            <a:pPr>
              <a:lnSpc>
                <a:spcPct val="85000"/>
              </a:lnSpc>
            </a:pPr>
            <a:endParaRPr lang="en-US" altLang="ko-KR" sz="2000"/>
          </a:p>
          <a:p>
            <a:pPr>
              <a:lnSpc>
                <a:spcPct val="85000"/>
              </a:lnSpc>
            </a:pPr>
            <a:r>
              <a:rPr lang="en-US" altLang="ko-KR" sz="2000"/>
              <a:t>• Timing and Control</a:t>
            </a:r>
          </a:p>
          <a:p>
            <a:pPr>
              <a:lnSpc>
                <a:spcPct val="85000"/>
              </a:lnSpc>
            </a:pPr>
            <a:endParaRPr lang="en-US" altLang="ko-KR" sz="2000"/>
          </a:p>
          <a:p>
            <a:pPr>
              <a:lnSpc>
                <a:spcPct val="85000"/>
              </a:lnSpc>
            </a:pPr>
            <a:r>
              <a:rPr lang="en-US" altLang="ko-KR" sz="2000"/>
              <a:t>• Instruction Cycle</a:t>
            </a:r>
          </a:p>
          <a:p>
            <a:pPr>
              <a:lnSpc>
                <a:spcPct val="85000"/>
              </a:lnSpc>
            </a:pPr>
            <a:endParaRPr lang="en-US" altLang="ko-KR" sz="2000"/>
          </a:p>
          <a:p>
            <a:pPr>
              <a:lnSpc>
                <a:spcPct val="85000"/>
              </a:lnSpc>
            </a:pPr>
            <a:r>
              <a:rPr lang="en-US" altLang="ko-KR" sz="2000"/>
              <a:t>• Memory Reference Instructions</a:t>
            </a:r>
          </a:p>
          <a:p>
            <a:pPr>
              <a:lnSpc>
                <a:spcPct val="85000"/>
              </a:lnSpc>
            </a:pPr>
            <a:endParaRPr lang="en-US" altLang="ko-KR" sz="2000"/>
          </a:p>
          <a:p>
            <a:pPr>
              <a:lnSpc>
                <a:spcPct val="85000"/>
              </a:lnSpc>
            </a:pPr>
            <a:r>
              <a:rPr lang="en-US" altLang="ko-KR" sz="2000"/>
              <a:t>• Input-Output and Interrupt</a:t>
            </a:r>
          </a:p>
          <a:p>
            <a:pPr>
              <a:lnSpc>
                <a:spcPct val="85000"/>
              </a:lnSpc>
            </a:pPr>
            <a:endParaRPr lang="en-US" altLang="ko-KR" sz="2000"/>
          </a:p>
          <a:p>
            <a:pPr>
              <a:lnSpc>
                <a:spcPct val="85000"/>
              </a:lnSpc>
            </a:pPr>
            <a:r>
              <a:rPr lang="en-US" altLang="ko-KR" sz="2000"/>
              <a:t>• Complete Computer Description</a:t>
            </a:r>
          </a:p>
          <a:p>
            <a:pPr>
              <a:lnSpc>
                <a:spcPct val="85000"/>
              </a:lnSpc>
            </a:pPr>
            <a:endParaRPr lang="en-US" altLang="ko-KR" sz="2000"/>
          </a:p>
          <a:p>
            <a:pPr>
              <a:lnSpc>
                <a:spcPct val="85000"/>
              </a:lnSpc>
            </a:pPr>
            <a:r>
              <a:rPr lang="en-US" altLang="ko-KR" sz="2000"/>
              <a:t>• Design of Basic Computer</a:t>
            </a:r>
          </a:p>
          <a:p>
            <a:pPr>
              <a:lnSpc>
                <a:spcPct val="85000"/>
              </a:lnSpc>
            </a:pPr>
            <a:endParaRPr lang="en-US" altLang="ko-KR" sz="2000"/>
          </a:p>
          <a:p>
            <a:pPr>
              <a:lnSpc>
                <a:spcPct val="85000"/>
              </a:lnSpc>
            </a:pPr>
            <a:r>
              <a:rPr lang="en-US" altLang="ko-KR" sz="2000"/>
              <a:t>• Design of Accumulator Logic</a:t>
            </a:r>
          </a:p>
          <a:p>
            <a:pPr latinLnBrk="1">
              <a:lnSpc>
                <a:spcPct val="80000"/>
              </a:lnSpc>
            </a:pPr>
            <a:endParaRPr lang="en-US" altLang="ko-KR" sz="20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7591E42-B483-4B44-99AD-B3EB110D2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3950" y="295275"/>
            <a:ext cx="4392613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COMMON  BUS  SYSTEM</a:t>
            </a:r>
          </a:p>
        </p:txBody>
      </p:sp>
      <p:sp>
        <p:nvSpPr>
          <p:cNvPr id="11267" name="Rectangle 152">
            <a:extLst>
              <a:ext uri="{FF2B5EF4-FFF2-40B4-BE49-F238E27FC236}">
                <a16:creationId xmlns:a16="http://schemas.microsoft.com/office/drawing/2014/main" id="{45592987-7DA0-4FBF-A722-109DF558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513" y="0"/>
            <a:ext cx="9890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Registers</a:t>
            </a:r>
          </a:p>
        </p:txBody>
      </p:sp>
      <p:sp>
        <p:nvSpPr>
          <p:cNvPr id="11268" name="Rectangle 166">
            <a:extLst>
              <a:ext uri="{FF2B5EF4-FFF2-40B4-BE49-F238E27FC236}">
                <a16:creationId xmlns:a16="http://schemas.microsoft.com/office/drawing/2014/main" id="{A6E4B3AE-0D44-4E41-85FC-D729ABB18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44675"/>
            <a:ext cx="7656512" cy="169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cs typeface="굴림" panose="020B0600000101010101" pitchFamily="34" charset="-127"/>
              </a:rPr>
              <a:t>The registers in the Basic Computer are connected using a bus</a:t>
            </a:r>
          </a:p>
          <a:p>
            <a:r>
              <a:rPr lang="en-US" altLang="ko-KR" sz="2000">
                <a:cs typeface="굴림" panose="020B0600000101010101" pitchFamily="34" charset="-127"/>
              </a:rPr>
              <a:t>This gives a savings in circuitry over complete connections between registers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E1FE08C-7AD8-4BBD-8890-EA0F43428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3950" y="295275"/>
            <a:ext cx="4392613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COMMON  BUS  SYSTEM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D026B36-77CA-4215-8FC4-994B97864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513" y="0"/>
            <a:ext cx="9890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Registers</a:t>
            </a:r>
          </a:p>
        </p:txBody>
      </p:sp>
      <p:sp>
        <p:nvSpPr>
          <p:cNvPr id="12292" name="Arc 4">
            <a:extLst>
              <a:ext uri="{FF2B5EF4-FFF2-40B4-BE49-F238E27FC236}">
                <a16:creationId xmlns:a16="http://schemas.microsoft.com/office/drawing/2014/main" id="{4E6ED716-C816-4488-B9CF-44A9B08EE502}"/>
              </a:ext>
            </a:extLst>
          </p:cNvPr>
          <p:cNvSpPr>
            <a:spLocks/>
          </p:cNvSpPr>
          <p:nvPr/>
        </p:nvSpPr>
        <p:spPr bwMode="auto">
          <a:xfrm>
            <a:off x="5649913" y="828675"/>
            <a:ext cx="106362" cy="74613"/>
          </a:xfrm>
          <a:custGeom>
            <a:avLst/>
            <a:gdLst>
              <a:gd name="T0" fmla="*/ 208479 w 21600"/>
              <a:gd name="T1" fmla="*/ 1395127 h 17255"/>
              <a:gd name="T2" fmla="*/ 220893 w 21600"/>
              <a:gd name="T3" fmla="*/ 0 h 17255"/>
              <a:gd name="T4" fmla="*/ 2579002 w 21600"/>
              <a:gd name="T5" fmla="*/ 70714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88A4D9C4-ED47-4DBF-B973-8052F7DE9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86677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rc 6">
            <a:extLst>
              <a:ext uri="{FF2B5EF4-FFF2-40B4-BE49-F238E27FC236}">
                <a16:creationId xmlns:a16="http://schemas.microsoft.com/office/drawing/2014/main" id="{1AE2F8FF-3165-4894-8C48-0B9671827EB9}"/>
              </a:ext>
            </a:extLst>
          </p:cNvPr>
          <p:cNvSpPr>
            <a:spLocks/>
          </p:cNvSpPr>
          <p:nvPr/>
        </p:nvSpPr>
        <p:spPr bwMode="auto">
          <a:xfrm>
            <a:off x="5649913" y="939800"/>
            <a:ext cx="106362" cy="76200"/>
          </a:xfrm>
          <a:custGeom>
            <a:avLst/>
            <a:gdLst>
              <a:gd name="T0" fmla="*/ 208479 w 21600"/>
              <a:gd name="T1" fmla="*/ 1486057 h 17255"/>
              <a:gd name="T2" fmla="*/ 220893 w 21600"/>
              <a:gd name="T3" fmla="*/ 0 h 17255"/>
              <a:gd name="T4" fmla="*/ 2579002 w 21600"/>
              <a:gd name="T5" fmla="*/ 753225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E2D39CC8-82A6-41F1-8B02-30CE051DA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982663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Arc 8">
            <a:extLst>
              <a:ext uri="{FF2B5EF4-FFF2-40B4-BE49-F238E27FC236}">
                <a16:creationId xmlns:a16="http://schemas.microsoft.com/office/drawing/2014/main" id="{CC6EBB3D-C493-4E05-9F06-3EDBD2FFB169}"/>
              </a:ext>
            </a:extLst>
          </p:cNvPr>
          <p:cNvSpPr>
            <a:spLocks/>
          </p:cNvSpPr>
          <p:nvPr/>
        </p:nvSpPr>
        <p:spPr bwMode="auto">
          <a:xfrm>
            <a:off x="5649913" y="1047750"/>
            <a:ext cx="106362" cy="74613"/>
          </a:xfrm>
          <a:custGeom>
            <a:avLst/>
            <a:gdLst>
              <a:gd name="T0" fmla="*/ 208479 w 21600"/>
              <a:gd name="T1" fmla="*/ 1395127 h 17255"/>
              <a:gd name="T2" fmla="*/ 220893 w 21600"/>
              <a:gd name="T3" fmla="*/ 0 h 17255"/>
              <a:gd name="T4" fmla="*/ 2579002 w 21600"/>
              <a:gd name="T5" fmla="*/ 70714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058C2AAA-4352-4F92-9599-B65B6CC56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108902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E7F26D5C-E19C-4DAF-B9B0-63905C92D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762000"/>
            <a:ext cx="3667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S2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74A8A24D-4D42-4C8F-9689-3D61B52F9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868363"/>
            <a:ext cx="3667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S1</a:t>
            </a:r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32E6B4AF-DD5B-4641-9EBB-A7FDE4827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976313"/>
            <a:ext cx="3667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S0</a:t>
            </a:r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AC6BD3CA-C855-4020-8606-8C49C74BA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1038" y="831850"/>
            <a:ext cx="5191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Freeform 14">
            <a:extLst>
              <a:ext uri="{FF2B5EF4-FFF2-40B4-BE49-F238E27FC236}">
                <a16:creationId xmlns:a16="http://schemas.microsoft.com/office/drawing/2014/main" id="{12A8FB0A-A679-433E-9909-EA9B887F2E94}"/>
              </a:ext>
            </a:extLst>
          </p:cNvPr>
          <p:cNvSpPr>
            <a:spLocks/>
          </p:cNvSpPr>
          <p:nvPr/>
        </p:nvSpPr>
        <p:spPr bwMode="auto">
          <a:xfrm>
            <a:off x="5749925" y="1190625"/>
            <a:ext cx="176213" cy="5130800"/>
          </a:xfrm>
          <a:custGeom>
            <a:avLst/>
            <a:gdLst>
              <a:gd name="T0" fmla="*/ 0 w 125"/>
              <a:gd name="T1" fmla="*/ 0 h 4233"/>
              <a:gd name="T2" fmla="*/ 246420516 w 125"/>
              <a:gd name="T3" fmla="*/ 0 h 4233"/>
              <a:gd name="T4" fmla="*/ 246420516 w 125"/>
              <a:gd name="T5" fmla="*/ 2147483647 h 4233"/>
              <a:gd name="T6" fmla="*/ 0 60000 65536"/>
              <a:gd name="T7" fmla="*/ 0 60000 65536"/>
              <a:gd name="T8" fmla="*/ 0 60000 65536"/>
              <a:gd name="T9" fmla="*/ 0 w 125"/>
              <a:gd name="T10" fmla="*/ 0 h 4233"/>
              <a:gd name="T11" fmla="*/ 125 w 125"/>
              <a:gd name="T12" fmla="*/ 4233 h 4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4233">
                <a:moveTo>
                  <a:pt x="0" y="0"/>
                </a:moveTo>
                <a:lnTo>
                  <a:pt x="124" y="0"/>
                </a:lnTo>
                <a:lnTo>
                  <a:pt x="124" y="4232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AA896BCD-6C6F-4A33-A242-7206B7B8A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8863" y="1185863"/>
            <a:ext cx="0" cy="5289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Freeform 16">
            <a:extLst>
              <a:ext uri="{FF2B5EF4-FFF2-40B4-BE49-F238E27FC236}">
                <a16:creationId xmlns:a16="http://schemas.microsoft.com/office/drawing/2014/main" id="{031FC816-7D8D-46AD-A54D-79CF7DE369EB}"/>
              </a:ext>
            </a:extLst>
          </p:cNvPr>
          <p:cNvSpPr>
            <a:spLocks/>
          </p:cNvSpPr>
          <p:nvPr/>
        </p:nvSpPr>
        <p:spPr bwMode="auto">
          <a:xfrm>
            <a:off x="6134100" y="830263"/>
            <a:ext cx="158750" cy="349250"/>
          </a:xfrm>
          <a:custGeom>
            <a:avLst/>
            <a:gdLst>
              <a:gd name="T0" fmla="*/ 0 w 113"/>
              <a:gd name="T1" fmla="*/ 420600902 h 289"/>
              <a:gd name="T2" fmla="*/ 221048867 w 113"/>
              <a:gd name="T3" fmla="*/ 420600902 h 289"/>
              <a:gd name="T4" fmla="*/ 221048867 w 113"/>
              <a:gd name="T5" fmla="*/ 0 h 289"/>
              <a:gd name="T6" fmla="*/ 0 60000 65536"/>
              <a:gd name="T7" fmla="*/ 0 60000 65536"/>
              <a:gd name="T8" fmla="*/ 0 60000 65536"/>
              <a:gd name="T9" fmla="*/ 0 w 113"/>
              <a:gd name="T10" fmla="*/ 0 h 289"/>
              <a:gd name="T11" fmla="*/ 113 w 113"/>
              <a:gd name="T12" fmla="*/ 289 h 2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89">
                <a:moveTo>
                  <a:pt x="0" y="288"/>
                </a:moveTo>
                <a:lnTo>
                  <a:pt x="112" y="288"/>
                </a:lnTo>
                <a:lnTo>
                  <a:pt x="112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01DB6F57-14B0-4F77-8724-D478E69E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75" y="868363"/>
            <a:ext cx="4683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Bus</a:t>
            </a:r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C35899FA-8206-4E84-94AA-20D50B96C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1198563"/>
            <a:ext cx="10874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Memory unit</a:t>
            </a:r>
          </a:p>
          <a:p>
            <a:pPr latin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307" name="Rectangle 19">
            <a:extLst>
              <a:ext uri="{FF2B5EF4-FFF2-40B4-BE49-F238E27FC236}">
                <a16:creationId xmlns:a16="http://schemas.microsoft.com/office/drawing/2014/main" id="{5068AD63-B142-4751-A2E9-4D8CFE224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1335088"/>
            <a:ext cx="8556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4096 x 16</a:t>
            </a:r>
          </a:p>
        </p:txBody>
      </p:sp>
      <p:sp>
        <p:nvSpPr>
          <p:cNvPr id="12308" name="Rectangle 20">
            <a:extLst>
              <a:ext uri="{FF2B5EF4-FFF2-40B4-BE49-F238E27FC236}">
                <a16:creationId xmlns:a16="http://schemas.microsoft.com/office/drawing/2014/main" id="{E9997750-DCE4-4570-92B0-9EA0BC103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1152525"/>
            <a:ext cx="1389062" cy="415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09" name="Rectangle 21">
            <a:extLst>
              <a:ext uri="{FF2B5EF4-FFF2-40B4-BE49-F238E27FC236}">
                <a16:creationId xmlns:a16="http://schemas.microsoft.com/office/drawing/2014/main" id="{E7770CD9-0936-4442-AB7B-815C38021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2255838"/>
            <a:ext cx="11303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  INR  CLR</a:t>
            </a:r>
          </a:p>
        </p:txBody>
      </p:sp>
      <p:sp>
        <p:nvSpPr>
          <p:cNvPr id="12310" name="Arc 22">
            <a:extLst>
              <a:ext uri="{FF2B5EF4-FFF2-40B4-BE49-F238E27FC236}">
                <a16:creationId xmlns:a16="http://schemas.microsoft.com/office/drawing/2014/main" id="{08318C71-5400-4328-B935-EDC1432B669A}"/>
              </a:ext>
            </a:extLst>
          </p:cNvPr>
          <p:cNvSpPr>
            <a:spLocks/>
          </p:cNvSpPr>
          <p:nvPr/>
        </p:nvSpPr>
        <p:spPr bwMode="auto">
          <a:xfrm>
            <a:off x="5830888" y="1266825"/>
            <a:ext cx="106362" cy="73025"/>
          </a:xfrm>
          <a:custGeom>
            <a:avLst/>
            <a:gdLst>
              <a:gd name="T0" fmla="*/ 208479 w 21600"/>
              <a:gd name="T1" fmla="*/ 1307932 h 17255"/>
              <a:gd name="T2" fmla="*/ 220893 w 21600"/>
              <a:gd name="T3" fmla="*/ 0 h 17255"/>
              <a:gd name="T4" fmla="*/ 2579002 w 21600"/>
              <a:gd name="T5" fmla="*/ 662947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2B8C67A5-FBFD-4520-A035-E1425807A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1311275"/>
            <a:ext cx="1000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>
            <a:extLst>
              <a:ext uri="{FF2B5EF4-FFF2-40B4-BE49-F238E27FC236}">
                <a16:creationId xmlns:a16="http://schemas.microsoft.com/office/drawing/2014/main" id="{D4824440-7882-44FF-9F6E-93A786F8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1470025"/>
            <a:ext cx="7889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2313" name="Arc 25">
            <a:extLst>
              <a:ext uri="{FF2B5EF4-FFF2-40B4-BE49-F238E27FC236}">
                <a16:creationId xmlns:a16="http://schemas.microsoft.com/office/drawing/2014/main" id="{87636927-E7BA-46C7-994C-8AB9364FA8D9}"/>
              </a:ext>
            </a:extLst>
          </p:cNvPr>
          <p:cNvSpPr>
            <a:spLocks/>
          </p:cNvSpPr>
          <p:nvPr/>
        </p:nvSpPr>
        <p:spPr bwMode="auto">
          <a:xfrm>
            <a:off x="4846638" y="1436688"/>
            <a:ext cx="106362" cy="73025"/>
          </a:xfrm>
          <a:custGeom>
            <a:avLst/>
            <a:gdLst>
              <a:gd name="T0" fmla="*/ 2352511 w 21600"/>
              <a:gd name="T1" fmla="*/ 0 h 17464"/>
              <a:gd name="T2" fmla="*/ 2365166 w 21600"/>
              <a:gd name="T3" fmla="*/ 1276813 h 17464"/>
              <a:gd name="T4" fmla="*/ 0 w 21600"/>
              <a:gd name="T5" fmla="*/ 647177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Freeform 26">
            <a:extLst>
              <a:ext uri="{FF2B5EF4-FFF2-40B4-BE49-F238E27FC236}">
                <a16:creationId xmlns:a16="http://schemas.microsoft.com/office/drawing/2014/main" id="{BCED2BC3-464C-4BA9-96E0-B7D47FA10BB0}"/>
              </a:ext>
            </a:extLst>
          </p:cNvPr>
          <p:cNvSpPr>
            <a:spLocks/>
          </p:cNvSpPr>
          <p:nvPr/>
        </p:nvSpPr>
        <p:spPr bwMode="auto">
          <a:xfrm>
            <a:off x="4937125" y="1473200"/>
            <a:ext cx="611188" cy="582613"/>
          </a:xfrm>
          <a:custGeom>
            <a:avLst/>
            <a:gdLst>
              <a:gd name="T0" fmla="*/ 0 w 433"/>
              <a:gd name="T1" fmla="*/ 0 h 481"/>
              <a:gd name="T2" fmla="*/ 860710904 w 433"/>
              <a:gd name="T3" fmla="*/ 0 h 481"/>
              <a:gd name="T4" fmla="*/ 860710904 w 433"/>
              <a:gd name="T5" fmla="*/ 704225412 h 481"/>
              <a:gd name="T6" fmla="*/ 0 60000 65536"/>
              <a:gd name="T7" fmla="*/ 0 60000 65536"/>
              <a:gd name="T8" fmla="*/ 0 60000 65536"/>
              <a:gd name="T9" fmla="*/ 0 w 433"/>
              <a:gd name="T10" fmla="*/ 0 h 481"/>
              <a:gd name="T11" fmla="*/ 433 w 433"/>
              <a:gd name="T12" fmla="*/ 481 h 4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3" h="481">
                <a:moveTo>
                  <a:pt x="0" y="0"/>
                </a:moveTo>
                <a:lnTo>
                  <a:pt x="432" y="0"/>
                </a:lnTo>
                <a:lnTo>
                  <a:pt x="432" y="48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D7D9BACF-84EF-4803-A3B7-E5A06E304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8813" y="1574800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>
            <a:extLst>
              <a:ext uri="{FF2B5EF4-FFF2-40B4-BE49-F238E27FC236}">
                <a16:creationId xmlns:a16="http://schemas.microsoft.com/office/drawing/2014/main" id="{F1ACF3F2-85F1-436A-B465-B9DB95E1B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1693863"/>
            <a:ext cx="5524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Read</a:t>
            </a:r>
          </a:p>
        </p:txBody>
      </p:sp>
      <p:sp>
        <p:nvSpPr>
          <p:cNvPr id="12317" name="Rectangle 29">
            <a:extLst>
              <a:ext uri="{FF2B5EF4-FFF2-40B4-BE49-F238E27FC236}">
                <a16:creationId xmlns:a16="http://schemas.microsoft.com/office/drawing/2014/main" id="{EAF2C530-9441-4B9F-87FC-2BFD2B2B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1693863"/>
            <a:ext cx="5619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Write</a:t>
            </a:r>
          </a:p>
        </p:txBody>
      </p:sp>
      <p:sp>
        <p:nvSpPr>
          <p:cNvPr id="12318" name="Rectangle 30">
            <a:extLst>
              <a:ext uri="{FF2B5EF4-FFF2-40B4-BE49-F238E27FC236}">
                <a16:creationId xmlns:a16="http://schemas.microsoft.com/office/drawing/2014/main" id="{23977330-5090-4DB3-A737-45CC96C93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1960563"/>
            <a:ext cx="1252537" cy="1952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F0FAB37C-DF82-42E8-B634-B0D5141540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3838" y="2160588"/>
            <a:ext cx="0" cy="112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ECD736DC-7800-4CF1-B2A4-D6D0B9EA3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863" y="2155825"/>
            <a:ext cx="0" cy="117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Freeform 33">
            <a:extLst>
              <a:ext uri="{FF2B5EF4-FFF2-40B4-BE49-F238E27FC236}">
                <a16:creationId xmlns:a16="http://schemas.microsoft.com/office/drawing/2014/main" id="{1E27A94B-F99D-4E8C-B265-C0FE47258D1A}"/>
              </a:ext>
            </a:extLst>
          </p:cNvPr>
          <p:cNvSpPr>
            <a:spLocks/>
          </p:cNvSpPr>
          <p:nvPr/>
        </p:nvSpPr>
        <p:spPr bwMode="auto">
          <a:xfrm>
            <a:off x="4670425" y="2165350"/>
            <a:ext cx="498475" cy="117475"/>
          </a:xfrm>
          <a:custGeom>
            <a:avLst/>
            <a:gdLst>
              <a:gd name="T0" fmla="*/ 0 w 353"/>
              <a:gd name="T1" fmla="*/ 0 h 97"/>
              <a:gd name="T2" fmla="*/ 0 w 353"/>
              <a:gd name="T3" fmla="*/ 140805286 h 97"/>
              <a:gd name="T4" fmla="*/ 701907806 w 353"/>
              <a:gd name="T5" fmla="*/ 140805286 h 97"/>
              <a:gd name="T6" fmla="*/ 0 60000 65536"/>
              <a:gd name="T7" fmla="*/ 0 60000 65536"/>
              <a:gd name="T8" fmla="*/ 0 60000 65536"/>
              <a:gd name="T9" fmla="*/ 0 w 353"/>
              <a:gd name="T10" fmla="*/ 0 h 97"/>
              <a:gd name="T11" fmla="*/ 353 w 35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3" h="97">
                <a:moveTo>
                  <a:pt x="0" y="0"/>
                </a:moveTo>
                <a:lnTo>
                  <a:pt x="0" y="96"/>
                </a:lnTo>
                <a:lnTo>
                  <a:pt x="352" y="96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Arc 34">
            <a:extLst>
              <a:ext uri="{FF2B5EF4-FFF2-40B4-BE49-F238E27FC236}">
                <a16:creationId xmlns:a16="http://schemas.microsoft.com/office/drawing/2014/main" id="{F04FE1CA-570B-42BD-9986-6A310FFFC364}"/>
              </a:ext>
            </a:extLst>
          </p:cNvPr>
          <p:cNvSpPr>
            <a:spLocks/>
          </p:cNvSpPr>
          <p:nvPr/>
        </p:nvSpPr>
        <p:spPr bwMode="auto">
          <a:xfrm>
            <a:off x="5835650" y="2027238"/>
            <a:ext cx="107950" cy="73025"/>
          </a:xfrm>
          <a:custGeom>
            <a:avLst/>
            <a:gdLst>
              <a:gd name="T0" fmla="*/ 217949 w 21600"/>
              <a:gd name="T1" fmla="*/ 1307932 h 17255"/>
              <a:gd name="T2" fmla="*/ 230938 w 21600"/>
              <a:gd name="T3" fmla="*/ 0 h 17255"/>
              <a:gd name="T4" fmla="*/ 2696251 w 21600"/>
              <a:gd name="T5" fmla="*/ 662947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Line 35">
            <a:extLst>
              <a:ext uri="{FF2B5EF4-FFF2-40B4-BE49-F238E27FC236}">
                <a16:creationId xmlns:a16="http://schemas.microsoft.com/office/drawing/2014/main" id="{DF026E5E-75EB-43B7-B3D3-9115603F0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5213" y="2063750"/>
            <a:ext cx="981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0E205BCA-08A9-4765-A4B5-E44A0699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1933575"/>
            <a:ext cx="4381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2325" name="Freeform 37">
            <a:extLst>
              <a:ext uri="{FF2B5EF4-FFF2-40B4-BE49-F238E27FC236}">
                <a16:creationId xmlns:a16="http://schemas.microsoft.com/office/drawing/2014/main" id="{56C88563-AE53-493D-AE78-96B563C4B65C}"/>
              </a:ext>
            </a:extLst>
          </p:cNvPr>
          <p:cNvSpPr>
            <a:spLocks/>
          </p:cNvSpPr>
          <p:nvPr/>
        </p:nvSpPr>
        <p:spPr bwMode="auto">
          <a:xfrm>
            <a:off x="4608513" y="2092325"/>
            <a:ext cx="138112" cy="50800"/>
          </a:xfrm>
          <a:custGeom>
            <a:avLst/>
            <a:gdLst>
              <a:gd name="T0" fmla="*/ 0 w 97"/>
              <a:gd name="T1" fmla="*/ 61407284 h 41"/>
              <a:gd name="T2" fmla="*/ 97310597 w 97"/>
              <a:gd name="T3" fmla="*/ 0 h 41"/>
              <a:gd name="T4" fmla="*/ 194621193 w 97"/>
              <a:gd name="T5" fmla="*/ 61407284 h 41"/>
              <a:gd name="T6" fmla="*/ 0 60000 65536"/>
              <a:gd name="T7" fmla="*/ 0 60000 65536"/>
              <a:gd name="T8" fmla="*/ 0 60000 65536"/>
              <a:gd name="T9" fmla="*/ 0 w 97"/>
              <a:gd name="T10" fmla="*/ 0 h 41"/>
              <a:gd name="T11" fmla="*/ 97 w 97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41">
                <a:moveTo>
                  <a:pt x="0" y="40"/>
                </a:moveTo>
                <a:lnTo>
                  <a:pt x="48" y="0"/>
                </a:lnTo>
                <a:lnTo>
                  <a:pt x="96" y="4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6" name="Rectangle 38">
            <a:extLst>
              <a:ext uri="{FF2B5EF4-FFF2-40B4-BE49-F238E27FC236}">
                <a16:creationId xmlns:a16="http://schemas.microsoft.com/office/drawing/2014/main" id="{86811E01-9A81-4B98-A8C5-164D78B7B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811463"/>
            <a:ext cx="11303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  INR  CLR</a:t>
            </a:r>
          </a:p>
        </p:txBody>
      </p:sp>
      <p:sp>
        <p:nvSpPr>
          <p:cNvPr id="12327" name="Rectangle 39">
            <a:extLst>
              <a:ext uri="{FF2B5EF4-FFF2-40B4-BE49-F238E27FC236}">
                <a16:creationId xmlns:a16="http://schemas.microsoft.com/office/drawing/2014/main" id="{6FB1EFD7-9710-4BAC-8571-9CA773948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2519363"/>
            <a:ext cx="1252537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28" name="Line 40">
            <a:extLst>
              <a:ext uri="{FF2B5EF4-FFF2-40B4-BE49-F238E27FC236}">
                <a16:creationId xmlns:a16="http://schemas.microsoft.com/office/drawing/2014/main" id="{8B1AFC9C-8B2B-445E-A387-CB2A2D612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3838" y="2727325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Line 41">
            <a:extLst>
              <a:ext uri="{FF2B5EF4-FFF2-40B4-BE49-F238E27FC236}">
                <a16:creationId xmlns:a16="http://schemas.microsoft.com/office/drawing/2014/main" id="{E7E82606-9ABF-43D3-BA67-6995DB3C4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863" y="2727325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Freeform 42">
            <a:extLst>
              <a:ext uri="{FF2B5EF4-FFF2-40B4-BE49-F238E27FC236}">
                <a16:creationId xmlns:a16="http://schemas.microsoft.com/office/drawing/2014/main" id="{E98F1A6B-0010-46B9-9BCD-E5EC865632BB}"/>
              </a:ext>
            </a:extLst>
          </p:cNvPr>
          <p:cNvSpPr>
            <a:spLocks/>
          </p:cNvSpPr>
          <p:nvPr/>
        </p:nvSpPr>
        <p:spPr bwMode="auto">
          <a:xfrm>
            <a:off x="4670425" y="2733675"/>
            <a:ext cx="487363" cy="106363"/>
          </a:xfrm>
          <a:custGeom>
            <a:avLst/>
            <a:gdLst>
              <a:gd name="T0" fmla="*/ 0 w 345"/>
              <a:gd name="T1" fmla="*/ 0 h 89"/>
              <a:gd name="T2" fmla="*/ 0 w 345"/>
              <a:gd name="T3" fmla="*/ 125685208 h 89"/>
              <a:gd name="T4" fmla="*/ 686475440 w 345"/>
              <a:gd name="T5" fmla="*/ 125685208 h 89"/>
              <a:gd name="T6" fmla="*/ 0 60000 65536"/>
              <a:gd name="T7" fmla="*/ 0 60000 65536"/>
              <a:gd name="T8" fmla="*/ 0 60000 65536"/>
              <a:gd name="T9" fmla="*/ 0 w 345"/>
              <a:gd name="T10" fmla="*/ 0 h 89"/>
              <a:gd name="T11" fmla="*/ 345 w 345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5" h="89">
                <a:moveTo>
                  <a:pt x="0" y="0"/>
                </a:moveTo>
                <a:lnTo>
                  <a:pt x="0" y="88"/>
                </a:lnTo>
                <a:lnTo>
                  <a:pt x="344" y="8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1" name="Rectangle 43">
            <a:extLst>
              <a:ext uri="{FF2B5EF4-FFF2-40B4-BE49-F238E27FC236}">
                <a16:creationId xmlns:a16="http://schemas.microsoft.com/office/drawing/2014/main" id="{01641A5B-44F1-49DC-864B-A3D5133E8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2501900"/>
            <a:ext cx="4286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2332" name="Freeform 44">
            <a:extLst>
              <a:ext uri="{FF2B5EF4-FFF2-40B4-BE49-F238E27FC236}">
                <a16:creationId xmlns:a16="http://schemas.microsoft.com/office/drawing/2014/main" id="{D7D72C1D-4438-45CA-9D8A-A87F862C3442}"/>
              </a:ext>
            </a:extLst>
          </p:cNvPr>
          <p:cNvSpPr>
            <a:spLocks/>
          </p:cNvSpPr>
          <p:nvPr/>
        </p:nvSpPr>
        <p:spPr bwMode="auto">
          <a:xfrm>
            <a:off x="4603750" y="2659063"/>
            <a:ext cx="136525" cy="60325"/>
          </a:xfrm>
          <a:custGeom>
            <a:avLst/>
            <a:gdLst>
              <a:gd name="T0" fmla="*/ 0 w 97"/>
              <a:gd name="T1" fmla="*/ 72751947 h 49"/>
              <a:gd name="T2" fmla="*/ 95087565 w 97"/>
              <a:gd name="T3" fmla="*/ 0 h 49"/>
              <a:gd name="T4" fmla="*/ 190175131 w 97"/>
              <a:gd name="T5" fmla="*/ 72751947 h 49"/>
              <a:gd name="T6" fmla="*/ 0 60000 65536"/>
              <a:gd name="T7" fmla="*/ 0 60000 65536"/>
              <a:gd name="T8" fmla="*/ 0 60000 65536"/>
              <a:gd name="T9" fmla="*/ 0 w 97"/>
              <a:gd name="T10" fmla="*/ 0 h 49"/>
              <a:gd name="T11" fmla="*/ 97 w 97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8D0DF1FF-8938-468D-B442-08BC0940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3433763"/>
            <a:ext cx="12160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   INR   CLR</a:t>
            </a:r>
          </a:p>
        </p:txBody>
      </p:sp>
      <p:sp>
        <p:nvSpPr>
          <p:cNvPr id="12334" name="Rectangle 46">
            <a:extLst>
              <a:ext uri="{FF2B5EF4-FFF2-40B4-BE49-F238E27FC236}">
                <a16:creationId xmlns:a16="http://schemas.microsoft.com/office/drawing/2014/main" id="{8FA20CC7-B99C-4C30-8A70-BD2EFFA3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3119438"/>
            <a:ext cx="1446212" cy="2047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35" name="Line 47">
            <a:extLst>
              <a:ext uri="{FF2B5EF4-FFF2-40B4-BE49-F238E27FC236}">
                <a16:creationId xmlns:a16="http://schemas.microsoft.com/office/drawing/2014/main" id="{6F85261F-B990-4377-9A4F-42C22B60A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6638" y="3333750"/>
            <a:ext cx="0" cy="96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>
            <a:extLst>
              <a:ext uri="{FF2B5EF4-FFF2-40B4-BE49-F238E27FC236}">
                <a16:creationId xmlns:a16="http://schemas.microsoft.com/office/drawing/2014/main" id="{AE913CB2-054E-4DD6-9E04-DA2970BDD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328988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7" name="Freeform 49">
            <a:extLst>
              <a:ext uri="{FF2B5EF4-FFF2-40B4-BE49-F238E27FC236}">
                <a16:creationId xmlns:a16="http://schemas.microsoft.com/office/drawing/2014/main" id="{7A2FE753-32B1-450C-82E6-72C1726612B9}"/>
              </a:ext>
            </a:extLst>
          </p:cNvPr>
          <p:cNvSpPr>
            <a:spLocks/>
          </p:cNvSpPr>
          <p:nvPr/>
        </p:nvSpPr>
        <p:spPr bwMode="auto">
          <a:xfrm>
            <a:off x="4654550" y="3333750"/>
            <a:ext cx="509588" cy="107950"/>
          </a:xfrm>
          <a:custGeom>
            <a:avLst/>
            <a:gdLst>
              <a:gd name="T0" fmla="*/ 0 w 361"/>
              <a:gd name="T1" fmla="*/ 0 h 89"/>
              <a:gd name="T2" fmla="*/ 0 w 361"/>
              <a:gd name="T3" fmla="*/ 129463579 h 89"/>
              <a:gd name="T4" fmla="*/ 717341739 w 361"/>
              <a:gd name="T5" fmla="*/ 129463579 h 89"/>
              <a:gd name="T6" fmla="*/ 0 60000 65536"/>
              <a:gd name="T7" fmla="*/ 0 60000 65536"/>
              <a:gd name="T8" fmla="*/ 0 60000 65536"/>
              <a:gd name="T9" fmla="*/ 0 w 361"/>
              <a:gd name="T10" fmla="*/ 0 h 89"/>
              <a:gd name="T11" fmla="*/ 361 w 361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89">
                <a:moveTo>
                  <a:pt x="0" y="0"/>
                </a:moveTo>
                <a:lnTo>
                  <a:pt x="0" y="88"/>
                </a:lnTo>
                <a:lnTo>
                  <a:pt x="360" y="8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8" name="Rectangle 50">
            <a:extLst>
              <a:ext uri="{FF2B5EF4-FFF2-40B4-BE49-F238E27FC236}">
                <a16:creationId xmlns:a16="http://schemas.microsoft.com/office/drawing/2014/main" id="{1E36EFE3-EB85-4806-8B69-402A75BA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101975"/>
            <a:ext cx="4381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DR</a:t>
            </a:r>
          </a:p>
        </p:txBody>
      </p:sp>
      <p:sp>
        <p:nvSpPr>
          <p:cNvPr id="12339" name="Freeform 51">
            <a:extLst>
              <a:ext uri="{FF2B5EF4-FFF2-40B4-BE49-F238E27FC236}">
                <a16:creationId xmlns:a16="http://schemas.microsoft.com/office/drawing/2014/main" id="{A097ABAA-442C-4BC9-9BFC-A5EBB87A178A}"/>
              </a:ext>
            </a:extLst>
          </p:cNvPr>
          <p:cNvSpPr>
            <a:spLocks/>
          </p:cNvSpPr>
          <p:nvPr/>
        </p:nvSpPr>
        <p:spPr bwMode="auto">
          <a:xfrm>
            <a:off x="4586288" y="3262313"/>
            <a:ext cx="136525" cy="57150"/>
          </a:xfrm>
          <a:custGeom>
            <a:avLst/>
            <a:gdLst>
              <a:gd name="T0" fmla="*/ 0 w 97"/>
              <a:gd name="T1" fmla="*/ 65295622 h 49"/>
              <a:gd name="T2" fmla="*/ 95087565 w 97"/>
              <a:gd name="T3" fmla="*/ 0 h 49"/>
              <a:gd name="T4" fmla="*/ 190175131 w 97"/>
              <a:gd name="T5" fmla="*/ 65295622 h 49"/>
              <a:gd name="T6" fmla="*/ 0 60000 65536"/>
              <a:gd name="T7" fmla="*/ 0 60000 65536"/>
              <a:gd name="T8" fmla="*/ 0 60000 65536"/>
              <a:gd name="T9" fmla="*/ 0 w 97"/>
              <a:gd name="T10" fmla="*/ 0 h 49"/>
              <a:gd name="T11" fmla="*/ 97 w 97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Rectangle 52">
            <a:extLst>
              <a:ext uri="{FF2B5EF4-FFF2-40B4-BE49-F238E27FC236}">
                <a16:creationId xmlns:a16="http://schemas.microsoft.com/office/drawing/2014/main" id="{A00D5FBA-0E74-4B26-9391-877B1953D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4198938"/>
            <a:ext cx="12160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   INR   CLR</a:t>
            </a:r>
          </a:p>
        </p:txBody>
      </p:sp>
      <p:sp>
        <p:nvSpPr>
          <p:cNvPr id="12341" name="Rectangle 53">
            <a:extLst>
              <a:ext uri="{FF2B5EF4-FFF2-40B4-BE49-F238E27FC236}">
                <a16:creationId xmlns:a16="http://schemas.microsoft.com/office/drawing/2014/main" id="{25F00AE2-7142-4BEE-BE66-0A5DC314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3895725"/>
            <a:ext cx="1446213" cy="204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42" name="Line 54">
            <a:extLst>
              <a:ext uri="{FF2B5EF4-FFF2-40B4-BE49-F238E27FC236}">
                <a16:creationId xmlns:a16="http://schemas.microsoft.com/office/drawing/2014/main" id="{A4EE7122-1E70-4A2B-B385-16686B668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4108450"/>
            <a:ext cx="0" cy="98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5">
            <a:extLst>
              <a:ext uri="{FF2B5EF4-FFF2-40B4-BE49-F238E27FC236}">
                <a16:creationId xmlns:a16="http://schemas.microsoft.com/office/drawing/2014/main" id="{EEB59620-5D86-4038-B949-12D749603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5938" y="4100513"/>
            <a:ext cx="0" cy="10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Freeform 56">
            <a:extLst>
              <a:ext uri="{FF2B5EF4-FFF2-40B4-BE49-F238E27FC236}">
                <a16:creationId xmlns:a16="http://schemas.microsoft.com/office/drawing/2014/main" id="{E5E9A544-045A-4C15-98E1-12186EE01842}"/>
              </a:ext>
            </a:extLst>
          </p:cNvPr>
          <p:cNvSpPr>
            <a:spLocks/>
          </p:cNvSpPr>
          <p:nvPr/>
        </p:nvSpPr>
        <p:spPr bwMode="auto">
          <a:xfrm>
            <a:off x="4637088" y="4108450"/>
            <a:ext cx="509587" cy="109538"/>
          </a:xfrm>
          <a:custGeom>
            <a:avLst/>
            <a:gdLst>
              <a:gd name="T0" fmla="*/ 0 w 361"/>
              <a:gd name="T1" fmla="*/ 0 h 89"/>
              <a:gd name="T2" fmla="*/ 0 w 361"/>
              <a:gd name="T3" fmla="*/ 133300354 h 89"/>
              <a:gd name="T4" fmla="*/ 717338919 w 361"/>
              <a:gd name="T5" fmla="*/ 133300354 h 89"/>
              <a:gd name="T6" fmla="*/ 0 60000 65536"/>
              <a:gd name="T7" fmla="*/ 0 60000 65536"/>
              <a:gd name="T8" fmla="*/ 0 60000 65536"/>
              <a:gd name="T9" fmla="*/ 0 w 361"/>
              <a:gd name="T10" fmla="*/ 0 h 89"/>
              <a:gd name="T11" fmla="*/ 361 w 361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89">
                <a:moveTo>
                  <a:pt x="0" y="0"/>
                </a:moveTo>
                <a:lnTo>
                  <a:pt x="0" y="88"/>
                </a:lnTo>
                <a:lnTo>
                  <a:pt x="360" y="8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Rectangle 57">
            <a:extLst>
              <a:ext uri="{FF2B5EF4-FFF2-40B4-BE49-F238E27FC236}">
                <a16:creationId xmlns:a16="http://schemas.microsoft.com/office/drawing/2014/main" id="{39035FEA-23D6-4495-AB01-1BEB1C20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3878263"/>
            <a:ext cx="4381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AC</a:t>
            </a:r>
          </a:p>
        </p:txBody>
      </p:sp>
      <p:sp>
        <p:nvSpPr>
          <p:cNvPr id="12346" name="Freeform 58">
            <a:extLst>
              <a:ext uri="{FF2B5EF4-FFF2-40B4-BE49-F238E27FC236}">
                <a16:creationId xmlns:a16="http://schemas.microsoft.com/office/drawing/2014/main" id="{B692A211-8A11-4DB7-BE44-3B196B7EC664}"/>
              </a:ext>
            </a:extLst>
          </p:cNvPr>
          <p:cNvSpPr>
            <a:spLocks/>
          </p:cNvSpPr>
          <p:nvPr/>
        </p:nvSpPr>
        <p:spPr bwMode="auto">
          <a:xfrm>
            <a:off x="4570413" y="4040188"/>
            <a:ext cx="136525" cy="60325"/>
          </a:xfrm>
          <a:custGeom>
            <a:avLst/>
            <a:gdLst>
              <a:gd name="T0" fmla="*/ 0 w 97"/>
              <a:gd name="T1" fmla="*/ 72751947 h 49"/>
              <a:gd name="T2" fmla="*/ 95087565 w 97"/>
              <a:gd name="T3" fmla="*/ 0 h 49"/>
              <a:gd name="T4" fmla="*/ 190175131 w 97"/>
              <a:gd name="T5" fmla="*/ 72751947 h 49"/>
              <a:gd name="T6" fmla="*/ 0 60000 65536"/>
              <a:gd name="T7" fmla="*/ 0 60000 65536"/>
              <a:gd name="T8" fmla="*/ 0 60000 65536"/>
              <a:gd name="T9" fmla="*/ 0 w 97"/>
              <a:gd name="T10" fmla="*/ 0 h 49"/>
              <a:gd name="T11" fmla="*/ 97 w 97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7" name="Line 59">
            <a:extLst>
              <a:ext uri="{FF2B5EF4-FFF2-40B4-BE49-F238E27FC236}">
                <a16:creationId xmlns:a16="http://schemas.microsoft.com/office/drawing/2014/main" id="{2927C453-186D-4CEB-84D8-2C838FE99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975" y="3725863"/>
            <a:ext cx="3425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Arc 60">
            <a:extLst>
              <a:ext uri="{FF2B5EF4-FFF2-40B4-BE49-F238E27FC236}">
                <a16:creationId xmlns:a16="http://schemas.microsoft.com/office/drawing/2014/main" id="{9DE14DAF-8394-416E-A8D7-8367B63B7295}"/>
              </a:ext>
            </a:extLst>
          </p:cNvPr>
          <p:cNvSpPr>
            <a:spLocks/>
          </p:cNvSpPr>
          <p:nvPr/>
        </p:nvSpPr>
        <p:spPr bwMode="auto">
          <a:xfrm>
            <a:off x="5835650" y="2574925"/>
            <a:ext cx="107950" cy="74613"/>
          </a:xfrm>
          <a:custGeom>
            <a:avLst/>
            <a:gdLst>
              <a:gd name="T0" fmla="*/ 217949 w 21600"/>
              <a:gd name="T1" fmla="*/ 1395127 h 17255"/>
              <a:gd name="T2" fmla="*/ 230938 w 21600"/>
              <a:gd name="T3" fmla="*/ 0 h 17255"/>
              <a:gd name="T4" fmla="*/ 2696251 w 21600"/>
              <a:gd name="T5" fmla="*/ 70714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9" name="Line 61">
            <a:extLst>
              <a:ext uri="{FF2B5EF4-FFF2-40B4-BE49-F238E27FC236}">
                <a16:creationId xmlns:a16="http://schemas.microsoft.com/office/drawing/2014/main" id="{5ECEE6AB-2E23-49E3-8142-892E6831F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5213" y="2620963"/>
            <a:ext cx="981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0" name="Arc 62">
            <a:extLst>
              <a:ext uri="{FF2B5EF4-FFF2-40B4-BE49-F238E27FC236}">
                <a16:creationId xmlns:a16="http://schemas.microsoft.com/office/drawing/2014/main" id="{3D1EF813-6A84-416D-99E0-C93DD55520E2}"/>
              </a:ext>
            </a:extLst>
          </p:cNvPr>
          <p:cNvSpPr>
            <a:spLocks/>
          </p:cNvSpPr>
          <p:nvPr/>
        </p:nvSpPr>
        <p:spPr bwMode="auto">
          <a:xfrm>
            <a:off x="5842000" y="3186113"/>
            <a:ext cx="106363" cy="74612"/>
          </a:xfrm>
          <a:custGeom>
            <a:avLst/>
            <a:gdLst>
              <a:gd name="T0" fmla="*/ 208481 w 21600"/>
              <a:gd name="T1" fmla="*/ 1395069 h 17255"/>
              <a:gd name="T2" fmla="*/ 220900 w 21600"/>
              <a:gd name="T3" fmla="*/ 0 h 17255"/>
              <a:gd name="T4" fmla="*/ 2579076 w 21600"/>
              <a:gd name="T5" fmla="*/ 70710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Line 63">
            <a:extLst>
              <a:ext uri="{FF2B5EF4-FFF2-40B4-BE49-F238E27FC236}">
                <a16:creationId xmlns:a16="http://schemas.microsoft.com/office/drawing/2014/main" id="{5AA846B4-5591-408E-B65E-E650FD03D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3232150"/>
            <a:ext cx="982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Arc 64">
            <a:extLst>
              <a:ext uri="{FF2B5EF4-FFF2-40B4-BE49-F238E27FC236}">
                <a16:creationId xmlns:a16="http://schemas.microsoft.com/office/drawing/2014/main" id="{5C04915E-1299-4509-A8B3-134357CE7339}"/>
              </a:ext>
            </a:extLst>
          </p:cNvPr>
          <p:cNvSpPr>
            <a:spLocks/>
          </p:cNvSpPr>
          <p:nvPr/>
        </p:nvSpPr>
        <p:spPr bwMode="auto">
          <a:xfrm>
            <a:off x="5824538" y="3957638"/>
            <a:ext cx="107950" cy="73025"/>
          </a:xfrm>
          <a:custGeom>
            <a:avLst/>
            <a:gdLst>
              <a:gd name="T0" fmla="*/ 217949 w 21600"/>
              <a:gd name="T1" fmla="*/ 1307932 h 17255"/>
              <a:gd name="T2" fmla="*/ 230938 w 21600"/>
              <a:gd name="T3" fmla="*/ 0 h 17255"/>
              <a:gd name="T4" fmla="*/ 2696251 w 21600"/>
              <a:gd name="T5" fmla="*/ 662947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3" name="Line 65">
            <a:extLst>
              <a:ext uri="{FF2B5EF4-FFF2-40B4-BE49-F238E27FC236}">
                <a16:creationId xmlns:a16="http://schemas.microsoft.com/office/drawing/2014/main" id="{092385EC-779D-47F5-B831-6FFEC1A88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5525" y="3997325"/>
            <a:ext cx="987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Rectangle 66">
            <a:extLst>
              <a:ext uri="{FF2B5EF4-FFF2-40B4-BE49-F238E27FC236}">
                <a16:creationId xmlns:a16="http://schemas.microsoft.com/office/drawing/2014/main" id="{2D757FA9-85B1-440C-B84F-D70CA220F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3930650"/>
            <a:ext cx="4937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>
                <a:solidFill>
                  <a:srgbClr val="000000"/>
                </a:solidFill>
              </a:rPr>
              <a:t>ALU</a:t>
            </a:r>
          </a:p>
          <a:p>
            <a:pPr latinLnBrk="1">
              <a:lnSpc>
                <a:spcPct val="7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355" name="Rectangle 67">
            <a:extLst>
              <a:ext uri="{FF2B5EF4-FFF2-40B4-BE49-F238E27FC236}">
                <a16:creationId xmlns:a16="http://schemas.microsoft.com/office/drawing/2014/main" id="{82BA029F-D736-41D9-B091-12A35BE19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3789363"/>
            <a:ext cx="180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  <a:p>
            <a:pPr latin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356" name="Rectangle 68">
            <a:extLst>
              <a:ext uri="{FF2B5EF4-FFF2-40B4-BE49-F238E27FC236}">
                <a16:creationId xmlns:a16="http://schemas.microsoft.com/office/drawing/2014/main" id="{2FC9EC10-45F0-4874-A4C3-44C8F0F0D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3789363"/>
            <a:ext cx="534987" cy="533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57" name="Rectangle 69">
            <a:extLst>
              <a:ext uri="{FF2B5EF4-FFF2-40B4-BE49-F238E27FC236}">
                <a16:creationId xmlns:a16="http://schemas.microsoft.com/office/drawing/2014/main" id="{D93B53F4-C56C-4C5A-B5B9-FDB8A85D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3729038"/>
            <a:ext cx="2825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2358" name="Rectangle 70">
            <a:extLst>
              <a:ext uri="{FF2B5EF4-FFF2-40B4-BE49-F238E27FC236}">
                <a16:creationId xmlns:a16="http://schemas.microsoft.com/office/drawing/2014/main" id="{CE1E06C8-4242-4667-88CD-3F26D87A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3760788"/>
            <a:ext cx="225425" cy="1920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59" name="Arc 71">
            <a:extLst>
              <a:ext uri="{FF2B5EF4-FFF2-40B4-BE49-F238E27FC236}">
                <a16:creationId xmlns:a16="http://schemas.microsoft.com/office/drawing/2014/main" id="{2A448038-E667-46CB-88E0-BABA206E1AEE}"/>
              </a:ext>
            </a:extLst>
          </p:cNvPr>
          <p:cNvSpPr>
            <a:spLocks/>
          </p:cNvSpPr>
          <p:nvPr/>
        </p:nvSpPr>
        <p:spPr bwMode="auto">
          <a:xfrm>
            <a:off x="2878138" y="3792538"/>
            <a:ext cx="109537" cy="84137"/>
          </a:xfrm>
          <a:custGeom>
            <a:avLst/>
            <a:gdLst>
              <a:gd name="T0" fmla="*/ 405708 w 21600"/>
              <a:gd name="T1" fmla="*/ 1501909 h 19914"/>
              <a:gd name="T2" fmla="*/ 241276 w 21600"/>
              <a:gd name="T3" fmla="*/ 0 h 19914"/>
              <a:gd name="T4" fmla="*/ 2816922 w 21600"/>
              <a:gd name="T5" fmla="*/ 659622 h 19914"/>
              <a:gd name="T6" fmla="*/ 0 60000 65536"/>
              <a:gd name="T7" fmla="*/ 0 60000 65536"/>
              <a:gd name="T8" fmla="*/ 0 60000 65536"/>
              <a:gd name="T9" fmla="*/ 0 w 21600"/>
              <a:gd name="T10" fmla="*/ 0 h 19914"/>
              <a:gd name="T11" fmla="*/ 21600 w 21600"/>
              <a:gd name="T12" fmla="*/ 19914 h 19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914" fill="none" extrusionOk="0">
                <a:moveTo>
                  <a:pt x="3111" y="19913"/>
                </a:moveTo>
                <a:cubicBezTo>
                  <a:pt x="1075" y="16544"/>
                  <a:pt x="0" y="12682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9914" stroke="0" extrusionOk="0">
                <a:moveTo>
                  <a:pt x="3111" y="19913"/>
                </a:moveTo>
                <a:cubicBezTo>
                  <a:pt x="1075" y="16544"/>
                  <a:pt x="0" y="12682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0" name="Line 72">
            <a:extLst>
              <a:ext uri="{FF2B5EF4-FFF2-40B4-BE49-F238E27FC236}">
                <a16:creationId xmlns:a16="http://schemas.microsoft.com/office/drawing/2014/main" id="{E3BDC113-2A79-4BCE-A44B-9E4DB19D2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4000" y="3832225"/>
            <a:ext cx="101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Arc 73">
            <a:extLst>
              <a:ext uri="{FF2B5EF4-FFF2-40B4-BE49-F238E27FC236}">
                <a16:creationId xmlns:a16="http://schemas.microsoft.com/office/drawing/2014/main" id="{D8415513-D9D8-43F2-8FB5-BF4CFC9F2F08}"/>
              </a:ext>
            </a:extLst>
          </p:cNvPr>
          <p:cNvSpPr>
            <a:spLocks/>
          </p:cNvSpPr>
          <p:nvPr/>
        </p:nvSpPr>
        <p:spPr bwMode="auto">
          <a:xfrm>
            <a:off x="3262313" y="3967163"/>
            <a:ext cx="106362" cy="73025"/>
          </a:xfrm>
          <a:custGeom>
            <a:avLst/>
            <a:gdLst>
              <a:gd name="T0" fmla="*/ 208479 w 21600"/>
              <a:gd name="T1" fmla="*/ 1307932 h 17255"/>
              <a:gd name="T2" fmla="*/ 220893 w 21600"/>
              <a:gd name="T3" fmla="*/ 0 h 17255"/>
              <a:gd name="T4" fmla="*/ 2579002 w 21600"/>
              <a:gd name="T5" fmla="*/ 662947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2" name="Line 74">
            <a:extLst>
              <a:ext uri="{FF2B5EF4-FFF2-40B4-BE49-F238E27FC236}">
                <a16:creationId xmlns:a16="http://schemas.microsoft.com/office/drawing/2014/main" id="{7551FC66-6065-44A6-B6E9-DDB5A872B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8763" y="3994150"/>
            <a:ext cx="481012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3" name="Arc 75">
            <a:extLst>
              <a:ext uri="{FF2B5EF4-FFF2-40B4-BE49-F238E27FC236}">
                <a16:creationId xmlns:a16="http://schemas.microsoft.com/office/drawing/2014/main" id="{574D3D5E-3FCA-4B79-8C45-846C26BCBF2E}"/>
              </a:ext>
            </a:extLst>
          </p:cNvPr>
          <p:cNvSpPr>
            <a:spLocks/>
          </p:cNvSpPr>
          <p:nvPr/>
        </p:nvSpPr>
        <p:spPr bwMode="auto">
          <a:xfrm>
            <a:off x="2176463" y="3854450"/>
            <a:ext cx="106362" cy="73025"/>
          </a:xfrm>
          <a:custGeom>
            <a:avLst/>
            <a:gdLst>
              <a:gd name="T0" fmla="*/ 208479 w 21600"/>
              <a:gd name="T1" fmla="*/ 1307932 h 17255"/>
              <a:gd name="T2" fmla="*/ 220893 w 21600"/>
              <a:gd name="T3" fmla="*/ 0 h 17255"/>
              <a:gd name="T4" fmla="*/ 2579002 w 21600"/>
              <a:gd name="T5" fmla="*/ 662947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4" name="Line 76">
            <a:extLst>
              <a:ext uri="{FF2B5EF4-FFF2-40B4-BE49-F238E27FC236}">
                <a16:creationId xmlns:a16="http://schemas.microsoft.com/office/drawing/2014/main" id="{5CF13E14-0F3F-4D05-8BBD-996A021AD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975" y="3892550"/>
            <a:ext cx="98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5" name="Arc 77">
            <a:extLst>
              <a:ext uri="{FF2B5EF4-FFF2-40B4-BE49-F238E27FC236}">
                <a16:creationId xmlns:a16="http://schemas.microsoft.com/office/drawing/2014/main" id="{342760C4-D39E-4E21-B7F5-956AEC67E06D}"/>
              </a:ext>
            </a:extLst>
          </p:cNvPr>
          <p:cNvSpPr>
            <a:spLocks/>
          </p:cNvSpPr>
          <p:nvPr/>
        </p:nvSpPr>
        <p:spPr bwMode="auto">
          <a:xfrm>
            <a:off x="2176463" y="4019550"/>
            <a:ext cx="106362" cy="74613"/>
          </a:xfrm>
          <a:custGeom>
            <a:avLst/>
            <a:gdLst>
              <a:gd name="T0" fmla="*/ 208479 w 21600"/>
              <a:gd name="T1" fmla="*/ 1395127 h 17255"/>
              <a:gd name="T2" fmla="*/ 220893 w 21600"/>
              <a:gd name="T3" fmla="*/ 0 h 17255"/>
              <a:gd name="T4" fmla="*/ 2579002 w 21600"/>
              <a:gd name="T5" fmla="*/ 70714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>
            <a:extLst>
              <a:ext uri="{FF2B5EF4-FFF2-40B4-BE49-F238E27FC236}">
                <a16:creationId xmlns:a16="http://schemas.microsoft.com/office/drawing/2014/main" id="{79F7AE03-4BBB-4E16-A09E-89C870D5E2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5800" y="4056063"/>
            <a:ext cx="228600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7" name="Arc 79">
            <a:extLst>
              <a:ext uri="{FF2B5EF4-FFF2-40B4-BE49-F238E27FC236}">
                <a16:creationId xmlns:a16="http://schemas.microsoft.com/office/drawing/2014/main" id="{A26535C3-121D-44F7-BB08-423B6A6C5B66}"/>
              </a:ext>
            </a:extLst>
          </p:cNvPr>
          <p:cNvSpPr>
            <a:spLocks/>
          </p:cNvSpPr>
          <p:nvPr/>
        </p:nvSpPr>
        <p:spPr bwMode="auto">
          <a:xfrm>
            <a:off x="2176463" y="4184650"/>
            <a:ext cx="106362" cy="74613"/>
          </a:xfrm>
          <a:custGeom>
            <a:avLst/>
            <a:gdLst>
              <a:gd name="T0" fmla="*/ 208479 w 21600"/>
              <a:gd name="T1" fmla="*/ 1395127 h 17255"/>
              <a:gd name="T2" fmla="*/ 220893 w 21600"/>
              <a:gd name="T3" fmla="*/ 0 h 17255"/>
              <a:gd name="T4" fmla="*/ 2579002 w 21600"/>
              <a:gd name="T5" fmla="*/ 70714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Line 80">
            <a:extLst>
              <a:ext uri="{FF2B5EF4-FFF2-40B4-BE49-F238E27FC236}">
                <a16:creationId xmlns:a16="http://schemas.microsoft.com/office/drawing/2014/main" id="{7AB33C4E-A027-4DA4-85F6-4A194272D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975" y="4221163"/>
            <a:ext cx="98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9" name="Line 81">
            <a:extLst>
              <a:ext uri="{FF2B5EF4-FFF2-40B4-BE49-F238E27FC236}">
                <a16:creationId xmlns:a16="http://schemas.microsoft.com/office/drawing/2014/main" id="{967BA1FD-4426-4131-9A99-B18C1E2410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4863" y="3711575"/>
            <a:ext cx="0" cy="1952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>
            <a:extLst>
              <a:ext uri="{FF2B5EF4-FFF2-40B4-BE49-F238E27FC236}">
                <a16:creationId xmlns:a16="http://schemas.microsoft.com/office/drawing/2014/main" id="{DB927CCC-EAB0-4877-84D4-1CE74568F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4863" y="4206875"/>
            <a:ext cx="0" cy="241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1" name="Line 83">
            <a:extLst>
              <a:ext uri="{FF2B5EF4-FFF2-40B4-BE49-F238E27FC236}">
                <a16:creationId xmlns:a16="http://schemas.microsoft.com/office/drawing/2014/main" id="{0E6D2B8F-5BC6-4399-8B23-44744A4BC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1213" y="4443413"/>
            <a:ext cx="34115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2" name="Line 84">
            <a:extLst>
              <a:ext uri="{FF2B5EF4-FFF2-40B4-BE49-F238E27FC236}">
                <a16:creationId xmlns:a16="http://schemas.microsoft.com/office/drawing/2014/main" id="{5875D839-15E2-4855-AD0F-C011C372F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2058988"/>
            <a:ext cx="0" cy="41163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3" name="Line 85">
            <a:extLst>
              <a:ext uri="{FF2B5EF4-FFF2-40B4-BE49-F238E27FC236}">
                <a16:creationId xmlns:a16="http://schemas.microsoft.com/office/drawing/2014/main" id="{029EA59A-0810-417A-B643-81D07BFF6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688" y="3236913"/>
            <a:ext cx="0" cy="493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4" name="Line 86">
            <a:extLst>
              <a:ext uri="{FF2B5EF4-FFF2-40B4-BE49-F238E27FC236}">
                <a16:creationId xmlns:a16="http://schemas.microsoft.com/office/drawing/2014/main" id="{0D9DE846-70F1-422F-BF30-DA96995D7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8463" y="4002088"/>
            <a:ext cx="0" cy="436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5" name="Rectangle 87">
            <a:extLst>
              <a:ext uri="{FF2B5EF4-FFF2-40B4-BE49-F238E27FC236}">
                <a16:creationId xmlns:a16="http://schemas.microsoft.com/office/drawing/2014/main" id="{B387322D-0CAE-4285-8A7D-0765E274B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556125"/>
            <a:ext cx="869950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76" name="Rectangle 88">
            <a:extLst>
              <a:ext uri="{FF2B5EF4-FFF2-40B4-BE49-F238E27FC236}">
                <a16:creationId xmlns:a16="http://schemas.microsoft.com/office/drawing/2014/main" id="{8FED86A8-17F2-4464-8D65-B403F3297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538663"/>
            <a:ext cx="6064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INPR</a:t>
            </a:r>
          </a:p>
        </p:txBody>
      </p:sp>
      <p:sp>
        <p:nvSpPr>
          <p:cNvPr id="12377" name="Rectangle 89">
            <a:extLst>
              <a:ext uri="{FF2B5EF4-FFF2-40B4-BE49-F238E27FC236}">
                <a16:creationId xmlns:a16="http://schemas.microsoft.com/office/drawing/2014/main" id="{98E2C7FA-849F-496E-8AAE-97C266575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870450"/>
            <a:ext cx="1446213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78" name="Freeform 90">
            <a:extLst>
              <a:ext uri="{FF2B5EF4-FFF2-40B4-BE49-F238E27FC236}">
                <a16:creationId xmlns:a16="http://schemas.microsoft.com/office/drawing/2014/main" id="{D563D6A3-DBB4-4B76-A154-5CB528C5D16F}"/>
              </a:ext>
            </a:extLst>
          </p:cNvPr>
          <p:cNvSpPr>
            <a:spLocks/>
          </p:cNvSpPr>
          <p:nvPr/>
        </p:nvSpPr>
        <p:spPr bwMode="auto">
          <a:xfrm>
            <a:off x="4637088" y="5084763"/>
            <a:ext cx="520700" cy="106362"/>
          </a:xfrm>
          <a:custGeom>
            <a:avLst/>
            <a:gdLst>
              <a:gd name="T0" fmla="*/ 0 w 369"/>
              <a:gd name="T1" fmla="*/ 0 h 89"/>
              <a:gd name="T2" fmla="*/ 0 w 369"/>
              <a:gd name="T3" fmla="*/ 125682831 h 89"/>
              <a:gd name="T4" fmla="*/ 732774412 w 369"/>
              <a:gd name="T5" fmla="*/ 125682831 h 89"/>
              <a:gd name="T6" fmla="*/ 0 60000 65536"/>
              <a:gd name="T7" fmla="*/ 0 60000 65536"/>
              <a:gd name="T8" fmla="*/ 0 60000 65536"/>
              <a:gd name="T9" fmla="*/ 0 w 369"/>
              <a:gd name="T10" fmla="*/ 0 h 89"/>
              <a:gd name="T11" fmla="*/ 369 w 369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9" h="89">
                <a:moveTo>
                  <a:pt x="0" y="0"/>
                </a:moveTo>
                <a:lnTo>
                  <a:pt x="0" y="88"/>
                </a:lnTo>
                <a:lnTo>
                  <a:pt x="368" y="8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9" name="Rectangle 91">
            <a:extLst>
              <a:ext uri="{FF2B5EF4-FFF2-40B4-BE49-F238E27FC236}">
                <a16:creationId xmlns:a16="http://schemas.microsoft.com/office/drawing/2014/main" id="{22C462AC-209F-4EC5-8B5B-12E72752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4852988"/>
            <a:ext cx="3587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12380" name="Freeform 92">
            <a:extLst>
              <a:ext uri="{FF2B5EF4-FFF2-40B4-BE49-F238E27FC236}">
                <a16:creationId xmlns:a16="http://schemas.microsoft.com/office/drawing/2014/main" id="{E8AAC78C-1116-4656-9D32-61AB5522E61C}"/>
              </a:ext>
            </a:extLst>
          </p:cNvPr>
          <p:cNvSpPr>
            <a:spLocks/>
          </p:cNvSpPr>
          <p:nvPr/>
        </p:nvSpPr>
        <p:spPr bwMode="auto">
          <a:xfrm>
            <a:off x="4564063" y="5010150"/>
            <a:ext cx="136525" cy="60325"/>
          </a:xfrm>
          <a:custGeom>
            <a:avLst/>
            <a:gdLst>
              <a:gd name="T0" fmla="*/ 0 w 97"/>
              <a:gd name="T1" fmla="*/ 72751947 h 49"/>
              <a:gd name="T2" fmla="*/ 95087565 w 97"/>
              <a:gd name="T3" fmla="*/ 0 h 49"/>
              <a:gd name="T4" fmla="*/ 190175131 w 97"/>
              <a:gd name="T5" fmla="*/ 72751947 h 49"/>
              <a:gd name="T6" fmla="*/ 0 60000 65536"/>
              <a:gd name="T7" fmla="*/ 0 60000 65536"/>
              <a:gd name="T8" fmla="*/ 0 60000 65536"/>
              <a:gd name="T9" fmla="*/ 0 w 97"/>
              <a:gd name="T10" fmla="*/ 0 h 49"/>
              <a:gd name="T11" fmla="*/ 97 w 97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1" name="Rectangle 93">
            <a:extLst>
              <a:ext uri="{FF2B5EF4-FFF2-40B4-BE49-F238E27FC236}">
                <a16:creationId xmlns:a16="http://schemas.microsoft.com/office/drawing/2014/main" id="{5AE3C308-E0C2-4B39-8036-6CA040922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5122863"/>
            <a:ext cx="384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12382" name="Rectangle 94">
            <a:extLst>
              <a:ext uri="{FF2B5EF4-FFF2-40B4-BE49-F238E27FC236}">
                <a16:creationId xmlns:a16="http://schemas.microsoft.com/office/drawing/2014/main" id="{AE361E23-FB3A-4E9E-8BEF-6AB5E219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5621338"/>
            <a:ext cx="12160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   INR   CLR</a:t>
            </a:r>
          </a:p>
        </p:txBody>
      </p:sp>
      <p:sp>
        <p:nvSpPr>
          <p:cNvPr id="12383" name="Rectangle 95">
            <a:extLst>
              <a:ext uri="{FF2B5EF4-FFF2-40B4-BE49-F238E27FC236}">
                <a16:creationId xmlns:a16="http://schemas.microsoft.com/office/drawing/2014/main" id="{73B761E4-D088-464A-AF9C-5EB8F6082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5335588"/>
            <a:ext cx="1446212" cy="1952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84" name="Line 96">
            <a:extLst>
              <a:ext uri="{FF2B5EF4-FFF2-40B4-BE49-F238E27FC236}">
                <a16:creationId xmlns:a16="http://schemas.microsoft.com/office/drawing/2014/main" id="{451F2C94-F6CC-49B1-9613-2BB789094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6638" y="5530850"/>
            <a:ext cx="0" cy="115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85" name="Line 97">
            <a:extLst>
              <a:ext uri="{FF2B5EF4-FFF2-40B4-BE49-F238E27FC236}">
                <a16:creationId xmlns:a16="http://schemas.microsoft.com/office/drawing/2014/main" id="{A01B2B83-1912-4000-8F93-043E8E0CB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5534025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86" name="Freeform 98">
            <a:extLst>
              <a:ext uri="{FF2B5EF4-FFF2-40B4-BE49-F238E27FC236}">
                <a16:creationId xmlns:a16="http://schemas.microsoft.com/office/drawing/2014/main" id="{56F2B3DE-004D-46F3-864C-2D66000799EE}"/>
              </a:ext>
            </a:extLst>
          </p:cNvPr>
          <p:cNvSpPr>
            <a:spLocks/>
          </p:cNvSpPr>
          <p:nvPr/>
        </p:nvSpPr>
        <p:spPr bwMode="auto">
          <a:xfrm>
            <a:off x="4654550" y="5538788"/>
            <a:ext cx="509588" cy="117475"/>
          </a:xfrm>
          <a:custGeom>
            <a:avLst/>
            <a:gdLst>
              <a:gd name="T0" fmla="*/ 0 w 361"/>
              <a:gd name="T1" fmla="*/ 0 h 97"/>
              <a:gd name="T2" fmla="*/ 0 w 361"/>
              <a:gd name="T3" fmla="*/ 140805286 h 97"/>
              <a:gd name="T4" fmla="*/ 717341739 w 361"/>
              <a:gd name="T5" fmla="*/ 140805286 h 97"/>
              <a:gd name="T6" fmla="*/ 0 60000 65536"/>
              <a:gd name="T7" fmla="*/ 0 60000 65536"/>
              <a:gd name="T8" fmla="*/ 0 60000 65536"/>
              <a:gd name="T9" fmla="*/ 0 w 361"/>
              <a:gd name="T10" fmla="*/ 0 h 97"/>
              <a:gd name="T11" fmla="*/ 361 w 361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97">
                <a:moveTo>
                  <a:pt x="0" y="0"/>
                </a:moveTo>
                <a:lnTo>
                  <a:pt x="0" y="96"/>
                </a:lnTo>
                <a:lnTo>
                  <a:pt x="360" y="96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7" name="Rectangle 99">
            <a:extLst>
              <a:ext uri="{FF2B5EF4-FFF2-40B4-BE49-F238E27FC236}">
                <a16:creationId xmlns:a16="http://schemas.microsoft.com/office/drawing/2014/main" id="{DBCC7AED-1BD2-44B7-A039-E9E2C37BA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5314950"/>
            <a:ext cx="4175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TR</a:t>
            </a:r>
          </a:p>
        </p:txBody>
      </p:sp>
      <p:sp>
        <p:nvSpPr>
          <p:cNvPr id="12388" name="Freeform 100">
            <a:extLst>
              <a:ext uri="{FF2B5EF4-FFF2-40B4-BE49-F238E27FC236}">
                <a16:creationId xmlns:a16="http://schemas.microsoft.com/office/drawing/2014/main" id="{8FEB9C32-4686-499E-8E96-FF51FA3C1243}"/>
              </a:ext>
            </a:extLst>
          </p:cNvPr>
          <p:cNvSpPr>
            <a:spLocks/>
          </p:cNvSpPr>
          <p:nvPr/>
        </p:nvSpPr>
        <p:spPr bwMode="auto">
          <a:xfrm>
            <a:off x="4586288" y="5470525"/>
            <a:ext cx="136525" cy="50800"/>
          </a:xfrm>
          <a:custGeom>
            <a:avLst/>
            <a:gdLst>
              <a:gd name="T0" fmla="*/ 0 w 97"/>
              <a:gd name="T1" fmla="*/ 61407284 h 41"/>
              <a:gd name="T2" fmla="*/ 95087565 w 97"/>
              <a:gd name="T3" fmla="*/ 0 h 41"/>
              <a:gd name="T4" fmla="*/ 190175131 w 97"/>
              <a:gd name="T5" fmla="*/ 61407284 h 41"/>
              <a:gd name="T6" fmla="*/ 0 60000 65536"/>
              <a:gd name="T7" fmla="*/ 0 60000 65536"/>
              <a:gd name="T8" fmla="*/ 0 60000 65536"/>
              <a:gd name="T9" fmla="*/ 0 w 97"/>
              <a:gd name="T10" fmla="*/ 0 h 41"/>
              <a:gd name="T11" fmla="*/ 97 w 97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41">
                <a:moveTo>
                  <a:pt x="0" y="40"/>
                </a:moveTo>
                <a:lnTo>
                  <a:pt x="48" y="0"/>
                </a:lnTo>
                <a:lnTo>
                  <a:pt x="96" y="4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9" name="Rectangle 101">
            <a:extLst>
              <a:ext uri="{FF2B5EF4-FFF2-40B4-BE49-F238E27FC236}">
                <a16:creationId xmlns:a16="http://schemas.microsoft.com/office/drawing/2014/main" id="{F46230E1-705C-41DB-9DE7-4D34CE9B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5864225"/>
            <a:ext cx="869950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390" name="Rectangle 102">
            <a:extLst>
              <a:ext uri="{FF2B5EF4-FFF2-40B4-BE49-F238E27FC236}">
                <a16:creationId xmlns:a16="http://schemas.microsoft.com/office/drawing/2014/main" id="{D20ED800-B287-4D2F-A00B-432FFE622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5845175"/>
            <a:ext cx="6842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OUTR</a:t>
            </a:r>
          </a:p>
        </p:txBody>
      </p:sp>
      <p:sp>
        <p:nvSpPr>
          <p:cNvPr id="12391" name="Line 103">
            <a:extLst>
              <a:ext uri="{FF2B5EF4-FFF2-40B4-BE49-F238E27FC236}">
                <a16:creationId xmlns:a16="http://schemas.microsoft.com/office/drawing/2014/main" id="{60495C68-CF01-4EA5-BD01-272583063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2513" y="6073775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" name="Rectangle 104">
            <a:extLst>
              <a:ext uri="{FF2B5EF4-FFF2-40B4-BE49-F238E27FC236}">
                <a16:creationId xmlns:a16="http://schemas.microsoft.com/office/drawing/2014/main" id="{DCE1F315-A241-48F6-8D04-01139DE18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6111875"/>
            <a:ext cx="384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12393" name="Freeform 105">
            <a:extLst>
              <a:ext uri="{FF2B5EF4-FFF2-40B4-BE49-F238E27FC236}">
                <a16:creationId xmlns:a16="http://schemas.microsoft.com/office/drawing/2014/main" id="{6CB23641-F8D7-4482-8952-5EDBD3EDDFB3}"/>
              </a:ext>
            </a:extLst>
          </p:cNvPr>
          <p:cNvSpPr>
            <a:spLocks/>
          </p:cNvSpPr>
          <p:nvPr/>
        </p:nvSpPr>
        <p:spPr bwMode="auto">
          <a:xfrm>
            <a:off x="4164013" y="6076950"/>
            <a:ext cx="1208087" cy="107950"/>
          </a:xfrm>
          <a:custGeom>
            <a:avLst/>
            <a:gdLst>
              <a:gd name="T0" fmla="*/ 0 w 857"/>
              <a:gd name="T1" fmla="*/ 0 h 89"/>
              <a:gd name="T2" fmla="*/ 0 w 857"/>
              <a:gd name="T3" fmla="*/ 129463579 h 89"/>
              <a:gd name="T4" fmla="*/ 1701016319 w 857"/>
              <a:gd name="T5" fmla="*/ 129463579 h 89"/>
              <a:gd name="T6" fmla="*/ 0 60000 65536"/>
              <a:gd name="T7" fmla="*/ 0 60000 65536"/>
              <a:gd name="T8" fmla="*/ 0 60000 65536"/>
              <a:gd name="T9" fmla="*/ 0 w 857"/>
              <a:gd name="T10" fmla="*/ 0 h 89"/>
              <a:gd name="T11" fmla="*/ 857 w 857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7" h="89">
                <a:moveTo>
                  <a:pt x="0" y="0"/>
                </a:moveTo>
                <a:lnTo>
                  <a:pt x="0" y="88"/>
                </a:lnTo>
                <a:lnTo>
                  <a:pt x="856" y="8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4" name="Freeform 106">
            <a:extLst>
              <a:ext uri="{FF2B5EF4-FFF2-40B4-BE49-F238E27FC236}">
                <a16:creationId xmlns:a16="http://schemas.microsoft.com/office/drawing/2014/main" id="{6B01646C-20CE-4EA4-AB4E-4A417CE4E114}"/>
              </a:ext>
            </a:extLst>
          </p:cNvPr>
          <p:cNvSpPr>
            <a:spLocks/>
          </p:cNvSpPr>
          <p:nvPr/>
        </p:nvSpPr>
        <p:spPr bwMode="auto">
          <a:xfrm>
            <a:off x="4095750" y="6005513"/>
            <a:ext cx="125413" cy="58737"/>
          </a:xfrm>
          <a:custGeom>
            <a:avLst/>
            <a:gdLst>
              <a:gd name="T0" fmla="*/ 0 w 89"/>
              <a:gd name="T1" fmla="*/ 68971620 h 49"/>
              <a:gd name="T2" fmla="*/ 95311073 w 89"/>
              <a:gd name="T3" fmla="*/ 0 h 49"/>
              <a:gd name="T4" fmla="*/ 174738340 w 89"/>
              <a:gd name="T5" fmla="*/ 68971620 h 49"/>
              <a:gd name="T6" fmla="*/ 0 60000 65536"/>
              <a:gd name="T7" fmla="*/ 0 60000 65536"/>
              <a:gd name="T8" fmla="*/ 0 60000 65536"/>
              <a:gd name="T9" fmla="*/ 0 w 89"/>
              <a:gd name="T10" fmla="*/ 0 h 49"/>
              <a:gd name="T11" fmla="*/ 89 w 8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" h="49">
                <a:moveTo>
                  <a:pt x="0" y="48"/>
                </a:moveTo>
                <a:lnTo>
                  <a:pt x="48" y="0"/>
                </a:lnTo>
                <a:lnTo>
                  <a:pt x="88" y="4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5" name="Rectangle 107">
            <a:extLst>
              <a:ext uri="{FF2B5EF4-FFF2-40B4-BE49-F238E27FC236}">
                <a16:creationId xmlns:a16="http://schemas.microsoft.com/office/drawing/2014/main" id="{1E78394B-DA92-4CE0-BFF0-F39C09AC2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5969000"/>
            <a:ext cx="6191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12396" name="Line 108">
            <a:extLst>
              <a:ext uri="{FF2B5EF4-FFF2-40B4-BE49-F238E27FC236}">
                <a16:creationId xmlns:a16="http://schemas.microsoft.com/office/drawing/2014/main" id="{6AF11AAC-9A63-4E0C-8F54-EFF6CD0C21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5800" y="4051300"/>
            <a:ext cx="0" cy="606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7" name="Line 109">
            <a:extLst>
              <a:ext uri="{FF2B5EF4-FFF2-40B4-BE49-F238E27FC236}">
                <a16:creationId xmlns:a16="http://schemas.microsoft.com/office/drawing/2014/main" id="{01E5FDE5-59D8-41E0-A48F-F17E39E32D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9925" y="4667250"/>
            <a:ext cx="143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8" name="Line 110">
            <a:extLst>
              <a:ext uri="{FF2B5EF4-FFF2-40B4-BE49-F238E27FC236}">
                <a16:creationId xmlns:a16="http://schemas.microsoft.com/office/drawing/2014/main" id="{A006B54B-997E-4514-BBA0-CEE337858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6326188"/>
            <a:ext cx="4143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9" name="Line 111">
            <a:extLst>
              <a:ext uri="{FF2B5EF4-FFF2-40B4-BE49-F238E27FC236}">
                <a16:creationId xmlns:a16="http://schemas.microsoft.com/office/drawing/2014/main" id="{5333945B-73E4-470C-95CB-5A1BA8EE1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1313" y="6489700"/>
            <a:ext cx="4511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0" name="Rectangle 112">
            <a:extLst>
              <a:ext uri="{FF2B5EF4-FFF2-40B4-BE49-F238E27FC236}">
                <a16:creationId xmlns:a16="http://schemas.microsoft.com/office/drawing/2014/main" id="{62159B07-DF27-467A-A7E5-65CF359B5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6289675"/>
            <a:ext cx="15795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16-bit common bus</a:t>
            </a:r>
          </a:p>
        </p:txBody>
      </p:sp>
      <p:sp>
        <p:nvSpPr>
          <p:cNvPr id="12401" name="Arc 113">
            <a:extLst>
              <a:ext uri="{FF2B5EF4-FFF2-40B4-BE49-F238E27FC236}">
                <a16:creationId xmlns:a16="http://schemas.microsoft.com/office/drawing/2014/main" id="{721B3384-0108-42AB-B456-CF3E1525FA2B}"/>
              </a:ext>
            </a:extLst>
          </p:cNvPr>
          <p:cNvSpPr>
            <a:spLocks/>
          </p:cNvSpPr>
          <p:nvPr/>
        </p:nvSpPr>
        <p:spPr bwMode="auto">
          <a:xfrm>
            <a:off x="4654550" y="6365875"/>
            <a:ext cx="107950" cy="73025"/>
          </a:xfrm>
          <a:custGeom>
            <a:avLst/>
            <a:gdLst>
              <a:gd name="T0" fmla="*/ 2459446 w 21600"/>
              <a:gd name="T1" fmla="*/ 0 h 17464"/>
              <a:gd name="T2" fmla="*/ 2472684 w 21600"/>
              <a:gd name="T3" fmla="*/ 1276813 h 17464"/>
              <a:gd name="T4" fmla="*/ 0 w 21600"/>
              <a:gd name="T5" fmla="*/ 647177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2" name="Line 114">
            <a:extLst>
              <a:ext uri="{FF2B5EF4-FFF2-40B4-BE49-F238E27FC236}">
                <a16:creationId xmlns:a16="http://schemas.microsoft.com/office/drawing/2014/main" id="{719169D4-4403-422E-AB3D-BC3B4C0DD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150" y="6402388"/>
            <a:ext cx="3952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3" name="Arc 115">
            <a:extLst>
              <a:ext uri="{FF2B5EF4-FFF2-40B4-BE49-F238E27FC236}">
                <a16:creationId xmlns:a16="http://schemas.microsoft.com/office/drawing/2014/main" id="{773FA856-0581-4B4A-8F4F-0AB320C48D7B}"/>
              </a:ext>
            </a:extLst>
          </p:cNvPr>
          <p:cNvSpPr>
            <a:spLocks/>
          </p:cNvSpPr>
          <p:nvPr/>
        </p:nvSpPr>
        <p:spPr bwMode="auto">
          <a:xfrm>
            <a:off x="2289175" y="6365875"/>
            <a:ext cx="106363" cy="73025"/>
          </a:xfrm>
          <a:custGeom>
            <a:avLst/>
            <a:gdLst>
              <a:gd name="T0" fmla="*/ 2352577 w 21600"/>
              <a:gd name="T1" fmla="*/ 0 h 17464"/>
              <a:gd name="T2" fmla="*/ 2365232 w 21600"/>
              <a:gd name="T3" fmla="*/ 1276813 h 17464"/>
              <a:gd name="T4" fmla="*/ 0 w 21600"/>
              <a:gd name="T5" fmla="*/ 647177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4" name="Line 116">
            <a:extLst>
              <a:ext uri="{FF2B5EF4-FFF2-40B4-BE49-F238E27FC236}">
                <a16:creationId xmlns:a16="http://schemas.microsoft.com/office/drawing/2014/main" id="{7F239CB3-FDA6-407A-A6EA-EA75B4FEB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4425" y="6402388"/>
            <a:ext cx="407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5" name="Line 117">
            <a:extLst>
              <a:ext uri="{FF2B5EF4-FFF2-40B4-BE49-F238E27FC236}">
                <a16:creationId xmlns:a16="http://schemas.microsoft.com/office/drawing/2014/main" id="{76C1B337-4F93-4BF9-8F48-D27464AC8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1313" y="846138"/>
            <a:ext cx="3175" cy="5648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6" name="Arc 118">
            <a:extLst>
              <a:ext uri="{FF2B5EF4-FFF2-40B4-BE49-F238E27FC236}">
                <a16:creationId xmlns:a16="http://schemas.microsoft.com/office/drawing/2014/main" id="{9DFB0B8E-B4CD-493D-BB0C-C826DCFAFF98}"/>
              </a:ext>
            </a:extLst>
          </p:cNvPr>
          <p:cNvSpPr>
            <a:spLocks/>
          </p:cNvSpPr>
          <p:nvPr/>
        </p:nvSpPr>
        <p:spPr bwMode="auto">
          <a:xfrm>
            <a:off x="3335338" y="1314450"/>
            <a:ext cx="106362" cy="74613"/>
          </a:xfrm>
          <a:custGeom>
            <a:avLst/>
            <a:gdLst>
              <a:gd name="T0" fmla="*/ 208479 w 21600"/>
              <a:gd name="T1" fmla="*/ 1395127 h 17255"/>
              <a:gd name="T2" fmla="*/ 220893 w 21600"/>
              <a:gd name="T3" fmla="*/ 0 h 17255"/>
              <a:gd name="T4" fmla="*/ 2579002 w 21600"/>
              <a:gd name="T5" fmla="*/ 70714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7" name="Line 119">
            <a:extLst>
              <a:ext uri="{FF2B5EF4-FFF2-40B4-BE49-F238E27FC236}">
                <a16:creationId xmlns:a16="http://schemas.microsoft.com/office/drawing/2014/main" id="{42D763D8-1320-4824-9F46-FC789F5FC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1360488"/>
            <a:ext cx="15478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Arc 120">
            <a:extLst>
              <a:ext uri="{FF2B5EF4-FFF2-40B4-BE49-F238E27FC236}">
                <a16:creationId xmlns:a16="http://schemas.microsoft.com/office/drawing/2014/main" id="{0BED43E2-A10D-4AD4-BFF3-75531F4F9D03}"/>
              </a:ext>
            </a:extLst>
          </p:cNvPr>
          <p:cNvSpPr>
            <a:spLocks/>
          </p:cNvSpPr>
          <p:nvPr/>
        </p:nvSpPr>
        <p:spPr bwMode="auto">
          <a:xfrm>
            <a:off x="3487738" y="2017713"/>
            <a:ext cx="106362" cy="73025"/>
          </a:xfrm>
          <a:custGeom>
            <a:avLst/>
            <a:gdLst>
              <a:gd name="T0" fmla="*/ 208479 w 21600"/>
              <a:gd name="T1" fmla="*/ 1307932 h 17255"/>
              <a:gd name="T2" fmla="*/ 220893 w 21600"/>
              <a:gd name="T3" fmla="*/ 0 h 17255"/>
              <a:gd name="T4" fmla="*/ 2579002 w 21600"/>
              <a:gd name="T5" fmla="*/ 662947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9" name="Line 121">
            <a:extLst>
              <a:ext uri="{FF2B5EF4-FFF2-40B4-BE49-F238E27FC236}">
                <a16:creationId xmlns:a16="http://schemas.microsoft.com/office/drawing/2014/main" id="{8BD8F810-6EE6-4CAD-A181-571FADB8A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3400" y="2063750"/>
            <a:ext cx="1682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" name="Arc 122">
            <a:extLst>
              <a:ext uri="{FF2B5EF4-FFF2-40B4-BE49-F238E27FC236}">
                <a16:creationId xmlns:a16="http://schemas.microsoft.com/office/drawing/2014/main" id="{5FCE7453-EF9D-40B0-BBAA-5B80373DD9A8}"/>
              </a:ext>
            </a:extLst>
          </p:cNvPr>
          <p:cNvSpPr>
            <a:spLocks/>
          </p:cNvSpPr>
          <p:nvPr/>
        </p:nvSpPr>
        <p:spPr bwMode="auto">
          <a:xfrm>
            <a:off x="3487738" y="2574925"/>
            <a:ext cx="106362" cy="74613"/>
          </a:xfrm>
          <a:custGeom>
            <a:avLst/>
            <a:gdLst>
              <a:gd name="T0" fmla="*/ 208479 w 21600"/>
              <a:gd name="T1" fmla="*/ 1395127 h 17255"/>
              <a:gd name="T2" fmla="*/ 220893 w 21600"/>
              <a:gd name="T3" fmla="*/ 0 h 17255"/>
              <a:gd name="T4" fmla="*/ 2579002 w 21600"/>
              <a:gd name="T5" fmla="*/ 70714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" name="Line 123">
            <a:extLst>
              <a:ext uri="{FF2B5EF4-FFF2-40B4-BE49-F238E27FC236}">
                <a16:creationId xmlns:a16="http://schemas.microsoft.com/office/drawing/2014/main" id="{8A34DAE2-C88D-4322-A100-FAB56C869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3400" y="2620963"/>
            <a:ext cx="1682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Arc 124">
            <a:extLst>
              <a:ext uri="{FF2B5EF4-FFF2-40B4-BE49-F238E27FC236}">
                <a16:creationId xmlns:a16="http://schemas.microsoft.com/office/drawing/2014/main" id="{D170FA44-1EF3-4A15-8C26-DAF961EE91D5}"/>
              </a:ext>
            </a:extLst>
          </p:cNvPr>
          <p:cNvSpPr>
            <a:spLocks/>
          </p:cNvSpPr>
          <p:nvPr/>
        </p:nvSpPr>
        <p:spPr bwMode="auto">
          <a:xfrm>
            <a:off x="3278188" y="3186113"/>
            <a:ext cx="107950" cy="74612"/>
          </a:xfrm>
          <a:custGeom>
            <a:avLst/>
            <a:gdLst>
              <a:gd name="T0" fmla="*/ 217949 w 21600"/>
              <a:gd name="T1" fmla="*/ 1395069 h 17255"/>
              <a:gd name="T2" fmla="*/ 230938 w 21600"/>
              <a:gd name="T3" fmla="*/ 0 h 17255"/>
              <a:gd name="T4" fmla="*/ 2696251 w 21600"/>
              <a:gd name="T5" fmla="*/ 70710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3" name="Line 125">
            <a:extLst>
              <a:ext uri="{FF2B5EF4-FFF2-40B4-BE49-F238E27FC236}">
                <a16:creationId xmlns:a16="http://schemas.microsoft.com/office/drawing/2014/main" id="{778AADF4-5A13-40E6-866B-AAB6A0A93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3232150"/>
            <a:ext cx="14906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Arc 126">
            <a:extLst>
              <a:ext uri="{FF2B5EF4-FFF2-40B4-BE49-F238E27FC236}">
                <a16:creationId xmlns:a16="http://schemas.microsoft.com/office/drawing/2014/main" id="{3977A569-5315-4E6A-A6F8-A4C3930F9403}"/>
              </a:ext>
            </a:extLst>
          </p:cNvPr>
          <p:cNvSpPr>
            <a:spLocks/>
          </p:cNvSpPr>
          <p:nvPr/>
        </p:nvSpPr>
        <p:spPr bwMode="auto">
          <a:xfrm>
            <a:off x="3262313" y="4926013"/>
            <a:ext cx="106362" cy="74612"/>
          </a:xfrm>
          <a:custGeom>
            <a:avLst/>
            <a:gdLst>
              <a:gd name="T0" fmla="*/ 208479 w 21600"/>
              <a:gd name="T1" fmla="*/ 1395069 h 17255"/>
              <a:gd name="T2" fmla="*/ 220893 w 21600"/>
              <a:gd name="T3" fmla="*/ 0 h 17255"/>
              <a:gd name="T4" fmla="*/ 2579002 w 21600"/>
              <a:gd name="T5" fmla="*/ 70710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Line 127">
            <a:extLst>
              <a:ext uri="{FF2B5EF4-FFF2-40B4-BE49-F238E27FC236}">
                <a16:creationId xmlns:a16="http://schemas.microsoft.com/office/drawing/2014/main" id="{F7328712-6C2A-4776-96FB-AEF801BF8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4972050"/>
            <a:ext cx="1474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6" name="Arc 128">
            <a:extLst>
              <a:ext uri="{FF2B5EF4-FFF2-40B4-BE49-F238E27FC236}">
                <a16:creationId xmlns:a16="http://schemas.microsoft.com/office/drawing/2014/main" id="{36118E7E-1824-4B96-83F7-BCF209A5E663}"/>
              </a:ext>
            </a:extLst>
          </p:cNvPr>
          <p:cNvSpPr>
            <a:spLocks/>
          </p:cNvSpPr>
          <p:nvPr/>
        </p:nvSpPr>
        <p:spPr bwMode="auto">
          <a:xfrm>
            <a:off x="3278188" y="5392738"/>
            <a:ext cx="107950" cy="73025"/>
          </a:xfrm>
          <a:custGeom>
            <a:avLst/>
            <a:gdLst>
              <a:gd name="T0" fmla="*/ 217949 w 21600"/>
              <a:gd name="T1" fmla="*/ 1307932 h 17255"/>
              <a:gd name="T2" fmla="*/ 230938 w 21600"/>
              <a:gd name="T3" fmla="*/ 0 h 17255"/>
              <a:gd name="T4" fmla="*/ 2696251 w 21600"/>
              <a:gd name="T5" fmla="*/ 662947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7" name="Line 129">
            <a:extLst>
              <a:ext uri="{FF2B5EF4-FFF2-40B4-BE49-F238E27FC236}">
                <a16:creationId xmlns:a16="http://schemas.microsoft.com/office/drawing/2014/main" id="{7E6E311C-8411-41E3-B0FC-642548B13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5437188"/>
            <a:ext cx="14906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8" name="Arc 130">
            <a:extLst>
              <a:ext uri="{FF2B5EF4-FFF2-40B4-BE49-F238E27FC236}">
                <a16:creationId xmlns:a16="http://schemas.microsoft.com/office/drawing/2014/main" id="{ADCF286D-8EF6-48F5-BBD3-95EA084DA013}"/>
              </a:ext>
            </a:extLst>
          </p:cNvPr>
          <p:cNvSpPr>
            <a:spLocks/>
          </p:cNvSpPr>
          <p:nvPr/>
        </p:nvSpPr>
        <p:spPr bwMode="auto">
          <a:xfrm>
            <a:off x="3313113" y="5948363"/>
            <a:ext cx="106362" cy="74612"/>
          </a:xfrm>
          <a:custGeom>
            <a:avLst/>
            <a:gdLst>
              <a:gd name="T0" fmla="*/ 208479 w 21600"/>
              <a:gd name="T1" fmla="*/ 1395069 h 17255"/>
              <a:gd name="T2" fmla="*/ 220893 w 21600"/>
              <a:gd name="T3" fmla="*/ 0 h 17255"/>
              <a:gd name="T4" fmla="*/ 2579002 w 21600"/>
              <a:gd name="T5" fmla="*/ 70710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9" name="Line 131">
            <a:extLst>
              <a:ext uri="{FF2B5EF4-FFF2-40B4-BE49-F238E27FC236}">
                <a16:creationId xmlns:a16="http://schemas.microsoft.com/office/drawing/2014/main" id="{B459A3B6-AE2C-463B-A302-D64D7B506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3400" y="5991225"/>
            <a:ext cx="1512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20" name="Rectangle 132">
            <a:extLst>
              <a:ext uri="{FF2B5EF4-FFF2-40B4-BE49-F238E27FC236}">
                <a16:creationId xmlns:a16="http://schemas.microsoft.com/office/drawing/2014/main" id="{F276DBD1-B683-4E69-BEAA-E3CDE4877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1198563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2421" name="Rectangle 133">
            <a:extLst>
              <a:ext uri="{FF2B5EF4-FFF2-40B4-BE49-F238E27FC236}">
                <a16:creationId xmlns:a16="http://schemas.microsoft.com/office/drawing/2014/main" id="{089C8F48-8274-47BE-B6F1-6CC0CD36B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1949450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422" name="Rectangle 134">
            <a:extLst>
              <a:ext uri="{FF2B5EF4-FFF2-40B4-BE49-F238E27FC236}">
                <a16:creationId xmlns:a16="http://schemas.microsoft.com/office/drawing/2014/main" id="{1954B002-2B9B-46FB-84F2-3FDAFE970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2506663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423" name="Rectangle 135">
            <a:extLst>
              <a:ext uri="{FF2B5EF4-FFF2-40B4-BE49-F238E27FC236}">
                <a16:creationId xmlns:a16="http://schemas.microsoft.com/office/drawing/2014/main" id="{F4DAFFA1-B56F-4FAE-8336-EC5E9D09D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3117850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424" name="Rectangle 136">
            <a:extLst>
              <a:ext uri="{FF2B5EF4-FFF2-40B4-BE49-F238E27FC236}">
                <a16:creationId xmlns:a16="http://schemas.microsoft.com/office/drawing/2014/main" id="{4C27DCF7-DE4F-46A5-870F-11D65600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3894138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425" name="Arc 137">
            <a:extLst>
              <a:ext uri="{FF2B5EF4-FFF2-40B4-BE49-F238E27FC236}">
                <a16:creationId xmlns:a16="http://schemas.microsoft.com/office/drawing/2014/main" id="{669F1C6F-A8D4-492E-99CF-65D77F4F7784}"/>
              </a:ext>
            </a:extLst>
          </p:cNvPr>
          <p:cNvSpPr>
            <a:spLocks/>
          </p:cNvSpPr>
          <p:nvPr/>
        </p:nvSpPr>
        <p:spPr bwMode="auto">
          <a:xfrm>
            <a:off x="5824538" y="4926013"/>
            <a:ext cx="107950" cy="74612"/>
          </a:xfrm>
          <a:custGeom>
            <a:avLst/>
            <a:gdLst>
              <a:gd name="T0" fmla="*/ 217949 w 21600"/>
              <a:gd name="T1" fmla="*/ 1395069 h 17255"/>
              <a:gd name="T2" fmla="*/ 230938 w 21600"/>
              <a:gd name="T3" fmla="*/ 0 h 17255"/>
              <a:gd name="T4" fmla="*/ 2696251 w 21600"/>
              <a:gd name="T5" fmla="*/ 70710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26" name="Line 138">
            <a:extLst>
              <a:ext uri="{FF2B5EF4-FFF2-40B4-BE49-F238E27FC236}">
                <a16:creationId xmlns:a16="http://schemas.microsoft.com/office/drawing/2014/main" id="{2255C6B3-368B-4F29-AE5F-7BF795AAB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413" y="4972050"/>
            <a:ext cx="9985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27" name="Arc 139">
            <a:extLst>
              <a:ext uri="{FF2B5EF4-FFF2-40B4-BE49-F238E27FC236}">
                <a16:creationId xmlns:a16="http://schemas.microsoft.com/office/drawing/2014/main" id="{7AB61F1A-68E5-444B-B312-CFCEE9393E07}"/>
              </a:ext>
            </a:extLst>
          </p:cNvPr>
          <p:cNvSpPr>
            <a:spLocks/>
          </p:cNvSpPr>
          <p:nvPr/>
        </p:nvSpPr>
        <p:spPr bwMode="auto">
          <a:xfrm>
            <a:off x="5835650" y="5395913"/>
            <a:ext cx="107950" cy="74612"/>
          </a:xfrm>
          <a:custGeom>
            <a:avLst/>
            <a:gdLst>
              <a:gd name="T0" fmla="*/ 217949 w 21600"/>
              <a:gd name="T1" fmla="*/ 1395069 h 17255"/>
              <a:gd name="T2" fmla="*/ 230938 w 21600"/>
              <a:gd name="T3" fmla="*/ 0 h 17255"/>
              <a:gd name="T4" fmla="*/ 2696251 w 21600"/>
              <a:gd name="T5" fmla="*/ 70710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28" name="Line 140">
            <a:extLst>
              <a:ext uri="{FF2B5EF4-FFF2-40B4-BE49-F238E27FC236}">
                <a16:creationId xmlns:a16="http://schemas.microsoft.com/office/drawing/2014/main" id="{C6A50C8E-3B1D-4B5D-A271-094594923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5525" y="5437188"/>
            <a:ext cx="1004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29" name="Rectangle 141">
            <a:extLst>
              <a:ext uri="{FF2B5EF4-FFF2-40B4-BE49-F238E27FC236}">
                <a16:creationId xmlns:a16="http://schemas.microsoft.com/office/drawing/2014/main" id="{D0076F9B-CDE6-4CBA-B72E-60FE52401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4857750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2430" name="Rectangle 142">
            <a:extLst>
              <a:ext uri="{FF2B5EF4-FFF2-40B4-BE49-F238E27FC236}">
                <a16:creationId xmlns:a16="http://schemas.microsoft.com/office/drawing/2014/main" id="{67F7FDD3-DF15-4FBC-B540-CB08E5EAC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5324475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2431" name="Oval 143">
            <a:extLst>
              <a:ext uri="{FF2B5EF4-FFF2-40B4-BE49-F238E27FC236}">
                <a16:creationId xmlns:a16="http://schemas.microsoft.com/office/drawing/2014/main" id="{7F722425-AD38-4CFF-8797-4422ACD69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823913"/>
            <a:ext cx="157162" cy="555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432" name="Line 144">
            <a:extLst>
              <a:ext uri="{FF2B5EF4-FFF2-40B4-BE49-F238E27FC236}">
                <a16:creationId xmlns:a16="http://schemas.microsoft.com/office/drawing/2014/main" id="{FD979256-C805-41FA-A5A6-3815EE996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3238" y="865188"/>
            <a:ext cx="3175" cy="5476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33" name="Line 145">
            <a:extLst>
              <a:ext uri="{FF2B5EF4-FFF2-40B4-BE49-F238E27FC236}">
                <a16:creationId xmlns:a16="http://schemas.microsoft.com/office/drawing/2014/main" id="{7C4186C1-8436-42CC-A399-0ABD4D316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825500"/>
            <a:ext cx="0" cy="361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34" name="Line 146">
            <a:extLst>
              <a:ext uri="{FF2B5EF4-FFF2-40B4-BE49-F238E27FC236}">
                <a16:creationId xmlns:a16="http://schemas.microsoft.com/office/drawing/2014/main" id="{EC04D99F-707A-4195-8A22-0A0C8E824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038" y="2733675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35" name="Line 147">
            <a:extLst>
              <a:ext uri="{FF2B5EF4-FFF2-40B4-BE49-F238E27FC236}">
                <a16:creationId xmlns:a16="http://schemas.microsoft.com/office/drawing/2014/main" id="{72246C5A-B378-4E2A-842B-363149DB84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2688" y="2160588"/>
            <a:ext cx="0" cy="112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36" name="Line 148">
            <a:extLst>
              <a:ext uri="{FF2B5EF4-FFF2-40B4-BE49-F238E27FC236}">
                <a16:creationId xmlns:a16="http://schemas.microsoft.com/office/drawing/2014/main" id="{FBA00FED-786B-448A-A8AF-1AE0E4F21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3" y="1581150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37" name="Line 149">
            <a:extLst>
              <a:ext uri="{FF2B5EF4-FFF2-40B4-BE49-F238E27FC236}">
                <a16:creationId xmlns:a16="http://schemas.microsoft.com/office/drawing/2014/main" id="{4968E027-E784-4007-B11C-A6A36160B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5537200"/>
            <a:ext cx="0" cy="115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38" name="Line 150">
            <a:extLst>
              <a:ext uri="{FF2B5EF4-FFF2-40B4-BE49-F238E27FC236}">
                <a16:creationId xmlns:a16="http://schemas.microsoft.com/office/drawing/2014/main" id="{F09632B3-1F81-414C-B71B-C245BA484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114800"/>
            <a:ext cx="0" cy="98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39" name="Line 151">
            <a:extLst>
              <a:ext uri="{FF2B5EF4-FFF2-40B4-BE49-F238E27FC236}">
                <a16:creationId xmlns:a16="http://schemas.microsoft.com/office/drawing/2014/main" id="{6C927F04-5E2C-4794-BCA4-BE230A310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5073650"/>
            <a:ext cx="0" cy="115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40" name="Line 152">
            <a:extLst>
              <a:ext uri="{FF2B5EF4-FFF2-40B4-BE49-F238E27FC236}">
                <a16:creationId xmlns:a16="http://schemas.microsoft.com/office/drawing/2014/main" id="{61667C8D-1208-47CE-9D84-042263CAE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2238" y="3327400"/>
            <a:ext cx="0" cy="96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47451EC-1530-4320-ABD6-F372AF445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3950" y="295275"/>
            <a:ext cx="4392613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COMMON  BUS  SYSTEM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25BE4DD-A083-4166-BF07-E62BF7F1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513" y="0"/>
            <a:ext cx="9890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Registers</a:t>
            </a:r>
          </a:p>
        </p:txBody>
      </p:sp>
      <p:grpSp>
        <p:nvGrpSpPr>
          <p:cNvPr id="13316" name="Group 287">
            <a:extLst>
              <a:ext uri="{FF2B5EF4-FFF2-40B4-BE49-F238E27FC236}">
                <a16:creationId xmlns:a16="http://schemas.microsoft.com/office/drawing/2014/main" id="{A3DBA16C-0417-42F5-88A4-8DD2F75D16F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123950"/>
            <a:ext cx="8424862" cy="4994275"/>
            <a:chOff x="249" y="708"/>
            <a:chExt cx="5307" cy="3146"/>
          </a:xfrm>
        </p:grpSpPr>
        <p:sp>
          <p:nvSpPr>
            <p:cNvPr id="13323" name="Rectangle 153">
              <a:extLst>
                <a:ext uri="{FF2B5EF4-FFF2-40B4-BE49-F238E27FC236}">
                  <a16:creationId xmlns:a16="http://schemas.microsoft.com/office/drawing/2014/main" id="{62F57E9A-1CF6-4AD5-865B-2EABF3B81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475"/>
              <a:ext cx="530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324" name="Rectangle 154">
              <a:extLst>
                <a:ext uri="{FF2B5EF4-FFF2-40B4-BE49-F238E27FC236}">
                  <a16:creationId xmlns:a16="http://schemas.microsoft.com/office/drawing/2014/main" id="{9281541D-7B73-40CA-8480-E254514E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976"/>
              <a:ext cx="726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325" name="Text Box 155">
              <a:extLst>
                <a:ext uri="{FF2B5EF4-FFF2-40B4-BE49-F238E27FC236}">
                  <a16:creationId xmlns:a16="http://schemas.microsoft.com/office/drawing/2014/main" id="{2F1CB7FA-71A1-4892-AB5A-003B02078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9" y="2986"/>
              <a:ext cx="27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/>
                <a:t>AR</a:t>
              </a:r>
            </a:p>
          </p:txBody>
        </p:sp>
        <p:sp>
          <p:nvSpPr>
            <p:cNvPr id="13326" name="Rectangle 156">
              <a:extLst>
                <a:ext uri="{FF2B5EF4-FFF2-40B4-BE49-F238E27FC236}">
                  <a16:creationId xmlns:a16="http://schemas.microsoft.com/office/drawing/2014/main" id="{06040B17-C4C8-4BAB-B39E-FFA207B1E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703"/>
              <a:ext cx="680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327" name="Text Box 157">
              <a:extLst>
                <a:ext uri="{FF2B5EF4-FFF2-40B4-BE49-F238E27FC236}">
                  <a16:creationId xmlns:a16="http://schemas.microsoft.com/office/drawing/2014/main" id="{AA2BBD2D-FC61-4CA3-B064-DD8F80523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3" y="2713"/>
              <a:ext cx="2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/>
                <a:t>PC</a:t>
              </a:r>
            </a:p>
          </p:txBody>
        </p:sp>
        <p:sp>
          <p:nvSpPr>
            <p:cNvPr id="13328" name="Rectangle 158">
              <a:extLst>
                <a:ext uri="{FF2B5EF4-FFF2-40B4-BE49-F238E27FC236}">
                  <a16:creationId xmlns:a16="http://schemas.microsoft.com/office/drawing/2014/main" id="{9D561326-0346-42F3-BE25-734783F9B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431"/>
              <a:ext cx="816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329" name="Text Box 159">
              <a:extLst>
                <a:ext uri="{FF2B5EF4-FFF2-40B4-BE49-F238E27FC236}">
                  <a16:creationId xmlns:a16="http://schemas.microsoft.com/office/drawing/2014/main" id="{1FE5CDB3-DF96-44FC-9264-A5B95B84D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419"/>
              <a:ext cx="27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/>
                <a:t>DR</a:t>
              </a:r>
            </a:p>
          </p:txBody>
        </p:sp>
        <p:sp>
          <p:nvSpPr>
            <p:cNvPr id="13330" name="Line 160">
              <a:extLst>
                <a:ext uri="{FF2B5EF4-FFF2-40B4-BE49-F238E27FC236}">
                  <a16:creationId xmlns:a16="http://schemas.microsoft.com/office/drawing/2014/main" id="{B4FB91E1-40A6-472B-A1C7-EA15A9908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315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1" name="Line 161">
              <a:extLst>
                <a:ext uri="{FF2B5EF4-FFF2-40B4-BE49-F238E27FC236}">
                  <a16:creationId xmlns:a16="http://schemas.microsoft.com/office/drawing/2014/main" id="{69ECBE44-631A-4394-B210-4FB77BE5C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88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2" name="Line 163">
              <a:extLst>
                <a:ext uri="{FF2B5EF4-FFF2-40B4-BE49-F238E27FC236}">
                  <a16:creationId xmlns:a16="http://schemas.microsoft.com/office/drawing/2014/main" id="{1352AC2A-AADF-4E54-B6CC-AA16A950B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315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3" name="Line 164">
              <a:extLst>
                <a:ext uri="{FF2B5EF4-FFF2-40B4-BE49-F238E27FC236}">
                  <a16:creationId xmlns:a16="http://schemas.microsoft.com/office/drawing/2014/main" id="{44CAA940-1802-487C-9A85-0A95B5C6F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4" y="315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4" name="Line 165">
              <a:extLst>
                <a:ext uri="{FF2B5EF4-FFF2-40B4-BE49-F238E27FC236}">
                  <a16:creationId xmlns:a16="http://schemas.microsoft.com/office/drawing/2014/main" id="{241DD953-614F-4C85-9962-B5D835910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15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5" name="Text Box 166">
              <a:extLst>
                <a:ext uri="{FF2B5EF4-FFF2-40B4-BE49-F238E27FC236}">
                  <a16:creationId xmlns:a16="http://schemas.microsoft.com/office/drawing/2014/main" id="{4090C300-2088-40D2-95B7-C614CDB0E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3231"/>
              <a:ext cx="17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L</a:t>
              </a:r>
            </a:p>
          </p:txBody>
        </p:sp>
        <p:sp>
          <p:nvSpPr>
            <p:cNvPr id="13336" name="Text Box 167">
              <a:extLst>
                <a:ext uri="{FF2B5EF4-FFF2-40B4-BE49-F238E27FC236}">
                  <a16:creationId xmlns:a16="http://schemas.microsoft.com/office/drawing/2014/main" id="{A5202455-E42C-4B2C-A630-BAFE3628B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231"/>
              <a:ext cx="14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I</a:t>
              </a:r>
            </a:p>
          </p:txBody>
        </p:sp>
        <p:sp>
          <p:nvSpPr>
            <p:cNvPr id="13337" name="Text Box 168">
              <a:extLst>
                <a:ext uri="{FF2B5EF4-FFF2-40B4-BE49-F238E27FC236}">
                  <a16:creationId xmlns:a16="http://schemas.microsoft.com/office/drawing/2014/main" id="{C34B7E94-EF6C-486A-B6FA-4CBD10AC3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231"/>
              <a:ext cx="18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C</a:t>
              </a:r>
            </a:p>
          </p:txBody>
        </p:sp>
        <p:sp>
          <p:nvSpPr>
            <p:cNvPr id="13338" name="Line 169">
              <a:extLst>
                <a:ext uri="{FF2B5EF4-FFF2-40B4-BE49-F238E27FC236}">
                  <a16:creationId xmlns:a16="http://schemas.microsoft.com/office/drawing/2014/main" id="{BE63C39E-7BDB-4315-A7D9-7DD64A6BE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61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9" name="Line 170">
              <a:extLst>
                <a:ext uri="{FF2B5EF4-FFF2-40B4-BE49-F238E27FC236}">
                  <a16:creationId xmlns:a16="http://schemas.microsoft.com/office/drawing/2014/main" id="{0AADC812-FFC9-4E63-915A-C1D419B3A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61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0" name="Line 171">
              <a:extLst>
                <a:ext uri="{FF2B5EF4-FFF2-40B4-BE49-F238E27FC236}">
                  <a16:creationId xmlns:a16="http://schemas.microsoft.com/office/drawing/2014/main" id="{EF438D6F-12D9-4101-9B19-51651A6F3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61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1" name="Text Box 172">
              <a:extLst>
                <a:ext uri="{FF2B5EF4-FFF2-40B4-BE49-F238E27FC236}">
                  <a16:creationId xmlns:a16="http://schemas.microsoft.com/office/drawing/2014/main" id="{54A48388-385A-4E53-8543-F2FC814B2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477"/>
              <a:ext cx="17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L</a:t>
              </a:r>
            </a:p>
          </p:txBody>
        </p:sp>
        <p:sp>
          <p:nvSpPr>
            <p:cNvPr id="13342" name="Text Box 173">
              <a:extLst>
                <a:ext uri="{FF2B5EF4-FFF2-40B4-BE49-F238E27FC236}">
                  <a16:creationId xmlns:a16="http://schemas.microsoft.com/office/drawing/2014/main" id="{DDD621E2-E8D6-4E72-B52D-476913DDE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477"/>
              <a:ext cx="14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I</a:t>
              </a:r>
            </a:p>
          </p:txBody>
        </p:sp>
        <p:sp>
          <p:nvSpPr>
            <p:cNvPr id="13343" name="Text Box 174">
              <a:extLst>
                <a:ext uri="{FF2B5EF4-FFF2-40B4-BE49-F238E27FC236}">
                  <a16:creationId xmlns:a16="http://schemas.microsoft.com/office/drawing/2014/main" id="{20446F5E-7305-4494-8625-DE84802C0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477"/>
              <a:ext cx="18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C</a:t>
              </a:r>
            </a:p>
          </p:txBody>
        </p:sp>
        <p:sp>
          <p:nvSpPr>
            <p:cNvPr id="13344" name="Line 175">
              <a:extLst>
                <a:ext uri="{FF2B5EF4-FFF2-40B4-BE49-F238E27FC236}">
                  <a16:creationId xmlns:a16="http://schemas.microsoft.com/office/drawing/2014/main" id="{4D09576D-E5A1-459D-8184-6A55E40AC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613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5" name="Line 176">
              <a:extLst>
                <a:ext uri="{FF2B5EF4-FFF2-40B4-BE49-F238E27FC236}">
                  <a16:creationId xmlns:a16="http://schemas.microsoft.com/office/drawing/2014/main" id="{0A6C128E-C259-4DEF-9745-C56B915F6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3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6" name="Line 177">
              <a:extLst>
                <a:ext uri="{FF2B5EF4-FFF2-40B4-BE49-F238E27FC236}">
                  <a16:creationId xmlns:a16="http://schemas.microsoft.com/office/drawing/2014/main" id="{3EAE5139-2195-455E-9F7A-910841D78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7" name="Line 178">
              <a:extLst>
                <a:ext uri="{FF2B5EF4-FFF2-40B4-BE49-F238E27FC236}">
                  <a16:creationId xmlns:a16="http://schemas.microsoft.com/office/drawing/2014/main" id="{0E7982EF-8A01-4D7A-A0FC-3B836E3FF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3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8" name="Text Box 179">
              <a:extLst>
                <a:ext uri="{FF2B5EF4-FFF2-40B4-BE49-F238E27FC236}">
                  <a16:creationId xmlns:a16="http://schemas.microsoft.com/office/drawing/2014/main" id="{C5923B96-C86C-46D3-A1E8-82341D8D1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" y="2205"/>
              <a:ext cx="17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L</a:t>
              </a:r>
            </a:p>
          </p:txBody>
        </p:sp>
        <p:sp>
          <p:nvSpPr>
            <p:cNvPr id="13349" name="Text Box 180">
              <a:extLst>
                <a:ext uri="{FF2B5EF4-FFF2-40B4-BE49-F238E27FC236}">
                  <a16:creationId xmlns:a16="http://schemas.microsoft.com/office/drawing/2014/main" id="{7E9EED57-C7FD-4913-BC6D-9DF62889E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2205"/>
              <a:ext cx="14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I</a:t>
              </a:r>
            </a:p>
          </p:txBody>
        </p:sp>
        <p:sp>
          <p:nvSpPr>
            <p:cNvPr id="13350" name="Text Box 181">
              <a:extLst>
                <a:ext uri="{FF2B5EF4-FFF2-40B4-BE49-F238E27FC236}">
                  <a16:creationId xmlns:a16="http://schemas.microsoft.com/office/drawing/2014/main" id="{94999195-E5EB-42B6-8D6E-38D2CDD1C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205"/>
              <a:ext cx="18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C</a:t>
              </a:r>
            </a:p>
          </p:txBody>
        </p:sp>
        <p:sp>
          <p:nvSpPr>
            <p:cNvPr id="13351" name="Rectangle 182">
              <a:extLst>
                <a:ext uri="{FF2B5EF4-FFF2-40B4-BE49-F238E27FC236}">
                  <a16:creationId xmlns:a16="http://schemas.microsoft.com/office/drawing/2014/main" id="{2B4860CB-3BAA-4AE1-A712-1185BEE7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751"/>
              <a:ext cx="870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352" name="Text Box 183">
              <a:extLst>
                <a:ext uri="{FF2B5EF4-FFF2-40B4-BE49-F238E27FC236}">
                  <a16:creationId xmlns:a16="http://schemas.microsoft.com/office/drawing/2014/main" id="{4F438208-26C4-428E-9B9B-CEE2BB836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" y="1751"/>
              <a:ext cx="27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/>
                <a:t>AC</a:t>
              </a:r>
            </a:p>
          </p:txBody>
        </p:sp>
        <p:sp>
          <p:nvSpPr>
            <p:cNvPr id="13353" name="Line 184">
              <a:extLst>
                <a:ext uri="{FF2B5EF4-FFF2-40B4-BE49-F238E27FC236}">
                  <a16:creationId xmlns:a16="http://schemas.microsoft.com/office/drawing/2014/main" id="{AB4596B9-4DF7-4162-A015-79D4970DB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193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4" name="Line 185">
              <a:extLst>
                <a:ext uri="{FF2B5EF4-FFF2-40B4-BE49-F238E27FC236}">
                  <a16:creationId xmlns:a16="http://schemas.microsoft.com/office/drawing/2014/main" id="{D1DDA3AC-7F9D-47A7-974F-2D0EF7CE2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193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5" name="Line 186">
              <a:extLst>
                <a:ext uri="{FF2B5EF4-FFF2-40B4-BE49-F238E27FC236}">
                  <a16:creationId xmlns:a16="http://schemas.microsoft.com/office/drawing/2014/main" id="{55F3B974-9093-4851-B42D-B067B33B1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193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6" name="Text Box 187">
              <a:extLst>
                <a:ext uri="{FF2B5EF4-FFF2-40B4-BE49-F238E27FC236}">
                  <a16:creationId xmlns:a16="http://schemas.microsoft.com/office/drawing/2014/main" id="{F150E0E2-5448-47CD-9736-A40B14806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011"/>
              <a:ext cx="17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L</a:t>
              </a:r>
            </a:p>
          </p:txBody>
        </p:sp>
        <p:sp>
          <p:nvSpPr>
            <p:cNvPr id="13357" name="Text Box 188">
              <a:extLst>
                <a:ext uri="{FF2B5EF4-FFF2-40B4-BE49-F238E27FC236}">
                  <a16:creationId xmlns:a16="http://schemas.microsoft.com/office/drawing/2014/main" id="{80C1AF67-EACD-439A-BBAE-A55EE36A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011"/>
              <a:ext cx="14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I</a:t>
              </a:r>
            </a:p>
          </p:txBody>
        </p:sp>
        <p:sp>
          <p:nvSpPr>
            <p:cNvPr id="13358" name="Text Box 189">
              <a:extLst>
                <a:ext uri="{FF2B5EF4-FFF2-40B4-BE49-F238E27FC236}">
                  <a16:creationId xmlns:a16="http://schemas.microsoft.com/office/drawing/2014/main" id="{A9F71BDC-08FF-4118-B0FD-1BE75434A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1"/>
              <a:ext cx="18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C</a:t>
              </a:r>
            </a:p>
          </p:txBody>
        </p:sp>
        <p:sp>
          <p:nvSpPr>
            <p:cNvPr id="13359" name="Line 190">
              <a:extLst>
                <a:ext uri="{FF2B5EF4-FFF2-40B4-BE49-F238E27FC236}">
                  <a16:creationId xmlns:a16="http://schemas.microsoft.com/office/drawing/2014/main" id="{C5616137-826E-46EC-A392-BB7788831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1929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360" name="Group 224">
              <a:extLst>
                <a:ext uri="{FF2B5EF4-FFF2-40B4-BE49-F238E27FC236}">
                  <a16:creationId xmlns:a16="http://schemas.microsoft.com/office/drawing/2014/main" id="{C9D3C8E6-FAF2-460E-8D28-8E8E26510F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1161"/>
              <a:ext cx="681" cy="317"/>
              <a:chOff x="521" y="981"/>
              <a:chExt cx="1089" cy="816"/>
            </a:xfrm>
          </p:grpSpPr>
          <p:sp>
            <p:nvSpPr>
              <p:cNvPr id="13415" name="Line 217">
                <a:extLst>
                  <a:ext uri="{FF2B5EF4-FFF2-40B4-BE49-F238E27FC236}">
                    <a16:creationId xmlns:a16="http://schemas.microsoft.com/office/drawing/2014/main" id="{FE2E36C5-2885-430F-BAEB-9FEF4913C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981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16" name="Line 218">
                <a:extLst>
                  <a:ext uri="{FF2B5EF4-FFF2-40B4-BE49-F238E27FC236}">
                    <a16:creationId xmlns:a16="http://schemas.microsoft.com/office/drawing/2014/main" id="{A2E8EDAB-E7E1-4C81-82D6-B57A64D94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981"/>
                <a:ext cx="273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17" name="Line 219">
                <a:extLst>
                  <a:ext uri="{FF2B5EF4-FFF2-40B4-BE49-F238E27FC236}">
                    <a16:creationId xmlns:a16="http://schemas.microsoft.com/office/drawing/2014/main" id="{FDE4259B-A283-48CF-941C-5F96DF6FF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6" y="981"/>
                <a:ext cx="272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18" name="Line 220">
                <a:extLst>
                  <a:ext uri="{FF2B5EF4-FFF2-40B4-BE49-F238E27FC236}">
                    <a16:creationId xmlns:a16="http://schemas.microsoft.com/office/drawing/2014/main" id="{323384A5-625C-479F-A5ED-26967D2B7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981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19" name="Line 221">
                <a:extLst>
                  <a:ext uri="{FF2B5EF4-FFF2-40B4-BE49-F238E27FC236}">
                    <a16:creationId xmlns:a16="http://schemas.microsoft.com/office/drawing/2014/main" id="{43996FAC-685C-4A8F-8C16-3081924CD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1797"/>
                <a:ext cx="5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20" name="Line 222">
                <a:extLst>
                  <a:ext uri="{FF2B5EF4-FFF2-40B4-BE49-F238E27FC236}">
                    <a16:creationId xmlns:a16="http://schemas.microsoft.com/office/drawing/2014/main" id="{A242BD77-CC8F-43ED-8292-7463D4B9A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981"/>
                <a:ext cx="272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21" name="Line 223">
                <a:extLst>
                  <a:ext uri="{FF2B5EF4-FFF2-40B4-BE49-F238E27FC236}">
                    <a16:creationId xmlns:a16="http://schemas.microsoft.com/office/drawing/2014/main" id="{6BB6A6EC-AF2C-443D-90D0-2B3195894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8" y="981"/>
                <a:ext cx="272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361" name="Line 225">
              <a:extLst>
                <a:ext uri="{FF2B5EF4-FFF2-40B4-BE49-F238E27FC236}">
                  <a16:creationId xmlns:a16="http://schemas.microsoft.com/office/drawing/2014/main" id="{66A5E589-A510-4C23-90A0-2FFF56C04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147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2" name="Text Box 226">
              <a:extLst>
                <a:ext uri="{FF2B5EF4-FFF2-40B4-BE49-F238E27FC236}">
                  <a16:creationId xmlns:a16="http://schemas.microsoft.com/office/drawing/2014/main" id="{02E0F6DB-ABB1-4CDD-AADA-998E58D66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252"/>
              <a:ext cx="34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/>
                <a:t>ALU</a:t>
              </a:r>
            </a:p>
          </p:txBody>
        </p:sp>
        <p:sp>
          <p:nvSpPr>
            <p:cNvPr id="13363" name="Line 227">
              <a:extLst>
                <a:ext uri="{FF2B5EF4-FFF2-40B4-BE49-F238E27FC236}">
                  <a16:creationId xmlns:a16="http://schemas.microsoft.com/office/drawing/2014/main" id="{85C0848A-5CB2-456E-AAC0-81A7874F8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889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4" name="Line 228">
              <a:extLst>
                <a:ext uri="{FF2B5EF4-FFF2-40B4-BE49-F238E27FC236}">
                  <a16:creationId xmlns:a16="http://schemas.microsoft.com/office/drawing/2014/main" id="{0567EABC-4907-462C-889F-5F1A3D9C6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88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5" name="Line 229">
              <a:extLst>
                <a:ext uri="{FF2B5EF4-FFF2-40B4-BE49-F238E27FC236}">
                  <a16:creationId xmlns:a16="http://schemas.microsoft.com/office/drawing/2014/main" id="{C14871FA-0ED9-4618-A57B-6EA4CAC3A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88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6" name="Line 230">
              <a:extLst>
                <a:ext uri="{FF2B5EF4-FFF2-40B4-BE49-F238E27FC236}">
                  <a16:creationId xmlns:a16="http://schemas.microsoft.com/office/drawing/2014/main" id="{AEA80986-2AC9-400C-A5EB-FB97C2C2F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159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7" name="Line 231">
              <a:extLst>
                <a:ext uri="{FF2B5EF4-FFF2-40B4-BE49-F238E27FC236}">
                  <a16:creationId xmlns:a16="http://schemas.microsoft.com/office/drawing/2014/main" id="{3C68AF91-DA3E-494C-935B-D6F7281FF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89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8" name="Line 232">
              <a:extLst>
                <a:ext uri="{FF2B5EF4-FFF2-40B4-BE49-F238E27FC236}">
                  <a16:creationId xmlns:a16="http://schemas.microsoft.com/office/drawing/2014/main" id="{2065325E-C289-41B7-834A-37383E506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88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9" name="Line 233">
              <a:extLst>
                <a:ext uri="{FF2B5EF4-FFF2-40B4-BE49-F238E27FC236}">
                  <a16:creationId xmlns:a16="http://schemas.microsoft.com/office/drawing/2014/main" id="{D036FFC9-EFD7-4986-95D5-602957079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88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0" name="Text Box 234">
              <a:extLst>
                <a:ext uri="{FF2B5EF4-FFF2-40B4-BE49-F238E27FC236}">
                  <a16:creationId xmlns:a16="http://schemas.microsoft.com/office/drawing/2014/main" id="{47830691-7275-4ED8-A60D-4B0B9C7C1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297"/>
              <a:ext cx="1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/>
                <a:t>E</a:t>
              </a:r>
            </a:p>
          </p:txBody>
        </p:sp>
        <p:sp>
          <p:nvSpPr>
            <p:cNvPr id="13371" name="Rectangle 235">
              <a:extLst>
                <a:ext uri="{FF2B5EF4-FFF2-40B4-BE49-F238E27FC236}">
                  <a16:creationId xmlns:a16="http://schemas.microsoft.com/office/drawing/2014/main" id="{08F32B29-3733-4522-A70E-042634334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297"/>
              <a:ext cx="182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372" name="Line 236">
              <a:extLst>
                <a:ext uri="{FF2B5EF4-FFF2-40B4-BE49-F238E27FC236}">
                  <a16:creationId xmlns:a16="http://schemas.microsoft.com/office/drawing/2014/main" id="{86505E2F-88B9-4805-9637-DC3F9EEE6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138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3" name="Rectangle 237">
              <a:extLst>
                <a:ext uri="{FF2B5EF4-FFF2-40B4-BE49-F238E27FC236}">
                  <a16:creationId xmlns:a16="http://schemas.microsoft.com/office/drawing/2014/main" id="{E044081A-9EE6-4FB4-A45C-1E5198B1A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431"/>
              <a:ext cx="816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374" name="Text Box 238">
              <a:extLst>
                <a:ext uri="{FF2B5EF4-FFF2-40B4-BE49-F238E27FC236}">
                  <a16:creationId xmlns:a16="http://schemas.microsoft.com/office/drawing/2014/main" id="{7D324CCB-3151-4EFE-A50C-F60F7783F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19"/>
              <a:ext cx="2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/>
                <a:t>IR</a:t>
              </a:r>
            </a:p>
          </p:txBody>
        </p:sp>
        <p:sp>
          <p:nvSpPr>
            <p:cNvPr id="13375" name="Line 239">
              <a:extLst>
                <a:ext uri="{FF2B5EF4-FFF2-40B4-BE49-F238E27FC236}">
                  <a16:creationId xmlns:a16="http://schemas.microsoft.com/office/drawing/2014/main" id="{EFC55524-7CF6-4CF9-94B3-3431507CD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613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6" name="Line 240">
              <a:extLst>
                <a:ext uri="{FF2B5EF4-FFF2-40B4-BE49-F238E27FC236}">
                  <a16:creationId xmlns:a16="http://schemas.microsoft.com/office/drawing/2014/main" id="{6E4C9CF3-5BAD-471C-9F7E-F5C43005B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6" y="23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7" name="Text Box 243">
              <a:extLst>
                <a:ext uri="{FF2B5EF4-FFF2-40B4-BE49-F238E27FC236}">
                  <a16:creationId xmlns:a16="http://schemas.microsoft.com/office/drawing/2014/main" id="{DE01993B-88CB-40EB-9521-1896D2751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205"/>
              <a:ext cx="17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L</a:t>
              </a:r>
            </a:p>
          </p:txBody>
        </p:sp>
        <p:sp>
          <p:nvSpPr>
            <p:cNvPr id="13378" name="Rectangle 246">
              <a:extLst>
                <a:ext uri="{FF2B5EF4-FFF2-40B4-BE49-F238E27FC236}">
                  <a16:creationId xmlns:a16="http://schemas.microsoft.com/office/drawing/2014/main" id="{E4B23D83-2BE8-4E4C-BFFA-331D17C9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2703"/>
              <a:ext cx="680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379" name="Text Box 247">
              <a:extLst>
                <a:ext uri="{FF2B5EF4-FFF2-40B4-BE49-F238E27FC236}">
                  <a16:creationId xmlns:a16="http://schemas.microsoft.com/office/drawing/2014/main" id="{552DAE19-C920-42D3-A74E-BD572B3F2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703"/>
              <a:ext cx="26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/>
                <a:t>TR</a:t>
              </a:r>
            </a:p>
          </p:txBody>
        </p:sp>
        <p:sp>
          <p:nvSpPr>
            <p:cNvPr id="13380" name="Line 248">
              <a:extLst>
                <a:ext uri="{FF2B5EF4-FFF2-40B4-BE49-F238E27FC236}">
                  <a16:creationId xmlns:a16="http://schemas.microsoft.com/office/drawing/2014/main" id="{79DCEAB0-2581-44A4-9852-0C9052DD9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288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1" name="Line 249">
              <a:extLst>
                <a:ext uri="{FF2B5EF4-FFF2-40B4-BE49-F238E27FC236}">
                  <a16:creationId xmlns:a16="http://schemas.microsoft.com/office/drawing/2014/main" id="{3B84CD2B-8B93-44DD-953D-437D25A3D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261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2" name="Line 250">
              <a:extLst>
                <a:ext uri="{FF2B5EF4-FFF2-40B4-BE49-F238E27FC236}">
                  <a16:creationId xmlns:a16="http://schemas.microsoft.com/office/drawing/2014/main" id="{81960C5B-FDB5-419A-BDA8-9E90C077A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61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3" name="Line 251">
              <a:extLst>
                <a:ext uri="{FF2B5EF4-FFF2-40B4-BE49-F238E27FC236}">
                  <a16:creationId xmlns:a16="http://schemas.microsoft.com/office/drawing/2014/main" id="{788C8DA0-59AC-44E5-962C-DE9514E17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261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4" name="Text Box 252">
              <a:extLst>
                <a:ext uri="{FF2B5EF4-FFF2-40B4-BE49-F238E27FC236}">
                  <a16:creationId xmlns:a16="http://schemas.microsoft.com/office/drawing/2014/main" id="{509DB6F5-2E50-4F1C-BA16-4E417584B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" y="2477"/>
              <a:ext cx="17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L</a:t>
              </a:r>
            </a:p>
          </p:txBody>
        </p:sp>
        <p:sp>
          <p:nvSpPr>
            <p:cNvPr id="13385" name="Text Box 253">
              <a:extLst>
                <a:ext uri="{FF2B5EF4-FFF2-40B4-BE49-F238E27FC236}">
                  <a16:creationId xmlns:a16="http://schemas.microsoft.com/office/drawing/2014/main" id="{112C563B-6AB3-46C1-AD71-C6037BE66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477"/>
              <a:ext cx="14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I</a:t>
              </a:r>
            </a:p>
          </p:txBody>
        </p:sp>
        <p:sp>
          <p:nvSpPr>
            <p:cNvPr id="13386" name="Text Box 254">
              <a:extLst>
                <a:ext uri="{FF2B5EF4-FFF2-40B4-BE49-F238E27FC236}">
                  <a16:creationId xmlns:a16="http://schemas.microsoft.com/office/drawing/2014/main" id="{9BB18D04-7226-4BD9-8F44-43EC7A64E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477"/>
              <a:ext cx="18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C</a:t>
              </a:r>
            </a:p>
          </p:txBody>
        </p:sp>
        <p:sp>
          <p:nvSpPr>
            <p:cNvPr id="13387" name="Rectangle 255">
              <a:extLst>
                <a:ext uri="{FF2B5EF4-FFF2-40B4-BE49-F238E27FC236}">
                  <a16:creationId xmlns:a16="http://schemas.microsoft.com/office/drawing/2014/main" id="{8ECB3492-E2D0-4689-98D6-CD1087B4A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976"/>
              <a:ext cx="498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388" name="Text Box 256">
              <a:extLst>
                <a:ext uri="{FF2B5EF4-FFF2-40B4-BE49-F238E27FC236}">
                  <a16:creationId xmlns:a16="http://schemas.microsoft.com/office/drawing/2014/main" id="{0F33CB02-7ECD-430F-8214-0C0D7CB12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976"/>
              <a:ext cx="43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/>
                <a:t>OUTR</a:t>
              </a:r>
            </a:p>
          </p:txBody>
        </p:sp>
        <p:sp>
          <p:nvSpPr>
            <p:cNvPr id="13389" name="Line 261">
              <a:extLst>
                <a:ext uri="{FF2B5EF4-FFF2-40B4-BE49-F238E27FC236}">
                  <a16:creationId xmlns:a16="http://schemas.microsoft.com/office/drawing/2014/main" id="{E3404523-2290-4DF0-8F78-495289EF1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" y="315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0" name="Line 262">
              <a:extLst>
                <a:ext uri="{FF2B5EF4-FFF2-40B4-BE49-F238E27FC236}">
                  <a16:creationId xmlns:a16="http://schemas.microsoft.com/office/drawing/2014/main" id="{0309D9F6-966A-45CA-9668-5E349A7F5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2" y="3066"/>
              <a:ext cx="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1" name="Text Box 263">
              <a:extLst>
                <a:ext uri="{FF2B5EF4-FFF2-40B4-BE49-F238E27FC236}">
                  <a16:creationId xmlns:a16="http://schemas.microsoft.com/office/drawing/2014/main" id="{F447D2D8-BB1C-48F7-B013-47EF18CB2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2976"/>
              <a:ext cx="1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L</a:t>
              </a:r>
            </a:p>
          </p:txBody>
        </p:sp>
        <p:sp>
          <p:nvSpPr>
            <p:cNvPr id="13392" name="Rectangle 264">
              <a:extLst>
                <a:ext uri="{FF2B5EF4-FFF2-40B4-BE49-F238E27FC236}">
                  <a16:creationId xmlns:a16="http://schemas.microsoft.com/office/drawing/2014/main" id="{0D2D9170-D731-4996-B9BB-10B6C680F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889"/>
              <a:ext cx="498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393" name="Text Box 265">
              <a:extLst>
                <a:ext uri="{FF2B5EF4-FFF2-40B4-BE49-F238E27FC236}">
                  <a16:creationId xmlns:a16="http://schemas.microsoft.com/office/drawing/2014/main" id="{79CFF2D7-916B-4179-819D-AFECDCFA5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889"/>
              <a:ext cx="3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/>
                <a:t>INPR</a:t>
              </a:r>
            </a:p>
          </p:txBody>
        </p:sp>
        <p:sp>
          <p:nvSpPr>
            <p:cNvPr id="13394" name="Line 266">
              <a:extLst>
                <a:ext uri="{FF2B5EF4-FFF2-40B4-BE49-F238E27FC236}">
                  <a16:creationId xmlns:a16="http://schemas.microsoft.com/office/drawing/2014/main" id="{E482C087-34BD-43EB-ADC6-B455778FA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0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5" name="Line 267">
              <a:extLst>
                <a:ext uri="{FF2B5EF4-FFF2-40B4-BE49-F238E27FC236}">
                  <a16:creationId xmlns:a16="http://schemas.microsoft.com/office/drawing/2014/main" id="{63067811-DB0E-4D93-91EB-1814BC2C1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08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6" name="Line 268">
              <a:extLst>
                <a:ext uri="{FF2B5EF4-FFF2-40B4-BE49-F238E27FC236}">
                  <a16:creationId xmlns:a16="http://schemas.microsoft.com/office/drawing/2014/main" id="{B16384D2-47E8-4FEF-B7EC-15A6F3D66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70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7" name="Text Box 269">
              <a:extLst>
                <a:ext uri="{FF2B5EF4-FFF2-40B4-BE49-F238E27FC236}">
                  <a16:creationId xmlns:a16="http://schemas.microsoft.com/office/drawing/2014/main" id="{AE705AA0-81F9-4DC2-8F30-3AEB03E49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1047"/>
              <a:ext cx="54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ko-KR"/>
                <a:t>Memory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/>
                <a:t>4096 x 16</a:t>
              </a:r>
            </a:p>
          </p:txBody>
        </p:sp>
        <p:sp>
          <p:nvSpPr>
            <p:cNvPr id="13398" name="Rectangle 270">
              <a:extLst>
                <a:ext uri="{FF2B5EF4-FFF2-40B4-BE49-F238E27FC236}">
                  <a16:creationId xmlns:a16="http://schemas.microsoft.com/office/drawing/2014/main" id="{5342B1EE-DA73-485B-8C3B-43FA1AA78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889"/>
              <a:ext cx="590" cy="7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399" name="Line 271">
              <a:extLst>
                <a:ext uri="{FF2B5EF4-FFF2-40B4-BE49-F238E27FC236}">
                  <a16:creationId xmlns:a16="http://schemas.microsoft.com/office/drawing/2014/main" id="{0B1F36BA-71FE-4E18-8A40-1049A2E94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1615"/>
              <a:ext cx="0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0" name="Line 272">
              <a:extLst>
                <a:ext uri="{FF2B5EF4-FFF2-40B4-BE49-F238E27FC236}">
                  <a16:creationId xmlns:a16="http://schemas.microsoft.com/office/drawing/2014/main" id="{FE873863-A1B5-4615-83F6-0269857315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7" y="1479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1" name="Line 273">
              <a:extLst>
                <a:ext uri="{FF2B5EF4-FFF2-40B4-BE49-F238E27FC236}">
                  <a16:creationId xmlns:a16="http://schemas.microsoft.com/office/drawing/2014/main" id="{C57F3448-9811-45C1-AA6B-9681AF769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147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2" name="Text Box 274">
              <a:extLst>
                <a:ext uri="{FF2B5EF4-FFF2-40B4-BE49-F238E27FC236}">
                  <a16:creationId xmlns:a16="http://schemas.microsoft.com/office/drawing/2014/main" id="{17C08248-3E74-4CF6-95CC-AA700CBA1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3" y="1319"/>
              <a:ext cx="49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Address</a:t>
              </a:r>
            </a:p>
          </p:txBody>
        </p:sp>
        <p:sp>
          <p:nvSpPr>
            <p:cNvPr id="13403" name="Line 275">
              <a:extLst>
                <a:ext uri="{FF2B5EF4-FFF2-40B4-BE49-F238E27FC236}">
                  <a16:creationId xmlns:a16="http://schemas.microsoft.com/office/drawing/2014/main" id="{01C096C6-E4C0-4211-A76E-185CDB3D5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98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4" name="Line 276">
              <a:extLst>
                <a:ext uri="{FF2B5EF4-FFF2-40B4-BE49-F238E27FC236}">
                  <a16:creationId xmlns:a16="http://schemas.microsoft.com/office/drawing/2014/main" id="{7EC73BA3-F5FB-4F43-AF83-5A4437256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1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5" name="Text Box 277">
              <a:extLst>
                <a:ext uri="{FF2B5EF4-FFF2-40B4-BE49-F238E27FC236}">
                  <a16:creationId xmlns:a16="http://schemas.microsoft.com/office/drawing/2014/main" id="{B65E4363-A39D-4E2B-8B0D-84B6D7A82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844"/>
              <a:ext cx="35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Read</a:t>
              </a:r>
            </a:p>
          </p:txBody>
        </p:sp>
        <p:sp>
          <p:nvSpPr>
            <p:cNvPr id="13406" name="Text Box 278">
              <a:extLst>
                <a:ext uri="{FF2B5EF4-FFF2-40B4-BE49-F238E27FC236}">
                  <a16:creationId xmlns:a16="http://schemas.microsoft.com/office/drawing/2014/main" id="{6D1CFB2C-E184-446A-AD26-8D3E6547D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025"/>
              <a:ext cx="35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Write</a:t>
              </a:r>
            </a:p>
          </p:txBody>
        </p:sp>
        <p:sp>
          <p:nvSpPr>
            <p:cNvPr id="13407" name="Text Box 279">
              <a:extLst>
                <a:ext uri="{FF2B5EF4-FFF2-40B4-BE49-F238E27FC236}">
                  <a16:creationId xmlns:a16="http://schemas.microsoft.com/office/drawing/2014/main" id="{8174C59C-1479-4B5C-83A4-20086F44E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657"/>
              <a:ext cx="1325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600"/>
                <a:t>16-bit Common Bus</a:t>
              </a:r>
            </a:p>
          </p:txBody>
        </p:sp>
        <p:sp>
          <p:nvSpPr>
            <p:cNvPr id="13408" name="Text Box 280">
              <a:extLst>
                <a:ext uri="{FF2B5EF4-FFF2-40B4-BE49-F238E27FC236}">
                  <a16:creationId xmlns:a16="http://schemas.microsoft.com/office/drawing/2014/main" id="{966D7C5F-DC4A-4FF0-B347-F52DB0BCA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475"/>
              <a:ext cx="16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7</a:t>
              </a:r>
            </a:p>
          </p:txBody>
        </p:sp>
        <p:sp>
          <p:nvSpPr>
            <p:cNvPr id="13409" name="Text Box 281">
              <a:extLst>
                <a:ext uri="{FF2B5EF4-FFF2-40B4-BE49-F238E27FC236}">
                  <a16:creationId xmlns:a16="http://schemas.microsoft.com/office/drawing/2014/main" id="{E79E89F3-CF52-45F1-B2A9-31EAC081C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475"/>
              <a:ext cx="16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1</a:t>
              </a:r>
            </a:p>
          </p:txBody>
        </p:sp>
        <p:sp>
          <p:nvSpPr>
            <p:cNvPr id="13410" name="Text Box 282">
              <a:extLst>
                <a:ext uri="{FF2B5EF4-FFF2-40B4-BE49-F238E27FC236}">
                  <a16:creationId xmlns:a16="http://schemas.microsoft.com/office/drawing/2014/main" id="{5E14CFDC-1F91-4566-82D3-5B438D6ED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3475"/>
              <a:ext cx="16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2</a:t>
              </a:r>
            </a:p>
          </p:txBody>
        </p:sp>
        <p:sp>
          <p:nvSpPr>
            <p:cNvPr id="13411" name="Text Box 283">
              <a:extLst>
                <a:ext uri="{FF2B5EF4-FFF2-40B4-BE49-F238E27FC236}">
                  <a16:creationId xmlns:a16="http://schemas.microsoft.com/office/drawing/2014/main" id="{1FE0C15D-FDE1-4198-A9E2-0619A47EB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3475"/>
              <a:ext cx="16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3</a:t>
              </a:r>
            </a:p>
          </p:txBody>
        </p:sp>
        <p:sp>
          <p:nvSpPr>
            <p:cNvPr id="13412" name="Text Box 284">
              <a:extLst>
                <a:ext uri="{FF2B5EF4-FFF2-40B4-BE49-F238E27FC236}">
                  <a16:creationId xmlns:a16="http://schemas.microsoft.com/office/drawing/2014/main" id="{D17651CC-D186-4A54-B42D-94A512C6A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3475"/>
              <a:ext cx="16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4</a:t>
              </a:r>
            </a:p>
          </p:txBody>
        </p:sp>
        <p:sp>
          <p:nvSpPr>
            <p:cNvPr id="13413" name="Text Box 285">
              <a:extLst>
                <a:ext uri="{FF2B5EF4-FFF2-40B4-BE49-F238E27FC236}">
                  <a16:creationId xmlns:a16="http://schemas.microsoft.com/office/drawing/2014/main" id="{B41928E2-4017-4D04-B00E-FADAEE658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475"/>
              <a:ext cx="16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5</a:t>
              </a:r>
            </a:p>
          </p:txBody>
        </p:sp>
        <p:sp>
          <p:nvSpPr>
            <p:cNvPr id="13414" name="Text Box 286">
              <a:extLst>
                <a:ext uri="{FF2B5EF4-FFF2-40B4-BE49-F238E27FC236}">
                  <a16:creationId xmlns:a16="http://schemas.microsoft.com/office/drawing/2014/main" id="{4DA2C711-516F-4392-B9E8-9EA349401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475"/>
              <a:ext cx="16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/>
                <a:t>6</a:t>
              </a:r>
            </a:p>
          </p:txBody>
        </p:sp>
      </p:grpSp>
      <p:sp>
        <p:nvSpPr>
          <p:cNvPr id="13317" name="Line 288">
            <a:extLst>
              <a:ext uri="{FF2B5EF4-FFF2-40B4-BE49-F238E27FC236}">
                <a16:creationId xmlns:a16="http://schemas.microsoft.com/office/drawing/2014/main" id="{B800D81A-94B8-43BA-81F3-001DAB5D33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7988" y="58054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8" name="Text Box 289">
            <a:extLst>
              <a:ext uri="{FF2B5EF4-FFF2-40B4-BE49-F238E27FC236}">
                <a16:creationId xmlns:a16="http://schemas.microsoft.com/office/drawing/2014/main" id="{45D636D0-4B73-42FA-82F3-B65A4CA67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6165850"/>
            <a:ext cx="3429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/>
              <a:t>S</a:t>
            </a:r>
            <a:r>
              <a:rPr lang="en-US" altLang="ko-KR" baseline="-25000"/>
              <a:t>0</a:t>
            </a:r>
          </a:p>
        </p:txBody>
      </p:sp>
      <p:sp>
        <p:nvSpPr>
          <p:cNvPr id="13319" name="Line 290">
            <a:extLst>
              <a:ext uri="{FF2B5EF4-FFF2-40B4-BE49-F238E27FC236}">
                <a16:creationId xmlns:a16="http://schemas.microsoft.com/office/drawing/2014/main" id="{D6C1DE2F-EC6E-4A07-9938-AE26AB6593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5325" y="58054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0" name="Text Box 291">
            <a:extLst>
              <a:ext uri="{FF2B5EF4-FFF2-40B4-BE49-F238E27FC236}">
                <a16:creationId xmlns:a16="http://schemas.microsoft.com/office/drawing/2014/main" id="{819C4361-A44E-4C2B-A7BB-9502244B0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6165850"/>
            <a:ext cx="3429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/>
              <a:t>S</a:t>
            </a:r>
            <a:r>
              <a:rPr lang="en-US" altLang="ko-KR" baseline="-25000"/>
              <a:t>1</a:t>
            </a:r>
          </a:p>
        </p:txBody>
      </p:sp>
      <p:sp>
        <p:nvSpPr>
          <p:cNvPr id="13321" name="Line 292">
            <a:extLst>
              <a:ext uri="{FF2B5EF4-FFF2-40B4-BE49-F238E27FC236}">
                <a16:creationId xmlns:a16="http://schemas.microsoft.com/office/drawing/2014/main" id="{AE0E3DD7-779B-4EFF-8617-D755586B7F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02663" y="58054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2" name="Text Box 293">
            <a:extLst>
              <a:ext uri="{FF2B5EF4-FFF2-40B4-BE49-F238E27FC236}">
                <a16:creationId xmlns:a16="http://schemas.microsoft.com/office/drawing/2014/main" id="{88980FFB-7A33-403C-862E-BE3DB9E08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788" y="6165850"/>
            <a:ext cx="3429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/>
              <a:t>S</a:t>
            </a:r>
            <a:r>
              <a:rPr lang="en-US" altLang="ko-KR" baseline="-25000"/>
              <a:t>2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3BCE1BB-67C7-483E-BFD4-B06F793A6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3950" y="295275"/>
            <a:ext cx="4392613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COMMON  BUS  SYSTEM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45F197D-A6A8-47AA-8E1E-4FEC25B5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513" y="0"/>
            <a:ext cx="9890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Registers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34B5843-281E-490F-ADBD-AE40CE952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7656512" cy="5329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cs typeface="굴림" panose="020B0600000101010101" pitchFamily="34" charset="-127"/>
              </a:rPr>
              <a:t>Three control lines, S</a:t>
            </a:r>
            <a:r>
              <a:rPr lang="en-US" altLang="ko-KR" sz="2000" baseline="-25000">
                <a:cs typeface="굴림" panose="020B0600000101010101" pitchFamily="34" charset="-127"/>
              </a:rPr>
              <a:t>2</a:t>
            </a:r>
            <a:r>
              <a:rPr lang="en-US" altLang="ko-KR" sz="2000">
                <a:cs typeface="굴림" panose="020B0600000101010101" pitchFamily="34" charset="-127"/>
              </a:rPr>
              <a:t>, S</a:t>
            </a:r>
            <a:r>
              <a:rPr lang="en-US" altLang="ko-KR" sz="2000" baseline="-25000">
                <a:cs typeface="굴림" panose="020B0600000101010101" pitchFamily="34" charset="-127"/>
              </a:rPr>
              <a:t>1</a:t>
            </a:r>
            <a:r>
              <a:rPr lang="en-US" altLang="ko-KR" sz="2000">
                <a:cs typeface="굴림" panose="020B0600000101010101" pitchFamily="34" charset="-127"/>
              </a:rPr>
              <a:t>, and S</a:t>
            </a:r>
            <a:r>
              <a:rPr lang="en-US" altLang="ko-KR" sz="2000" baseline="-25000">
                <a:cs typeface="굴림" panose="020B0600000101010101" pitchFamily="34" charset="-127"/>
              </a:rPr>
              <a:t>0</a:t>
            </a:r>
            <a:r>
              <a:rPr lang="en-US" altLang="ko-KR" sz="2000">
                <a:cs typeface="굴림" panose="020B0600000101010101" pitchFamily="34" charset="-127"/>
              </a:rPr>
              <a:t> control which register the bus selects as its input</a:t>
            </a:r>
          </a:p>
          <a:p>
            <a:endParaRPr lang="en-US" altLang="ko-KR" sz="2000">
              <a:cs typeface="굴림" panose="020B0600000101010101" pitchFamily="34" charset="-127"/>
            </a:endParaRPr>
          </a:p>
          <a:p>
            <a:endParaRPr lang="en-US" altLang="ko-KR" sz="2000">
              <a:cs typeface="굴림" panose="020B0600000101010101" pitchFamily="34" charset="-127"/>
            </a:endParaRPr>
          </a:p>
          <a:p>
            <a:endParaRPr lang="en-US" altLang="ko-KR" sz="2000">
              <a:cs typeface="굴림" panose="020B0600000101010101" pitchFamily="34" charset="-127"/>
            </a:endParaRPr>
          </a:p>
          <a:p>
            <a:endParaRPr lang="en-US" altLang="ko-KR" sz="2000">
              <a:cs typeface="굴림" panose="020B0600000101010101" pitchFamily="34" charset="-127"/>
            </a:endParaRPr>
          </a:p>
          <a:p>
            <a:endParaRPr lang="en-US" altLang="ko-KR" sz="2000">
              <a:cs typeface="굴림" panose="020B0600000101010101" pitchFamily="34" charset="-127"/>
            </a:endParaRPr>
          </a:p>
          <a:p>
            <a:endParaRPr lang="en-US" altLang="ko-KR" sz="2000">
              <a:cs typeface="굴림" panose="020B0600000101010101" pitchFamily="34" charset="-127"/>
            </a:endParaRPr>
          </a:p>
          <a:p>
            <a:r>
              <a:rPr lang="en-US" altLang="ko-KR" sz="2000">
                <a:cs typeface="굴림" panose="020B0600000101010101" pitchFamily="34" charset="-127"/>
              </a:rPr>
              <a:t>Either one of the registers will have its load signal activated, or the memory will have its read signal activated</a:t>
            </a:r>
          </a:p>
          <a:p>
            <a:pPr lvl="1"/>
            <a:r>
              <a:rPr lang="en-US" altLang="ko-KR" sz="1600">
                <a:cs typeface="굴림" panose="020B0600000101010101" pitchFamily="34" charset="-127"/>
              </a:rPr>
              <a:t>Will determine where the data from the bus gets loaded</a:t>
            </a:r>
          </a:p>
          <a:p>
            <a:r>
              <a:rPr lang="en-US" altLang="ko-KR" sz="2000">
                <a:cs typeface="굴림" panose="020B0600000101010101" pitchFamily="34" charset="-127"/>
              </a:rPr>
              <a:t>The 12-bit registers, AR and PC, have 0’s loaded onto the bus in the high order 4 bit positions</a:t>
            </a:r>
          </a:p>
          <a:p>
            <a:r>
              <a:rPr lang="en-US" altLang="ko-KR" sz="2000">
                <a:cs typeface="굴림" panose="020B0600000101010101" pitchFamily="34" charset="-127"/>
              </a:rPr>
              <a:t>When the 8-bit register OUTR is loaded from the bus, the data comes from the low order 8 bits on the bus</a:t>
            </a:r>
          </a:p>
        </p:txBody>
      </p:sp>
      <p:sp>
        <p:nvSpPr>
          <p:cNvPr id="14341" name="Text Box 11">
            <a:extLst>
              <a:ext uri="{FF2B5EF4-FFF2-40B4-BE49-F238E27FC236}">
                <a16:creationId xmlns:a16="http://schemas.microsoft.com/office/drawing/2014/main" id="{269E32D7-8DF0-4C4A-B802-F40301DB9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2043113"/>
            <a:ext cx="177958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0   0   0	x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0   0   1	AR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0   1   0	PC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0   1   1	DR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1   0   0	AC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1   0   1	IR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1   1   0	TR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1   1   1	Memory</a:t>
            </a:r>
          </a:p>
        </p:txBody>
      </p:sp>
      <p:sp>
        <p:nvSpPr>
          <p:cNvPr id="14342" name="Rectangle 12">
            <a:extLst>
              <a:ext uri="{FF2B5EF4-FFF2-40B4-BE49-F238E27FC236}">
                <a16:creationId xmlns:a16="http://schemas.microsoft.com/office/drawing/2014/main" id="{5A6BE8BE-606A-46FE-8FA4-9756956DA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1811338"/>
            <a:ext cx="18081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S</a:t>
            </a:r>
            <a:r>
              <a:rPr lang="en-US" altLang="ko-KR" sz="1400" baseline="-25000"/>
              <a:t>2</a:t>
            </a:r>
            <a:r>
              <a:rPr lang="en-US" altLang="ko-KR" sz="1400"/>
              <a:t> S</a:t>
            </a:r>
            <a:r>
              <a:rPr lang="en-US" altLang="ko-KR" sz="1400" baseline="-25000"/>
              <a:t>1</a:t>
            </a:r>
            <a:r>
              <a:rPr lang="en-US" altLang="ko-KR" sz="1400"/>
              <a:t> S</a:t>
            </a:r>
            <a:r>
              <a:rPr lang="en-US" altLang="ko-KR" sz="1400" baseline="-25000"/>
              <a:t>0 	</a:t>
            </a:r>
            <a:r>
              <a:rPr lang="en-US" altLang="ko-KR" sz="1400"/>
              <a:t>Register</a:t>
            </a:r>
            <a:endParaRPr lang="en-US" altLang="ko-KR" sz="1400" baseline="-25000"/>
          </a:p>
        </p:txBody>
      </p:sp>
      <p:sp>
        <p:nvSpPr>
          <p:cNvPr id="14343" name="Line 13">
            <a:extLst>
              <a:ext uri="{FF2B5EF4-FFF2-40B4-BE49-F238E27FC236}">
                <a16:creationId xmlns:a16="http://schemas.microsoft.com/office/drawing/2014/main" id="{A3AF22F8-8617-424B-8B9D-AA2103648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081213"/>
            <a:ext cx="2058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4" name="Line 14">
            <a:extLst>
              <a:ext uri="{FF2B5EF4-FFF2-40B4-BE49-F238E27FC236}">
                <a16:creationId xmlns:a16="http://schemas.microsoft.com/office/drawing/2014/main" id="{D2984549-EB6E-47F4-8532-4E72D9E3E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113" y="1811338"/>
            <a:ext cx="0" cy="185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5" name="Rectangle 16">
            <a:extLst>
              <a:ext uri="{FF2B5EF4-FFF2-40B4-BE49-F238E27FC236}">
                <a16:creationId xmlns:a16="http://schemas.microsoft.com/office/drawing/2014/main" id="{B72E5147-ABC2-48AF-9EFB-2FFAF5A2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475" y="1809750"/>
            <a:ext cx="2066925" cy="185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AB02B4D-822F-48E6-BA52-0789F3F07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0825" y="300038"/>
            <a:ext cx="6230938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BASIC COMPUTER  INSTRUCTIONS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3C5F8EFF-3856-46A5-A29F-9C0CE6CF0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675" y="0"/>
            <a:ext cx="11938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Instructions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15687B5-A0E9-4E51-9AB9-B65C99831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1233488"/>
            <a:ext cx="45450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102000"/>
              </a:lnSpc>
              <a:buFontTx/>
              <a:buChar char="•"/>
            </a:pPr>
            <a:r>
              <a:rPr lang="en-US" altLang="ko-KR" sz="2000"/>
              <a:t> Basic Computer Instruction Format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4BF873D6-AAF2-4F88-87F5-F42960F5F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2754313"/>
            <a:ext cx="3586163" cy="2063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3EBD58AB-D0D4-4A75-AB1D-E9CE3DD15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2754313"/>
            <a:ext cx="0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93A65A3C-C20C-4497-8838-B16419511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213" y="2754313"/>
            <a:ext cx="0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017D4174-F7C4-4E65-8D0F-48092A212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2528888"/>
            <a:ext cx="7318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15     14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1D426445-0FE1-4B95-9110-7CBF8EF6E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528888"/>
            <a:ext cx="5603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12 11</a:t>
            </a: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76011224-CA87-4E3D-9A80-78ADF6E75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5" y="2528888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A7F43334-4A38-4B31-B0C7-1EC4CEF61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63" y="2749550"/>
            <a:ext cx="2238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A8ED4CEC-F564-4ED3-9ACD-1D988A60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2736850"/>
            <a:ext cx="7493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Opcode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A1AE2A3B-A8AF-4081-9413-45543979B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740025"/>
            <a:ext cx="7889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5374" name="Rectangle 15">
            <a:extLst>
              <a:ext uri="{FF2B5EF4-FFF2-40B4-BE49-F238E27FC236}">
                <a16:creationId xmlns:a16="http://schemas.microsoft.com/office/drawing/2014/main" id="{9A1C31D1-1C2A-4223-A8AA-51F93324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2097088"/>
            <a:ext cx="636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Memory-Reference Instructions 	(OP-code = 000 ~ 110)</a:t>
            </a:r>
          </a:p>
          <a:p>
            <a:pPr>
              <a:lnSpc>
                <a:spcPct val="90000"/>
              </a:lnSpc>
            </a:pPr>
            <a:endParaRPr lang="en-US" altLang="ko-KR" sz="1800">
              <a:solidFill>
                <a:srgbClr val="000000"/>
              </a:solidFill>
            </a:endParaRPr>
          </a:p>
        </p:txBody>
      </p:sp>
      <p:sp>
        <p:nvSpPr>
          <p:cNvPr id="15375" name="Rectangle 23">
            <a:extLst>
              <a:ext uri="{FF2B5EF4-FFF2-40B4-BE49-F238E27FC236}">
                <a16:creationId xmlns:a16="http://schemas.microsoft.com/office/drawing/2014/main" id="{E00D6BAF-2D78-4466-B4F0-77867B53E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3273425"/>
            <a:ext cx="6302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Register-Reference Instructions 	(OP-code = 111, I = 0)</a:t>
            </a:r>
          </a:p>
          <a:p>
            <a:pPr>
              <a:lnSpc>
                <a:spcPct val="90000"/>
              </a:lnSpc>
            </a:pPr>
            <a:endParaRPr lang="en-US" altLang="ko-KR" sz="1800">
              <a:solidFill>
                <a:srgbClr val="000000"/>
              </a:solidFill>
            </a:endParaRPr>
          </a:p>
        </p:txBody>
      </p:sp>
      <p:sp>
        <p:nvSpPr>
          <p:cNvPr id="15376" name="Rectangle 31">
            <a:extLst>
              <a:ext uri="{FF2B5EF4-FFF2-40B4-BE49-F238E27FC236}">
                <a16:creationId xmlns:a16="http://schemas.microsoft.com/office/drawing/2014/main" id="{EC3F68A0-4182-4C18-AF75-1A68BCC5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4443413"/>
            <a:ext cx="6238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 Input-Output Instructions		(OP-code =111, I = 1)</a:t>
            </a:r>
          </a:p>
        </p:txBody>
      </p:sp>
      <p:grpSp>
        <p:nvGrpSpPr>
          <p:cNvPr id="15377" name="Group 36">
            <a:extLst>
              <a:ext uri="{FF2B5EF4-FFF2-40B4-BE49-F238E27FC236}">
                <a16:creationId xmlns:a16="http://schemas.microsoft.com/office/drawing/2014/main" id="{05A12AB8-69DD-4243-A9B5-4C5817F955F7}"/>
              </a:ext>
            </a:extLst>
          </p:cNvPr>
          <p:cNvGrpSpPr>
            <a:grpSpLocks/>
          </p:cNvGrpSpPr>
          <p:nvPr/>
        </p:nvGrpSpPr>
        <p:grpSpPr bwMode="auto">
          <a:xfrm>
            <a:off x="1868488" y="3649663"/>
            <a:ext cx="3622675" cy="473075"/>
            <a:chOff x="1177" y="2203"/>
            <a:chExt cx="2282" cy="298"/>
          </a:xfrm>
        </p:grpSpPr>
        <p:sp>
          <p:nvSpPr>
            <p:cNvPr id="15386" name="Rectangle 16">
              <a:extLst>
                <a:ext uri="{FF2B5EF4-FFF2-40B4-BE49-F238E27FC236}">
                  <a16:creationId xmlns:a16="http://schemas.microsoft.com/office/drawing/2014/main" id="{F558CE67-75DD-4ED4-8746-2243AF612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44"/>
              <a:ext cx="2259" cy="13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5387" name="Line 17">
              <a:extLst>
                <a:ext uri="{FF2B5EF4-FFF2-40B4-BE49-F238E27FC236}">
                  <a16:creationId xmlns:a16="http://schemas.microsoft.com/office/drawing/2014/main" id="{474E77DD-131C-4BA7-975F-3C20E5CED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338"/>
              <a:ext cx="0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Rectangle 18">
              <a:extLst>
                <a:ext uri="{FF2B5EF4-FFF2-40B4-BE49-F238E27FC236}">
                  <a16:creationId xmlns:a16="http://schemas.microsoft.com/office/drawing/2014/main" id="{33D60960-8638-4939-AEF8-FD52A768D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" y="2203"/>
              <a:ext cx="24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15 </a:t>
              </a:r>
            </a:p>
          </p:txBody>
        </p:sp>
        <p:sp>
          <p:nvSpPr>
            <p:cNvPr id="15389" name="Rectangle 19">
              <a:extLst>
                <a:ext uri="{FF2B5EF4-FFF2-40B4-BE49-F238E27FC236}">
                  <a16:creationId xmlns:a16="http://schemas.microsoft.com/office/drawing/2014/main" id="{8130727E-85D1-4687-ABCF-95B38F29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2203"/>
              <a:ext cx="35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12 11</a:t>
              </a:r>
            </a:p>
          </p:txBody>
        </p:sp>
        <p:sp>
          <p:nvSpPr>
            <p:cNvPr id="15390" name="Rectangle 20">
              <a:extLst>
                <a:ext uri="{FF2B5EF4-FFF2-40B4-BE49-F238E27FC236}">
                  <a16:creationId xmlns:a16="http://schemas.microsoft.com/office/drawing/2014/main" id="{4DB4AC19-C7BE-4E7F-A80D-00EEF713A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2203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5391" name="Rectangle 21">
              <a:extLst>
                <a:ext uri="{FF2B5EF4-FFF2-40B4-BE49-F238E27FC236}">
                  <a16:creationId xmlns:a16="http://schemas.microsoft.com/office/drawing/2014/main" id="{426DB1DA-3059-4751-A043-E06B0AE63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2335"/>
              <a:ext cx="96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Register operation</a:t>
              </a:r>
            </a:p>
          </p:txBody>
        </p:sp>
        <p:sp>
          <p:nvSpPr>
            <p:cNvPr id="15392" name="Rectangle 32">
              <a:extLst>
                <a:ext uri="{FF2B5EF4-FFF2-40B4-BE49-F238E27FC236}">
                  <a16:creationId xmlns:a16="http://schemas.microsoft.com/office/drawing/2014/main" id="{D0A43130-5EDF-4295-B135-7258D5701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2341"/>
              <a:ext cx="65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0    1    1    1</a:t>
              </a:r>
            </a:p>
          </p:txBody>
        </p:sp>
      </p:grpSp>
      <p:grpSp>
        <p:nvGrpSpPr>
          <p:cNvPr id="15378" name="Group 37">
            <a:extLst>
              <a:ext uri="{FF2B5EF4-FFF2-40B4-BE49-F238E27FC236}">
                <a16:creationId xmlns:a16="http://schemas.microsoft.com/office/drawing/2014/main" id="{236F7DDF-25FD-4D12-B9E5-9DD83A01CCA7}"/>
              </a:ext>
            </a:extLst>
          </p:cNvPr>
          <p:cNvGrpSpPr>
            <a:grpSpLocks/>
          </p:cNvGrpSpPr>
          <p:nvPr/>
        </p:nvGrpSpPr>
        <p:grpSpPr bwMode="auto">
          <a:xfrm>
            <a:off x="1868488" y="4845050"/>
            <a:ext cx="3624262" cy="474663"/>
            <a:chOff x="1232" y="2956"/>
            <a:chExt cx="2283" cy="299"/>
          </a:xfrm>
        </p:grpSpPr>
        <p:sp>
          <p:nvSpPr>
            <p:cNvPr id="15379" name="Rectangle 24">
              <a:extLst>
                <a:ext uri="{FF2B5EF4-FFF2-40B4-BE49-F238E27FC236}">
                  <a16:creationId xmlns:a16="http://schemas.microsoft.com/office/drawing/2014/main" id="{BF043CE4-1BB3-485E-A2E4-14E587DBC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3096"/>
              <a:ext cx="2259" cy="13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5380" name="Rectangle 26">
              <a:extLst>
                <a:ext uri="{FF2B5EF4-FFF2-40B4-BE49-F238E27FC236}">
                  <a16:creationId xmlns:a16="http://schemas.microsoft.com/office/drawing/2014/main" id="{0E65559F-CB4B-4D29-8CF1-7432720A1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" y="2956"/>
              <a:ext cx="24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15 </a:t>
              </a:r>
            </a:p>
          </p:txBody>
        </p:sp>
        <p:sp>
          <p:nvSpPr>
            <p:cNvPr id="15381" name="Rectangle 27">
              <a:extLst>
                <a:ext uri="{FF2B5EF4-FFF2-40B4-BE49-F238E27FC236}">
                  <a16:creationId xmlns:a16="http://schemas.microsoft.com/office/drawing/2014/main" id="{ABA76E3A-7289-4A72-88C9-DDB6E0EA5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2956"/>
              <a:ext cx="35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12 11</a:t>
              </a:r>
            </a:p>
          </p:txBody>
        </p:sp>
        <p:sp>
          <p:nvSpPr>
            <p:cNvPr id="15382" name="Rectangle 28">
              <a:extLst>
                <a:ext uri="{FF2B5EF4-FFF2-40B4-BE49-F238E27FC236}">
                  <a16:creationId xmlns:a16="http://schemas.microsoft.com/office/drawing/2014/main" id="{528D75A8-E71E-4283-A814-7298BA50A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2956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5383" name="Rectangle 29">
              <a:extLst>
                <a:ext uri="{FF2B5EF4-FFF2-40B4-BE49-F238E27FC236}">
                  <a16:creationId xmlns:a16="http://schemas.microsoft.com/office/drawing/2014/main" id="{0E198E43-1C80-4637-9882-808E7D3C1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3083"/>
              <a:ext cx="7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I/O operation</a:t>
              </a:r>
            </a:p>
          </p:txBody>
        </p:sp>
        <p:sp>
          <p:nvSpPr>
            <p:cNvPr id="15384" name="Rectangle 33">
              <a:extLst>
                <a:ext uri="{FF2B5EF4-FFF2-40B4-BE49-F238E27FC236}">
                  <a16:creationId xmlns:a16="http://schemas.microsoft.com/office/drawing/2014/main" id="{7F0D4535-45B5-48BC-83AF-C6D770D61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3095"/>
              <a:ext cx="65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1    1    1    1</a:t>
              </a:r>
            </a:p>
          </p:txBody>
        </p:sp>
        <p:sp>
          <p:nvSpPr>
            <p:cNvPr id="15385" name="Line 35">
              <a:extLst>
                <a:ext uri="{FF2B5EF4-FFF2-40B4-BE49-F238E27FC236}">
                  <a16:creationId xmlns:a16="http://schemas.microsoft.com/office/drawing/2014/main" id="{6641E572-F1D7-4B8E-BBD7-73A04D83A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3103"/>
              <a:ext cx="0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CF7A080-C2EE-4E48-BB72-D517CD35C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9863" y="300038"/>
            <a:ext cx="6329362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BASIC  COMPUTER  INSTRUCTIONS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D6EDFD0-8A23-4EC6-B0DC-36670FAE1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808038"/>
            <a:ext cx="386873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 i="1"/>
              <a:t>                    Hex Code</a:t>
            </a:r>
          </a:p>
          <a:p>
            <a:pPr>
              <a:lnSpc>
                <a:spcPct val="90000"/>
              </a:lnSpc>
            </a:pPr>
            <a:r>
              <a:rPr lang="en-US" altLang="ko-KR" sz="1400" i="1"/>
              <a:t>Symbol    I = 0       I = 1                  Description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064DAD6B-CBB3-4C31-A8F5-D10121137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847725"/>
            <a:ext cx="5413375" cy="5614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6389" name="Line 7">
            <a:extLst>
              <a:ext uri="{FF2B5EF4-FFF2-40B4-BE49-F238E27FC236}">
                <a16:creationId xmlns:a16="http://schemas.microsoft.com/office/drawing/2014/main" id="{3BBBF901-B56E-4829-9E42-B0FE6E590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8" y="1019175"/>
            <a:ext cx="132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9">
            <a:extLst>
              <a:ext uri="{FF2B5EF4-FFF2-40B4-BE49-F238E27FC236}">
                <a16:creationId xmlns:a16="http://schemas.microsoft.com/office/drawing/2014/main" id="{B5AF0F65-AB4E-400E-B4CC-A4FA3C3B6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163" y="1230313"/>
            <a:ext cx="540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391BA454-C39E-44D8-813F-F473D486A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223963"/>
            <a:ext cx="5716587" cy="5475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AND        0xxx     8xxx       AND memory word to AC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ADD        1xxx     9xxx       Add memory word to AC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LDA         2xxx     </a:t>
            </a:r>
            <a:r>
              <a:rPr lang="en-US" altLang="ko-KR" sz="1400" dirty="0" err="1">
                <a:latin typeface="Arial" charset="0"/>
                <a:ea typeface="굴림" pitchFamily="50" charset="-127"/>
                <a:cs typeface="+mn-cs"/>
              </a:rPr>
              <a:t>Axxx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      Load AC from memory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STA         3xxx     </a:t>
            </a:r>
            <a:r>
              <a:rPr lang="en-US" altLang="ko-KR" sz="1400" dirty="0" err="1">
                <a:latin typeface="Arial" charset="0"/>
                <a:ea typeface="굴림" pitchFamily="50" charset="-127"/>
                <a:cs typeface="+mn-cs"/>
              </a:rPr>
              <a:t>Bxxx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      Store content of AC into memory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BUN        4xxx     </a:t>
            </a:r>
            <a:r>
              <a:rPr lang="en-US" altLang="ko-KR" sz="1400" dirty="0" err="1">
                <a:latin typeface="Arial" charset="0"/>
                <a:ea typeface="굴림" pitchFamily="50" charset="-127"/>
                <a:cs typeface="+mn-cs"/>
              </a:rPr>
              <a:t>Cxxx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       Branch unconditionally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BSA        5xxx      </a:t>
            </a:r>
            <a:r>
              <a:rPr lang="en-US" altLang="ko-KR" sz="1400" dirty="0" err="1">
                <a:latin typeface="Arial" charset="0"/>
                <a:ea typeface="굴림" pitchFamily="50" charset="-127"/>
                <a:cs typeface="+mn-cs"/>
              </a:rPr>
              <a:t>Dxxx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      Branch and save return address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ISZ          6xxx      </a:t>
            </a:r>
            <a:r>
              <a:rPr lang="en-US" altLang="ko-KR" sz="1400" dirty="0" err="1">
                <a:latin typeface="Arial" charset="0"/>
                <a:ea typeface="굴림" pitchFamily="50" charset="-127"/>
                <a:cs typeface="+mn-cs"/>
              </a:rPr>
              <a:t>Exxx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      Increment and skip if zero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endParaRPr lang="en-US" altLang="ko-KR" sz="1400" dirty="0">
              <a:latin typeface="Arial" charset="0"/>
              <a:ea typeface="굴림" pitchFamily="50" charset="-127"/>
              <a:cs typeface="+mn-cs"/>
            </a:endParaRP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CLA	   7800	          Clear AC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CLE	   7400	          Clear E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CMA	   7200              Complement AC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CME	   7100	          Complement E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CIR	   7080	          Circulate right AC and E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CIL	   7040	          Circulate left AC and E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INC	   7020	          Increment AC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S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</a:rPr>
              <a:t>P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A	   7010	          Skip next instr. if AC is positive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S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</a:rPr>
              <a:t>N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A	   7008	          Skip next instr. if AC is negative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S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</a:rPr>
              <a:t>Z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A	   7004	          Skip next instr. if AC is zero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S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</a:rPr>
              <a:t>ZE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	   7002	          Skip next instr. if E is zero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HLT	   7001	          Halt computer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endParaRPr lang="en-US" altLang="ko-KR" sz="1400" dirty="0">
              <a:latin typeface="Arial" charset="0"/>
              <a:ea typeface="굴림" pitchFamily="50" charset="-127"/>
              <a:cs typeface="+mn-cs"/>
            </a:endParaRP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INP	   F800	          Input character to AC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OUT	   F400	          Output character from AC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SKI                F200	          Skip on input flag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SKO	   F100	          Skip on output flag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ION	   F080	          Interrupt on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IOF	   F040	          Interrupt off</a:t>
            </a:r>
          </a:p>
          <a:p>
            <a:pPr defTabSz="762000" eaLnBrk="0" latinLnBrk="1" hangingPunct="0">
              <a:lnSpc>
                <a:spcPct val="80000"/>
              </a:lnSpc>
              <a:defRPr/>
            </a:pPr>
            <a:endParaRPr lang="en-US" altLang="ko-KR" sz="1400" dirty="0"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6392" name="Rectangle 12">
            <a:extLst>
              <a:ext uri="{FF2B5EF4-FFF2-40B4-BE49-F238E27FC236}">
                <a16:creationId xmlns:a16="http://schemas.microsoft.com/office/drawing/2014/main" id="{00633159-C83B-4710-979D-E9E528415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0"/>
            <a:ext cx="11938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Instructions</a:t>
            </a:r>
          </a:p>
        </p:txBody>
      </p:sp>
      <p:sp>
        <p:nvSpPr>
          <p:cNvPr id="16393" name="Line 13">
            <a:extLst>
              <a:ext uri="{FF2B5EF4-FFF2-40B4-BE49-F238E27FC236}">
                <a16:creationId xmlns:a16="http://schemas.microsoft.com/office/drawing/2014/main" id="{81F0F584-7E20-4CFD-8BB9-B78732DBF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847725"/>
            <a:ext cx="0" cy="561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4">
            <a:extLst>
              <a:ext uri="{FF2B5EF4-FFF2-40B4-BE49-F238E27FC236}">
                <a16:creationId xmlns:a16="http://schemas.microsoft.com/office/drawing/2014/main" id="{B2397F41-483C-4356-8B5A-36F4A6C3F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9450" y="857250"/>
            <a:ext cx="0" cy="561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5">
            <a:extLst>
              <a:ext uri="{FF2B5EF4-FFF2-40B4-BE49-F238E27FC236}">
                <a16:creationId xmlns:a16="http://schemas.microsoft.com/office/drawing/2014/main" id="{395E14F3-253A-4318-AA4D-383507C6E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688" y="2668588"/>
            <a:ext cx="540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6">
            <a:extLst>
              <a:ext uri="{FF2B5EF4-FFF2-40B4-BE49-F238E27FC236}">
                <a16:creationId xmlns:a16="http://schemas.microsoft.com/office/drawing/2014/main" id="{C7F7DFEB-856A-41FA-876E-8C0B752B6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213" y="5173663"/>
            <a:ext cx="540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27978B2-64D7-4DE8-AC3D-F3AF75B30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8100" y="311150"/>
            <a:ext cx="6583363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INSTRUCTION  SET  COMPLETENESS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93F57F0-9330-4038-B683-BDAFAEF4B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2022475"/>
            <a:ext cx="2401887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  <a:buFontTx/>
              <a:buChar char="•"/>
            </a:pPr>
            <a:r>
              <a:rPr lang="en-US" altLang="ko-KR" sz="2000"/>
              <a:t> Instruction Types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B42CB44-A5B3-495A-89F6-850C56D82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2012950"/>
            <a:ext cx="3492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7B7D2493-6401-473E-8054-9B9CEE3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928688"/>
            <a:ext cx="82534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000"/>
              <a:t>Set of instructions using which user can construct machine language programs to evaluate any computable function.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9900F124-6A6F-4323-A440-2B6CEDF4A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2424113"/>
            <a:ext cx="780415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5715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lvl="1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Functional Instructions</a:t>
            </a:r>
          </a:p>
          <a:p>
            <a:pPr lvl="1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Arithmetic, logic, and shift instructions		</a:t>
            </a:r>
          </a:p>
          <a:p>
            <a:pPr lvl="1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ADD, CMA, INC, CIR, CIL, AND, CLA </a:t>
            </a:r>
            <a:r>
              <a:rPr lang="en-US" altLang="ko-KR" sz="1800">
                <a:solidFill>
                  <a:srgbClr val="FF0000"/>
                </a:solidFill>
              </a:rPr>
              <a:t>(other than ADD/AND?)</a:t>
            </a:r>
          </a:p>
          <a:p>
            <a:pPr lvl="1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Transfer Instructions</a:t>
            </a:r>
          </a:p>
          <a:p>
            <a:pPr lvl="1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Data transfers between the main memory </a:t>
            </a:r>
          </a:p>
          <a:p>
            <a:pPr lvl="1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		and the processor registers	</a:t>
            </a:r>
          </a:p>
          <a:p>
            <a:pPr lvl="1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LDA, STA</a:t>
            </a:r>
          </a:p>
          <a:p>
            <a:pPr lvl="1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Control Instructions</a:t>
            </a:r>
          </a:p>
          <a:p>
            <a:pPr lvl="1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Program sequencing and control		</a:t>
            </a:r>
          </a:p>
          <a:p>
            <a:pPr lvl="1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BUN, BSA, ISZ</a:t>
            </a:r>
          </a:p>
          <a:p>
            <a:pPr lvl="1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Input/Output Instructions</a:t>
            </a:r>
          </a:p>
          <a:p>
            <a:pPr lvl="1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Input and output</a:t>
            </a:r>
          </a:p>
          <a:p>
            <a:pPr lvl="1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/>
              <a:t>      - INP, OUT</a:t>
            </a:r>
          </a:p>
          <a:p>
            <a:pPr eaLnBrk="1">
              <a:lnSpc>
                <a:spcPct val="66000"/>
              </a:lnSpc>
            </a:pPr>
            <a:endParaRPr lang="en-US" altLang="ko-KR" sz="180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83A36E36-7AA8-4B14-B279-D8DBFD16D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0"/>
            <a:ext cx="11938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Instructions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66767-4FB7-40C3-8BCA-65FF07765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9450" y="301625"/>
            <a:ext cx="2814638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CONTROL UNIT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8F7D67B-1745-4C6A-832C-B3CB56707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0" y="0"/>
            <a:ext cx="16557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Instruction codes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AD1D2666-0C4A-42AE-8AEA-ABE51D6B5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1123950"/>
            <a:ext cx="7762875" cy="47593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000" dirty="0">
                <a:cs typeface="+mn-cs"/>
              </a:rPr>
              <a:t>Control unit (CU) of a processor translates from machine instructions to the control signals (for the </a:t>
            </a:r>
            <a:r>
              <a:rPr lang="en-US" altLang="ko-KR" sz="2000" dirty="0" err="1">
                <a:cs typeface="+mn-cs"/>
              </a:rPr>
              <a:t>microoperations</a:t>
            </a:r>
            <a:r>
              <a:rPr lang="en-US" altLang="ko-KR" sz="2000" dirty="0">
                <a:cs typeface="+mn-cs"/>
              </a:rPr>
              <a:t>) that implement them</a:t>
            </a:r>
          </a:p>
          <a:p>
            <a:pPr>
              <a:defRPr/>
            </a:pPr>
            <a:endParaRPr lang="en-US" altLang="ko-KR" sz="2000" dirty="0">
              <a:cs typeface="+mn-cs"/>
            </a:endParaRPr>
          </a:p>
          <a:p>
            <a:pPr>
              <a:defRPr/>
            </a:pPr>
            <a:r>
              <a:rPr lang="en-US" altLang="ko-KR" sz="2000" dirty="0">
                <a:cs typeface="+mn-cs"/>
              </a:rPr>
              <a:t>Control units are implemented in one of two ways</a:t>
            </a:r>
          </a:p>
          <a:p>
            <a:pPr>
              <a:defRPr/>
            </a:pPr>
            <a:r>
              <a:rPr lang="en-US" altLang="ko-KR" sz="2000" i="1" dirty="0">
                <a:solidFill>
                  <a:schemeClr val="tx2"/>
                </a:solidFill>
                <a:cs typeface="+mn-cs"/>
              </a:rPr>
              <a:t>Hardwired</a:t>
            </a:r>
            <a:r>
              <a:rPr lang="en-US" altLang="ko-KR" sz="2000" dirty="0">
                <a:cs typeface="+mn-cs"/>
              </a:rPr>
              <a:t> Control</a:t>
            </a:r>
          </a:p>
          <a:p>
            <a:pPr lvl="1">
              <a:defRPr/>
            </a:pPr>
            <a:r>
              <a:rPr lang="en-US" altLang="ko-KR" sz="1600" dirty="0"/>
              <a:t>CU is made up of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sequential and combinational </a:t>
            </a:r>
            <a:r>
              <a:rPr lang="en-US" altLang="ko-KR" sz="1600" dirty="0"/>
              <a:t>circuits to generate the control signals</a:t>
            </a:r>
          </a:p>
          <a:p>
            <a:pPr>
              <a:defRPr/>
            </a:pPr>
            <a:r>
              <a:rPr lang="en-US" altLang="ko-KR" sz="2000" i="1" dirty="0" err="1">
                <a:solidFill>
                  <a:schemeClr val="tx2"/>
                </a:solidFill>
                <a:cs typeface="+mn-cs"/>
              </a:rPr>
              <a:t>Microprogrammed</a:t>
            </a:r>
            <a:r>
              <a:rPr lang="en-US" altLang="ko-KR" sz="2000" dirty="0">
                <a:cs typeface="+mn-cs"/>
              </a:rPr>
              <a:t> Control</a:t>
            </a:r>
          </a:p>
          <a:p>
            <a:pPr lvl="1">
              <a:defRPr/>
            </a:pPr>
            <a:r>
              <a:rPr lang="en-US" altLang="ko-KR" sz="1600" dirty="0"/>
              <a:t>A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 memory </a:t>
            </a:r>
            <a:r>
              <a:rPr lang="en-US" altLang="ko-KR" sz="1600" dirty="0"/>
              <a:t>on the processor contains </a:t>
            </a:r>
            <a:r>
              <a:rPr lang="en-US" altLang="ko-KR" sz="1600" dirty="0" err="1"/>
              <a:t>microprograms</a:t>
            </a:r>
            <a:r>
              <a:rPr lang="en-US" altLang="ko-KR" sz="1600" dirty="0"/>
              <a:t> that activate the necessary control signals</a:t>
            </a:r>
          </a:p>
          <a:p>
            <a:pPr lvl="1">
              <a:defRPr/>
            </a:pPr>
            <a:endParaRPr lang="en-US" altLang="ko-KR" sz="1600" dirty="0"/>
          </a:p>
          <a:p>
            <a:pPr>
              <a:defRPr/>
            </a:pPr>
            <a:r>
              <a:rPr lang="en-US" altLang="ko-KR" sz="2000" dirty="0">
                <a:cs typeface="+mn-cs"/>
              </a:rPr>
              <a:t>We will consider a 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hardwired implementation </a:t>
            </a:r>
            <a:r>
              <a:rPr lang="en-US" altLang="ko-KR" sz="2000" dirty="0">
                <a:cs typeface="+mn-cs"/>
              </a:rPr>
              <a:t>of the control unit for the Basic Computer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AA7509F-9BC3-4716-8258-E908218D7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9838" y="304800"/>
            <a:ext cx="4295775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TIMING  AND  CONTROL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041491AA-C534-412F-8A1E-B703C9A42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65225"/>
            <a:ext cx="38925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2000"/>
              <a:t>Control unit of Basic Computer</a:t>
            </a:r>
          </a:p>
        </p:txBody>
      </p:sp>
      <p:sp>
        <p:nvSpPr>
          <p:cNvPr id="19460" name="Rectangle 115">
            <a:extLst>
              <a:ext uri="{FF2B5EF4-FFF2-40B4-BE49-F238E27FC236}">
                <a16:creationId xmlns:a16="http://schemas.microsoft.com/office/drawing/2014/main" id="{7144B731-16C3-4D8E-9191-AD30B4BF4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0"/>
            <a:ext cx="1774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Timing and control</a:t>
            </a:r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2D8F68F5-F554-47C0-BBDC-15CF4BDD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5" y="1973263"/>
            <a:ext cx="2970213" cy="1762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5F08671C-43A9-4531-86AD-F2D8B9A5B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1752600"/>
            <a:ext cx="1866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Instruction register (IR)</a:t>
            </a:r>
          </a:p>
        </p:txBody>
      </p:sp>
      <p:sp>
        <p:nvSpPr>
          <p:cNvPr id="19463" name="Line 8">
            <a:extLst>
              <a:ext uri="{FF2B5EF4-FFF2-40B4-BE49-F238E27FC236}">
                <a16:creationId xmlns:a16="http://schemas.microsoft.com/office/drawing/2014/main" id="{63861CC7-5492-4532-8634-A7185E0AF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0450" y="1973263"/>
            <a:ext cx="0" cy="185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9">
            <a:extLst>
              <a:ext uri="{FF2B5EF4-FFF2-40B4-BE49-F238E27FC236}">
                <a16:creationId xmlns:a16="http://schemas.microsoft.com/office/drawing/2014/main" id="{FF96DD90-41AC-42F3-8128-91096E29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63" y="1941513"/>
            <a:ext cx="349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9465" name="Rectangle 10">
            <a:extLst>
              <a:ext uri="{FF2B5EF4-FFF2-40B4-BE49-F238E27FC236}">
                <a16:creationId xmlns:a16="http://schemas.microsoft.com/office/drawing/2014/main" id="{A55CF3A7-AF12-430A-85E6-A47D78DC1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1936750"/>
            <a:ext cx="1028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14    13    12</a:t>
            </a:r>
          </a:p>
        </p:txBody>
      </p:sp>
      <p:sp>
        <p:nvSpPr>
          <p:cNvPr id="19466" name="Line 11">
            <a:extLst>
              <a:ext uri="{FF2B5EF4-FFF2-40B4-BE49-F238E27FC236}">
                <a16:creationId xmlns:a16="http://schemas.microsoft.com/office/drawing/2014/main" id="{F43482FF-03B7-4357-A867-EEF6817A4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5038" y="1973263"/>
            <a:ext cx="0" cy="185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2">
            <a:extLst>
              <a:ext uri="{FF2B5EF4-FFF2-40B4-BE49-F238E27FC236}">
                <a16:creationId xmlns:a16="http://schemas.microsoft.com/office/drawing/2014/main" id="{5B6EB0A1-EFE6-4A54-B54A-CD141F79E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41513"/>
            <a:ext cx="5699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11 - 0</a:t>
            </a:r>
          </a:p>
        </p:txBody>
      </p:sp>
      <p:sp>
        <p:nvSpPr>
          <p:cNvPr id="19468" name="Rectangle 13">
            <a:extLst>
              <a:ext uri="{FF2B5EF4-FFF2-40B4-BE49-F238E27FC236}">
                <a16:creationId xmlns:a16="http://schemas.microsoft.com/office/drawing/2014/main" id="{70D62F3E-4C9A-411A-8FA2-999427CB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711450"/>
            <a:ext cx="1258888" cy="542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9469" name="Rectangle 14">
            <a:extLst>
              <a:ext uri="{FF2B5EF4-FFF2-40B4-BE49-F238E27FC236}">
                <a16:creationId xmlns:a16="http://schemas.microsoft.com/office/drawing/2014/main" id="{FA2756DF-D939-4E60-A70B-BF2999A57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2757488"/>
            <a:ext cx="5191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3 x 8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9470" name="Rectangle 15">
            <a:extLst>
              <a:ext uri="{FF2B5EF4-FFF2-40B4-BE49-F238E27FC236}">
                <a16:creationId xmlns:a16="http://schemas.microsoft.com/office/drawing/2014/main" id="{C8110B15-159E-4F77-9509-2AD7676AF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2895600"/>
            <a:ext cx="773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decoder</a:t>
            </a:r>
          </a:p>
        </p:txBody>
      </p:sp>
      <p:sp>
        <p:nvSpPr>
          <p:cNvPr id="19471" name="Rectangle 16">
            <a:extLst>
              <a:ext uri="{FF2B5EF4-FFF2-40B4-BE49-F238E27FC236}">
                <a16:creationId xmlns:a16="http://schemas.microsoft.com/office/drawing/2014/main" id="{CFF70675-4446-49BB-A449-519B9CBB1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3055938"/>
            <a:ext cx="1282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 7  6 5 4 3  2 1 0</a:t>
            </a:r>
          </a:p>
        </p:txBody>
      </p:sp>
      <p:sp>
        <p:nvSpPr>
          <p:cNvPr id="19472" name="Line 17">
            <a:extLst>
              <a:ext uri="{FF2B5EF4-FFF2-40B4-BE49-F238E27FC236}">
                <a16:creationId xmlns:a16="http://schemas.microsoft.com/office/drawing/2014/main" id="{46D03ED2-0B19-462C-97BB-6328360D5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3265488"/>
            <a:ext cx="0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Arc 18">
            <a:extLst>
              <a:ext uri="{FF2B5EF4-FFF2-40B4-BE49-F238E27FC236}">
                <a16:creationId xmlns:a16="http://schemas.microsoft.com/office/drawing/2014/main" id="{F897878F-7AD9-4E10-BCD6-ADF5A0EA291B}"/>
              </a:ext>
            </a:extLst>
          </p:cNvPr>
          <p:cNvSpPr>
            <a:spLocks/>
          </p:cNvSpPr>
          <p:nvPr/>
        </p:nvSpPr>
        <p:spPr bwMode="auto">
          <a:xfrm>
            <a:off x="2649538" y="3394075"/>
            <a:ext cx="95250" cy="95250"/>
          </a:xfrm>
          <a:custGeom>
            <a:avLst/>
            <a:gdLst>
              <a:gd name="T0" fmla="*/ 0 w 17255"/>
              <a:gd name="T1" fmla="*/ 158640 h 21600"/>
              <a:gd name="T2" fmla="*/ 2902451 w 17255"/>
              <a:gd name="T3" fmla="*/ 149710 h 21600"/>
              <a:gd name="T4" fmla="*/ 1471156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19">
            <a:extLst>
              <a:ext uri="{FF2B5EF4-FFF2-40B4-BE49-F238E27FC236}">
                <a16:creationId xmlns:a16="http://schemas.microsoft.com/office/drawing/2014/main" id="{BD291414-1C65-47A8-8635-BE91F8403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5575" y="3265488"/>
            <a:ext cx="0" cy="138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Arc 20">
            <a:extLst>
              <a:ext uri="{FF2B5EF4-FFF2-40B4-BE49-F238E27FC236}">
                <a16:creationId xmlns:a16="http://schemas.microsoft.com/office/drawing/2014/main" id="{EDD4C566-39A9-48F4-8ECE-5BFB69EA2E4D}"/>
              </a:ext>
            </a:extLst>
          </p:cNvPr>
          <p:cNvSpPr>
            <a:spLocks/>
          </p:cNvSpPr>
          <p:nvPr/>
        </p:nvSpPr>
        <p:spPr bwMode="auto">
          <a:xfrm>
            <a:off x="2787650" y="3394075"/>
            <a:ext cx="95250" cy="95250"/>
          </a:xfrm>
          <a:custGeom>
            <a:avLst/>
            <a:gdLst>
              <a:gd name="T0" fmla="*/ 0 w 17255"/>
              <a:gd name="T1" fmla="*/ 158640 h 21600"/>
              <a:gd name="T2" fmla="*/ 2902451 w 17255"/>
              <a:gd name="T3" fmla="*/ 149710 h 21600"/>
              <a:gd name="T4" fmla="*/ 1471156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1">
            <a:extLst>
              <a:ext uri="{FF2B5EF4-FFF2-40B4-BE49-F238E27FC236}">
                <a16:creationId xmlns:a16="http://schemas.microsoft.com/office/drawing/2014/main" id="{DBE203EA-8FCE-462D-B708-F0D88E38D1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3688" y="3265488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Arc 22">
            <a:extLst>
              <a:ext uri="{FF2B5EF4-FFF2-40B4-BE49-F238E27FC236}">
                <a16:creationId xmlns:a16="http://schemas.microsoft.com/office/drawing/2014/main" id="{584A01DD-29CE-4FF1-B3CB-65BA8334C84B}"/>
              </a:ext>
            </a:extLst>
          </p:cNvPr>
          <p:cNvSpPr>
            <a:spLocks/>
          </p:cNvSpPr>
          <p:nvPr/>
        </p:nvSpPr>
        <p:spPr bwMode="auto">
          <a:xfrm>
            <a:off x="2924175" y="3394075"/>
            <a:ext cx="96838" cy="95250"/>
          </a:xfrm>
          <a:custGeom>
            <a:avLst/>
            <a:gdLst>
              <a:gd name="T0" fmla="*/ 0 w 17255"/>
              <a:gd name="T1" fmla="*/ 158640 h 21600"/>
              <a:gd name="T2" fmla="*/ 3050052 w 17255"/>
              <a:gd name="T3" fmla="*/ 149710 h 21600"/>
              <a:gd name="T4" fmla="*/ 1545973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23">
            <a:extLst>
              <a:ext uri="{FF2B5EF4-FFF2-40B4-BE49-F238E27FC236}">
                <a16:creationId xmlns:a16="http://schemas.microsoft.com/office/drawing/2014/main" id="{43CBD21E-F959-4FF3-ADE4-639BEDEFB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265488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Arc 24">
            <a:extLst>
              <a:ext uri="{FF2B5EF4-FFF2-40B4-BE49-F238E27FC236}">
                <a16:creationId xmlns:a16="http://schemas.microsoft.com/office/drawing/2014/main" id="{8626D9EF-48FD-4158-82D6-91115D26E64A}"/>
              </a:ext>
            </a:extLst>
          </p:cNvPr>
          <p:cNvSpPr>
            <a:spLocks/>
          </p:cNvSpPr>
          <p:nvPr/>
        </p:nvSpPr>
        <p:spPr bwMode="auto">
          <a:xfrm>
            <a:off x="3076575" y="3394075"/>
            <a:ext cx="95250" cy="95250"/>
          </a:xfrm>
          <a:custGeom>
            <a:avLst/>
            <a:gdLst>
              <a:gd name="T0" fmla="*/ 0 w 17255"/>
              <a:gd name="T1" fmla="*/ 158640 h 21600"/>
              <a:gd name="T2" fmla="*/ 2902451 w 17255"/>
              <a:gd name="T3" fmla="*/ 149710 h 21600"/>
              <a:gd name="T4" fmla="*/ 1471156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5">
            <a:extLst>
              <a:ext uri="{FF2B5EF4-FFF2-40B4-BE49-F238E27FC236}">
                <a16:creationId xmlns:a16="http://schemas.microsoft.com/office/drawing/2014/main" id="{458ED0AD-0F5B-40D2-9281-E9EBA7F4E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65488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Arc 26">
            <a:extLst>
              <a:ext uri="{FF2B5EF4-FFF2-40B4-BE49-F238E27FC236}">
                <a16:creationId xmlns:a16="http://schemas.microsoft.com/office/drawing/2014/main" id="{19D8205D-EFB1-4B94-B831-65B43A836CF1}"/>
              </a:ext>
            </a:extLst>
          </p:cNvPr>
          <p:cNvSpPr>
            <a:spLocks/>
          </p:cNvSpPr>
          <p:nvPr/>
        </p:nvSpPr>
        <p:spPr bwMode="auto">
          <a:xfrm>
            <a:off x="3214688" y="3394075"/>
            <a:ext cx="96837" cy="95250"/>
          </a:xfrm>
          <a:custGeom>
            <a:avLst/>
            <a:gdLst>
              <a:gd name="T0" fmla="*/ 0 w 17255"/>
              <a:gd name="T1" fmla="*/ 158640 h 21600"/>
              <a:gd name="T2" fmla="*/ 3049959 w 17255"/>
              <a:gd name="T3" fmla="*/ 149710 h 21600"/>
              <a:gd name="T4" fmla="*/ 1545941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7">
            <a:extLst>
              <a:ext uri="{FF2B5EF4-FFF2-40B4-BE49-F238E27FC236}">
                <a16:creationId xmlns:a16="http://schemas.microsoft.com/office/drawing/2014/main" id="{70E1EECD-A50C-4DCA-9C4A-E88E677C2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3" y="3260725"/>
            <a:ext cx="0" cy="153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Arc 28">
            <a:extLst>
              <a:ext uri="{FF2B5EF4-FFF2-40B4-BE49-F238E27FC236}">
                <a16:creationId xmlns:a16="http://schemas.microsoft.com/office/drawing/2014/main" id="{12E6CD7E-9A1A-427D-8E89-52054D46BF98}"/>
              </a:ext>
            </a:extLst>
          </p:cNvPr>
          <p:cNvSpPr>
            <a:spLocks/>
          </p:cNvSpPr>
          <p:nvPr/>
        </p:nvSpPr>
        <p:spPr bwMode="auto">
          <a:xfrm>
            <a:off x="3352800" y="3394075"/>
            <a:ext cx="95250" cy="95250"/>
          </a:xfrm>
          <a:custGeom>
            <a:avLst/>
            <a:gdLst>
              <a:gd name="T0" fmla="*/ 0 w 17255"/>
              <a:gd name="T1" fmla="*/ 158640 h 21600"/>
              <a:gd name="T2" fmla="*/ 2902451 w 17255"/>
              <a:gd name="T3" fmla="*/ 149710 h 21600"/>
              <a:gd name="T4" fmla="*/ 1471156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9">
            <a:extLst>
              <a:ext uri="{FF2B5EF4-FFF2-40B4-BE49-F238E27FC236}">
                <a16:creationId xmlns:a16="http://schemas.microsoft.com/office/drawing/2014/main" id="{83D3B8E8-9970-42BF-B086-EC8836B0E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425" y="3265488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30">
            <a:extLst>
              <a:ext uri="{FF2B5EF4-FFF2-40B4-BE49-F238E27FC236}">
                <a16:creationId xmlns:a16="http://schemas.microsoft.com/office/drawing/2014/main" id="{71E3E7A1-C89D-4FDD-8F27-B84895E1D0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4888" y="3254375"/>
            <a:ext cx="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Arc 31">
            <a:extLst>
              <a:ext uri="{FF2B5EF4-FFF2-40B4-BE49-F238E27FC236}">
                <a16:creationId xmlns:a16="http://schemas.microsoft.com/office/drawing/2014/main" id="{FE38F59D-8FC5-4A69-8817-1B38EA0A2881}"/>
              </a:ext>
            </a:extLst>
          </p:cNvPr>
          <p:cNvSpPr>
            <a:spLocks/>
          </p:cNvSpPr>
          <p:nvPr/>
        </p:nvSpPr>
        <p:spPr bwMode="auto">
          <a:xfrm>
            <a:off x="2573338" y="2601913"/>
            <a:ext cx="95250" cy="95250"/>
          </a:xfrm>
          <a:custGeom>
            <a:avLst/>
            <a:gdLst>
              <a:gd name="T0" fmla="*/ 0 w 17255"/>
              <a:gd name="T1" fmla="*/ 158640 h 21600"/>
              <a:gd name="T2" fmla="*/ 2902451 w 17255"/>
              <a:gd name="T3" fmla="*/ 149710 h 21600"/>
              <a:gd name="T4" fmla="*/ 1471156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32">
            <a:extLst>
              <a:ext uri="{FF2B5EF4-FFF2-40B4-BE49-F238E27FC236}">
                <a16:creationId xmlns:a16="http://schemas.microsoft.com/office/drawing/2014/main" id="{CAD9CBA5-F0FB-484E-88D2-A147E9382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0963" y="2154238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Arc 33">
            <a:extLst>
              <a:ext uri="{FF2B5EF4-FFF2-40B4-BE49-F238E27FC236}">
                <a16:creationId xmlns:a16="http://schemas.microsoft.com/office/drawing/2014/main" id="{5FDDE05F-F742-45D7-889A-0BE477DC027F}"/>
              </a:ext>
            </a:extLst>
          </p:cNvPr>
          <p:cNvSpPr>
            <a:spLocks/>
          </p:cNvSpPr>
          <p:nvPr/>
        </p:nvSpPr>
        <p:spPr bwMode="auto">
          <a:xfrm>
            <a:off x="2924175" y="2601913"/>
            <a:ext cx="96838" cy="95250"/>
          </a:xfrm>
          <a:custGeom>
            <a:avLst/>
            <a:gdLst>
              <a:gd name="T0" fmla="*/ 0 w 17255"/>
              <a:gd name="T1" fmla="*/ 158640 h 21600"/>
              <a:gd name="T2" fmla="*/ 3050052 w 17255"/>
              <a:gd name="T3" fmla="*/ 149710 h 21600"/>
              <a:gd name="T4" fmla="*/ 1545973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Line 34">
            <a:extLst>
              <a:ext uri="{FF2B5EF4-FFF2-40B4-BE49-F238E27FC236}">
                <a16:creationId xmlns:a16="http://schemas.microsoft.com/office/drawing/2014/main" id="{B291358F-8BF4-4C4D-AF05-7C9945456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39950"/>
            <a:ext cx="0" cy="471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Arc 35">
            <a:extLst>
              <a:ext uri="{FF2B5EF4-FFF2-40B4-BE49-F238E27FC236}">
                <a16:creationId xmlns:a16="http://schemas.microsoft.com/office/drawing/2014/main" id="{1178D003-6FF2-4D01-9DC7-9AF32F185F92}"/>
              </a:ext>
            </a:extLst>
          </p:cNvPr>
          <p:cNvSpPr>
            <a:spLocks/>
          </p:cNvSpPr>
          <p:nvPr/>
        </p:nvSpPr>
        <p:spPr bwMode="auto">
          <a:xfrm>
            <a:off x="3290888" y="2601913"/>
            <a:ext cx="95250" cy="95250"/>
          </a:xfrm>
          <a:custGeom>
            <a:avLst/>
            <a:gdLst>
              <a:gd name="T0" fmla="*/ 0 w 17255"/>
              <a:gd name="T1" fmla="*/ 158640 h 21600"/>
              <a:gd name="T2" fmla="*/ 2902451 w 17255"/>
              <a:gd name="T3" fmla="*/ 149710 h 21600"/>
              <a:gd name="T4" fmla="*/ 1471156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Line 36">
            <a:extLst>
              <a:ext uri="{FF2B5EF4-FFF2-40B4-BE49-F238E27FC236}">
                <a16:creationId xmlns:a16="http://schemas.microsoft.com/office/drawing/2014/main" id="{E9AEDDA5-8398-4C95-A651-65DEB032E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6925" y="2154238"/>
            <a:ext cx="0" cy="447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Rectangle 38">
            <a:extLst>
              <a:ext uri="{FF2B5EF4-FFF2-40B4-BE49-F238E27FC236}">
                <a16:creationId xmlns:a16="http://schemas.microsoft.com/office/drawing/2014/main" id="{E4D59F47-AC4F-47E8-8171-99F4358EF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788" y="2828925"/>
            <a:ext cx="1258887" cy="18811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9493" name="Rectangle 42">
            <a:extLst>
              <a:ext uri="{FF2B5EF4-FFF2-40B4-BE49-F238E27FC236}">
                <a16:creationId xmlns:a16="http://schemas.microsoft.com/office/drawing/2014/main" id="{C238DB6D-9ED7-45D2-93E0-1DF6A349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5" y="3443288"/>
            <a:ext cx="177800" cy="1952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9494" name="Rectangle 43">
            <a:extLst>
              <a:ext uri="{FF2B5EF4-FFF2-40B4-BE49-F238E27FC236}">
                <a16:creationId xmlns:a16="http://schemas.microsoft.com/office/drawing/2014/main" id="{B897F7AC-A3A5-4540-B4BD-71D733B5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3430588"/>
            <a:ext cx="2238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9495" name="Arc 44">
            <a:extLst>
              <a:ext uri="{FF2B5EF4-FFF2-40B4-BE49-F238E27FC236}">
                <a16:creationId xmlns:a16="http://schemas.microsoft.com/office/drawing/2014/main" id="{C03477F6-8C74-48A6-877C-B3C57FDB9B84}"/>
              </a:ext>
            </a:extLst>
          </p:cNvPr>
          <p:cNvSpPr>
            <a:spLocks/>
          </p:cNvSpPr>
          <p:nvPr/>
        </p:nvSpPr>
        <p:spPr bwMode="auto">
          <a:xfrm>
            <a:off x="2070100" y="3335338"/>
            <a:ext cx="95250" cy="95250"/>
          </a:xfrm>
          <a:custGeom>
            <a:avLst/>
            <a:gdLst>
              <a:gd name="T0" fmla="*/ 0 w 17255"/>
              <a:gd name="T1" fmla="*/ 158640 h 21600"/>
              <a:gd name="T2" fmla="*/ 2902451 w 17255"/>
              <a:gd name="T3" fmla="*/ 149710 h 21600"/>
              <a:gd name="T4" fmla="*/ 1471156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Line 45">
            <a:extLst>
              <a:ext uri="{FF2B5EF4-FFF2-40B4-BE49-F238E27FC236}">
                <a16:creationId xmlns:a16="http://schemas.microsoft.com/office/drawing/2014/main" id="{26E5580B-0856-4035-B1EB-51B132765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8200" y="2154238"/>
            <a:ext cx="0" cy="1219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Arc 46">
            <a:extLst>
              <a:ext uri="{FF2B5EF4-FFF2-40B4-BE49-F238E27FC236}">
                <a16:creationId xmlns:a16="http://schemas.microsoft.com/office/drawing/2014/main" id="{331BC8B2-7372-4F22-9C60-914FD3B2C405}"/>
              </a:ext>
            </a:extLst>
          </p:cNvPr>
          <p:cNvSpPr>
            <a:spLocks/>
          </p:cNvSpPr>
          <p:nvPr/>
        </p:nvSpPr>
        <p:spPr bwMode="auto">
          <a:xfrm>
            <a:off x="4779963" y="3451225"/>
            <a:ext cx="119062" cy="76200"/>
          </a:xfrm>
          <a:custGeom>
            <a:avLst/>
            <a:gdLst>
              <a:gd name="T0" fmla="*/ 292413 w 21600"/>
              <a:gd name="T1" fmla="*/ 1486057 h 17255"/>
              <a:gd name="T2" fmla="*/ 309820 w 21600"/>
              <a:gd name="T3" fmla="*/ 0 h 17255"/>
              <a:gd name="T4" fmla="*/ 3617528 w 21600"/>
              <a:gd name="T5" fmla="*/ 753225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Line 47">
            <a:extLst>
              <a:ext uri="{FF2B5EF4-FFF2-40B4-BE49-F238E27FC236}">
                <a16:creationId xmlns:a16="http://schemas.microsoft.com/office/drawing/2014/main" id="{4EF4E217-F6CB-42D7-A421-D2CC4D26F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7588" y="3498850"/>
            <a:ext cx="1220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Arc 48">
            <a:extLst>
              <a:ext uri="{FF2B5EF4-FFF2-40B4-BE49-F238E27FC236}">
                <a16:creationId xmlns:a16="http://schemas.microsoft.com/office/drawing/2014/main" id="{6E64D52E-9F1B-4049-868B-9D5C545D286C}"/>
              </a:ext>
            </a:extLst>
          </p:cNvPr>
          <p:cNvSpPr>
            <a:spLocks/>
          </p:cNvSpPr>
          <p:nvPr/>
        </p:nvSpPr>
        <p:spPr bwMode="auto">
          <a:xfrm>
            <a:off x="4779963" y="3729038"/>
            <a:ext cx="119062" cy="74612"/>
          </a:xfrm>
          <a:custGeom>
            <a:avLst/>
            <a:gdLst>
              <a:gd name="T0" fmla="*/ 292413 w 21600"/>
              <a:gd name="T1" fmla="*/ 1395069 h 17255"/>
              <a:gd name="T2" fmla="*/ 309820 w 21600"/>
              <a:gd name="T3" fmla="*/ 0 h 17255"/>
              <a:gd name="T4" fmla="*/ 3617528 w 21600"/>
              <a:gd name="T5" fmla="*/ 70710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Line 49">
            <a:extLst>
              <a:ext uri="{FF2B5EF4-FFF2-40B4-BE49-F238E27FC236}">
                <a16:creationId xmlns:a16="http://schemas.microsoft.com/office/drawing/2014/main" id="{C2EC75EA-C052-4D3E-9C62-9972EBB5E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113" y="3775075"/>
            <a:ext cx="22272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Arc 51">
            <a:extLst>
              <a:ext uri="{FF2B5EF4-FFF2-40B4-BE49-F238E27FC236}">
                <a16:creationId xmlns:a16="http://schemas.microsoft.com/office/drawing/2014/main" id="{93C3C105-E701-48B6-B448-5AFA289B8FBB}"/>
              </a:ext>
            </a:extLst>
          </p:cNvPr>
          <p:cNvSpPr>
            <a:spLocks/>
          </p:cNvSpPr>
          <p:nvPr/>
        </p:nvSpPr>
        <p:spPr bwMode="auto">
          <a:xfrm>
            <a:off x="4779963" y="3956050"/>
            <a:ext cx="119062" cy="74613"/>
          </a:xfrm>
          <a:custGeom>
            <a:avLst/>
            <a:gdLst>
              <a:gd name="T0" fmla="*/ 292413 w 21600"/>
              <a:gd name="T1" fmla="*/ 1395127 h 17255"/>
              <a:gd name="T2" fmla="*/ 309820 w 21600"/>
              <a:gd name="T3" fmla="*/ 0 h 17255"/>
              <a:gd name="T4" fmla="*/ 3617528 w 21600"/>
              <a:gd name="T5" fmla="*/ 70714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2" name="Line 52">
            <a:extLst>
              <a:ext uri="{FF2B5EF4-FFF2-40B4-BE49-F238E27FC236}">
                <a16:creationId xmlns:a16="http://schemas.microsoft.com/office/drawing/2014/main" id="{0240AA98-83BE-41ED-87E4-23751337B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4002088"/>
            <a:ext cx="26606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Rectangle 53">
            <a:extLst>
              <a:ext uri="{FF2B5EF4-FFF2-40B4-BE49-F238E27FC236}">
                <a16:creationId xmlns:a16="http://schemas.microsoft.com/office/drawing/2014/main" id="{C26758E0-43D2-4E33-88DD-BBEA3CA58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3243263"/>
            <a:ext cx="2905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504" name="Rectangle 54">
            <a:extLst>
              <a:ext uri="{FF2B5EF4-FFF2-40B4-BE49-F238E27FC236}">
                <a16:creationId xmlns:a16="http://schemas.microsoft.com/office/drawing/2014/main" id="{04F8D0E8-ECBD-4058-87C1-8C593EC4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3292475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9505" name="Arc 55">
            <a:extLst>
              <a:ext uri="{FF2B5EF4-FFF2-40B4-BE49-F238E27FC236}">
                <a16:creationId xmlns:a16="http://schemas.microsoft.com/office/drawing/2014/main" id="{0BFC4DA4-2036-4A78-AC80-C0AE3AC0A668}"/>
              </a:ext>
            </a:extLst>
          </p:cNvPr>
          <p:cNvSpPr>
            <a:spLocks/>
          </p:cNvSpPr>
          <p:nvPr/>
        </p:nvSpPr>
        <p:spPr bwMode="auto">
          <a:xfrm>
            <a:off x="4779963" y="4173538"/>
            <a:ext cx="119062" cy="76200"/>
          </a:xfrm>
          <a:custGeom>
            <a:avLst/>
            <a:gdLst>
              <a:gd name="T0" fmla="*/ 292413 w 21600"/>
              <a:gd name="T1" fmla="*/ 1486057 h 17255"/>
              <a:gd name="T2" fmla="*/ 309820 w 21600"/>
              <a:gd name="T3" fmla="*/ 0 h 17255"/>
              <a:gd name="T4" fmla="*/ 3617528 w 21600"/>
              <a:gd name="T5" fmla="*/ 753225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6" name="Line 56">
            <a:extLst>
              <a:ext uri="{FF2B5EF4-FFF2-40B4-BE49-F238E27FC236}">
                <a16:creationId xmlns:a16="http://schemas.microsoft.com/office/drawing/2014/main" id="{708C59CE-E408-4084-BFF8-78F4C4464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113" y="4221163"/>
            <a:ext cx="22272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7" name="Line 57">
            <a:extLst>
              <a:ext uri="{FF2B5EF4-FFF2-40B4-BE49-F238E27FC236}">
                <a16:creationId xmlns:a16="http://schemas.microsoft.com/office/drawing/2014/main" id="{8074A6A1-C639-4903-B8A0-BA960C0C51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63" y="4225925"/>
            <a:ext cx="0" cy="5000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8" name="Arc 58">
            <a:extLst>
              <a:ext uri="{FF2B5EF4-FFF2-40B4-BE49-F238E27FC236}">
                <a16:creationId xmlns:a16="http://schemas.microsoft.com/office/drawing/2014/main" id="{B717727D-B1A5-4521-9EF7-1AE695F058C8}"/>
              </a:ext>
            </a:extLst>
          </p:cNvPr>
          <p:cNvSpPr>
            <a:spLocks/>
          </p:cNvSpPr>
          <p:nvPr/>
        </p:nvSpPr>
        <p:spPr bwMode="auto">
          <a:xfrm>
            <a:off x="4779963" y="4459288"/>
            <a:ext cx="119062" cy="77787"/>
          </a:xfrm>
          <a:custGeom>
            <a:avLst/>
            <a:gdLst>
              <a:gd name="T0" fmla="*/ 292413 w 21600"/>
              <a:gd name="T1" fmla="*/ 1580850 h 17255"/>
              <a:gd name="T2" fmla="*/ 309820 w 21600"/>
              <a:gd name="T3" fmla="*/ 0 h 17255"/>
              <a:gd name="T4" fmla="*/ 3617528 w 21600"/>
              <a:gd name="T5" fmla="*/ 801289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9" name="Line 59">
            <a:extLst>
              <a:ext uri="{FF2B5EF4-FFF2-40B4-BE49-F238E27FC236}">
                <a16:creationId xmlns:a16="http://schemas.microsoft.com/office/drawing/2014/main" id="{28504F09-62AF-456F-829E-1AA44E860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508500"/>
            <a:ext cx="1006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0" name="Line 60">
            <a:extLst>
              <a:ext uri="{FF2B5EF4-FFF2-40B4-BE49-F238E27FC236}">
                <a16:creationId xmlns:a16="http://schemas.microsoft.com/office/drawing/2014/main" id="{51F8BB79-2191-4556-9E0F-BDAD06D0E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5550" y="4508500"/>
            <a:ext cx="0" cy="217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Rectangle 61">
            <a:extLst>
              <a:ext uri="{FF2B5EF4-FFF2-40B4-BE49-F238E27FC236}">
                <a16:creationId xmlns:a16="http://schemas.microsoft.com/office/drawing/2014/main" id="{0F4C9065-25DF-4F53-8DCF-60D5B613D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4729163"/>
            <a:ext cx="1546225" cy="546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9512" name="Rectangle 62">
            <a:extLst>
              <a:ext uri="{FF2B5EF4-FFF2-40B4-BE49-F238E27FC236}">
                <a16:creationId xmlns:a16="http://schemas.microsoft.com/office/drawing/2014/main" id="{6E49A197-4F19-4DF8-B59B-132687F6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4729163"/>
            <a:ext cx="15414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15   14  . . . .  2  1  0</a:t>
            </a:r>
          </a:p>
        </p:txBody>
      </p:sp>
      <p:sp>
        <p:nvSpPr>
          <p:cNvPr id="19513" name="Arc 63">
            <a:extLst>
              <a:ext uri="{FF2B5EF4-FFF2-40B4-BE49-F238E27FC236}">
                <a16:creationId xmlns:a16="http://schemas.microsoft.com/office/drawing/2014/main" id="{A0E2CE4F-5868-4742-BEE4-0BC366C4B1D3}"/>
              </a:ext>
            </a:extLst>
          </p:cNvPr>
          <p:cNvSpPr>
            <a:spLocks/>
          </p:cNvSpPr>
          <p:nvPr/>
        </p:nvSpPr>
        <p:spPr bwMode="auto">
          <a:xfrm>
            <a:off x="2787650" y="4497388"/>
            <a:ext cx="95250" cy="95250"/>
          </a:xfrm>
          <a:custGeom>
            <a:avLst/>
            <a:gdLst>
              <a:gd name="T0" fmla="*/ 2833398 w 17464"/>
              <a:gd name="T1" fmla="*/ 1698616 h 21600"/>
              <a:gd name="T2" fmla="*/ 0 w 17464"/>
              <a:gd name="T3" fmla="*/ 1689537 h 21600"/>
              <a:gd name="T4" fmla="*/ 1436151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4" name="Line 64">
            <a:extLst>
              <a:ext uri="{FF2B5EF4-FFF2-40B4-BE49-F238E27FC236}">
                <a16:creationId xmlns:a16="http://schemas.microsoft.com/office/drawing/2014/main" id="{06F24B30-E459-474A-8523-38766207F4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3688" y="4572000"/>
            <a:ext cx="0" cy="157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5" name="Arc 65">
            <a:extLst>
              <a:ext uri="{FF2B5EF4-FFF2-40B4-BE49-F238E27FC236}">
                <a16:creationId xmlns:a16="http://schemas.microsoft.com/office/drawing/2014/main" id="{07909934-0E80-4809-8DA9-B31E70A475BB}"/>
              </a:ext>
            </a:extLst>
          </p:cNvPr>
          <p:cNvSpPr>
            <a:spLocks/>
          </p:cNvSpPr>
          <p:nvPr/>
        </p:nvSpPr>
        <p:spPr bwMode="auto">
          <a:xfrm>
            <a:off x="3427413" y="4497388"/>
            <a:ext cx="96837" cy="95250"/>
          </a:xfrm>
          <a:custGeom>
            <a:avLst/>
            <a:gdLst>
              <a:gd name="T0" fmla="*/ 2977394 w 17464"/>
              <a:gd name="T1" fmla="*/ 1698616 h 21600"/>
              <a:gd name="T2" fmla="*/ 0 w 17464"/>
              <a:gd name="T3" fmla="*/ 1689537 h 21600"/>
              <a:gd name="T4" fmla="*/ 1509158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6" name="Line 66">
            <a:extLst>
              <a:ext uri="{FF2B5EF4-FFF2-40B4-BE49-F238E27FC236}">
                <a16:creationId xmlns:a16="http://schemas.microsoft.com/office/drawing/2014/main" id="{CC0B27BA-0197-4B43-A4DA-7605D1485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5038" y="4572000"/>
            <a:ext cx="0" cy="157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7" name="Arc 67">
            <a:extLst>
              <a:ext uri="{FF2B5EF4-FFF2-40B4-BE49-F238E27FC236}">
                <a16:creationId xmlns:a16="http://schemas.microsoft.com/office/drawing/2014/main" id="{9F5EA8AD-1B54-49FD-94D0-E852B9CAF9A9}"/>
              </a:ext>
            </a:extLst>
          </p:cNvPr>
          <p:cNvSpPr>
            <a:spLocks/>
          </p:cNvSpPr>
          <p:nvPr/>
        </p:nvSpPr>
        <p:spPr bwMode="auto">
          <a:xfrm>
            <a:off x="3567113" y="4497388"/>
            <a:ext cx="96837" cy="95250"/>
          </a:xfrm>
          <a:custGeom>
            <a:avLst/>
            <a:gdLst>
              <a:gd name="T0" fmla="*/ 2977394 w 17464"/>
              <a:gd name="T1" fmla="*/ 1698616 h 21600"/>
              <a:gd name="T2" fmla="*/ 0 w 17464"/>
              <a:gd name="T3" fmla="*/ 1689537 h 21600"/>
              <a:gd name="T4" fmla="*/ 1509158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8" name="Line 68">
            <a:extLst>
              <a:ext uri="{FF2B5EF4-FFF2-40B4-BE49-F238E27FC236}">
                <a16:creationId xmlns:a16="http://schemas.microsoft.com/office/drawing/2014/main" id="{60A16693-D517-4FDB-8694-066429839C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4738" y="4572000"/>
            <a:ext cx="0" cy="157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9" name="Rectangle 69">
            <a:extLst>
              <a:ext uri="{FF2B5EF4-FFF2-40B4-BE49-F238E27FC236}">
                <a16:creationId xmlns:a16="http://schemas.microsoft.com/office/drawing/2014/main" id="{35761514-E6AD-4864-BF7C-CC1012F6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4887913"/>
            <a:ext cx="6032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 x 16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9520" name="Rectangle 70">
            <a:extLst>
              <a:ext uri="{FF2B5EF4-FFF2-40B4-BE49-F238E27FC236}">
                <a16:creationId xmlns:a16="http://schemas.microsoft.com/office/drawing/2014/main" id="{A23EA2C7-B1BC-4224-9E35-7AEC16049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5029200"/>
            <a:ext cx="773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decoder</a:t>
            </a:r>
          </a:p>
        </p:txBody>
      </p:sp>
      <p:sp>
        <p:nvSpPr>
          <p:cNvPr id="19521" name="Rectangle 71">
            <a:extLst>
              <a:ext uri="{FF2B5EF4-FFF2-40B4-BE49-F238E27FC236}">
                <a16:creationId xmlns:a16="http://schemas.microsoft.com/office/drawing/2014/main" id="{8D34D32A-EA72-4FA5-ABD2-2AC40159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5559425"/>
            <a:ext cx="5032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4-bit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9522" name="Rectangle 72">
            <a:extLst>
              <a:ext uri="{FF2B5EF4-FFF2-40B4-BE49-F238E27FC236}">
                <a16:creationId xmlns:a16="http://schemas.microsoft.com/office/drawing/2014/main" id="{B53C7DCE-C33B-4D81-AD96-A0B1C8F13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38" y="5700713"/>
            <a:ext cx="8826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sequence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9523" name="Rectangle 73">
            <a:extLst>
              <a:ext uri="{FF2B5EF4-FFF2-40B4-BE49-F238E27FC236}">
                <a16:creationId xmlns:a16="http://schemas.microsoft.com/office/drawing/2014/main" id="{4EB51BE4-25D3-48C6-9FAA-E597D2F5D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5835650"/>
            <a:ext cx="739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counter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9524" name="Rectangle 74">
            <a:extLst>
              <a:ext uri="{FF2B5EF4-FFF2-40B4-BE49-F238E27FC236}">
                <a16:creationId xmlns:a16="http://schemas.microsoft.com/office/drawing/2014/main" id="{932408CE-8FE7-4EB4-A3F9-E3CB59FC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5975350"/>
            <a:ext cx="4937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(SC)</a:t>
            </a:r>
          </a:p>
        </p:txBody>
      </p:sp>
      <p:sp>
        <p:nvSpPr>
          <p:cNvPr id="19525" name="Rectangle 75">
            <a:extLst>
              <a:ext uri="{FF2B5EF4-FFF2-40B4-BE49-F238E27FC236}">
                <a16:creationId xmlns:a16="http://schemas.microsoft.com/office/drawing/2014/main" id="{5DE1DE4D-834E-430D-A1C6-EA2D6BEE8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3" y="5583238"/>
            <a:ext cx="1120775" cy="5921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9526" name="Arc 76">
            <a:extLst>
              <a:ext uri="{FF2B5EF4-FFF2-40B4-BE49-F238E27FC236}">
                <a16:creationId xmlns:a16="http://schemas.microsoft.com/office/drawing/2014/main" id="{2D94BE03-0264-4AA8-8181-FA32B1FE140A}"/>
              </a:ext>
            </a:extLst>
          </p:cNvPr>
          <p:cNvSpPr>
            <a:spLocks/>
          </p:cNvSpPr>
          <p:nvPr/>
        </p:nvSpPr>
        <p:spPr bwMode="auto">
          <a:xfrm>
            <a:off x="2711450" y="5280025"/>
            <a:ext cx="96838" cy="93663"/>
          </a:xfrm>
          <a:custGeom>
            <a:avLst/>
            <a:gdLst>
              <a:gd name="T0" fmla="*/ 2977486 w 17464"/>
              <a:gd name="T1" fmla="*/ 1615127 h 21600"/>
              <a:gd name="T2" fmla="*/ 0 w 17464"/>
              <a:gd name="T3" fmla="*/ 1606477 h 21600"/>
              <a:gd name="T4" fmla="*/ 1509190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27" name="Line 77">
            <a:extLst>
              <a:ext uri="{FF2B5EF4-FFF2-40B4-BE49-F238E27FC236}">
                <a16:creationId xmlns:a16="http://schemas.microsoft.com/office/drawing/2014/main" id="{DF12637D-B5B3-4E5E-A73E-A20FBF6A44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9075" y="5353050"/>
            <a:ext cx="0" cy="2301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28" name="Arc 78">
            <a:extLst>
              <a:ext uri="{FF2B5EF4-FFF2-40B4-BE49-F238E27FC236}">
                <a16:creationId xmlns:a16="http://schemas.microsoft.com/office/drawing/2014/main" id="{6CCA2FED-2A8F-4218-BA46-8906A323867A}"/>
              </a:ext>
            </a:extLst>
          </p:cNvPr>
          <p:cNvSpPr>
            <a:spLocks/>
          </p:cNvSpPr>
          <p:nvPr/>
        </p:nvSpPr>
        <p:spPr bwMode="auto">
          <a:xfrm>
            <a:off x="2924175" y="5280025"/>
            <a:ext cx="96838" cy="93663"/>
          </a:xfrm>
          <a:custGeom>
            <a:avLst/>
            <a:gdLst>
              <a:gd name="T0" fmla="*/ 2977486 w 17464"/>
              <a:gd name="T1" fmla="*/ 1615127 h 21600"/>
              <a:gd name="T2" fmla="*/ 0 w 17464"/>
              <a:gd name="T3" fmla="*/ 1606477 h 21600"/>
              <a:gd name="T4" fmla="*/ 1509190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29" name="Arc 80">
            <a:extLst>
              <a:ext uri="{FF2B5EF4-FFF2-40B4-BE49-F238E27FC236}">
                <a16:creationId xmlns:a16="http://schemas.microsoft.com/office/drawing/2014/main" id="{D341345D-EFEF-44CD-BEF3-C69D163EA83D}"/>
              </a:ext>
            </a:extLst>
          </p:cNvPr>
          <p:cNvSpPr>
            <a:spLocks/>
          </p:cNvSpPr>
          <p:nvPr/>
        </p:nvSpPr>
        <p:spPr bwMode="auto">
          <a:xfrm>
            <a:off x="3140075" y="5280025"/>
            <a:ext cx="95250" cy="93663"/>
          </a:xfrm>
          <a:custGeom>
            <a:avLst/>
            <a:gdLst>
              <a:gd name="T0" fmla="*/ 2833398 w 17464"/>
              <a:gd name="T1" fmla="*/ 1615127 h 21600"/>
              <a:gd name="T2" fmla="*/ 0 w 17464"/>
              <a:gd name="T3" fmla="*/ 1606477 h 21600"/>
              <a:gd name="T4" fmla="*/ 1436151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0" name="Line 81">
            <a:extLst>
              <a:ext uri="{FF2B5EF4-FFF2-40B4-BE49-F238E27FC236}">
                <a16:creationId xmlns:a16="http://schemas.microsoft.com/office/drawing/2014/main" id="{090B0C53-4BB4-47D5-BFE0-B41A5A25C2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113" y="5353050"/>
            <a:ext cx="0" cy="2301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1" name="Arc 82">
            <a:extLst>
              <a:ext uri="{FF2B5EF4-FFF2-40B4-BE49-F238E27FC236}">
                <a16:creationId xmlns:a16="http://schemas.microsoft.com/office/drawing/2014/main" id="{6FD0C072-59F8-4EA4-943A-33ED72EC523F}"/>
              </a:ext>
            </a:extLst>
          </p:cNvPr>
          <p:cNvSpPr>
            <a:spLocks/>
          </p:cNvSpPr>
          <p:nvPr/>
        </p:nvSpPr>
        <p:spPr bwMode="auto">
          <a:xfrm>
            <a:off x="3352800" y="5280025"/>
            <a:ext cx="95250" cy="93663"/>
          </a:xfrm>
          <a:custGeom>
            <a:avLst/>
            <a:gdLst>
              <a:gd name="T0" fmla="*/ 2833398 w 17464"/>
              <a:gd name="T1" fmla="*/ 1615127 h 21600"/>
              <a:gd name="T2" fmla="*/ 0 w 17464"/>
              <a:gd name="T3" fmla="*/ 1606477 h 21600"/>
              <a:gd name="T4" fmla="*/ 1436151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2" name="Line 83">
            <a:extLst>
              <a:ext uri="{FF2B5EF4-FFF2-40B4-BE49-F238E27FC236}">
                <a16:creationId xmlns:a16="http://schemas.microsoft.com/office/drawing/2014/main" id="{5FB5031E-4863-4FFE-AB7C-17A79BCC55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0425" y="5353050"/>
            <a:ext cx="0" cy="2301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3" name="Arc 84">
            <a:extLst>
              <a:ext uri="{FF2B5EF4-FFF2-40B4-BE49-F238E27FC236}">
                <a16:creationId xmlns:a16="http://schemas.microsoft.com/office/drawing/2014/main" id="{50E41B0D-6286-4092-A795-CB21F570F7B8}"/>
              </a:ext>
            </a:extLst>
          </p:cNvPr>
          <p:cNvSpPr>
            <a:spLocks/>
          </p:cNvSpPr>
          <p:nvPr/>
        </p:nvSpPr>
        <p:spPr bwMode="auto">
          <a:xfrm>
            <a:off x="3689350" y="5643563"/>
            <a:ext cx="120650" cy="76200"/>
          </a:xfrm>
          <a:custGeom>
            <a:avLst/>
            <a:gdLst>
              <a:gd name="T0" fmla="*/ 3433627 w 21600"/>
              <a:gd name="T1" fmla="*/ 0 h 17464"/>
              <a:gd name="T2" fmla="*/ 3452098 w 21600"/>
              <a:gd name="T3" fmla="*/ 1450701 h 17464"/>
              <a:gd name="T4" fmla="*/ 0 w 21600"/>
              <a:gd name="T5" fmla="*/ 735327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4" name="Line 85">
            <a:extLst>
              <a:ext uri="{FF2B5EF4-FFF2-40B4-BE49-F238E27FC236}">
                <a16:creationId xmlns:a16="http://schemas.microsoft.com/office/drawing/2014/main" id="{BAFF1E65-5767-4D29-9075-8FB270C6B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5686425"/>
            <a:ext cx="517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5" name="Rectangle 86">
            <a:extLst>
              <a:ext uri="{FF2B5EF4-FFF2-40B4-BE49-F238E27FC236}">
                <a16:creationId xmlns:a16="http://schemas.microsoft.com/office/drawing/2014/main" id="{6D8855F9-C182-41BD-A189-3D360EFB2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5532438"/>
            <a:ext cx="13144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Increment (INR)</a:t>
            </a:r>
          </a:p>
        </p:txBody>
      </p:sp>
      <p:sp>
        <p:nvSpPr>
          <p:cNvPr id="19536" name="Arc 87">
            <a:extLst>
              <a:ext uri="{FF2B5EF4-FFF2-40B4-BE49-F238E27FC236}">
                <a16:creationId xmlns:a16="http://schemas.microsoft.com/office/drawing/2014/main" id="{5A7AF15C-E723-4DE3-B6D8-0730E16691E3}"/>
              </a:ext>
            </a:extLst>
          </p:cNvPr>
          <p:cNvSpPr>
            <a:spLocks/>
          </p:cNvSpPr>
          <p:nvPr/>
        </p:nvSpPr>
        <p:spPr bwMode="auto">
          <a:xfrm>
            <a:off x="3689350" y="5811838"/>
            <a:ext cx="120650" cy="76200"/>
          </a:xfrm>
          <a:custGeom>
            <a:avLst/>
            <a:gdLst>
              <a:gd name="T0" fmla="*/ 3433627 w 21600"/>
              <a:gd name="T1" fmla="*/ 0 h 17464"/>
              <a:gd name="T2" fmla="*/ 3452098 w 21600"/>
              <a:gd name="T3" fmla="*/ 1450701 h 17464"/>
              <a:gd name="T4" fmla="*/ 0 w 21600"/>
              <a:gd name="T5" fmla="*/ 735327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7" name="Line 88">
            <a:extLst>
              <a:ext uri="{FF2B5EF4-FFF2-40B4-BE49-F238E27FC236}">
                <a16:creationId xmlns:a16="http://schemas.microsoft.com/office/drawing/2014/main" id="{4D799C63-400A-472A-8547-6D4758A60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5854700"/>
            <a:ext cx="517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8" name="Rectangle 89">
            <a:extLst>
              <a:ext uri="{FF2B5EF4-FFF2-40B4-BE49-F238E27FC236}">
                <a16:creationId xmlns:a16="http://schemas.microsoft.com/office/drawing/2014/main" id="{E3DC704C-BC68-438B-A019-6E7FD153C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5732463"/>
            <a:ext cx="10175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Clear (CLR)</a:t>
            </a:r>
          </a:p>
        </p:txBody>
      </p:sp>
      <p:sp>
        <p:nvSpPr>
          <p:cNvPr id="19539" name="Arc 90">
            <a:extLst>
              <a:ext uri="{FF2B5EF4-FFF2-40B4-BE49-F238E27FC236}">
                <a16:creationId xmlns:a16="http://schemas.microsoft.com/office/drawing/2014/main" id="{94258A52-A86C-459E-B4CD-43AAD6C31C42}"/>
              </a:ext>
            </a:extLst>
          </p:cNvPr>
          <p:cNvSpPr>
            <a:spLocks/>
          </p:cNvSpPr>
          <p:nvPr/>
        </p:nvSpPr>
        <p:spPr bwMode="auto">
          <a:xfrm>
            <a:off x="3689350" y="6040438"/>
            <a:ext cx="120650" cy="74612"/>
          </a:xfrm>
          <a:custGeom>
            <a:avLst/>
            <a:gdLst>
              <a:gd name="T0" fmla="*/ 3433627 w 21600"/>
              <a:gd name="T1" fmla="*/ 0 h 17464"/>
              <a:gd name="T2" fmla="*/ 3452098 w 21600"/>
              <a:gd name="T3" fmla="*/ 1361878 h 17464"/>
              <a:gd name="T4" fmla="*/ 0 w 21600"/>
              <a:gd name="T5" fmla="*/ 690302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40" name="Line 91">
            <a:extLst>
              <a:ext uri="{FF2B5EF4-FFF2-40B4-BE49-F238E27FC236}">
                <a16:creationId xmlns:a16="http://schemas.microsoft.com/office/drawing/2014/main" id="{D4667A47-FD41-4889-B7B0-6F5E8F430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6081713"/>
            <a:ext cx="517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41" name="Rectangle 92">
            <a:extLst>
              <a:ext uri="{FF2B5EF4-FFF2-40B4-BE49-F238E27FC236}">
                <a16:creationId xmlns:a16="http://schemas.microsoft.com/office/drawing/2014/main" id="{39A1E44D-41B8-43F2-963F-D248D90D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5959475"/>
            <a:ext cx="5953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19542" name="Freeform 93">
            <a:extLst>
              <a:ext uri="{FF2B5EF4-FFF2-40B4-BE49-F238E27FC236}">
                <a16:creationId xmlns:a16="http://schemas.microsoft.com/office/drawing/2014/main" id="{6D945CDE-037F-445E-9416-01A915F688D2}"/>
              </a:ext>
            </a:extLst>
          </p:cNvPr>
          <p:cNvSpPr>
            <a:spLocks/>
          </p:cNvSpPr>
          <p:nvPr/>
        </p:nvSpPr>
        <p:spPr bwMode="auto">
          <a:xfrm>
            <a:off x="3525838" y="6016625"/>
            <a:ext cx="141287" cy="111125"/>
          </a:xfrm>
          <a:custGeom>
            <a:avLst/>
            <a:gdLst>
              <a:gd name="T0" fmla="*/ 221772988 w 89"/>
              <a:gd name="T1" fmla="*/ 0 h 89"/>
              <a:gd name="T2" fmla="*/ 0 w 89"/>
              <a:gd name="T3" fmla="*/ 74832068 h 89"/>
              <a:gd name="T4" fmla="*/ 221772988 w 89"/>
              <a:gd name="T5" fmla="*/ 137190672 h 89"/>
              <a:gd name="T6" fmla="*/ 0 60000 65536"/>
              <a:gd name="T7" fmla="*/ 0 60000 65536"/>
              <a:gd name="T8" fmla="*/ 0 60000 65536"/>
              <a:gd name="T9" fmla="*/ 0 w 89"/>
              <a:gd name="T10" fmla="*/ 0 h 89"/>
              <a:gd name="T11" fmla="*/ 89 w 89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" h="89">
                <a:moveTo>
                  <a:pt x="88" y="0"/>
                </a:moveTo>
                <a:lnTo>
                  <a:pt x="0" y="48"/>
                </a:lnTo>
                <a:lnTo>
                  <a:pt x="88" y="8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3" name="Arc 94">
            <a:extLst>
              <a:ext uri="{FF2B5EF4-FFF2-40B4-BE49-F238E27FC236}">
                <a16:creationId xmlns:a16="http://schemas.microsoft.com/office/drawing/2014/main" id="{3BFB3962-B929-4396-B8C2-854D27110529}"/>
              </a:ext>
            </a:extLst>
          </p:cNvPr>
          <p:cNvSpPr>
            <a:spLocks/>
          </p:cNvSpPr>
          <p:nvPr/>
        </p:nvSpPr>
        <p:spPr bwMode="auto">
          <a:xfrm>
            <a:off x="5492750" y="2722563"/>
            <a:ext cx="96838" cy="92075"/>
          </a:xfrm>
          <a:custGeom>
            <a:avLst/>
            <a:gdLst>
              <a:gd name="T0" fmla="*/ 0 w 17255"/>
              <a:gd name="T1" fmla="*/ 143296 h 21600"/>
              <a:gd name="T2" fmla="*/ 3050052 w 17255"/>
              <a:gd name="T3" fmla="*/ 135248 h 21600"/>
              <a:gd name="T4" fmla="*/ 1545973 w 17255"/>
              <a:gd name="T5" fmla="*/ 1673084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44" name="Line 95">
            <a:extLst>
              <a:ext uri="{FF2B5EF4-FFF2-40B4-BE49-F238E27FC236}">
                <a16:creationId xmlns:a16="http://schemas.microsoft.com/office/drawing/2014/main" id="{4F4454A2-29B6-4364-A79D-20520D4605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375" y="2230438"/>
            <a:ext cx="0" cy="520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45" name="Rectangle 96">
            <a:extLst>
              <a:ext uri="{FF2B5EF4-FFF2-40B4-BE49-F238E27FC236}">
                <a16:creationId xmlns:a16="http://schemas.microsoft.com/office/drawing/2014/main" id="{479E4470-3747-4CC9-A886-802732E95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75" y="2003425"/>
            <a:ext cx="10890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Other inputs</a:t>
            </a:r>
          </a:p>
        </p:txBody>
      </p:sp>
      <p:sp>
        <p:nvSpPr>
          <p:cNvPr id="19546" name="Arc 97">
            <a:extLst>
              <a:ext uri="{FF2B5EF4-FFF2-40B4-BE49-F238E27FC236}">
                <a16:creationId xmlns:a16="http://schemas.microsoft.com/office/drawing/2014/main" id="{8EBB3693-B3A7-42B9-92F0-9F057BE15137}"/>
              </a:ext>
            </a:extLst>
          </p:cNvPr>
          <p:cNvSpPr>
            <a:spLocks/>
          </p:cNvSpPr>
          <p:nvPr/>
        </p:nvSpPr>
        <p:spPr bwMode="auto">
          <a:xfrm>
            <a:off x="7046913" y="3668713"/>
            <a:ext cx="119062" cy="76200"/>
          </a:xfrm>
          <a:custGeom>
            <a:avLst/>
            <a:gdLst>
              <a:gd name="T0" fmla="*/ 292413 w 21600"/>
              <a:gd name="T1" fmla="*/ 1486057 h 17255"/>
              <a:gd name="T2" fmla="*/ 309820 w 21600"/>
              <a:gd name="T3" fmla="*/ 0 h 17255"/>
              <a:gd name="T4" fmla="*/ 3617528 w 21600"/>
              <a:gd name="T5" fmla="*/ 753225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47" name="Line 98">
            <a:extLst>
              <a:ext uri="{FF2B5EF4-FFF2-40B4-BE49-F238E27FC236}">
                <a16:creationId xmlns:a16="http://schemas.microsoft.com/office/drawing/2014/main" id="{F8F27ED4-CDAD-4674-B1D7-1683D1D95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2675" y="3711575"/>
            <a:ext cx="912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48" name="Rectangle 99">
            <a:extLst>
              <a:ext uri="{FF2B5EF4-FFF2-40B4-BE49-F238E27FC236}">
                <a16:creationId xmlns:a16="http://schemas.microsoft.com/office/drawing/2014/main" id="{7E3091C9-E683-45CE-94D1-916242D12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3538538"/>
            <a:ext cx="7239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>
                <a:solidFill>
                  <a:srgbClr val="000000"/>
                </a:solidFill>
              </a:rPr>
              <a:t>Control</a:t>
            </a:r>
          </a:p>
          <a:p>
            <a:pPr>
              <a:lnSpc>
                <a:spcPct val="80000"/>
              </a:lnSpc>
            </a:pPr>
            <a:r>
              <a:rPr lang="en-US" altLang="ko-KR">
                <a:solidFill>
                  <a:srgbClr val="000000"/>
                </a:solidFill>
              </a:rPr>
              <a:t>signals</a:t>
            </a:r>
          </a:p>
          <a:p>
            <a:pPr eaLnBrk="1">
              <a:lnSpc>
                <a:spcPct val="8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19549" name="Group 104">
            <a:extLst>
              <a:ext uri="{FF2B5EF4-FFF2-40B4-BE49-F238E27FC236}">
                <a16:creationId xmlns:a16="http://schemas.microsoft.com/office/drawing/2014/main" id="{9F5BE5BC-0815-4392-9198-218D45C9B973}"/>
              </a:ext>
            </a:extLst>
          </p:cNvPr>
          <p:cNvGrpSpPr>
            <a:grpSpLocks/>
          </p:cNvGrpSpPr>
          <p:nvPr/>
        </p:nvGrpSpPr>
        <p:grpSpPr bwMode="auto">
          <a:xfrm>
            <a:off x="4435475" y="3490913"/>
            <a:ext cx="180975" cy="361950"/>
            <a:chOff x="2222" y="2510"/>
            <a:chExt cx="115" cy="293"/>
          </a:xfrm>
        </p:grpSpPr>
        <p:sp>
          <p:nvSpPr>
            <p:cNvPr id="19568" name="Rectangle 101">
              <a:extLst>
                <a:ext uri="{FF2B5EF4-FFF2-40B4-BE49-F238E27FC236}">
                  <a16:creationId xmlns:a16="http://schemas.microsoft.com/office/drawing/2014/main" id="{442DD2F7-6023-4B6D-A85B-3385AE3D8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2510"/>
              <a:ext cx="10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9569" name="Rectangle 102">
              <a:extLst>
                <a:ext uri="{FF2B5EF4-FFF2-40B4-BE49-F238E27FC236}">
                  <a16:creationId xmlns:a16="http://schemas.microsoft.com/office/drawing/2014/main" id="{F0EF2237-145B-49BE-8DCD-2E876F9C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" y="2558"/>
              <a:ext cx="115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9570" name="Rectangle 103">
              <a:extLst>
                <a:ext uri="{FF2B5EF4-FFF2-40B4-BE49-F238E27FC236}">
                  <a16:creationId xmlns:a16="http://schemas.microsoft.com/office/drawing/2014/main" id="{BD5ECBCC-882F-4EEC-BB8D-138C212B0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2597"/>
              <a:ext cx="10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550" name="Group 108">
            <a:extLst>
              <a:ext uri="{FF2B5EF4-FFF2-40B4-BE49-F238E27FC236}">
                <a16:creationId xmlns:a16="http://schemas.microsoft.com/office/drawing/2014/main" id="{67FA77E9-9792-4605-9A1A-377789546EE1}"/>
              </a:ext>
            </a:extLst>
          </p:cNvPr>
          <p:cNvGrpSpPr>
            <a:grpSpLocks/>
          </p:cNvGrpSpPr>
          <p:nvPr/>
        </p:nvGrpSpPr>
        <p:grpSpPr bwMode="auto">
          <a:xfrm>
            <a:off x="4435475" y="4224338"/>
            <a:ext cx="180975" cy="360362"/>
            <a:chOff x="2222" y="3102"/>
            <a:chExt cx="115" cy="293"/>
          </a:xfrm>
        </p:grpSpPr>
        <p:sp>
          <p:nvSpPr>
            <p:cNvPr id="19565" name="Rectangle 105">
              <a:extLst>
                <a:ext uri="{FF2B5EF4-FFF2-40B4-BE49-F238E27FC236}">
                  <a16:creationId xmlns:a16="http://schemas.microsoft.com/office/drawing/2014/main" id="{E9CB429F-6024-412C-8944-8B19C7CEA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3102"/>
              <a:ext cx="10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9566" name="Rectangle 106">
              <a:extLst>
                <a:ext uri="{FF2B5EF4-FFF2-40B4-BE49-F238E27FC236}">
                  <a16:creationId xmlns:a16="http://schemas.microsoft.com/office/drawing/2014/main" id="{EAC7E953-ED5B-4380-AB43-9E49C25AD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" y="3146"/>
              <a:ext cx="11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9567" name="Rectangle 107">
              <a:extLst>
                <a:ext uri="{FF2B5EF4-FFF2-40B4-BE49-F238E27FC236}">
                  <a16:creationId xmlns:a16="http://schemas.microsoft.com/office/drawing/2014/main" id="{3F101106-F04E-451A-A1A8-5B1292932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3189"/>
              <a:ext cx="10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551" name="Rectangle 109">
            <a:extLst>
              <a:ext uri="{FF2B5EF4-FFF2-40B4-BE49-F238E27FC236}">
                <a16:creationId xmlns:a16="http://schemas.microsoft.com/office/drawing/2014/main" id="{CE473E0F-EA1B-4859-B0C9-1848CBFF9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3532188"/>
            <a:ext cx="2905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552" name="Rectangle 110">
            <a:extLst>
              <a:ext uri="{FF2B5EF4-FFF2-40B4-BE49-F238E27FC236}">
                <a16:creationId xmlns:a16="http://schemas.microsoft.com/office/drawing/2014/main" id="{4CFB7DBD-3CC7-442D-841F-4C22BFD8D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4016375"/>
            <a:ext cx="2746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9553" name="Rectangle 111">
            <a:extLst>
              <a:ext uri="{FF2B5EF4-FFF2-40B4-BE49-F238E27FC236}">
                <a16:creationId xmlns:a16="http://schemas.microsoft.com/office/drawing/2014/main" id="{7887BC8A-DC6A-438E-B76D-9573530AD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4283075"/>
            <a:ext cx="2746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9554" name="Rectangle 112">
            <a:extLst>
              <a:ext uri="{FF2B5EF4-FFF2-40B4-BE49-F238E27FC236}">
                <a16:creationId xmlns:a16="http://schemas.microsoft.com/office/drawing/2014/main" id="{968B4195-6A02-46FA-AA05-755DD329A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3581400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9555" name="Rectangle 113">
            <a:extLst>
              <a:ext uri="{FF2B5EF4-FFF2-40B4-BE49-F238E27FC236}">
                <a16:creationId xmlns:a16="http://schemas.microsoft.com/office/drawing/2014/main" id="{7EF75280-E8AB-4CB1-A868-77AB30B94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4037013"/>
            <a:ext cx="349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9556" name="Rectangle 114">
            <a:extLst>
              <a:ext uri="{FF2B5EF4-FFF2-40B4-BE49-F238E27FC236}">
                <a16:creationId xmlns:a16="http://schemas.microsoft.com/office/drawing/2014/main" id="{1B88A45A-A9BB-45EC-A1E5-D7FCFCB36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4332288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9557" name="Line 117">
            <a:extLst>
              <a:ext uri="{FF2B5EF4-FFF2-40B4-BE49-F238E27FC236}">
                <a16:creationId xmlns:a16="http://schemas.microsoft.com/office/drawing/2014/main" id="{8F58AD72-962C-4E9C-9EE5-CE5C3E8BB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36290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8" name="Line 118">
            <a:extLst>
              <a:ext uri="{FF2B5EF4-FFF2-40B4-BE49-F238E27FC236}">
                <a16:creationId xmlns:a16="http://schemas.microsoft.com/office/drawing/2014/main" id="{7DBAF79E-DC31-4E65-AC4C-5A298FBA29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6563" y="5346700"/>
            <a:ext cx="0" cy="2301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" name="Text Box 119">
            <a:extLst>
              <a:ext uri="{FF2B5EF4-FFF2-40B4-BE49-F238E27FC236}">
                <a16:creationId xmlns:a16="http://schemas.microsoft.com/office/drawing/2014/main" id="{A06508DF-B308-4910-AD2E-ADAFC0A33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3400425"/>
            <a:ext cx="1244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Combinational</a:t>
            </a:r>
          </a:p>
          <a:p>
            <a:pPr algn="ctr">
              <a:lnSpc>
                <a:spcPct val="90000"/>
              </a:lnSpc>
            </a:pPr>
            <a:r>
              <a:rPr lang="en-US" altLang="ko-KR"/>
              <a:t>Control</a:t>
            </a:r>
          </a:p>
          <a:p>
            <a:pPr algn="ctr">
              <a:lnSpc>
                <a:spcPct val="90000"/>
              </a:lnSpc>
            </a:pPr>
            <a:r>
              <a:rPr lang="en-US" altLang="ko-KR"/>
              <a:t>logic</a:t>
            </a:r>
          </a:p>
        </p:txBody>
      </p:sp>
      <p:sp>
        <p:nvSpPr>
          <p:cNvPr id="19560" name="Line 125">
            <a:extLst>
              <a:ext uri="{FF2B5EF4-FFF2-40B4-BE49-F238E27FC236}">
                <a16:creationId xmlns:a16="http://schemas.microsoft.com/office/drawing/2014/main" id="{1A5F9FA1-AD04-40FA-A5DA-7E71CADDE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925" y="3657600"/>
            <a:ext cx="9525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61" name="Line 126">
            <a:extLst>
              <a:ext uri="{FF2B5EF4-FFF2-40B4-BE49-F238E27FC236}">
                <a16:creationId xmlns:a16="http://schemas.microsoft.com/office/drawing/2014/main" id="{7CDD08B3-1284-478C-9643-E0047A537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925" y="2619375"/>
            <a:ext cx="85725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62" name="Line 127">
            <a:extLst>
              <a:ext uri="{FF2B5EF4-FFF2-40B4-BE49-F238E27FC236}">
                <a16:creationId xmlns:a16="http://schemas.microsoft.com/office/drawing/2014/main" id="{39BC1F34-8E81-4986-A092-C41E8C65E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0525" y="2152650"/>
            <a:ext cx="0" cy="904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63" name="Line 129">
            <a:extLst>
              <a:ext uri="{FF2B5EF4-FFF2-40B4-BE49-F238E27FC236}">
                <a16:creationId xmlns:a16="http://schemas.microsoft.com/office/drawing/2014/main" id="{A74E2AC2-7475-4462-A1BC-0472DF531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0525" y="3048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64" name="Rectangle 130">
            <a:extLst>
              <a:ext uri="{FF2B5EF4-FFF2-40B4-BE49-F238E27FC236}">
                <a16:creationId xmlns:a16="http://schemas.microsoft.com/office/drawing/2014/main" id="{6ECED822-5BE9-4F2E-81A2-2090033D2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43150"/>
            <a:ext cx="5438775" cy="4076700"/>
          </a:xfrm>
          <a:prstGeom prst="rect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BD4CDD9-8810-4A0C-9FB7-08B91E39F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7350" y="293688"/>
            <a:ext cx="3148013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TIMING  SIGNALS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1C76344D-2CD2-46B8-AA6E-20DC38FAE97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552700"/>
            <a:ext cx="6632575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4">
            <a:extLst>
              <a:ext uri="{FF2B5EF4-FFF2-40B4-BE49-F238E27FC236}">
                <a16:creationId xmlns:a16="http://schemas.microsoft.com/office/drawing/2014/main" id="{33143DA4-DBF3-4E9F-83C0-0A4A5A2C9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830263"/>
            <a:ext cx="8008938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/>
              <a:t>- Generated by 4-bit sequence counter and 4</a:t>
            </a:r>
            <a:r>
              <a:rPr lang="en-US" altLang="ko-KR" sz="1800">
                <a:sym typeface="Symbol" panose="05050102010706020507" pitchFamily="18" charset="2"/>
              </a:rPr>
              <a:t></a:t>
            </a:r>
            <a:r>
              <a:rPr lang="en-US" altLang="ko-KR" sz="1800"/>
              <a:t>16 decoder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- The SC can be incremented or cleared.</a:t>
            </a:r>
          </a:p>
          <a:p>
            <a:pPr>
              <a:lnSpc>
                <a:spcPct val="90000"/>
              </a:lnSpc>
            </a:pPr>
            <a:endParaRPr lang="en-US" altLang="ko-KR" sz="1800"/>
          </a:p>
          <a:p>
            <a:pPr>
              <a:lnSpc>
                <a:spcPct val="90000"/>
              </a:lnSpc>
            </a:pPr>
            <a:r>
              <a:rPr lang="en-US" altLang="ko-KR" sz="1800"/>
              <a:t>- Example:   T</a:t>
            </a:r>
            <a:r>
              <a:rPr lang="en-US" altLang="ko-KR" sz="1800" baseline="-25000"/>
              <a:t>0</a:t>
            </a:r>
            <a:r>
              <a:rPr lang="en-US" altLang="ko-KR" sz="1800"/>
              <a:t>, T</a:t>
            </a:r>
            <a:r>
              <a:rPr lang="en-US" altLang="ko-KR" sz="1800" baseline="-25000"/>
              <a:t>1</a:t>
            </a:r>
            <a:r>
              <a:rPr lang="en-US" altLang="ko-KR" sz="1800"/>
              <a:t>, T</a:t>
            </a:r>
            <a:r>
              <a:rPr lang="en-US" altLang="ko-KR" sz="1800" baseline="-25000"/>
              <a:t>2</a:t>
            </a:r>
            <a:r>
              <a:rPr lang="en-US" altLang="ko-KR" sz="1800"/>
              <a:t>, T</a:t>
            </a:r>
            <a:r>
              <a:rPr lang="en-US" altLang="ko-KR" sz="1800" baseline="-25000"/>
              <a:t>3</a:t>
            </a:r>
            <a:r>
              <a:rPr lang="en-US" altLang="ko-KR" sz="1800"/>
              <a:t>, T</a:t>
            </a:r>
            <a:r>
              <a:rPr lang="en-US" altLang="ko-KR" sz="1800" baseline="-25000"/>
              <a:t>4</a:t>
            </a:r>
            <a:r>
              <a:rPr lang="en-US" altLang="ko-KR" sz="1800"/>
              <a:t>, T</a:t>
            </a:r>
            <a:r>
              <a:rPr lang="en-US" altLang="ko-KR" sz="1800" baseline="-25000"/>
              <a:t>0</a:t>
            </a:r>
            <a:r>
              <a:rPr lang="en-US" altLang="ko-KR" sz="1800"/>
              <a:t>, T</a:t>
            </a:r>
            <a:r>
              <a:rPr lang="en-US" altLang="ko-KR" sz="1800" baseline="-25000"/>
              <a:t>1</a:t>
            </a:r>
            <a:r>
              <a:rPr lang="en-US" altLang="ko-KR" sz="1800"/>
              <a:t>, . . .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       Assume: At time T</a:t>
            </a:r>
            <a:r>
              <a:rPr lang="en-US" altLang="ko-KR" sz="1800" baseline="-25000"/>
              <a:t>4</a:t>
            </a:r>
            <a:r>
              <a:rPr lang="en-US" altLang="ko-KR" sz="1800"/>
              <a:t>, SC is cleared to 0 if decoder output D3 is active.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2B3DC221-2CBF-4BBF-983D-7E1766A5E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2165350"/>
            <a:ext cx="2155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D</a:t>
            </a:r>
            <a:r>
              <a:rPr lang="en-US" altLang="ko-KR" sz="1800" baseline="-25000">
                <a:solidFill>
                  <a:srgbClr val="000000"/>
                </a:solidFill>
              </a:rPr>
              <a:t>3</a:t>
            </a:r>
            <a:r>
              <a:rPr lang="en-US" altLang="ko-KR" sz="1800">
                <a:solidFill>
                  <a:srgbClr val="000000"/>
                </a:solidFill>
              </a:rPr>
              <a:t>T</a:t>
            </a:r>
            <a:r>
              <a:rPr lang="en-US" altLang="ko-KR" sz="1800" baseline="-25000">
                <a:solidFill>
                  <a:srgbClr val="000000"/>
                </a:solidFill>
              </a:rPr>
              <a:t>4</a:t>
            </a:r>
            <a:r>
              <a:rPr lang="en-US" altLang="ko-KR" sz="1800">
                <a:solidFill>
                  <a:srgbClr val="000000"/>
                </a:solidFill>
              </a:rPr>
              <a:t>: SC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0</a:t>
            </a:r>
            <a:endParaRPr lang="en-US" altLang="ko-KR" sz="1800">
              <a:solidFill>
                <a:srgbClr val="000000"/>
              </a:solidFill>
            </a:endParaRPr>
          </a:p>
        </p:txBody>
      </p:sp>
      <p:sp>
        <p:nvSpPr>
          <p:cNvPr id="20486" name="Rectangle 9">
            <a:extLst>
              <a:ext uri="{FF2B5EF4-FFF2-40B4-BE49-F238E27FC236}">
                <a16:creationId xmlns:a16="http://schemas.microsoft.com/office/drawing/2014/main" id="{8D3D849E-D4B1-4BE6-8454-2E4960BF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0"/>
            <a:ext cx="1774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Timing and control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A7FD6E3-7B7A-42B2-908F-87960819A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225" y="296863"/>
            <a:ext cx="8809038" cy="434975"/>
          </a:xfrm>
        </p:spPr>
        <p:txBody>
          <a:bodyPr/>
          <a:lstStyle/>
          <a:p>
            <a:r>
              <a:rPr lang="en-US" altLang="ko-KR" sz="2800">
                <a:cs typeface="굴림" panose="020B0600000101010101" pitchFamily="34" charset="-127"/>
              </a:rPr>
              <a:t>INTRODUCTION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1CA3638-DFFC-4F48-95DC-0784D8EE0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09650"/>
            <a:ext cx="8229600" cy="5278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cs typeface="굴림" panose="020B0600000101010101" pitchFamily="34" charset="-127"/>
              </a:rPr>
              <a:t>Every different processor has its own design </a:t>
            </a:r>
          </a:p>
          <a:p>
            <a:pPr>
              <a:buFontTx/>
              <a:buNone/>
            </a:pPr>
            <a:r>
              <a:rPr lang="en-US" altLang="ko-KR" sz="2000">
                <a:cs typeface="굴림" panose="020B0600000101010101" pitchFamily="34" charset="-127"/>
              </a:rPr>
              <a:t>   </a:t>
            </a:r>
            <a:r>
              <a:rPr lang="en-US" altLang="ko-KR" sz="1600">
                <a:cs typeface="굴림" panose="020B0600000101010101" pitchFamily="34" charset="-127"/>
              </a:rPr>
              <a:t>(different registers, buses, micro-operations, machine instructions, etc)</a:t>
            </a:r>
          </a:p>
          <a:p>
            <a:r>
              <a:rPr lang="en-US" altLang="ko-KR" sz="2000">
                <a:cs typeface="굴림" panose="020B0600000101010101" pitchFamily="34" charset="-127"/>
              </a:rPr>
              <a:t>Modern processor is a very complex device</a:t>
            </a:r>
          </a:p>
          <a:p>
            <a:r>
              <a:rPr lang="en-US" altLang="ko-KR" sz="2000">
                <a:cs typeface="굴림" panose="020B0600000101010101" pitchFamily="34" charset="-127"/>
              </a:rPr>
              <a:t>It contains</a:t>
            </a:r>
          </a:p>
          <a:p>
            <a:pPr lvl="1"/>
            <a:r>
              <a:rPr lang="en-US" altLang="ko-KR" sz="1600">
                <a:cs typeface="굴림" panose="020B0600000101010101" pitchFamily="34" charset="-127"/>
              </a:rPr>
              <a:t>Many registers</a:t>
            </a:r>
          </a:p>
          <a:p>
            <a:pPr lvl="1"/>
            <a:r>
              <a:rPr lang="en-US" altLang="ko-KR" sz="1600">
                <a:cs typeface="굴림" panose="020B0600000101010101" pitchFamily="34" charset="-127"/>
              </a:rPr>
              <a:t>Multiple arithmetic units, for both integer and floating point calculations</a:t>
            </a:r>
          </a:p>
          <a:p>
            <a:pPr lvl="1"/>
            <a:r>
              <a:rPr lang="en-US" altLang="ko-KR" sz="1600">
                <a:cs typeface="굴림" panose="020B0600000101010101" pitchFamily="34" charset="-127"/>
              </a:rPr>
              <a:t>The ability to pipeline several consecutive instructions to speed execution</a:t>
            </a:r>
          </a:p>
          <a:p>
            <a:pPr lvl="1"/>
            <a:r>
              <a:rPr lang="en-US" altLang="ko-KR" sz="1600">
                <a:cs typeface="굴림" panose="020B0600000101010101" pitchFamily="34" charset="-127"/>
              </a:rPr>
              <a:t>Etc.</a:t>
            </a:r>
          </a:p>
          <a:p>
            <a:r>
              <a:rPr lang="en-US" altLang="ko-KR" sz="2000">
                <a:cs typeface="굴림" panose="020B0600000101010101" pitchFamily="34" charset="-127"/>
              </a:rPr>
              <a:t>However, to understand how processors work, use a simplified processor model</a:t>
            </a:r>
          </a:p>
          <a:p>
            <a:r>
              <a:rPr lang="en-US" altLang="ko-KR" sz="2000">
                <a:cs typeface="굴림" panose="020B0600000101010101" pitchFamily="34" charset="-127"/>
              </a:rPr>
              <a:t>This is similar to what real processors were like ~25 years ago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6F6F1EA-70B7-4732-AD54-6AA7F14BB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225" y="287338"/>
            <a:ext cx="8809038" cy="434975"/>
          </a:xfrm>
        </p:spPr>
        <p:txBody>
          <a:bodyPr/>
          <a:lstStyle/>
          <a:p>
            <a:r>
              <a:rPr lang="en-US" altLang="ko-KR" sz="2800">
                <a:cs typeface="굴림" panose="020B0600000101010101" pitchFamily="34" charset="-127"/>
              </a:rPr>
              <a:t>INSTRUCTION  CYCLE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81C9561-D39D-4472-B489-10D2FF5D2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9675"/>
            <a:ext cx="8010525" cy="452596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defRPr/>
            </a:pPr>
            <a:r>
              <a:rPr lang="en-US" altLang="ko-KR" sz="2000" dirty="0">
                <a:cs typeface="+mn-cs"/>
              </a:rPr>
              <a:t>In Basic Computer, a machine instruction is executed in the following cycle: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Fetch an instruction </a:t>
            </a:r>
            <a:r>
              <a:rPr lang="en-US" altLang="ko-KR" sz="1600" dirty="0"/>
              <a:t>from memory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Decode</a:t>
            </a:r>
            <a:r>
              <a:rPr lang="en-US" altLang="ko-KR" sz="1600" dirty="0"/>
              <a:t> the instruction and calculate effective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address </a:t>
            </a:r>
            <a:r>
              <a:rPr lang="en-US" altLang="ko-KR" sz="1600" dirty="0"/>
              <a:t>(EA)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altLang="ko-KR" sz="1600" dirty="0"/>
              <a:t>Read the EA from memory if the instruction has an indirect address</a:t>
            </a:r>
          </a:p>
          <a:p>
            <a:pPr marL="800100" lvl="1" indent="-342900">
              <a:buFontTx/>
              <a:buNone/>
              <a:defRPr/>
            </a:pPr>
            <a:r>
              <a:rPr lang="en-US" altLang="ko-KR" sz="1600" dirty="0"/>
              <a:t>     (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Fetch operand</a:t>
            </a:r>
            <a:r>
              <a:rPr lang="en-US" altLang="ko-KR" sz="1600" dirty="0"/>
              <a:t>)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Execute </a:t>
            </a:r>
            <a:r>
              <a:rPr lang="en-US" altLang="ko-KR" sz="1600" dirty="0"/>
              <a:t>the instruction</a:t>
            </a:r>
          </a:p>
          <a:p>
            <a:pPr marL="800100" lvl="1" indent="-342900">
              <a:buFontTx/>
              <a:buAutoNum type="arabicPeriod"/>
              <a:defRPr/>
            </a:pPr>
            <a:endParaRPr lang="en-US" altLang="ko-KR" sz="1600" dirty="0"/>
          </a:p>
          <a:p>
            <a:pPr marL="457200" indent="-457200">
              <a:defRPr/>
            </a:pPr>
            <a:r>
              <a:rPr lang="en-US" altLang="ko-KR" sz="2000" dirty="0">
                <a:cs typeface="+mn-cs"/>
              </a:rPr>
              <a:t>After an instruction is executed, the cycle starts again at step 1, for the next instruction</a:t>
            </a:r>
          </a:p>
          <a:p>
            <a:pPr marL="457200" indent="-457200">
              <a:defRPr/>
            </a:pPr>
            <a:endParaRPr lang="en-US" altLang="ko-KR" sz="2000" dirty="0">
              <a:cs typeface="+mn-cs"/>
            </a:endParaRPr>
          </a:p>
          <a:p>
            <a:pPr marL="457200" indent="-457200">
              <a:defRPr/>
            </a:pPr>
            <a:r>
              <a:rPr lang="en-US" altLang="ko-KR" sz="2000" i="1" dirty="0">
                <a:cs typeface="+mn-cs"/>
              </a:rPr>
              <a:t>Note</a:t>
            </a:r>
            <a:r>
              <a:rPr lang="en-US" altLang="ko-KR" sz="2000" dirty="0">
                <a:cs typeface="+mn-cs"/>
              </a:rPr>
              <a:t>: Every different processor has its own (different) 			instruction cycle </a:t>
            </a:r>
          </a:p>
          <a:p>
            <a:pPr marL="457200" indent="-457200">
              <a:defRPr/>
            </a:pPr>
            <a:endParaRPr lang="en-US" altLang="ko-KR" sz="2000" dirty="0">
              <a:cs typeface="+mn-cs"/>
            </a:endParaRPr>
          </a:p>
          <a:p>
            <a:pPr marL="457200" indent="-457200">
              <a:buFontTx/>
              <a:buChar char="–"/>
              <a:defRPr/>
            </a:pPr>
            <a:endParaRPr lang="en-US" altLang="ko-KR" sz="2000" dirty="0"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FFAC7AF-F3D6-45E3-B8AC-762A10E56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1938" y="303213"/>
            <a:ext cx="3663950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FETCH and DECODE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6B9ACFBA-2CD4-4670-A971-D0A9072E5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1328738"/>
            <a:ext cx="3492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1A1BEAAA-D1BA-4B99-B9C9-948C2F7E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063625"/>
            <a:ext cx="24749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2000"/>
              <a:t>• Fetch and Decode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298E44EF-09E7-4888-98EC-F54500161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1084263"/>
            <a:ext cx="5292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ko-KR" sz="1400"/>
              <a:t>T0: AR </a:t>
            </a:r>
            <a:r>
              <a:rPr lang="en-US" altLang="ko-KR" sz="1400">
                <a:latin typeface="Symbol" panose="05050102010706020507" pitchFamily="18" charset="2"/>
              </a:rPr>
              <a:t></a:t>
            </a:r>
            <a:r>
              <a:rPr lang="en-US" altLang="ko-KR" sz="1400"/>
              <a:t>PC  (S</a:t>
            </a:r>
            <a:r>
              <a:rPr lang="en-US" altLang="ko-KR" sz="1400" baseline="-25000"/>
              <a:t>0</a:t>
            </a:r>
            <a:r>
              <a:rPr lang="en-US" altLang="ko-KR" sz="1400"/>
              <a:t>S</a:t>
            </a:r>
            <a:r>
              <a:rPr lang="en-US" altLang="ko-KR" sz="1400" baseline="-25000"/>
              <a:t>1</a:t>
            </a:r>
            <a:r>
              <a:rPr lang="en-US" altLang="ko-KR" sz="1400"/>
              <a:t>S</a:t>
            </a:r>
            <a:r>
              <a:rPr lang="en-US" altLang="ko-KR" sz="1400" baseline="-25000"/>
              <a:t>2</a:t>
            </a:r>
            <a:r>
              <a:rPr lang="en-US" altLang="ko-KR" sz="1400"/>
              <a:t>=010, T0=1)</a:t>
            </a:r>
          </a:p>
          <a:p>
            <a:pPr>
              <a:lnSpc>
                <a:spcPct val="96000"/>
              </a:lnSpc>
            </a:pPr>
            <a:r>
              <a:rPr lang="en-US" altLang="ko-KR" sz="1400"/>
              <a:t>T1: IR </a:t>
            </a:r>
            <a:r>
              <a:rPr lang="en-US" altLang="ko-KR" sz="1400">
                <a:latin typeface="Symbol" panose="05050102010706020507" pitchFamily="18" charset="2"/>
              </a:rPr>
              <a:t></a:t>
            </a:r>
            <a:r>
              <a:rPr lang="en-US" altLang="ko-KR" sz="1400"/>
              <a:t> M [AR],  PC </a:t>
            </a:r>
            <a:r>
              <a:rPr lang="en-US" altLang="ko-KR" sz="1400">
                <a:latin typeface="Symbol" panose="05050102010706020507" pitchFamily="18" charset="2"/>
              </a:rPr>
              <a:t></a:t>
            </a:r>
            <a:r>
              <a:rPr lang="en-US" altLang="ko-KR" sz="1400"/>
              <a:t> PC + 1   (S0S1S2=111, T1=1)</a:t>
            </a:r>
          </a:p>
          <a:p>
            <a:pPr>
              <a:lnSpc>
                <a:spcPct val="96000"/>
              </a:lnSpc>
            </a:pPr>
            <a:r>
              <a:rPr lang="en-US" altLang="ko-KR" sz="1400"/>
              <a:t>T2: D0, . . . , D7 </a:t>
            </a:r>
            <a:r>
              <a:rPr lang="en-US" altLang="ko-KR" sz="1400">
                <a:latin typeface="Symbol" panose="05050102010706020507" pitchFamily="18" charset="2"/>
              </a:rPr>
              <a:t></a:t>
            </a:r>
            <a:r>
              <a:rPr lang="en-US" altLang="ko-KR" sz="1400"/>
              <a:t> Decode IR(12-14), AR </a:t>
            </a:r>
            <a:r>
              <a:rPr lang="en-US" altLang="ko-KR" sz="1400">
                <a:latin typeface="Symbol" panose="05050102010706020507" pitchFamily="18" charset="2"/>
              </a:rPr>
              <a:t></a:t>
            </a:r>
            <a:r>
              <a:rPr lang="en-US" altLang="ko-KR" sz="1400"/>
              <a:t> IR(0-11), I </a:t>
            </a:r>
            <a:r>
              <a:rPr lang="en-US" altLang="ko-KR" sz="1400">
                <a:latin typeface="Symbol" panose="05050102010706020507" pitchFamily="18" charset="2"/>
              </a:rPr>
              <a:t></a:t>
            </a:r>
            <a:r>
              <a:rPr lang="en-US" altLang="ko-KR" sz="1400"/>
              <a:t> IR(15)</a:t>
            </a:r>
          </a:p>
        </p:txBody>
      </p:sp>
      <p:sp>
        <p:nvSpPr>
          <p:cNvPr id="22534" name="Arc 8">
            <a:extLst>
              <a:ext uri="{FF2B5EF4-FFF2-40B4-BE49-F238E27FC236}">
                <a16:creationId xmlns:a16="http://schemas.microsoft.com/office/drawing/2014/main" id="{553CDABD-D623-42AA-915C-61DD0280099A}"/>
              </a:ext>
            </a:extLst>
          </p:cNvPr>
          <p:cNvSpPr>
            <a:spLocks/>
          </p:cNvSpPr>
          <p:nvPr/>
        </p:nvSpPr>
        <p:spPr bwMode="auto">
          <a:xfrm>
            <a:off x="5475288" y="2044700"/>
            <a:ext cx="112712" cy="87313"/>
          </a:xfrm>
          <a:custGeom>
            <a:avLst/>
            <a:gdLst>
              <a:gd name="T0" fmla="*/ 248086 w 21600"/>
              <a:gd name="T1" fmla="*/ 2235663 h 17255"/>
              <a:gd name="T2" fmla="*/ 262869 w 21600"/>
              <a:gd name="T3" fmla="*/ 0 h 17255"/>
              <a:gd name="T4" fmla="*/ 3069044 w 21600"/>
              <a:gd name="T5" fmla="*/ 113318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9">
            <a:extLst>
              <a:ext uri="{FF2B5EF4-FFF2-40B4-BE49-F238E27FC236}">
                <a16:creationId xmlns:a16="http://schemas.microsoft.com/office/drawing/2014/main" id="{3FA87287-98F0-479C-9765-FF306119E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2098675"/>
            <a:ext cx="242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10">
            <a:extLst>
              <a:ext uri="{FF2B5EF4-FFF2-40B4-BE49-F238E27FC236}">
                <a16:creationId xmlns:a16="http://schemas.microsoft.com/office/drawing/2014/main" id="{013D6307-3A6F-4274-91BE-0102A87C16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2030413"/>
            <a:ext cx="2530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11">
            <a:extLst>
              <a:ext uri="{FF2B5EF4-FFF2-40B4-BE49-F238E27FC236}">
                <a16:creationId xmlns:a16="http://schemas.microsoft.com/office/drawing/2014/main" id="{4C1CBFE9-A432-4268-B974-0838B1213F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4413" y="2098675"/>
            <a:ext cx="123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2">
            <a:extLst>
              <a:ext uri="{FF2B5EF4-FFF2-40B4-BE49-F238E27FC236}">
                <a16:creationId xmlns:a16="http://schemas.microsoft.com/office/drawing/2014/main" id="{8E626DBD-C0E0-44FE-8E2D-43518AAA2A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24413" y="2170113"/>
            <a:ext cx="128587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39" name="Group 19">
            <a:extLst>
              <a:ext uri="{FF2B5EF4-FFF2-40B4-BE49-F238E27FC236}">
                <a16:creationId xmlns:a16="http://schemas.microsoft.com/office/drawing/2014/main" id="{1BAB28D7-1FB5-4351-A1B8-A228B84C9955}"/>
              </a:ext>
            </a:extLst>
          </p:cNvPr>
          <p:cNvGrpSpPr>
            <a:grpSpLocks/>
          </p:cNvGrpSpPr>
          <p:nvPr/>
        </p:nvGrpSpPr>
        <p:grpSpPr bwMode="auto">
          <a:xfrm>
            <a:off x="4906963" y="1971675"/>
            <a:ext cx="320675" cy="255588"/>
            <a:chOff x="2608" y="2732"/>
            <a:chExt cx="217" cy="176"/>
          </a:xfrm>
        </p:grpSpPr>
        <p:sp>
          <p:nvSpPr>
            <p:cNvPr id="22687" name="Arc 13">
              <a:extLst>
                <a:ext uri="{FF2B5EF4-FFF2-40B4-BE49-F238E27FC236}">
                  <a16:creationId xmlns:a16="http://schemas.microsoft.com/office/drawing/2014/main" id="{A22A8805-682D-443C-BFCE-9E80DA391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2737"/>
              <a:ext cx="181" cy="80"/>
            </a:xfrm>
            <a:custGeom>
              <a:avLst/>
              <a:gdLst>
                <a:gd name="T0" fmla="*/ 0 w 21720"/>
                <a:gd name="T1" fmla="*/ 0 h 21600"/>
                <a:gd name="T2" fmla="*/ 0 w 21720"/>
                <a:gd name="T3" fmla="*/ 0 h 21600"/>
                <a:gd name="T4" fmla="*/ 0 w 217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0"/>
                <a:gd name="T10" fmla="*/ 0 h 21600"/>
                <a:gd name="T11" fmla="*/ 21720 w 21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8" name="Arc 14">
              <a:extLst>
                <a:ext uri="{FF2B5EF4-FFF2-40B4-BE49-F238E27FC236}">
                  <a16:creationId xmlns:a16="http://schemas.microsoft.com/office/drawing/2014/main" id="{41EB2524-FBE1-4976-ADCE-DBF5B8176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2816"/>
              <a:ext cx="18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9" name="Line 15">
              <a:extLst>
                <a:ext uri="{FF2B5EF4-FFF2-40B4-BE49-F238E27FC236}">
                  <a16:creationId xmlns:a16="http://schemas.microsoft.com/office/drawing/2014/main" id="{EB038620-97D7-4B31-B613-8414796DB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732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90" name="Line 16">
              <a:extLst>
                <a:ext uri="{FF2B5EF4-FFF2-40B4-BE49-F238E27FC236}">
                  <a16:creationId xmlns:a16="http://schemas.microsoft.com/office/drawing/2014/main" id="{42D58C66-2FA2-4950-99A2-EEBE2B72F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908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91" name="Arc 17">
              <a:extLst>
                <a:ext uri="{FF2B5EF4-FFF2-40B4-BE49-F238E27FC236}">
                  <a16:creationId xmlns:a16="http://schemas.microsoft.com/office/drawing/2014/main" id="{B8EC5054-6D33-46A4-8AF0-40D109FE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2737"/>
              <a:ext cx="33" cy="80"/>
            </a:xfrm>
            <a:custGeom>
              <a:avLst/>
              <a:gdLst>
                <a:gd name="T0" fmla="*/ 0 w 22275"/>
                <a:gd name="T1" fmla="*/ 0 h 21600"/>
                <a:gd name="T2" fmla="*/ 0 w 22275"/>
                <a:gd name="T3" fmla="*/ 0 h 21600"/>
                <a:gd name="T4" fmla="*/ 0 w 222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75"/>
                <a:gd name="T10" fmla="*/ 0 h 21600"/>
                <a:gd name="T11" fmla="*/ 22275 w 222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92" name="Arc 18">
              <a:extLst>
                <a:ext uri="{FF2B5EF4-FFF2-40B4-BE49-F238E27FC236}">
                  <a16:creationId xmlns:a16="http://schemas.microsoft.com/office/drawing/2014/main" id="{0D77546B-67AF-433A-BBFD-F76113E28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2816"/>
              <a:ext cx="32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0" name="Arc 20">
            <a:extLst>
              <a:ext uri="{FF2B5EF4-FFF2-40B4-BE49-F238E27FC236}">
                <a16:creationId xmlns:a16="http://schemas.microsoft.com/office/drawing/2014/main" id="{BBCE933E-521C-40CF-A665-5633BCD9314F}"/>
              </a:ext>
            </a:extLst>
          </p:cNvPr>
          <p:cNvSpPr>
            <a:spLocks/>
          </p:cNvSpPr>
          <p:nvPr/>
        </p:nvSpPr>
        <p:spPr bwMode="auto">
          <a:xfrm>
            <a:off x="5475288" y="2370138"/>
            <a:ext cx="112712" cy="87312"/>
          </a:xfrm>
          <a:custGeom>
            <a:avLst/>
            <a:gdLst>
              <a:gd name="T0" fmla="*/ 248086 w 21600"/>
              <a:gd name="T1" fmla="*/ 2235587 h 17255"/>
              <a:gd name="T2" fmla="*/ 262869 w 21600"/>
              <a:gd name="T3" fmla="*/ 0 h 17255"/>
              <a:gd name="T4" fmla="*/ 3069044 w 21600"/>
              <a:gd name="T5" fmla="*/ 113315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21">
            <a:extLst>
              <a:ext uri="{FF2B5EF4-FFF2-40B4-BE49-F238E27FC236}">
                <a16:creationId xmlns:a16="http://schemas.microsoft.com/office/drawing/2014/main" id="{FAB97172-BD50-44A1-9C47-EB5A4F82B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2424113"/>
            <a:ext cx="238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22">
            <a:extLst>
              <a:ext uri="{FF2B5EF4-FFF2-40B4-BE49-F238E27FC236}">
                <a16:creationId xmlns:a16="http://schemas.microsoft.com/office/drawing/2014/main" id="{1D053951-4D9B-418F-8913-B946FF2273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4238" y="2366963"/>
            <a:ext cx="2651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23">
            <a:extLst>
              <a:ext uri="{FF2B5EF4-FFF2-40B4-BE49-F238E27FC236}">
                <a16:creationId xmlns:a16="http://schemas.microsoft.com/office/drawing/2014/main" id="{EC4CCB16-9E7F-4372-86DA-CD0FE7B356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2424113"/>
            <a:ext cx="25415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24">
            <a:extLst>
              <a:ext uri="{FF2B5EF4-FFF2-40B4-BE49-F238E27FC236}">
                <a16:creationId xmlns:a16="http://schemas.microsoft.com/office/drawing/2014/main" id="{9CD3EBB5-1845-4C36-B826-9371F06109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24413" y="2495550"/>
            <a:ext cx="12382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5" name="Group 31">
            <a:extLst>
              <a:ext uri="{FF2B5EF4-FFF2-40B4-BE49-F238E27FC236}">
                <a16:creationId xmlns:a16="http://schemas.microsoft.com/office/drawing/2014/main" id="{710EDCA1-8F84-43F5-9140-C8B2A3B2E9CD}"/>
              </a:ext>
            </a:extLst>
          </p:cNvPr>
          <p:cNvGrpSpPr>
            <a:grpSpLocks/>
          </p:cNvGrpSpPr>
          <p:nvPr/>
        </p:nvGrpSpPr>
        <p:grpSpPr bwMode="auto">
          <a:xfrm>
            <a:off x="4906963" y="2297113"/>
            <a:ext cx="320675" cy="268287"/>
            <a:chOff x="2608" y="2956"/>
            <a:chExt cx="217" cy="184"/>
          </a:xfrm>
        </p:grpSpPr>
        <p:sp>
          <p:nvSpPr>
            <p:cNvPr id="22681" name="Arc 25">
              <a:extLst>
                <a:ext uri="{FF2B5EF4-FFF2-40B4-BE49-F238E27FC236}">
                  <a16:creationId xmlns:a16="http://schemas.microsoft.com/office/drawing/2014/main" id="{7E985D8B-3826-4031-BF5C-9453CA891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2961"/>
              <a:ext cx="181" cy="84"/>
            </a:xfrm>
            <a:custGeom>
              <a:avLst/>
              <a:gdLst>
                <a:gd name="T0" fmla="*/ 0 w 21720"/>
                <a:gd name="T1" fmla="*/ 0 h 21600"/>
                <a:gd name="T2" fmla="*/ 0 w 21720"/>
                <a:gd name="T3" fmla="*/ 0 h 21600"/>
                <a:gd name="T4" fmla="*/ 0 w 217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0"/>
                <a:gd name="T10" fmla="*/ 0 h 21600"/>
                <a:gd name="T11" fmla="*/ 21720 w 21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2" name="Arc 26">
              <a:extLst>
                <a:ext uri="{FF2B5EF4-FFF2-40B4-BE49-F238E27FC236}">
                  <a16:creationId xmlns:a16="http://schemas.microsoft.com/office/drawing/2014/main" id="{EB174AAE-D28A-40F8-8D65-01029520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3044"/>
              <a:ext cx="180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3" name="Line 27">
              <a:extLst>
                <a:ext uri="{FF2B5EF4-FFF2-40B4-BE49-F238E27FC236}">
                  <a16:creationId xmlns:a16="http://schemas.microsoft.com/office/drawing/2014/main" id="{CF8411D9-5516-49B7-AB64-A583AF6B2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956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4" name="Line 28">
              <a:extLst>
                <a:ext uri="{FF2B5EF4-FFF2-40B4-BE49-F238E27FC236}">
                  <a16:creationId xmlns:a16="http://schemas.microsoft.com/office/drawing/2014/main" id="{E3B0B7DD-D543-44AA-A110-630689090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314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5" name="Arc 29">
              <a:extLst>
                <a:ext uri="{FF2B5EF4-FFF2-40B4-BE49-F238E27FC236}">
                  <a16:creationId xmlns:a16="http://schemas.microsoft.com/office/drawing/2014/main" id="{E783DB50-FA87-4978-B107-BF3F65FC2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2961"/>
              <a:ext cx="33" cy="84"/>
            </a:xfrm>
            <a:custGeom>
              <a:avLst/>
              <a:gdLst>
                <a:gd name="T0" fmla="*/ 0 w 22275"/>
                <a:gd name="T1" fmla="*/ 0 h 21600"/>
                <a:gd name="T2" fmla="*/ 0 w 22275"/>
                <a:gd name="T3" fmla="*/ 0 h 21600"/>
                <a:gd name="T4" fmla="*/ 0 w 222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75"/>
                <a:gd name="T10" fmla="*/ 0 h 21600"/>
                <a:gd name="T11" fmla="*/ 22275 w 222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6" name="Arc 30">
              <a:extLst>
                <a:ext uri="{FF2B5EF4-FFF2-40B4-BE49-F238E27FC236}">
                  <a16:creationId xmlns:a16="http://schemas.microsoft.com/office/drawing/2014/main" id="{543E9441-5A3A-44CA-94EB-AB0469F39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3044"/>
              <a:ext cx="32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6" name="Arc 32">
            <a:extLst>
              <a:ext uri="{FF2B5EF4-FFF2-40B4-BE49-F238E27FC236}">
                <a16:creationId xmlns:a16="http://schemas.microsoft.com/office/drawing/2014/main" id="{D686B895-64F1-49A5-8398-7F8FB7516BCB}"/>
              </a:ext>
            </a:extLst>
          </p:cNvPr>
          <p:cNvSpPr>
            <a:spLocks/>
          </p:cNvSpPr>
          <p:nvPr/>
        </p:nvSpPr>
        <p:spPr bwMode="auto">
          <a:xfrm>
            <a:off x="5475288" y="2711450"/>
            <a:ext cx="112712" cy="90488"/>
          </a:xfrm>
          <a:custGeom>
            <a:avLst/>
            <a:gdLst>
              <a:gd name="T0" fmla="*/ 248086 w 21600"/>
              <a:gd name="T1" fmla="*/ 2488532 h 17255"/>
              <a:gd name="T2" fmla="*/ 262869 w 21600"/>
              <a:gd name="T3" fmla="*/ 0 h 17255"/>
              <a:gd name="T4" fmla="*/ 3069044 w 21600"/>
              <a:gd name="T5" fmla="*/ 126134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33">
            <a:extLst>
              <a:ext uri="{FF2B5EF4-FFF2-40B4-BE49-F238E27FC236}">
                <a16:creationId xmlns:a16="http://schemas.microsoft.com/office/drawing/2014/main" id="{19381D9D-3C77-44E8-B9D7-D82FD0969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2762250"/>
            <a:ext cx="242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34">
            <a:extLst>
              <a:ext uri="{FF2B5EF4-FFF2-40B4-BE49-F238E27FC236}">
                <a16:creationId xmlns:a16="http://schemas.microsoft.com/office/drawing/2014/main" id="{63763BD2-3492-4389-9614-240D379EDD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4238" y="2692400"/>
            <a:ext cx="2476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35">
            <a:extLst>
              <a:ext uri="{FF2B5EF4-FFF2-40B4-BE49-F238E27FC236}">
                <a16:creationId xmlns:a16="http://schemas.microsoft.com/office/drawing/2014/main" id="{9F6E9703-C52D-4B30-BAD8-7CF362CCB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4413" y="2762250"/>
            <a:ext cx="123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36">
            <a:extLst>
              <a:ext uri="{FF2B5EF4-FFF2-40B4-BE49-F238E27FC236}">
                <a16:creationId xmlns:a16="http://schemas.microsoft.com/office/drawing/2014/main" id="{4EB5EFAC-0C65-4949-B3D7-04A9648F2A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4413" y="2820988"/>
            <a:ext cx="117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51" name="Group 43">
            <a:extLst>
              <a:ext uri="{FF2B5EF4-FFF2-40B4-BE49-F238E27FC236}">
                <a16:creationId xmlns:a16="http://schemas.microsoft.com/office/drawing/2014/main" id="{5A685972-1FBD-487C-87DD-165876510C73}"/>
              </a:ext>
            </a:extLst>
          </p:cNvPr>
          <p:cNvGrpSpPr>
            <a:grpSpLocks/>
          </p:cNvGrpSpPr>
          <p:nvPr/>
        </p:nvGrpSpPr>
        <p:grpSpPr bwMode="auto">
          <a:xfrm>
            <a:off x="4906963" y="2624138"/>
            <a:ext cx="320675" cy="266700"/>
            <a:chOff x="2608" y="3180"/>
            <a:chExt cx="217" cy="184"/>
          </a:xfrm>
        </p:grpSpPr>
        <p:sp>
          <p:nvSpPr>
            <p:cNvPr id="22675" name="Arc 37">
              <a:extLst>
                <a:ext uri="{FF2B5EF4-FFF2-40B4-BE49-F238E27FC236}">
                  <a16:creationId xmlns:a16="http://schemas.microsoft.com/office/drawing/2014/main" id="{1C7289D5-85C4-4058-A19B-71292D7DF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3185"/>
              <a:ext cx="181" cy="84"/>
            </a:xfrm>
            <a:custGeom>
              <a:avLst/>
              <a:gdLst>
                <a:gd name="T0" fmla="*/ 0 w 21720"/>
                <a:gd name="T1" fmla="*/ 0 h 21600"/>
                <a:gd name="T2" fmla="*/ 0 w 21720"/>
                <a:gd name="T3" fmla="*/ 0 h 21600"/>
                <a:gd name="T4" fmla="*/ 0 w 217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0"/>
                <a:gd name="T10" fmla="*/ 0 h 21600"/>
                <a:gd name="T11" fmla="*/ 21720 w 21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6" name="Arc 38">
              <a:extLst>
                <a:ext uri="{FF2B5EF4-FFF2-40B4-BE49-F238E27FC236}">
                  <a16:creationId xmlns:a16="http://schemas.microsoft.com/office/drawing/2014/main" id="{A529A194-771C-4C91-A79B-49BF416DC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3268"/>
              <a:ext cx="180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7" name="Line 39">
              <a:extLst>
                <a:ext uri="{FF2B5EF4-FFF2-40B4-BE49-F238E27FC236}">
                  <a16:creationId xmlns:a16="http://schemas.microsoft.com/office/drawing/2014/main" id="{204C21A1-B0D6-48F8-83A6-81D1FF86B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318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8" name="Line 40">
              <a:extLst>
                <a:ext uri="{FF2B5EF4-FFF2-40B4-BE49-F238E27FC236}">
                  <a16:creationId xmlns:a16="http://schemas.microsoft.com/office/drawing/2014/main" id="{C995F2AD-9F1B-490A-AC07-460B4FDFE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3364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9" name="Arc 41">
              <a:extLst>
                <a:ext uri="{FF2B5EF4-FFF2-40B4-BE49-F238E27FC236}">
                  <a16:creationId xmlns:a16="http://schemas.microsoft.com/office/drawing/2014/main" id="{DB5D0E0E-5C03-477D-A157-3366C17A1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3185"/>
              <a:ext cx="33" cy="84"/>
            </a:xfrm>
            <a:custGeom>
              <a:avLst/>
              <a:gdLst>
                <a:gd name="T0" fmla="*/ 0 w 22275"/>
                <a:gd name="T1" fmla="*/ 0 h 21600"/>
                <a:gd name="T2" fmla="*/ 0 w 22275"/>
                <a:gd name="T3" fmla="*/ 0 h 21600"/>
                <a:gd name="T4" fmla="*/ 0 w 222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75"/>
                <a:gd name="T10" fmla="*/ 0 h 21600"/>
                <a:gd name="T11" fmla="*/ 22275 w 222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0" name="Arc 42">
              <a:extLst>
                <a:ext uri="{FF2B5EF4-FFF2-40B4-BE49-F238E27FC236}">
                  <a16:creationId xmlns:a16="http://schemas.microsoft.com/office/drawing/2014/main" id="{EC40C9B2-937E-422A-BFDA-C552ED55F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3268"/>
              <a:ext cx="32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52" name="Line 44">
            <a:extLst>
              <a:ext uri="{FF2B5EF4-FFF2-40B4-BE49-F238E27FC236}">
                <a16:creationId xmlns:a16="http://schemas.microsoft.com/office/drawing/2014/main" id="{EA790479-BCE7-4082-9AE8-C8E1DFE08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1895475"/>
            <a:ext cx="0" cy="1073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Rectangle 45">
            <a:extLst>
              <a:ext uri="{FF2B5EF4-FFF2-40B4-BE49-F238E27FC236}">
                <a16:creationId xmlns:a16="http://schemas.microsoft.com/office/drawing/2014/main" id="{D68C1ACC-2DAC-41E2-9DB3-4F3F62B4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1968500"/>
            <a:ext cx="3397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</a:t>
            </a:r>
            <a:r>
              <a:rPr lang="en-US" altLang="ko-KR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2554" name="Rectangle 46">
            <a:extLst>
              <a:ext uri="{FF2B5EF4-FFF2-40B4-BE49-F238E27FC236}">
                <a16:creationId xmlns:a16="http://schemas.microsoft.com/office/drawing/2014/main" id="{753FFDF5-5948-4755-80A2-72E1DEE8C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25" y="2306638"/>
            <a:ext cx="3397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</a:t>
            </a:r>
            <a:r>
              <a:rPr lang="en-US" altLang="ko-KR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55" name="Rectangle 47">
            <a:extLst>
              <a:ext uri="{FF2B5EF4-FFF2-40B4-BE49-F238E27FC236}">
                <a16:creationId xmlns:a16="http://schemas.microsoft.com/office/drawing/2014/main" id="{25F310E2-C648-46EB-B261-B5DA0AA65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5" y="2646363"/>
            <a:ext cx="3397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</a:t>
            </a:r>
            <a:r>
              <a:rPr lang="en-US" altLang="ko-KR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556" name="Line 48">
            <a:extLst>
              <a:ext uri="{FF2B5EF4-FFF2-40B4-BE49-F238E27FC236}">
                <a16:creationId xmlns:a16="http://schemas.microsoft.com/office/drawing/2014/main" id="{83BEA7D4-B20D-41F2-8628-B5DBDCE98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763" y="1901825"/>
            <a:ext cx="812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Rectangle 49">
            <a:extLst>
              <a:ext uri="{FF2B5EF4-FFF2-40B4-BE49-F238E27FC236}">
                <a16:creationId xmlns:a16="http://schemas.microsoft.com/office/drawing/2014/main" id="{E82A1031-5513-4B5E-990C-7683CE0C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2274888"/>
            <a:ext cx="515937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Bus</a:t>
            </a:r>
          </a:p>
        </p:txBody>
      </p:sp>
      <p:sp>
        <p:nvSpPr>
          <p:cNvPr id="22558" name="Line 50">
            <a:extLst>
              <a:ext uri="{FF2B5EF4-FFF2-40B4-BE49-F238E27FC236}">
                <a16:creationId xmlns:a16="http://schemas.microsoft.com/office/drawing/2014/main" id="{745BA43A-2767-4FB7-B0DF-66C34E245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25" y="1895475"/>
            <a:ext cx="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Line 51">
            <a:extLst>
              <a:ext uri="{FF2B5EF4-FFF2-40B4-BE49-F238E27FC236}">
                <a16:creationId xmlns:a16="http://schemas.microsoft.com/office/drawing/2014/main" id="{B1DE6135-11D1-4EDE-8702-B34EAAA13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6413" y="2959100"/>
            <a:ext cx="327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Line 52">
            <a:extLst>
              <a:ext uri="{FF2B5EF4-FFF2-40B4-BE49-F238E27FC236}">
                <a16:creationId xmlns:a16="http://schemas.microsoft.com/office/drawing/2014/main" id="{2EA695F7-D0CE-46A9-883B-E8FD86669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725" y="2959100"/>
            <a:ext cx="355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Line 53">
            <a:extLst>
              <a:ext uri="{FF2B5EF4-FFF2-40B4-BE49-F238E27FC236}">
                <a16:creationId xmlns:a16="http://schemas.microsoft.com/office/drawing/2014/main" id="{2691F110-038F-4628-8544-AF4F8AEAE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200" y="2965450"/>
            <a:ext cx="0" cy="3165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Rectangle 54">
            <a:extLst>
              <a:ext uri="{FF2B5EF4-FFF2-40B4-BE49-F238E27FC236}">
                <a16:creationId xmlns:a16="http://schemas.microsoft.com/office/drawing/2014/main" id="{EE510FDA-A9FF-4ED8-98EF-C87E4A952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2986088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2563" name="Line 55">
            <a:extLst>
              <a:ext uri="{FF2B5EF4-FFF2-40B4-BE49-F238E27FC236}">
                <a16:creationId xmlns:a16="http://schemas.microsoft.com/office/drawing/2014/main" id="{714C3423-50D3-4938-AADA-C454F3898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8375" y="2965450"/>
            <a:ext cx="0" cy="3303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Rectangle 56">
            <a:extLst>
              <a:ext uri="{FF2B5EF4-FFF2-40B4-BE49-F238E27FC236}">
                <a16:creationId xmlns:a16="http://schemas.microsoft.com/office/drawing/2014/main" id="{4C8C3912-2730-4A48-B20E-36C41AFB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2825750"/>
            <a:ext cx="1123950" cy="569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2565" name="Rectangle 57">
            <a:extLst>
              <a:ext uri="{FF2B5EF4-FFF2-40B4-BE49-F238E27FC236}">
                <a16:creationId xmlns:a16="http://schemas.microsoft.com/office/drawing/2014/main" id="{382687C0-F528-41FA-8AAE-189B4B7CE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8" y="2873375"/>
            <a:ext cx="8620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Memory</a:t>
            </a:r>
          </a:p>
          <a:p>
            <a:pPr eaLnBrk="1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2566" name="Rectangle 58">
            <a:extLst>
              <a:ext uri="{FF2B5EF4-FFF2-40B4-BE49-F238E27FC236}">
                <a16:creationId xmlns:a16="http://schemas.microsoft.com/office/drawing/2014/main" id="{BB7B03A5-27C3-478C-ABD3-821D8EF1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3048000"/>
            <a:ext cx="504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unit</a:t>
            </a:r>
          </a:p>
        </p:txBody>
      </p:sp>
      <p:sp>
        <p:nvSpPr>
          <p:cNvPr id="22567" name="Line 59">
            <a:extLst>
              <a:ext uri="{FF2B5EF4-FFF2-40B4-BE49-F238E27FC236}">
                <a16:creationId xmlns:a16="http://schemas.microsoft.com/office/drawing/2014/main" id="{45EAA724-9C0B-4708-94AB-F8622EB43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0" y="2036763"/>
            <a:ext cx="0" cy="6556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Arc 60">
            <a:extLst>
              <a:ext uri="{FF2B5EF4-FFF2-40B4-BE49-F238E27FC236}">
                <a16:creationId xmlns:a16="http://schemas.microsoft.com/office/drawing/2014/main" id="{53104FF9-02B2-4D67-B874-A201CBDE0136}"/>
              </a:ext>
            </a:extLst>
          </p:cNvPr>
          <p:cNvSpPr>
            <a:spLocks/>
          </p:cNvSpPr>
          <p:nvPr/>
        </p:nvSpPr>
        <p:spPr bwMode="auto">
          <a:xfrm>
            <a:off x="5807075" y="3033713"/>
            <a:ext cx="112713" cy="87312"/>
          </a:xfrm>
          <a:custGeom>
            <a:avLst/>
            <a:gdLst>
              <a:gd name="T0" fmla="*/ 248089 w 21600"/>
              <a:gd name="T1" fmla="*/ 2235587 h 17255"/>
              <a:gd name="T2" fmla="*/ 262872 w 21600"/>
              <a:gd name="T3" fmla="*/ 0 h 17255"/>
              <a:gd name="T4" fmla="*/ 3069123 w 21600"/>
              <a:gd name="T5" fmla="*/ 113315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Line 61">
            <a:extLst>
              <a:ext uri="{FF2B5EF4-FFF2-40B4-BE49-F238E27FC236}">
                <a16:creationId xmlns:a16="http://schemas.microsoft.com/office/drawing/2014/main" id="{7804ECCD-1D23-495C-B504-CFAF87CA2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5175" y="3087688"/>
            <a:ext cx="1230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Arc 62">
            <a:extLst>
              <a:ext uri="{FF2B5EF4-FFF2-40B4-BE49-F238E27FC236}">
                <a16:creationId xmlns:a16="http://schemas.microsoft.com/office/drawing/2014/main" id="{87EC6639-838A-4E71-AAB8-D5E7BADC6187}"/>
              </a:ext>
            </a:extLst>
          </p:cNvPr>
          <p:cNvSpPr>
            <a:spLocks/>
          </p:cNvSpPr>
          <p:nvPr/>
        </p:nvSpPr>
        <p:spPr bwMode="auto">
          <a:xfrm>
            <a:off x="4581525" y="3230563"/>
            <a:ext cx="112713" cy="87312"/>
          </a:xfrm>
          <a:custGeom>
            <a:avLst/>
            <a:gdLst>
              <a:gd name="T0" fmla="*/ 2799577 w 21600"/>
              <a:gd name="T1" fmla="*/ 0 h 17464"/>
              <a:gd name="T2" fmla="*/ 2814637 w 21600"/>
              <a:gd name="T3" fmla="*/ 2182400 h 17464"/>
              <a:gd name="T4" fmla="*/ 0 w 21600"/>
              <a:gd name="T5" fmla="*/ 1106198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1" name="Line 63">
            <a:extLst>
              <a:ext uri="{FF2B5EF4-FFF2-40B4-BE49-F238E27FC236}">
                <a16:creationId xmlns:a16="http://schemas.microsoft.com/office/drawing/2014/main" id="{C886D7EB-E05A-4229-8E5E-064A8C91D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25" y="3284538"/>
            <a:ext cx="774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Rectangle 64">
            <a:extLst>
              <a:ext uri="{FF2B5EF4-FFF2-40B4-BE49-F238E27FC236}">
                <a16:creationId xmlns:a16="http://schemas.microsoft.com/office/drawing/2014/main" id="{1F3B23E7-974F-4169-875C-30B7A9DE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3255963"/>
            <a:ext cx="7889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2573" name="Arc 65">
            <a:extLst>
              <a:ext uri="{FF2B5EF4-FFF2-40B4-BE49-F238E27FC236}">
                <a16:creationId xmlns:a16="http://schemas.microsoft.com/office/drawing/2014/main" id="{07B7427A-82C2-489E-BD0B-BB0A108F0948}"/>
              </a:ext>
            </a:extLst>
          </p:cNvPr>
          <p:cNvSpPr>
            <a:spLocks/>
          </p:cNvSpPr>
          <p:nvPr/>
        </p:nvSpPr>
        <p:spPr bwMode="auto">
          <a:xfrm>
            <a:off x="3992563" y="3402013"/>
            <a:ext cx="90487" cy="109537"/>
          </a:xfrm>
          <a:custGeom>
            <a:avLst/>
            <a:gdLst>
              <a:gd name="T0" fmla="*/ 2429242 w 17464"/>
              <a:gd name="T1" fmla="*/ 2583364 h 21600"/>
              <a:gd name="T2" fmla="*/ 0 w 17464"/>
              <a:gd name="T3" fmla="*/ 2569530 h 21600"/>
              <a:gd name="T4" fmla="*/ 1231305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Line 66">
            <a:extLst>
              <a:ext uri="{FF2B5EF4-FFF2-40B4-BE49-F238E27FC236}">
                <a16:creationId xmlns:a16="http://schemas.microsoft.com/office/drawing/2014/main" id="{C2AE43BB-2D51-4579-800B-95B8794B8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013" y="3511550"/>
            <a:ext cx="0" cy="174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Rectangle 67">
            <a:extLst>
              <a:ext uri="{FF2B5EF4-FFF2-40B4-BE49-F238E27FC236}">
                <a16:creationId xmlns:a16="http://schemas.microsoft.com/office/drawing/2014/main" id="{83869CD6-7A54-4E2A-A275-68B89E509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3435350"/>
            <a:ext cx="5524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Read</a:t>
            </a:r>
          </a:p>
        </p:txBody>
      </p:sp>
      <p:sp>
        <p:nvSpPr>
          <p:cNvPr id="22576" name="Arc 68">
            <a:extLst>
              <a:ext uri="{FF2B5EF4-FFF2-40B4-BE49-F238E27FC236}">
                <a16:creationId xmlns:a16="http://schemas.microsoft.com/office/drawing/2014/main" id="{4E2B6C30-5A8D-4AC8-994A-5A1766128427}"/>
              </a:ext>
            </a:extLst>
          </p:cNvPr>
          <p:cNvSpPr>
            <a:spLocks/>
          </p:cNvSpPr>
          <p:nvPr/>
        </p:nvSpPr>
        <p:spPr bwMode="auto">
          <a:xfrm>
            <a:off x="3322638" y="3033713"/>
            <a:ext cx="112712" cy="87312"/>
          </a:xfrm>
          <a:custGeom>
            <a:avLst/>
            <a:gdLst>
              <a:gd name="T0" fmla="*/ 248086 w 21600"/>
              <a:gd name="T1" fmla="*/ 2235587 h 17255"/>
              <a:gd name="T2" fmla="*/ 262869 w 21600"/>
              <a:gd name="T3" fmla="*/ 0 h 17255"/>
              <a:gd name="T4" fmla="*/ 3069044 w 21600"/>
              <a:gd name="T5" fmla="*/ 113315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Line 69">
            <a:extLst>
              <a:ext uri="{FF2B5EF4-FFF2-40B4-BE49-F238E27FC236}">
                <a16:creationId xmlns:a16="http://schemas.microsoft.com/office/drawing/2014/main" id="{542F4319-8874-4EB6-9C6E-DBF947D0C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0" y="3087688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8" name="Line 70">
            <a:extLst>
              <a:ext uri="{FF2B5EF4-FFF2-40B4-BE49-F238E27FC236}">
                <a16:creationId xmlns:a16="http://schemas.microsoft.com/office/drawing/2014/main" id="{4F7B3596-8DC5-4470-9B2A-EAA57C1F4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430463"/>
            <a:ext cx="0" cy="2039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9" name="Line 71">
            <a:extLst>
              <a:ext uri="{FF2B5EF4-FFF2-40B4-BE49-F238E27FC236}">
                <a16:creationId xmlns:a16="http://schemas.microsoft.com/office/drawing/2014/main" id="{FB0CE52F-3295-4781-ACCB-E7E1A1246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1950" y="2036763"/>
            <a:ext cx="0" cy="3822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Line 72">
            <a:extLst>
              <a:ext uri="{FF2B5EF4-FFF2-40B4-BE49-F238E27FC236}">
                <a16:creationId xmlns:a16="http://schemas.microsoft.com/office/drawing/2014/main" id="{40C4CCC2-2C64-4CC9-991F-D2A6B60AF5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4663" y="3681413"/>
            <a:ext cx="130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Line 73">
            <a:extLst>
              <a:ext uri="{FF2B5EF4-FFF2-40B4-BE49-F238E27FC236}">
                <a16:creationId xmlns:a16="http://schemas.microsoft.com/office/drawing/2014/main" id="{7C12727A-65D7-40A0-9E2E-4BA4F5E613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4488" y="3751263"/>
            <a:ext cx="260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82" name="Group 80">
            <a:extLst>
              <a:ext uri="{FF2B5EF4-FFF2-40B4-BE49-F238E27FC236}">
                <a16:creationId xmlns:a16="http://schemas.microsoft.com/office/drawing/2014/main" id="{B51B4108-8ECE-4D89-B330-BE63613BDBC0}"/>
              </a:ext>
            </a:extLst>
          </p:cNvPr>
          <p:cNvGrpSpPr>
            <a:grpSpLocks/>
          </p:cNvGrpSpPr>
          <p:nvPr/>
        </p:nvGrpSpPr>
        <p:grpSpPr bwMode="auto">
          <a:xfrm>
            <a:off x="3097213" y="3552825"/>
            <a:ext cx="320675" cy="254000"/>
            <a:chOff x="1384" y="3820"/>
            <a:chExt cx="217" cy="176"/>
          </a:xfrm>
        </p:grpSpPr>
        <p:sp>
          <p:nvSpPr>
            <p:cNvPr id="22669" name="Arc 74">
              <a:extLst>
                <a:ext uri="{FF2B5EF4-FFF2-40B4-BE49-F238E27FC236}">
                  <a16:creationId xmlns:a16="http://schemas.microsoft.com/office/drawing/2014/main" id="{F2430162-5843-4551-AE80-A48838E40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3825"/>
              <a:ext cx="181" cy="80"/>
            </a:xfrm>
            <a:custGeom>
              <a:avLst/>
              <a:gdLst>
                <a:gd name="T0" fmla="*/ 0 w 21720"/>
                <a:gd name="T1" fmla="*/ 0 h 21600"/>
                <a:gd name="T2" fmla="*/ 0 w 21720"/>
                <a:gd name="T3" fmla="*/ 0 h 21600"/>
                <a:gd name="T4" fmla="*/ 0 w 217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0"/>
                <a:gd name="T10" fmla="*/ 0 h 21600"/>
                <a:gd name="T11" fmla="*/ 21720 w 21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0" name="Arc 75">
              <a:extLst>
                <a:ext uri="{FF2B5EF4-FFF2-40B4-BE49-F238E27FC236}">
                  <a16:creationId xmlns:a16="http://schemas.microsoft.com/office/drawing/2014/main" id="{C58386B4-E320-48C5-88EA-D25ED7205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3904"/>
              <a:ext cx="18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1" name="Line 76">
              <a:extLst>
                <a:ext uri="{FF2B5EF4-FFF2-40B4-BE49-F238E27FC236}">
                  <a16:creationId xmlns:a16="http://schemas.microsoft.com/office/drawing/2014/main" id="{6D885BAE-6A2D-4B20-A563-ACEEAAE35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82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2" name="Line 77">
              <a:extLst>
                <a:ext uri="{FF2B5EF4-FFF2-40B4-BE49-F238E27FC236}">
                  <a16:creationId xmlns:a16="http://schemas.microsoft.com/office/drawing/2014/main" id="{D8A98535-8507-4B32-8160-DE287F70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996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3" name="Arc 78">
              <a:extLst>
                <a:ext uri="{FF2B5EF4-FFF2-40B4-BE49-F238E27FC236}">
                  <a16:creationId xmlns:a16="http://schemas.microsoft.com/office/drawing/2014/main" id="{536B2FF3-0A4F-43FA-901E-142558160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" y="3825"/>
              <a:ext cx="33" cy="80"/>
            </a:xfrm>
            <a:custGeom>
              <a:avLst/>
              <a:gdLst>
                <a:gd name="T0" fmla="*/ 0 w 22275"/>
                <a:gd name="T1" fmla="*/ 0 h 21600"/>
                <a:gd name="T2" fmla="*/ 0 w 22275"/>
                <a:gd name="T3" fmla="*/ 0 h 21600"/>
                <a:gd name="T4" fmla="*/ 0 w 222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75"/>
                <a:gd name="T10" fmla="*/ 0 h 21600"/>
                <a:gd name="T11" fmla="*/ 22275 w 222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4" name="Arc 79">
              <a:extLst>
                <a:ext uri="{FF2B5EF4-FFF2-40B4-BE49-F238E27FC236}">
                  <a16:creationId xmlns:a16="http://schemas.microsoft.com/office/drawing/2014/main" id="{55A516FC-46F0-49BE-97EB-23CBE455F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" y="3904"/>
              <a:ext cx="32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83" name="Line 81">
            <a:extLst>
              <a:ext uri="{FF2B5EF4-FFF2-40B4-BE49-F238E27FC236}">
                <a16:creationId xmlns:a16="http://schemas.microsoft.com/office/drawing/2014/main" id="{A5950FFA-7CA1-4368-B30A-97CB864B25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14663" y="3609975"/>
            <a:ext cx="123825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Line 83">
            <a:extLst>
              <a:ext uri="{FF2B5EF4-FFF2-40B4-BE49-F238E27FC236}">
                <a16:creationId xmlns:a16="http://schemas.microsoft.com/office/drawing/2014/main" id="{8E953A83-B262-49FA-BA67-290837276C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5575" y="4464050"/>
            <a:ext cx="449263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85" name="Group 90">
            <a:extLst>
              <a:ext uri="{FF2B5EF4-FFF2-40B4-BE49-F238E27FC236}">
                <a16:creationId xmlns:a16="http://schemas.microsoft.com/office/drawing/2014/main" id="{302CD0ED-2BCC-435E-81A9-309FEF9CC3BB}"/>
              </a:ext>
            </a:extLst>
          </p:cNvPr>
          <p:cNvGrpSpPr>
            <a:grpSpLocks/>
          </p:cNvGrpSpPr>
          <p:nvPr/>
        </p:nvGrpSpPr>
        <p:grpSpPr bwMode="auto">
          <a:xfrm>
            <a:off x="3097213" y="4273550"/>
            <a:ext cx="320675" cy="266700"/>
            <a:chOff x="1384" y="4316"/>
            <a:chExt cx="217" cy="184"/>
          </a:xfrm>
        </p:grpSpPr>
        <p:sp>
          <p:nvSpPr>
            <p:cNvPr id="22663" name="Arc 84">
              <a:extLst>
                <a:ext uri="{FF2B5EF4-FFF2-40B4-BE49-F238E27FC236}">
                  <a16:creationId xmlns:a16="http://schemas.microsoft.com/office/drawing/2014/main" id="{50D9A9B1-AAF2-4A24-AE23-49B779C8A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4321"/>
              <a:ext cx="181" cy="84"/>
            </a:xfrm>
            <a:custGeom>
              <a:avLst/>
              <a:gdLst>
                <a:gd name="T0" fmla="*/ 0 w 21720"/>
                <a:gd name="T1" fmla="*/ 0 h 21600"/>
                <a:gd name="T2" fmla="*/ 0 w 21720"/>
                <a:gd name="T3" fmla="*/ 0 h 21600"/>
                <a:gd name="T4" fmla="*/ 0 w 217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0"/>
                <a:gd name="T10" fmla="*/ 0 h 21600"/>
                <a:gd name="T11" fmla="*/ 21720 w 21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4" name="Arc 85">
              <a:extLst>
                <a:ext uri="{FF2B5EF4-FFF2-40B4-BE49-F238E27FC236}">
                  <a16:creationId xmlns:a16="http://schemas.microsoft.com/office/drawing/2014/main" id="{99B229B8-BBFA-43CB-ADFC-7A75B32FB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4404"/>
              <a:ext cx="180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5" name="Line 86">
              <a:extLst>
                <a:ext uri="{FF2B5EF4-FFF2-40B4-BE49-F238E27FC236}">
                  <a16:creationId xmlns:a16="http://schemas.microsoft.com/office/drawing/2014/main" id="{DE2AD1B6-2B84-4394-BAF1-E87F3A129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4316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6" name="Line 87">
              <a:extLst>
                <a:ext uri="{FF2B5EF4-FFF2-40B4-BE49-F238E27FC236}">
                  <a16:creationId xmlns:a16="http://schemas.microsoft.com/office/drawing/2014/main" id="{3A3AF61A-D559-4B2C-91AB-6503FD231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450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7" name="Arc 88">
              <a:extLst>
                <a:ext uri="{FF2B5EF4-FFF2-40B4-BE49-F238E27FC236}">
                  <a16:creationId xmlns:a16="http://schemas.microsoft.com/office/drawing/2014/main" id="{5C4C420B-0F84-458B-BBB4-43D17BA41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" y="4321"/>
              <a:ext cx="33" cy="84"/>
            </a:xfrm>
            <a:custGeom>
              <a:avLst/>
              <a:gdLst>
                <a:gd name="T0" fmla="*/ 0 w 22275"/>
                <a:gd name="T1" fmla="*/ 0 h 21600"/>
                <a:gd name="T2" fmla="*/ 0 w 22275"/>
                <a:gd name="T3" fmla="*/ 0 h 21600"/>
                <a:gd name="T4" fmla="*/ 0 w 222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75"/>
                <a:gd name="T10" fmla="*/ 0 h 21600"/>
                <a:gd name="T11" fmla="*/ 22275 w 222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8" name="Arc 89">
              <a:extLst>
                <a:ext uri="{FF2B5EF4-FFF2-40B4-BE49-F238E27FC236}">
                  <a16:creationId xmlns:a16="http://schemas.microsoft.com/office/drawing/2014/main" id="{9F445756-EB1F-4264-ADAB-60B55C666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" y="4404"/>
              <a:ext cx="32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86" name="Line 91">
            <a:extLst>
              <a:ext uri="{FF2B5EF4-FFF2-40B4-BE49-F238E27FC236}">
                <a16:creationId xmlns:a16="http://schemas.microsoft.com/office/drawing/2014/main" id="{2281CF66-B371-41D0-90E9-7827DB719E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4663" y="4341813"/>
            <a:ext cx="123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7" name="Line 92">
            <a:extLst>
              <a:ext uri="{FF2B5EF4-FFF2-40B4-BE49-F238E27FC236}">
                <a16:creationId xmlns:a16="http://schemas.microsoft.com/office/drawing/2014/main" id="{C3D27158-A8EE-4532-B630-D285E3A15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7413" y="3681413"/>
            <a:ext cx="6048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Rectangle 93">
            <a:extLst>
              <a:ext uri="{FF2B5EF4-FFF2-40B4-BE49-F238E27FC236}">
                <a16:creationId xmlns:a16="http://schemas.microsoft.com/office/drawing/2014/main" id="{087D3A34-2DA0-4CDD-B082-5F7BBA999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3954463"/>
            <a:ext cx="852488" cy="2301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2589" name="Rectangle 94">
            <a:extLst>
              <a:ext uri="{FF2B5EF4-FFF2-40B4-BE49-F238E27FC236}">
                <a16:creationId xmlns:a16="http://schemas.microsoft.com/office/drawing/2014/main" id="{621B4F91-ED1B-4F5C-B3AD-A859C85E4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3935413"/>
            <a:ext cx="4381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22590" name="Arc 95">
            <a:extLst>
              <a:ext uri="{FF2B5EF4-FFF2-40B4-BE49-F238E27FC236}">
                <a16:creationId xmlns:a16="http://schemas.microsoft.com/office/drawing/2014/main" id="{676C409B-A47D-4FBE-8E36-FD21112EBF14}"/>
              </a:ext>
            </a:extLst>
          </p:cNvPr>
          <p:cNvSpPr>
            <a:spLocks/>
          </p:cNvSpPr>
          <p:nvPr/>
        </p:nvSpPr>
        <p:spPr bwMode="auto">
          <a:xfrm>
            <a:off x="5807075" y="4021138"/>
            <a:ext cx="112713" cy="88900"/>
          </a:xfrm>
          <a:custGeom>
            <a:avLst/>
            <a:gdLst>
              <a:gd name="T0" fmla="*/ 248089 w 21600"/>
              <a:gd name="T1" fmla="*/ 2359799 h 17255"/>
              <a:gd name="T2" fmla="*/ 262872 w 21600"/>
              <a:gd name="T3" fmla="*/ 0 h 17255"/>
              <a:gd name="T4" fmla="*/ 3069123 w 21600"/>
              <a:gd name="T5" fmla="*/ 119611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1" name="Line 96">
            <a:extLst>
              <a:ext uri="{FF2B5EF4-FFF2-40B4-BE49-F238E27FC236}">
                <a16:creationId xmlns:a16="http://schemas.microsoft.com/office/drawing/2014/main" id="{FE8E3490-BB53-4FE2-BE57-9A4B21B2F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25" y="4076700"/>
            <a:ext cx="1249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2" name="Line 97">
            <a:extLst>
              <a:ext uri="{FF2B5EF4-FFF2-40B4-BE49-F238E27FC236}">
                <a16:creationId xmlns:a16="http://schemas.microsoft.com/office/drawing/2014/main" id="{D8776CE0-8334-4DC1-8E5E-8A865A949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3290888"/>
            <a:ext cx="0" cy="768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3" name="Arc 98">
            <a:extLst>
              <a:ext uri="{FF2B5EF4-FFF2-40B4-BE49-F238E27FC236}">
                <a16:creationId xmlns:a16="http://schemas.microsoft.com/office/drawing/2014/main" id="{88F4C43A-0BC1-40E3-9A83-A6C5E5612762}"/>
              </a:ext>
            </a:extLst>
          </p:cNvPr>
          <p:cNvSpPr>
            <a:spLocks/>
          </p:cNvSpPr>
          <p:nvPr/>
        </p:nvSpPr>
        <p:spPr bwMode="auto">
          <a:xfrm>
            <a:off x="3595688" y="4021138"/>
            <a:ext cx="111125" cy="88900"/>
          </a:xfrm>
          <a:custGeom>
            <a:avLst/>
            <a:gdLst>
              <a:gd name="T0" fmla="*/ 237761 w 21600"/>
              <a:gd name="T1" fmla="*/ 2359799 h 17255"/>
              <a:gd name="T2" fmla="*/ 251919 w 21600"/>
              <a:gd name="T3" fmla="*/ 0 h 17255"/>
              <a:gd name="T4" fmla="*/ 2941222 w 21600"/>
              <a:gd name="T5" fmla="*/ 1196118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4" name="Line 99">
            <a:extLst>
              <a:ext uri="{FF2B5EF4-FFF2-40B4-BE49-F238E27FC236}">
                <a16:creationId xmlns:a16="http://schemas.microsoft.com/office/drawing/2014/main" id="{1BB90457-BA73-4CBB-802E-292E62C2A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0" y="4076700"/>
            <a:ext cx="1593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5" name="Line 100">
            <a:extLst>
              <a:ext uri="{FF2B5EF4-FFF2-40B4-BE49-F238E27FC236}">
                <a16:creationId xmlns:a16="http://schemas.microsoft.com/office/drawing/2014/main" id="{7B541543-3B58-4852-85C4-58074321A0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7413" y="4400550"/>
            <a:ext cx="403225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6" name="Arc 101">
            <a:extLst>
              <a:ext uri="{FF2B5EF4-FFF2-40B4-BE49-F238E27FC236}">
                <a16:creationId xmlns:a16="http://schemas.microsoft.com/office/drawing/2014/main" id="{804CD17C-F603-4486-AD7E-6E3431607212}"/>
              </a:ext>
            </a:extLst>
          </p:cNvPr>
          <p:cNvSpPr>
            <a:spLocks/>
          </p:cNvSpPr>
          <p:nvPr/>
        </p:nvSpPr>
        <p:spPr bwMode="auto">
          <a:xfrm>
            <a:off x="3792538" y="4191000"/>
            <a:ext cx="90487" cy="111125"/>
          </a:xfrm>
          <a:custGeom>
            <a:avLst/>
            <a:gdLst>
              <a:gd name="T0" fmla="*/ 2429242 w 17464"/>
              <a:gd name="T1" fmla="*/ 2697349 h 21600"/>
              <a:gd name="T2" fmla="*/ 0 w 17464"/>
              <a:gd name="T3" fmla="*/ 2682922 h 21600"/>
              <a:gd name="T4" fmla="*/ 1231305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7" name="Line 102">
            <a:extLst>
              <a:ext uri="{FF2B5EF4-FFF2-40B4-BE49-F238E27FC236}">
                <a16:creationId xmlns:a16="http://schemas.microsoft.com/office/drawing/2014/main" id="{2FB2DA63-359B-490D-A08B-12BA91254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6988" y="4279900"/>
            <a:ext cx="0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8" name="Rectangle 103">
            <a:extLst>
              <a:ext uri="{FF2B5EF4-FFF2-40B4-BE49-F238E27FC236}">
                <a16:creationId xmlns:a16="http://schemas.microsoft.com/office/drawing/2014/main" id="{1FE8E17B-7DEE-4D87-B8F6-577A4F259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4351338"/>
            <a:ext cx="384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22599" name="Line 104">
            <a:extLst>
              <a:ext uri="{FF2B5EF4-FFF2-40B4-BE49-F238E27FC236}">
                <a16:creationId xmlns:a16="http://schemas.microsoft.com/office/drawing/2014/main" id="{DA4129CB-3956-452A-8666-3F632775C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4191000"/>
            <a:ext cx="0" cy="209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0" name="Freeform 105">
            <a:extLst>
              <a:ext uri="{FF2B5EF4-FFF2-40B4-BE49-F238E27FC236}">
                <a16:creationId xmlns:a16="http://schemas.microsoft.com/office/drawing/2014/main" id="{41F485D5-7F1A-4B87-9073-2B84A09ED0F6}"/>
              </a:ext>
            </a:extLst>
          </p:cNvPr>
          <p:cNvSpPr>
            <a:spLocks/>
          </p:cNvSpPr>
          <p:nvPr/>
        </p:nvSpPr>
        <p:spPr bwMode="auto">
          <a:xfrm>
            <a:off x="4368800" y="4122738"/>
            <a:ext cx="131763" cy="58737"/>
          </a:xfrm>
          <a:custGeom>
            <a:avLst/>
            <a:gdLst>
              <a:gd name="T0" fmla="*/ 0 w 89"/>
              <a:gd name="T1" fmla="*/ 82094261 h 41"/>
              <a:gd name="T2" fmla="*/ 87672724 w 89"/>
              <a:gd name="T3" fmla="*/ 0 h 41"/>
              <a:gd name="T4" fmla="*/ 192881766 w 89"/>
              <a:gd name="T5" fmla="*/ 82094261 h 41"/>
              <a:gd name="T6" fmla="*/ 0 60000 65536"/>
              <a:gd name="T7" fmla="*/ 0 60000 65536"/>
              <a:gd name="T8" fmla="*/ 0 60000 65536"/>
              <a:gd name="T9" fmla="*/ 0 w 89"/>
              <a:gd name="T10" fmla="*/ 0 h 41"/>
              <a:gd name="T11" fmla="*/ 89 w 89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" h="41">
                <a:moveTo>
                  <a:pt x="0" y="40"/>
                </a:moveTo>
                <a:lnTo>
                  <a:pt x="40" y="0"/>
                </a:lnTo>
                <a:lnTo>
                  <a:pt x="88" y="4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1" name="Line 106">
            <a:extLst>
              <a:ext uri="{FF2B5EF4-FFF2-40B4-BE49-F238E27FC236}">
                <a16:creationId xmlns:a16="http://schemas.microsoft.com/office/drawing/2014/main" id="{11E06D84-12CD-45E1-8A85-C6CD2F02A5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4663" y="4400550"/>
            <a:ext cx="117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2" name="Line 107">
            <a:extLst>
              <a:ext uri="{FF2B5EF4-FFF2-40B4-BE49-F238E27FC236}">
                <a16:creationId xmlns:a16="http://schemas.microsoft.com/office/drawing/2014/main" id="{33CE766E-53DA-4BC1-93DA-E6A690E1F7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4663" y="5064125"/>
            <a:ext cx="130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3" name="Line 108">
            <a:extLst>
              <a:ext uri="{FF2B5EF4-FFF2-40B4-BE49-F238E27FC236}">
                <a16:creationId xmlns:a16="http://schemas.microsoft.com/office/drawing/2014/main" id="{D5DA550F-F501-4C72-8E52-61D4C4E363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4488" y="5127625"/>
            <a:ext cx="241300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604" name="Group 115">
            <a:extLst>
              <a:ext uri="{FF2B5EF4-FFF2-40B4-BE49-F238E27FC236}">
                <a16:creationId xmlns:a16="http://schemas.microsoft.com/office/drawing/2014/main" id="{60862E18-335B-4C0E-8450-F9B657F6E1FC}"/>
              </a:ext>
            </a:extLst>
          </p:cNvPr>
          <p:cNvGrpSpPr>
            <a:grpSpLocks/>
          </p:cNvGrpSpPr>
          <p:nvPr/>
        </p:nvGrpSpPr>
        <p:grpSpPr bwMode="auto">
          <a:xfrm>
            <a:off x="3097213" y="4935538"/>
            <a:ext cx="320675" cy="257175"/>
            <a:chOff x="1384" y="4772"/>
            <a:chExt cx="217" cy="176"/>
          </a:xfrm>
        </p:grpSpPr>
        <p:sp>
          <p:nvSpPr>
            <p:cNvPr id="22657" name="Arc 109">
              <a:extLst>
                <a:ext uri="{FF2B5EF4-FFF2-40B4-BE49-F238E27FC236}">
                  <a16:creationId xmlns:a16="http://schemas.microsoft.com/office/drawing/2014/main" id="{80856384-958B-4640-876C-7EFCCADB2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4777"/>
              <a:ext cx="181" cy="80"/>
            </a:xfrm>
            <a:custGeom>
              <a:avLst/>
              <a:gdLst>
                <a:gd name="T0" fmla="*/ 0 w 21720"/>
                <a:gd name="T1" fmla="*/ 0 h 21600"/>
                <a:gd name="T2" fmla="*/ 0 w 21720"/>
                <a:gd name="T3" fmla="*/ 0 h 21600"/>
                <a:gd name="T4" fmla="*/ 0 w 217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0"/>
                <a:gd name="T10" fmla="*/ 0 h 21600"/>
                <a:gd name="T11" fmla="*/ 21720 w 21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8" name="Arc 110">
              <a:extLst>
                <a:ext uri="{FF2B5EF4-FFF2-40B4-BE49-F238E27FC236}">
                  <a16:creationId xmlns:a16="http://schemas.microsoft.com/office/drawing/2014/main" id="{C28C867A-EFE1-448F-86A2-330B3DD0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4856"/>
              <a:ext cx="18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9" name="Line 111">
              <a:extLst>
                <a:ext uri="{FF2B5EF4-FFF2-40B4-BE49-F238E27FC236}">
                  <a16:creationId xmlns:a16="http://schemas.microsoft.com/office/drawing/2014/main" id="{B805D880-98F6-4D1A-A9F5-509391658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4772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0" name="Line 112">
              <a:extLst>
                <a:ext uri="{FF2B5EF4-FFF2-40B4-BE49-F238E27FC236}">
                  <a16:creationId xmlns:a16="http://schemas.microsoft.com/office/drawing/2014/main" id="{8AEBC6E9-9A96-4C78-AF06-CC5A79FF2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4948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1" name="Arc 113">
              <a:extLst>
                <a:ext uri="{FF2B5EF4-FFF2-40B4-BE49-F238E27FC236}">
                  <a16:creationId xmlns:a16="http://schemas.microsoft.com/office/drawing/2014/main" id="{ECA969D2-928C-4683-B65D-ED83DBB78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" y="4777"/>
              <a:ext cx="33" cy="80"/>
            </a:xfrm>
            <a:custGeom>
              <a:avLst/>
              <a:gdLst>
                <a:gd name="T0" fmla="*/ 0 w 22275"/>
                <a:gd name="T1" fmla="*/ 0 h 21600"/>
                <a:gd name="T2" fmla="*/ 0 w 22275"/>
                <a:gd name="T3" fmla="*/ 0 h 21600"/>
                <a:gd name="T4" fmla="*/ 0 w 222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75"/>
                <a:gd name="T10" fmla="*/ 0 h 21600"/>
                <a:gd name="T11" fmla="*/ 22275 w 222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2" name="Arc 114">
              <a:extLst>
                <a:ext uri="{FF2B5EF4-FFF2-40B4-BE49-F238E27FC236}">
                  <a16:creationId xmlns:a16="http://schemas.microsoft.com/office/drawing/2014/main" id="{2D315091-4772-49AB-8A88-5A85F3C6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" y="4856"/>
              <a:ext cx="32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05" name="Line 116">
            <a:extLst>
              <a:ext uri="{FF2B5EF4-FFF2-40B4-BE49-F238E27FC236}">
                <a16:creationId xmlns:a16="http://schemas.microsoft.com/office/drawing/2014/main" id="{F00955CF-D295-4B90-929F-49514C2E2B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4663" y="4992688"/>
            <a:ext cx="117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6" name="Rectangle 117">
            <a:extLst>
              <a:ext uri="{FF2B5EF4-FFF2-40B4-BE49-F238E27FC236}">
                <a16:creationId xmlns:a16="http://schemas.microsoft.com/office/drawing/2014/main" id="{20097977-2B49-4325-BF48-6E5B7529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4605338"/>
            <a:ext cx="852488" cy="2428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2607" name="Rectangle 118">
            <a:extLst>
              <a:ext uri="{FF2B5EF4-FFF2-40B4-BE49-F238E27FC236}">
                <a16:creationId xmlns:a16="http://schemas.microsoft.com/office/drawing/2014/main" id="{0711A4FC-3788-4A90-B652-4E20D9869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4595813"/>
            <a:ext cx="4286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22608" name="Arc 119">
            <a:extLst>
              <a:ext uri="{FF2B5EF4-FFF2-40B4-BE49-F238E27FC236}">
                <a16:creationId xmlns:a16="http://schemas.microsoft.com/office/drawing/2014/main" id="{DA1D2025-5AAE-4E71-AF4B-F721879D5C7C}"/>
              </a:ext>
            </a:extLst>
          </p:cNvPr>
          <p:cNvSpPr>
            <a:spLocks/>
          </p:cNvSpPr>
          <p:nvPr/>
        </p:nvSpPr>
        <p:spPr bwMode="auto">
          <a:xfrm>
            <a:off x="5807075" y="4683125"/>
            <a:ext cx="112713" cy="87313"/>
          </a:xfrm>
          <a:custGeom>
            <a:avLst/>
            <a:gdLst>
              <a:gd name="T0" fmla="*/ 248089 w 21600"/>
              <a:gd name="T1" fmla="*/ 2235663 h 17255"/>
              <a:gd name="T2" fmla="*/ 262872 w 21600"/>
              <a:gd name="T3" fmla="*/ 0 h 17255"/>
              <a:gd name="T4" fmla="*/ 3069123 w 21600"/>
              <a:gd name="T5" fmla="*/ 113318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9" name="Line 120">
            <a:extLst>
              <a:ext uri="{FF2B5EF4-FFF2-40B4-BE49-F238E27FC236}">
                <a16:creationId xmlns:a16="http://schemas.microsoft.com/office/drawing/2014/main" id="{52F0A231-2F8D-48A2-981B-DF4DD7263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5" y="4738688"/>
            <a:ext cx="1243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0" name="Arc 121">
            <a:extLst>
              <a:ext uri="{FF2B5EF4-FFF2-40B4-BE49-F238E27FC236}">
                <a16:creationId xmlns:a16="http://schemas.microsoft.com/office/drawing/2014/main" id="{6721BE50-E1A7-42A5-BCA7-1F628F8FC788}"/>
              </a:ext>
            </a:extLst>
          </p:cNvPr>
          <p:cNvSpPr>
            <a:spLocks/>
          </p:cNvSpPr>
          <p:nvPr/>
        </p:nvSpPr>
        <p:spPr bwMode="auto">
          <a:xfrm>
            <a:off x="3595688" y="4683125"/>
            <a:ext cx="111125" cy="87313"/>
          </a:xfrm>
          <a:custGeom>
            <a:avLst/>
            <a:gdLst>
              <a:gd name="T0" fmla="*/ 237761 w 21600"/>
              <a:gd name="T1" fmla="*/ 2235663 h 17255"/>
              <a:gd name="T2" fmla="*/ 251919 w 21600"/>
              <a:gd name="T3" fmla="*/ 0 h 17255"/>
              <a:gd name="T4" fmla="*/ 2941222 w 21600"/>
              <a:gd name="T5" fmla="*/ 113318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1" name="Line 122">
            <a:extLst>
              <a:ext uri="{FF2B5EF4-FFF2-40B4-BE49-F238E27FC236}">
                <a16:creationId xmlns:a16="http://schemas.microsoft.com/office/drawing/2014/main" id="{68D65E7E-30B0-4A24-A1F7-ACCFB9260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0" y="4738688"/>
            <a:ext cx="1587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2" name="Line 123">
            <a:extLst>
              <a:ext uri="{FF2B5EF4-FFF2-40B4-BE49-F238E27FC236}">
                <a16:creationId xmlns:a16="http://schemas.microsoft.com/office/drawing/2014/main" id="{0B7B9458-AB99-46DE-A343-F2FE9F0AD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2650" y="5064125"/>
            <a:ext cx="55562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3" name="Arc 124">
            <a:extLst>
              <a:ext uri="{FF2B5EF4-FFF2-40B4-BE49-F238E27FC236}">
                <a16:creationId xmlns:a16="http://schemas.microsoft.com/office/drawing/2014/main" id="{7D5A03AA-FC86-46EC-9E2E-C1321FF4B82D}"/>
              </a:ext>
            </a:extLst>
          </p:cNvPr>
          <p:cNvSpPr>
            <a:spLocks/>
          </p:cNvSpPr>
          <p:nvPr/>
        </p:nvSpPr>
        <p:spPr bwMode="auto">
          <a:xfrm>
            <a:off x="3933825" y="4854575"/>
            <a:ext cx="88900" cy="111125"/>
          </a:xfrm>
          <a:custGeom>
            <a:avLst/>
            <a:gdLst>
              <a:gd name="T0" fmla="*/ 2303657 w 17464"/>
              <a:gd name="T1" fmla="*/ 2697349 h 21600"/>
              <a:gd name="T2" fmla="*/ 0 w 17464"/>
              <a:gd name="T3" fmla="*/ 2682922 h 21600"/>
              <a:gd name="T4" fmla="*/ 1167662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4" name="Line 125">
            <a:extLst>
              <a:ext uri="{FF2B5EF4-FFF2-40B4-BE49-F238E27FC236}">
                <a16:creationId xmlns:a16="http://schemas.microsoft.com/office/drawing/2014/main" id="{FF81AA7D-6B9F-490C-957C-316811E92B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8275" y="4940300"/>
            <a:ext cx="0" cy="128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5" name="Rectangle 126">
            <a:extLst>
              <a:ext uri="{FF2B5EF4-FFF2-40B4-BE49-F238E27FC236}">
                <a16:creationId xmlns:a16="http://schemas.microsoft.com/office/drawing/2014/main" id="{ECD638A5-3738-4A0F-B67C-159500C9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5041900"/>
            <a:ext cx="4429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INR</a:t>
            </a:r>
          </a:p>
        </p:txBody>
      </p:sp>
      <p:sp>
        <p:nvSpPr>
          <p:cNvPr id="22616" name="Line 127">
            <a:extLst>
              <a:ext uri="{FF2B5EF4-FFF2-40B4-BE49-F238E27FC236}">
                <a16:creationId xmlns:a16="http://schemas.microsoft.com/office/drawing/2014/main" id="{14282608-3B90-4763-A81B-29C25B6BC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4854575"/>
            <a:ext cx="0" cy="209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7" name="Freeform 128">
            <a:extLst>
              <a:ext uri="{FF2B5EF4-FFF2-40B4-BE49-F238E27FC236}">
                <a16:creationId xmlns:a16="http://schemas.microsoft.com/office/drawing/2014/main" id="{9EC87FA1-B8A2-44FD-B9DA-28AD495DE5EB}"/>
              </a:ext>
            </a:extLst>
          </p:cNvPr>
          <p:cNvSpPr>
            <a:spLocks/>
          </p:cNvSpPr>
          <p:nvPr/>
        </p:nvSpPr>
        <p:spPr bwMode="auto">
          <a:xfrm>
            <a:off x="4375150" y="4765675"/>
            <a:ext cx="131763" cy="71438"/>
          </a:xfrm>
          <a:custGeom>
            <a:avLst/>
            <a:gdLst>
              <a:gd name="T0" fmla="*/ 0 w 89"/>
              <a:gd name="T1" fmla="*/ 102025141 h 49"/>
              <a:gd name="T2" fmla="*/ 87672724 w 89"/>
              <a:gd name="T3" fmla="*/ 0 h 49"/>
              <a:gd name="T4" fmla="*/ 192881766 w 89"/>
              <a:gd name="T5" fmla="*/ 102025141 h 49"/>
              <a:gd name="T6" fmla="*/ 0 60000 65536"/>
              <a:gd name="T7" fmla="*/ 0 60000 65536"/>
              <a:gd name="T8" fmla="*/ 0 60000 65536"/>
              <a:gd name="T9" fmla="*/ 0 w 89"/>
              <a:gd name="T10" fmla="*/ 0 h 49"/>
              <a:gd name="T11" fmla="*/ 89 w 8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" h="49">
                <a:moveTo>
                  <a:pt x="0" y="48"/>
                </a:moveTo>
                <a:lnTo>
                  <a:pt x="40" y="0"/>
                </a:lnTo>
                <a:lnTo>
                  <a:pt x="88" y="4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8" name="Rectangle 129">
            <a:extLst>
              <a:ext uri="{FF2B5EF4-FFF2-40B4-BE49-F238E27FC236}">
                <a16:creationId xmlns:a16="http://schemas.microsoft.com/office/drawing/2014/main" id="{93A12AB3-7835-4061-8140-34F6362AE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5394325"/>
            <a:ext cx="1123950" cy="244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2619" name="Rectangle 130">
            <a:extLst>
              <a:ext uri="{FF2B5EF4-FFF2-40B4-BE49-F238E27FC236}">
                <a16:creationId xmlns:a16="http://schemas.microsoft.com/office/drawing/2014/main" id="{4E0F9290-C0F2-47C7-A978-C90C23D18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5387975"/>
            <a:ext cx="3587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22620" name="Arc 131">
            <a:extLst>
              <a:ext uri="{FF2B5EF4-FFF2-40B4-BE49-F238E27FC236}">
                <a16:creationId xmlns:a16="http://schemas.microsoft.com/office/drawing/2014/main" id="{5F719B27-8010-457C-B390-3FFBECF3B2B4}"/>
              </a:ext>
            </a:extLst>
          </p:cNvPr>
          <p:cNvSpPr>
            <a:spLocks/>
          </p:cNvSpPr>
          <p:nvPr/>
        </p:nvSpPr>
        <p:spPr bwMode="auto">
          <a:xfrm>
            <a:off x="5807075" y="5473700"/>
            <a:ext cx="112713" cy="87313"/>
          </a:xfrm>
          <a:custGeom>
            <a:avLst/>
            <a:gdLst>
              <a:gd name="T0" fmla="*/ 248089 w 21600"/>
              <a:gd name="T1" fmla="*/ 2235663 h 17255"/>
              <a:gd name="T2" fmla="*/ 262872 w 21600"/>
              <a:gd name="T3" fmla="*/ 0 h 17255"/>
              <a:gd name="T4" fmla="*/ 3069123 w 21600"/>
              <a:gd name="T5" fmla="*/ 113318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1" name="Line 132">
            <a:extLst>
              <a:ext uri="{FF2B5EF4-FFF2-40B4-BE49-F238E27FC236}">
                <a16:creationId xmlns:a16="http://schemas.microsoft.com/office/drawing/2014/main" id="{8129776C-D7EF-4F2D-A4AF-11A79E955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25" y="5527675"/>
            <a:ext cx="1249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2" name="Line 133">
            <a:extLst>
              <a:ext uri="{FF2B5EF4-FFF2-40B4-BE49-F238E27FC236}">
                <a16:creationId xmlns:a16="http://schemas.microsoft.com/office/drawing/2014/main" id="{F81728EF-FF1D-4B51-AED1-DE1F619B5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5853113"/>
            <a:ext cx="746125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3" name="Arc 134">
            <a:extLst>
              <a:ext uri="{FF2B5EF4-FFF2-40B4-BE49-F238E27FC236}">
                <a16:creationId xmlns:a16="http://schemas.microsoft.com/office/drawing/2014/main" id="{88AE40D2-D4FA-4201-B3B9-19E6073A6975}"/>
              </a:ext>
            </a:extLst>
          </p:cNvPr>
          <p:cNvSpPr>
            <a:spLocks/>
          </p:cNvSpPr>
          <p:nvPr/>
        </p:nvSpPr>
        <p:spPr bwMode="auto">
          <a:xfrm>
            <a:off x="3590925" y="5645150"/>
            <a:ext cx="90488" cy="109538"/>
          </a:xfrm>
          <a:custGeom>
            <a:avLst/>
            <a:gdLst>
              <a:gd name="T0" fmla="*/ 2429326 w 17464"/>
              <a:gd name="T1" fmla="*/ 2583413 h 21600"/>
              <a:gd name="T2" fmla="*/ 0 w 17464"/>
              <a:gd name="T3" fmla="*/ 2569604 h 21600"/>
              <a:gd name="T4" fmla="*/ 1231360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4" name="Line 135">
            <a:extLst>
              <a:ext uri="{FF2B5EF4-FFF2-40B4-BE49-F238E27FC236}">
                <a16:creationId xmlns:a16="http://schemas.microsoft.com/office/drawing/2014/main" id="{FD420E40-1998-4515-8B1D-2816346DFB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5375" y="5732463"/>
            <a:ext cx="0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5" name="Rectangle 136">
            <a:extLst>
              <a:ext uri="{FF2B5EF4-FFF2-40B4-BE49-F238E27FC236}">
                <a16:creationId xmlns:a16="http://schemas.microsoft.com/office/drawing/2014/main" id="{F15F5179-CF80-48B9-8721-BCB71A191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5788025"/>
            <a:ext cx="384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22626" name="Line 137">
            <a:extLst>
              <a:ext uri="{FF2B5EF4-FFF2-40B4-BE49-F238E27FC236}">
                <a16:creationId xmlns:a16="http://schemas.microsoft.com/office/drawing/2014/main" id="{13FD913E-8119-45A6-9F02-7C9BC0943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5649913"/>
            <a:ext cx="0" cy="3254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7" name="Freeform 138">
            <a:extLst>
              <a:ext uri="{FF2B5EF4-FFF2-40B4-BE49-F238E27FC236}">
                <a16:creationId xmlns:a16="http://schemas.microsoft.com/office/drawing/2014/main" id="{55742213-3A13-4C55-8E18-91989CE39740}"/>
              </a:ext>
            </a:extLst>
          </p:cNvPr>
          <p:cNvSpPr>
            <a:spLocks/>
          </p:cNvSpPr>
          <p:nvPr/>
        </p:nvSpPr>
        <p:spPr bwMode="auto">
          <a:xfrm>
            <a:off x="4379913" y="5557838"/>
            <a:ext cx="131762" cy="71437"/>
          </a:xfrm>
          <a:custGeom>
            <a:avLst/>
            <a:gdLst>
              <a:gd name="T0" fmla="*/ 0 w 89"/>
              <a:gd name="T1" fmla="*/ 102022255 h 49"/>
              <a:gd name="T2" fmla="*/ 87672059 w 89"/>
              <a:gd name="T3" fmla="*/ 0 h 49"/>
              <a:gd name="T4" fmla="*/ 192878822 w 89"/>
              <a:gd name="T5" fmla="*/ 102022255 h 49"/>
              <a:gd name="T6" fmla="*/ 0 60000 65536"/>
              <a:gd name="T7" fmla="*/ 0 60000 65536"/>
              <a:gd name="T8" fmla="*/ 0 60000 65536"/>
              <a:gd name="T9" fmla="*/ 0 w 89"/>
              <a:gd name="T10" fmla="*/ 0 h 49"/>
              <a:gd name="T11" fmla="*/ 89 w 8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" h="49">
                <a:moveTo>
                  <a:pt x="0" y="48"/>
                </a:moveTo>
                <a:lnTo>
                  <a:pt x="40" y="0"/>
                </a:lnTo>
                <a:lnTo>
                  <a:pt x="88" y="4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8" name="Line 139">
            <a:extLst>
              <a:ext uri="{FF2B5EF4-FFF2-40B4-BE49-F238E27FC236}">
                <a16:creationId xmlns:a16="http://schemas.microsoft.com/office/drawing/2014/main" id="{51931850-CFA1-4FEA-9EAF-5544492D5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4400550"/>
            <a:ext cx="538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9" name="Line 140">
            <a:extLst>
              <a:ext uri="{FF2B5EF4-FFF2-40B4-BE49-F238E27FC236}">
                <a16:creationId xmlns:a16="http://schemas.microsoft.com/office/drawing/2014/main" id="{6A2F3563-C814-46F6-AA40-74BB82D2D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5950" y="5064125"/>
            <a:ext cx="539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0" name="Line 141">
            <a:extLst>
              <a:ext uri="{FF2B5EF4-FFF2-40B4-BE49-F238E27FC236}">
                <a16:creationId xmlns:a16="http://schemas.microsoft.com/office/drawing/2014/main" id="{4EAACE6C-7A29-42E6-A31A-8BA5B23CD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406900"/>
            <a:ext cx="0" cy="15573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1" name="Line 142">
            <a:extLst>
              <a:ext uri="{FF2B5EF4-FFF2-40B4-BE49-F238E27FC236}">
                <a16:creationId xmlns:a16="http://schemas.microsoft.com/office/drawing/2014/main" id="{46969DFC-D371-4493-8369-F9B25A626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5981700"/>
            <a:ext cx="650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2" name="Rectangle 143">
            <a:extLst>
              <a:ext uri="{FF2B5EF4-FFF2-40B4-BE49-F238E27FC236}">
                <a16:creationId xmlns:a16="http://schemas.microsoft.com/office/drawing/2014/main" id="{2E89D44C-0A01-41A6-8C5D-590312EDC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853113"/>
            <a:ext cx="5953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22633" name="Rectangle 144">
            <a:extLst>
              <a:ext uri="{FF2B5EF4-FFF2-40B4-BE49-F238E27FC236}">
                <a16:creationId xmlns:a16="http://schemas.microsoft.com/office/drawing/2014/main" id="{640E1F3E-723F-4253-95CC-91B32F8A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3962400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634" name="Rectangle 145">
            <a:extLst>
              <a:ext uri="{FF2B5EF4-FFF2-40B4-BE49-F238E27FC236}">
                <a16:creationId xmlns:a16="http://schemas.microsoft.com/office/drawing/2014/main" id="{8C0BE0A7-C55A-400D-8504-563365E5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624388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2635" name="Rectangle 146">
            <a:extLst>
              <a:ext uri="{FF2B5EF4-FFF2-40B4-BE49-F238E27FC236}">
                <a16:creationId xmlns:a16="http://schemas.microsoft.com/office/drawing/2014/main" id="{899D4E36-A795-4B94-BF7A-DA469A785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5414963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2636" name="Line 147">
            <a:extLst>
              <a:ext uri="{FF2B5EF4-FFF2-40B4-BE49-F238E27FC236}">
                <a16:creationId xmlns:a16="http://schemas.microsoft.com/office/drawing/2014/main" id="{5AA8832E-C033-453B-AC75-33C4E5BD6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7713" y="6121400"/>
            <a:ext cx="39163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7" name="Rectangle 148">
            <a:extLst>
              <a:ext uri="{FF2B5EF4-FFF2-40B4-BE49-F238E27FC236}">
                <a16:creationId xmlns:a16="http://schemas.microsoft.com/office/drawing/2014/main" id="{D34619B7-A433-4313-B5B8-AD9F6FD89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6061075"/>
            <a:ext cx="1155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Common bus</a:t>
            </a:r>
          </a:p>
        </p:txBody>
      </p:sp>
      <p:sp>
        <p:nvSpPr>
          <p:cNvPr id="22638" name="Line 149">
            <a:extLst>
              <a:ext uri="{FF2B5EF4-FFF2-40B4-BE49-F238E27FC236}">
                <a16:creationId xmlns:a16="http://schemas.microsoft.com/office/drawing/2014/main" id="{BB24306D-70A9-4AC8-BBF0-2D800CD9E2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7063" y="6249988"/>
            <a:ext cx="4176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9" name="Line 150">
            <a:extLst>
              <a:ext uri="{FF2B5EF4-FFF2-40B4-BE49-F238E27FC236}">
                <a16:creationId xmlns:a16="http://schemas.microsoft.com/office/drawing/2014/main" id="{8EE693F3-6EB4-474A-94DD-47C60A34B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7238" y="2897188"/>
            <a:ext cx="0" cy="3230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0" name="Line 151">
            <a:extLst>
              <a:ext uri="{FF2B5EF4-FFF2-40B4-BE49-F238E27FC236}">
                <a16:creationId xmlns:a16="http://schemas.microsoft.com/office/drawing/2014/main" id="{5CF76B2C-296F-4F2A-B975-848477E4C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475" y="2897188"/>
            <a:ext cx="0" cy="3365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1" name="Oval 152">
            <a:extLst>
              <a:ext uri="{FF2B5EF4-FFF2-40B4-BE49-F238E27FC236}">
                <a16:creationId xmlns:a16="http://schemas.microsoft.com/office/drawing/2014/main" id="{52E8A954-3197-4497-B782-CAA7FC3B6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2854325"/>
            <a:ext cx="117475" cy="71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2642" name="Rectangle 153">
            <a:extLst>
              <a:ext uri="{FF2B5EF4-FFF2-40B4-BE49-F238E27FC236}">
                <a16:creationId xmlns:a16="http://schemas.microsoft.com/office/drawing/2014/main" id="{44E0B65B-C223-4FB0-9836-86BF36DF3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1906588"/>
            <a:ext cx="358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22643" name="Rectangle 154">
            <a:extLst>
              <a:ext uri="{FF2B5EF4-FFF2-40B4-BE49-F238E27FC236}">
                <a16:creationId xmlns:a16="http://schemas.microsoft.com/office/drawing/2014/main" id="{25A85A25-7E58-4C27-862E-FBC0721E4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2287588"/>
            <a:ext cx="358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22644" name="Arc 155">
            <a:extLst>
              <a:ext uri="{FF2B5EF4-FFF2-40B4-BE49-F238E27FC236}">
                <a16:creationId xmlns:a16="http://schemas.microsoft.com/office/drawing/2014/main" id="{70B82F64-2C62-46B0-9E45-B4D182C21374}"/>
              </a:ext>
            </a:extLst>
          </p:cNvPr>
          <p:cNvSpPr>
            <a:spLocks/>
          </p:cNvSpPr>
          <p:nvPr/>
        </p:nvSpPr>
        <p:spPr bwMode="auto">
          <a:xfrm>
            <a:off x="3322638" y="5473700"/>
            <a:ext cx="112712" cy="87313"/>
          </a:xfrm>
          <a:custGeom>
            <a:avLst/>
            <a:gdLst>
              <a:gd name="T0" fmla="*/ 248086 w 21600"/>
              <a:gd name="T1" fmla="*/ 2235663 h 17255"/>
              <a:gd name="T2" fmla="*/ 262869 w 21600"/>
              <a:gd name="T3" fmla="*/ 0 h 17255"/>
              <a:gd name="T4" fmla="*/ 3069044 w 21600"/>
              <a:gd name="T5" fmla="*/ 113318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5" name="Line 156">
            <a:extLst>
              <a:ext uri="{FF2B5EF4-FFF2-40B4-BE49-F238E27FC236}">
                <a16:creationId xmlns:a16="http://schemas.microsoft.com/office/drawing/2014/main" id="{2E3226EC-DDB1-44B1-ABAF-FD867189D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0" y="5527675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6" name="Oval 157">
            <a:extLst>
              <a:ext uri="{FF2B5EF4-FFF2-40B4-BE49-F238E27FC236}">
                <a16:creationId xmlns:a16="http://schemas.microsoft.com/office/drawing/2014/main" id="{BF8B0D3F-1A91-4AF5-8C59-8B588A49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2012950"/>
            <a:ext cx="46038" cy="3333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2647" name="Oval 158">
            <a:extLst>
              <a:ext uri="{FF2B5EF4-FFF2-40B4-BE49-F238E27FC236}">
                <a16:creationId xmlns:a16="http://schemas.microsoft.com/office/drawing/2014/main" id="{4C7CC210-DD97-44EB-823B-96A475AA3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2349500"/>
            <a:ext cx="46038" cy="34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2648" name="Oval 159">
            <a:extLst>
              <a:ext uri="{FF2B5EF4-FFF2-40B4-BE49-F238E27FC236}">
                <a16:creationId xmlns:a16="http://schemas.microsoft.com/office/drawing/2014/main" id="{7E1CA707-4A70-4F78-8A6D-4F811428E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3732213"/>
            <a:ext cx="47625" cy="34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2649" name="Oval 160">
            <a:extLst>
              <a:ext uri="{FF2B5EF4-FFF2-40B4-BE49-F238E27FC236}">
                <a16:creationId xmlns:a16="http://schemas.microsoft.com/office/drawing/2014/main" id="{0AD2A000-DCFE-4528-AA22-9DC6003EB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5116513"/>
            <a:ext cx="46037" cy="3333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2650" name="Oval 161">
            <a:extLst>
              <a:ext uri="{FF2B5EF4-FFF2-40B4-BE49-F238E27FC236}">
                <a16:creationId xmlns:a16="http://schemas.microsoft.com/office/drawing/2014/main" id="{B01ABF8A-6B0A-4F7D-99B4-B8FE5E3A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2012950"/>
            <a:ext cx="47625" cy="3333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2651" name="Oval 162">
            <a:extLst>
              <a:ext uri="{FF2B5EF4-FFF2-40B4-BE49-F238E27FC236}">
                <a16:creationId xmlns:a16="http://schemas.microsoft.com/office/drawing/2014/main" id="{B5790D6B-FAC3-416F-9CF8-68AA77903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2408238"/>
            <a:ext cx="47625" cy="34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2652" name="Oval 163">
            <a:extLst>
              <a:ext uri="{FF2B5EF4-FFF2-40B4-BE49-F238E27FC236}">
                <a16:creationId xmlns:a16="http://schemas.microsoft.com/office/drawing/2014/main" id="{D8A0FBAE-05DB-4F31-A43B-2428D54C3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4059238"/>
            <a:ext cx="47625" cy="3333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2653" name="Oval 164">
            <a:extLst>
              <a:ext uri="{FF2B5EF4-FFF2-40B4-BE49-F238E27FC236}">
                <a16:creationId xmlns:a16="http://schemas.microsoft.com/office/drawing/2014/main" id="{024D2F13-6ECC-41F4-AA23-AC92A9E9B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054600"/>
            <a:ext cx="49213" cy="3333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2654" name="Oval 165">
            <a:extLst>
              <a:ext uri="{FF2B5EF4-FFF2-40B4-BE49-F238E27FC236}">
                <a16:creationId xmlns:a16="http://schemas.microsoft.com/office/drawing/2014/main" id="{4F354816-F1D2-413A-A28C-45963E8F8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964238"/>
            <a:ext cx="49213" cy="3333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2655" name="Rectangle 166">
            <a:extLst>
              <a:ext uri="{FF2B5EF4-FFF2-40B4-BE49-F238E27FC236}">
                <a16:creationId xmlns:a16="http://schemas.microsoft.com/office/drawing/2014/main" id="{0B0C07A9-ECBB-4C3D-84E4-75FF96547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0"/>
            <a:ext cx="16176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Instruction Cycle</a:t>
            </a:r>
          </a:p>
        </p:txBody>
      </p:sp>
      <p:sp>
        <p:nvSpPr>
          <p:cNvPr id="22656" name="Rectangle 167">
            <a:extLst>
              <a:ext uri="{FF2B5EF4-FFF2-40B4-BE49-F238E27FC236}">
                <a16:creationId xmlns:a16="http://schemas.microsoft.com/office/drawing/2014/main" id="{0DCF2D3D-DA61-443B-A9A6-CAB92378A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8" y="1089025"/>
            <a:ext cx="5327650" cy="6937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1A2EEA1-56DD-4E33-ABC5-04CB61CEA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14325"/>
            <a:ext cx="7570788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DETERMINE  THE  TYPE  OF  INSTRUCTION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A98FF3D-7068-4341-B4AC-7F2636F4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63" y="5548313"/>
            <a:ext cx="34925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3556" name="Rectangle 98">
            <a:extLst>
              <a:ext uri="{FF2B5EF4-FFF2-40B4-BE49-F238E27FC236}">
                <a16:creationId xmlns:a16="http://schemas.microsoft.com/office/drawing/2014/main" id="{57475648-9833-437B-892D-0F350999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3427413"/>
            <a:ext cx="9556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= 0 (direct)</a:t>
            </a:r>
          </a:p>
        </p:txBody>
      </p:sp>
      <p:sp>
        <p:nvSpPr>
          <p:cNvPr id="23557" name="Rectangle 124">
            <a:extLst>
              <a:ext uri="{FF2B5EF4-FFF2-40B4-BE49-F238E27FC236}">
                <a16:creationId xmlns:a16="http://schemas.microsoft.com/office/drawing/2014/main" id="{3ABAAF90-F1C9-4F9A-8A43-AE77E3869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5534025"/>
            <a:ext cx="7104063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152400" eaLnBrk="0" hangingPunct="0">
              <a:tabLst>
                <a:tab pos="1143000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152400" eaLnBrk="0" hangingPunct="0">
              <a:tabLst>
                <a:tab pos="1143000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152400" eaLnBrk="0" hangingPunct="0">
              <a:tabLst>
                <a:tab pos="1143000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152400" eaLnBrk="0" hangingPunct="0">
              <a:tabLst>
                <a:tab pos="1143000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152400" eaLnBrk="0" hangingPunct="0">
              <a:tabLst>
                <a:tab pos="1143000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66000"/>
              </a:lnSpc>
              <a:spcBef>
                <a:spcPct val="19000"/>
              </a:spcBef>
            </a:pPr>
            <a:r>
              <a:rPr lang="en-US" altLang="ko-KR" sz="1800"/>
              <a:t>D'</a:t>
            </a:r>
            <a:r>
              <a:rPr lang="en-US" altLang="ko-KR"/>
              <a:t>7</a:t>
            </a:r>
            <a:r>
              <a:rPr lang="en-US" altLang="ko-KR" sz="1800"/>
              <a:t>IT</a:t>
            </a:r>
            <a:r>
              <a:rPr lang="en-US" altLang="ko-KR" sz="1400"/>
              <a:t>3</a:t>
            </a:r>
            <a:r>
              <a:rPr lang="en-US" altLang="ko-KR" sz="1800"/>
              <a:t>:	AR </a:t>
            </a:r>
            <a:r>
              <a:rPr lang="en-US" altLang="ko-KR" sz="1800">
                <a:latin typeface="Symbol" panose="05050102010706020507" pitchFamily="18" charset="2"/>
              </a:rPr>
              <a:t></a:t>
            </a:r>
            <a:r>
              <a:rPr lang="en-US" altLang="ko-KR" sz="1800"/>
              <a:t>M[AR]</a:t>
            </a:r>
          </a:p>
          <a:p>
            <a:pPr>
              <a:lnSpc>
                <a:spcPct val="66000"/>
              </a:lnSpc>
              <a:spcBef>
                <a:spcPct val="19000"/>
              </a:spcBef>
            </a:pPr>
            <a:r>
              <a:rPr lang="en-US" altLang="ko-KR" sz="1800"/>
              <a:t>D'</a:t>
            </a:r>
            <a:r>
              <a:rPr lang="en-US" altLang="ko-KR" sz="1400"/>
              <a:t>7</a:t>
            </a:r>
            <a:r>
              <a:rPr lang="en-US" altLang="ko-KR" sz="1800"/>
              <a:t>I'T</a:t>
            </a:r>
            <a:r>
              <a:rPr lang="en-US" altLang="ko-KR" sz="1400"/>
              <a:t>3</a:t>
            </a:r>
            <a:r>
              <a:rPr lang="en-US" altLang="ko-KR" sz="1800"/>
              <a:t>:	Nothing</a:t>
            </a:r>
          </a:p>
          <a:p>
            <a:pPr>
              <a:lnSpc>
                <a:spcPct val="66000"/>
              </a:lnSpc>
              <a:spcBef>
                <a:spcPct val="19000"/>
              </a:spcBef>
            </a:pPr>
            <a:r>
              <a:rPr lang="en-US" altLang="ko-KR" sz="1800"/>
              <a:t>D</a:t>
            </a:r>
            <a:r>
              <a:rPr lang="en-US" altLang="ko-KR" sz="1400"/>
              <a:t>7</a:t>
            </a:r>
            <a:r>
              <a:rPr lang="en-US" altLang="ko-KR" sz="1800"/>
              <a:t>I'T</a:t>
            </a:r>
            <a:r>
              <a:rPr lang="en-US" altLang="ko-KR" sz="1400"/>
              <a:t>3</a:t>
            </a:r>
            <a:r>
              <a:rPr lang="en-US" altLang="ko-KR" sz="1800"/>
              <a:t>:	Execute a register-reference instr.</a:t>
            </a:r>
          </a:p>
          <a:p>
            <a:pPr>
              <a:lnSpc>
                <a:spcPct val="66000"/>
              </a:lnSpc>
              <a:spcBef>
                <a:spcPct val="19000"/>
              </a:spcBef>
            </a:pPr>
            <a:r>
              <a:rPr lang="en-US" altLang="ko-KR" sz="1800"/>
              <a:t>D</a:t>
            </a:r>
            <a:r>
              <a:rPr lang="en-US" altLang="ko-KR" sz="1400"/>
              <a:t>7</a:t>
            </a:r>
            <a:r>
              <a:rPr lang="en-US" altLang="ko-KR" sz="1800"/>
              <a:t>IT</a:t>
            </a:r>
            <a:r>
              <a:rPr lang="en-US" altLang="ko-KR" sz="1400"/>
              <a:t>3</a:t>
            </a:r>
            <a:r>
              <a:rPr lang="en-US" altLang="ko-KR" sz="1800"/>
              <a:t>:	Execute an input-output instr.</a:t>
            </a:r>
          </a:p>
        </p:txBody>
      </p:sp>
      <p:sp>
        <p:nvSpPr>
          <p:cNvPr id="23558" name="Rectangle 125">
            <a:extLst>
              <a:ext uri="{FF2B5EF4-FFF2-40B4-BE49-F238E27FC236}">
                <a16:creationId xmlns:a16="http://schemas.microsoft.com/office/drawing/2014/main" id="{773AEB0A-4E04-4501-8AA3-1FA427712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25" y="0"/>
            <a:ext cx="15097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Instrction Cycle</a:t>
            </a:r>
          </a:p>
        </p:txBody>
      </p:sp>
      <p:sp>
        <p:nvSpPr>
          <p:cNvPr id="23559" name="Rectangle 4">
            <a:extLst>
              <a:ext uri="{FF2B5EF4-FFF2-40B4-BE49-F238E27FC236}">
                <a16:creationId xmlns:a16="http://schemas.microsoft.com/office/drawing/2014/main" id="{FA5B7869-4A02-4ACB-8ECB-D7E3A73B0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857250"/>
            <a:ext cx="7000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>
                <a:solidFill>
                  <a:srgbClr val="000000"/>
                </a:solidFill>
              </a:rPr>
              <a:t>Start</a:t>
            </a:r>
          </a:p>
          <a:p>
            <a:pPr>
              <a:lnSpc>
                <a:spcPct val="7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latin typeface="Symbol" panose="05050102010706020507" pitchFamily="18" charset="2"/>
              </a:rPr>
              <a:t> 0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A8107C86-76EE-446C-9917-297A6B4EF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868363"/>
            <a:ext cx="801687" cy="2905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439E269F-33A3-4D21-94C2-F11F8384C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1431925"/>
            <a:ext cx="4000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60EDE633-A4D0-4A2E-8364-F12C0AB46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1431925"/>
            <a:ext cx="3317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BE35FDB3-A530-4ADD-BF72-929C9B96A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775" y="1431925"/>
            <a:ext cx="392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97E22721-72F6-4C90-88AF-220C45729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1444625"/>
            <a:ext cx="1019175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3565" name="Arc 13">
            <a:extLst>
              <a:ext uri="{FF2B5EF4-FFF2-40B4-BE49-F238E27FC236}">
                <a16:creationId xmlns:a16="http://schemas.microsoft.com/office/drawing/2014/main" id="{08C43CEF-349B-40D6-BF4C-A4771A37E53C}"/>
              </a:ext>
            </a:extLst>
          </p:cNvPr>
          <p:cNvSpPr>
            <a:spLocks/>
          </p:cNvSpPr>
          <p:nvPr/>
        </p:nvSpPr>
        <p:spPr bwMode="auto">
          <a:xfrm>
            <a:off x="3954463" y="1335088"/>
            <a:ext cx="93662" cy="96837"/>
          </a:xfrm>
          <a:custGeom>
            <a:avLst/>
            <a:gdLst>
              <a:gd name="T0" fmla="*/ 0 w 17255"/>
              <a:gd name="T1" fmla="*/ 166703 h 21600"/>
              <a:gd name="T2" fmla="*/ 2759687 w 17255"/>
              <a:gd name="T3" fmla="*/ 157333 h 21600"/>
              <a:gd name="T4" fmla="*/ 1398791 w 17255"/>
              <a:gd name="T5" fmla="*/ 19463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1D262440-AA35-41D6-B5DC-22ABC08DF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1152525"/>
            <a:ext cx="0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Arc 15">
            <a:extLst>
              <a:ext uri="{FF2B5EF4-FFF2-40B4-BE49-F238E27FC236}">
                <a16:creationId xmlns:a16="http://schemas.microsoft.com/office/drawing/2014/main" id="{9ADB7F38-0951-4FE2-A167-921E043D540D}"/>
              </a:ext>
            </a:extLst>
          </p:cNvPr>
          <p:cNvSpPr>
            <a:spLocks/>
          </p:cNvSpPr>
          <p:nvPr/>
        </p:nvSpPr>
        <p:spPr bwMode="auto">
          <a:xfrm>
            <a:off x="3536950" y="1335088"/>
            <a:ext cx="93663" cy="96837"/>
          </a:xfrm>
          <a:custGeom>
            <a:avLst/>
            <a:gdLst>
              <a:gd name="T0" fmla="*/ 0 w 17255"/>
              <a:gd name="T1" fmla="*/ 166703 h 21600"/>
              <a:gd name="T2" fmla="*/ 2759777 w 17255"/>
              <a:gd name="T3" fmla="*/ 157333 h 21600"/>
              <a:gd name="T4" fmla="*/ 1398849 w 17255"/>
              <a:gd name="T5" fmla="*/ 19463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6">
            <a:extLst>
              <a:ext uri="{FF2B5EF4-FFF2-40B4-BE49-F238E27FC236}">
                <a16:creationId xmlns:a16="http://schemas.microsoft.com/office/drawing/2014/main" id="{2142D56A-9A04-449F-85CE-33B6A207AB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2988" y="1252538"/>
            <a:ext cx="0" cy="112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4C1CC05D-F870-4B10-82DA-D8C27F90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1320800"/>
            <a:ext cx="358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85DDD203-CEB3-42D3-A929-B68B43378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288" y="1885950"/>
            <a:ext cx="3333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68B260C2-3799-4791-AB3D-A425B65BD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0" y="1887538"/>
            <a:ext cx="3317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</a:p>
        </p:txBody>
      </p:sp>
      <p:sp>
        <p:nvSpPr>
          <p:cNvPr id="23572" name="Rectangle 20">
            <a:extLst>
              <a:ext uri="{FF2B5EF4-FFF2-40B4-BE49-F238E27FC236}">
                <a16:creationId xmlns:a16="http://schemas.microsoft.com/office/drawing/2014/main" id="{08BCD4B3-1F8F-4386-AD6D-35E56EDB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1885950"/>
            <a:ext cx="6715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M[AR],</a:t>
            </a:r>
          </a:p>
        </p:txBody>
      </p:sp>
      <p:sp>
        <p:nvSpPr>
          <p:cNvPr id="23573" name="Rectangle 21">
            <a:extLst>
              <a:ext uri="{FF2B5EF4-FFF2-40B4-BE49-F238E27FC236}">
                <a16:creationId xmlns:a16="http://schemas.microsoft.com/office/drawing/2014/main" id="{74DA58FD-61FE-4FC5-BE6A-11D812A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1885950"/>
            <a:ext cx="392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23574" name="Rectangle 22">
            <a:extLst>
              <a:ext uri="{FF2B5EF4-FFF2-40B4-BE49-F238E27FC236}">
                <a16:creationId xmlns:a16="http://schemas.microsoft.com/office/drawing/2014/main" id="{5B3EAEBF-8E3F-4D7B-87E1-2E5D630E7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1887538"/>
            <a:ext cx="3317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</a:p>
        </p:txBody>
      </p:sp>
      <p:sp>
        <p:nvSpPr>
          <p:cNvPr id="23575" name="Rectangle 23">
            <a:extLst>
              <a:ext uri="{FF2B5EF4-FFF2-40B4-BE49-F238E27FC236}">
                <a16:creationId xmlns:a16="http://schemas.microsoft.com/office/drawing/2014/main" id="{909E4435-771B-4187-A7A7-2B6CDAACE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5" y="1885950"/>
            <a:ext cx="6508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+ 1</a:t>
            </a:r>
          </a:p>
        </p:txBody>
      </p:sp>
      <p:sp>
        <p:nvSpPr>
          <p:cNvPr id="23576" name="Rectangle 24">
            <a:extLst>
              <a:ext uri="{FF2B5EF4-FFF2-40B4-BE49-F238E27FC236}">
                <a16:creationId xmlns:a16="http://schemas.microsoft.com/office/drawing/2014/main" id="{BAA4288E-0A3C-44DE-AE8F-EB7CA437F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898650"/>
            <a:ext cx="2200275" cy="2143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3577" name="Arc 25">
            <a:extLst>
              <a:ext uri="{FF2B5EF4-FFF2-40B4-BE49-F238E27FC236}">
                <a16:creationId xmlns:a16="http://schemas.microsoft.com/office/drawing/2014/main" id="{C075461D-A079-4FC2-A634-53A33DFBA8AD}"/>
              </a:ext>
            </a:extLst>
          </p:cNvPr>
          <p:cNvSpPr>
            <a:spLocks/>
          </p:cNvSpPr>
          <p:nvPr/>
        </p:nvSpPr>
        <p:spPr bwMode="auto">
          <a:xfrm>
            <a:off x="3954463" y="1789113"/>
            <a:ext cx="93662" cy="96837"/>
          </a:xfrm>
          <a:custGeom>
            <a:avLst/>
            <a:gdLst>
              <a:gd name="T0" fmla="*/ 0 w 17255"/>
              <a:gd name="T1" fmla="*/ 166703 h 21600"/>
              <a:gd name="T2" fmla="*/ 2759687 w 17255"/>
              <a:gd name="T3" fmla="*/ 157333 h 21600"/>
              <a:gd name="T4" fmla="*/ 1398791 w 17255"/>
              <a:gd name="T5" fmla="*/ 19463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Line 26">
            <a:extLst>
              <a:ext uri="{FF2B5EF4-FFF2-40B4-BE49-F238E27FC236}">
                <a16:creationId xmlns:a16="http://schemas.microsoft.com/office/drawing/2014/main" id="{D104EC21-02C7-41F7-9914-306FFE23C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1666875"/>
            <a:ext cx="0" cy="131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>
            <a:extLst>
              <a:ext uri="{FF2B5EF4-FFF2-40B4-BE49-F238E27FC236}">
                <a16:creationId xmlns:a16="http://schemas.microsoft.com/office/drawing/2014/main" id="{D74CDEBF-6E98-420C-91D4-E891ADD47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1714500"/>
            <a:ext cx="358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23580" name="Rectangle 28">
            <a:extLst>
              <a:ext uri="{FF2B5EF4-FFF2-40B4-BE49-F238E27FC236}">
                <a16:creationId xmlns:a16="http://schemas.microsoft.com/office/drawing/2014/main" id="{3D1C95C5-FAEF-4D88-A239-51ED811B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288" y="2514600"/>
            <a:ext cx="4000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23581" name="Rectangle 29">
            <a:extLst>
              <a:ext uri="{FF2B5EF4-FFF2-40B4-BE49-F238E27FC236}">
                <a16:creationId xmlns:a16="http://schemas.microsoft.com/office/drawing/2014/main" id="{070EE678-88A9-4A36-AE8C-E7E864365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2514600"/>
            <a:ext cx="3317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</a:p>
        </p:txBody>
      </p:sp>
      <p:sp>
        <p:nvSpPr>
          <p:cNvPr id="23582" name="Rectangle 30">
            <a:extLst>
              <a:ext uri="{FF2B5EF4-FFF2-40B4-BE49-F238E27FC236}">
                <a16:creationId xmlns:a16="http://schemas.microsoft.com/office/drawing/2014/main" id="{E287831E-7FAF-40B3-8285-2D0356E39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2514600"/>
            <a:ext cx="7810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IR(0-11),</a:t>
            </a:r>
          </a:p>
        </p:txBody>
      </p:sp>
      <p:sp>
        <p:nvSpPr>
          <p:cNvPr id="23583" name="Rectangle 31">
            <a:extLst>
              <a:ext uri="{FF2B5EF4-FFF2-40B4-BE49-F238E27FC236}">
                <a16:creationId xmlns:a16="http://schemas.microsoft.com/office/drawing/2014/main" id="{A90A22D6-D46E-4435-945D-B070C3DBE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2514600"/>
            <a:ext cx="2238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3584" name="Rectangle 32">
            <a:extLst>
              <a:ext uri="{FF2B5EF4-FFF2-40B4-BE49-F238E27FC236}">
                <a16:creationId xmlns:a16="http://schemas.microsoft.com/office/drawing/2014/main" id="{109EB925-6A0D-4EA0-8870-BDC0C556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2505075"/>
            <a:ext cx="3317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</a:p>
        </p:txBody>
      </p:sp>
      <p:sp>
        <p:nvSpPr>
          <p:cNvPr id="23585" name="Rectangle 33">
            <a:extLst>
              <a:ext uri="{FF2B5EF4-FFF2-40B4-BE49-F238E27FC236}">
                <a16:creationId xmlns:a16="http://schemas.microsoft.com/office/drawing/2014/main" id="{BE1E4B7C-C45F-47DD-B624-A7169F21E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5" y="2514600"/>
            <a:ext cx="603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IR(15)</a:t>
            </a:r>
          </a:p>
        </p:txBody>
      </p:sp>
      <p:sp>
        <p:nvSpPr>
          <p:cNvPr id="23586" name="Rectangle 34">
            <a:extLst>
              <a:ext uri="{FF2B5EF4-FFF2-40B4-BE49-F238E27FC236}">
                <a16:creationId xmlns:a16="http://schemas.microsoft.com/office/drawing/2014/main" id="{EE047FEA-541A-45CD-A628-511A00C2C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352675"/>
            <a:ext cx="2247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Decode Opcode in IR(12-14),</a:t>
            </a:r>
          </a:p>
        </p:txBody>
      </p:sp>
      <p:sp>
        <p:nvSpPr>
          <p:cNvPr id="23587" name="Rectangle 35">
            <a:extLst>
              <a:ext uri="{FF2B5EF4-FFF2-40B4-BE49-F238E27FC236}">
                <a16:creationId xmlns:a16="http://schemas.microsoft.com/office/drawing/2014/main" id="{D68ADBF3-29F8-4F5F-9BCE-1ADDEB53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2355850"/>
            <a:ext cx="2557463" cy="3825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3588" name="Arc 36">
            <a:extLst>
              <a:ext uri="{FF2B5EF4-FFF2-40B4-BE49-F238E27FC236}">
                <a16:creationId xmlns:a16="http://schemas.microsoft.com/office/drawing/2014/main" id="{8DC3525A-592E-4497-A51C-D413BC0E0240}"/>
              </a:ext>
            </a:extLst>
          </p:cNvPr>
          <p:cNvSpPr>
            <a:spLocks/>
          </p:cNvSpPr>
          <p:nvPr/>
        </p:nvSpPr>
        <p:spPr bwMode="auto">
          <a:xfrm>
            <a:off x="3954463" y="2244725"/>
            <a:ext cx="93662" cy="96838"/>
          </a:xfrm>
          <a:custGeom>
            <a:avLst/>
            <a:gdLst>
              <a:gd name="T0" fmla="*/ 0 w 17255"/>
              <a:gd name="T1" fmla="*/ 166705 h 21600"/>
              <a:gd name="T2" fmla="*/ 2759687 w 17255"/>
              <a:gd name="T3" fmla="*/ 157339 h 21600"/>
              <a:gd name="T4" fmla="*/ 1398791 w 17255"/>
              <a:gd name="T5" fmla="*/ 194639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Line 37">
            <a:extLst>
              <a:ext uri="{FF2B5EF4-FFF2-40B4-BE49-F238E27FC236}">
                <a16:creationId xmlns:a16="http://schemas.microsoft.com/office/drawing/2014/main" id="{611B6A68-7C29-48F8-B170-BF86B72AE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2133600"/>
            <a:ext cx="0" cy="120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Rectangle 38">
            <a:extLst>
              <a:ext uri="{FF2B5EF4-FFF2-40B4-BE49-F238E27FC236}">
                <a16:creationId xmlns:a16="http://schemas.microsoft.com/office/drawing/2014/main" id="{53B5F3EC-519A-4023-9F2C-413A7FB69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2171700"/>
            <a:ext cx="358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23591" name="Arc 39">
            <a:extLst>
              <a:ext uri="{FF2B5EF4-FFF2-40B4-BE49-F238E27FC236}">
                <a16:creationId xmlns:a16="http://schemas.microsoft.com/office/drawing/2014/main" id="{9E520B2B-E2AD-4F64-9085-B79A9218B341}"/>
              </a:ext>
            </a:extLst>
          </p:cNvPr>
          <p:cNvSpPr>
            <a:spLocks/>
          </p:cNvSpPr>
          <p:nvPr/>
        </p:nvSpPr>
        <p:spPr bwMode="auto">
          <a:xfrm>
            <a:off x="3967163" y="2932113"/>
            <a:ext cx="93662" cy="96837"/>
          </a:xfrm>
          <a:custGeom>
            <a:avLst/>
            <a:gdLst>
              <a:gd name="T0" fmla="*/ 0 w 17255"/>
              <a:gd name="T1" fmla="*/ 166703 h 21600"/>
              <a:gd name="T2" fmla="*/ 2759687 w 17255"/>
              <a:gd name="T3" fmla="*/ 157333 h 21600"/>
              <a:gd name="T4" fmla="*/ 1398791 w 17255"/>
              <a:gd name="T5" fmla="*/ 19463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Line 40">
            <a:extLst>
              <a:ext uri="{FF2B5EF4-FFF2-40B4-BE49-F238E27FC236}">
                <a16:creationId xmlns:a16="http://schemas.microsoft.com/office/drawing/2014/main" id="{FA047C58-070E-4BAB-900A-808EC59CF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749550"/>
            <a:ext cx="0" cy="212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93" name="Group 127">
            <a:extLst>
              <a:ext uri="{FF2B5EF4-FFF2-40B4-BE49-F238E27FC236}">
                <a16:creationId xmlns:a16="http://schemas.microsoft.com/office/drawing/2014/main" id="{B50EEB66-CB43-4C85-AF23-34D56384A7DF}"/>
              </a:ext>
            </a:extLst>
          </p:cNvPr>
          <p:cNvGrpSpPr>
            <a:grpSpLocks/>
          </p:cNvGrpSpPr>
          <p:nvPr/>
        </p:nvGrpSpPr>
        <p:grpSpPr bwMode="auto">
          <a:xfrm>
            <a:off x="3730625" y="3006725"/>
            <a:ext cx="515938" cy="420688"/>
            <a:chOff x="1696" y="3024"/>
            <a:chExt cx="376" cy="368"/>
          </a:xfrm>
        </p:grpSpPr>
        <p:sp>
          <p:nvSpPr>
            <p:cNvPr id="23673" name="Line 41">
              <a:extLst>
                <a:ext uri="{FF2B5EF4-FFF2-40B4-BE49-F238E27FC236}">
                  <a16:creationId xmlns:a16="http://schemas.microsoft.com/office/drawing/2014/main" id="{19C404FB-5ABB-432E-B0C5-FD8EAD2DA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6" y="3024"/>
              <a:ext cx="208" cy="1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4" name="Line 42">
              <a:extLst>
                <a:ext uri="{FF2B5EF4-FFF2-40B4-BE49-F238E27FC236}">
                  <a16:creationId xmlns:a16="http://schemas.microsoft.com/office/drawing/2014/main" id="{BC01395D-4BA3-468F-A023-1431730FB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3024"/>
              <a:ext cx="176" cy="1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5" name="Line 43">
              <a:extLst>
                <a:ext uri="{FF2B5EF4-FFF2-40B4-BE49-F238E27FC236}">
                  <a16:creationId xmlns:a16="http://schemas.microsoft.com/office/drawing/2014/main" id="{E4CB4CA0-C45D-444E-9741-6A7710F5E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96" y="3184"/>
              <a:ext cx="208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6" name="Line 44">
              <a:extLst>
                <a:ext uri="{FF2B5EF4-FFF2-40B4-BE49-F238E27FC236}">
                  <a16:creationId xmlns:a16="http://schemas.microsoft.com/office/drawing/2014/main" id="{ECBEFB28-B1BD-400E-96CF-5D4E4CF7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6" y="3184"/>
              <a:ext cx="176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94" name="Rectangle 45">
            <a:extLst>
              <a:ext uri="{FF2B5EF4-FFF2-40B4-BE49-F238E27FC236}">
                <a16:creationId xmlns:a16="http://schemas.microsoft.com/office/drawing/2014/main" id="{E80C76BC-0DBD-4208-AC1D-EF8DD217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3100388"/>
            <a:ext cx="37782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</a:t>
            </a:r>
            <a:r>
              <a:rPr lang="en-US" altLang="ko-KR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3595" name="Line 46">
            <a:extLst>
              <a:ext uri="{FF2B5EF4-FFF2-40B4-BE49-F238E27FC236}">
                <a16:creationId xmlns:a16="http://schemas.microsoft.com/office/drawing/2014/main" id="{05C3258E-421F-47DB-B631-ACAEBEE630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2913" y="3205163"/>
            <a:ext cx="1746250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Line 47">
            <a:extLst>
              <a:ext uri="{FF2B5EF4-FFF2-40B4-BE49-F238E27FC236}">
                <a16:creationId xmlns:a16="http://schemas.microsoft.com/office/drawing/2014/main" id="{6C087D1E-824D-43E0-B808-E40AE4F30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5300" y="3209925"/>
            <a:ext cx="70167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Rectangle 48">
            <a:extLst>
              <a:ext uri="{FF2B5EF4-FFF2-40B4-BE49-F238E27FC236}">
                <a16:creationId xmlns:a16="http://schemas.microsoft.com/office/drawing/2014/main" id="{EF818739-44F8-4E26-B9F4-571BEEF2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979738"/>
            <a:ext cx="305435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= 0 (Memory-reference) =&gt;opcode ≠ </a:t>
            </a:r>
            <a:r>
              <a:rPr lang="en-US" altLang="ko-KR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23598" name="Rectangle 49">
            <a:extLst>
              <a:ext uri="{FF2B5EF4-FFF2-40B4-BE49-F238E27FC236}">
                <a16:creationId xmlns:a16="http://schemas.microsoft.com/office/drawing/2014/main" id="{A6F884A2-062E-488D-B260-E6236483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2979738"/>
            <a:ext cx="1592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(Register or I/O) = 1</a:t>
            </a:r>
          </a:p>
        </p:txBody>
      </p:sp>
      <p:sp>
        <p:nvSpPr>
          <p:cNvPr id="23599" name="Line 50">
            <a:extLst>
              <a:ext uri="{FF2B5EF4-FFF2-40B4-BE49-F238E27FC236}">
                <a16:creationId xmlns:a16="http://schemas.microsoft.com/office/drawing/2014/main" id="{D8444DE8-1778-495C-9DD2-37FE41BADC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9288" y="3446463"/>
            <a:ext cx="306387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Line 51">
            <a:extLst>
              <a:ext uri="{FF2B5EF4-FFF2-40B4-BE49-F238E27FC236}">
                <a16:creationId xmlns:a16="http://schemas.microsoft.com/office/drawing/2014/main" id="{B1D76EF8-915E-481F-8E38-84D0EB21B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3446463"/>
            <a:ext cx="269875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Line 52">
            <a:extLst>
              <a:ext uri="{FF2B5EF4-FFF2-40B4-BE49-F238E27FC236}">
                <a16:creationId xmlns:a16="http://schemas.microsoft.com/office/drawing/2014/main" id="{651FC256-CAB1-4CA5-9D1E-AB7A177597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29288" y="3659188"/>
            <a:ext cx="306387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2" name="Line 53">
            <a:extLst>
              <a:ext uri="{FF2B5EF4-FFF2-40B4-BE49-F238E27FC236}">
                <a16:creationId xmlns:a16="http://schemas.microsoft.com/office/drawing/2014/main" id="{D1EBCE0D-BFB7-49E5-9515-64A7BB7422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4563" y="3659188"/>
            <a:ext cx="269875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3" name="Rectangle 54">
            <a:extLst>
              <a:ext uri="{FF2B5EF4-FFF2-40B4-BE49-F238E27FC236}">
                <a16:creationId xmlns:a16="http://schemas.microsoft.com/office/drawing/2014/main" id="{457606BD-F793-4E87-8E56-87E40F0E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571875"/>
            <a:ext cx="2238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3604" name="Line 55">
            <a:extLst>
              <a:ext uri="{FF2B5EF4-FFF2-40B4-BE49-F238E27FC236}">
                <a16:creationId xmlns:a16="http://schemas.microsoft.com/office/drawing/2014/main" id="{B1D5D091-5D23-4395-9A50-66A528419F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7325" y="3446463"/>
            <a:ext cx="320675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5" name="Line 56">
            <a:extLst>
              <a:ext uri="{FF2B5EF4-FFF2-40B4-BE49-F238E27FC236}">
                <a16:creationId xmlns:a16="http://schemas.microsoft.com/office/drawing/2014/main" id="{89AAAED7-5616-41AF-8154-5864AAB4F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5300" y="3446463"/>
            <a:ext cx="258763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Line 57">
            <a:extLst>
              <a:ext uri="{FF2B5EF4-FFF2-40B4-BE49-F238E27FC236}">
                <a16:creationId xmlns:a16="http://schemas.microsoft.com/office/drawing/2014/main" id="{0487D151-10CA-454E-BCAD-D2FF878A42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27325" y="3659188"/>
            <a:ext cx="320675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Line 58">
            <a:extLst>
              <a:ext uri="{FF2B5EF4-FFF2-40B4-BE49-F238E27FC236}">
                <a16:creationId xmlns:a16="http://schemas.microsoft.com/office/drawing/2014/main" id="{B8E67602-5A1C-46C6-9CF1-5AEF70959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5300" y="3659188"/>
            <a:ext cx="258763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Rectangle 59">
            <a:extLst>
              <a:ext uri="{FF2B5EF4-FFF2-40B4-BE49-F238E27FC236}">
                <a16:creationId xmlns:a16="http://schemas.microsoft.com/office/drawing/2014/main" id="{BC3213E0-B884-4D87-BF63-7498B25D2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3575050"/>
            <a:ext cx="2238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3609" name="Rectangle 60">
            <a:extLst>
              <a:ext uri="{FF2B5EF4-FFF2-40B4-BE49-F238E27FC236}">
                <a16:creationId xmlns:a16="http://schemas.microsoft.com/office/drawing/2014/main" id="{F75022F6-7B97-46FC-A383-5A1440CD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4071938"/>
            <a:ext cx="7635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Execute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3610" name="Rectangle 61">
            <a:extLst>
              <a:ext uri="{FF2B5EF4-FFF2-40B4-BE49-F238E27FC236}">
                <a16:creationId xmlns:a16="http://schemas.microsoft.com/office/drawing/2014/main" id="{C0EA641C-6208-4B6E-8B23-899071A96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0" y="4211638"/>
            <a:ext cx="14716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register-reference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3611" name="Rectangle 62">
            <a:extLst>
              <a:ext uri="{FF2B5EF4-FFF2-40B4-BE49-F238E27FC236}">
                <a16:creationId xmlns:a16="http://schemas.microsoft.com/office/drawing/2014/main" id="{5A5DA6A7-D809-4D38-A8B3-E51E3008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4354513"/>
            <a:ext cx="9699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instruction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3612" name="Rectangle 63">
            <a:extLst>
              <a:ext uri="{FF2B5EF4-FFF2-40B4-BE49-F238E27FC236}">
                <a16:creationId xmlns:a16="http://schemas.microsoft.com/office/drawing/2014/main" id="{C10DFC62-BD74-4E3F-A255-757584669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4525963"/>
            <a:ext cx="39528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FF0000"/>
                </a:solidFill>
              </a:rPr>
              <a:t>SC</a:t>
            </a:r>
          </a:p>
        </p:txBody>
      </p:sp>
      <p:sp>
        <p:nvSpPr>
          <p:cNvPr id="23613" name="Rectangle 64">
            <a:extLst>
              <a:ext uri="{FF2B5EF4-FFF2-40B4-BE49-F238E27FC236}">
                <a16:creationId xmlns:a16="http://schemas.microsoft.com/office/drawing/2014/main" id="{7F0960F4-EEFF-4A60-B603-41DCF1908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4525963"/>
            <a:ext cx="3317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</a:p>
        </p:txBody>
      </p:sp>
      <p:sp>
        <p:nvSpPr>
          <p:cNvPr id="23614" name="Rectangle 65">
            <a:extLst>
              <a:ext uri="{FF2B5EF4-FFF2-40B4-BE49-F238E27FC236}">
                <a16:creationId xmlns:a16="http://schemas.microsoft.com/office/drawing/2014/main" id="{0E3483BA-ED5C-4E20-BFBC-2A726BC8B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4525963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615" name="Rectangle 66">
            <a:extLst>
              <a:ext uri="{FF2B5EF4-FFF2-40B4-BE49-F238E27FC236}">
                <a16:creationId xmlns:a16="http://schemas.microsoft.com/office/drawing/2014/main" id="{6A454E9C-B3B5-458D-A514-2FB4750FB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4071938"/>
            <a:ext cx="7635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Execute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3616" name="Rectangle 67">
            <a:extLst>
              <a:ext uri="{FF2B5EF4-FFF2-40B4-BE49-F238E27FC236}">
                <a16:creationId xmlns:a16="http://schemas.microsoft.com/office/drawing/2014/main" id="{47ECB2F3-7EA9-4BF2-B42A-C36EB6FBF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4211638"/>
            <a:ext cx="10826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input-output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3617" name="Rectangle 68">
            <a:extLst>
              <a:ext uri="{FF2B5EF4-FFF2-40B4-BE49-F238E27FC236}">
                <a16:creationId xmlns:a16="http://schemas.microsoft.com/office/drawing/2014/main" id="{ECC56ED3-7DE4-4179-BC6F-03C72C1A2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4354513"/>
            <a:ext cx="9699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instruction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3618" name="Rectangle 69">
            <a:extLst>
              <a:ext uri="{FF2B5EF4-FFF2-40B4-BE49-F238E27FC236}">
                <a16:creationId xmlns:a16="http://schemas.microsoft.com/office/drawing/2014/main" id="{80681BD4-7F29-409E-8363-441432238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3" y="4525963"/>
            <a:ext cx="395287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FF0000"/>
                </a:solidFill>
              </a:rPr>
              <a:t>SC</a:t>
            </a:r>
          </a:p>
        </p:txBody>
      </p:sp>
      <p:sp>
        <p:nvSpPr>
          <p:cNvPr id="23619" name="Rectangle 70">
            <a:extLst>
              <a:ext uri="{FF2B5EF4-FFF2-40B4-BE49-F238E27FC236}">
                <a16:creationId xmlns:a16="http://schemas.microsoft.com/office/drawing/2014/main" id="{233E70F7-54F0-442A-9BBC-330CA101C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4525963"/>
            <a:ext cx="3317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</a:p>
        </p:txBody>
      </p:sp>
      <p:sp>
        <p:nvSpPr>
          <p:cNvPr id="23620" name="Rectangle 71">
            <a:extLst>
              <a:ext uri="{FF2B5EF4-FFF2-40B4-BE49-F238E27FC236}">
                <a16:creationId xmlns:a16="http://schemas.microsoft.com/office/drawing/2014/main" id="{2A6E6038-9964-4C99-9AED-24E242865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4525963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621" name="Rectangle 72">
            <a:extLst>
              <a:ext uri="{FF2B5EF4-FFF2-40B4-BE49-F238E27FC236}">
                <a16:creationId xmlns:a16="http://schemas.microsoft.com/office/drawing/2014/main" id="{4B2B973F-D4E0-4CEE-BCC1-55715F6D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71938"/>
            <a:ext cx="6286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M[AR]</a:t>
            </a:r>
          </a:p>
        </p:txBody>
      </p:sp>
      <p:sp>
        <p:nvSpPr>
          <p:cNvPr id="23622" name="Rectangle 73">
            <a:extLst>
              <a:ext uri="{FF2B5EF4-FFF2-40B4-BE49-F238E27FC236}">
                <a16:creationId xmlns:a16="http://schemas.microsoft.com/office/drawing/2014/main" id="{3DF5B10F-910D-48A7-931D-BB8338B85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13" y="4071938"/>
            <a:ext cx="3317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</a:p>
        </p:txBody>
      </p:sp>
      <p:sp>
        <p:nvSpPr>
          <p:cNvPr id="23623" name="Rectangle 74">
            <a:extLst>
              <a:ext uri="{FF2B5EF4-FFF2-40B4-BE49-F238E27FC236}">
                <a16:creationId xmlns:a16="http://schemas.microsoft.com/office/drawing/2014/main" id="{18BAFD64-E492-4A5D-9DE6-278D8D0AE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4071938"/>
            <a:ext cx="4000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23624" name="Rectangle 75">
            <a:extLst>
              <a:ext uri="{FF2B5EF4-FFF2-40B4-BE49-F238E27FC236}">
                <a16:creationId xmlns:a16="http://schemas.microsoft.com/office/drawing/2014/main" id="{70549CD1-D60B-4F2C-BDA3-84CBD38A6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4062413"/>
            <a:ext cx="7588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Nothing</a:t>
            </a:r>
          </a:p>
        </p:txBody>
      </p:sp>
      <p:sp>
        <p:nvSpPr>
          <p:cNvPr id="23625" name="Arc 76">
            <a:extLst>
              <a:ext uri="{FF2B5EF4-FFF2-40B4-BE49-F238E27FC236}">
                <a16:creationId xmlns:a16="http://schemas.microsoft.com/office/drawing/2014/main" id="{B8AE334F-74E4-420C-BAB9-2D651410BDDD}"/>
              </a:ext>
            </a:extLst>
          </p:cNvPr>
          <p:cNvSpPr>
            <a:spLocks/>
          </p:cNvSpPr>
          <p:nvPr/>
        </p:nvSpPr>
        <p:spPr bwMode="auto">
          <a:xfrm>
            <a:off x="2982913" y="3381375"/>
            <a:ext cx="93662" cy="96838"/>
          </a:xfrm>
          <a:custGeom>
            <a:avLst/>
            <a:gdLst>
              <a:gd name="T0" fmla="*/ 0 w 17255"/>
              <a:gd name="T1" fmla="*/ 166705 h 21600"/>
              <a:gd name="T2" fmla="*/ 2759687 w 17255"/>
              <a:gd name="T3" fmla="*/ 157339 h 21600"/>
              <a:gd name="T4" fmla="*/ 1398791 w 17255"/>
              <a:gd name="T5" fmla="*/ 194639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6" name="Line 77">
            <a:extLst>
              <a:ext uri="{FF2B5EF4-FFF2-40B4-BE49-F238E27FC236}">
                <a16:creationId xmlns:a16="http://schemas.microsoft.com/office/drawing/2014/main" id="{7A8C1557-081D-4F22-8287-674A5C107B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5300" y="3224213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7" name="Arc 78">
            <a:extLst>
              <a:ext uri="{FF2B5EF4-FFF2-40B4-BE49-F238E27FC236}">
                <a16:creationId xmlns:a16="http://schemas.microsoft.com/office/drawing/2014/main" id="{A1648C31-898A-4D38-A08A-503D16AF8E3E}"/>
              </a:ext>
            </a:extLst>
          </p:cNvPr>
          <p:cNvSpPr>
            <a:spLocks/>
          </p:cNvSpPr>
          <p:nvPr/>
        </p:nvSpPr>
        <p:spPr bwMode="auto">
          <a:xfrm>
            <a:off x="5972175" y="3357563"/>
            <a:ext cx="93663" cy="95250"/>
          </a:xfrm>
          <a:custGeom>
            <a:avLst/>
            <a:gdLst>
              <a:gd name="T0" fmla="*/ 0 w 17255"/>
              <a:gd name="T1" fmla="*/ 158640 h 21600"/>
              <a:gd name="T2" fmla="*/ 2759777 w 17255"/>
              <a:gd name="T3" fmla="*/ 149710 h 21600"/>
              <a:gd name="T4" fmla="*/ 1398849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8" name="Line 79">
            <a:extLst>
              <a:ext uri="{FF2B5EF4-FFF2-40B4-BE49-F238E27FC236}">
                <a16:creationId xmlns:a16="http://schemas.microsoft.com/office/drawing/2014/main" id="{71B241CF-D78C-469D-A265-4ED327E128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1863" y="3198813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9" name="Rectangle 80">
            <a:extLst>
              <a:ext uri="{FF2B5EF4-FFF2-40B4-BE49-F238E27FC236}">
                <a16:creationId xmlns:a16="http://schemas.microsoft.com/office/drawing/2014/main" id="{17C0AF34-C27B-4150-9F13-E46C822B2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4073525"/>
            <a:ext cx="1020762" cy="682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3630" name="Rectangle 81">
            <a:extLst>
              <a:ext uri="{FF2B5EF4-FFF2-40B4-BE49-F238E27FC236}">
                <a16:creationId xmlns:a16="http://schemas.microsoft.com/office/drawing/2014/main" id="{DA9E703D-17D2-44AF-80F9-1C3E49C0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4073525"/>
            <a:ext cx="1512887" cy="673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3631" name="Rectangle 82">
            <a:extLst>
              <a:ext uri="{FF2B5EF4-FFF2-40B4-BE49-F238E27FC236}">
                <a16:creationId xmlns:a16="http://schemas.microsoft.com/office/drawing/2014/main" id="{215AC7DF-401E-421A-AE7C-E00B5952A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4073525"/>
            <a:ext cx="1020762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3632" name="Rectangle 83">
            <a:extLst>
              <a:ext uri="{FF2B5EF4-FFF2-40B4-BE49-F238E27FC236}">
                <a16:creationId xmlns:a16="http://schemas.microsoft.com/office/drawing/2014/main" id="{6E120AB9-B814-4069-8DBD-575560ACE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73525"/>
            <a:ext cx="811213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3633" name="Arc 84">
            <a:extLst>
              <a:ext uri="{FF2B5EF4-FFF2-40B4-BE49-F238E27FC236}">
                <a16:creationId xmlns:a16="http://schemas.microsoft.com/office/drawing/2014/main" id="{3697F370-2EC6-470C-A4D8-821DC39610FE}"/>
              </a:ext>
            </a:extLst>
          </p:cNvPr>
          <p:cNvSpPr>
            <a:spLocks/>
          </p:cNvSpPr>
          <p:nvPr/>
        </p:nvSpPr>
        <p:spPr bwMode="auto">
          <a:xfrm>
            <a:off x="2355850" y="3963988"/>
            <a:ext cx="93663" cy="96837"/>
          </a:xfrm>
          <a:custGeom>
            <a:avLst/>
            <a:gdLst>
              <a:gd name="T0" fmla="*/ 0 w 17255"/>
              <a:gd name="T1" fmla="*/ 166703 h 21600"/>
              <a:gd name="T2" fmla="*/ 2759777 w 17255"/>
              <a:gd name="T3" fmla="*/ 157333 h 21600"/>
              <a:gd name="T4" fmla="*/ 1398849 w 17255"/>
              <a:gd name="T5" fmla="*/ 19463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4" name="Line 85">
            <a:extLst>
              <a:ext uri="{FF2B5EF4-FFF2-40B4-BE49-F238E27FC236}">
                <a16:creationId xmlns:a16="http://schemas.microsoft.com/office/drawing/2014/main" id="{11B4F24B-8918-4759-887E-163238893C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1888" y="3668713"/>
            <a:ext cx="0" cy="323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5" name="Arc 86">
            <a:extLst>
              <a:ext uri="{FF2B5EF4-FFF2-40B4-BE49-F238E27FC236}">
                <a16:creationId xmlns:a16="http://schemas.microsoft.com/office/drawing/2014/main" id="{D13C141E-DEBE-4963-869A-92AAF42DC726}"/>
              </a:ext>
            </a:extLst>
          </p:cNvPr>
          <p:cNvSpPr>
            <a:spLocks/>
          </p:cNvSpPr>
          <p:nvPr/>
        </p:nvSpPr>
        <p:spPr bwMode="auto">
          <a:xfrm>
            <a:off x="3954463" y="3963988"/>
            <a:ext cx="93662" cy="96837"/>
          </a:xfrm>
          <a:custGeom>
            <a:avLst/>
            <a:gdLst>
              <a:gd name="T0" fmla="*/ 0 w 17255"/>
              <a:gd name="T1" fmla="*/ 166703 h 21600"/>
              <a:gd name="T2" fmla="*/ 2759687 w 17255"/>
              <a:gd name="T3" fmla="*/ 157333 h 21600"/>
              <a:gd name="T4" fmla="*/ 1398791 w 17255"/>
              <a:gd name="T5" fmla="*/ 19463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6" name="Line 87">
            <a:extLst>
              <a:ext uri="{FF2B5EF4-FFF2-40B4-BE49-F238E27FC236}">
                <a16:creationId xmlns:a16="http://schemas.microsoft.com/office/drawing/2014/main" id="{878D54AF-4756-4E78-B273-BB76ACCE05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0500" y="3678238"/>
            <a:ext cx="0" cy="314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7" name="Arc 88">
            <a:extLst>
              <a:ext uri="{FF2B5EF4-FFF2-40B4-BE49-F238E27FC236}">
                <a16:creationId xmlns:a16="http://schemas.microsoft.com/office/drawing/2014/main" id="{A634F320-5813-461B-940A-F3BAC9DFB75B}"/>
              </a:ext>
            </a:extLst>
          </p:cNvPr>
          <p:cNvSpPr>
            <a:spLocks/>
          </p:cNvSpPr>
          <p:nvPr/>
        </p:nvSpPr>
        <p:spPr bwMode="auto">
          <a:xfrm>
            <a:off x="5345113" y="3963988"/>
            <a:ext cx="92075" cy="96837"/>
          </a:xfrm>
          <a:custGeom>
            <a:avLst/>
            <a:gdLst>
              <a:gd name="T0" fmla="*/ 0 w 17255"/>
              <a:gd name="T1" fmla="*/ 166703 h 21600"/>
              <a:gd name="T2" fmla="*/ 2621776 w 17255"/>
              <a:gd name="T3" fmla="*/ 157333 h 21600"/>
              <a:gd name="T4" fmla="*/ 1328895 w 17255"/>
              <a:gd name="T5" fmla="*/ 19463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8" name="Line 89">
            <a:extLst>
              <a:ext uri="{FF2B5EF4-FFF2-40B4-BE49-F238E27FC236}">
                <a16:creationId xmlns:a16="http://schemas.microsoft.com/office/drawing/2014/main" id="{30802BF6-85E6-4F7C-9FA7-5986A89FD8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9563" y="3678238"/>
            <a:ext cx="0" cy="314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9" name="Arc 90">
            <a:extLst>
              <a:ext uri="{FF2B5EF4-FFF2-40B4-BE49-F238E27FC236}">
                <a16:creationId xmlns:a16="http://schemas.microsoft.com/office/drawing/2014/main" id="{D11E5AC0-0CA0-40E2-9936-D3872F6E580C}"/>
              </a:ext>
            </a:extLst>
          </p:cNvPr>
          <p:cNvSpPr>
            <a:spLocks/>
          </p:cNvSpPr>
          <p:nvPr/>
        </p:nvSpPr>
        <p:spPr bwMode="auto">
          <a:xfrm>
            <a:off x="6611938" y="3963988"/>
            <a:ext cx="92075" cy="96837"/>
          </a:xfrm>
          <a:custGeom>
            <a:avLst/>
            <a:gdLst>
              <a:gd name="T0" fmla="*/ 0 w 17255"/>
              <a:gd name="T1" fmla="*/ 166703 h 21600"/>
              <a:gd name="T2" fmla="*/ 2621776 w 17255"/>
              <a:gd name="T3" fmla="*/ 157333 h 21600"/>
              <a:gd name="T4" fmla="*/ 1328895 w 17255"/>
              <a:gd name="T5" fmla="*/ 1946329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0" name="Line 91">
            <a:extLst>
              <a:ext uri="{FF2B5EF4-FFF2-40B4-BE49-F238E27FC236}">
                <a16:creationId xmlns:a16="http://schemas.microsoft.com/office/drawing/2014/main" id="{83E6406E-57D5-4203-AB07-063B0009D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6388" y="3659188"/>
            <a:ext cx="0" cy="333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1" name="Line 92">
            <a:extLst>
              <a:ext uri="{FF2B5EF4-FFF2-40B4-BE49-F238E27FC236}">
                <a16:creationId xmlns:a16="http://schemas.microsoft.com/office/drawing/2014/main" id="{0F80BD2B-778B-4AAA-9799-337993E52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8238" y="3673475"/>
            <a:ext cx="3381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2" name="Line 93">
            <a:extLst>
              <a:ext uri="{FF2B5EF4-FFF2-40B4-BE49-F238E27FC236}">
                <a16:creationId xmlns:a16="http://schemas.microsoft.com/office/drawing/2014/main" id="{07EDF72F-9447-49B4-B873-CA08DA130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3673475"/>
            <a:ext cx="714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3" name="Line 94">
            <a:extLst>
              <a:ext uri="{FF2B5EF4-FFF2-40B4-BE49-F238E27FC236}">
                <a16:creationId xmlns:a16="http://schemas.microsoft.com/office/drawing/2014/main" id="{6DA42E82-838A-4480-93AC-F81DC6A61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0" y="3673475"/>
            <a:ext cx="3317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" name="Line 95">
            <a:extLst>
              <a:ext uri="{FF2B5EF4-FFF2-40B4-BE49-F238E27FC236}">
                <a16:creationId xmlns:a16="http://schemas.microsoft.com/office/drawing/2014/main" id="{41624FD7-D652-47B0-8900-A336BE9D8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8088" y="3663950"/>
            <a:ext cx="387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5" name="Rectangle 96">
            <a:extLst>
              <a:ext uri="{FF2B5EF4-FFF2-40B4-BE49-F238E27FC236}">
                <a16:creationId xmlns:a16="http://schemas.microsoft.com/office/drawing/2014/main" id="{804569B1-094B-4A6F-91D1-21511AB5A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3446463"/>
            <a:ext cx="10985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= 0 (register)</a:t>
            </a:r>
          </a:p>
        </p:txBody>
      </p:sp>
      <p:sp>
        <p:nvSpPr>
          <p:cNvPr id="23646" name="Rectangle 97">
            <a:extLst>
              <a:ext uri="{FF2B5EF4-FFF2-40B4-BE49-F238E27FC236}">
                <a16:creationId xmlns:a16="http://schemas.microsoft.com/office/drawing/2014/main" id="{123A9D55-6963-47C4-97D3-D8703507F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3436938"/>
            <a:ext cx="7461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(I/O) = 1</a:t>
            </a:r>
          </a:p>
        </p:txBody>
      </p:sp>
      <p:sp>
        <p:nvSpPr>
          <p:cNvPr id="23647" name="Rectangle 99">
            <a:extLst>
              <a:ext uri="{FF2B5EF4-FFF2-40B4-BE49-F238E27FC236}">
                <a16:creationId xmlns:a16="http://schemas.microsoft.com/office/drawing/2014/main" id="{605F3085-BFAE-41F4-8002-6E6B4248C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3446463"/>
            <a:ext cx="10922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(indirect) = 1</a:t>
            </a:r>
          </a:p>
        </p:txBody>
      </p:sp>
      <p:sp>
        <p:nvSpPr>
          <p:cNvPr id="23648" name="Rectangle 100">
            <a:extLst>
              <a:ext uri="{FF2B5EF4-FFF2-40B4-BE49-F238E27FC236}">
                <a16:creationId xmlns:a16="http://schemas.microsoft.com/office/drawing/2014/main" id="{3B26C617-DC0E-4173-A536-B7435B7B2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881438"/>
            <a:ext cx="358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23649" name="Rectangle 101">
            <a:extLst>
              <a:ext uri="{FF2B5EF4-FFF2-40B4-BE49-F238E27FC236}">
                <a16:creationId xmlns:a16="http://schemas.microsoft.com/office/drawing/2014/main" id="{AB5C8AE9-D38C-4238-8F23-EFEFD8712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3881438"/>
            <a:ext cx="358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23650" name="Rectangle 102">
            <a:extLst>
              <a:ext uri="{FF2B5EF4-FFF2-40B4-BE49-F238E27FC236}">
                <a16:creationId xmlns:a16="http://schemas.microsoft.com/office/drawing/2014/main" id="{57B45ED2-CD26-4F9A-884F-B66C1857E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3881438"/>
            <a:ext cx="358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23651" name="Rectangle 103">
            <a:extLst>
              <a:ext uri="{FF2B5EF4-FFF2-40B4-BE49-F238E27FC236}">
                <a16:creationId xmlns:a16="http://schemas.microsoft.com/office/drawing/2014/main" id="{2349B7E9-5608-47D2-99D5-2CAA82892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275" y="3881438"/>
            <a:ext cx="358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23652" name="Rectangle 104">
            <a:extLst>
              <a:ext uri="{FF2B5EF4-FFF2-40B4-BE49-F238E27FC236}">
                <a16:creationId xmlns:a16="http://schemas.microsoft.com/office/drawing/2014/main" id="{64F67971-A329-44E9-B1C5-EA170496E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4525963"/>
            <a:ext cx="7635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Execute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3653" name="Rectangle 105">
            <a:extLst>
              <a:ext uri="{FF2B5EF4-FFF2-40B4-BE49-F238E27FC236}">
                <a16:creationId xmlns:a16="http://schemas.microsoft.com/office/drawing/2014/main" id="{DBC2DF70-4DE2-4ACF-A868-92708B617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4668838"/>
            <a:ext cx="15049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memory-reference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3654" name="Rectangle 106">
            <a:extLst>
              <a:ext uri="{FF2B5EF4-FFF2-40B4-BE49-F238E27FC236}">
                <a16:creationId xmlns:a16="http://schemas.microsoft.com/office/drawing/2014/main" id="{B7D94417-CFA8-4302-B6AC-1382B42A5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4808538"/>
            <a:ext cx="9699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instruction</a:t>
            </a:r>
          </a:p>
        </p:txBody>
      </p:sp>
      <p:sp>
        <p:nvSpPr>
          <p:cNvPr id="23655" name="Rectangle 107">
            <a:extLst>
              <a:ext uri="{FF2B5EF4-FFF2-40B4-BE49-F238E27FC236}">
                <a16:creationId xmlns:a16="http://schemas.microsoft.com/office/drawing/2014/main" id="{20FF9638-7FC1-4547-9CA1-4FFFC38E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4970463"/>
            <a:ext cx="395287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FF0000"/>
                </a:solidFill>
              </a:rPr>
              <a:t>SC</a:t>
            </a:r>
          </a:p>
        </p:txBody>
      </p:sp>
      <p:sp>
        <p:nvSpPr>
          <p:cNvPr id="23656" name="Rectangle 108">
            <a:extLst>
              <a:ext uri="{FF2B5EF4-FFF2-40B4-BE49-F238E27FC236}">
                <a16:creationId xmlns:a16="http://schemas.microsoft.com/office/drawing/2014/main" id="{1F2B8B53-2326-45C3-9B93-FAB506771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4970463"/>
            <a:ext cx="3317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latin typeface="Symbol" panose="05050102010706020507" pitchFamily="18" charset="2"/>
              </a:rPr>
              <a:t></a:t>
            </a:r>
          </a:p>
        </p:txBody>
      </p:sp>
      <p:sp>
        <p:nvSpPr>
          <p:cNvPr id="23657" name="Rectangle 109">
            <a:extLst>
              <a:ext uri="{FF2B5EF4-FFF2-40B4-BE49-F238E27FC236}">
                <a16:creationId xmlns:a16="http://schemas.microsoft.com/office/drawing/2014/main" id="{E504A597-E535-4F56-969B-F871E70CA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4970463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658" name="Rectangle 110">
            <a:extLst>
              <a:ext uri="{FF2B5EF4-FFF2-40B4-BE49-F238E27FC236}">
                <a16:creationId xmlns:a16="http://schemas.microsoft.com/office/drawing/2014/main" id="{3857F261-7CD0-4640-9A14-36345CB06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4538663"/>
            <a:ext cx="1670050" cy="6635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3659" name="Arc 111">
            <a:extLst>
              <a:ext uri="{FF2B5EF4-FFF2-40B4-BE49-F238E27FC236}">
                <a16:creationId xmlns:a16="http://schemas.microsoft.com/office/drawing/2014/main" id="{761C7786-31EA-44D3-8200-7EC2EA821909}"/>
              </a:ext>
            </a:extLst>
          </p:cNvPr>
          <p:cNvSpPr>
            <a:spLocks/>
          </p:cNvSpPr>
          <p:nvPr/>
        </p:nvSpPr>
        <p:spPr bwMode="auto">
          <a:xfrm>
            <a:off x="5345113" y="4429125"/>
            <a:ext cx="92075" cy="95250"/>
          </a:xfrm>
          <a:custGeom>
            <a:avLst/>
            <a:gdLst>
              <a:gd name="T0" fmla="*/ 0 w 17255"/>
              <a:gd name="T1" fmla="*/ 158640 h 21600"/>
              <a:gd name="T2" fmla="*/ 2621776 w 17255"/>
              <a:gd name="T3" fmla="*/ 149710 h 21600"/>
              <a:gd name="T4" fmla="*/ 1328895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0" name="Line 112">
            <a:extLst>
              <a:ext uri="{FF2B5EF4-FFF2-40B4-BE49-F238E27FC236}">
                <a16:creationId xmlns:a16="http://schemas.microsoft.com/office/drawing/2014/main" id="{3011D138-7EED-44E3-B8DB-4382FDABE5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9563" y="4284663"/>
            <a:ext cx="0" cy="173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1" name="Arc 113">
            <a:extLst>
              <a:ext uri="{FF2B5EF4-FFF2-40B4-BE49-F238E27FC236}">
                <a16:creationId xmlns:a16="http://schemas.microsoft.com/office/drawing/2014/main" id="{BD90F7D1-9DB8-4865-BF07-31C1DE0C1FA5}"/>
              </a:ext>
            </a:extLst>
          </p:cNvPr>
          <p:cNvSpPr>
            <a:spLocks/>
          </p:cNvSpPr>
          <p:nvPr/>
        </p:nvSpPr>
        <p:spPr bwMode="auto">
          <a:xfrm>
            <a:off x="6611938" y="4429125"/>
            <a:ext cx="92075" cy="95250"/>
          </a:xfrm>
          <a:custGeom>
            <a:avLst/>
            <a:gdLst>
              <a:gd name="T0" fmla="*/ 0 w 17255"/>
              <a:gd name="T1" fmla="*/ 158640 h 21600"/>
              <a:gd name="T2" fmla="*/ 2621776 w 17255"/>
              <a:gd name="T3" fmla="*/ 149710 h 21600"/>
              <a:gd name="T4" fmla="*/ 1328895 w 17255"/>
              <a:gd name="T5" fmla="*/ 185219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2" name="Line 114">
            <a:extLst>
              <a:ext uri="{FF2B5EF4-FFF2-40B4-BE49-F238E27FC236}">
                <a16:creationId xmlns:a16="http://schemas.microsoft.com/office/drawing/2014/main" id="{831AFA70-9073-4A09-AAE2-5F78348487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6388" y="4284663"/>
            <a:ext cx="0" cy="173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3" name="Arc 115">
            <a:extLst>
              <a:ext uri="{FF2B5EF4-FFF2-40B4-BE49-F238E27FC236}">
                <a16:creationId xmlns:a16="http://schemas.microsoft.com/office/drawing/2014/main" id="{BA311B85-BB08-4D2C-9471-95B113D2E34C}"/>
              </a:ext>
            </a:extLst>
          </p:cNvPr>
          <p:cNvSpPr>
            <a:spLocks/>
          </p:cNvSpPr>
          <p:nvPr/>
        </p:nvSpPr>
        <p:spPr bwMode="auto">
          <a:xfrm>
            <a:off x="5972175" y="5286375"/>
            <a:ext cx="93663" cy="96838"/>
          </a:xfrm>
          <a:custGeom>
            <a:avLst/>
            <a:gdLst>
              <a:gd name="T0" fmla="*/ 0 w 17255"/>
              <a:gd name="T1" fmla="*/ 166705 h 21600"/>
              <a:gd name="T2" fmla="*/ 2759777 w 17255"/>
              <a:gd name="T3" fmla="*/ 157339 h 21600"/>
              <a:gd name="T4" fmla="*/ 1398849 w 17255"/>
              <a:gd name="T5" fmla="*/ 194639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4" name="Line 116">
            <a:extLst>
              <a:ext uri="{FF2B5EF4-FFF2-40B4-BE49-F238E27FC236}">
                <a16:creationId xmlns:a16="http://schemas.microsoft.com/office/drawing/2014/main" id="{910613B2-32A8-46DA-843D-3521106F6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8213" y="5211763"/>
            <a:ext cx="0" cy="104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5" name="Line 117">
            <a:extLst>
              <a:ext uri="{FF2B5EF4-FFF2-40B4-BE49-F238E27FC236}">
                <a16:creationId xmlns:a16="http://schemas.microsoft.com/office/drawing/2014/main" id="{D16903F3-BEAA-4A92-9A04-60133D6DAC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82750" y="5392738"/>
            <a:ext cx="4341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6" name="Arc 118">
            <a:extLst>
              <a:ext uri="{FF2B5EF4-FFF2-40B4-BE49-F238E27FC236}">
                <a16:creationId xmlns:a16="http://schemas.microsoft.com/office/drawing/2014/main" id="{72428E47-7DA0-4340-B076-F79A59FA9BCB}"/>
              </a:ext>
            </a:extLst>
          </p:cNvPr>
          <p:cNvSpPr>
            <a:spLocks/>
          </p:cNvSpPr>
          <p:nvPr/>
        </p:nvSpPr>
        <p:spPr bwMode="auto">
          <a:xfrm>
            <a:off x="2355850" y="5286375"/>
            <a:ext cx="93663" cy="96838"/>
          </a:xfrm>
          <a:custGeom>
            <a:avLst/>
            <a:gdLst>
              <a:gd name="T0" fmla="*/ 0 w 17255"/>
              <a:gd name="T1" fmla="*/ 166705 h 21600"/>
              <a:gd name="T2" fmla="*/ 2759777 w 17255"/>
              <a:gd name="T3" fmla="*/ 157339 h 21600"/>
              <a:gd name="T4" fmla="*/ 1398849 w 17255"/>
              <a:gd name="T5" fmla="*/ 194639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7" name="Line 119">
            <a:extLst>
              <a:ext uri="{FF2B5EF4-FFF2-40B4-BE49-F238E27FC236}">
                <a16:creationId xmlns:a16="http://schemas.microsoft.com/office/drawing/2014/main" id="{11074080-BBDB-4349-B22C-762E136993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1888" y="4765675"/>
            <a:ext cx="0" cy="5508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8" name="Arc 120">
            <a:extLst>
              <a:ext uri="{FF2B5EF4-FFF2-40B4-BE49-F238E27FC236}">
                <a16:creationId xmlns:a16="http://schemas.microsoft.com/office/drawing/2014/main" id="{33F59EAD-30C7-4764-89F4-FFC07E277BC8}"/>
              </a:ext>
            </a:extLst>
          </p:cNvPr>
          <p:cNvSpPr>
            <a:spLocks/>
          </p:cNvSpPr>
          <p:nvPr/>
        </p:nvSpPr>
        <p:spPr bwMode="auto">
          <a:xfrm>
            <a:off x="3881438" y="5286375"/>
            <a:ext cx="93662" cy="96838"/>
          </a:xfrm>
          <a:custGeom>
            <a:avLst/>
            <a:gdLst>
              <a:gd name="T0" fmla="*/ 0 w 17255"/>
              <a:gd name="T1" fmla="*/ 166705 h 21600"/>
              <a:gd name="T2" fmla="*/ 2759687 w 17255"/>
              <a:gd name="T3" fmla="*/ 157339 h 21600"/>
              <a:gd name="T4" fmla="*/ 1398791 w 17255"/>
              <a:gd name="T5" fmla="*/ 194639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9" name="Line 121">
            <a:extLst>
              <a:ext uri="{FF2B5EF4-FFF2-40B4-BE49-F238E27FC236}">
                <a16:creationId xmlns:a16="http://schemas.microsoft.com/office/drawing/2014/main" id="{1628B1E7-C6D2-4E7E-9C16-E6CC4F3AF5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7475" y="4746625"/>
            <a:ext cx="0" cy="569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0" name="Line 122">
            <a:extLst>
              <a:ext uri="{FF2B5EF4-FFF2-40B4-BE49-F238E27FC236}">
                <a16:creationId xmlns:a16="http://schemas.microsoft.com/office/drawing/2014/main" id="{FD10DB41-FEE0-4C86-BECA-4D2A1DA08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0213" y="1273175"/>
            <a:ext cx="0" cy="4105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1" name="Line 123">
            <a:extLst>
              <a:ext uri="{FF2B5EF4-FFF2-40B4-BE49-F238E27FC236}">
                <a16:creationId xmlns:a16="http://schemas.microsoft.com/office/drawing/2014/main" id="{ACA257BF-59BA-420B-B93D-B0B1C22FE1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82750" y="1258888"/>
            <a:ext cx="1906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2" name="Rectangle 126">
            <a:extLst>
              <a:ext uri="{FF2B5EF4-FFF2-40B4-BE49-F238E27FC236}">
                <a16:creationId xmlns:a16="http://schemas.microsoft.com/office/drawing/2014/main" id="{934CE8FD-DD6C-42E5-9F7F-9E81069F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4525963"/>
            <a:ext cx="358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T4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0DDC68D-7CB4-4019-A541-113122545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713" y="300038"/>
            <a:ext cx="7196137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REGISTER  REFERENCE  INSTRUCTIONS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2FF8960-8A27-44D5-8EAC-6FC14A3F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311400"/>
            <a:ext cx="4981575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latin typeface="Arial" charset="0"/>
                <a:ea typeface="굴림" pitchFamily="50" charset="-127"/>
                <a:cs typeface="+mn-cs"/>
              </a:rPr>
              <a:t>r =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</a:rPr>
              <a:t>D</a:t>
            </a:r>
            <a:r>
              <a:rPr lang="en-US" altLang="ko-KR" sz="1800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</a:rPr>
              <a:t>7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</a:rPr>
              <a:t> I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</a:t>
            </a:r>
            <a:r>
              <a:rPr lang="en-US" altLang="ko-KR" sz="1800" dirty="0">
                <a:latin typeface="Arial" charset="0"/>
                <a:ea typeface="굴림" pitchFamily="50" charset="-127"/>
                <a:cs typeface="+mn-cs"/>
              </a:rPr>
              <a:t>T</a:t>
            </a:r>
            <a:r>
              <a:rPr lang="en-US" altLang="ko-KR" sz="1800" baseline="-25000" dirty="0">
                <a:latin typeface="Arial" charset="0"/>
                <a:ea typeface="굴림" pitchFamily="50" charset="-127"/>
                <a:cs typeface="+mn-cs"/>
              </a:rPr>
              <a:t>3</a:t>
            </a:r>
            <a:r>
              <a:rPr lang="en-US" altLang="ko-KR" sz="1800" dirty="0">
                <a:latin typeface="Arial" charset="0"/>
                <a:ea typeface="굴림" pitchFamily="50" charset="-127"/>
                <a:cs typeface="+mn-cs"/>
              </a:rPr>
              <a:t>   =&gt;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</a:rPr>
              <a:t>Register Reference Instruction</a:t>
            </a: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latin typeface="Arial" charset="0"/>
                <a:ea typeface="굴림" pitchFamily="50" charset="-127"/>
                <a:cs typeface="+mn-cs"/>
              </a:rPr>
              <a:t>B</a:t>
            </a:r>
            <a:r>
              <a:rPr lang="en-US" altLang="ko-KR" sz="1800" baseline="-25000" dirty="0">
                <a:latin typeface="Arial" charset="0"/>
                <a:ea typeface="굴림" pitchFamily="50" charset="-127"/>
                <a:cs typeface="+mn-cs"/>
              </a:rPr>
              <a:t>i</a:t>
            </a:r>
            <a:r>
              <a:rPr lang="en-US" altLang="ko-KR" sz="1800" dirty="0">
                <a:latin typeface="Arial" charset="0"/>
                <a:ea typeface="굴림" pitchFamily="50" charset="-127"/>
                <a:cs typeface="+mn-cs"/>
              </a:rPr>
              <a:t> = IR(</a:t>
            </a:r>
            <a:r>
              <a:rPr lang="en-US" altLang="ko-KR" sz="1800" dirty="0" err="1">
                <a:latin typeface="Arial" charset="0"/>
                <a:ea typeface="굴림" pitchFamily="50" charset="-127"/>
                <a:cs typeface="+mn-cs"/>
              </a:rPr>
              <a:t>i</a:t>
            </a:r>
            <a:r>
              <a:rPr lang="en-US" altLang="ko-KR" sz="1800" dirty="0">
                <a:latin typeface="Arial" charset="0"/>
                <a:ea typeface="굴림" pitchFamily="50" charset="-127"/>
                <a:cs typeface="+mn-cs"/>
              </a:rPr>
              <a:t>) , </a:t>
            </a:r>
            <a:r>
              <a:rPr lang="en-US" altLang="ko-KR" sz="1800" dirty="0" err="1">
                <a:latin typeface="Arial" charset="0"/>
                <a:ea typeface="굴림" pitchFamily="50" charset="-127"/>
                <a:cs typeface="+mn-cs"/>
              </a:rPr>
              <a:t>i</a:t>
            </a:r>
            <a:r>
              <a:rPr lang="en-US" altLang="ko-KR" sz="1800" dirty="0">
                <a:latin typeface="Arial" charset="0"/>
                <a:ea typeface="굴림" pitchFamily="50" charset="-127"/>
                <a:cs typeface="+mn-cs"/>
              </a:rPr>
              <a:t>=0,1,2,...,11</a:t>
            </a: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79BD17C8-1DE9-4329-8E2B-92408D3A9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1290638"/>
            <a:ext cx="536416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/>
              <a:t>-  D</a:t>
            </a:r>
            <a:r>
              <a:rPr lang="en-US" altLang="ko-KR" sz="1800" baseline="-25000"/>
              <a:t>7</a:t>
            </a:r>
            <a:r>
              <a:rPr lang="en-US" altLang="ko-KR" sz="1800"/>
              <a:t> = 1,  I = 0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-  Register Ref. Instr. is specified in b</a:t>
            </a:r>
            <a:r>
              <a:rPr lang="en-US" altLang="ko-KR" sz="1800" baseline="-25000"/>
              <a:t>0</a:t>
            </a:r>
            <a:r>
              <a:rPr lang="en-US" altLang="ko-KR" sz="1800"/>
              <a:t> ~ b</a:t>
            </a:r>
            <a:r>
              <a:rPr lang="en-US" altLang="ko-KR" sz="1800" baseline="-25000"/>
              <a:t>11</a:t>
            </a:r>
            <a:r>
              <a:rPr lang="en-US" altLang="ko-KR" sz="1800"/>
              <a:t> of IR</a:t>
            </a:r>
          </a:p>
          <a:p>
            <a:pPr>
              <a:lnSpc>
                <a:spcPct val="85000"/>
              </a:lnSpc>
            </a:pPr>
            <a:r>
              <a:rPr lang="en-US" altLang="ko-KR" sz="1800"/>
              <a:t>-  Execution starts with timing signal T</a:t>
            </a:r>
            <a:r>
              <a:rPr lang="en-US" altLang="ko-KR" sz="1800" baseline="-25000"/>
              <a:t>3</a:t>
            </a:r>
            <a:endParaRPr lang="en-US" altLang="ko-KR" sz="1800"/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7CCE513B-ADAE-4F65-8147-DA7CE078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2687638"/>
            <a:ext cx="127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</a:pPr>
            <a:endParaRPr lang="en-US" altLang="ko-KR" sz="1800"/>
          </a:p>
          <a:p>
            <a:pPr eaLnBrk="1">
              <a:lnSpc>
                <a:spcPct val="80000"/>
              </a:lnSpc>
            </a:pPr>
            <a:endParaRPr lang="en-US" altLang="ko-KR" sz="1800"/>
          </a:p>
        </p:txBody>
      </p:sp>
      <p:sp>
        <p:nvSpPr>
          <p:cNvPr id="24582" name="Rectangle 11">
            <a:extLst>
              <a:ext uri="{FF2B5EF4-FFF2-40B4-BE49-F238E27FC236}">
                <a16:creationId xmlns:a16="http://schemas.microsoft.com/office/drawing/2014/main" id="{DE857ACA-3E2E-440A-A042-17089480E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0"/>
            <a:ext cx="16176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Instruction Cycle</a:t>
            </a:r>
          </a:p>
        </p:txBody>
      </p:sp>
      <p:sp>
        <p:nvSpPr>
          <p:cNvPr id="24583" name="Rectangle 12">
            <a:extLst>
              <a:ext uri="{FF2B5EF4-FFF2-40B4-BE49-F238E27FC236}">
                <a16:creationId xmlns:a16="http://schemas.microsoft.com/office/drawing/2014/main" id="{5086B0AA-A9DF-47D5-A148-76177C975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914400"/>
            <a:ext cx="5768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/>
              <a:t>Register Reference Instructions are identified when</a:t>
            </a:r>
          </a:p>
        </p:txBody>
      </p:sp>
      <p:sp>
        <p:nvSpPr>
          <p:cNvPr id="16457" name="Text Box 73">
            <a:extLst>
              <a:ext uri="{FF2B5EF4-FFF2-40B4-BE49-F238E27FC236}">
                <a16:creationId xmlns:a16="http://schemas.microsoft.com/office/drawing/2014/main" id="{92EF152F-10CB-4CCA-8F56-16B63E0A4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2936875"/>
            <a:ext cx="6511925" cy="3311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	r:		SC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0</a:t>
            </a:r>
            <a:endParaRPr lang="en-US" altLang="ko-KR" sz="1800" dirty="0">
              <a:solidFill>
                <a:srgbClr val="000000"/>
              </a:solidFill>
              <a:latin typeface="Arial" charset="0"/>
              <a:ea typeface="굴림" pitchFamily="50" charset="-127"/>
              <a:cs typeface="+mn-cs"/>
            </a:endParaRP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CLA	rB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11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:		AC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0</a:t>
            </a: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CLE	rB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10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:		E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0</a:t>
            </a:r>
            <a:endParaRPr lang="en-US" altLang="ko-KR" sz="1800" dirty="0">
              <a:solidFill>
                <a:srgbClr val="000000"/>
              </a:solidFill>
              <a:latin typeface="Arial" charset="0"/>
              <a:ea typeface="굴림" pitchFamily="50" charset="-127"/>
              <a:cs typeface="+mn-cs"/>
            </a:endParaRP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CMA	rB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9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:		AC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AC’</a:t>
            </a:r>
            <a:endParaRPr lang="en-US" altLang="ko-KR" sz="1800" dirty="0">
              <a:solidFill>
                <a:srgbClr val="000000"/>
              </a:solidFill>
              <a:latin typeface="Arial" charset="0"/>
              <a:ea typeface="굴림" pitchFamily="50" charset="-127"/>
              <a:cs typeface="+mn-cs"/>
            </a:endParaRP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CME	rB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8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:		E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E’</a:t>
            </a:r>
            <a:endParaRPr lang="en-US" altLang="ko-KR" sz="1800" dirty="0">
              <a:solidFill>
                <a:srgbClr val="000000"/>
              </a:solidFill>
              <a:latin typeface="Arial" charset="0"/>
              <a:ea typeface="굴림" pitchFamily="50" charset="-127"/>
              <a:cs typeface="+mn-cs"/>
            </a:endParaRP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CIR	rB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7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:		AC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</a:t>
            </a:r>
            <a:r>
              <a:rPr lang="en-US" altLang="ko-KR" sz="1800" dirty="0" err="1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shr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 AC,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AC(15)  E, E  AC(0)</a:t>
            </a:r>
            <a:endParaRPr lang="en-US" altLang="ko-KR" sz="1800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  <a:ea typeface="굴림" pitchFamily="50" charset="-127"/>
              <a:cs typeface="+mn-cs"/>
            </a:endParaRP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CIL	rB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6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:		AC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</a:t>
            </a:r>
            <a:r>
              <a:rPr lang="en-US" altLang="ko-KR" sz="1800" dirty="0" err="1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shl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 AC,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AC(0)  E, E  AC(15)</a:t>
            </a:r>
            <a:endParaRPr lang="en-US" altLang="ko-KR" sz="1800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  <a:ea typeface="굴림" pitchFamily="50" charset="-127"/>
              <a:cs typeface="+mn-cs"/>
            </a:endParaRP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INC	rB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5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:		AC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AC + 1</a:t>
            </a:r>
            <a:endParaRPr lang="en-US" altLang="ko-KR" sz="1800" dirty="0">
              <a:solidFill>
                <a:srgbClr val="000000"/>
              </a:solidFill>
              <a:latin typeface="Arial" charset="0"/>
              <a:ea typeface="굴림" pitchFamily="50" charset="-127"/>
              <a:cs typeface="+mn-cs"/>
            </a:endParaRP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SPA	rB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4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:		if (AC(15) = 0) then (PC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PC+1)</a:t>
            </a:r>
            <a:endParaRPr lang="en-US" altLang="ko-KR" sz="1800" dirty="0">
              <a:solidFill>
                <a:srgbClr val="000000"/>
              </a:solidFill>
              <a:latin typeface="Arial" charset="0"/>
              <a:ea typeface="굴림" pitchFamily="50" charset="-127"/>
              <a:cs typeface="+mn-cs"/>
            </a:endParaRP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SNA	rB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3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:		if (AC(15) = 1) then (PC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PC+1)</a:t>
            </a:r>
            <a:endParaRPr lang="en-US" altLang="ko-KR" sz="1800" dirty="0">
              <a:solidFill>
                <a:srgbClr val="000000"/>
              </a:solidFill>
              <a:latin typeface="Arial" charset="0"/>
              <a:ea typeface="굴림" pitchFamily="50" charset="-127"/>
              <a:cs typeface="+mn-cs"/>
            </a:endParaRP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SZA	rB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:		if (AC = 0) then (PC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PC+1)</a:t>
            </a:r>
            <a:endParaRPr lang="en-US" altLang="ko-KR" sz="1800" dirty="0">
              <a:solidFill>
                <a:srgbClr val="000000"/>
              </a:solidFill>
              <a:latin typeface="Arial" charset="0"/>
              <a:ea typeface="굴림" pitchFamily="50" charset="-127"/>
              <a:cs typeface="+mn-cs"/>
            </a:endParaRP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SZE	rB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:		if (E = 0) then (PC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PC+1)</a:t>
            </a:r>
            <a:endParaRPr lang="en-US" altLang="ko-KR" sz="1800" dirty="0">
              <a:solidFill>
                <a:srgbClr val="000000"/>
              </a:solidFill>
              <a:latin typeface="Arial" charset="0"/>
              <a:ea typeface="굴림" pitchFamily="50" charset="-127"/>
              <a:cs typeface="+mn-cs"/>
            </a:endParaRP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HLT	rB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0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:		S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0  (S is a start-stop flip-flop)</a:t>
            </a:r>
          </a:p>
        </p:txBody>
      </p:sp>
      <p:sp>
        <p:nvSpPr>
          <p:cNvPr id="24585" name="Rectangle 74">
            <a:extLst>
              <a:ext uri="{FF2B5EF4-FFF2-40B4-BE49-F238E27FC236}">
                <a16:creationId xmlns:a16="http://schemas.microsoft.com/office/drawing/2014/main" id="{30DDB041-237C-4AB5-BC06-C42E2DC42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981325"/>
            <a:ext cx="6677025" cy="3314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4586" name="Line 75">
            <a:extLst>
              <a:ext uri="{FF2B5EF4-FFF2-40B4-BE49-F238E27FC236}">
                <a16:creationId xmlns:a16="http://schemas.microsoft.com/office/drawing/2014/main" id="{0406083D-8C68-4D23-806B-985E32DF0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2990850"/>
            <a:ext cx="0" cy="3305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76">
            <a:extLst>
              <a:ext uri="{FF2B5EF4-FFF2-40B4-BE49-F238E27FC236}">
                <a16:creationId xmlns:a16="http://schemas.microsoft.com/office/drawing/2014/main" id="{8CF24FC7-55FC-4BDC-A8B7-6405FE2AD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7475" y="2990850"/>
            <a:ext cx="0" cy="3305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3106535-61A6-460C-8B64-AC90F2420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323850"/>
            <a:ext cx="6980238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MEMORY  REFERENCE  INSTRUCTIONS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4669AB9-760A-4521-9B54-42A07BFC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862013"/>
            <a:ext cx="34925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EBFBA35D-DBE8-4305-B9EE-417A0E7EA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595813"/>
            <a:ext cx="885348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102000"/>
              </a:lnSpc>
            </a:pPr>
            <a:r>
              <a:rPr lang="en-US" altLang="ko-KR" sz="1800"/>
              <a:t>AND to AC</a:t>
            </a:r>
          </a:p>
          <a:p>
            <a:pPr>
              <a:lnSpc>
                <a:spcPct val="102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0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DR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M[AR]				Read operand</a:t>
            </a:r>
          </a:p>
          <a:p>
            <a:pPr>
              <a:lnSpc>
                <a:spcPct val="102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	D</a:t>
            </a:r>
            <a:r>
              <a:rPr lang="en-US" altLang="ko-KR" sz="1800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en-US" altLang="ko-KR" sz="1800" baseline="-25000">
                <a:solidFill>
                  <a:srgbClr val="000000"/>
                </a:solidFill>
                <a:sym typeface="Symbol" panose="05050102010706020507" pitchFamily="18" charset="2"/>
              </a:rPr>
              <a:t>5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:	AC  AC  DR, </a:t>
            </a:r>
            <a:r>
              <a:rPr lang="en-US" altLang="ko-KR" sz="1800">
                <a:solidFill>
                  <a:srgbClr val="FF0000"/>
                </a:solidFill>
                <a:sym typeface="Symbol" panose="05050102010706020507" pitchFamily="18" charset="2"/>
              </a:rPr>
              <a:t>SC  0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		AND with AC</a:t>
            </a:r>
          </a:p>
          <a:p>
            <a:pPr>
              <a:lnSpc>
                <a:spcPct val="102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ADD to AC</a:t>
            </a:r>
          </a:p>
          <a:p>
            <a:pPr>
              <a:lnSpc>
                <a:spcPct val="102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1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DR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M[AR]				Read operand</a:t>
            </a:r>
          </a:p>
          <a:p>
            <a:pPr>
              <a:lnSpc>
                <a:spcPct val="102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	D</a:t>
            </a:r>
            <a:r>
              <a:rPr lang="en-US" altLang="ko-KR" sz="1800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en-US" altLang="ko-KR" sz="1800" baseline="-25000">
                <a:solidFill>
                  <a:srgbClr val="000000"/>
                </a:solidFill>
                <a:sym typeface="Symbol" panose="05050102010706020507" pitchFamily="18" charset="2"/>
              </a:rPr>
              <a:t>5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:	AC  AC + DR, E  C</a:t>
            </a:r>
            <a:r>
              <a:rPr lang="en-US" altLang="ko-KR" sz="1800" baseline="-25000">
                <a:solidFill>
                  <a:srgbClr val="000000"/>
                </a:solidFill>
                <a:sym typeface="Symbol" panose="05050102010706020507" pitchFamily="18" charset="2"/>
              </a:rPr>
              <a:t>out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ko-KR" sz="1800">
                <a:solidFill>
                  <a:srgbClr val="FF0000"/>
                </a:solidFill>
                <a:sym typeface="Symbol" panose="05050102010706020507" pitchFamily="18" charset="2"/>
              </a:rPr>
              <a:t>SC  0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	Add to AC and store carry in E</a:t>
            </a:r>
          </a:p>
          <a:p>
            <a:pPr>
              <a:lnSpc>
                <a:spcPct val="102000"/>
              </a:lnSpc>
            </a:pPr>
            <a:endParaRPr lang="en-US" altLang="ko-KR" sz="18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5605" name="Rectangle 6">
            <a:extLst>
              <a:ext uri="{FF2B5EF4-FFF2-40B4-BE49-F238E27FC236}">
                <a16:creationId xmlns:a16="http://schemas.microsoft.com/office/drawing/2014/main" id="{5E62E64C-AEC8-4F37-9DEA-3284CA689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3422650"/>
            <a:ext cx="866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/>
              <a:t>- The effective address of the instruction is in AR and was placed there during 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	timing signal T</a:t>
            </a:r>
            <a:r>
              <a:rPr lang="en-US" altLang="ko-KR" sz="1800" baseline="-25000"/>
              <a:t>2</a:t>
            </a:r>
            <a:r>
              <a:rPr lang="en-US" altLang="ko-KR" sz="1800"/>
              <a:t> when I = 0, or during timing signal T</a:t>
            </a:r>
            <a:r>
              <a:rPr lang="en-US" altLang="ko-KR" sz="1800" baseline="-25000"/>
              <a:t>3</a:t>
            </a:r>
            <a:r>
              <a:rPr lang="en-US" altLang="ko-KR" sz="1800"/>
              <a:t> when I = 1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- Memory cycle is assumed to be short enough to complete in a CPU cycle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- The execution of MR instruction starts with T</a:t>
            </a:r>
            <a:r>
              <a:rPr lang="en-US" altLang="ko-KR" sz="1800" baseline="-25000"/>
              <a:t>4</a:t>
            </a:r>
            <a:endParaRPr lang="en-US" altLang="ko-KR" sz="1800"/>
          </a:p>
        </p:txBody>
      </p:sp>
      <p:sp>
        <p:nvSpPr>
          <p:cNvPr id="25606" name="Rectangle 44">
            <a:extLst>
              <a:ext uri="{FF2B5EF4-FFF2-40B4-BE49-F238E27FC236}">
                <a16:creationId xmlns:a16="http://schemas.microsoft.com/office/drawing/2014/main" id="{C1F2C0C6-4225-4EA6-A6EE-D7E9C537A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763" y="0"/>
            <a:ext cx="15192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MR Instructions</a:t>
            </a:r>
          </a:p>
        </p:txBody>
      </p:sp>
      <p:sp>
        <p:nvSpPr>
          <p:cNvPr id="25607" name="Rectangle 45">
            <a:extLst>
              <a:ext uri="{FF2B5EF4-FFF2-40B4-BE49-F238E27FC236}">
                <a16:creationId xmlns:a16="http://schemas.microsoft.com/office/drawing/2014/main" id="{C9803650-C55D-4D3A-81B0-6EAD436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054100"/>
            <a:ext cx="677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ko-KR"/>
              <a:t>Symbol</a:t>
            </a:r>
          </a:p>
        </p:txBody>
      </p:sp>
      <p:sp>
        <p:nvSpPr>
          <p:cNvPr id="25608" name="Rectangle 46">
            <a:extLst>
              <a:ext uri="{FF2B5EF4-FFF2-40B4-BE49-F238E27FC236}">
                <a16:creationId xmlns:a16="http://schemas.microsoft.com/office/drawing/2014/main" id="{03D9BCBF-4E41-460B-97D7-EBBD8E26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965200"/>
            <a:ext cx="8477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ko-KR"/>
              <a:t>Operation</a:t>
            </a:r>
          </a:p>
          <a:p>
            <a:pPr>
              <a:lnSpc>
                <a:spcPct val="97000"/>
              </a:lnSpc>
            </a:pPr>
            <a:r>
              <a:rPr lang="en-US" altLang="ko-KR"/>
              <a:t>Decoder</a:t>
            </a:r>
          </a:p>
        </p:txBody>
      </p:sp>
      <p:sp>
        <p:nvSpPr>
          <p:cNvPr id="25609" name="Rectangle 47">
            <a:extLst>
              <a:ext uri="{FF2B5EF4-FFF2-40B4-BE49-F238E27FC236}">
                <a16:creationId xmlns:a16="http://schemas.microsoft.com/office/drawing/2014/main" id="{448FDD5D-2B15-4264-AD8F-5CC4D3F2E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1054100"/>
            <a:ext cx="16859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ko-KR"/>
              <a:t>Symbolic Description</a:t>
            </a:r>
          </a:p>
        </p:txBody>
      </p:sp>
      <p:sp>
        <p:nvSpPr>
          <p:cNvPr id="25610" name="Line 48">
            <a:extLst>
              <a:ext uri="{FF2B5EF4-FFF2-40B4-BE49-F238E27FC236}">
                <a16:creationId xmlns:a16="http://schemas.microsoft.com/office/drawing/2014/main" id="{F4036325-703B-4630-A3C7-C30151371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5550" y="952500"/>
            <a:ext cx="0" cy="2195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50">
            <a:extLst>
              <a:ext uri="{FF2B5EF4-FFF2-40B4-BE49-F238E27FC236}">
                <a16:creationId xmlns:a16="http://schemas.microsoft.com/office/drawing/2014/main" id="{849350CD-47D1-4BAF-92E4-100D452BB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952500"/>
            <a:ext cx="7700963" cy="2187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7497" name="Text Box 89">
            <a:extLst>
              <a:ext uri="{FF2B5EF4-FFF2-40B4-BE49-F238E27FC236}">
                <a16:creationId xmlns:a16="http://schemas.microsoft.com/office/drawing/2014/main" id="{52D65FED-1C58-4999-8616-41195E788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1322388"/>
            <a:ext cx="7683500" cy="1825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AND	  D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0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	   AC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 AC  M[AR]</a:t>
            </a: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ADD	  D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	   AC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 AC + M[AR],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E  </a:t>
            </a:r>
            <a:r>
              <a:rPr lang="en-US" altLang="ko-KR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C</a:t>
            </a:r>
            <a:r>
              <a:rPr lang="en-US" altLang="ko-KR" sz="1800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out</a:t>
            </a:r>
            <a:endParaRPr lang="en-US" altLang="ko-KR" sz="1800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  <a:ea typeface="굴림" pitchFamily="50" charset="-127"/>
              <a:cs typeface="+mn-cs"/>
              <a:sym typeface="Symbol" pitchFamily="18" charset="2"/>
            </a:endParaRP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LDA	  D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	   AC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 M[AR]</a:t>
            </a: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STA	  D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3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	   M[AR]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 AC</a:t>
            </a: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BUN  	  D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4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	   PC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 AR</a:t>
            </a: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BSA	  D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5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	   M[AR]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 PC, PC  AR + 1</a:t>
            </a:r>
          </a:p>
          <a:p>
            <a:pPr defTabSz="762000" eaLnBrk="0" hangingPunct="0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SZ	  D</a:t>
            </a:r>
            <a:r>
              <a:rPr lang="en-US" altLang="ko-KR" sz="18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6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</a:rPr>
              <a:t>	  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</a:rPr>
              <a:t>M[AR]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 M[AR] + 1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, if M[AR] + 1 = 0 then PC  PC+1</a:t>
            </a:r>
          </a:p>
        </p:txBody>
      </p:sp>
      <p:sp>
        <p:nvSpPr>
          <p:cNvPr id="25613" name="Line 90">
            <a:extLst>
              <a:ext uri="{FF2B5EF4-FFF2-40B4-BE49-F238E27FC236}">
                <a16:creationId xmlns:a16="http://schemas.microsoft.com/office/drawing/2014/main" id="{5C64D349-4AD3-4AA6-A129-B5BF75F2B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50" y="971550"/>
            <a:ext cx="0" cy="2195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91">
            <a:extLst>
              <a:ext uri="{FF2B5EF4-FFF2-40B4-BE49-F238E27FC236}">
                <a16:creationId xmlns:a16="http://schemas.microsoft.com/office/drawing/2014/main" id="{C3805F5F-3D4E-4487-9B57-F735CE5AF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1352550"/>
            <a:ext cx="7724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500" tIns="25400" rIns="63500" bIns="254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673DD7F-9CDC-495E-BF41-78AB4498B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5538" y="269875"/>
            <a:ext cx="7158037" cy="528638"/>
          </a:xfrm>
        </p:spPr>
        <p:txBody>
          <a:bodyPr anchor="ctr"/>
          <a:lstStyle/>
          <a:p>
            <a:r>
              <a:rPr lang="en-US" altLang="ko-KR" sz="2800">
                <a:cs typeface="굴림" panose="020B0600000101010101" pitchFamily="34" charset="-127"/>
              </a:rPr>
              <a:t>MEMORY  REFERENCE  INSTRUCTIONS</a:t>
            </a:r>
          </a:p>
        </p:txBody>
      </p:sp>
      <p:sp>
        <p:nvSpPr>
          <p:cNvPr id="26627" name="Rectangle 73">
            <a:extLst>
              <a:ext uri="{FF2B5EF4-FFF2-40B4-BE49-F238E27FC236}">
                <a16:creationId xmlns:a16="http://schemas.microsoft.com/office/drawing/2014/main" id="{FF030CA5-BF2F-4F62-B06E-EDFC2E836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3340100"/>
            <a:ext cx="26574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           Memory, PC after execution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7CBF8667-D583-4310-ADA2-C5A54EA45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4770438"/>
            <a:ext cx="295275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  <a:defRPr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</a:rPr>
              <a:t>21</a:t>
            </a:r>
          </a:p>
        </p:txBody>
      </p:sp>
      <p:sp>
        <p:nvSpPr>
          <p:cNvPr id="26629" name="Rectangle 32">
            <a:extLst>
              <a:ext uri="{FF2B5EF4-FFF2-40B4-BE49-F238E27FC236}">
                <a16:creationId xmlns:a16="http://schemas.microsoft.com/office/drawing/2014/main" id="{DBD07420-BA89-4C84-B287-4E6B79737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3629025"/>
            <a:ext cx="1504950" cy="2620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6630" name="Rectangle 33">
            <a:extLst>
              <a:ext uri="{FF2B5EF4-FFF2-40B4-BE49-F238E27FC236}">
                <a16:creationId xmlns:a16="http://schemas.microsoft.com/office/drawing/2014/main" id="{77219D7A-909E-4C96-9368-AED597D59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616325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31" name="Rectangle 34">
            <a:extLst>
              <a:ext uri="{FF2B5EF4-FFF2-40B4-BE49-F238E27FC236}">
                <a16:creationId xmlns:a16="http://schemas.microsoft.com/office/drawing/2014/main" id="{BC0A95EC-94D7-4A68-9ADB-03A23C9BC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3616325"/>
            <a:ext cx="5016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26632" name="Rectangle 35">
            <a:extLst>
              <a:ext uri="{FF2B5EF4-FFF2-40B4-BE49-F238E27FC236}">
                <a16:creationId xmlns:a16="http://schemas.microsoft.com/office/drawing/2014/main" id="{CFF5F36B-18C2-4C62-81B6-45BE4308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616325"/>
            <a:ext cx="4333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26633" name="Rectangle 36">
            <a:extLst>
              <a:ext uri="{FF2B5EF4-FFF2-40B4-BE49-F238E27FC236}">
                <a16:creationId xmlns:a16="http://schemas.microsoft.com/office/drawing/2014/main" id="{33C82F79-C913-41F4-AEAE-952CE7783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865563"/>
            <a:ext cx="13414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Next instruction</a:t>
            </a:r>
          </a:p>
        </p:txBody>
      </p:sp>
      <p:sp>
        <p:nvSpPr>
          <p:cNvPr id="26634" name="Rectangle 37">
            <a:extLst>
              <a:ext uri="{FF2B5EF4-FFF2-40B4-BE49-F238E27FC236}">
                <a16:creationId xmlns:a16="http://schemas.microsoft.com/office/drawing/2014/main" id="{304E667B-7D72-4C79-8695-0D04BC77F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5014913"/>
            <a:ext cx="9874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Subroutine</a:t>
            </a:r>
          </a:p>
        </p:txBody>
      </p:sp>
      <p:sp>
        <p:nvSpPr>
          <p:cNvPr id="26635" name="Line 38">
            <a:extLst>
              <a:ext uri="{FF2B5EF4-FFF2-40B4-BE49-F238E27FC236}">
                <a16:creationId xmlns:a16="http://schemas.microsoft.com/office/drawing/2014/main" id="{2C849733-CE6F-4BB2-A6D9-5DACA5DC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5" y="38766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39">
            <a:extLst>
              <a:ext uri="{FF2B5EF4-FFF2-40B4-BE49-F238E27FC236}">
                <a16:creationId xmlns:a16="http://schemas.microsoft.com/office/drawing/2014/main" id="{7E2A1318-9185-450B-AA64-7D29BDA7C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5" y="41243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40">
            <a:extLst>
              <a:ext uri="{FF2B5EF4-FFF2-40B4-BE49-F238E27FC236}">
                <a16:creationId xmlns:a16="http://schemas.microsoft.com/office/drawing/2014/main" id="{FCBEDF72-988B-45AD-90B6-4B28E916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3616325"/>
            <a:ext cx="349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26638" name="Rectangle 41">
            <a:extLst>
              <a:ext uri="{FF2B5EF4-FFF2-40B4-BE49-F238E27FC236}">
                <a16:creationId xmlns:a16="http://schemas.microsoft.com/office/drawing/2014/main" id="{DCFA0B32-3C99-4EF5-A0F5-F8C5C22B5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3849688"/>
            <a:ext cx="7350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= 21</a:t>
            </a:r>
          </a:p>
        </p:txBody>
      </p:sp>
      <p:sp>
        <p:nvSpPr>
          <p:cNvPr id="26639" name="Line 42">
            <a:extLst>
              <a:ext uri="{FF2B5EF4-FFF2-40B4-BE49-F238E27FC236}">
                <a16:creationId xmlns:a16="http://schemas.microsoft.com/office/drawing/2014/main" id="{619967FC-4DC2-40D7-A065-B1E9B4BB4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5" y="47783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43">
            <a:extLst>
              <a:ext uri="{FF2B5EF4-FFF2-40B4-BE49-F238E27FC236}">
                <a16:creationId xmlns:a16="http://schemas.microsoft.com/office/drawing/2014/main" id="{50556A98-1D41-41B7-8E0A-9B5FA84D4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5" y="50260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44">
            <a:extLst>
              <a:ext uri="{FF2B5EF4-FFF2-40B4-BE49-F238E27FC236}">
                <a16:creationId xmlns:a16="http://schemas.microsoft.com/office/drawing/2014/main" id="{53A8B7E1-02AD-47BA-BDC2-FF92D39A5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4751388"/>
            <a:ext cx="8270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AR = 135</a:t>
            </a:r>
          </a:p>
        </p:txBody>
      </p:sp>
      <p:sp>
        <p:nvSpPr>
          <p:cNvPr id="26642" name="Rectangle 45">
            <a:extLst>
              <a:ext uri="{FF2B5EF4-FFF2-40B4-BE49-F238E27FC236}">
                <a16:creationId xmlns:a16="http://schemas.microsoft.com/office/drawing/2014/main" id="{F9D70793-6909-4568-9011-E6FC82A1E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5014913"/>
            <a:ext cx="4333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136</a:t>
            </a:r>
          </a:p>
        </p:txBody>
      </p:sp>
      <p:sp>
        <p:nvSpPr>
          <p:cNvPr id="26643" name="Rectangle 46">
            <a:extLst>
              <a:ext uri="{FF2B5EF4-FFF2-40B4-BE49-F238E27FC236}">
                <a16:creationId xmlns:a16="http://schemas.microsoft.com/office/drawing/2014/main" id="{4CE391A5-5B65-453A-9F3B-B4262EF67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6005513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44" name="Rectangle 47">
            <a:extLst>
              <a:ext uri="{FF2B5EF4-FFF2-40B4-BE49-F238E27FC236}">
                <a16:creationId xmlns:a16="http://schemas.microsoft.com/office/drawing/2014/main" id="{3E12BD55-D55B-47AD-B1AB-6CCC98ADD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6005513"/>
            <a:ext cx="5095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6645" name="Rectangle 48">
            <a:extLst>
              <a:ext uri="{FF2B5EF4-FFF2-40B4-BE49-F238E27FC236}">
                <a16:creationId xmlns:a16="http://schemas.microsoft.com/office/drawing/2014/main" id="{3D38A338-4B9D-4808-A0FF-9D8470A1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238" y="6005513"/>
            <a:ext cx="4333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26646" name="Line 49">
            <a:extLst>
              <a:ext uri="{FF2B5EF4-FFF2-40B4-BE49-F238E27FC236}">
                <a16:creationId xmlns:a16="http://schemas.microsoft.com/office/drawing/2014/main" id="{6F4F36FD-1DAD-445F-90F5-64B7A57E4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5" y="60166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Arc 50">
            <a:extLst>
              <a:ext uri="{FF2B5EF4-FFF2-40B4-BE49-F238E27FC236}">
                <a16:creationId xmlns:a16="http://schemas.microsoft.com/office/drawing/2014/main" id="{102D9CB7-8ACE-4230-862C-DC98DECB2C28}"/>
              </a:ext>
            </a:extLst>
          </p:cNvPr>
          <p:cNvSpPr>
            <a:spLocks/>
          </p:cNvSpPr>
          <p:nvPr/>
        </p:nvSpPr>
        <p:spPr bwMode="auto">
          <a:xfrm>
            <a:off x="3832225" y="5705475"/>
            <a:ext cx="96838" cy="138113"/>
          </a:xfrm>
          <a:custGeom>
            <a:avLst/>
            <a:gdLst>
              <a:gd name="T0" fmla="*/ 0 w 17255"/>
              <a:gd name="T1" fmla="*/ 483626 h 21600"/>
              <a:gd name="T2" fmla="*/ 3050052 w 17255"/>
              <a:gd name="T3" fmla="*/ 456438 h 21600"/>
              <a:gd name="T4" fmla="*/ 1545973 w 17255"/>
              <a:gd name="T5" fmla="*/ 564671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51">
            <a:extLst>
              <a:ext uri="{FF2B5EF4-FFF2-40B4-BE49-F238E27FC236}">
                <a16:creationId xmlns:a16="http://schemas.microsoft.com/office/drawing/2014/main" id="{92FE6933-33D0-4E9A-A73A-8EB7B0A25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850" y="527208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52">
            <a:extLst>
              <a:ext uri="{FF2B5EF4-FFF2-40B4-BE49-F238E27FC236}">
                <a16:creationId xmlns:a16="http://schemas.microsoft.com/office/drawing/2014/main" id="{13E866EA-372C-4B5A-92ED-63E74389F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3311525"/>
            <a:ext cx="25050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         Memory, PC, AR at time T4</a:t>
            </a:r>
          </a:p>
        </p:txBody>
      </p:sp>
      <p:sp>
        <p:nvSpPr>
          <p:cNvPr id="26650" name="Rectangle 53">
            <a:extLst>
              <a:ext uri="{FF2B5EF4-FFF2-40B4-BE49-F238E27FC236}">
                <a16:creationId xmlns:a16="http://schemas.microsoft.com/office/drawing/2014/main" id="{A3B47FFC-BED5-40B7-AE27-BED7EBCF7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3643313"/>
            <a:ext cx="1504950" cy="26209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6651" name="Rectangle 54">
            <a:extLst>
              <a:ext uri="{FF2B5EF4-FFF2-40B4-BE49-F238E27FC236}">
                <a16:creationId xmlns:a16="http://schemas.microsoft.com/office/drawing/2014/main" id="{2BD2457B-C4EE-4864-B982-EB2A43C26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3616325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52" name="Rectangle 55">
            <a:extLst>
              <a:ext uri="{FF2B5EF4-FFF2-40B4-BE49-F238E27FC236}">
                <a16:creationId xmlns:a16="http://schemas.microsoft.com/office/drawing/2014/main" id="{1A670C11-13D7-421A-90CA-BA9EF8722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3616325"/>
            <a:ext cx="5016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26653" name="Rectangle 56">
            <a:extLst>
              <a:ext uri="{FF2B5EF4-FFF2-40B4-BE49-F238E27FC236}">
                <a16:creationId xmlns:a16="http://schemas.microsoft.com/office/drawing/2014/main" id="{E3A43D92-A761-4032-B731-3FD58776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5" y="3616325"/>
            <a:ext cx="4333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26654" name="Rectangle 57">
            <a:extLst>
              <a:ext uri="{FF2B5EF4-FFF2-40B4-BE49-F238E27FC236}">
                <a16:creationId xmlns:a16="http://schemas.microsoft.com/office/drawing/2014/main" id="{1570FC1E-C9F7-4A4A-A9F4-717F9DE45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3865563"/>
            <a:ext cx="13414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Next instruction</a:t>
            </a:r>
          </a:p>
        </p:txBody>
      </p:sp>
      <p:sp>
        <p:nvSpPr>
          <p:cNvPr id="26655" name="Rectangle 58">
            <a:extLst>
              <a:ext uri="{FF2B5EF4-FFF2-40B4-BE49-F238E27FC236}">
                <a16:creationId xmlns:a16="http://schemas.microsoft.com/office/drawing/2014/main" id="{FAD41245-A037-49AA-862E-6A921DA55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5014913"/>
            <a:ext cx="9874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Subroutine</a:t>
            </a:r>
          </a:p>
        </p:txBody>
      </p:sp>
      <p:sp>
        <p:nvSpPr>
          <p:cNvPr id="26656" name="Line 59">
            <a:extLst>
              <a:ext uri="{FF2B5EF4-FFF2-40B4-BE49-F238E27FC236}">
                <a16:creationId xmlns:a16="http://schemas.microsoft.com/office/drawing/2014/main" id="{FC2A4C18-C874-49D1-AA2C-DBD5F9D20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38766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7" name="Line 60">
            <a:extLst>
              <a:ext uri="{FF2B5EF4-FFF2-40B4-BE49-F238E27FC236}">
                <a16:creationId xmlns:a16="http://schemas.microsoft.com/office/drawing/2014/main" id="{05BDFDCF-58E7-42FE-A253-AB8F0C165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41243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Rectangle 61">
            <a:extLst>
              <a:ext uri="{FF2B5EF4-FFF2-40B4-BE49-F238E27FC236}">
                <a16:creationId xmlns:a16="http://schemas.microsoft.com/office/drawing/2014/main" id="{07AF571A-955A-41C2-97EE-F326098A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3616325"/>
            <a:ext cx="349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26659" name="Rectangle 62">
            <a:extLst>
              <a:ext uri="{FF2B5EF4-FFF2-40B4-BE49-F238E27FC236}">
                <a16:creationId xmlns:a16="http://schemas.microsoft.com/office/drawing/2014/main" id="{0445F73D-73A4-418E-8A00-A691BF6B6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363" y="3865563"/>
            <a:ext cx="349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26660" name="Line 63">
            <a:extLst>
              <a:ext uri="{FF2B5EF4-FFF2-40B4-BE49-F238E27FC236}">
                <a16:creationId xmlns:a16="http://schemas.microsoft.com/office/drawing/2014/main" id="{0E7D0CF3-087D-445D-978E-BC4BCC9BF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47783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Line 64">
            <a:extLst>
              <a:ext uri="{FF2B5EF4-FFF2-40B4-BE49-F238E27FC236}">
                <a16:creationId xmlns:a16="http://schemas.microsoft.com/office/drawing/2014/main" id="{6CF7AC37-8060-4EF6-9654-24734B8DA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50260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Rectangle 65">
            <a:extLst>
              <a:ext uri="{FF2B5EF4-FFF2-40B4-BE49-F238E27FC236}">
                <a16:creationId xmlns:a16="http://schemas.microsoft.com/office/drawing/2014/main" id="{66F9B5B7-439E-4032-AC4F-2F318DDF3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4767263"/>
            <a:ext cx="4333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26663" name="Rectangle 66">
            <a:extLst>
              <a:ext uri="{FF2B5EF4-FFF2-40B4-BE49-F238E27FC236}">
                <a16:creationId xmlns:a16="http://schemas.microsoft.com/office/drawing/2014/main" id="{41D13605-D89A-447E-9398-3D1DDA518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688" y="5030788"/>
            <a:ext cx="8191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= 136</a:t>
            </a:r>
          </a:p>
        </p:txBody>
      </p:sp>
      <p:sp>
        <p:nvSpPr>
          <p:cNvPr id="26664" name="Rectangle 67">
            <a:extLst>
              <a:ext uri="{FF2B5EF4-FFF2-40B4-BE49-F238E27FC236}">
                <a16:creationId xmlns:a16="http://schemas.microsoft.com/office/drawing/2014/main" id="{BCD7EAE0-EC04-4A62-9365-20505EC4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6005513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65" name="Rectangle 68">
            <a:extLst>
              <a:ext uri="{FF2B5EF4-FFF2-40B4-BE49-F238E27FC236}">
                <a16:creationId xmlns:a16="http://schemas.microsoft.com/office/drawing/2014/main" id="{42CA88ED-7B95-42F4-AB83-99216598E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6005513"/>
            <a:ext cx="5095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6666" name="Rectangle 69">
            <a:extLst>
              <a:ext uri="{FF2B5EF4-FFF2-40B4-BE49-F238E27FC236}">
                <a16:creationId xmlns:a16="http://schemas.microsoft.com/office/drawing/2014/main" id="{89F1B6B5-5074-410B-8C4E-39804CAFA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6005513"/>
            <a:ext cx="4333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26667" name="Line 70">
            <a:extLst>
              <a:ext uri="{FF2B5EF4-FFF2-40B4-BE49-F238E27FC236}">
                <a16:creationId xmlns:a16="http://schemas.microsoft.com/office/drawing/2014/main" id="{C7C9A8CD-4AE0-40E7-9C04-9B1602E2F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60166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Arc 71">
            <a:extLst>
              <a:ext uri="{FF2B5EF4-FFF2-40B4-BE49-F238E27FC236}">
                <a16:creationId xmlns:a16="http://schemas.microsoft.com/office/drawing/2014/main" id="{5C61238A-19B7-4806-BBA9-B8C0B01BC906}"/>
              </a:ext>
            </a:extLst>
          </p:cNvPr>
          <p:cNvSpPr>
            <a:spLocks/>
          </p:cNvSpPr>
          <p:nvPr/>
        </p:nvSpPr>
        <p:spPr bwMode="auto">
          <a:xfrm>
            <a:off x="6508750" y="5705475"/>
            <a:ext cx="96838" cy="138113"/>
          </a:xfrm>
          <a:custGeom>
            <a:avLst/>
            <a:gdLst>
              <a:gd name="T0" fmla="*/ 0 w 17255"/>
              <a:gd name="T1" fmla="*/ 483626 h 21600"/>
              <a:gd name="T2" fmla="*/ 3050052 w 17255"/>
              <a:gd name="T3" fmla="*/ 456438 h 21600"/>
              <a:gd name="T4" fmla="*/ 1545973 w 17255"/>
              <a:gd name="T5" fmla="*/ 564671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72">
            <a:extLst>
              <a:ext uri="{FF2B5EF4-FFF2-40B4-BE49-F238E27FC236}">
                <a16:creationId xmlns:a16="http://schemas.microsoft.com/office/drawing/2014/main" id="{BE397003-4500-46FB-9759-E545B6A6D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375" y="527208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Rectangle 74">
            <a:extLst>
              <a:ext uri="{FF2B5EF4-FFF2-40B4-BE49-F238E27FC236}">
                <a16:creationId xmlns:a16="http://schemas.microsoft.com/office/drawing/2014/main" id="{01142D4E-D562-4EB2-B03F-E912AC846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6269038"/>
            <a:ext cx="7635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6671" name="Rectangle 75">
            <a:extLst>
              <a:ext uri="{FF2B5EF4-FFF2-40B4-BE49-F238E27FC236}">
                <a16:creationId xmlns:a16="http://schemas.microsoft.com/office/drawing/2014/main" id="{9B3CCE84-C121-4449-B75F-B93807D9A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6297613"/>
            <a:ext cx="7635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6672" name="Rectangle 76">
            <a:extLst>
              <a:ext uri="{FF2B5EF4-FFF2-40B4-BE49-F238E27FC236}">
                <a16:creationId xmlns:a16="http://schemas.microsoft.com/office/drawing/2014/main" id="{737FF677-B71A-4ABB-A440-6B207C58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831850"/>
            <a:ext cx="4416425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ko-KR" sz="1800"/>
              <a:t>LDA: Load to AC</a:t>
            </a:r>
            <a:endParaRPr lang="en-US" altLang="ko-KR" sz="180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97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2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DR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M[AR]</a:t>
            </a:r>
          </a:p>
          <a:p>
            <a:pPr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2</a:t>
            </a:r>
            <a:r>
              <a:rPr lang="en-US" altLang="ko-KR" sz="1800"/>
              <a:t>T</a:t>
            </a:r>
            <a:r>
              <a:rPr lang="en-US" altLang="ko-KR" sz="1800" baseline="-25000"/>
              <a:t>5</a:t>
            </a:r>
            <a:r>
              <a:rPr lang="en-US" altLang="ko-KR" sz="1800"/>
              <a:t>:	AC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DR, </a:t>
            </a:r>
            <a:r>
              <a:rPr lang="en-US" altLang="ko-KR" sz="1800">
                <a:solidFill>
                  <a:srgbClr val="FF0000"/>
                </a:solidFill>
                <a:sym typeface="Symbol" panose="05050102010706020507" pitchFamily="18" charset="2"/>
              </a:rPr>
              <a:t>SC  0</a:t>
            </a:r>
          </a:p>
          <a:p>
            <a:pPr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STA: Store AC</a:t>
            </a:r>
          </a:p>
          <a:p>
            <a:pPr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3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M[AR]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AC, </a:t>
            </a:r>
            <a:r>
              <a:rPr lang="en-US" altLang="ko-KR" sz="1800">
                <a:solidFill>
                  <a:srgbClr val="FF0000"/>
                </a:solidFill>
                <a:sym typeface="Symbol" panose="05050102010706020507" pitchFamily="18" charset="2"/>
              </a:rPr>
              <a:t>SC  0</a:t>
            </a:r>
          </a:p>
          <a:p>
            <a:pPr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BUN: Branch Unconditionally</a:t>
            </a:r>
          </a:p>
          <a:p>
            <a:pPr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4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PC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AR, </a:t>
            </a:r>
            <a:r>
              <a:rPr lang="en-US" altLang="ko-KR" sz="1800">
                <a:solidFill>
                  <a:srgbClr val="FF0000"/>
                </a:solidFill>
                <a:sym typeface="Symbol" panose="05050102010706020507" pitchFamily="18" charset="2"/>
              </a:rPr>
              <a:t>SC  0</a:t>
            </a:r>
          </a:p>
          <a:p>
            <a:pPr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BSA: Branch and Save Return Address</a:t>
            </a:r>
          </a:p>
          <a:p>
            <a:pPr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		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D526427-A04C-4BF0-A99B-E3DFB7250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244475"/>
            <a:ext cx="7421562" cy="579438"/>
          </a:xfrm>
        </p:spPr>
        <p:txBody>
          <a:bodyPr anchor="ctr"/>
          <a:lstStyle/>
          <a:p>
            <a:r>
              <a:rPr lang="en-US" altLang="ko-KR" sz="2800">
                <a:cs typeface="굴림" panose="020B0600000101010101" pitchFamily="34" charset="-127"/>
              </a:rPr>
              <a:t>MEMORY  REFERENCE  INSTRUCTIONS</a:t>
            </a: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10525407-0DBE-4F46-9BD4-76123E20E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588" y="0"/>
            <a:ext cx="15192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MR Instructions</a:t>
            </a:r>
          </a:p>
        </p:txBody>
      </p:sp>
      <p:sp>
        <p:nvSpPr>
          <p:cNvPr id="27652" name="Rectangle 27">
            <a:extLst>
              <a:ext uri="{FF2B5EF4-FFF2-40B4-BE49-F238E27FC236}">
                <a16:creationId xmlns:a16="http://schemas.microsoft.com/office/drawing/2014/main" id="{FF9AEFA6-69B2-48AA-BAE2-5BB044079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631950"/>
            <a:ext cx="7394575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ko-KR" sz="1800"/>
              <a:t>BSA: </a:t>
            </a:r>
          </a:p>
          <a:p>
            <a:pPr>
              <a:lnSpc>
                <a:spcPct val="97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5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M[AR]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PC,  AR  AR + 1</a:t>
            </a:r>
          </a:p>
          <a:p>
            <a:pPr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5</a:t>
            </a:r>
            <a:r>
              <a:rPr lang="en-US" altLang="ko-KR" sz="1800"/>
              <a:t>T</a:t>
            </a:r>
            <a:r>
              <a:rPr lang="en-US" altLang="ko-KR" sz="1800" baseline="-25000"/>
              <a:t>5</a:t>
            </a:r>
            <a:r>
              <a:rPr lang="en-US" altLang="ko-KR" sz="1800"/>
              <a:t>:	PC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AR, </a:t>
            </a:r>
            <a:r>
              <a:rPr lang="en-US" altLang="ko-KR" sz="1800">
                <a:solidFill>
                  <a:srgbClr val="FF0000"/>
                </a:solidFill>
                <a:sym typeface="Symbol" panose="05050102010706020507" pitchFamily="18" charset="2"/>
              </a:rPr>
              <a:t>SC  0</a:t>
            </a:r>
          </a:p>
          <a:p>
            <a:pPr>
              <a:lnSpc>
                <a:spcPct val="97000"/>
              </a:lnSpc>
            </a:pPr>
            <a:endParaRPr lang="en-US" altLang="ko-KR" sz="180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ISZ: Increment and Skip-if-Zero</a:t>
            </a:r>
          </a:p>
          <a:p>
            <a:pPr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6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DR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M[AR]</a:t>
            </a:r>
          </a:p>
          <a:p>
            <a:pPr>
              <a:lnSpc>
                <a:spcPct val="97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6</a:t>
            </a:r>
            <a:r>
              <a:rPr lang="en-US" altLang="ko-KR" sz="1800"/>
              <a:t>T</a:t>
            </a:r>
            <a:r>
              <a:rPr lang="en-US" altLang="ko-KR" sz="1800" baseline="-25000"/>
              <a:t>5</a:t>
            </a:r>
            <a:r>
              <a:rPr lang="en-US" altLang="ko-KR" sz="1800"/>
              <a:t>:	DR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DR + 1</a:t>
            </a:r>
          </a:p>
          <a:p>
            <a:pPr>
              <a:lnSpc>
                <a:spcPct val="97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6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M[AR]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DR,  if (DR = 0) then (PC  PC + 1),  </a:t>
            </a:r>
            <a:r>
              <a:rPr lang="en-US" altLang="ko-KR" sz="1800">
                <a:solidFill>
                  <a:srgbClr val="FF0000"/>
                </a:solidFill>
                <a:sym typeface="Symbol" panose="05050102010706020507" pitchFamily="18" charset="2"/>
              </a:rPr>
              <a:t>SC  0</a:t>
            </a:r>
          </a:p>
          <a:p>
            <a:pPr>
              <a:lnSpc>
                <a:spcPct val="97000"/>
              </a:lnSpc>
            </a:pPr>
            <a:endParaRPr lang="en-US" altLang="ko-KR" sz="18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F10A597-DFEF-4D48-91C3-3C289CD04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950" y="315913"/>
            <a:ext cx="8609013" cy="368300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400">
                <a:cs typeface="굴림" panose="020B0600000101010101" pitchFamily="34" charset="-127"/>
              </a:rPr>
              <a:t>FLOWCHART FOR MEMORY REFERENCE INSTRUCTIONS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40D95B9-8EEB-4FFA-87FA-4198FBF62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588" y="0"/>
            <a:ext cx="15192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MR Instructions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FEF597FD-0927-477A-8C3C-69C4ADCE0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914400"/>
            <a:ext cx="26828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Memory-reference instruction</a:t>
            </a:r>
          </a:p>
        </p:txBody>
      </p:sp>
      <p:sp>
        <p:nvSpPr>
          <p:cNvPr id="28677" name="Arc 5">
            <a:extLst>
              <a:ext uri="{FF2B5EF4-FFF2-40B4-BE49-F238E27FC236}">
                <a16:creationId xmlns:a16="http://schemas.microsoft.com/office/drawing/2014/main" id="{0C5E3CDA-ADA0-40EB-9BA2-A1D1E8BB7987}"/>
              </a:ext>
            </a:extLst>
          </p:cNvPr>
          <p:cNvSpPr>
            <a:spLocks/>
          </p:cNvSpPr>
          <p:nvPr/>
        </p:nvSpPr>
        <p:spPr bwMode="auto">
          <a:xfrm>
            <a:off x="3656013" y="1476375"/>
            <a:ext cx="100012" cy="112713"/>
          </a:xfrm>
          <a:custGeom>
            <a:avLst/>
            <a:gdLst>
              <a:gd name="T0" fmla="*/ 0 w 17255"/>
              <a:gd name="T1" fmla="*/ 262872 h 21600"/>
              <a:gd name="T2" fmla="*/ 3359899 w 17255"/>
              <a:gd name="T3" fmla="*/ 248089 h 21600"/>
              <a:gd name="T4" fmla="*/ 1703032 w 17255"/>
              <a:gd name="T5" fmla="*/ 3069123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65FEFCF8-BB3D-4C8D-ADCE-949CF4889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5225" y="1147763"/>
            <a:ext cx="0" cy="339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CEC86FFF-713F-46CD-8B1C-7657C1038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8788" y="1600200"/>
            <a:ext cx="4679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92B01722-8FE0-41EA-974F-0ED98A33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2049463"/>
            <a:ext cx="10842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FDA1D082-CC26-4EEB-BC40-A03E70AF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2039938"/>
            <a:ext cx="1084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40B0753A-9FCC-4999-A23A-32074771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2049463"/>
            <a:ext cx="1084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3D0ED4E0-83CA-4ED3-BD16-EF3A101D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1989138"/>
            <a:ext cx="10842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M[AR]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AC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684" name="Rectangle 12">
            <a:extLst>
              <a:ext uri="{FF2B5EF4-FFF2-40B4-BE49-F238E27FC236}">
                <a16:creationId xmlns:a16="http://schemas.microsoft.com/office/drawing/2014/main" id="{796B1037-0B34-45B3-9AC7-8FABC163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151063"/>
            <a:ext cx="7127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0B653403-9E69-42B8-819D-E9F36BFD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2003425"/>
            <a:ext cx="1141412" cy="315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8686" name="Rectangle 14">
            <a:extLst>
              <a:ext uri="{FF2B5EF4-FFF2-40B4-BE49-F238E27FC236}">
                <a16:creationId xmlns:a16="http://schemas.microsoft.com/office/drawing/2014/main" id="{71805CE6-3194-4C09-840F-DA066632D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003425"/>
            <a:ext cx="1141413" cy="315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8687" name="Rectangle 15">
            <a:extLst>
              <a:ext uri="{FF2B5EF4-FFF2-40B4-BE49-F238E27FC236}">
                <a16:creationId xmlns:a16="http://schemas.microsoft.com/office/drawing/2014/main" id="{592BBD48-85B3-4706-AD6D-C3508BE9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2003425"/>
            <a:ext cx="1139825" cy="315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8688" name="Rectangle 16">
            <a:extLst>
              <a:ext uri="{FF2B5EF4-FFF2-40B4-BE49-F238E27FC236}">
                <a16:creationId xmlns:a16="http://schemas.microsoft.com/office/drawing/2014/main" id="{4E5A78FC-CCC7-4A9A-9CA6-2287DD7F7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2003425"/>
            <a:ext cx="1154112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8689" name="Arc 17">
            <a:extLst>
              <a:ext uri="{FF2B5EF4-FFF2-40B4-BE49-F238E27FC236}">
                <a16:creationId xmlns:a16="http://schemas.microsoft.com/office/drawing/2014/main" id="{CA00D629-1826-47A6-AF70-58C89EA9FFBA}"/>
              </a:ext>
            </a:extLst>
          </p:cNvPr>
          <p:cNvSpPr>
            <a:spLocks/>
          </p:cNvSpPr>
          <p:nvPr/>
        </p:nvSpPr>
        <p:spPr bwMode="auto">
          <a:xfrm>
            <a:off x="1674813" y="1874838"/>
            <a:ext cx="96837" cy="111125"/>
          </a:xfrm>
          <a:custGeom>
            <a:avLst/>
            <a:gdLst>
              <a:gd name="T0" fmla="*/ 0 w 17255"/>
              <a:gd name="T1" fmla="*/ 251919 h 21600"/>
              <a:gd name="T2" fmla="*/ 3049959 w 17255"/>
              <a:gd name="T3" fmla="*/ 237761 h 21600"/>
              <a:gd name="T4" fmla="*/ 1545941 w 17255"/>
              <a:gd name="T5" fmla="*/ 2941222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D35A710A-935F-4123-BBE8-B5EBBF6E00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2438" y="1587500"/>
            <a:ext cx="0" cy="320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Arc 19">
            <a:extLst>
              <a:ext uri="{FF2B5EF4-FFF2-40B4-BE49-F238E27FC236}">
                <a16:creationId xmlns:a16="http://schemas.microsoft.com/office/drawing/2014/main" id="{C5B573C6-8694-4DCE-BAE1-4E291B5B2A9E}"/>
              </a:ext>
            </a:extLst>
          </p:cNvPr>
          <p:cNvSpPr>
            <a:spLocks/>
          </p:cNvSpPr>
          <p:nvPr/>
        </p:nvSpPr>
        <p:spPr bwMode="auto">
          <a:xfrm>
            <a:off x="2995613" y="1874838"/>
            <a:ext cx="100012" cy="111125"/>
          </a:xfrm>
          <a:custGeom>
            <a:avLst/>
            <a:gdLst>
              <a:gd name="T0" fmla="*/ 0 w 17255"/>
              <a:gd name="T1" fmla="*/ 251919 h 21600"/>
              <a:gd name="T2" fmla="*/ 3359899 w 17255"/>
              <a:gd name="T3" fmla="*/ 237761 h 21600"/>
              <a:gd name="T4" fmla="*/ 1703032 w 17255"/>
              <a:gd name="T5" fmla="*/ 2941222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20">
            <a:extLst>
              <a:ext uri="{FF2B5EF4-FFF2-40B4-BE49-F238E27FC236}">
                <a16:creationId xmlns:a16="http://schemas.microsoft.com/office/drawing/2014/main" id="{4D68B36F-F7BF-4B09-B988-93079B8DF9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4825" y="1600200"/>
            <a:ext cx="0" cy="307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Arc 21">
            <a:extLst>
              <a:ext uri="{FF2B5EF4-FFF2-40B4-BE49-F238E27FC236}">
                <a16:creationId xmlns:a16="http://schemas.microsoft.com/office/drawing/2014/main" id="{F650F752-B75F-4562-B6BC-20CE8F437924}"/>
              </a:ext>
            </a:extLst>
          </p:cNvPr>
          <p:cNvSpPr>
            <a:spLocks/>
          </p:cNvSpPr>
          <p:nvPr/>
        </p:nvSpPr>
        <p:spPr bwMode="auto">
          <a:xfrm>
            <a:off x="4318000" y="1874838"/>
            <a:ext cx="100013" cy="111125"/>
          </a:xfrm>
          <a:custGeom>
            <a:avLst/>
            <a:gdLst>
              <a:gd name="T0" fmla="*/ 0 w 17255"/>
              <a:gd name="T1" fmla="*/ 251919 h 21600"/>
              <a:gd name="T2" fmla="*/ 3360002 w 17255"/>
              <a:gd name="T3" fmla="*/ 237761 h 21600"/>
              <a:gd name="T4" fmla="*/ 1703061 w 17255"/>
              <a:gd name="T5" fmla="*/ 2941222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Arc 23">
            <a:extLst>
              <a:ext uri="{FF2B5EF4-FFF2-40B4-BE49-F238E27FC236}">
                <a16:creationId xmlns:a16="http://schemas.microsoft.com/office/drawing/2014/main" id="{B819A006-F269-4E2D-B834-C9A45B21263B}"/>
              </a:ext>
            </a:extLst>
          </p:cNvPr>
          <p:cNvSpPr>
            <a:spLocks/>
          </p:cNvSpPr>
          <p:nvPr/>
        </p:nvSpPr>
        <p:spPr bwMode="auto">
          <a:xfrm>
            <a:off x="5640388" y="1874838"/>
            <a:ext cx="100012" cy="111125"/>
          </a:xfrm>
          <a:custGeom>
            <a:avLst/>
            <a:gdLst>
              <a:gd name="T0" fmla="*/ 0 w 17255"/>
              <a:gd name="T1" fmla="*/ 251919 h 21600"/>
              <a:gd name="T2" fmla="*/ 3359899 w 17255"/>
              <a:gd name="T3" fmla="*/ 237761 h 21600"/>
              <a:gd name="T4" fmla="*/ 1703032 w 17255"/>
              <a:gd name="T5" fmla="*/ 2941222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24">
            <a:extLst>
              <a:ext uri="{FF2B5EF4-FFF2-40B4-BE49-F238E27FC236}">
                <a16:creationId xmlns:a16="http://schemas.microsoft.com/office/drawing/2014/main" id="{5711BE5A-0E13-4B28-9D1F-54615589CC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9600" y="1603375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Rectangle 25">
            <a:extLst>
              <a:ext uri="{FF2B5EF4-FFF2-40B4-BE49-F238E27FC236}">
                <a16:creationId xmlns:a16="http://schemas.microsoft.com/office/drawing/2014/main" id="{9DA40149-9982-4A8F-AF16-8BA87CA9C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403350"/>
            <a:ext cx="5095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AND</a:t>
            </a:r>
          </a:p>
        </p:txBody>
      </p:sp>
      <p:sp>
        <p:nvSpPr>
          <p:cNvPr id="28697" name="Rectangle 26">
            <a:extLst>
              <a:ext uri="{FF2B5EF4-FFF2-40B4-BE49-F238E27FC236}">
                <a16:creationId xmlns:a16="http://schemas.microsoft.com/office/drawing/2014/main" id="{92F76108-786F-470B-9E59-49FBBEC3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1403350"/>
            <a:ext cx="5095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8698" name="Rectangle 27">
            <a:extLst>
              <a:ext uri="{FF2B5EF4-FFF2-40B4-BE49-F238E27FC236}">
                <a16:creationId xmlns:a16="http://schemas.microsoft.com/office/drawing/2014/main" id="{39FE4CAE-8946-4851-A8D2-EE4384CF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1403350"/>
            <a:ext cx="4937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LDA</a:t>
            </a:r>
          </a:p>
        </p:txBody>
      </p:sp>
      <p:sp>
        <p:nvSpPr>
          <p:cNvPr id="28699" name="Rectangle 28">
            <a:extLst>
              <a:ext uri="{FF2B5EF4-FFF2-40B4-BE49-F238E27FC236}">
                <a16:creationId xmlns:a16="http://schemas.microsoft.com/office/drawing/2014/main" id="{EDFE6812-8FF9-4969-96DD-2AF3E311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403350"/>
            <a:ext cx="485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STA</a:t>
            </a:r>
          </a:p>
        </p:txBody>
      </p:sp>
      <p:sp>
        <p:nvSpPr>
          <p:cNvPr id="28700" name="Rectangle 29">
            <a:extLst>
              <a:ext uri="{FF2B5EF4-FFF2-40B4-BE49-F238E27FC236}">
                <a16:creationId xmlns:a16="http://schemas.microsoft.com/office/drawing/2014/main" id="{5332BC0D-7B73-4C29-8092-42E951DB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2717800"/>
            <a:ext cx="12461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AC    DR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701" name="Rectangle 30">
            <a:extLst>
              <a:ext uri="{FF2B5EF4-FFF2-40B4-BE49-F238E27FC236}">
                <a16:creationId xmlns:a16="http://schemas.microsoft.com/office/drawing/2014/main" id="{80FCC7CE-19B5-466A-8B8D-D4669A88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2889250"/>
            <a:ext cx="7127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8702" name="Rectangle 31">
            <a:extLst>
              <a:ext uri="{FF2B5EF4-FFF2-40B4-BE49-F238E27FC236}">
                <a16:creationId xmlns:a16="http://schemas.microsoft.com/office/drawing/2014/main" id="{F03172E9-9276-4AB2-A428-D5C66E3C5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2741613"/>
            <a:ext cx="1141412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8703" name="Rectangle 32">
            <a:extLst>
              <a:ext uri="{FF2B5EF4-FFF2-40B4-BE49-F238E27FC236}">
                <a16:creationId xmlns:a16="http://schemas.microsoft.com/office/drawing/2014/main" id="{4DF55943-AF1A-4AB4-9C9B-2F00A6EDA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288" y="2735263"/>
            <a:ext cx="12493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AC + DR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704" name="Rectangle 33">
            <a:extLst>
              <a:ext uri="{FF2B5EF4-FFF2-40B4-BE49-F238E27FC236}">
                <a16:creationId xmlns:a16="http://schemas.microsoft.com/office/drawing/2014/main" id="{D68ADE10-30D6-4991-9DCC-6439563C7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288" y="2901950"/>
            <a:ext cx="866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E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Cout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705" name="Rectangle 34">
            <a:extLst>
              <a:ext uri="{FF2B5EF4-FFF2-40B4-BE49-F238E27FC236}">
                <a16:creationId xmlns:a16="http://schemas.microsoft.com/office/drawing/2014/main" id="{EA14756C-0E98-4E53-968C-AA09DA659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288" y="3065463"/>
            <a:ext cx="7127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/>
              <a:t> </a:t>
            </a: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8706" name="Rectangle 35">
            <a:extLst>
              <a:ext uri="{FF2B5EF4-FFF2-40B4-BE49-F238E27FC236}">
                <a16:creationId xmlns:a16="http://schemas.microsoft.com/office/drawing/2014/main" id="{327BEF84-D3E9-40E7-8F62-80D866AD8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741613"/>
            <a:ext cx="1141413" cy="569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8707" name="Rectangle 36">
            <a:extLst>
              <a:ext uri="{FF2B5EF4-FFF2-40B4-BE49-F238E27FC236}">
                <a16:creationId xmlns:a16="http://schemas.microsoft.com/office/drawing/2014/main" id="{499C3346-7962-4477-9B44-EBB29459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8" y="2727325"/>
            <a:ext cx="8556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DR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708" name="Rectangle 37">
            <a:extLst>
              <a:ext uri="{FF2B5EF4-FFF2-40B4-BE49-F238E27FC236}">
                <a16:creationId xmlns:a16="http://schemas.microsoft.com/office/drawing/2014/main" id="{500C64D4-63B9-4E1E-97CA-F91241E60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2889250"/>
            <a:ext cx="7127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8709" name="Rectangle 38">
            <a:extLst>
              <a:ext uri="{FF2B5EF4-FFF2-40B4-BE49-F238E27FC236}">
                <a16:creationId xmlns:a16="http://schemas.microsoft.com/office/drawing/2014/main" id="{1BDFE49E-217C-43FA-9EEC-58DD54C3D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2741613"/>
            <a:ext cx="1139825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8710" name="Rectangle 39">
            <a:extLst>
              <a:ext uri="{FF2B5EF4-FFF2-40B4-BE49-F238E27FC236}">
                <a16:creationId xmlns:a16="http://schemas.microsoft.com/office/drawing/2014/main" id="{9A72B040-DEB7-4E3D-85B9-19925C5EF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1754188"/>
            <a:ext cx="469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8711" name="Rectangle 40">
            <a:extLst>
              <a:ext uri="{FF2B5EF4-FFF2-40B4-BE49-F238E27FC236}">
                <a16:creationId xmlns:a16="http://schemas.microsoft.com/office/drawing/2014/main" id="{7DD8482E-95B6-4A69-909E-DE8F38E22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1824038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8712" name="Rectangle 41">
            <a:extLst>
              <a:ext uri="{FF2B5EF4-FFF2-40B4-BE49-F238E27FC236}">
                <a16:creationId xmlns:a16="http://schemas.microsoft.com/office/drawing/2014/main" id="{2000E70A-B1F1-4319-BC09-636B4E60A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1812925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713" name="Rectangle 42">
            <a:extLst>
              <a:ext uri="{FF2B5EF4-FFF2-40B4-BE49-F238E27FC236}">
                <a16:creationId xmlns:a16="http://schemas.microsoft.com/office/drawing/2014/main" id="{2FC50DF3-AF2A-4580-BBCC-5259BE10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1754188"/>
            <a:ext cx="469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8714" name="Rectangle 43">
            <a:extLst>
              <a:ext uri="{FF2B5EF4-FFF2-40B4-BE49-F238E27FC236}">
                <a16:creationId xmlns:a16="http://schemas.microsoft.com/office/drawing/2014/main" id="{BBA709F0-05B3-4792-8941-1A884B65B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1812925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715" name="Rectangle 44">
            <a:extLst>
              <a:ext uri="{FF2B5EF4-FFF2-40B4-BE49-F238E27FC236}">
                <a16:creationId xmlns:a16="http://schemas.microsoft.com/office/drawing/2014/main" id="{B2055833-F314-4920-9219-FBB825907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812925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716" name="Rectangle 45">
            <a:extLst>
              <a:ext uri="{FF2B5EF4-FFF2-40B4-BE49-F238E27FC236}">
                <a16:creationId xmlns:a16="http://schemas.microsoft.com/office/drawing/2014/main" id="{5DAB0DC9-3391-4257-918B-713F9666D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1754188"/>
            <a:ext cx="469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8717" name="Rectangle 46">
            <a:extLst>
              <a:ext uri="{FF2B5EF4-FFF2-40B4-BE49-F238E27FC236}">
                <a16:creationId xmlns:a16="http://schemas.microsoft.com/office/drawing/2014/main" id="{9225BECE-3AF4-4AFC-BABF-C39B654E3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1812925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718" name="Rectangle 47">
            <a:extLst>
              <a:ext uri="{FF2B5EF4-FFF2-40B4-BE49-F238E27FC236}">
                <a16:creationId xmlns:a16="http://schemas.microsoft.com/office/drawing/2014/main" id="{3078599C-0543-402F-BEE4-2CD5BB960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1812925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719" name="Rectangle 48">
            <a:extLst>
              <a:ext uri="{FF2B5EF4-FFF2-40B4-BE49-F238E27FC236}">
                <a16:creationId xmlns:a16="http://schemas.microsoft.com/office/drawing/2014/main" id="{F61D1C88-0152-4B9F-A881-703A7F817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38" y="1754188"/>
            <a:ext cx="469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8720" name="Rectangle 49">
            <a:extLst>
              <a:ext uri="{FF2B5EF4-FFF2-40B4-BE49-F238E27FC236}">
                <a16:creationId xmlns:a16="http://schemas.microsoft.com/office/drawing/2014/main" id="{28FA20D6-1783-44AC-AB7C-CBD238840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812925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721" name="Rectangle 50">
            <a:extLst>
              <a:ext uri="{FF2B5EF4-FFF2-40B4-BE49-F238E27FC236}">
                <a16:creationId xmlns:a16="http://schemas.microsoft.com/office/drawing/2014/main" id="{11A5BB46-96B9-475E-8079-C0D7D38F4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1812925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722" name="Rectangle 51">
            <a:extLst>
              <a:ext uri="{FF2B5EF4-FFF2-40B4-BE49-F238E27FC236}">
                <a16:creationId xmlns:a16="http://schemas.microsoft.com/office/drawing/2014/main" id="{3D2FE208-B012-46B4-AD75-4C5AC5ADC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2492375"/>
            <a:ext cx="469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8723" name="Rectangle 52">
            <a:extLst>
              <a:ext uri="{FF2B5EF4-FFF2-40B4-BE49-F238E27FC236}">
                <a16:creationId xmlns:a16="http://schemas.microsoft.com/office/drawing/2014/main" id="{CA0694E8-A3C6-4FA3-B10C-82C1FCE9C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2551113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8724" name="Rectangle 53">
            <a:extLst>
              <a:ext uri="{FF2B5EF4-FFF2-40B4-BE49-F238E27FC236}">
                <a16:creationId xmlns:a16="http://schemas.microsoft.com/office/drawing/2014/main" id="{4C70E678-3BDB-4D3D-8CAE-13D4197E6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2551113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725" name="Rectangle 54">
            <a:extLst>
              <a:ext uri="{FF2B5EF4-FFF2-40B4-BE49-F238E27FC236}">
                <a16:creationId xmlns:a16="http://schemas.microsoft.com/office/drawing/2014/main" id="{D45800B5-C0B4-47B7-8B7D-E8E0FF5E2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2492375"/>
            <a:ext cx="469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8726" name="Rectangle 55">
            <a:extLst>
              <a:ext uri="{FF2B5EF4-FFF2-40B4-BE49-F238E27FC236}">
                <a16:creationId xmlns:a16="http://schemas.microsoft.com/office/drawing/2014/main" id="{8A92F1E2-E8DD-45DF-B128-CF8B347F1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551113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727" name="Rectangle 56">
            <a:extLst>
              <a:ext uri="{FF2B5EF4-FFF2-40B4-BE49-F238E27FC236}">
                <a16:creationId xmlns:a16="http://schemas.microsoft.com/office/drawing/2014/main" id="{4EDD9E07-5C01-4D40-B788-64851D335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2551113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728" name="Rectangle 57">
            <a:extLst>
              <a:ext uri="{FF2B5EF4-FFF2-40B4-BE49-F238E27FC236}">
                <a16:creationId xmlns:a16="http://schemas.microsoft.com/office/drawing/2014/main" id="{6719540E-983B-4173-8BD4-E78ADC708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2492375"/>
            <a:ext cx="469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8729" name="Rectangle 58">
            <a:extLst>
              <a:ext uri="{FF2B5EF4-FFF2-40B4-BE49-F238E27FC236}">
                <a16:creationId xmlns:a16="http://schemas.microsoft.com/office/drawing/2014/main" id="{CD860E7E-698D-4FE9-8F31-ECA25187E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2551113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730" name="Rectangle 59">
            <a:extLst>
              <a:ext uri="{FF2B5EF4-FFF2-40B4-BE49-F238E27FC236}">
                <a16:creationId xmlns:a16="http://schemas.microsoft.com/office/drawing/2014/main" id="{962D0093-A456-4FFF-B709-8F303990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51113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731" name="Arc 60">
            <a:extLst>
              <a:ext uri="{FF2B5EF4-FFF2-40B4-BE49-F238E27FC236}">
                <a16:creationId xmlns:a16="http://schemas.microsoft.com/office/drawing/2014/main" id="{11A99AFB-1B13-4C63-B3A4-4A658F4ED28E}"/>
              </a:ext>
            </a:extLst>
          </p:cNvPr>
          <p:cNvSpPr>
            <a:spLocks/>
          </p:cNvSpPr>
          <p:nvPr/>
        </p:nvSpPr>
        <p:spPr bwMode="auto">
          <a:xfrm>
            <a:off x="1674813" y="2613025"/>
            <a:ext cx="96837" cy="111125"/>
          </a:xfrm>
          <a:custGeom>
            <a:avLst/>
            <a:gdLst>
              <a:gd name="T0" fmla="*/ 0 w 17255"/>
              <a:gd name="T1" fmla="*/ 251919 h 21600"/>
              <a:gd name="T2" fmla="*/ 3049959 w 17255"/>
              <a:gd name="T3" fmla="*/ 237761 h 21600"/>
              <a:gd name="T4" fmla="*/ 1545941 w 17255"/>
              <a:gd name="T5" fmla="*/ 2941222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2" name="Line 61">
            <a:extLst>
              <a:ext uri="{FF2B5EF4-FFF2-40B4-BE49-F238E27FC236}">
                <a16:creationId xmlns:a16="http://schemas.microsoft.com/office/drawing/2014/main" id="{706DF7AE-F673-44FB-8212-841920DDF2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2438" y="23193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Arc 62">
            <a:extLst>
              <a:ext uri="{FF2B5EF4-FFF2-40B4-BE49-F238E27FC236}">
                <a16:creationId xmlns:a16="http://schemas.microsoft.com/office/drawing/2014/main" id="{34D1C860-5012-4550-98B1-A73A46F9D9BE}"/>
              </a:ext>
            </a:extLst>
          </p:cNvPr>
          <p:cNvSpPr>
            <a:spLocks/>
          </p:cNvSpPr>
          <p:nvPr/>
        </p:nvSpPr>
        <p:spPr bwMode="auto">
          <a:xfrm>
            <a:off x="2995613" y="2613025"/>
            <a:ext cx="100012" cy="111125"/>
          </a:xfrm>
          <a:custGeom>
            <a:avLst/>
            <a:gdLst>
              <a:gd name="T0" fmla="*/ 0 w 17255"/>
              <a:gd name="T1" fmla="*/ 251919 h 21600"/>
              <a:gd name="T2" fmla="*/ 3359899 w 17255"/>
              <a:gd name="T3" fmla="*/ 237761 h 21600"/>
              <a:gd name="T4" fmla="*/ 1703032 w 17255"/>
              <a:gd name="T5" fmla="*/ 2941222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Line 63">
            <a:extLst>
              <a:ext uri="{FF2B5EF4-FFF2-40B4-BE49-F238E27FC236}">
                <a16:creationId xmlns:a16="http://schemas.microsoft.com/office/drawing/2014/main" id="{6C59E4E4-CA88-4503-BF4C-92239A31A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4825" y="23193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Arc 64">
            <a:extLst>
              <a:ext uri="{FF2B5EF4-FFF2-40B4-BE49-F238E27FC236}">
                <a16:creationId xmlns:a16="http://schemas.microsoft.com/office/drawing/2014/main" id="{EC059FCF-7A3B-401C-A7B8-7AFE8E8E07CA}"/>
              </a:ext>
            </a:extLst>
          </p:cNvPr>
          <p:cNvSpPr>
            <a:spLocks/>
          </p:cNvSpPr>
          <p:nvPr/>
        </p:nvSpPr>
        <p:spPr bwMode="auto">
          <a:xfrm>
            <a:off x="4318000" y="2613025"/>
            <a:ext cx="100013" cy="111125"/>
          </a:xfrm>
          <a:custGeom>
            <a:avLst/>
            <a:gdLst>
              <a:gd name="T0" fmla="*/ 0 w 17255"/>
              <a:gd name="T1" fmla="*/ 251919 h 21600"/>
              <a:gd name="T2" fmla="*/ 3360002 w 17255"/>
              <a:gd name="T3" fmla="*/ 237761 h 21600"/>
              <a:gd name="T4" fmla="*/ 1703061 w 17255"/>
              <a:gd name="T5" fmla="*/ 2941222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6" name="Line 66">
            <a:extLst>
              <a:ext uri="{FF2B5EF4-FFF2-40B4-BE49-F238E27FC236}">
                <a16:creationId xmlns:a16="http://schemas.microsoft.com/office/drawing/2014/main" id="{D3047C55-B309-40C0-9F44-AC3C1BEDD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1603375"/>
            <a:ext cx="0" cy="2055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7" name="Line 67">
            <a:extLst>
              <a:ext uri="{FF2B5EF4-FFF2-40B4-BE49-F238E27FC236}">
                <a16:creationId xmlns:a16="http://schemas.microsoft.com/office/drawing/2014/main" id="{E3EF9027-E4F4-47E3-B46E-DC935D4E9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8788" y="3659188"/>
            <a:ext cx="4719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8" name="Rectangle 68">
            <a:extLst>
              <a:ext uri="{FF2B5EF4-FFF2-40B4-BE49-F238E27FC236}">
                <a16:creationId xmlns:a16="http://schemas.microsoft.com/office/drawing/2014/main" id="{B10210F4-8AF0-4C07-8F72-D3A013098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4092575"/>
            <a:ext cx="8477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AR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739" name="Rectangle 69">
            <a:extLst>
              <a:ext uri="{FF2B5EF4-FFF2-40B4-BE49-F238E27FC236}">
                <a16:creationId xmlns:a16="http://schemas.microsoft.com/office/drawing/2014/main" id="{C6B6C9A3-3ED7-4A93-8CBB-169C2C6B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4283075"/>
            <a:ext cx="7127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8740" name="Rectangle 70">
            <a:extLst>
              <a:ext uri="{FF2B5EF4-FFF2-40B4-BE49-F238E27FC236}">
                <a16:creationId xmlns:a16="http://schemas.microsoft.com/office/drawing/2014/main" id="{9413D059-69B6-4D9C-8B4E-72E7EC9B3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4102100"/>
            <a:ext cx="1076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M[AR]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PC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741" name="Rectangle 71">
            <a:extLst>
              <a:ext uri="{FF2B5EF4-FFF2-40B4-BE49-F238E27FC236}">
                <a16:creationId xmlns:a16="http://schemas.microsoft.com/office/drawing/2014/main" id="{84347484-2A37-4ADE-A678-804F01988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283075"/>
            <a:ext cx="11144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AR + 1</a:t>
            </a:r>
          </a:p>
        </p:txBody>
      </p:sp>
      <p:sp>
        <p:nvSpPr>
          <p:cNvPr id="28742" name="Rectangle 72">
            <a:extLst>
              <a:ext uri="{FF2B5EF4-FFF2-40B4-BE49-F238E27FC236}">
                <a16:creationId xmlns:a16="http://schemas.microsoft.com/office/drawing/2014/main" id="{CC55ED00-1C60-43E2-8712-4DAA3E23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102100"/>
            <a:ext cx="1084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8743" name="Rectangle 73">
            <a:extLst>
              <a:ext uri="{FF2B5EF4-FFF2-40B4-BE49-F238E27FC236}">
                <a16:creationId xmlns:a16="http://schemas.microsoft.com/office/drawing/2014/main" id="{11A7E7B7-D0F5-47DF-9F70-5312016CC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4064000"/>
            <a:ext cx="1141412" cy="446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8744" name="Rectangle 74">
            <a:extLst>
              <a:ext uri="{FF2B5EF4-FFF2-40B4-BE49-F238E27FC236}">
                <a16:creationId xmlns:a16="http://schemas.microsoft.com/office/drawing/2014/main" id="{6F24DA4D-C6B1-4560-A54A-CD2CDB0A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4064000"/>
            <a:ext cx="1141413" cy="446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8745" name="Rectangle 75">
            <a:extLst>
              <a:ext uri="{FF2B5EF4-FFF2-40B4-BE49-F238E27FC236}">
                <a16:creationId xmlns:a16="http://schemas.microsoft.com/office/drawing/2014/main" id="{D2002128-0976-4198-9640-AD12F6677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4064000"/>
            <a:ext cx="1139825" cy="3175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8746" name="Arc 76">
            <a:extLst>
              <a:ext uri="{FF2B5EF4-FFF2-40B4-BE49-F238E27FC236}">
                <a16:creationId xmlns:a16="http://schemas.microsoft.com/office/drawing/2014/main" id="{4807DB7A-3C3C-40BA-8747-66BA65B45B4C}"/>
              </a:ext>
            </a:extLst>
          </p:cNvPr>
          <p:cNvSpPr>
            <a:spLocks/>
          </p:cNvSpPr>
          <p:nvPr/>
        </p:nvSpPr>
        <p:spPr bwMode="auto">
          <a:xfrm>
            <a:off x="1674813" y="3937000"/>
            <a:ext cx="96837" cy="111125"/>
          </a:xfrm>
          <a:custGeom>
            <a:avLst/>
            <a:gdLst>
              <a:gd name="T0" fmla="*/ 0 w 17255"/>
              <a:gd name="T1" fmla="*/ 251919 h 21600"/>
              <a:gd name="T2" fmla="*/ 3049959 w 17255"/>
              <a:gd name="T3" fmla="*/ 237761 h 21600"/>
              <a:gd name="T4" fmla="*/ 1545941 w 17255"/>
              <a:gd name="T5" fmla="*/ 2941222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7" name="Line 77">
            <a:extLst>
              <a:ext uri="{FF2B5EF4-FFF2-40B4-BE49-F238E27FC236}">
                <a16:creationId xmlns:a16="http://schemas.microsoft.com/office/drawing/2014/main" id="{022A81EB-ABE6-4704-8D71-479312782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2438" y="3659188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8" name="Arc 78">
            <a:extLst>
              <a:ext uri="{FF2B5EF4-FFF2-40B4-BE49-F238E27FC236}">
                <a16:creationId xmlns:a16="http://schemas.microsoft.com/office/drawing/2014/main" id="{487B60FC-7E8B-4AA2-BF08-EDBA1006870B}"/>
              </a:ext>
            </a:extLst>
          </p:cNvPr>
          <p:cNvSpPr>
            <a:spLocks/>
          </p:cNvSpPr>
          <p:nvPr/>
        </p:nvSpPr>
        <p:spPr bwMode="auto">
          <a:xfrm>
            <a:off x="2995613" y="3937000"/>
            <a:ext cx="100012" cy="111125"/>
          </a:xfrm>
          <a:custGeom>
            <a:avLst/>
            <a:gdLst>
              <a:gd name="T0" fmla="*/ 0 w 17255"/>
              <a:gd name="T1" fmla="*/ 251919 h 21600"/>
              <a:gd name="T2" fmla="*/ 3359899 w 17255"/>
              <a:gd name="T3" fmla="*/ 237761 h 21600"/>
              <a:gd name="T4" fmla="*/ 1703032 w 17255"/>
              <a:gd name="T5" fmla="*/ 2941222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9" name="Line 79">
            <a:extLst>
              <a:ext uri="{FF2B5EF4-FFF2-40B4-BE49-F238E27FC236}">
                <a16:creationId xmlns:a16="http://schemas.microsoft.com/office/drawing/2014/main" id="{B44242C5-4230-4DE4-8472-81B05EEE3A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4825" y="3659188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0" name="Arc 80">
            <a:extLst>
              <a:ext uri="{FF2B5EF4-FFF2-40B4-BE49-F238E27FC236}">
                <a16:creationId xmlns:a16="http://schemas.microsoft.com/office/drawing/2014/main" id="{95DB6A36-BBD6-4809-A272-82D31E8CE267}"/>
              </a:ext>
            </a:extLst>
          </p:cNvPr>
          <p:cNvSpPr>
            <a:spLocks/>
          </p:cNvSpPr>
          <p:nvPr/>
        </p:nvSpPr>
        <p:spPr bwMode="auto">
          <a:xfrm>
            <a:off x="4318000" y="3937000"/>
            <a:ext cx="100013" cy="111125"/>
          </a:xfrm>
          <a:custGeom>
            <a:avLst/>
            <a:gdLst>
              <a:gd name="T0" fmla="*/ 0 w 17255"/>
              <a:gd name="T1" fmla="*/ 251919 h 21600"/>
              <a:gd name="T2" fmla="*/ 3360002 w 17255"/>
              <a:gd name="T3" fmla="*/ 237761 h 21600"/>
              <a:gd name="T4" fmla="*/ 1703061 w 17255"/>
              <a:gd name="T5" fmla="*/ 2941222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1" name="Rectangle 82">
            <a:extLst>
              <a:ext uri="{FF2B5EF4-FFF2-40B4-BE49-F238E27FC236}">
                <a16:creationId xmlns:a16="http://schemas.microsoft.com/office/drawing/2014/main" id="{BFE7EA0D-4D78-4C49-B25B-ABA9AFA77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3462338"/>
            <a:ext cx="5095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8752" name="Rectangle 83">
            <a:extLst>
              <a:ext uri="{FF2B5EF4-FFF2-40B4-BE49-F238E27FC236}">
                <a16:creationId xmlns:a16="http://schemas.microsoft.com/office/drawing/2014/main" id="{D5A425CA-8460-42EE-9BC1-671331C40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3462338"/>
            <a:ext cx="5016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28753" name="Rectangle 84">
            <a:extLst>
              <a:ext uri="{FF2B5EF4-FFF2-40B4-BE49-F238E27FC236}">
                <a16:creationId xmlns:a16="http://schemas.microsoft.com/office/drawing/2014/main" id="{DDFA1E84-F919-42F8-B6A4-A00E24CC1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0" y="3462338"/>
            <a:ext cx="4191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ISZ</a:t>
            </a:r>
          </a:p>
        </p:txBody>
      </p:sp>
      <p:sp>
        <p:nvSpPr>
          <p:cNvPr id="28754" name="Rectangle 85">
            <a:extLst>
              <a:ext uri="{FF2B5EF4-FFF2-40B4-BE49-F238E27FC236}">
                <a16:creationId xmlns:a16="http://schemas.microsoft.com/office/drawing/2014/main" id="{69F698BA-FF66-42D3-85E0-8E954C2E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3814763"/>
            <a:ext cx="469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8755" name="Rectangle 86">
            <a:extLst>
              <a:ext uri="{FF2B5EF4-FFF2-40B4-BE49-F238E27FC236}">
                <a16:creationId xmlns:a16="http://schemas.microsoft.com/office/drawing/2014/main" id="{62F47B18-08BA-4914-BFE5-C641BB639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3873500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756" name="Rectangle 87">
            <a:extLst>
              <a:ext uri="{FF2B5EF4-FFF2-40B4-BE49-F238E27FC236}">
                <a16:creationId xmlns:a16="http://schemas.microsoft.com/office/drawing/2014/main" id="{BB44A570-5C2B-42B9-A7FC-B279C6A13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873500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757" name="Rectangle 88">
            <a:extLst>
              <a:ext uri="{FF2B5EF4-FFF2-40B4-BE49-F238E27FC236}">
                <a16:creationId xmlns:a16="http://schemas.microsoft.com/office/drawing/2014/main" id="{BDC4D84B-3CC5-4D94-9801-35CE54E3B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3814763"/>
            <a:ext cx="469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8758" name="Rectangle 89">
            <a:extLst>
              <a:ext uri="{FF2B5EF4-FFF2-40B4-BE49-F238E27FC236}">
                <a16:creationId xmlns:a16="http://schemas.microsoft.com/office/drawing/2014/main" id="{65084599-2FE6-41DE-A422-418E591B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873500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759" name="Rectangle 90">
            <a:extLst>
              <a:ext uri="{FF2B5EF4-FFF2-40B4-BE49-F238E27FC236}">
                <a16:creationId xmlns:a16="http://schemas.microsoft.com/office/drawing/2014/main" id="{480501D5-DAEA-4938-8FA9-0D21AD871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3873500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760" name="Rectangle 91">
            <a:extLst>
              <a:ext uri="{FF2B5EF4-FFF2-40B4-BE49-F238E27FC236}">
                <a16:creationId xmlns:a16="http://schemas.microsoft.com/office/drawing/2014/main" id="{78410452-2D66-4647-86CF-03D512EA6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3814763"/>
            <a:ext cx="469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8761" name="Rectangle 92">
            <a:extLst>
              <a:ext uri="{FF2B5EF4-FFF2-40B4-BE49-F238E27FC236}">
                <a16:creationId xmlns:a16="http://schemas.microsoft.com/office/drawing/2014/main" id="{5C7E790C-9CBA-449D-9B5B-5ABF6D74E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3873500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8762" name="Rectangle 93">
            <a:extLst>
              <a:ext uri="{FF2B5EF4-FFF2-40B4-BE49-F238E27FC236}">
                <a16:creationId xmlns:a16="http://schemas.microsoft.com/office/drawing/2014/main" id="{959C3AA2-658E-4B3A-A820-C17021B64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73500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763" name="Arc 94">
            <a:extLst>
              <a:ext uri="{FF2B5EF4-FFF2-40B4-BE49-F238E27FC236}">
                <a16:creationId xmlns:a16="http://schemas.microsoft.com/office/drawing/2014/main" id="{C8063A59-C03C-4A95-80DC-AF973DB6EEDF}"/>
              </a:ext>
            </a:extLst>
          </p:cNvPr>
          <p:cNvSpPr>
            <a:spLocks/>
          </p:cNvSpPr>
          <p:nvPr/>
        </p:nvSpPr>
        <p:spPr bwMode="auto">
          <a:xfrm>
            <a:off x="2995613" y="4803775"/>
            <a:ext cx="100012" cy="112713"/>
          </a:xfrm>
          <a:custGeom>
            <a:avLst/>
            <a:gdLst>
              <a:gd name="T0" fmla="*/ 0 w 17255"/>
              <a:gd name="T1" fmla="*/ 262872 h 21600"/>
              <a:gd name="T2" fmla="*/ 3359899 w 17255"/>
              <a:gd name="T3" fmla="*/ 248089 h 21600"/>
              <a:gd name="T4" fmla="*/ 1703032 w 17255"/>
              <a:gd name="T5" fmla="*/ 3069123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4" name="Line 95">
            <a:extLst>
              <a:ext uri="{FF2B5EF4-FFF2-40B4-BE49-F238E27FC236}">
                <a16:creationId xmlns:a16="http://schemas.microsoft.com/office/drawing/2014/main" id="{314253AE-2DBE-4C3B-B4FE-429A1498DE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4825" y="451008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5" name="Rectangle 96">
            <a:extLst>
              <a:ext uri="{FF2B5EF4-FFF2-40B4-BE49-F238E27FC236}">
                <a16:creationId xmlns:a16="http://schemas.microsoft.com/office/drawing/2014/main" id="{15716A09-8066-4EED-94FA-613035988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4949825"/>
            <a:ext cx="11144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DR + 1</a:t>
            </a:r>
          </a:p>
        </p:txBody>
      </p:sp>
      <p:sp>
        <p:nvSpPr>
          <p:cNvPr id="28766" name="Rectangle 97">
            <a:extLst>
              <a:ext uri="{FF2B5EF4-FFF2-40B4-BE49-F238E27FC236}">
                <a16:creationId xmlns:a16="http://schemas.microsoft.com/office/drawing/2014/main" id="{8540869E-15C2-4301-90AD-5988C39E2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4930775"/>
            <a:ext cx="1141413" cy="446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8767" name="Rectangle 98">
            <a:extLst>
              <a:ext uri="{FF2B5EF4-FFF2-40B4-BE49-F238E27FC236}">
                <a16:creationId xmlns:a16="http://schemas.microsoft.com/office/drawing/2014/main" id="{F48BC5D6-3B49-40D0-9207-81D29E0C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4930775"/>
            <a:ext cx="1139825" cy="304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8768" name="Rectangle 99">
            <a:extLst>
              <a:ext uri="{FF2B5EF4-FFF2-40B4-BE49-F238E27FC236}">
                <a16:creationId xmlns:a16="http://schemas.microsoft.com/office/drawing/2014/main" id="{FEA45085-FFF2-4714-96B1-0ACFE710E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4683125"/>
            <a:ext cx="469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8769" name="Rectangle 100">
            <a:extLst>
              <a:ext uri="{FF2B5EF4-FFF2-40B4-BE49-F238E27FC236}">
                <a16:creationId xmlns:a16="http://schemas.microsoft.com/office/drawing/2014/main" id="{1A9FBE98-7A7B-439C-AFFD-6FCC0D833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4738688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770" name="Rectangle 101">
            <a:extLst>
              <a:ext uri="{FF2B5EF4-FFF2-40B4-BE49-F238E27FC236}">
                <a16:creationId xmlns:a16="http://schemas.microsoft.com/office/drawing/2014/main" id="{847B4F29-A53D-4E51-A738-6796F0E33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4738688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771" name="Rectangle 102">
            <a:extLst>
              <a:ext uri="{FF2B5EF4-FFF2-40B4-BE49-F238E27FC236}">
                <a16:creationId xmlns:a16="http://schemas.microsoft.com/office/drawing/2014/main" id="{AC9AEB90-A1D6-44DA-816F-2BBD46147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4683125"/>
            <a:ext cx="469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8772" name="Rectangle 103">
            <a:extLst>
              <a:ext uri="{FF2B5EF4-FFF2-40B4-BE49-F238E27FC236}">
                <a16:creationId xmlns:a16="http://schemas.microsoft.com/office/drawing/2014/main" id="{FB9BDF31-F88F-4017-8C11-C32D7AD2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4738688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8773" name="Rectangle 104">
            <a:extLst>
              <a:ext uri="{FF2B5EF4-FFF2-40B4-BE49-F238E27FC236}">
                <a16:creationId xmlns:a16="http://schemas.microsoft.com/office/drawing/2014/main" id="{FB264058-CF53-461C-9AF1-142D597D6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38688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774" name="Arc 105">
            <a:extLst>
              <a:ext uri="{FF2B5EF4-FFF2-40B4-BE49-F238E27FC236}">
                <a16:creationId xmlns:a16="http://schemas.microsoft.com/office/drawing/2014/main" id="{11796A7D-4313-4C31-BDBE-F238F699482C}"/>
              </a:ext>
            </a:extLst>
          </p:cNvPr>
          <p:cNvSpPr>
            <a:spLocks/>
          </p:cNvSpPr>
          <p:nvPr/>
        </p:nvSpPr>
        <p:spPr bwMode="auto">
          <a:xfrm>
            <a:off x="4318000" y="5529263"/>
            <a:ext cx="100013" cy="112712"/>
          </a:xfrm>
          <a:custGeom>
            <a:avLst/>
            <a:gdLst>
              <a:gd name="T0" fmla="*/ 0 w 17255"/>
              <a:gd name="T1" fmla="*/ 262869 h 21600"/>
              <a:gd name="T2" fmla="*/ 3360002 w 17255"/>
              <a:gd name="T3" fmla="*/ 248086 h 21600"/>
              <a:gd name="T4" fmla="*/ 1703061 w 17255"/>
              <a:gd name="T5" fmla="*/ 3069044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" name="Rectangle 107">
            <a:extLst>
              <a:ext uri="{FF2B5EF4-FFF2-40B4-BE49-F238E27FC236}">
                <a16:creationId xmlns:a16="http://schemas.microsoft.com/office/drawing/2014/main" id="{E8F26DD5-EFAD-405C-8231-8F9E8E9F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4987925"/>
            <a:ext cx="8477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AR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776" name="Rectangle 108">
            <a:extLst>
              <a:ext uri="{FF2B5EF4-FFF2-40B4-BE49-F238E27FC236}">
                <a16:creationId xmlns:a16="http://schemas.microsoft.com/office/drawing/2014/main" id="{82D1570E-3D76-40A7-A562-C5391F5D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5151438"/>
            <a:ext cx="7127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8777" name="Arc 109">
            <a:extLst>
              <a:ext uri="{FF2B5EF4-FFF2-40B4-BE49-F238E27FC236}">
                <a16:creationId xmlns:a16="http://schemas.microsoft.com/office/drawing/2014/main" id="{D2F1D16E-CFAE-4902-8AE8-90C8D2F121E8}"/>
              </a:ext>
            </a:extLst>
          </p:cNvPr>
          <p:cNvSpPr>
            <a:spLocks/>
          </p:cNvSpPr>
          <p:nvPr/>
        </p:nvSpPr>
        <p:spPr bwMode="auto">
          <a:xfrm>
            <a:off x="4318000" y="4803775"/>
            <a:ext cx="100013" cy="112713"/>
          </a:xfrm>
          <a:custGeom>
            <a:avLst/>
            <a:gdLst>
              <a:gd name="T0" fmla="*/ 0 w 17255"/>
              <a:gd name="T1" fmla="*/ 262872 h 21600"/>
              <a:gd name="T2" fmla="*/ 3360002 w 17255"/>
              <a:gd name="T3" fmla="*/ 248089 h 21600"/>
              <a:gd name="T4" fmla="*/ 1703061 w 17255"/>
              <a:gd name="T5" fmla="*/ 3069123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" name="Rectangle 111">
            <a:extLst>
              <a:ext uri="{FF2B5EF4-FFF2-40B4-BE49-F238E27FC236}">
                <a16:creationId xmlns:a16="http://schemas.microsoft.com/office/drawing/2014/main" id="{59B5B8D5-0679-4196-BB14-221E4B95B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5654675"/>
            <a:ext cx="10842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M[AR]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DR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779" name="Rectangle 112">
            <a:extLst>
              <a:ext uri="{FF2B5EF4-FFF2-40B4-BE49-F238E27FC236}">
                <a16:creationId xmlns:a16="http://schemas.microsoft.com/office/drawing/2014/main" id="{AEC92A1D-5833-4D10-B225-A3252AD12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5816600"/>
            <a:ext cx="8969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If (DR = 0)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780" name="Rectangle 113">
            <a:extLst>
              <a:ext uri="{FF2B5EF4-FFF2-40B4-BE49-F238E27FC236}">
                <a16:creationId xmlns:a16="http://schemas.microsoft.com/office/drawing/2014/main" id="{243B0030-D506-4E02-81A0-07649AD7D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5980113"/>
            <a:ext cx="15652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then (PC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PC + 1)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8781" name="Rectangle 114">
            <a:extLst>
              <a:ext uri="{FF2B5EF4-FFF2-40B4-BE49-F238E27FC236}">
                <a16:creationId xmlns:a16="http://schemas.microsoft.com/office/drawing/2014/main" id="{FD38EE8D-EF43-44B7-8560-8930A42D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6146800"/>
            <a:ext cx="7127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8782" name="Rectangle 115">
            <a:extLst>
              <a:ext uri="{FF2B5EF4-FFF2-40B4-BE49-F238E27FC236}">
                <a16:creationId xmlns:a16="http://schemas.microsoft.com/office/drawing/2014/main" id="{25CA7E7E-57D4-408E-9421-BEC1E2AA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5657850"/>
            <a:ext cx="151765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8783" name="Rectangle 116">
            <a:extLst>
              <a:ext uri="{FF2B5EF4-FFF2-40B4-BE49-F238E27FC236}">
                <a16:creationId xmlns:a16="http://schemas.microsoft.com/office/drawing/2014/main" id="{D8FE29DC-0C87-4EB6-BD95-722E811AD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225" y="5408613"/>
            <a:ext cx="469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8784" name="Rectangle 117">
            <a:extLst>
              <a:ext uri="{FF2B5EF4-FFF2-40B4-BE49-F238E27FC236}">
                <a16:creationId xmlns:a16="http://schemas.microsoft.com/office/drawing/2014/main" id="{E491A064-07EE-497B-9ACA-C6BF0E35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0" y="5467350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8785" name="Rectangle 118">
            <a:extLst>
              <a:ext uri="{FF2B5EF4-FFF2-40B4-BE49-F238E27FC236}">
                <a16:creationId xmlns:a16="http://schemas.microsoft.com/office/drawing/2014/main" id="{6F8CCB1F-8F46-4A15-9F28-31A5FB189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5467350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8786" name="Rectangle 119">
            <a:extLst>
              <a:ext uri="{FF2B5EF4-FFF2-40B4-BE49-F238E27FC236}">
                <a16:creationId xmlns:a16="http://schemas.microsoft.com/office/drawing/2014/main" id="{35D0E89C-B9E5-491F-A0E7-71EF68523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2698750"/>
            <a:ext cx="2889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28787" name="Line 121">
            <a:extLst>
              <a:ext uri="{FF2B5EF4-FFF2-40B4-BE49-F238E27FC236}">
                <a16:creationId xmlns:a16="http://schemas.microsoft.com/office/drawing/2014/main" id="{B61A0091-4A18-4B34-A212-4FEBF4D9CD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1975" y="1590675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8" name="Line 122">
            <a:extLst>
              <a:ext uri="{FF2B5EF4-FFF2-40B4-BE49-F238E27FC236}">
                <a16:creationId xmlns:a16="http://schemas.microsoft.com/office/drawing/2014/main" id="{367B9E07-9085-4C32-B563-B08153D43B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8800" y="23193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9" name="Line 123">
            <a:extLst>
              <a:ext uri="{FF2B5EF4-FFF2-40B4-BE49-F238E27FC236}">
                <a16:creationId xmlns:a16="http://schemas.microsoft.com/office/drawing/2014/main" id="{058598ED-313E-488B-9BE1-B64D571B4A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9275" y="3659188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90" name="Line 124">
            <a:extLst>
              <a:ext uri="{FF2B5EF4-FFF2-40B4-BE49-F238E27FC236}">
                <a16:creationId xmlns:a16="http://schemas.microsoft.com/office/drawing/2014/main" id="{4818ED8B-74AB-48C6-AFB6-B48BC9773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9275" y="4383088"/>
            <a:ext cx="0" cy="44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91" name="Line 125">
            <a:extLst>
              <a:ext uri="{FF2B5EF4-FFF2-40B4-BE49-F238E27FC236}">
                <a16:creationId xmlns:a16="http://schemas.microsoft.com/office/drawing/2014/main" id="{6EC0070A-C50C-4E9A-B8F5-3D67DCCC3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9275" y="52530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8D8FB2B-C620-4BF1-B934-1CB357B9D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325438"/>
            <a:ext cx="7219950" cy="422275"/>
          </a:xfrm>
        </p:spPr>
        <p:txBody>
          <a:bodyPr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INPUT-OUTPUT  AND  INTERRUPT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9D7414-9D88-4AB7-BA81-840E7BF8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1503363"/>
            <a:ext cx="321627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  <a:buFontTx/>
              <a:buChar char="•"/>
            </a:pPr>
            <a:r>
              <a:rPr lang="en-US" altLang="ko-KR" sz="1800"/>
              <a:t> Input-Output Configuration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BC7917C3-D383-4FFA-9C3E-33803AEB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3544888"/>
            <a:ext cx="388620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609600" indent="-609600" defTabSz="1524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1524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1524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1524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1524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just">
              <a:lnSpc>
                <a:spcPct val="93000"/>
              </a:lnSpc>
            </a:pPr>
            <a:r>
              <a:rPr lang="en-US" altLang="ko-KR" sz="1400" i="1"/>
              <a:t>INPR</a:t>
            </a:r>
            <a:r>
              <a:rPr lang="en-US" altLang="ko-KR" sz="1400"/>
              <a:t>	Input register - 8 bits</a:t>
            </a:r>
          </a:p>
          <a:p>
            <a:pPr algn="just">
              <a:lnSpc>
                <a:spcPct val="93000"/>
              </a:lnSpc>
            </a:pPr>
            <a:r>
              <a:rPr lang="en-US" altLang="ko-KR" sz="1400" i="1"/>
              <a:t>OUTR</a:t>
            </a:r>
            <a:r>
              <a:rPr lang="en-US" altLang="ko-KR" sz="1400"/>
              <a:t>	Output register - 8 bits</a:t>
            </a:r>
          </a:p>
          <a:p>
            <a:pPr algn="just">
              <a:lnSpc>
                <a:spcPct val="93000"/>
              </a:lnSpc>
            </a:pPr>
            <a:r>
              <a:rPr lang="en-US" altLang="ko-KR" sz="1400" i="1"/>
              <a:t>FGI</a:t>
            </a:r>
            <a:r>
              <a:rPr lang="en-US" altLang="ko-KR" sz="1400"/>
              <a:t>	Input flag - 1 bit</a:t>
            </a:r>
          </a:p>
          <a:p>
            <a:pPr algn="just">
              <a:lnSpc>
                <a:spcPct val="93000"/>
              </a:lnSpc>
            </a:pPr>
            <a:r>
              <a:rPr lang="en-US" altLang="ko-KR" sz="1400" i="1"/>
              <a:t>FGO</a:t>
            </a:r>
            <a:r>
              <a:rPr lang="en-US" altLang="ko-KR" sz="1400"/>
              <a:t>	Output flag - 1 bit</a:t>
            </a:r>
          </a:p>
          <a:p>
            <a:pPr algn="just">
              <a:lnSpc>
                <a:spcPct val="93000"/>
              </a:lnSpc>
            </a:pPr>
            <a:r>
              <a:rPr lang="en-US" altLang="ko-KR" sz="1400" i="1"/>
              <a:t>IEN</a:t>
            </a:r>
            <a:r>
              <a:rPr lang="en-US" altLang="ko-KR" sz="1400"/>
              <a:t>	Interrupt enable - 1 bit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2654311E-0BE9-4F25-A0D9-2F03601F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4706938"/>
            <a:ext cx="61595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ko-KR" sz="1800"/>
              <a:t>- The terminal sends and receives serial information</a:t>
            </a:r>
          </a:p>
          <a:p>
            <a:pPr>
              <a:lnSpc>
                <a:spcPct val="88000"/>
              </a:lnSpc>
            </a:pPr>
            <a:r>
              <a:rPr lang="en-US" altLang="ko-KR" sz="1800"/>
              <a:t>- The serial info. from the keyboard is shifted into INPR </a:t>
            </a:r>
          </a:p>
          <a:p>
            <a:pPr>
              <a:lnSpc>
                <a:spcPct val="88000"/>
              </a:lnSpc>
            </a:pPr>
            <a:r>
              <a:rPr lang="en-US" altLang="ko-KR" sz="1800"/>
              <a:t>- The serial info. for the printer is stored in the OUTR</a:t>
            </a:r>
          </a:p>
          <a:p>
            <a:pPr>
              <a:lnSpc>
                <a:spcPct val="88000"/>
              </a:lnSpc>
            </a:pPr>
            <a:r>
              <a:rPr lang="en-US" altLang="ko-KR" sz="1800"/>
              <a:t>- INPR and OUTR communicate with the terminal </a:t>
            </a:r>
          </a:p>
          <a:p>
            <a:pPr>
              <a:lnSpc>
                <a:spcPct val="88000"/>
              </a:lnSpc>
            </a:pPr>
            <a:r>
              <a:rPr lang="en-US" altLang="ko-KR" sz="1800"/>
              <a:t>	serially and with the AC in parallel.</a:t>
            </a:r>
          </a:p>
          <a:p>
            <a:pPr>
              <a:lnSpc>
                <a:spcPct val="88000"/>
              </a:lnSpc>
            </a:pPr>
            <a:r>
              <a:rPr lang="en-US" altLang="ko-KR" sz="1800"/>
              <a:t>- The flags are needed to </a:t>
            </a:r>
            <a:r>
              <a:rPr lang="en-US" altLang="ko-KR" sz="1800" i="1">
                <a:solidFill>
                  <a:schemeClr val="tx2"/>
                </a:solidFill>
              </a:rPr>
              <a:t>synchronize</a:t>
            </a:r>
            <a:r>
              <a:rPr lang="en-US" altLang="ko-KR" sz="1800"/>
              <a:t> the timing </a:t>
            </a:r>
          </a:p>
          <a:p>
            <a:pPr>
              <a:lnSpc>
                <a:spcPct val="88000"/>
              </a:lnSpc>
            </a:pPr>
            <a:r>
              <a:rPr lang="en-US" altLang="ko-KR" sz="1800"/>
              <a:t>    	difference between  I/O device and the computer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B15127C4-4A38-4153-A85C-D33D41D9A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062038"/>
            <a:ext cx="461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/>
              <a:t>A Terminal with a keyboard and a Printer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16F1A641-7B7F-4607-A7C4-A9565E055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1036638"/>
            <a:ext cx="4779963" cy="339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9704" name="Rectangle 47">
            <a:extLst>
              <a:ext uri="{FF2B5EF4-FFF2-40B4-BE49-F238E27FC236}">
                <a16:creationId xmlns:a16="http://schemas.microsoft.com/office/drawing/2014/main" id="{A9F33042-071A-4BA6-A643-41F9492B7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3538538"/>
            <a:ext cx="2851150" cy="10556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9705" name="Rectangle 48">
            <a:extLst>
              <a:ext uri="{FF2B5EF4-FFF2-40B4-BE49-F238E27FC236}">
                <a16:creationId xmlns:a16="http://schemas.microsoft.com/office/drawing/2014/main" id="{D2DE73DB-99E8-4BF2-92D6-D67A763A7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88" y="0"/>
            <a:ext cx="15589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I/O and Interrupt</a:t>
            </a:r>
          </a:p>
        </p:txBody>
      </p:sp>
      <p:sp>
        <p:nvSpPr>
          <p:cNvPr id="29706" name="Rectangle 8">
            <a:extLst>
              <a:ext uri="{FF2B5EF4-FFF2-40B4-BE49-F238E27FC236}">
                <a16:creationId xmlns:a16="http://schemas.microsoft.com/office/drawing/2014/main" id="{927E9F2A-1B0D-45D3-A983-E69948A4C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1798638"/>
            <a:ext cx="10826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Input-output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9707" name="Rectangle 9">
            <a:extLst>
              <a:ext uri="{FF2B5EF4-FFF2-40B4-BE49-F238E27FC236}">
                <a16:creationId xmlns:a16="http://schemas.microsoft.com/office/drawing/2014/main" id="{7B68C7E2-75F9-4CBF-8BDE-C0CEC9995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1924050"/>
            <a:ext cx="773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terminal</a:t>
            </a:r>
          </a:p>
        </p:txBody>
      </p:sp>
      <p:sp>
        <p:nvSpPr>
          <p:cNvPr id="29708" name="Rectangle 10">
            <a:extLst>
              <a:ext uri="{FF2B5EF4-FFF2-40B4-BE49-F238E27FC236}">
                <a16:creationId xmlns:a16="http://schemas.microsoft.com/office/drawing/2014/main" id="{AA8F9643-1514-4575-8539-ECC800345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938" y="1730375"/>
            <a:ext cx="5953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Serial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9709" name="Rectangle 11">
            <a:extLst>
              <a:ext uri="{FF2B5EF4-FFF2-40B4-BE49-F238E27FC236}">
                <a16:creationId xmlns:a16="http://schemas.microsoft.com/office/drawing/2014/main" id="{29FC8A32-B8E0-4C89-A6B6-C47271611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1857375"/>
            <a:ext cx="1308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communication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9710" name="Rectangle 12">
            <a:extLst>
              <a:ext uri="{FF2B5EF4-FFF2-40B4-BE49-F238E27FC236}">
                <a16:creationId xmlns:a16="http://schemas.microsoft.com/office/drawing/2014/main" id="{DCDE8EA8-9747-4932-B19B-2DFE41AB5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1982788"/>
            <a:ext cx="8143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29711" name="Rectangle 13">
            <a:extLst>
              <a:ext uri="{FF2B5EF4-FFF2-40B4-BE49-F238E27FC236}">
                <a16:creationId xmlns:a16="http://schemas.microsoft.com/office/drawing/2014/main" id="{CA3F7F75-AC0F-461B-A47A-6AE8235F3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1741488"/>
            <a:ext cx="11366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Computer</a:t>
            </a:r>
          </a:p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registers and</a:t>
            </a:r>
          </a:p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flip-flops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9712" name="Rectangle 16">
            <a:extLst>
              <a:ext uri="{FF2B5EF4-FFF2-40B4-BE49-F238E27FC236}">
                <a16:creationId xmlns:a16="http://schemas.microsoft.com/office/drawing/2014/main" id="{4852D266-B643-4595-9C76-191136E02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2335213"/>
            <a:ext cx="6715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Printer</a:t>
            </a:r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45FF596C-3A5C-40C0-912B-9D0B4191B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3402013"/>
            <a:ext cx="8826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Keyboard</a:t>
            </a:r>
          </a:p>
        </p:txBody>
      </p:sp>
      <p:sp>
        <p:nvSpPr>
          <p:cNvPr id="29714" name="Rectangle 18">
            <a:extLst>
              <a:ext uri="{FF2B5EF4-FFF2-40B4-BE49-F238E27FC236}">
                <a16:creationId xmlns:a16="http://schemas.microsoft.com/office/drawing/2014/main" id="{6B601BD1-F196-4E97-A166-A30D8580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236788"/>
            <a:ext cx="812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Receiver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9715" name="Rectangle 19">
            <a:extLst>
              <a:ext uri="{FF2B5EF4-FFF2-40B4-BE49-F238E27FC236}">
                <a16:creationId xmlns:a16="http://schemas.microsoft.com/office/drawing/2014/main" id="{385AA121-E420-4E26-B45B-7DC697BA9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73313"/>
            <a:ext cx="8143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29716" name="Rectangle 20">
            <a:extLst>
              <a:ext uri="{FF2B5EF4-FFF2-40B4-BE49-F238E27FC236}">
                <a16:creationId xmlns:a16="http://schemas.microsoft.com/office/drawing/2014/main" id="{69EB2480-8890-40F8-8B00-760EBD622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3290888"/>
            <a:ext cx="10175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Transmitter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9717" name="Rectangle 21">
            <a:extLst>
              <a:ext uri="{FF2B5EF4-FFF2-40B4-BE49-F238E27FC236}">
                <a16:creationId xmlns:a16="http://schemas.microsoft.com/office/drawing/2014/main" id="{9BA85F5E-EC19-453F-94AC-D7760C36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3421063"/>
            <a:ext cx="8143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29718" name="Rectangle 22">
            <a:extLst>
              <a:ext uri="{FF2B5EF4-FFF2-40B4-BE49-F238E27FC236}">
                <a16:creationId xmlns:a16="http://schemas.microsoft.com/office/drawing/2014/main" id="{4C6CE20C-ADD7-4B6C-9E9E-15DED5A16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35213"/>
            <a:ext cx="5127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FGO</a:t>
            </a:r>
          </a:p>
        </p:txBody>
      </p:sp>
      <p:sp>
        <p:nvSpPr>
          <p:cNvPr id="29719" name="Rectangle 23">
            <a:extLst>
              <a:ext uri="{FF2B5EF4-FFF2-40B4-BE49-F238E27FC236}">
                <a16:creationId xmlns:a16="http://schemas.microsoft.com/office/drawing/2014/main" id="{875094BE-C14E-4C0C-A5CF-72E7A059A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2335213"/>
            <a:ext cx="612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OUTR</a:t>
            </a:r>
          </a:p>
        </p:txBody>
      </p:sp>
      <p:sp>
        <p:nvSpPr>
          <p:cNvPr id="29720" name="Rectangle 24">
            <a:extLst>
              <a:ext uri="{FF2B5EF4-FFF2-40B4-BE49-F238E27FC236}">
                <a16:creationId xmlns:a16="http://schemas.microsoft.com/office/drawing/2014/main" id="{8C8C12DD-A793-4677-BCFB-D79974915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63" y="2878138"/>
            <a:ext cx="4000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AC</a:t>
            </a:r>
          </a:p>
        </p:txBody>
      </p:sp>
      <p:sp>
        <p:nvSpPr>
          <p:cNvPr id="29721" name="Rectangle 25">
            <a:extLst>
              <a:ext uri="{FF2B5EF4-FFF2-40B4-BE49-F238E27FC236}">
                <a16:creationId xmlns:a16="http://schemas.microsoft.com/office/drawing/2014/main" id="{EABEF1C4-6932-4019-A43F-A668F21FA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175" y="3402013"/>
            <a:ext cx="5445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INPR</a:t>
            </a:r>
          </a:p>
        </p:txBody>
      </p:sp>
      <p:sp>
        <p:nvSpPr>
          <p:cNvPr id="29722" name="Rectangle 26">
            <a:extLst>
              <a:ext uri="{FF2B5EF4-FFF2-40B4-BE49-F238E27FC236}">
                <a16:creationId xmlns:a16="http://schemas.microsoft.com/office/drawing/2014/main" id="{01A6A91A-9163-41D8-BCA5-76022A40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3402013"/>
            <a:ext cx="4365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FGI</a:t>
            </a:r>
          </a:p>
        </p:txBody>
      </p:sp>
      <p:sp>
        <p:nvSpPr>
          <p:cNvPr id="29723" name="Rectangle 27">
            <a:extLst>
              <a:ext uri="{FF2B5EF4-FFF2-40B4-BE49-F238E27FC236}">
                <a16:creationId xmlns:a16="http://schemas.microsoft.com/office/drawing/2014/main" id="{EDE51533-9661-4EDE-9990-678A0DF40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588" y="2333625"/>
            <a:ext cx="360362" cy="207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9724" name="Rectangle 28">
            <a:extLst>
              <a:ext uri="{FF2B5EF4-FFF2-40B4-BE49-F238E27FC236}">
                <a16:creationId xmlns:a16="http://schemas.microsoft.com/office/drawing/2014/main" id="{F2197A39-BCF5-4982-B16D-FD0D2510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2341563"/>
            <a:ext cx="644525" cy="1920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9725" name="Rectangle 29">
            <a:extLst>
              <a:ext uri="{FF2B5EF4-FFF2-40B4-BE49-F238E27FC236}">
                <a16:creationId xmlns:a16="http://schemas.microsoft.com/office/drawing/2014/main" id="{AFC58C16-0100-4227-AA39-B9B096AF6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2886075"/>
            <a:ext cx="1082675" cy="1984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9726" name="Rectangle 30">
            <a:extLst>
              <a:ext uri="{FF2B5EF4-FFF2-40B4-BE49-F238E27FC236}">
                <a16:creationId xmlns:a16="http://schemas.microsoft.com/office/drawing/2014/main" id="{EAB9BC9F-0483-4E4E-9B05-C622B5571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3398838"/>
            <a:ext cx="644525" cy="200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9727" name="Rectangle 31">
            <a:extLst>
              <a:ext uri="{FF2B5EF4-FFF2-40B4-BE49-F238E27FC236}">
                <a16:creationId xmlns:a16="http://schemas.microsoft.com/office/drawing/2014/main" id="{96F7D36A-8E46-4283-BE7B-AEFBE3EBF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3398838"/>
            <a:ext cx="347662" cy="190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9728" name="Arc 32">
            <a:extLst>
              <a:ext uri="{FF2B5EF4-FFF2-40B4-BE49-F238E27FC236}">
                <a16:creationId xmlns:a16="http://schemas.microsoft.com/office/drawing/2014/main" id="{35107606-D979-49C2-97E2-107C42C487CF}"/>
              </a:ext>
            </a:extLst>
          </p:cNvPr>
          <p:cNvSpPr>
            <a:spLocks/>
          </p:cNvSpPr>
          <p:nvPr/>
        </p:nvSpPr>
        <p:spPr bwMode="auto">
          <a:xfrm>
            <a:off x="7435850" y="2525713"/>
            <a:ext cx="96838" cy="85725"/>
          </a:xfrm>
          <a:custGeom>
            <a:avLst/>
            <a:gdLst>
              <a:gd name="T0" fmla="*/ 2977486 w 17464"/>
              <a:gd name="T1" fmla="*/ 1238294 h 21600"/>
              <a:gd name="T2" fmla="*/ 0 w 17464"/>
              <a:gd name="T3" fmla="*/ 1231662 h 21600"/>
              <a:gd name="T4" fmla="*/ 1509190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Arc 33">
            <a:extLst>
              <a:ext uri="{FF2B5EF4-FFF2-40B4-BE49-F238E27FC236}">
                <a16:creationId xmlns:a16="http://schemas.microsoft.com/office/drawing/2014/main" id="{A7148AA8-6876-40CA-AE30-0BE1A571B760}"/>
              </a:ext>
            </a:extLst>
          </p:cNvPr>
          <p:cNvSpPr>
            <a:spLocks/>
          </p:cNvSpPr>
          <p:nvPr/>
        </p:nvSpPr>
        <p:spPr bwMode="auto">
          <a:xfrm>
            <a:off x="7427913" y="3076575"/>
            <a:ext cx="98425" cy="85725"/>
          </a:xfrm>
          <a:custGeom>
            <a:avLst/>
            <a:gdLst>
              <a:gd name="T0" fmla="*/ 3126284 w 17464"/>
              <a:gd name="T1" fmla="*/ 1238294 h 21600"/>
              <a:gd name="T2" fmla="*/ 0 w 17464"/>
              <a:gd name="T3" fmla="*/ 1231662 h 21600"/>
              <a:gd name="T4" fmla="*/ 1584629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Line 34">
            <a:extLst>
              <a:ext uri="{FF2B5EF4-FFF2-40B4-BE49-F238E27FC236}">
                <a16:creationId xmlns:a16="http://schemas.microsoft.com/office/drawing/2014/main" id="{A2F74754-E57E-4F0C-9E53-D160FE1A4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0300" y="3146425"/>
            <a:ext cx="0" cy="2492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Arc 35">
            <a:extLst>
              <a:ext uri="{FF2B5EF4-FFF2-40B4-BE49-F238E27FC236}">
                <a16:creationId xmlns:a16="http://schemas.microsoft.com/office/drawing/2014/main" id="{E07E23AD-2CEC-46FE-9F12-74620ACD0473}"/>
              </a:ext>
            </a:extLst>
          </p:cNvPr>
          <p:cNvSpPr>
            <a:spLocks/>
          </p:cNvSpPr>
          <p:nvPr/>
        </p:nvSpPr>
        <p:spPr bwMode="auto">
          <a:xfrm>
            <a:off x="6519863" y="2403475"/>
            <a:ext cx="122237" cy="69850"/>
          </a:xfrm>
          <a:custGeom>
            <a:avLst/>
            <a:gdLst>
              <a:gd name="T0" fmla="*/ 3570922 w 21600"/>
              <a:gd name="T1" fmla="*/ 0 h 17464"/>
              <a:gd name="T2" fmla="*/ 3590140 w 21600"/>
              <a:gd name="T3" fmla="*/ 1117408 h 17464"/>
              <a:gd name="T4" fmla="*/ 0 w 21600"/>
              <a:gd name="T5" fmla="*/ 566383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Line 36">
            <a:extLst>
              <a:ext uri="{FF2B5EF4-FFF2-40B4-BE49-F238E27FC236}">
                <a16:creationId xmlns:a16="http://schemas.microsoft.com/office/drawing/2014/main" id="{34D91B41-EE80-47A2-B9B4-6C3BFBDF6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3050" y="2441575"/>
            <a:ext cx="541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Rectangle 37">
            <a:extLst>
              <a:ext uri="{FF2B5EF4-FFF2-40B4-BE49-F238E27FC236}">
                <a16:creationId xmlns:a16="http://schemas.microsoft.com/office/drawing/2014/main" id="{1AC2F6BF-D94E-4F60-9ED7-D769B169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2235200"/>
            <a:ext cx="1004888" cy="3508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9734" name="Rectangle 38">
            <a:extLst>
              <a:ext uri="{FF2B5EF4-FFF2-40B4-BE49-F238E27FC236}">
                <a16:creationId xmlns:a16="http://schemas.microsoft.com/office/drawing/2014/main" id="{5F1E1A1F-4A26-4B76-A8ED-4E190965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3300413"/>
            <a:ext cx="1004888" cy="350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9735" name="Arc 39">
            <a:extLst>
              <a:ext uri="{FF2B5EF4-FFF2-40B4-BE49-F238E27FC236}">
                <a16:creationId xmlns:a16="http://schemas.microsoft.com/office/drawing/2014/main" id="{D56A1217-927A-4052-8B45-0AFEDECA977A}"/>
              </a:ext>
            </a:extLst>
          </p:cNvPr>
          <p:cNvSpPr>
            <a:spLocks/>
          </p:cNvSpPr>
          <p:nvPr/>
        </p:nvSpPr>
        <p:spPr bwMode="auto">
          <a:xfrm>
            <a:off x="7056438" y="3468688"/>
            <a:ext cx="122237" cy="71437"/>
          </a:xfrm>
          <a:custGeom>
            <a:avLst/>
            <a:gdLst>
              <a:gd name="T0" fmla="*/ 316447 w 21600"/>
              <a:gd name="T1" fmla="*/ 1224448 h 17255"/>
              <a:gd name="T2" fmla="*/ 335275 w 21600"/>
              <a:gd name="T3" fmla="*/ 0 h 17255"/>
              <a:gd name="T4" fmla="*/ 3914719 w 21600"/>
              <a:gd name="T5" fmla="*/ 62063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Line 40">
            <a:extLst>
              <a:ext uri="{FF2B5EF4-FFF2-40B4-BE49-F238E27FC236}">
                <a16:creationId xmlns:a16="http://schemas.microsoft.com/office/drawing/2014/main" id="{7C09ED43-0ABE-48AC-99B1-33BC70ED8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9863" y="3508375"/>
            <a:ext cx="541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7" name="Arc 41">
            <a:extLst>
              <a:ext uri="{FF2B5EF4-FFF2-40B4-BE49-F238E27FC236}">
                <a16:creationId xmlns:a16="http://schemas.microsoft.com/office/drawing/2014/main" id="{C8D1E3BA-97DC-4065-A314-E9CECAE17548}"/>
              </a:ext>
            </a:extLst>
          </p:cNvPr>
          <p:cNvSpPr>
            <a:spLocks/>
          </p:cNvSpPr>
          <p:nvPr/>
        </p:nvSpPr>
        <p:spPr bwMode="auto">
          <a:xfrm>
            <a:off x="4838700" y="2403475"/>
            <a:ext cx="122238" cy="69850"/>
          </a:xfrm>
          <a:custGeom>
            <a:avLst/>
            <a:gdLst>
              <a:gd name="T0" fmla="*/ 3571014 w 21600"/>
              <a:gd name="T1" fmla="*/ 0 h 17464"/>
              <a:gd name="T2" fmla="*/ 3590198 w 21600"/>
              <a:gd name="T3" fmla="*/ 1117408 h 17464"/>
              <a:gd name="T4" fmla="*/ 0 w 21600"/>
              <a:gd name="T5" fmla="*/ 566383 h 17464"/>
              <a:gd name="T6" fmla="*/ 0 60000 65536"/>
              <a:gd name="T7" fmla="*/ 0 60000 65536"/>
              <a:gd name="T8" fmla="*/ 0 60000 65536"/>
              <a:gd name="T9" fmla="*/ 0 w 21600"/>
              <a:gd name="T10" fmla="*/ 0 h 17464"/>
              <a:gd name="T11" fmla="*/ 21600 w 21600"/>
              <a:gd name="T12" fmla="*/ 17464 h 17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Line 42">
            <a:extLst>
              <a:ext uri="{FF2B5EF4-FFF2-40B4-BE49-F238E27FC236}">
                <a16:creationId xmlns:a16="http://schemas.microsoft.com/office/drawing/2014/main" id="{C2BB8F1A-A49D-4FEC-81B3-4FD57D515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8238" y="2441575"/>
            <a:ext cx="541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9" name="Arc 43">
            <a:extLst>
              <a:ext uri="{FF2B5EF4-FFF2-40B4-BE49-F238E27FC236}">
                <a16:creationId xmlns:a16="http://schemas.microsoft.com/office/drawing/2014/main" id="{0C0ACDB2-077B-4891-AA57-8AA22C55D82F}"/>
              </a:ext>
            </a:extLst>
          </p:cNvPr>
          <p:cNvSpPr>
            <a:spLocks/>
          </p:cNvSpPr>
          <p:nvPr/>
        </p:nvSpPr>
        <p:spPr bwMode="auto">
          <a:xfrm>
            <a:off x="5380038" y="3468688"/>
            <a:ext cx="122237" cy="71437"/>
          </a:xfrm>
          <a:custGeom>
            <a:avLst/>
            <a:gdLst>
              <a:gd name="T0" fmla="*/ 316447 w 21600"/>
              <a:gd name="T1" fmla="*/ 1224448 h 17255"/>
              <a:gd name="T2" fmla="*/ 335275 w 21600"/>
              <a:gd name="T3" fmla="*/ 0 h 17255"/>
              <a:gd name="T4" fmla="*/ 3914719 w 21600"/>
              <a:gd name="T5" fmla="*/ 620630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0" name="Line 44">
            <a:extLst>
              <a:ext uri="{FF2B5EF4-FFF2-40B4-BE49-F238E27FC236}">
                <a16:creationId xmlns:a16="http://schemas.microsoft.com/office/drawing/2014/main" id="{077D585F-5333-413A-ABAE-C31BDEB64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050" y="3508375"/>
            <a:ext cx="539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Rectangle 45">
            <a:extLst>
              <a:ext uri="{FF2B5EF4-FFF2-40B4-BE49-F238E27FC236}">
                <a16:creationId xmlns:a16="http://schemas.microsoft.com/office/drawing/2014/main" id="{854560A4-659A-42DB-818A-0999A0685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2235200"/>
            <a:ext cx="1019175" cy="3508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9742" name="Rectangle 46">
            <a:extLst>
              <a:ext uri="{FF2B5EF4-FFF2-40B4-BE49-F238E27FC236}">
                <a16:creationId xmlns:a16="http://schemas.microsoft.com/office/drawing/2014/main" id="{293B3B67-6AE0-4378-A8BE-2D830CC73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3300413"/>
            <a:ext cx="1019175" cy="350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9743" name="Line 49">
            <a:extLst>
              <a:ext uri="{FF2B5EF4-FFF2-40B4-BE49-F238E27FC236}">
                <a16:creationId xmlns:a16="http://schemas.microsoft.com/office/drawing/2014/main" id="{FD56A3F3-FC9C-43ED-B7DA-81C1D5037C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6650" y="2592388"/>
            <a:ext cx="0" cy="2968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4" name="Arc 50">
            <a:extLst>
              <a:ext uri="{FF2B5EF4-FFF2-40B4-BE49-F238E27FC236}">
                <a16:creationId xmlns:a16="http://schemas.microsoft.com/office/drawing/2014/main" id="{8A020180-D206-4F7B-9478-9FB1DE66B2C4}"/>
              </a:ext>
            </a:extLst>
          </p:cNvPr>
          <p:cNvSpPr>
            <a:spLocks/>
          </p:cNvSpPr>
          <p:nvPr/>
        </p:nvSpPr>
        <p:spPr bwMode="auto">
          <a:xfrm>
            <a:off x="5883275" y="3836988"/>
            <a:ext cx="122238" cy="68262"/>
          </a:xfrm>
          <a:custGeom>
            <a:avLst/>
            <a:gdLst>
              <a:gd name="T0" fmla="*/ 316449 w 21600"/>
              <a:gd name="T1" fmla="*/ 1068333 h 17255"/>
              <a:gd name="T2" fmla="*/ 335283 w 21600"/>
              <a:gd name="T3" fmla="*/ 0 h 17255"/>
              <a:gd name="T4" fmla="*/ 3914813 w 21600"/>
              <a:gd name="T5" fmla="*/ 541507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5" name="Line 51">
            <a:extLst>
              <a:ext uri="{FF2B5EF4-FFF2-40B4-BE49-F238E27FC236}">
                <a16:creationId xmlns:a16="http://schemas.microsoft.com/office/drawing/2014/main" id="{FE401588-7306-4E22-9AE3-F027D2294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3075" y="3878263"/>
            <a:ext cx="3349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6" name="Arc 52">
            <a:extLst>
              <a:ext uri="{FF2B5EF4-FFF2-40B4-BE49-F238E27FC236}">
                <a16:creationId xmlns:a16="http://schemas.microsoft.com/office/drawing/2014/main" id="{06A168AE-E433-4558-A0A8-FC95DCC5482A}"/>
              </a:ext>
            </a:extLst>
          </p:cNvPr>
          <p:cNvSpPr>
            <a:spLocks/>
          </p:cNvSpPr>
          <p:nvPr/>
        </p:nvSpPr>
        <p:spPr bwMode="auto">
          <a:xfrm>
            <a:off x="5883275" y="4025900"/>
            <a:ext cx="122238" cy="68263"/>
          </a:xfrm>
          <a:custGeom>
            <a:avLst/>
            <a:gdLst>
              <a:gd name="T0" fmla="*/ 316449 w 21600"/>
              <a:gd name="T1" fmla="*/ 1068380 h 17255"/>
              <a:gd name="T2" fmla="*/ 335283 w 21600"/>
              <a:gd name="T3" fmla="*/ 0 h 17255"/>
              <a:gd name="T4" fmla="*/ 3914813 w 21600"/>
              <a:gd name="T5" fmla="*/ 541523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7" name="Line 53">
            <a:extLst>
              <a:ext uri="{FF2B5EF4-FFF2-40B4-BE49-F238E27FC236}">
                <a16:creationId xmlns:a16="http://schemas.microsoft.com/office/drawing/2014/main" id="{FEE6F230-DB46-417B-89BB-6E7211A6AB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21325" y="4062413"/>
            <a:ext cx="373063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8" name="Rectangle 54">
            <a:extLst>
              <a:ext uri="{FF2B5EF4-FFF2-40B4-BE49-F238E27FC236}">
                <a16:creationId xmlns:a16="http://schemas.microsoft.com/office/drawing/2014/main" id="{9084F101-A3CE-4BA9-9794-B2F4B1B73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727450"/>
            <a:ext cx="25860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Serial Communications Path</a:t>
            </a:r>
          </a:p>
        </p:txBody>
      </p:sp>
      <p:sp>
        <p:nvSpPr>
          <p:cNvPr id="29749" name="Rectangle 55">
            <a:extLst>
              <a:ext uri="{FF2B5EF4-FFF2-40B4-BE49-F238E27FC236}">
                <a16:creationId xmlns:a16="http://schemas.microsoft.com/office/drawing/2014/main" id="{72BB7D08-DC1F-4406-8CF5-0C85A46C7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0" y="3935413"/>
            <a:ext cx="27336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Parallel Communications Path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ECA28DC-AD04-4FC4-8FBC-50299BF36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295275"/>
            <a:ext cx="7970838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PROGRAM  CONTROLLED  DATA  TRANSFER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BAD3E2A-5FD2-40D3-954B-8B149569D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1185863"/>
            <a:ext cx="2979738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6000"/>
              </a:lnSpc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/* Input */         </a:t>
            </a:r>
            <a:r>
              <a:rPr lang="en-US" altLang="ko-KR" sz="1400" dirty="0">
                <a:solidFill>
                  <a:srgbClr val="FF0000"/>
                </a:solidFill>
                <a:latin typeface="Arial" charset="0"/>
                <a:ea typeface="굴림" pitchFamily="50" charset="-127"/>
                <a:cs typeface="+mn-cs"/>
              </a:rPr>
              <a:t>/* Initially FGI = 0 */</a:t>
            </a:r>
          </a:p>
          <a:p>
            <a:pPr defTabSz="762000" eaLnBrk="0" hangingPunct="0">
              <a:lnSpc>
                <a:spcPct val="106000"/>
              </a:lnSpc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loop: If FGI = 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</a:rPr>
              <a:t>1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 </a:t>
            </a:r>
            <a:r>
              <a:rPr lang="en-US" altLang="ko-KR" sz="1400" dirty="0" err="1">
                <a:latin typeface="Arial" charset="0"/>
                <a:ea typeface="굴림" pitchFamily="50" charset="-127"/>
                <a:cs typeface="+mn-cs"/>
              </a:rPr>
              <a:t>goto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 loop</a:t>
            </a:r>
          </a:p>
          <a:p>
            <a:pPr defTabSz="762000" eaLnBrk="0" hangingPunct="0">
              <a:lnSpc>
                <a:spcPct val="106000"/>
              </a:lnSpc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         INPR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 </a:t>
            </a:r>
            <a:r>
              <a:rPr lang="en-US" altLang="ko-KR" sz="1400" dirty="0">
                <a:latin typeface="Symbol" pitchFamily="18" charset="2"/>
                <a:ea typeface="굴림" pitchFamily="50" charset="-127"/>
                <a:cs typeface="+mn-cs"/>
              </a:rPr>
              <a:t>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new data, FGI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 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굴림" pitchFamily="50" charset="-127"/>
                <a:cs typeface="+mn-cs"/>
              </a:rPr>
              <a:t>1</a:t>
            </a:r>
          </a:p>
          <a:p>
            <a:pPr defTabSz="762000" eaLnBrk="0" hangingPunct="0">
              <a:lnSpc>
                <a:spcPct val="106000"/>
              </a:lnSpc>
              <a:defRPr/>
            </a:pPr>
            <a:endParaRPr lang="en-US" altLang="ko-KR" sz="1400" dirty="0">
              <a:latin typeface="Arial" charset="0"/>
              <a:ea typeface="굴림" pitchFamily="50" charset="-127"/>
              <a:cs typeface="+mn-cs"/>
            </a:endParaRPr>
          </a:p>
          <a:p>
            <a:pPr defTabSz="762000" eaLnBrk="0" hangingPunct="0">
              <a:lnSpc>
                <a:spcPct val="106000"/>
              </a:lnSpc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loop: If FGO = </a:t>
            </a:r>
            <a:r>
              <a:rPr lang="en-US" altLang="ko-KR" sz="1400" dirty="0">
                <a:solidFill>
                  <a:srgbClr val="FF0000"/>
                </a:solidFill>
                <a:latin typeface="Arial" charset="0"/>
                <a:ea typeface="굴림" pitchFamily="50" charset="-127"/>
                <a:cs typeface="+mn-cs"/>
              </a:rPr>
              <a:t>1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 </a:t>
            </a:r>
            <a:r>
              <a:rPr lang="en-US" altLang="ko-KR" sz="1400" dirty="0" err="1">
                <a:latin typeface="Arial" charset="0"/>
                <a:ea typeface="굴림" pitchFamily="50" charset="-127"/>
                <a:cs typeface="+mn-cs"/>
              </a:rPr>
              <a:t>goto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 loop</a:t>
            </a:r>
          </a:p>
          <a:p>
            <a:pPr defTabSz="762000" eaLnBrk="0" hangingPunct="0">
              <a:lnSpc>
                <a:spcPct val="106000"/>
              </a:lnSpc>
              <a:defRPr/>
            </a:pP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         consume OUTR, FGO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굴림" pitchFamily="50" charset="-127"/>
                <a:cs typeface="+mn-cs"/>
                <a:sym typeface="Symbol" pitchFamily="18" charset="2"/>
              </a:rPr>
              <a:t></a:t>
            </a:r>
            <a:r>
              <a:rPr lang="en-US" altLang="ko-KR" sz="1400" dirty="0">
                <a:latin typeface="Arial" charset="0"/>
                <a:ea typeface="굴림" pitchFamily="50" charset="-127"/>
                <a:cs typeface="+mn-cs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Arial" charset="0"/>
                <a:ea typeface="굴림" pitchFamily="50" charset="-127"/>
                <a:cs typeface="+mn-cs"/>
              </a:rPr>
              <a:t>1</a:t>
            </a: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C1471542-17BB-4437-BB25-F7C571D79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858838"/>
            <a:ext cx="44386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lang="en-US" altLang="ko-KR" sz="1400"/>
              <a:t>-- CPU --                                                 -- I/O Device --</a:t>
            </a:r>
          </a:p>
        </p:txBody>
      </p:sp>
      <p:sp>
        <p:nvSpPr>
          <p:cNvPr id="30725" name="Line 6">
            <a:extLst>
              <a:ext uri="{FF2B5EF4-FFF2-40B4-BE49-F238E27FC236}">
                <a16:creationId xmlns:a16="http://schemas.microsoft.com/office/drawing/2014/main" id="{56C988EC-4B0B-4A85-BC41-AE639F624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275" y="874713"/>
            <a:ext cx="0" cy="5527675"/>
          </a:xfrm>
          <a:prstGeom prst="line">
            <a:avLst/>
          </a:prstGeom>
          <a:noFill/>
          <a:ln w="508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7">
            <a:extLst>
              <a:ext uri="{FF2B5EF4-FFF2-40B4-BE49-F238E27FC236}">
                <a16:creationId xmlns:a16="http://schemas.microsoft.com/office/drawing/2014/main" id="{A58C511F-D656-4CD5-94C4-1E388FD08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185863"/>
            <a:ext cx="3195638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loop:  If FGI = 0 goto loop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           AC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</a:t>
            </a:r>
            <a:r>
              <a:rPr lang="en-US" altLang="ko-KR" sz="1400">
                <a:latin typeface="Symbol" panose="05050102010706020507" pitchFamily="18" charset="2"/>
              </a:rPr>
              <a:t></a:t>
            </a:r>
            <a:r>
              <a:rPr lang="en-US" altLang="ko-KR" sz="1400"/>
              <a:t>INPR,  FGI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/* Output */         </a:t>
            </a:r>
            <a:r>
              <a:rPr lang="en-US" altLang="ko-KR" sz="1400">
                <a:solidFill>
                  <a:srgbClr val="FF0000"/>
                </a:solidFill>
              </a:rPr>
              <a:t>/* Initially FGO = 1 */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loop:  If FGO = 0 goto loop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           OUTR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</a:t>
            </a:r>
            <a:r>
              <a:rPr lang="en-US" altLang="ko-KR" sz="1400">
                <a:latin typeface="Symbol" panose="05050102010706020507" pitchFamily="18" charset="2"/>
              </a:rPr>
              <a:t></a:t>
            </a:r>
            <a:r>
              <a:rPr lang="en-US" altLang="ko-KR" sz="1400"/>
              <a:t>AC,  FGO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eaLnBrk="1">
              <a:lnSpc>
                <a:spcPct val="90000"/>
              </a:lnSpc>
            </a:pPr>
            <a:endParaRPr lang="en-US" altLang="ko-KR" sz="1400"/>
          </a:p>
        </p:txBody>
      </p:sp>
      <p:sp>
        <p:nvSpPr>
          <p:cNvPr id="30727" name="Rectangle 8">
            <a:extLst>
              <a:ext uri="{FF2B5EF4-FFF2-40B4-BE49-F238E27FC236}">
                <a16:creationId xmlns:a16="http://schemas.microsoft.com/office/drawing/2014/main" id="{FEBEB45A-884A-40D3-A8BC-ED4F35B0D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0"/>
            <a:ext cx="15589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I/O and Interrupt</a:t>
            </a:r>
          </a:p>
        </p:txBody>
      </p:sp>
      <p:sp>
        <p:nvSpPr>
          <p:cNvPr id="30728" name="AutoShape 9">
            <a:extLst>
              <a:ext uri="{FF2B5EF4-FFF2-40B4-BE49-F238E27FC236}">
                <a16:creationId xmlns:a16="http://schemas.microsoft.com/office/drawing/2014/main" id="{588FFB9B-5335-4BB0-B1AA-4B829648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3068638"/>
            <a:ext cx="1198563" cy="265112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9" name="Rectangle 10">
            <a:extLst>
              <a:ext uri="{FF2B5EF4-FFF2-40B4-BE49-F238E27FC236}">
                <a16:creationId xmlns:a16="http://schemas.microsoft.com/office/drawing/2014/main" id="{C3D6B7D3-3031-469A-A50B-11CA15F4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079750"/>
            <a:ext cx="10668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Start Input</a:t>
            </a:r>
          </a:p>
        </p:txBody>
      </p:sp>
      <p:sp>
        <p:nvSpPr>
          <p:cNvPr id="30730" name="AutoShape 13">
            <a:extLst>
              <a:ext uri="{FF2B5EF4-FFF2-40B4-BE49-F238E27FC236}">
                <a16:creationId xmlns:a16="http://schemas.microsoft.com/office/drawing/2014/main" id="{DBECA227-623D-44AC-AD45-260EAAE0C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5" y="3948113"/>
            <a:ext cx="989013" cy="427037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31" name="Rectangle 14">
            <a:extLst>
              <a:ext uri="{FF2B5EF4-FFF2-40B4-BE49-F238E27FC236}">
                <a16:creationId xmlns:a16="http://schemas.microsoft.com/office/drawing/2014/main" id="{77B4C6B6-4B30-410C-A535-5F22D2A39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4033838"/>
            <a:ext cx="67786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FGI=0</a:t>
            </a:r>
          </a:p>
        </p:txBody>
      </p:sp>
      <p:sp>
        <p:nvSpPr>
          <p:cNvPr id="30732" name="Rectangle 15">
            <a:extLst>
              <a:ext uri="{FF2B5EF4-FFF2-40B4-BE49-F238E27FC236}">
                <a16:creationId xmlns:a16="http://schemas.microsoft.com/office/drawing/2014/main" id="{41D5A8E6-EEFB-4F3D-AA85-0BDA4A3B9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4651375"/>
            <a:ext cx="11382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 sz="14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INPR</a:t>
            </a:r>
          </a:p>
        </p:txBody>
      </p:sp>
      <p:sp>
        <p:nvSpPr>
          <p:cNvPr id="30733" name="Rectangle 16">
            <a:extLst>
              <a:ext uri="{FF2B5EF4-FFF2-40B4-BE49-F238E27FC236}">
                <a16:creationId xmlns:a16="http://schemas.microsoft.com/office/drawing/2014/main" id="{0C50636D-4CD5-4CD1-9915-04F102F34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4670425"/>
            <a:ext cx="1392238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34" name="Rectangle 17">
            <a:extLst>
              <a:ext uri="{FF2B5EF4-FFF2-40B4-BE49-F238E27FC236}">
                <a16:creationId xmlns:a16="http://schemas.microsoft.com/office/drawing/2014/main" id="{3B6F83C3-208B-4EF1-9D76-4A5E9E96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5214938"/>
            <a:ext cx="10096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More</a:t>
            </a:r>
          </a:p>
          <a:p>
            <a:pPr algn="ctr">
              <a:lnSpc>
                <a:spcPct val="90000"/>
              </a:lnSpc>
            </a:pPr>
            <a:r>
              <a:rPr lang="en-US" altLang="ko-KR" sz="1400"/>
              <a:t>Character</a:t>
            </a:r>
          </a:p>
        </p:txBody>
      </p:sp>
      <p:sp>
        <p:nvSpPr>
          <p:cNvPr id="30735" name="AutoShape 18">
            <a:extLst>
              <a:ext uri="{FF2B5EF4-FFF2-40B4-BE49-F238E27FC236}">
                <a16:creationId xmlns:a16="http://schemas.microsoft.com/office/drawing/2014/main" id="{571B650F-9329-45EB-B78C-62B9AB546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5178425"/>
            <a:ext cx="1293813" cy="59213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36" name="Line 21">
            <a:extLst>
              <a:ext uri="{FF2B5EF4-FFF2-40B4-BE49-F238E27FC236}">
                <a16:creationId xmlns:a16="http://schemas.microsoft.com/office/drawing/2014/main" id="{E2636BA7-D301-4BE6-9398-7BFFEA6FA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7388" y="4379913"/>
            <a:ext cx="0" cy="282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22">
            <a:extLst>
              <a:ext uri="{FF2B5EF4-FFF2-40B4-BE49-F238E27FC236}">
                <a16:creationId xmlns:a16="http://schemas.microsoft.com/office/drawing/2014/main" id="{5C4166B6-3A4F-40AF-8EE1-CB6EA5783F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0725" y="48990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23">
            <a:extLst>
              <a:ext uri="{FF2B5EF4-FFF2-40B4-BE49-F238E27FC236}">
                <a16:creationId xmlns:a16="http://schemas.microsoft.com/office/drawing/2014/main" id="{CBE05A81-A061-488B-9C37-3391B65160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3900" y="4168775"/>
            <a:ext cx="765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24">
            <a:extLst>
              <a:ext uri="{FF2B5EF4-FFF2-40B4-BE49-F238E27FC236}">
                <a16:creationId xmlns:a16="http://schemas.microsoft.com/office/drawing/2014/main" id="{1171517F-D089-4E1E-B026-C2D7629824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833813"/>
            <a:ext cx="0" cy="344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5">
            <a:extLst>
              <a:ext uri="{FF2B5EF4-FFF2-40B4-BE49-F238E27FC236}">
                <a16:creationId xmlns:a16="http://schemas.microsoft.com/office/drawing/2014/main" id="{6D23315E-E093-488F-8C9B-C6685DCB4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075" y="3833813"/>
            <a:ext cx="1214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6">
            <a:extLst>
              <a:ext uri="{FF2B5EF4-FFF2-40B4-BE49-F238E27FC236}">
                <a16:creationId xmlns:a16="http://schemas.microsoft.com/office/drawing/2014/main" id="{00E4F3E9-5F62-4BCB-B378-CD1FEDA39C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725" y="5775325"/>
            <a:ext cx="0" cy="204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7">
            <a:extLst>
              <a:ext uri="{FF2B5EF4-FFF2-40B4-BE49-F238E27FC236}">
                <a16:creationId xmlns:a16="http://schemas.microsoft.com/office/drawing/2014/main" id="{2E6FC725-7D71-4C75-B5E1-53F1AD1981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1313" y="5480050"/>
            <a:ext cx="1017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28">
            <a:extLst>
              <a:ext uri="{FF2B5EF4-FFF2-40B4-BE49-F238E27FC236}">
                <a16:creationId xmlns:a16="http://schemas.microsoft.com/office/drawing/2014/main" id="{A9104854-FC54-424C-B9A6-52CDBA79AA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8138" y="3433763"/>
            <a:ext cx="0" cy="2055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Line 29">
            <a:extLst>
              <a:ext uri="{FF2B5EF4-FFF2-40B4-BE49-F238E27FC236}">
                <a16:creationId xmlns:a16="http://schemas.microsoft.com/office/drawing/2014/main" id="{9278BB51-8E9E-49DA-A0C7-8302F482A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3433763"/>
            <a:ext cx="1585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AutoShape 30">
            <a:extLst>
              <a:ext uri="{FF2B5EF4-FFF2-40B4-BE49-F238E27FC236}">
                <a16:creationId xmlns:a16="http://schemas.microsoft.com/office/drawing/2014/main" id="{AFB78A6B-0019-4253-B65A-2338E44AB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5980113"/>
            <a:ext cx="893763" cy="24765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46" name="Rectangle 31">
            <a:extLst>
              <a:ext uri="{FF2B5EF4-FFF2-40B4-BE49-F238E27FC236}">
                <a16:creationId xmlns:a16="http://schemas.microsoft.com/office/drawing/2014/main" id="{EE164C25-CDBD-4C68-AB8F-FFE90DC8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5972175"/>
            <a:ext cx="5572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END</a:t>
            </a:r>
          </a:p>
        </p:txBody>
      </p:sp>
      <p:sp>
        <p:nvSpPr>
          <p:cNvPr id="30747" name="AutoShape 32">
            <a:extLst>
              <a:ext uri="{FF2B5EF4-FFF2-40B4-BE49-F238E27FC236}">
                <a16:creationId xmlns:a16="http://schemas.microsoft.com/office/drawing/2014/main" id="{4DB17E6A-2E4F-45AC-BF60-E39374304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3097213"/>
            <a:ext cx="1376363" cy="263525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48" name="Rectangle 33">
            <a:extLst>
              <a:ext uri="{FF2B5EF4-FFF2-40B4-BE49-F238E27FC236}">
                <a16:creationId xmlns:a16="http://schemas.microsoft.com/office/drawing/2014/main" id="{53DD1813-30ED-49E1-B128-8C1AC9A28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3105150"/>
            <a:ext cx="121443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Start Output</a:t>
            </a:r>
          </a:p>
        </p:txBody>
      </p:sp>
      <p:sp>
        <p:nvSpPr>
          <p:cNvPr id="30749" name="Rectangle 34">
            <a:extLst>
              <a:ext uri="{FF2B5EF4-FFF2-40B4-BE49-F238E27FC236}">
                <a16:creationId xmlns:a16="http://schemas.microsoft.com/office/drawing/2014/main" id="{6964DEF7-6F53-4211-A669-9AC7DAF93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4779963"/>
            <a:ext cx="1839912" cy="2206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50" name="Rectangle 35">
            <a:extLst>
              <a:ext uri="{FF2B5EF4-FFF2-40B4-BE49-F238E27FC236}">
                <a16:creationId xmlns:a16="http://schemas.microsoft.com/office/drawing/2014/main" id="{04E0DB51-7292-4503-9027-9B9DB3696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5141913"/>
            <a:ext cx="947738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FGO </a:t>
            </a:r>
            <a:r>
              <a:rPr lang="en-US" altLang="ko-KR" sz="14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1</a:t>
            </a:r>
          </a:p>
        </p:txBody>
      </p:sp>
      <p:sp>
        <p:nvSpPr>
          <p:cNvPr id="30751" name="AutoShape 36">
            <a:extLst>
              <a:ext uri="{FF2B5EF4-FFF2-40B4-BE49-F238E27FC236}">
                <a16:creationId xmlns:a16="http://schemas.microsoft.com/office/drawing/2014/main" id="{F2D4AD08-995C-419B-BC34-80A7997ED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4029075"/>
            <a:ext cx="1004887" cy="44608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52" name="Rectangle 37">
            <a:extLst>
              <a:ext uri="{FF2B5EF4-FFF2-40B4-BE49-F238E27FC236}">
                <a16:creationId xmlns:a16="http://schemas.microsoft.com/office/drawing/2014/main" id="{B2F63FCA-BA7B-47B5-8B25-7E0196B9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24325"/>
            <a:ext cx="7747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FGO=1</a:t>
            </a:r>
          </a:p>
        </p:txBody>
      </p:sp>
      <p:sp>
        <p:nvSpPr>
          <p:cNvPr id="30753" name="Rectangle 38">
            <a:extLst>
              <a:ext uri="{FF2B5EF4-FFF2-40B4-BE49-F238E27FC236}">
                <a16:creationId xmlns:a16="http://schemas.microsoft.com/office/drawing/2014/main" id="{34259397-7968-4354-9EBC-004D42D2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551488"/>
            <a:ext cx="10096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More</a:t>
            </a:r>
          </a:p>
          <a:p>
            <a:pPr algn="ctr">
              <a:lnSpc>
                <a:spcPct val="90000"/>
              </a:lnSpc>
            </a:pPr>
            <a:r>
              <a:rPr lang="en-US" altLang="ko-KR" sz="1400"/>
              <a:t>Character</a:t>
            </a:r>
          </a:p>
        </p:txBody>
      </p:sp>
      <p:sp>
        <p:nvSpPr>
          <p:cNvPr id="30754" name="AutoShape 39">
            <a:extLst>
              <a:ext uri="{FF2B5EF4-FFF2-40B4-BE49-F238E27FC236}">
                <a16:creationId xmlns:a16="http://schemas.microsoft.com/office/drawing/2014/main" id="{60DD0912-68CC-4348-B924-26418FF0B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5514975"/>
            <a:ext cx="1295400" cy="59213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55" name="Line 40">
            <a:extLst>
              <a:ext uri="{FF2B5EF4-FFF2-40B4-BE49-F238E27FC236}">
                <a16:creationId xmlns:a16="http://schemas.microsoft.com/office/drawing/2014/main" id="{633E5655-83A8-4EEC-92DD-D8081CBD1E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78613" y="3352800"/>
            <a:ext cx="46037" cy="666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Line 41">
            <a:extLst>
              <a:ext uri="{FF2B5EF4-FFF2-40B4-BE49-F238E27FC236}">
                <a16:creationId xmlns:a16="http://schemas.microsoft.com/office/drawing/2014/main" id="{C52757C6-9072-43C2-A874-BAB027D9B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6238" y="4475163"/>
            <a:ext cx="0" cy="29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7" name="Line 42">
            <a:extLst>
              <a:ext uri="{FF2B5EF4-FFF2-40B4-BE49-F238E27FC236}">
                <a16:creationId xmlns:a16="http://schemas.microsoft.com/office/drawing/2014/main" id="{5C5F7722-C592-410A-B83B-9E4B5D424E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6238" y="5370513"/>
            <a:ext cx="0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43">
            <a:extLst>
              <a:ext uri="{FF2B5EF4-FFF2-40B4-BE49-F238E27FC236}">
                <a16:creationId xmlns:a16="http://schemas.microsoft.com/office/drawing/2014/main" id="{CDE21F5B-D984-45FD-9677-300181BC0A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1638" y="4251325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Line 44">
            <a:extLst>
              <a:ext uri="{FF2B5EF4-FFF2-40B4-BE49-F238E27FC236}">
                <a16:creationId xmlns:a16="http://schemas.microsoft.com/office/drawing/2014/main" id="{CE7BA0EC-139B-4271-84BE-B8D52FA2FF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978275"/>
            <a:ext cx="0" cy="27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0" name="Line 45">
            <a:extLst>
              <a:ext uri="{FF2B5EF4-FFF2-40B4-BE49-F238E27FC236}">
                <a16:creationId xmlns:a16="http://schemas.microsoft.com/office/drawing/2014/main" id="{29AE9883-42B8-4AC1-9CD1-098013697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925" y="3987800"/>
            <a:ext cx="1214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1" name="Line 46">
            <a:extLst>
              <a:ext uri="{FF2B5EF4-FFF2-40B4-BE49-F238E27FC236}">
                <a16:creationId xmlns:a16="http://schemas.microsoft.com/office/drawing/2014/main" id="{AEF70F29-616C-48B9-8DC1-9F39F8DF4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6238" y="6107113"/>
            <a:ext cx="0" cy="20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2" name="Line 47">
            <a:extLst>
              <a:ext uri="{FF2B5EF4-FFF2-40B4-BE49-F238E27FC236}">
                <a16:creationId xmlns:a16="http://schemas.microsoft.com/office/drawing/2014/main" id="{CFDAA14F-C6EE-4961-813D-8BA154A19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1900" y="5824538"/>
            <a:ext cx="1068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3" name="Line 48">
            <a:extLst>
              <a:ext uri="{FF2B5EF4-FFF2-40B4-BE49-F238E27FC236}">
                <a16:creationId xmlns:a16="http://schemas.microsoft.com/office/drawing/2014/main" id="{9959F657-8E9B-40B1-BEB3-21F7AFEB4F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7775" y="3524250"/>
            <a:ext cx="0" cy="2309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4" name="Line 49">
            <a:extLst>
              <a:ext uri="{FF2B5EF4-FFF2-40B4-BE49-F238E27FC236}">
                <a16:creationId xmlns:a16="http://schemas.microsoft.com/office/drawing/2014/main" id="{17A8B99A-B70F-4AB7-A06B-E3CE81195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650" y="3533775"/>
            <a:ext cx="1603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5" name="AutoShape 50">
            <a:extLst>
              <a:ext uri="{FF2B5EF4-FFF2-40B4-BE49-F238E27FC236}">
                <a16:creationId xmlns:a16="http://schemas.microsoft.com/office/drawing/2014/main" id="{81B1EF49-8BF9-4463-87DB-9E5859253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675" y="6316663"/>
            <a:ext cx="873125" cy="2286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66" name="Rectangle 51">
            <a:extLst>
              <a:ext uri="{FF2B5EF4-FFF2-40B4-BE49-F238E27FC236}">
                <a16:creationId xmlns:a16="http://schemas.microsoft.com/office/drawing/2014/main" id="{C8D96BAE-F357-4DA9-AD40-C166D972D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838" y="6308725"/>
            <a:ext cx="5572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END</a:t>
            </a:r>
          </a:p>
        </p:txBody>
      </p:sp>
      <p:sp>
        <p:nvSpPr>
          <p:cNvPr id="30767" name="Rectangle 52">
            <a:extLst>
              <a:ext uri="{FF2B5EF4-FFF2-40B4-BE49-F238E27FC236}">
                <a16:creationId xmlns:a16="http://schemas.microsoft.com/office/drawing/2014/main" id="{60169B42-177F-4AA8-94D7-508E33971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4760913"/>
            <a:ext cx="17986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consume OUTR</a:t>
            </a:r>
          </a:p>
        </p:txBody>
      </p:sp>
      <p:sp>
        <p:nvSpPr>
          <p:cNvPr id="30768" name="Rectangle 54">
            <a:extLst>
              <a:ext uri="{FF2B5EF4-FFF2-40B4-BE49-F238E27FC236}">
                <a16:creationId xmlns:a16="http://schemas.microsoft.com/office/drawing/2014/main" id="{278F2702-E0EB-4E60-AD0B-09359104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5149850"/>
            <a:ext cx="1295400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69" name="Line 55">
            <a:extLst>
              <a:ext uri="{FF2B5EF4-FFF2-40B4-BE49-F238E27FC236}">
                <a16:creationId xmlns:a16="http://schemas.microsoft.com/office/drawing/2014/main" id="{1DA74826-9A65-4B1A-A24F-839F5096E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6238" y="4987925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0" name="Rectangle 56">
            <a:extLst>
              <a:ext uri="{FF2B5EF4-FFF2-40B4-BE49-F238E27FC236}">
                <a16:creationId xmlns:a16="http://schemas.microsoft.com/office/drawing/2014/main" id="{9DFD9118-0410-4CD0-8063-94A7D9FD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3930650"/>
            <a:ext cx="4762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yes</a:t>
            </a:r>
          </a:p>
        </p:txBody>
      </p:sp>
      <p:sp>
        <p:nvSpPr>
          <p:cNvPr id="30771" name="Rectangle 57">
            <a:extLst>
              <a:ext uri="{FF2B5EF4-FFF2-40B4-BE49-F238E27FC236}">
                <a16:creationId xmlns:a16="http://schemas.microsoft.com/office/drawing/2014/main" id="{0C533C8A-D179-4353-ABD2-D4D8915CF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4316413"/>
            <a:ext cx="3968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no</a:t>
            </a:r>
          </a:p>
        </p:txBody>
      </p:sp>
      <p:sp>
        <p:nvSpPr>
          <p:cNvPr id="30772" name="Rectangle 58">
            <a:extLst>
              <a:ext uri="{FF2B5EF4-FFF2-40B4-BE49-F238E27FC236}">
                <a16:creationId xmlns:a16="http://schemas.microsoft.com/office/drawing/2014/main" id="{C2E3C59C-4429-4733-A316-BECC2241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4000500"/>
            <a:ext cx="4762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yes</a:t>
            </a:r>
          </a:p>
        </p:txBody>
      </p:sp>
      <p:sp>
        <p:nvSpPr>
          <p:cNvPr id="30773" name="Rectangle 59">
            <a:extLst>
              <a:ext uri="{FF2B5EF4-FFF2-40B4-BE49-F238E27FC236}">
                <a16:creationId xmlns:a16="http://schemas.microsoft.com/office/drawing/2014/main" id="{D0BA093D-9A05-4CAE-B876-0020A176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4430713"/>
            <a:ext cx="3968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no</a:t>
            </a:r>
          </a:p>
        </p:txBody>
      </p:sp>
      <p:sp>
        <p:nvSpPr>
          <p:cNvPr id="30774" name="AutoShape 60" descr="10%">
            <a:extLst>
              <a:ext uri="{FF2B5EF4-FFF2-40B4-BE49-F238E27FC236}">
                <a16:creationId xmlns:a16="http://schemas.microsoft.com/office/drawing/2014/main" id="{EF8E6AB3-08D1-4F92-808D-2B951B10C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2813050"/>
            <a:ext cx="917575" cy="201613"/>
          </a:xfrm>
          <a:prstGeom prst="roundRect">
            <a:avLst>
              <a:gd name="adj" fmla="val 12495"/>
            </a:avLst>
          </a:prstGeom>
          <a:pattFill prst="pct1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75" name="AutoShape 61" descr="10%">
            <a:extLst>
              <a:ext uri="{FF2B5EF4-FFF2-40B4-BE49-F238E27FC236}">
                <a16:creationId xmlns:a16="http://schemas.microsoft.com/office/drawing/2014/main" id="{044B64B8-8529-4E67-80C4-23C4AED02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2822575"/>
            <a:ext cx="989013" cy="209550"/>
          </a:xfrm>
          <a:prstGeom prst="roundRect">
            <a:avLst>
              <a:gd name="adj" fmla="val 12495"/>
            </a:avLst>
          </a:prstGeom>
          <a:pattFill prst="pct1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76" name="Rectangle 62">
            <a:extLst>
              <a:ext uri="{FF2B5EF4-FFF2-40B4-BE49-F238E27FC236}">
                <a16:creationId xmlns:a16="http://schemas.microsoft.com/office/drawing/2014/main" id="{482DA9AE-FEB8-414A-A31A-CE6AAB0F0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2786063"/>
            <a:ext cx="9461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FGI=0</a:t>
            </a:r>
          </a:p>
        </p:txBody>
      </p:sp>
      <p:sp>
        <p:nvSpPr>
          <p:cNvPr id="30777" name="Rectangle 63">
            <a:extLst>
              <a:ext uri="{FF2B5EF4-FFF2-40B4-BE49-F238E27FC236}">
                <a16:creationId xmlns:a16="http://schemas.microsoft.com/office/drawing/2014/main" id="{9E9C8896-36DD-4052-84EC-2C5FBA56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63" y="2786063"/>
            <a:ext cx="76676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FGO=1</a:t>
            </a:r>
          </a:p>
        </p:txBody>
      </p:sp>
      <p:sp>
        <p:nvSpPr>
          <p:cNvPr id="30778" name="Rectangle 66">
            <a:extLst>
              <a:ext uri="{FF2B5EF4-FFF2-40B4-BE49-F238E27FC236}">
                <a16:creationId xmlns:a16="http://schemas.microsoft.com/office/drawing/2014/main" id="{0B81F58D-1265-4DD5-A42E-D99C2286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3" y="5199063"/>
            <a:ext cx="4762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yes</a:t>
            </a:r>
          </a:p>
        </p:txBody>
      </p:sp>
      <p:sp>
        <p:nvSpPr>
          <p:cNvPr id="30779" name="Rectangle 67">
            <a:extLst>
              <a:ext uri="{FF2B5EF4-FFF2-40B4-BE49-F238E27FC236}">
                <a16:creationId xmlns:a16="http://schemas.microsoft.com/office/drawing/2014/main" id="{639B474C-100D-4AF2-9FD3-130C40F47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5567363"/>
            <a:ext cx="4762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yes</a:t>
            </a:r>
          </a:p>
        </p:txBody>
      </p:sp>
      <p:sp>
        <p:nvSpPr>
          <p:cNvPr id="30780" name="Rectangle 68">
            <a:extLst>
              <a:ext uri="{FF2B5EF4-FFF2-40B4-BE49-F238E27FC236}">
                <a16:creationId xmlns:a16="http://schemas.microsoft.com/office/drawing/2014/main" id="{1B05EA37-49CC-4027-9CBE-09C42D958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888" y="5699125"/>
            <a:ext cx="3968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no</a:t>
            </a:r>
          </a:p>
        </p:txBody>
      </p:sp>
      <p:sp>
        <p:nvSpPr>
          <p:cNvPr id="30781" name="Rectangle 69">
            <a:extLst>
              <a:ext uri="{FF2B5EF4-FFF2-40B4-BE49-F238E27FC236}">
                <a16:creationId xmlns:a16="http://schemas.microsoft.com/office/drawing/2014/main" id="{2CF11523-11FE-4CF1-B681-E116B01CA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3" y="6049963"/>
            <a:ext cx="3968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no</a:t>
            </a:r>
          </a:p>
        </p:txBody>
      </p:sp>
      <p:sp>
        <p:nvSpPr>
          <p:cNvPr id="30782" name="Line 40">
            <a:extLst>
              <a:ext uri="{FF2B5EF4-FFF2-40B4-BE49-F238E27FC236}">
                <a16:creationId xmlns:a16="http://schemas.microsoft.com/office/drawing/2014/main" id="{3E4C4B1D-1D54-451B-9A6C-B9F44C7B8E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1988" y="3352800"/>
            <a:ext cx="46037" cy="590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48DA2DC-1EA6-4222-9923-41A135FEE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225" y="296863"/>
            <a:ext cx="8809038" cy="434975"/>
          </a:xfrm>
        </p:spPr>
        <p:txBody>
          <a:bodyPr/>
          <a:lstStyle/>
          <a:p>
            <a:r>
              <a:rPr lang="en-US" altLang="ko-KR" sz="2800">
                <a:cs typeface="굴림" panose="020B0600000101010101" pitchFamily="34" charset="-127"/>
              </a:rPr>
              <a:t>THE BASIC COMPUTER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481CBF4-1845-44ED-8794-357F2655E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33525"/>
            <a:ext cx="8229600" cy="198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cs typeface="굴림" panose="020B0600000101010101" pitchFamily="34" charset="-127"/>
              </a:rPr>
              <a:t>The Basic Computer has two components, a processor and memory</a:t>
            </a:r>
          </a:p>
          <a:p>
            <a:r>
              <a:rPr lang="en-US" altLang="ko-KR" sz="2000">
                <a:cs typeface="굴림" panose="020B0600000101010101" pitchFamily="34" charset="-127"/>
              </a:rPr>
              <a:t>The memory has 4096 words in it</a:t>
            </a:r>
          </a:p>
          <a:p>
            <a:pPr lvl="1"/>
            <a:r>
              <a:rPr lang="en-US" altLang="ko-KR" sz="1600">
                <a:cs typeface="굴림" panose="020B0600000101010101" pitchFamily="34" charset="-127"/>
              </a:rPr>
              <a:t>4096 = 2</a:t>
            </a:r>
            <a:r>
              <a:rPr lang="en-US" altLang="ko-KR" sz="1600" baseline="30000">
                <a:cs typeface="굴림" panose="020B0600000101010101" pitchFamily="34" charset="-127"/>
              </a:rPr>
              <a:t>12</a:t>
            </a:r>
            <a:r>
              <a:rPr lang="en-US" altLang="ko-KR" sz="1600">
                <a:cs typeface="굴림" panose="020B0600000101010101" pitchFamily="34" charset="-127"/>
              </a:rPr>
              <a:t>, so it takes 12 bits to select a word in memory</a:t>
            </a:r>
          </a:p>
          <a:p>
            <a:r>
              <a:rPr lang="en-US" altLang="ko-KR" sz="2000">
                <a:cs typeface="굴림" panose="020B0600000101010101" pitchFamily="34" charset="-127"/>
              </a:rPr>
              <a:t>Each word is 16 bits long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438EFDE-A2DE-4062-8C99-0EC16B2A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789363"/>
            <a:ext cx="638175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675E8DA-84C8-49BA-8B88-9191596C1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789363"/>
            <a:ext cx="792162" cy="237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47D48E8B-5141-4285-AE25-9280E88D8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988" y="3422650"/>
            <a:ext cx="6111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600"/>
              <a:t>CPU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B34ACCB7-367F-4B06-9E0A-4DB54635D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3419475"/>
            <a:ext cx="64611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600"/>
              <a:t>RAM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F57748B7-DC4D-4EA1-A775-CC3C80AB8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75" y="3679825"/>
            <a:ext cx="2682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/>
              <a:t>0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04CD00CC-F513-4DF0-BC48-98C2BC9A9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75" y="5949950"/>
            <a:ext cx="5207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/>
              <a:t>4095</a:t>
            </a:r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46595759-1392-4A77-AB0B-37E20946A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528161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1D27AC25-4E77-4B2B-B60E-D56AA628D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544512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AD35790B-4E37-49B5-BFDB-102E6C39D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229225"/>
            <a:ext cx="2682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/>
              <a:t>0</a:t>
            </a:r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BF31BBF2-FFB9-4EA1-A332-62B6FE8F8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229225"/>
            <a:ext cx="352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/>
              <a:t>15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72892D6-F8B2-444B-A7B1-CCB68C1DE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290513"/>
            <a:ext cx="7710488" cy="415925"/>
          </a:xfrm>
        </p:spPr>
        <p:txBody>
          <a:bodyPr anchor="ctr"/>
          <a:lstStyle/>
          <a:p>
            <a:r>
              <a:rPr lang="en-US" altLang="ko-KR" sz="2800">
                <a:cs typeface="굴림" panose="020B0600000101010101" pitchFamily="34" charset="-127"/>
              </a:rPr>
              <a:t>INPUT-OUTPUT  INSTRUCTIONS</a:t>
            </a:r>
          </a:p>
        </p:txBody>
      </p:sp>
      <p:sp>
        <p:nvSpPr>
          <p:cNvPr id="31747" name="Rectangle 42">
            <a:extLst>
              <a:ext uri="{FF2B5EF4-FFF2-40B4-BE49-F238E27FC236}">
                <a16:creationId xmlns:a16="http://schemas.microsoft.com/office/drawing/2014/main" id="{2599D565-7C37-4F82-95B5-BE12192E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1522413"/>
            <a:ext cx="24130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7000"/>
              </a:lnSpc>
            </a:pPr>
            <a:endParaRPr lang="en-US" altLang="ko-KR" sz="1800"/>
          </a:p>
          <a:p>
            <a:pPr>
              <a:lnSpc>
                <a:spcPct val="97000"/>
              </a:lnSpc>
            </a:pPr>
            <a:r>
              <a:rPr lang="en-US" altLang="ko-KR" sz="1800"/>
              <a:t>D</a:t>
            </a:r>
            <a:r>
              <a:rPr lang="en-US" altLang="ko-KR" sz="1800" baseline="-25000"/>
              <a:t>7</a:t>
            </a:r>
            <a:r>
              <a:rPr lang="en-US" altLang="ko-KR" sz="1800"/>
              <a:t>IT</a:t>
            </a:r>
            <a:r>
              <a:rPr lang="en-US" altLang="ko-KR" sz="1800" baseline="-25000"/>
              <a:t>3</a:t>
            </a:r>
            <a:r>
              <a:rPr lang="en-US" altLang="ko-KR" sz="1800"/>
              <a:t> = p	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	</a:t>
            </a:r>
          </a:p>
          <a:p>
            <a:pPr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IR(i) = </a:t>
            </a:r>
            <a:r>
              <a:rPr lang="en-US" altLang="ko-KR" sz="1800"/>
              <a:t>B</a:t>
            </a:r>
            <a:r>
              <a:rPr lang="en-US" altLang="ko-KR" sz="1800" baseline="-25000"/>
              <a:t>i</a:t>
            </a:r>
            <a:r>
              <a:rPr lang="en-US" altLang="ko-KR" sz="1800"/>
              <a:t>, i = 6, …, 11</a:t>
            </a:r>
            <a:endParaRPr lang="en-US" altLang="ko-KR" sz="18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31748" name="Rectangle 43">
            <a:extLst>
              <a:ext uri="{FF2B5EF4-FFF2-40B4-BE49-F238E27FC236}">
                <a16:creationId xmlns:a16="http://schemas.microsoft.com/office/drawing/2014/main" id="{02D3C7C5-A641-4862-AF05-FE68C4B9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619375"/>
            <a:ext cx="7848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ko-KR" sz="1800"/>
              <a:t>	p:	SC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0				Clear SC</a:t>
            </a:r>
            <a:endParaRPr lang="en-US" altLang="ko-KR" sz="2800"/>
          </a:p>
          <a:p>
            <a:pPr>
              <a:lnSpc>
                <a:spcPct val="97000"/>
              </a:lnSpc>
            </a:pPr>
            <a:r>
              <a:rPr lang="en-US" altLang="ko-KR" sz="1800"/>
              <a:t>INP	pB</a:t>
            </a:r>
            <a:r>
              <a:rPr lang="en-US" altLang="ko-KR" sz="1800" baseline="-25000"/>
              <a:t>11</a:t>
            </a:r>
            <a:r>
              <a:rPr lang="en-US" altLang="ko-KR" sz="1800"/>
              <a:t>:	AC(0-7)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INPR, FGI  0		Input char. to AC</a:t>
            </a:r>
            <a:r>
              <a:rPr lang="en-US" altLang="ko-KR" sz="1800"/>
              <a:t> </a:t>
            </a:r>
          </a:p>
          <a:p>
            <a:pPr>
              <a:lnSpc>
                <a:spcPct val="97000"/>
              </a:lnSpc>
            </a:pPr>
            <a:r>
              <a:rPr lang="en-US" altLang="ko-KR" sz="1800"/>
              <a:t>OUT	pB</a:t>
            </a:r>
            <a:r>
              <a:rPr lang="en-US" altLang="ko-KR" sz="1800" baseline="-25000"/>
              <a:t>10</a:t>
            </a:r>
            <a:r>
              <a:rPr lang="en-US" altLang="ko-KR" sz="1800"/>
              <a:t>:	OUTR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AC(0-7), FGO  0		Output char. from AC</a:t>
            </a:r>
            <a:r>
              <a:rPr lang="en-US" altLang="ko-KR" sz="1800"/>
              <a:t> </a:t>
            </a:r>
          </a:p>
          <a:p>
            <a:pPr>
              <a:lnSpc>
                <a:spcPct val="97000"/>
              </a:lnSpc>
            </a:pPr>
            <a:r>
              <a:rPr lang="en-US" altLang="ko-KR" sz="1800"/>
              <a:t>SKI	pB</a:t>
            </a:r>
            <a:r>
              <a:rPr lang="en-US" altLang="ko-KR" sz="1800" baseline="-25000"/>
              <a:t>9</a:t>
            </a:r>
            <a:r>
              <a:rPr lang="en-US" altLang="ko-KR" sz="1800"/>
              <a:t>:	if(FGI = 1) then (PC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PC + 1)	Skip on input flag</a:t>
            </a:r>
            <a:r>
              <a:rPr lang="en-US" altLang="ko-KR" sz="1800"/>
              <a:t> </a:t>
            </a:r>
          </a:p>
          <a:p>
            <a:pPr>
              <a:lnSpc>
                <a:spcPct val="97000"/>
              </a:lnSpc>
            </a:pPr>
            <a:r>
              <a:rPr lang="en-US" altLang="ko-KR" sz="1800"/>
              <a:t>SKO	pB</a:t>
            </a:r>
            <a:r>
              <a:rPr lang="en-US" altLang="ko-KR" sz="1800" baseline="-25000"/>
              <a:t>8</a:t>
            </a:r>
            <a:r>
              <a:rPr lang="en-US" altLang="ko-KR" sz="1800"/>
              <a:t>:	if(FGO = 1) then (PC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PC + 1)</a:t>
            </a:r>
            <a:r>
              <a:rPr lang="en-US" altLang="ko-KR" sz="1800"/>
              <a:t>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	Skip on output flag</a:t>
            </a:r>
          </a:p>
          <a:p>
            <a:pPr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ION	</a:t>
            </a:r>
            <a:r>
              <a:rPr lang="en-US" altLang="ko-KR" sz="1800"/>
              <a:t>pB</a:t>
            </a:r>
            <a:r>
              <a:rPr lang="en-US" altLang="ko-KR" sz="1800" baseline="-25000"/>
              <a:t>7</a:t>
            </a:r>
            <a:r>
              <a:rPr lang="en-US" altLang="ko-KR" sz="1800"/>
              <a:t>:	IEN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1				Interrupt enable on</a:t>
            </a:r>
          </a:p>
          <a:p>
            <a:pPr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IOF	</a:t>
            </a:r>
            <a:r>
              <a:rPr lang="en-US" altLang="ko-KR" sz="1800"/>
              <a:t>pB</a:t>
            </a:r>
            <a:r>
              <a:rPr lang="en-US" altLang="ko-KR" sz="1800" baseline="-25000"/>
              <a:t>6</a:t>
            </a:r>
            <a:r>
              <a:rPr lang="en-US" altLang="ko-KR" sz="1800"/>
              <a:t>:	IEN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 0				Interrupt enable off</a:t>
            </a:r>
            <a:r>
              <a:rPr lang="en-US" altLang="ko-KR" sz="1800"/>
              <a:t> </a:t>
            </a:r>
          </a:p>
        </p:txBody>
      </p:sp>
      <p:sp>
        <p:nvSpPr>
          <p:cNvPr id="31749" name="Rectangle 44">
            <a:extLst>
              <a:ext uri="{FF2B5EF4-FFF2-40B4-BE49-F238E27FC236}">
                <a16:creationId xmlns:a16="http://schemas.microsoft.com/office/drawing/2014/main" id="{334F6982-28D6-43C8-B69F-34385C9C7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590800"/>
            <a:ext cx="7991475" cy="20383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1750" name="Line 45">
            <a:extLst>
              <a:ext uri="{FF2B5EF4-FFF2-40B4-BE49-F238E27FC236}">
                <a16:creationId xmlns:a16="http://schemas.microsoft.com/office/drawing/2014/main" id="{098FB2CE-8F62-4FC1-939B-984F32B5D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5925" y="2590800"/>
            <a:ext cx="0" cy="201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46">
            <a:extLst>
              <a:ext uri="{FF2B5EF4-FFF2-40B4-BE49-F238E27FC236}">
                <a16:creationId xmlns:a16="http://schemas.microsoft.com/office/drawing/2014/main" id="{F09FCD7A-41B7-426F-B2D8-E2CC11D93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0" y="2600325"/>
            <a:ext cx="0" cy="201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B02D3-6926-44B9-A1D4-A1C964C63951}"/>
              </a:ext>
            </a:extLst>
          </p:cNvPr>
          <p:cNvSpPr txBox="1"/>
          <p:nvPr/>
        </p:nvSpPr>
        <p:spPr>
          <a:xfrm>
            <a:off x="1371600" y="1095375"/>
            <a:ext cx="877888" cy="2587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charset="0"/>
                <a:ea typeface="굴림" pitchFamily="50" charset="-127"/>
                <a:cs typeface="+mn-cs"/>
              </a:rPr>
              <a:t>CPU Side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548937D-01A4-4593-AC9E-1BB25C979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4875" y="296863"/>
            <a:ext cx="7397750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PROGRAM-CONTROLLED  INPUT/OUTPUT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2649C2D-6D54-41D4-A77E-6D2B602DF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1081088"/>
            <a:ext cx="27590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102000"/>
              </a:lnSpc>
              <a:buFontTx/>
              <a:buChar char="•"/>
            </a:pPr>
            <a:r>
              <a:rPr lang="en-US" altLang="ko-KR" sz="1800"/>
              <a:t> Program-controlled I/O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2E3DFD54-B8C6-45FF-97EF-0C3025AA5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1344613"/>
            <a:ext cx="38989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102000"/>
              </a:lnSpc>
            </a:pPr>
            <a:r>
              <a:rPr lang="en-US" altLang="ko-KR" sz="1800"/>
              <a:t>- Continuous CPU involvement</a:t>
            </a:r>
          </a:p>
          <a:p>
            <a:pPr>
              <a:lnSpc>
                <a:spcPct val="102000"/>
              </a:lnSpc>
            </a:pPr>
            <a:r>
              <a:rPr lang="en-US" altLang="ko-KR" sz="1800"/>
              <a:t>            I/O takes valuable CPU time</a:t>
            </a:r>
          </a:p>
          <a:p>
            <a:pPr>
              <a:lnSpc>
                <a:spcPct val="102000"/>
              </a:lnSpc>
            </a:pPr>
            <a:r>
              <a:rPr lang="en-US" altLang="ko-KR" sz="1800"/>
              <a:t>- CPU slowed down to I/O speed</a:t>
            </a:r>
          </a:p>
          <a:p>
            <a:pPr>
              <a:lnSpc>
                <a:spcPct val="102000"/>
              </a:lnSpc>
            </a:pPr>
            <a:r>
              <a:rPr lang="en-US" altLang="ko-KR" sz="1800"/>
              <a:t>- Simple</a:t>
            </a:r>
          </a:p>
          <a:p>
            <a:pPr>
              <a:lnSpc>
                <a:spcPct val="102000"/>
              </a:lnSpc>
            </a:pPr>
            <a:r>
              <a:rPr lang="en-US" altLang="ko-KR" sz="1800"/>
              <a:t>- Least hardware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16B10062-C1B0-4A2C-9E02-62F22616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0"/>
            <a:ext cx="15589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I/O and Interrupt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C78A681E-B64D-47C3-8514-56E80A0B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3395663"/>
            <a:ext cx="257175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/>
              <a:t>Input</a:t>
            </a:r>
          </a:p>
          <a:p>
            <a:pPr>
              <a:lnSpc>
                <a:spcPct val="90000"/>
              </a:lnSpc>
            </a:pPr>
            <a:endParaRPr lang="en-US" altLang="ko-KR" sz="1800"/>
          </a:p>
          <a:p>
            <a:pPr>
              <a:lnSpc>
                <a:spcPct val="90000"/>
              </a:lnSpc>
            </a:pPr>
            <a:r>
              <a:rPr lang="en-US" altLang="ko-KR" sz="1800"/>
              <a:t>       </a:t>
            </a:r>
            <a:r>
              <a:rPr lang="en-US" altLang="ko-KR" sz="1400"/>
              <a:t>LOOP</a:t>
            </a:r>
            <a:r>
              <a:rPr lang="en-US" altLang="ko-KR" sz="1800"/>
              <a:t>     </a:t>
            </a:r>
            <a:r>
              <a:rPr lang="en-US" altLang="ko-KR" sz="1400"/>
              <a:t>SKI     DEV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                       BUN   LOOP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                       INP     DEV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800"/>
              <a:t>Output</a:t>
            </a:r>
            <a:endParaRPr lang="en-US" altLang="ko-KR" sz="1400"/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	           LDA    DATA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     LOOP        SKO   DEV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                       BUN   LOOP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                       OUT   DEV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AE35EA-1DE0-4B02-871E-168106877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938" y="328613"/>
            <a:ext cx="7712075" cy="417512"/>
          </a:xfrm>
        </p:spPr>
        <p:txBody>
          <a:bodyPr anchor="ctr"/>
          <a:lstStyle/>
          <a:p>
            <a:r>
              <a:rPr lang="en-US" altLang="ko-KR" sz="2800">
                <a:cs typeface="굴림" panose="020B0600000101010101" pitchFamily="34" charset="-127"/>
              </a:rPr>
              <a:t>INTERRUPT  INITIATED  INPUT/OUTPUT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BF31F82-E8BC-4986-9944-7E8262AB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884238"/>
            <a:ext cx="83121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102000"/>
              </a:lnSpc>
            </a:pPr>
            <a:r>
              <a:rPr lang="en-US" altLang="ko-KR" sz="1800"/>
              <a:t>- Open communication only when some data has to be passed --&gt; </a:t>
            </a:r>
            <a:r>
              <a:rPr lang="en-US" altLang="ko-KR" sz="1800" i="1"/>
              <a:t>interrupt</a:t>
            </a:r>
            <a:r>
              <a:rPr lang="en-US" altLang="ko-KR" sz="1800"/>
              <a:t>.</a:t>
            </a:r>
          </a:p>
          <a:p>
            <a:pPr>
              <a:lnSpc>
                <a:spcPct val="102000"/>
              </a:lnSpc>
            </a:pPr>
            <a:endParaRPr lang="en-US" altLang="ko-KR" sz="1800"/>
          </a:p>
          <a:p>
            <a:pPr>
              <a:lnSpc>
                <a:spcPct val="102000"/>
              </a:lnSpc>
            </a:pPr>
            <a:r>
              <a:rPr lang="en-US" altLang="ko-KR" sz="1800"/>
              <a:t>- The I/O interface, instead of the CPU, monitors the I/O device. </a:t>
            </a:r>
          </a:p>
          <a:p>
            <a:pPr>
              <a:lnSpc>
                <a:spcPct val="102000"/>
              </a:lnSpc>
            </a:pPr>
            <a:endParaRPr lang="en-US" altLang="ko-KR" sz="1800"/>
          </a:p>
          <a:p>
            <a:pPr>
              <a:lnSpc>
                <a:spcPct val="102000"/>
              </a:lnSpc>
            </a:pPr>
            <a:r>
              <a:rPr lang="en-US" altLang="ko-KR" sz="1800"/>
              <a:t>-  When the interface founds that the I/O device is ready for data transfer, </a:t>
            </a:r>
          </a:p>
          <a:p>
            <a:pPr>
              <a:lnSpc>
                <a:spcPct val="102000"/>
              </a:lnSpc>
            </a:pPr>
            <a:r>
              <a:rPr lang="en-US" altLang="ko-KR" sz="1800"/>
              <a:t>	it generates an interrupt request to the CPU</a:t>
            </a:r>
          </a:p>
          <a:p>
            <a:pPr>
              <a:lnSpc>
                <a:spcPct val="102000"/>
              </a:lnSpc>
            </a:pPr>
            <a:endParaRPr lang="en-US" altLang="ko-KR" sz="1800"/>
          </a:p>
          <a:p>
            <a:pPr>
              <a:lnSpc>
                <a:spcPct val="102000"/>
              </a:lnSpc>
            </a:pPr>
            <a:r>
              <a:rPr lang="en-US" altLang="ko-KR" sz="1800"/>
              <a:t>-  Upon detecting an interrupt, the CPU stops momentarily the task </a:t>
            </a:r>
          </a:p>
          <a:p>
            <a:pPr>
              <a:lnSpc>
                <a:spcPct val="102000"/>
              </a:lnSpc>
            </a:pPr>
            <a:r>
              <a:rPr lang="en-US" altLang="ko-KR" sz="1800"/>
              <a:t>	it is doing, branches to the service routine to process the data </a:t>
            </a:r>
          </a:p>
          <a:p>
            <a:pPr>
              <a:lnSpc>
                <a:spcPct val="102000"/>
              </a:lnSpc>
            </a:pPr>
            <a:r>
              <a:rPr lang="en-US" altLang="ko-KR" sz="1800"/>
              <a:t>	transfer, and then returns to the task it was performing.</a:t>
            </a:r>
          </a:p>
          <a:p>
            <a:pPr latinLnBrk="1">
              <a:lnSpc>
                <a:spcPct val="102000"/>
              </a:lnSpc>
            </a:pPr>
            <a:endParaRPr lang="en-US" altLang="ko-KR" sz="1800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B41E4A57-4B01-42CD-865C-9D8469850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4271963"/>
            <a:ext cx="35179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102000"/>
              </a:lnSpc>
            </a:pPr>
            <a:r>
              <a:rPr lang="en-US" altLang="ko-KR" sz="1800"/>
              <a:t>* IEN (Interrupt-enable flip-flop)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89FF18B8-0F4B-4FCF-9D1C-F7A0FE12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4725988"/>
            <a:ext cx="57023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ko-KR" sz="1800"/>
              <a:t>- can be set and cleared by instructions</a:t>
            </a:r>
          </a:p>
          <a:p>
            <a:pPr>
              <a:lnSpc>
                <a:spcPct val="105000"/>
              </a:lnSpc>
            </a:pPr>
            <a:r>
              <a:rPr lang="en-US" altLang="ko-KR" sz="1800"/>
              <a:t>- when cleared, the computer cannot be interrupted</a:t>
            </a:r>
          </a:p>
          <a:p>
            <a:pPr eaLnBrk="1">
              <a:lnSpc>
                <a:spcPct val="95000"/>
              </a:lnSpc>
            </a:pPr>
            <a:endParaRPr lang="en-US" altLang="ko-KR" sz="180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1C47E35-9D81-4F9A-9582-9762D68F4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3950" y="303213"/>
            <a:ext cx="7000875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FLOWCHART  FOR  INTERRUPT  CYCLE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FBA537C-B0D7-4C60-B5A8-B673B25BE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688" y="808038"/>
            <a:ext cx="1401762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R = Interrupt f/f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769AFCE7-7EAE-4F7B-9B85-B2CAD925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4392613"/>
            <a:ext cx="80264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/>
              <a:t>- The interrupt cycle is a HW implementation of a branch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   	and save return address operation.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- At the beginning of the next instruction cycle, the 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   	instruction that is read from memory is in address 1.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- At memory address 1, the programmer must store a branch instruction 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	that sends the control to an interrupt service routine</a:t>
            </a:r>
          </a:p>
          <a:p>
            <a:pPr>
              <a:lnSpc>
                <a:spcPct val="85000"/>
              </a:lnSpc>
            </a:pPr>
            <a:r>
              <a:rPr lang="en-US" altLang="ko-KR" sz="1800"/>
              <a:t>- The instruction that returns the control to the original </a:t>
            </a:r>
          </a:p>
          <a:p>
            <a:pPr>
              <a:lnSpc>
                <a:spcPct val="85000"/>
              </a:lnSpc>
            </a:pPr>
            <a:r>
              <a:rPr lang="en-US" altLang="ko-KR" sz="1800"/>
              <a:t>	program is  "indirect BUN   0"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9FF58B8F-4AC7-4090-B168-B4F435993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6000750"/>
            <a:ext cx="127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</a:pPr>
            <a:endParaRPr lang="en-US" altLang="ko-KR" sz="1800"/>
          </a:p>
          <a:p>
            <a:pPr eaLnBrk="1">
              <a:lnSpc>
                <a:spcPct val="80000"/>
              </a:lnSpc>
            </a:pPr>
            <a:endParaRPr lang="en-US" altLang="ko-KR" sz="1800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76D0C61-9461-4B25-B1A7-C86388B2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0"/>
            <a:ext cx="15589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I/O and Interrupt</a:t>
            </a:r>
          </a:p>
        </p:txBody>
      </p:sp>
      <p:sp>
        <p:nvSpPr>
          <p:cNvPr id="34823" name="Rectangle 17">
            <a:extLst>
              <a:ext uri="{FF2B5EF4-FFF2-40B4-BE49-F238E27FC236}">
                <a16:creationId xmlns:a16="http://schemas.microsoft.com/office/drawing/2014/main" id="{05A75483-436B-4B4B-8EB2-46E8C8938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1646238"/>
            <a:ext cx="15541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Store return address</a:t>
            </a:r>
          </a:p>
          <a:p>
            <a:pPr eaLnBrk="1">
              <a:lnSpc>
                <a:spcPct val="90000"/>
              </a:lnSpc>
            </a:pPr>
            <a:endParaRPr lang="en-US" altLang="ko-KR" sz="1100">
              <a:solidFill>
                <a:srgbClr val="000000"/>
              </a:solidFill>
            </a:endParaRPr>
          </a:p>
        </p:txBody>
      </p:sp>
      <p:grpSp>
        <p:nvGrpSpPr>
          <p:cNvPr id="34824" name="Group 11">
            <a:extLst>
              <a:ext uri="{FF2B5EF4-FFF2-40B4-BE49-F238E27FC236}">
                <a16:creationId xmlns:a16="http://schemas.microsoft.com/office/drawing/2014/main" id="{37B67115-4C0B-4C6B-B987-67BAE61B612D}"/>
              </a:ext>
            </a:extLst>
          </p:cNvPr>
          <p:cNvGrpSpPr>
            <a:grpSpLocks/>
          </p:cNvGrpSpPr>
          <p:nvPr/>
        </p:nvGrpSpPr>
        <p:grpSpPr bwMode="auto">
          <a:xfrm>
            <a:off x="3416300" y="1173163"/>
            <a:ext cx="481013" cy="334962"/>
            <a:chOff x="2115" y="1631"/>
            <a:chExt cx="268" cy="236"/>
          </a:xfrm>
        </p:grpSpPr>
        <p:sp>
          <p:nvSpPr>
            <p:cNvPr id="34905" name="Line 7">
              <a:extLst>
                <a:ext uri="{FF2B5EF4-FFF2-40B4-BE49-F238E27FC236}">
                  <a16:creationId xmlns:a16="http://schemas.microsoft.com/office/drawing/2014/main" id="{2986164A-D47E-4636-BFB2-1C2F761D0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5" y="1631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6" name="Line 8">
              <a:extLst>
                <a:ext uri="{FF2B5EF4-FFF2-40B4-BE49-F238E27FC236}">
                  <a16:creationId xmlns:a16="http://schemas.microsoft.com/office/drawing/2014/main" id="{C5D16201-4627-4E23-88A1-CF47E7F24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7" y="1754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7" name="Line 9">
              <a:extLst>
                <a:ext uri="{FF2B5EF4-FFF2-40B4-BE49-F238E27FC236}">
                  <a16:creationId xmlns:a16="http://schemas.microsoft.com/office/drawing/2014/main" id="{67D1B112-7D68-4B20-9BD1-7B9084209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1631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8" name="Line 10">
              <a:extLst>
                <a:ext uri="{FF2B5EF4-FFF2-40B4-BE49-F238E27FC236}">
                  <a16:creationId xmlns:a16="http://schemas.microsoft.com/office/drawing/2014/main" id="{0EADB766-3D5A-408A-8240-764F43BFF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1754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5" name="Rectangle 12">
            <a:extLst>
              <a:ext uri="{FF2B5EF4-FFF2-40B4-BE49-F238E27FC236}">
                <a16:creationId xmlns:a16="http://schemas.microsoft.com/office/drawing/2014/main" id="{1BA34E35-BFBA-4704-B87F-AF0562DC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1223963"/>
            <a:ext cx="2825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34826" name="Rectangle 13">
            <a:extLst>
              <a:ext uri="{FF2B5EF4-FFF2-40B4-BE49-F238E27FC236}">
                <a16:creationId xmlns:a16="http://schemas.microsoft.com/office/drawing/2014/main" id="{6C56E847-119F-47F9-8EEA-E13D64F82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1152525"/>
            <a:ext cx="3397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34827" name="Rectangle 14">
            <a:extLst>
              <a:ext uri="{FF2B5EF4-FFF2-40B4-BE49-F238E27FC236}">
                <a16:creationId xmlns:a16="http://schemas.microsoft.com/office/drawing/2014/main" id="{12FE51C8-2807-43BE-92EF-B3EE72FBC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1143000"/>
            <a:ext cx="3397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34828" name="Line 15">
            <a:extLst>
              <a:ext uri="{FF2B5EF4-FFF2-40B4-BE49-F238E27FC236}">
                <a16:creationId xmlns:a16="http://schemas.microsoft.com/office/drawing/2014/main" id="{60750B5A-A1FA-4771-ABCC-89BDC8870D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2388" y="1343025"/>
            <a:ext cx="12700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6">
            <a:extLst>
              <a:ext uri="{FF2B5EF4-FFF2-40B4-BE49-F238E27FC236}">
                <a16:creationId xmlns:a16="http://schemas.microsoft.com/office/drawing/2014/main" id="{0BE87FE9-1951-4FDE-8A3F-6FAF134E6F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97125" y="1343025"/>
            <a:ext cx="1046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Rectangle 18">
            <a:extLst>
              <a:ext uri="{FF2B5EF4-FFF2-40B4-BE49-F238E27FC236}">
                <a16:creationId xmlns:a16="http://schemas.microsoft.com/office/drawing/2014/main" id="{303C20BF-B66D-4013-994B-BF0B8AEAA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1765300"/>
            <a:ext cx="9937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in location 0</a:t>
            </a:r>
          </a:p>
          <a:p>
            <a:pPr eaLnBrk="1">
              <a:lnSpc>
                <a:spcPct val="90000"/>
              </a:lnSpc>
            </a:pPr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34831" name="Rectangle 19">
            <a:extLst>
              <a:ext uri="{FF2B5EF4-FFF2-40B4-BE49-F238E27FC236}">
                <a16:creationId xmlns:a16="http://schemas.microsoft.com/office/drawing/2014/main" id="{3035FBDD-B849-4945-BD93-9D6F02AA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1906588"/>
            <a:ext cx="889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M[0]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PC</a:t>
            </a:r>
          </a:p>
        </p:txBody>
      </p:sp>
      <p:sp>
        <p:nvSpPr>
          <p:cNvPr id="34832" name="Rectangle 20">
            <a:extLst>
              <a:ext uri="{FF2B5EF4-FFF2-40B4-BE49-F238E27FC236}">
                <a16:creationId xmlns:a16="http://schemas.microsoft.com/office/drawing/2014/main" id="{667E77E5-F2EE-485F-AB75-59AF7A28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538413"/>
            <a:ext cx="15224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Branch to location 1</a:t>
            </a:r>
          </a:p>
          <a:p>
            <a:pPr eaLnBrk="1">
              <a:lnSpc>
                <a:spcPct val="90000"/>
              </a:lnSpc>
            </a:pPr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34833" name="Rectangle 21">
            <a:extLst>
              <a:ext uri="{FF2B5EF4-FFF2-40B4-BE49-F238E27FC236}">
                <a16:creationId xmlns:a16="http://schemas.microsoft.com/office/drawing/2014/main" id="{599407AA-2CF9-4793-AFE2-7FF8E39E8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2682875"/>
            <a:ext cx="6810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4834" name="Rectangle 22">
            <a:extLst>
              <a:ext uri="{FF2B5EF4-FFF2-40B4-BE49-F238E27FC236}">
                <a16:creationId xmlns:a16="http://schemas.microsoft.com/office/drawing/2014/main" id="{753F50D3-CCEE-4486-A78F-6E1706B5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3243263"/>
            <a:ext cx="71913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IEN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   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  <a:p>
            <a:pPr eaLnBrk="1">
              <a:lnSpc>
                <a:spcPct val="90000"/>
              </a:lnSpc>
            </a:pPr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34835" name="Rectangle 23">
            <a:extLst>
              <a:ext uri="{FF2B5EF4-FFF2-40B4-BE49-F238E27FC236}">
                <a16:creationId xmlns:a16="http://schemas.microsoft.com/office/drawing/2014/main" id="{2DDC840A-798D-4FD5-B821-3B34AE05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5" y="1152525"/>
            <a:ext cx="1141413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Interrupt cycle</a:t>
            </a:r>
          </a:p>
        </p:txBody>
      </p:sp>
      <p:sp>
        <p:nvSpPr>
          <p:cNvPr id="34836" name="Rectangle 24">
            <a:extLst>
              <a:ext uri="{FF2B5EF4-FFF2-40B4-BE49-F238E27FC236}">
                <a16:creationId xmlns:a16="http://schemas.microsoft.com/office/drawing/2014/main" id="{3C88B10E-BA7B-4ACE-A758-A6259F69E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1152525"/>
            <a:ext cx="12890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Instruction cycle</a:t>
            </a:r>
          </a:p>
        </p:txBody>
      </p:sp>
      <p:sp>
        <p:nvSpPr>
          <p:cNvPr id="34837" name="Rectangle 25">
            <a:extLst>
              <a:ext uri="{FF2B5EF4-FFF2-40B4-BE49-F238E27FC236}">
                <a16:creationId xmlns:a16="http://schemas.microsoft.com/office/drawing/2014/main" id="{2CA6605B-C349-4D8F-A2DD-598F7AFA3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88" y="1673225"/>
            <a:ext cx="13700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Fetch and decode</a:t>
            </a:r>
          </a:p>
          <a:p>
            <a:pPr eaLnBrk="1">
              <a:lnSpc>
                <a:spcPct val="90000"/>
              </a:lnSpc>
            </a:pPr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34838" name="Rectangle 26">
            <a:extLst>
              <a:ext uri="{FF2B5EF4-FFF2-40B4-BE49-F238E27FC236}">
                <a16:creationId xmlns:a16="http://schemas.microsoft.com/office/drawing/2014/main" id="{1889E476-45DC-4F36-BFBD-E2FB1C542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1814513"/>
            <a:ext cx="97948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instructions</a:t>
            </a:r>
          </a:p>
        </p:txBody>
      </p:sp>
      <p:sp>
        <p:nvSpPr>
          <p:cNvPr id="34839" name="Rectangle 27">
            <a:extLst>
              <a:ext uri="{FF2B5EF4-FFF2-40B4-BE49-F238E27FC236}">
                <a16:creationId xmlns:a16="http://schemas.microsoft.com/office/drawing/2014/main" id="{5DF3BD99-76BC-41FC-AE1E-8ED38E636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622425"/>
            <a:ext cx="1722437" cy="438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grpSp>
        <p:nvGrpSpPr>
          <p:cNvPr id="34840" name="Group 32">
            <a:extLst>
              <a:ext uri="{FF2B5EF4-FFF2-40B4-BE49-F238E27FC236}">
                <a16:creationId xmlns:a16="http://schemas.microsoft.com/office/drawing/2014/main" id="{159328AD-35FC-4C57-B023-164EA40765BE}"/>
              </a:ext>
            </a:extLst>
          </p:cNvPr>
          <p:cNvGrpSpPr>
            <a:grpSpLocks/>
          </p:cNvGrpSpPr>
          <p:nvPr/>
        </p:nvGrpSpPr>
        <p:grpSpPr bwMode="auto">
          <a:xfrm>
            <a:off x="2681288" y="2274888"/>
            <a:ext cx="479425" cy="333375"/>
            <a:chOff x="1704" y="2409"/>
            <a:chExt cx="268" cy="236"/>
          </a:xfrm>
        </p:grpSpPr>
        <p:sp>
          <p:nvSpPr>
            <p:cNvPr id="34901" name="Line 28">
              <a:extLst>
                <a:ext uri="{FF2B5EF4-FFF2-40B4-BE49-F238E27FC236}">
                  <a16:creationId xmlns:a16="http://schemas.microsoft.com/office/drawing/2014/main" id="{0AC5C151-D32C-444B-AA85-2703D27FA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4" y="2409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2" name="Line 29">
              <a:extLst>
                <a:ext uri="{FF2B5EF4-FFF2-40B4-BE49-F238E27FC236}">
                  <a16:creationId xmlns:a16="http://schemas.microsoft.com/office/drawing/2014/main" id="{F05D8488-4433-45A0-96A1-94A2AAEA1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7" y="2531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3" name="Line 30">
              <a:extLst>
                <a:ext uri="{FF2B5EF4-FFF2-40B4-BE49-F238E27FC236}">
                  <a16:creationId xmlns:a16="http://schemas.microsoft.com/office/drawing/2014/main" id="{88458DCA-44A6-4CF8-8DBB-8EDDFFB27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" y="2409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4" name="Line 31">
              <a:extLst>
                <a:ext uri="{FF2B5EF4-FFF2-40B4-BE49-F238E27FC236}">
                  <a16:creationId xmlns:a16="http://schemas.microsoft.com/office/drawing/2014/main" id="{FF20E282-B80F-49F1-859A-18613ABC3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0" y="2531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41" name="Line 34">
            <a:extLst>
              <a:ext uri="{FF2B5EF4-FFF2-40B4-BE49-F238E27FC236}">
                <a16:creationId xmlns:a16="http://schemas.microsoft.com/office/drawing/2014/main" id="{70121022-2215-445D-BCD2-C4BB81C7A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588" y="2082800"/>
            <a:ext cx="0" cy="198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35">
            <a:extLst>
              <a:ext uri="{FF2B5EF4-FFF2-40B4-BE49-F238E27FC236}">
                <a16:creationId xmlns:a16="http://schemas.microsoft.com/office/drawing/2014/main" id="{FD2F7ABA-226F-4B74-A2C7-470A12EF8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2338388"/>
            <a:ext cx="414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IEN</a:t>
            </a:r>
          </a:p>
        </p:txBody>
      </p:sp>
      <p:grpSp>
        <p:nvGrpSpPr>
          <p:cNvPr id="34843" name="Group 40">
            <a:extLst>
              <a:ext uri="{FF2B5EF4-FFF2-40B4-BE49-F238E27FC236}">
                <a16:creationId xmlns:a16="http://schemas.microsoft.com/office/drawing/2014/main" id="{945447DC-1C64-4E96-AF47-2F9D053F00BF}"/>
              </a:ext>
            </a:extLst>
          </p:cNvPr>
          <p:cNvGrpSpPr>
            <a:grpSpLocks/>
          </p:cNvGrpSpPr>
          <p:nvPr/>
        </p:nvGrpSpPr>
        <p:grpSpPr bwMode="auto">
          <a:xfrm>
            <a:off x="2681288" y="2794000"/>
            <a:ext cx="479425" cy="333375"/>
            <a:chOff x="1704" y="2776"/>
            <a:chExt cx="268" cy="236"/>
          </a:xfrm>
        </p:grpSpPr>
        <p:sp>
          <p:nvSpPr>
            <p:cNvPr id="34897" name="Line 36">
              <a:extLst>
                <a:ext uri="{FF2B5EF4-FFF2-40B4-BE49-F238E27FC236}">
                  <a16:creationId xmlns:a16="http://schemas.microsoft.com/office/drawing/2014/main" id="{F306352A-B0F1-4030-ABA9-1239ABEBC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4" y="2776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8" name="Line 37">
              <a:extLst>
                <a:ext uri="{FF2B5EF4-FFF2-40B4-BE49-F238E27FC236}">
                  <a16:creationId xmlns:a16="http://schemas.microsoft.com/office/drawing/2014/main" id="{3452C4FC-DB30-452D-9447-66D125A1A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7" y="2898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9" name="Line 38">
              <a:extLst>
                <a:ext uri="{FF2B5EF4-FFF2-40B4-BE49-F238E27FC236}">
                  <a16:creationId xmlns:a16="http://schemas.microsoft.com/office/drawing/2014/main" id="{6D8CFD6E-F637-436B-9093-D680643EA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" y="2776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0" name="Line 39">
              <a:extLst>
                <a:ext uri="{FF2B5EF4-FFF2-40B4-BE49-F238E27FC236}">
                  <a16:creationId xmlns:a16="http://schemas.microsoft.com/office/drawing/2014/main" id="{D697AE8F-0D4B-4147-95A6-E654E638C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0" y="2898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44" name="Line 42">
            <a:extLst>
              <a:ext uri="{FF2B5EF4-FFF2-40B4-BE49-F238E27FC236}">
                <a16:creationId xmlns:a16="http://schemas.microsoft.com/office/drawing/2014/main" id="{AFA1B575-1C3F-46D4-8793-9927D0FFF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60985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Rectangle 43">
            <a:extLst>
              <a:ext uri="{FF2B5EF4-FFF2-40B4-BE49-F238E27FC236}">
                <a16:creationId xmlns:a16="http://schemas.microsoft.com/office/drawing/2014/main" id="{70531FE0-01CB-4212-A16A-5B00D51E7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3" y="2851150"/>
            <a:ext cx="4127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FGI</a:t>
            </a:r>
          </a:p>
        </p:txBody>
      </p:sp>
      <p:grpSp>
        <p:nvGrpSpPr>
          <p:cNvPr id="34846" name="Group 48">
            <a:extLst>
              <a:ext uri="{FF2B5EF4-FFF2-40B4-BE49-F238E27FC236}">
                <a16:creationId xmlns:a16="http://schemas.microsoft.com/office/drawing/2014/main" id="{E728A83C-8488-4799-B37A-34C64FDA1E6B}"/>
              </a:ext>
            </a:extLst>
          </p:cNvPr>
          <p:cNvGrpSpPr>
            <a:grpSpLocks/>
          </p:cNvGrpSpPr>
          <p:nvPr/>
        </p:nvGrpSpPr>
        <p:grpSpPr bwMode="auto">
          <a:xfrm>
            <a:off x="2681288" y="3314700"/>
            <a:ext cx="479425" cy="333375"/>
            <a:chOff x="1704" y="3143"/>
            <a:chExt cx="268" cy="236"/>
          </a:xfrm>
        </p:grpSpPr>
        <p:sp>
          <p:nvSpPr>
            <p:cNvPr id="34893" name="Line 44">
              <a:extLst>
                <a:ext uri="{FF2B5EF4-FFF2-40B4-BE49-F238E27FC236}">
                  <a16:creationId xmlns:a16="http://schemas.microsoft.com/office/drawing/2014/main" id="{6F377A78-D4FF-41BC-A9F1-CA416BAB5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4" y="3143"/>
              <a:ext cx="146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4" name="Line 45">
              <a:extLst>
                <a:ext uri="{FF2B5EF4-FFF2-40B4-BE49-F238E27FC236}">
                  <a16:creationId xmlns:a16="http://schemas.microsoft.com/office/drawing/2014/main" id="{D9C9339B-7A57-4067-9F62-0E9A0716C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7" y="3266"/>
              <a:ext cx="145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5" name="Line 46">
              <a:extLst>
                <a:ext uri="{FF2B5EF4-FFF2-40B4-BE49-F238E27FC236}">
                  <a16:creationId xmlns:a16="http://schemas.microsoft.com/office/drawing/2014/main" id="{F682E2BF-F4DF-4DC4-99A6-593991087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" y="3143"/>
              <a:ext cx="113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6" name="Line 47">
              <a:extLst>
                <a:ext uri="{FF2B5EF4-FFF2-40B4-BE49-F238E27FC236}">
                  <a16:creationId xmlns:a16="http://schemas.microsoft.com/office/drawing/2014/main" id="{09CF83DF-0C05-42D8-A3BF-161D6D138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0" y="3266"/>
              <a:ext cx="114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47" name="Line 50">
            <a:extLst>
              <a:ext uri="{FF2B5EF4-FFF2-40B4-BE49-F238E27FC236}">
                <a16:creationId xmlns:a16="http://schemas.microsoft.com/office/drawing/2014/main" id="{8D879205-CA7B-4C9E-99BD-E935E9A13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3140075"/>
            <a:ext cx="0" cy="1762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Rectangle 51">
            <a:extLst>
              <a:ext uri="{FF2B5EF4-FFF2-40B4-BE49-F238E27FC236}">
                <a16:creationId xmlns:a16="http://schemas.microsoft.com/office/drawing/2014/main" id="{004C8B04-43A0-47CF-8F2F-CAB9007C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3378200"/>
            <a:ext cx="4826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FGO</a:t>
            </a:r>
          </a:p>
        </p:txBody>
      </p:sp>
      <p:sp>
        <p:nvSpPr>
          <p:cNvPr id="34849" name="Line 52">
            <a:extLst>
              <a:ext uri="{FF2B5EF4-FFF2-40B4-BE49-F238E27FC236}">
                <a16:creationId xmlns:a16="http://schemas.microsoft.com/office/drawing/2014/main" id="{66BAC0CD-8741-46A4-8358-ED621E82DB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0000" y="3481388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Arc 53">
            <a:extLst>
              <a:ext uri="{FF2B5EF4-FFF2-40B4-BE49-F238E27FC236}">
                <a16:creationId xmlns:a16="http://schemas.microsoft.com/office/drawing/2014/main" id="{080F3792-1D35-4545-A71C-6BD6D1BC575A}"/>
              </a:ext>
            </a:extLst>
          </p:cNvPr>
          <p:cNvSpPr>
            <a:spLocks/>
          </p:cNvSpPr>
          <p:nvPr/>
        </p:nvSpPr>
        <p:spPr bwMode="auto">
          <a:xfrm>
            <a:off x="2493963" y="3662363"/>
            <a:ext cx="96837" cy="95250"/>
          </a:xfrm>
          <a:custGeom>
            <a:avLst/>
            <a:gdLst>
              <a:gd name="T0" fmla="*/ 0 w 17282"/>
              <a:gd name="T1" fmla="*/ 159667 h 21600"/>
              <a:gd name="T2" fmla="*/ 3040436 w 17282"/>
              <a:gd name="T3" fmla="*/ 149710 h 21600"/>
              <a:gd name="T4" fmla="*/ 1543436 w 17282"/>
              <a:gd name="T5" fmla="*/ 1852198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54">
            <a:extLst>
              <a:ext uri="{FF2B5EF4-FFF2-40B4-BE49-F238E27FC236}">
                <a16:creationId xmlns:a16="http://schemas.microsoft.com/office/drawing/2014/main" id="{74ADD864-0334-48A3-A1A7-8C81EAF72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348773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55">
            <a:extLst>
              <a:ext uri="{FF2B5EF4-FFF2-40B4-BE49-F238E27FC236}">
                <a16:creationId xmlns:a16="http://schemas.microsoft.com/office/drawing/2014/main" id="{8B7337A2-DF9A-49AC-AB79-42D271CCFD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0925" y="2962275"/>
            <a:ext cx="387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Arc 56">
            <a:extLst>
              <a:ext uri="{FF2B5EF4-FFF2-40B4-BE49-F238E27FC236}">
                <a16:creationId xmlns:a16="http://schemas.microsoft.com/office/drawing/2014/main" id="{AFC0B93B-49EE-41D7-BA81-2BA22AAEB527}"/>
              </a:ext>
            </a:extLst>
          </p:cNvPr>
          <p:cNvSpPr>
            <a:spLocks/>
          </p:cNvSpPr>
          <p:nvPr/>
        </p:nvSpPr>
        <p:spPr bwMode="auto">
          <a:xfrm>
            <a:off x="2292350" y="3662363"/>
            <a:ext cx="95250" cy="95250"/>
          </a:xfrm>
          <a:custGeom>
            <a:avLst/>
            <a:gdLst>
              <a:gd name="T0" fmla="*/ 0 w 17282"/>
              <a:gd name="T1" fmla="*/ 159667 h 21600"/>
              <a:gd name="T2" fmla="*/ 2893391 w 17282"/>
              <a:gd name="T3" fmla="*/ 149710 h 21600"/>
              <a:gd name="T4" fmla="*/ 1468808 w 17282"/>
              <a:gd name="T5" fmla="*/ 1852198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57">
            <a:extLst>
              <a:ext uri="{FF2B5EF4-FFF2-40B4-BE49-F238E27FC236}">
                <a16:creationId xmlns:a16="http://schemas.microsoft.com/office/drawing/2014/main" id="{A0AD30EB-9080-4F55-8591-CEFDFFD11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5213" y="2967038"/>
            <a:ext cx="0" cy="701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Rectangle 58">
            <a:extLst>
              <a:ext uri="{FF2B5EF4-FFF2-40B4-BE49-F238E27FC236}">
                <a16:creationId xmlns:a16="http://schemas.microsoft.com/office/drawing/2014/main" id="{2291D89E-F308-4CDF-94A6-1AB66032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8" y="2316163"/>
            <a:ext cx="7175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Execute</a:t>
            </a:r>
          </a:p>
          <a:p>
            <a:pPr eaLnBrk="1">
              <a:lnSpc>
                <a:spcPct val="90000"/>
              </a:lnSpc>
            </a:pPr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34856" name="Rectangle 59">
            <a:extLst>
              <a:ext uri="{FF2B5EF4-FFF2-40B4-BE49-F238E27FC236}">
                <a16:creationId xmlns:a16="http://schemas.microsoft.com/office/drawing/2014/main" id="{6CC01C31-DBC4-4E7E-934F-E6744A43C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2459038"/>
            <a:ext cx="97948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instructions</a:t>
            </a:r>
          </a:p>
        </p:txBody>
      </p:sp>
      <p:sp>
        <p:nvSpPr>
          <p:cNvPr id="34857" name="Rectangle 60">
            <a:extLst>
              <a:ext uri="{FF2B5EF4-FFF2-40B4-BE49-F238E27FC236}">
                <a16:creationId xmlns:a16="http://schemas.microsoft.com/office/drawing/2014/main" id="{9CB70921-432B-4B03-BECC-40606D0D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2336800"/>
            <a:ext cx="922337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4858" name="Arc 61">
            <a:extLst>
              <a:ext uri="{FF2B5EF4-FFF2-40B4-BE49-F238E27FC236}">
                <a16:creationId xmlns:a16="http://schemas.microsoft.com/office/drawing/2014/main" id="{FF384FC8-6963-4DA8-ABDF-30BCEA6CC291}"/>
              </a:ext>
            </a:extLst>
          </p:cNvPr>
          <p:cNvSpPr>
            <a:spLocks/>
          </p:cNvSpPr>
          <p:nvPr/>
        </p:nvSpPr>
        <p:spPr bwMode="auto">
          <a:xfrm>
            <a:off x="1993900" y="2233613"/>
            <a:ext cx="96838" cy="96837"/>
          </a:xfrm>
          <a:custGeom>
            <a:avLst/>
            <a:gdLst>
              <a:gd name="T0" fmla="*/ 0 w 17282"/>
              <a:gd name="T1" fmla="*/ 167788 h 21600"/>
              <a:gd name="T2" fmla="*/ 3040529 w 17282"/>
              <a:gd name="T3" fmla="*/ 157333 h 21600"/>
              <a:gd name="T4" fmla="*/ 1543502 w 17282"/>
              <a:gd name="T5" fmla="*/ 1946329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Line 62">
            <a:extLst>
              <a:ext uri="{FF2B5EF4-FFF2-40B4-BE49-F238E27FC236}">
                <a16:creationId xmlns:a16="http://schemas.microsoft.com/office/drawing/2014/main" id="{B93E41B2-EC0C-4078-9010-1241C7E66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2082800"/>
            <a:ext cx="0" cy="1698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Arc 63">
            <a:extLst>
              <a:ext uri="{FF2B5EF4-FFF2-40B4-BE49-F238E27FC236}">
                <a16:creationId xmlns:a16="http://schemas.microsoft.com/office/drawing/2014/main" id="{3BA894A8-4A60-4E26-BA02-15100786D345}"/>
              </a:ext>
            </a:extLst>
          </p:cNvPr>
          <p:cNvSpPr>
            <a:spLocks/>
          </p:cNvSpPr>
          <p:nvPr/>
        </p:nvSpPr>
        <p:spPr bwMode="auto">
          <a:xfrm>
            <a:off x="1930400" y="4175125"/>
            <a:ext cx="98425" cy="96838"/>
          </a:xfrm>
          <a:custGeom>
            <a:avLst/>
            <a:gdLst>
              <a:gd name="T0" fmla="*/ 0 w 17282"/>
              <a:gd name="T1" fmla="*/ 167790 h 21600"/>
              <a:gd name="T2" fmla="*/ 3192479 w 17282"/>
              <a:gd name="T3" fmla="*/ 157339 h 21600"/>
              <a:gd name="T4" fmla="*/ 1620618 w 17282"/>
              <a:gd name="T5" fmla="*/ 1946390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Rectangle 65">
            <a:extLst>
              <a:ext uri="{FF2B5EF4-FFF2-40B4-BE49-F238E27FC236}">
                <a16:creationId xmlns:a16="http://schemas.microsoft.com/office/drawing/2014/main" id="{E2332AA9-3FEA-4924-921F-0900D61AB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3762375"/>
            <a:ext cx="5873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4862" name="Rectangle 66">
            <a:extLst>
              <a:ext uri="{FF2B5EF4-FFF2-40B4-BE49-F238E27FC236}">
                <a16:creationId xmlns:a16="http://schemas.microsoft.com/office/drawing/2014/main" id="{CA2C9663-D3BE-46A7-B83A-93D1C185D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3771900"/>
            <a:ext cx="627063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4863" name="Rectangle 67">
            <a:extLst>
              <a:ext uri="{FF2B5EF4-FFF2-40B4-BE49-F238E27FC236}">
                <a16:creationId xmlns:a16="http://schemas.microsoft.com/office/drawing/2014/main" id="{F1B18FB5-2EA9-40B0-9AE7-280EA1916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2538413"/>
            <a:ext cx="3397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34864" name="Rectangle 68">
            <a:extLst>
              <a:ext uri="{FF2B5EF4-FFF2-40B4-BE49-F238E27FC236}">
                <a16:creationId xmlns:a16="http://schemas.microsoft.com/office/drawing/2014/main" id="{CE93AF00-25F6-4E7C-B9FD-FB0B9447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0" y="2774950"/>
            <a:ext cx="3397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34865" name="Rectangle 69">
            <a:extLst>
              <a:ext uri="{FF2B5EF4-FFF2-40B4-BE49-F238E27FC236}">
                <a16:creationId xmlns:a16="http://schemas.microsoft.com/office/drawing/2014/main" id="{F4898A09-92AA-4077-8D2D-CB767C946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3294063"/>
            <a:ext cx="3397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34866" name="Rectangle 70">
            <a:extLst>
              <a:ext uri="{FF2B5EF4-FFF2-40B4-BE49-F238E27FC236}">
                <a16:creationId xmlns:a16="http://schemas.microsoft.com/office/drawing/2014/main" id="{D20D1029-9F73-4203-BA0C-8ECECA673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88" y="2266950"/>
            <a:ext cx="3397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34867" name="Rectangle 71">
            <a:extLst>
              <a:ext uri="{FF2B5EF4-FFF2-40B4-BE49-F238E27FC236}">
                <a16:creationId xmlns:a16="http://schemas.microsoft.com/office/drawing/2014/main" id="{83206FF7-D6C4-4A24-92C8-B458FA1B7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3059113"/>
            <a:ext cx="3397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34868" name="Rectangle 72">
            <a:extLst>
              <a:ext uri="{FF2B5EF4-FFF2-40B4-BE49-F238E27FC236}">
                <a16:creationId xmlns:a16="http://schemas.microsoft.com/office/drawing/2014/main" id="{C6AB3E39-7B80-4F12-907B-E2F8C1CAF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3579813"/>
            <a:ext cx="3397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34869" name="Arc 73">
            <a:extLst>
              <a:ext uri="{FF2B5EF4-FFF2-40B4-BE49-F238E27FC236}">
                <a16:creationId xmlns:a16="http://schemas.microsoft.com/office/drawing/2014/main" id="{E4D4D58C-435C-439B-B9B5-2D3DA9B8690D}"/>
              </a:ext>
            </a:extLst>
          </p:cNvPr>
          <p:cNvSpPr>
            <a:spLocks/>
          </p:cNvSpPr>
          <p:nvPr/>
        </p:nvSpPr>
        <p:spPr bwMode="auto">
          <a:xfrm>
            <a:off x="2870200" y="4181475"/>
            <a:ext cx="96838" cy="95250"/>
          </a:xfrm>
          <a:custGeom>
            <a:avLst/>
            <a:gdLst>
              <a:gd name="T0" fmla="*/ 0 w 17282"/>
              <a:gd name="T1" fmla="*/ 159667 h 21600"/>
              <a:gd name="T2" fmla="*/ 3040529 w 17282"/>
              <a:gd name="T3" fmla="*/ 149710 h 21600"/>
              <a:gd name="T4" fmla="*/ 1543502 w 17282"/>
              <a:gd name="T5" fmla="*/ 1852198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0" name="Line 74">
            <a:extLst>
              <a:ext uri="{FF2B5EF4-FFF2-40B4-BE49-F238E27FC236}">
                <a16:creationId xmlns:a16="http://schemas.microsoft.com/office/drawing/2014/main" id="{2BF2F5C8-4D85-49E4-941B-4317CCA77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3656013"/>
            <a:ext cx="0" cy="525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1" name="Arc 75">
            <a:extLst>
              <a:ext uri="{FF2B5EF4-FFF2-40B4-BE49-F238E27FC236}">
                <a16:creationId xmlns:a16="http://schemas.microsoft.com/office/drawing/2014/main" id="{202DD630-BED7-4C09-86E2-145AC681C9E2}"/>
              </a:ext>
            </a:extLst>
          </p:cNvPr>
          <p:cNvSpPr>
            <a:spLocks/>
          </p:cNvSpPr>
          <p:nvPr/>
        </p:nvSpPr>
        <p:spPr bwMode="auto">
          <a:xfrm>
            <a:off x="2354263" y="4181475"/>
            <a:ext cx="98425" cy="95250"/>
          </a:xfrm>
          <a:custGeom>
            <a:avLst/>
            <a:gdLst>
              <a:gd name="T0" fmla="*/ 0 w 17282"/>
              <a:gd name="T1" fmla="*/ 159667 h 21600"/>
              <a:gd name="T2" fmla="*/ 3192479 w 17282"/>
              <a:gd name="T3" fmla="*/ 149710 h 21600"/>
              <a:gd name="T4" fmla="*/ 1620618 w 17282"/>
              <a:gd name="T5" fmla="*/ 1852198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2" name="Line 76">
            <a:extLst>
              <a:ext uri="{FF2B5EF4-FFF2-40B4-BE49-F238E27FC236}">
                <a16:creationId xmlns:a16="http://schemas.microsoft.com/office/drawing/2014/main" id="{6DCB9BE1-EB37-4678-B851-29CCCF907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8238" y="3997325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3" name="Arc 77">
            <a:extLst>
              <a:ext uri="{FF2B5EF4-FFF2-40B4-BE49-F238E27FC236}">
                <a16:creationId xmlns:a16="http://schemas.microsoft.com/office/drawing/2014/main" id="{73269281-96F9-4FC9-AD1A-71DCCA8CE1CF}"/>
              </a:ext>
            </a:extLst>
          </p:cNvPr>
          <p:cNvSpPr>
            <a:spLocks/>
          </p:cNvSpPr>
          <p:nvPr/>
        </p:nvSpPr>
        <p:spPr bwMode="auto">
          <a:xfrm>
            <a:off x="2354263" y="1530350"/>
            <a:ext cx="98425" cy="96838"/>
          </a:xfrm>
          <a:custGeom>
            <a:avLst/>
            <a:gdLst>
              <a:gd name="T0" fmla="*/ 0 w 17282"/>
              <a:gd name="T1" fmla="*/ 167790 h 21600"/>
              <a:gd name="T2" fmla="*/ 3192479 w 17282"/>
              <a:gd name="T3" fmla="*/ 157339 h 21600"/>
              <a:gd name="T4" fmla="*/ 1620618 w 17282"/>
              <a:gd name="T5" fmla="*/ 1946390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4" name="Line 78">
            <a:extLst>
              <a:ext uri="{FF2B5EF4-FFF2-40B4-BE49-F238E27FC236}">
                <a16:creationId xmlns:a16="http://schemas.microsoft.com/office/drawing/2014/main" id="{2C1331ED-EDA7-4D8F-86EF-2C872E91C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8238" y="134620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5" name="Rectangle 79">
            <a:extLst>
              <a:ext uri="{FF2B5EF4-FFF2-40B4-BE49-F238E27FC236}">
                <a16:creationId xmlns:a16="http://schemas.microsoft.com/office/drawing/2014/main" id="{1060E647-A8FE-460A-8948-E87F66B1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1641475"/>
            <a:ext cx="1658937" cy="4968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4876" name="Arc 80">
            <a:extLst>
              <a:ext uri="{FF2B5EF4-FFF2-40B4-BE49-F238E27FC236}">
                <a16:creationId xmlns:a16="http://schemas.microsoft.com/office/drawing/2014/main" id="{D26CAF96-1B23-489D-9759-3292DE260BD1}"/>
              </a:ext>
            </a:extLst>
          </p:cNvPr>
          <p:cNvSpPr>
            <a:spLocks/>
          </p:cNvSpPr>
          <p:nvPr/>
        </p:nvSpPr>
        <p:spPr bwMode="auto">
          <a:xfrm>
            <a:off x="5070475" y="1530350"/>
            <a:ext cx="96838" cy="96838"/>
          </a:xfrm>
          <a:custGeom>
            <a:avLst/>
            <a:gdLst>
              <a:gd name="T0" fmla="*/ 0 w 17282"/>
              <a:gd name="T1" fmla="*/ 167790 h 21600"/>
              <a:gd name="T2" fmla="*/ 3040529 w 17282"/>
              <a:gd name="T3" fmla="*/ 157339 h 21600"/>
              <a:gd name="T4" fmla="*/ 1543502 w 17282"/>
              <a:gd name="T5" fmla="*/ 1946390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7" name="Line 81">
            <a:extLst>
              <a:ext uri="{FF2B5EF4-FFF2-40B4-BE49-F238E27FC236}">
                <a16:creationId xmlns:a16="http://schemas.microsoft.com/office/drawing/2014/main" id="{851D3216-2979-4CAC-9E1F-337857D90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3338" y="134620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8" name="Rectangle 82">
            <a:extLst>
              <a:ext uri="{FF2B5EF4-FFF2-40B4-BE49-F238E27FC236}">
                <a16:creationId xmlns:a16="http://schemas.microsoft.com/office/drawing/2014/main" id="{C407972B-E377-4834-B17B-2E5F63A8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2508250"/>
            <a:ext cx="1658937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4879" name="Rectangle 83">
            <a:extLst>
              <a:ext uri="{FF2B5EF4-FFF2-40B4-BE49-F238E27FC236}">
                <a16:creationId xmlns:a16="http://schemas.microsoft.com/office/drawing/2014/main" id="{CC8910BE-6F6A-4443-A479-917D61F4A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3252788"/>
            <a:ext cx="1143000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4880" name="Arc 84">
            <a:extLst>
              <a:ext uri="{FF2B5EF4-FFF2-40B4-BE49-F238E27FC236}">
                <a16:creationId xmlns:a16="http://schemas.microsoft.com/office/drawing/2014/main" id="{7DF7C9B1-EFE4-4D76-BF52-C5FA729C492E}"/>
              </a:ext>
            </a:extLst>
          </p:cNvPr>
          <p:cNvSpPr>
            <a:spLocks/>
          </p:cNvSpPr>
          <p:nvPr/>
        </p:nvSpPr>
        <p:spPr bwMode="auto">
          <a:xfrm>
            <a:off x="5067300" y="2414588"/>
            <a:ext cx="96838" cy="95250"/>
          </a:xfrm>
          <a:custGeom>
            <a:avLst/>
            <a:gdLst>
              <a:gd name="T0" fmla="*/ 0 w 17282"/>
              <a:gd name="T1" fmla="*/ 159667 h 21600"/>
              <a:gd name="T2" fmla="*/ 3040529 w 17282"/>
              <a:gd name="T3" fmla="*/ 149710 h 21600"/>
              <a:gd name="T4" fmla="*/ 1543502 w 17282"/>
              <a:gd name="T5" fmla="*/ 1852198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1" name="Line 85">
            <a:extLst>
              <a:ext uri="{FF2B5EF4-FFF2-40B4-BE49-F238E27FC236}">
                <a16:creationId xmlns:a16="http://schemas.microsoft.com/office/drawing/2014/main" id="{8452D47A-A8CC-4FD3-BCF7-8508F4E86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3338" y="2136775"/>
            <a:ext cx="0" cy="300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2" name="Arc 86">
            <a:extLst>
              <a:ext uri="{FF2B5EF4-FFF2-40B4-BE49-F238E27FC236}">
                <a16:creationId xmlns:a16="http://schemas.microsoft.com/office/drawing/2014/main" id="{4708B3CB-18D2-46D0-987B-76F0C35C18BB}"/>
              </a:ext>
            </a:extLst>
          </p:cNvPr>
          <p:cNvSpPr>
            <a:spLocks/>
          </p:cNvSpPr>
          <p:nvPr/>
        </p:nvSpPr>
        <p:spPr bwMode="auto">
          <a:xfrm>
            <a:off x="5067300" y="3152775"/>
            <a:ext cx="96838" cy="95250"/>
          </a:xfrm>
          <a:custGeom>
            <a:avLst/>
            <a:gdLst>
              <a:gd name="T0" fmla="*/ 0 w 17282"/>
              <a:gd name="T1" fmla="*/ 159667 h 21600"/>
              <a:gd name="T2" fmla="*/ 3040529 w 17282"/>
              <a:gd name="T3" fmla="*/ 149710 h 21600"/>
              <a:gd name="T4" fmla="*/ 1543502 w 17282"/>
              <a:gd name="T5" fmla="*/ 1852198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3" name="Line 87">
            <a:extLst>
              <a:ext uri="{FF2B5EF4-FFF2-40B4-BE49-F238E27FC236}">
                <a16:creationId xmlns:a16="http://schemas.microsoft.com/office/drawing/2014/main" id="{8033180B-BFDB-4FD8-9A42-AE303240D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3338" y="2881313"/>
            <a:ext cx="0" cy="2873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4" name="Arc 88">
            <a:extLst>
              <a:ext uri="{FF2B5EF4-FFF2-40B4-BE49-F238E27FC236}">
                <a16:creationId xmlns:a16="http://schemas.microsoft.com/office/drawing/2014/main" id="{081D91E6-28A8-4786-99C5-CFF70D5A9827}"/>
              </a:ext>
            </a:extLst>
          </p:cNvPr>
          <p:cNvSpPr>
            <a:spLocks/>
          </p:cNvSpPr>
          <p:nvPr/>
        </p:nvSpPr>
        <p:spPr bwMode="auto">
          <a:xfrm>
            <a:off x="5067300" y="4181475"/>
            <a:ext cx="96838" cy="95250"/>
          </a:xfrm>
          <a:custGeom>
            <a:avLst/>
            <a:gdLst>
              <a:gd name="T0" fmla="*/ 0 w 17282"/>
              <a:gd name="T1" fmla="*/ 159667 h 21600"/>
              <a:gd name="T2" fmla="*/ 3040529 w 17282"/>
              <a:gd name="T3" fmla="*/ 149710 h 21600"/>
              <a:gd name="T4" fmla="*/ 1543502 w 17282"/>
              <a:gd name="T5" fmla="*/ 1852198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5" name="Line 89">
            <a:extLst>
              <a:ext uri="{FF2B5EF4-FFF2-40B4-BE49-F238E27FC236}">
                <a16:creationId xmlns:a16="http://schemas.microsoft.com/office/drawing/2014/main" id="{4A3BB855-235F-448B-9EE1-12AF2A608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3338" y="3616325"/>
            <a:ext cx="0" cy="571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6" name="Freeform 90">
            <a:extLst>
              <a:ext uri="{FF2B5EF4-FFF2-40B4-BE49-F238E27FC236}">
                <a16:creationId xmlns:a16="http://schemas.microsoft.com/office/drawing/2014/main" id="{6AC2C726-41BD-4532-8F16-35058F190D03}"/>
              </a:ext>
            </a:extLst>
          </p:cNvPr>
          <p:cNvSpPr>
            <a:spLocks/>
          </p:cNvSpPr>
          <p:nvPr/>
        </p:nvSpPr>
        <p:spPr bwMode="auto">
          <a:xfrm>
            <a:off x="1163638" y="877888"/>
            <a:ext cx="3952875" cy="3413125"/>
          </a:xfrm>
          <a:custGeom>
            <a:avLst/>
            <a:gdLst>
              <a:gd name="T0" fmla="*/ 2147483647 w 2204"/>
              <a:gd name="T1" fmla="*/ 2147483647 h 2405"/>
              <a:gd name="T2" fmla="*/ 0 w 2204"/>
              <a:gd name="T3" fmla="*/ 2147483647 h 2405"/>
              <a:gd name="T4" fmla="*/ 0 w 2204"/>
              <a:gd name="T5" fmla="*/ 0 h 2405"/>
              <a:gd name="T6" fmla="*/ 0 60000 65536"/>
              <a:gd name="T7" fmla="*/ 0 60000 65536"/>
              <a:gd name="T8" fmla="*/ 0 60000 65536"/>
              <a:gd name="T9" fmla="*/ 0 w 2204"/>
              <a:gd name="T10" fmla="*/ 0 h 2405"/>
              <a:gd name="T11" fmla="*/ 2204 w 2204"/>
              <a:gd name="T12" fmla="*/ 2405 h 24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4" h="2405">
                <a:moveTo>
                  <a:pt x="2203" y="2404"/>
                </a:moveTo>
                <a:lnTo>
                  <a:pt x="0" y="240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7" name="Line 92">
            <a:extLst>
              <a:ext uri="{FF2B5EF4-FFF2-40B4-BE49-F238E27FC236}">
                <a16:creationId xmlns:a16="http://schemas.microsoft.com/office/drawing/2014/main" id="{5705A45F-D65B-4280-BEB9-B9BA43A55B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6013" y="879475"/>
            <a:ext cx="0" cy="300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8" name="Line 93">
            <a:extLst>
              <a:ext uri="{FF2B5EF4-FFF2-40B4-BE49-F238E27FC236}">
                <a16:creationId xmlns:a16="http://schemas.microsoft.com/office/drawing/2014/main" id="{5BA389B6-A93F-4DAB-A179-7CD174B2B6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9350" y="873125"/>
            <a:ext cx="2511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9" name="Line 94">
            <a:extLst>
              <a:ext uri="{FF2B5EF4-FFF2-40B4-BE49-F238E27FC236}">
                <a16:creationId xmlns:a16="http://schemas.microsoft.com/office/drawing/2014/main" id="{CD302159-EB0F-4547-A727-37F9A714C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8013" y="2441575"/>
            <a:ext cx="314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90" name="Arc 95">
            <a:extLst>
              <a:ext uri="{FF2B5EF4-FFF2-40B4-BE49-F238E27FC236}">
                <a16:creationId xmlns:a16="http://schemas.microsoft.com/office/drawing/2014/main" id="{C7AE9D5A-73D7-4AC0-985D-C2B7A3EFF543}"/>
              </a:ext>
            </a:extLst>
          </p:cNvPr>
          <p:cNvSpPr>
            <a:spLocks/>
          </p:cNvSpPr>
          <p:nvPr/>
        </p:nvSpPr>
        <p:spPr bwMode="auto">
          <a:xfrm>
            <a:off x="3386138" y="4181475"/>
            <a:ext cx="96837" cy="95250"/>
          </a:xfrm>
          <a:custGeom>
            <a:avLst/>
            <a:gdLst>
              <a:gd name="T0" fmla="*/ 0 w 17282"/>
              <a:gd name="T1" fmla="*/ 159667 h 21600"/>
              <a:gd name="T2" fmla="*/ 3040436 w 17282"/>
              <a:gd name="T3" fmla="*/ 149710 h 21600"/>
              <a:gd name="T4" fmla="*/ 1543436 w 17282"/>
              <a:gd name="T5" fmla="*/ 1852198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91" name="Line 96">
            <a:extLst>
              <a:ext uri="{FF2B5EF4-FFF2-40B4-BE49-F238E27FC236}">
                <a16:creationId xmlns:a16="http://schemas.microsoft.com/office/drawing/2014/main" id="{F9F8B781-661B-4A84-9CC5-BD1DBDDCC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2446338"/>
            <a:ext cx="0" cy="1741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92" name="Line 98">
            <a:extLst>
              <a:ext uri="{FF2B5EF4-FFF2-40B4-BE49-F238E27FC236}">
                <a16:creationId xmlns:a16="http://schemas.microsoft.com/office/drawing/2014/main" id="{110AD17E-1ACD-4ACD-997E-48F149B6F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693988"/>
            <a:ext cx="0" cy="1541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D47B464-B24B-410F-B9BF-BF84F4607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1488" y="261938"/>
            <a:ext cx="8369300" cy="498475"/>
          </a:xfrm>
        </p:spPr>
        <p:txBody>
          <a:bodyPr anchor="ctr"/>
          <a:lstStyle/>
          <a:p>
            <a:r>
              <a:rPr lang="en-US" altLang="ko-KR" sz="2000">
                <a:cs typeface="굴림" panose="020B0600000101010101" pitchFamily="34" charset="-127"/>
              </a:rPr>
              <a:t>REGISTER  TRANSFER  OPERATIONS  IN  INTERRUPT CYCLE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F616DB5-6EDD-42A3-843A-4D7F06097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3587750"/>
            <a:ext cx="7248525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/>
              <a:t> Register Transfer Statements for Interrupt Cycle</a:t>
            </a:r>
          </a:p>
          <a:p>
            <a:pPr>
              <a:lnSpc>
                <a:spcPct val="85000"/>
              </a:lnSpc>
            </a:pPr>
            <a:r>
              <a:rPr lang="en-US" altLang="ko-KR" sz="1800"/>
              <a:t>	- R  F/F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800"/>
              <a:t> 1     if IEN (FGI + FGO)T</a:t>
            </a:r>
            <a:r>
              <a:rPr lang="en-US" altLang="ko-KR" sz="1800" baseline="-25000"/>
              <a:t>0</a:t>
            </a:r>
            <a:r>
              <a:rPr lang="en-US" altLang="ko-KR" sz="1800">
                <a:sym typeface="Symbol" panose="05050102010706020507" pitchFamily="18" charset="2"/>
              </a:rPr>
              <a:t></a:t>
            </a:r>
            <a:r>
              <a:rPr lang="en-US" altLang="ko-KR" sz="1800"/>
              <a:t>T</a:t>
            </a:r>
            <a:r>
              <a:rPr lang="en-US" altLang="ko-KR" sz="1800" baseline="-25000"/>
              <a:t>1</a:t>
            </a:r>
            <a:r>
              <a:rPr lang="en-US" altLang="ko-KR" sz="1800">
                <a:sym typeface="Symbol" panose="05050102010706020507" pitchFamily="18" charset="2"/>
              </a:rPr>
              <a:t></a:t>
            </a:r>
            <a:r>
              <a:rPr lang="en-US" altLang="ko-KR" sz="1800"/>
              <a:t>T</a:t>
            </a:r>
            <a:r>
              <a:rPr lang="en-US" altLang="ko-KR" sz="1800" baseline="-25000"/>
              <a:t>2</a:t>
            </a:r>
            <a:r>
              <a:rPr lang="en-US" altLang="ko-KR" sz="1800">
                <a:sym typeface="Symbol" panose="05050102010706020507" pitchFamily="18" charset="2"/>
              </a:rPr>
              <a:t></a:t>
            </a:r>
            <a:endParaRPr lang="en-US" altLang="ko-KR" sz="2800"/>
          </a:p>
          <a:p>
            <a:pPr>
              <a:lnSpc>
                <a:spcPct val="96000"/>
              </a:lnSpc>
            </a:pPr>
            <a:r>
              <a:rPr lang="en-US" altLang="ko-KR" sz="1800"/>
              <a:t>	  		</a:t>
            </a:r>
            <a:r>
              <a:rPr lang="en-US" altLang="ko-KR" sz="1800">
                <a:sym typeface="Symbol" panose="05050102010706020507" pitchFamily="18" charset="2"/>
              </a:rPr>
              <a:t></a:t>
            </a:r>
            <a:r>
              <a:rPr lang="en-US" altLang="ko-KR" sz="1800"/>
              <a:t> T</a:t>
            </a:r>
            <a:r>
              <a:rPr lang="en-US" altLang="ko-KR" sz="1800" baseline="-25000"/>
              <a:t>0</a:t>
            </a:r>
            <a:r>
              <a:rPr lang="en-US" altLang="ko-KR" sz="1800">
                <a:sym typeface="Symbol" panose="05050102010706020507" pitchFamily="18" charset="2"/>
              </a:rPr>
              <a:t></a:t>
            </a:r>
            <a:r>
              <a:rPr lang="en-US" altLang="ko-KR" sz="1800"/>
              <a:t>T</a:t>
            </a:r>
            <a:r>
              <a:rPr lang="en-US" altLang="ko-KR" sz="1800" baseline="-25000"/>
              <a:t>1</a:t>
            </a:r>
            <a:r>
              <a:rPr lang="en-US" altLang="ko-KR" sz="1800">
                <a:sym typeface="Symbol" panose="05050102010706020507" pitchFamily="18" charset="2"/>
              </a:rPr>
              <a:t></a:t>
            </a:r>
            <a:r>
              <a:rPr lang="en-US" altLang="ko-KR" sz="1800"/>
              <a:t>T</a:t>
            </a:r>
            <a:r>
              <a:rPr lang="en-US" altLang="ko-KR" sz="1800" baseline="-25000"/>
              <a:t>2</a:t>
            </a:r>
            <a:r>
              <a:rPr lang="en-US" altLang="ko-KR" sz="1800">
                <a:sym typeface="Symbol" panose="05050102010706020507" pitchFamily="18" charset="2"/>
              </a:rPr>
              <a:t></a:t>
            </a:r>
            <a:r>
              <a:rPr lang="en-US" altLang="ko-KR" sz="1800"/>
              <a:t> (IEN)(FGI + FGO):   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800"/>
              <a:t> 1</a:t>
            </a:r>
          </a:p>
          <a:p>
            <a:pPr>
              <a:lnSpc>
                <a:spcPct val="96000"/>
              </a:lnSpc>
            </a:pPr>
            <a:endParaRPr lang="en-US" altLang="ko-KR" sz="1800"/>
          </a:p>
          <a:p>
            <a:pPr>
              <a:lnSpc>
                <a:spcPct val="90000"/>
              </a:lnSpc>
            </a:pPr>
            <a:r>
              <a:rPr lang="en-US" altLang="ko-KR" sz="1800"/>
              <a:t>- The fetch and decode phases of the instruction cycle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   	must be modified </a:t>
            </a:r>
            <a:r>
              <a:rPr lang="en-US" altLang="ko-KR" sz="1800">
                <a:sym typeface="Wingdings" panose="05000000000000000000" pitchFamily="2" charset="2"/>
              </a:rPr>
              <a:t></a:t>
            </a:r>
            <a:r>
              <a:rPr lang="en-US" altLang="ko-KR" sz="1800"/>
              <a:t>Replace T</a:t>
            </a:r>
            <a:r>
              <a:rPr lang="en-US" altLang="ko-KR" sz="1800" baseline="-25000"/>
              <a:t>0</a:t>
            </a:r>
            <a:r>
              <a:rPr lang="en-US" altLang="ko-KR" sz="1800"/>
              <a:t>, T</a:t>
            </a:r>
            <a:r>
              <a:rPr lang="en-US" altLang="ko-KR" sz="1800" baseline="-25000"/>
              <a:t>1</a:t>
            </a:r>
            <a:r>
              <a:rPr lang="en-US" altLang="ko-KR" sz="1800"/>
              <a:t>, T</a:t>
            </a:r>
            <a:r>
              <a:rPr lang="en-US" altLang="ko-KR" sz="1800" baseline="-25000"/>
              <a:t>2</a:t>
            </a:r>
            <a:r>
              <a:rPr lang="en-US" altLang="ko-KR" sz="1800"/>
              <a:t>  with  R'T</a:t>
            </a:r>
            <a:r>
              <a:rPr lang="en-US" altLang="ko-KR" sz="1800" baseline="-25000"/>
              <a:t>0</a:t>
            </a:r>
            <a:r>
              <a:rPr lang="en-US" altLang="ko-KR" sz="1800"/>
              <a:t>, R'T</a:t>
            </a:r>
            <a:r>
              <a:rPr lang="en-US" altLang="ko-KR" sz="1800" baseline="-25000"/>
              <a:t>1</a:t>
            </a:r>
            <a:r>
              <a:rPr lang="en-US" altLang="ko-KR" sz="1800"/>
              <a:t>, R'T</a:t>
            </a:r>
            <a:r>
              <a:rPr lang="en-US" altLang="ko-KR" sz="1800" baseline="-25000"/>
              <a:t>2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- The interrupt cycle :</a:t>
            </a:r>
          </a:p>
          <a:p>
            <a:pPr>
              <a:spcBef>
                <a:spcPct val="20000"/>
              </a:spcBef>
            </a:pPr>
            <a:r>
              <a:rPr lang="en-US" altLang="ko-KR" sz="1800"/>
              <a:t>	RT</a:t>
            </a:r>
            <a:r>
              <a:rPr lang="en-US" altLang="ko-KR" sz="1800" baseline="-25000"/>
              <a:t>0</a:t>
            </a:r>
            <a:r>
              <a:rPr lang="en-US" altLang="ko-KR" sz="1800"/>
              <a:t>:	AR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800"/>
              <a:t> 0,  TR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800"/>
              <a:t> PC</a:t>
            </a:r>
          </a:p>
          <a:p>
            <a:pPr>
              <a:spcBef>
                <a:spcPct val="20000"/>
              </a:spcBef>
            </a:pPr>
            <a:r>
              <a:rPr lang="en-US" altLang="ko-KR" sz="1800"/>
              <a:t>	RT</a:t>
            </a:r>
            <a:r>
              <a:rPr lang="en-US" altLang="ko-KR" sz="1800" baseline="-25000"/>
              <a:t>1</a:t>
            </a:r>
            <a:r>
              <a:rPr lang="en-US" altLang="ko-KR" sz="1800"/>
              <a:t>:	M[AR]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800"/>
              <a:t> TR,  PC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800"/>
              <a:t> 0</a:t>
            </a:r>
          </a:p>
          <a:p>
            <a:pPr>
              <a:spcBef>
                <a:spcPct val="20000"/>
              </a:spcBef>
            </a:pPr>
            <a:r>
              <a:rPr lang="en-US" altLang="ko-KR" sz="1800"/>
              <a:t>	RT</a:t>
            </a:r>
            <a:r>
              <a:rPr lang="en-US" altLang="ko-KR" sz="1800" baseline="-25000"/>
              <a:t>2</a:t>
            </a:r>
            <a:r>
              <a:rPr lang="en-US" altLang="ko-KR" sz="1800"/>
              <a:t>:	PC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800"/>
              <a:t> PC + 1,  IEN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800"/>
              <a:t> 0,  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800"/>
              <a:t> 0, SC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800"/>
              <a:t> 0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A7F028E6-0A81-4F08-8EB6-E7ED7C477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56050"/>
            <a:ext cx="190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/>
              <a:t> 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C8C71EFE-EB6F-43A8-BF53-712E6CBD2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4144963"/>
            <a:ext cx="25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ko-KR" sz="1800"/>
              <a:t>  </a:t>
            </a:r>
          </a:p>
        </p:txBody>
      </p:sp>
      <p:sp>
        <p:nvSpPr>
          <p:cNvPr id="35846" name="Rectangle 46">
            <a:extLst>
              <a:ext uri="{FF2B5EF4-FFF2-40B4-BE49-F238E27FC236}">
                <a16:creationId xmlns:a16="http://schemas.microsoft.com/office/drawing/2014/main" id="{1A3AA8C5-A0CC-45B3-96F7-6127997CE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1089025"/>
            <a:ext cx="16700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 After interrupt cycle</a:t>
            </a:r>
          </a:p>
        </p:txBody>
      </p:sp>
      <p:sp>
        <p:nvSpPr>
          <p:cNvPr id="35847" name="Line 45">
            <a:extLst>
              <a:ext uri="{FF2B5EF4-FFF2-40B4-BE49-F238E27FC236}">
                <a16:creationId xmlns:a16="http://schemas.microsoft.com/office/drawing/2014/main" id="{ED19C561-8D82-403C-BD6E-9F5B90B0E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3425" y="3116263"/>
            <a:ext cx="141922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24">
            <a:extLst>
              <a:ext uri="{FF2B5EF4-FFF2-40B4-BE49-F238E27FC236}">
                <a16:creationId xmlns:a16="http://schemas.microsoft.com/office/drawing/2014/main" id="{9274CFEA-20E7-44CC-9899-4E748700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4050" y="3116263"/>
            <a:ext cx="141922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10">
            <a:extLst>
              <a:ext uri="{FF2B5EF4-FFF2-40B4-BE49-F238E27FC236}">
                <a16:creationId xmlns:a16="http://schemas.microsoft.com/office/drawing/2014/main" id="{F568767A-E793-4019-8019-5C49487CE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1370013"/>
            <a:ext cx="1428750" cy="1939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5850" name="Rectangle 11">
            <a:extLst>
              <a:ext uri="{FF2B5EF4-FFF2-40B4-BE49-F238E27FC236}">
                <a16:creationId xmlns:a16="http://schemas.microsoft.com/office/drawing/2014/main" id="{42DC6B5F-5A83-4413-B1E0-19EAE0807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536700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5851" name="Rectangle 12">
            <a:extLst>
              <a:ext uri="{FF2B5EF4-FFF2-40B4-BE49-F238E27FC236}">
                <a16:creationId xmlns:a16="http://schemas.microsoft.com/office/drawing/2014/main" id="{A008340C-F048-48E2-A758-1BA0BDFBA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3" y="1536700"/>
            <a:ext cx="5095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35852" name="Rectangle 13">
            <a:extLst>
              <a:ext uri="{FF2B5EF4-FFF2-40B4-BE49-F238E27FC236}">
                <a16:creationId xmlns:a16="http://schemas.microsoft.com/office/drawing/2014/main" id="{3C9A6EF8-D246-4FC2-BDB1-613AFA26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1536700"/>
            <a:ext cx="5175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35853" name="Line 14">
            <a:extLst>
              <a:ext uri="{FF2B5EF4-FFF2-40B4-BE49-F238E27FC236}">
                <a16:creationId xmlns:a16="http://schemas.microsoft.com/office/drawing/2014/main" id="{D5AA2084-F16E-48B6-AC49-F27859EA0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4050" y="1546225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5">
            <a:extLst>
              <a:ext uri="{FF2B5EF4-FFF2-40B4-BE49-F238E27FC236}">
                <a16:creationId xmlns:a16="http://schemas.microsoft.com/office/drawing/2014/main" id="{400B370A-400E-4635-ADF2-7F2CDE716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4050" y="17287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6">
            <a:extLst>
              <a:ext uri="{FF2B5EF4-FFF2-40B4-BE49-F238E27FC236}">
                <a16:creationId xmlns:a16="http://schemas.microsoft.com/office/drawing/2014/main" id="{24D42FE2-A9A5-46D0-AF4E-E10ABD2E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1355725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5856" name="Rectangle 17">
            <a:extLst>
              <a:ext uri="{FF2B5EF4-FFF2-40B4-BE49-F238E27FC236}">
                <a16:creationId xmlns:a16="http://schemas.microsoft.com/office/drawing/2014/main" id="{A494C33B-C035-49C3-AD4B-8E3E0CCF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536700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857" name="Line 18">
            <a:extLst>
              <a:ext uri="{FF2B5EF4-FFF2-40B4-BE49-F238E27FC236}">
                <a16:creationId xmlns:a16="http://schemas.microsoft.com/office/drawing/2014/main" id="{DC0ABF7C-4E72-4AD6-9EE9-F66C1B209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4050" y="23891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Rectangle 19">
            <a:extLst>
              <a:ext uri="{FF2B5EF4-FFF2-40B4-BE49-F238E27FC236}">
                <a16:creationId xmlns:a16="http://schemas.microsoft.com/office/drawing/2014/main" id="{61B34194-6B76-41C6-8DBD-BAE12E1D4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2152650"/>
            <a:ext cx="8191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= 256</a:t>
            </a:r>
          </a:p>
        </p:txBody>
      </p:sp>
      <p:sp>
        <p:nvSpPr>
          <p:cNvPr id="35859" name="Rectangle 20">
            <a:extLst>
              <a:ext uri="{FF2B5EF4-FFF2-40B4-BE49-F238E27FC236}">
                <a16:creationId xmlns:a16="http://schemas.microsoft.com/office/drawing/2014/main" id="{2E77CB68-6FCE-4460-8054-5A6458ED2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2006600"/>
            <a:ext cx="4333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255</a:t>
            </a:r>
          </a:p>
        </p:txBody>
      </p:sp>
      <p:sp>
        <p:nvSpPr>
          <p:cNvPr id="35860" name="Rectangle 21">
            <a:extLst>
              <a:ext uri="{FF2B5EF4-FFF2-40B4-BE49-F238E27FC236}">
                <a16:creationId xmlns:a16="http://schemas.microsoft.com/office/drawing/2014/main" id="{BAAD15C6-F876-45FA-AE2F-23442C817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3108325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861" name="Rectangle 22">
            <a:extLst>
              <a:ext uri="{FF2B5EF4-FFF2-40B4-BE49-F238E27FC236}">
                <a16:creationId xmlns:a16="http://schemas.microsoft.com/office/drawing/2014/main" id="{C71A7C4F-6C05-4601-9AC7-F144CC69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3" y="3108325"/>
            <a:ext cx="5095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35862" name="Rectangle 23">
            <a:extLst>
              <a:ext uri="{FF2B5EF4-FFF2-40B4-BE49-F238E27FC236}">
                <a16:creationId xmlns:a16="http://schemas.microsoft.com/office/drawing/2014/main" id="{69D34125-9752-4A89-8885-FEF83617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3108325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5863" name="Rectangle 25">
            <a:extLst>
              <a:ext uri="{FF2B5EF4-FFF2-40B4-BE49-F238E27FC236}">
                <a16:creationId xmlns:a16="http://schemas.microsoft.com/office/drawing/2014/main" id="{B170D508-AD68-44BA-AFA0-2E400A75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1057275"/>
            <a:ext cx="1374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 Before interrupt</a:t>
            </a:r>
          </a:p>
        </p:txBody>
      </p:sp>
      <p:sp>
        <p:nvSpPr>
          <p:cNvPr id="35864" name="Rectangle 26">
            <a:extLst>
              <a:ext uri="{FF2B5EF4-FFF2-40B4-BE49-F238E27FC236}">
                <a16:creationId xmlns:a16="http://schemas.microsoft.com/office/drawing/2014/main" id="{272D6B7B-E6FE-43F9-B8BB-8BCC13EA5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8" y="1879600"/>
            <a:ext cx="5286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Main</a:t>
            </a:r>
          </a:p>
          <a:p>
            <a:pPr latin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5865" name="Rectangle 27">
            <a:extLst>
              <a:ext uri="{FF2B5EF4-FFF2-40B4-BE49-F238E27FC236}">
                <a16:creationId xmlns:a16="http://schemas.microsoft.com/office/drawing/2014/main" id="{E21F9CE8-C0A5-451C-A3AF-7B5D25F79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2028825"/>
            <a:ext cx="8064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35866" name="Rectangle 28">
            <a:extLst>
              <a:ext uri="{FF2B5EF4-FFF2-40B4-BE49-F238E27FC236}">
                <a16:creationId xmlns:a16="http://schemas.microsoft.com/office/drawing/2014/main" id="{184A5631-E2DC-4F84-9713-FE046A63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2360613"/>
            <a:ext cx="5175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35867" name="Rectangle 29">
            <a:extLst>
              <a:ext uri="{FF2B5EF4-FFF2-40B4-BE49-F238E27FC236}">
                <a16:creationId xmlns:a16="http://schemas.microsoft.com/office/drawing/2014/main" id="{87F643C9-23AF-4F4A-92B8-3E3F90BC9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2541588"/>
            <a:ext cx="3857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I/O</a:t>
            </a:r>
          </a:p>
          <a:p>
            <a:pPr latin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5868" name="Rectangle 30">
            <a:extLst>
              <a:ext uri="{FF2B5EF4-FFF2-40B4-BE49-F238E27FC236}">
                <a16:creationId xmlns:a16="http://schemas.microsoft.com/office/drawing/2014/main" id="{CECEFD40-FCF5-4A82-B479-B8D5A229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3" y="2692400"/>
            <a:ext cx="8064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35869" name="Rectangle 31">
            <a:extLst>
              <a:ext uri="{FF2B5EF4-FFF2-40B4-BE49-F238E27FC236}">
                <a16:creationId xmlns:a16="http://schemas.microsoft.com/office/drawing/2014/main" id="{7BC659D7-D37D-4947-B213-730745CA0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1370013"/>
            <a:ext cx="1428750" cy="19494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5870" name="Rectangle 32">
            <a:extLst>
              <a:ext uri="{FF2B5EF4-FFF2-40B4-BE49-F238E27FC236}">
                <a16:creationId xmlns:a16="http://schemas.microsoft.com/office/drawing/2014/main" id="{8E00E6F3-45F1-48B1-B71C-4043F1C9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1536700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5871" name="Rectangle 33">
            <a:extLst>
              <a:ext uri="{FF2B5EF4-FFF2-40B4-BE49-F238E27FC236}">
                <a16:creationId xmlns:a16="http://schemas.microsoft.com/office/drawing/2014/main" id="{73BAE7E2-29C3-40B1-AC5F-EE3FE39B0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536700"/>
            <a:ext cx="5095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35872" name="Rectangle 34">
            <a:extLst>
              <a:ext uri="{FF2B5EF4-FFF2-40B4-BE49-F238E27FC236}">
                <a16:creationId xmlns:a16="http://schemas.microsoft.com/office/drawing/2014/main" id="{871614B4-DE48-40F5-98ED-C59E7223A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1536700"/>
            <a:ext cx="5175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35873" name="Line 35">
            <a:extLst>
              <a:ext uri="{FF2B5EF4-FFF2-40B4-BE49-F238E27FC236}">
                <a16:creationId xmlns:a16="http://schemas.microsoft.com/office/drawing/2014/main" id="{922F0FD8-9BB7-4FD7-A718-A008CF938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3425" y="1546225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Line 36">
            <a:extLst>
              <a:ext uri="{FF2B5EF4-FFF2-40B4-BE49-F238E27FC236}">
                <a16:creationId xmlns:a16="http://schemas.microsoft.com/office/drawing/2014/main" id="{88EAE714-4049-4BA0-ADD5-B99B50024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3425" y="17287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Rectangle 37">
            <a:extLst>
              <a:ext uri="{FF2B5EF4-FFF2-40B4-BE49-F238E27FC236}">
                <a16:creationId xmlns:a16="http://schemas.microsoft.com/office/drawing/2014/main" id="{30645C50-4B03-4AB4-8D70-A2165383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1355725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5876" name="Rectangle 38">
            <a:extLst>
              <a:ext uri="{FF2B5EF4-FFF2-40B4-BE49-F238E27FC236}">
                <a16:creationId xmlns:a16="http://schemas.microsoft.com/office/drawing/2014/main" id="{6F292C3D-7B80-4BE3-9D74-0DF876D46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1536700"/>
            <a:ext cx="6508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= 1</a:t>
            </a:r>
          </a:p>
        </p:txBody>
      </p:sp>
      <p:sp>
        <p:nvSpPr>
          <p:cNvPr id="35877" name="Line 39">
            <a:extLst>
              <a:ext uri="{FF2B5EF4-FFF2-40B4-BE49-F238E27FC236}">
                <a16:creationId xmlns:a16="http://schemas.microsoft.com/office/drawing/2014/main" id="{B08DE51F-F3A3-4150-A67D-F5A9D7F77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3425" y="23891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Rectangle 40">
            <a:extLst>
              <a:ext uri="{FF2B5EF4-FFF2-40B4-BE49-F238E27FC236}">
                <a16:creationId xmlns:a16="http://schemas.microsoft.com/office/drawing/2014/main" id="{5BE0523E-62D4-4209-A0B0-E658C046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2171700"/>
            <a:ext cx="476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 256</a:t>
            </a:r>
          </a:p>
        </p:txBody>
      </p:sp>
      <p:sp>
        <p:nvSpPr>
          <p:cNvPr id="35879" name="Rectangle 41">
            <a:extLst>
              <a:ext uri="{FF2B5EF4-FFF2-40B4-BE49-F238E27FC236}">
                <a16:creationId xmlns:a16="http://schemas.microsoft.com/office/drawing/2014/main" id="{BFE5638A-BBD8-4EFB-868E-EB6200F13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25650"/>
            <a:ext cx="4333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255</a:t>
            </a:r>
          </a:p>
        </p:txBody>
      </p:sp>
      <p:sp>
        <p:nvSpPr>
          <p:cNvPr id="35880" name="Rectangle 42">
            <a:extLst>
              <a:ext uri="{FF2B5EF4-FFF2-40B4-BE49-F238E27FC236}">
                <a16:creationId xmlns:a16="http://schemas.microsoft.com/office/drawing/2014/main" id="{74E1013D-99EE-416C-B829-97154A518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3108325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881" name="Rectangle 43">
            <a:extLst>
              <a:ext uri="{FF2B5EF4-FFF2-40B4-BE49-F238E27FC236}">
                <a16:creationId xmlns:a16="http://schemas.microsoft.com/office/drawing/2014/main" id="{0E06157E-902B-4DB2-85C2-48427B207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108325"/>
            <a:ext cx="5095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35882" name="Rectangle 44">
            <a:extLst>
              <a:ext uri="{FF2B5EF4-FFF2-40B4-BE49-F238E27FC236}">
                <a16:creationId xmlns:a16="http://schemas.microsoft.com/office/drawing/2014/main" id="{CA80DEE6-B285-43C1-A15E-9EDD23AAC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3108325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5883" name="Rectangle 47">
            <a:extLst>
              <a:ext uri="{FF2B5EF4-FFF2-40B4-BE49-F238E27FC236}">
                <a16:creationId xmlns:a16="http://schemas.microsoft.com/office/drawing/2014/main" id="{FFEE1C7D-089A-4FF3-9F54-346008BEA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822325"/>
            <a:ext cx="7635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35884" name="Rectangle 48">
            <a:extLst>
              <a:ext uri="{FF2B5EF4-FFF2-40B4-BE49-F238E27FC236}">
                <a16:creationId xmlns:a16="http://schemas.microsoft.com/office/drawing/2014/main" id="{B7F0394F-B16B-44D1-BF46-6B7901A6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879600"/>
            <a:ext cx="5286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Main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5885" name="Rectangle 49">
            <a:extLst>
              <a:ext uri="{FF2B5EF4-FFF2-40B4-BE49-F238E27FC236}">
                <a16:creationId xmlns:a16="http://schemas.microsoft.com/office/drawing/2014/main" id="{D7265AC0-27F5-4BC9-8F76-048391AE7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2028825"/>
            <a:ext cx="8064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35886" name="Rectangle 50">
            <a:extLst>
              <a:ext uri="{FF2B5EF4-FFF2-40B4-BE49-F238E27FC236}">
                <a16:creationId xmlns:a16="http://schemas.microsoft.com/office/drawing/2014/main" id="{CB6EDEDA-AC10-49DC-8576-C6C35384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2360613"/>
            <a:ext cx="5175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35887" name="Rectangle 51">
            <a:extLst>
              <a:ext uri="{FF2B5EF4-FFF2-40B4-BE49-F238E27FC236}">
                <a16:creationId xmlns:a16="http://schemas.microsoft.com/office/drawing/2014/main" id="{00DCB3FE-D4C4-40A7-9C1B-DB72E9B10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2541588"/>
            <a:ext cx="3857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I/O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5888" name="Rectangle 52">
            <a:extLst>
              <a:ext uri="{FF2B5EF4-FFF2-40B4-BE49-F238E27FC236}">
                <a16:creationId xmlns:a16="http://schemas.microsoft.com/office/drawing/2014/main" id="{88583B0A-42E4-49C2-94A4-2E06EB4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692400"/>
            <a:ext cx="8064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35889" name="Rectangle 53">
            <a:extLst>
              <a:ext uri="{FF2B5EF4-FFF2-40B4-BE49-F238E27FC236}">
                <a16:creationId xmlns:a16="http://schemas.microsoft.com/office/drawing/2014/main" id="{97C3249C-877A-4282-AD3D-B37F10FA8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335088"/>
            <a:ext cx="4333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256</a:t>
            </a:r>
          </a:p>
        </p:txBody>
      </p:sp>
      <p:sp>
        <p:nvSpPr>
          <p:cNvPr id="35890" name="Rectangle 54">
            <a:extLst>
              <a:ext uri="{FF2B5EF4-FFF2-40B4-BE49-F238E27FC236}">
                <a16:creationId xmlns:a16="http://schemas.microsoft.com/office/drawing/2014/main" id="{DECCC70D-C1F5-4170-9857-A3FB872A6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613" y="0"/>
            <a:ext cx="15589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I/O and Interrupt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56717C5-70C5-4FDC-8468-4736FB506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295275"/>
            <a:ext cx="7710488" cy="417513"/>
          </a:xfrm>
        </p:spPr>
        <p:txBody>
          <a:bodyPr anchor="ctr"/>
          <a:lstStyle/>
          <a:p>
            <a:r>
              <a:rPr lang="en-US" altLang="ko-KR" sz="2800">
                <a:cs typeface="굴림" panose="020B0600000101010101" pitchFamily="34" charset="-127"/>
              </a:rPr>
              <a:t>FURTHER  QUESTIONS  ON  INTERRUPT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022A3A9-1C2B-4ABE-8CB1-F0990A71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2005013"/>
            <a:ext cx="34925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DB067CEF-F897-43BD-8300-AFFC0DE0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1139825"/>
            <a:ext cx="7720013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5715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lvl="1">
              <a:lnSpc>
                <a:spcPct val="91000"/>
              </a:lnSpc>
              <a:spcBef>
                <a:spcPct val="27000"/>
              </a:spcBef>
            </a:pPr>
            <a:r>
              <a:rPr lang="en-US" altLang="ko-KR" sz="2000"/>
              <a:t>How can the CPU recognize the device </a:t>
            </a:r>
          </a:p>
          <a:p>
            <a:pPr lvl="1">
              <a:lnSpc>
                <a:spcPct val="91000"/>
              </a:lnSpc>
              <a:spcBef>
                <a:spcPct val="27000"/>
              </a:spcBef>
            </a:pPr>
            <a:r>
              <a:rPr lang="en-US" altLang="ko-KR" sz="2000"/>
              <a:t>    requesting an interrupt ?</a:t>
            </a:r>
          </a:p>
          <a:p>
            <a:pPr lvl="1">
              <a:lnSpc>
                <a:spcPct val="91000"/>
              </a:lnSpc>
              <a:spcBef>
                <a:spcPct val="27000"/>
              </a:spcBef>
            </a:pPr>
            <a:endParaRPr lang="en-US" altLang="ko-KR" sz="2000"/>
          </a:p>
          <a:p>
            <a:pPr lvl="1">
              <a:lnSpc>
                <a:spcPct val="91000"/>
              </a:lnSpc>
              <a:spcBef>
                <a:spcPct val="27000"/>
              </a:spcBef>
            </a:pPr>
            <a:r>
              <a:rPr lang="en-US" altLang="ko-KR" sz="2000"/>
              <a:t>Since different devices are likely to require </a:t>
            </a:r>
          </a:p>
          <a:p>
            <a:pPr lvl="1">
              <a:lnSpc>
                <a:spcPct val="91000"/>
              </a:lnSpc>
              <a:spcBef>
                <a:spcPct val="27000"/>
              </a:spcBef>
            </a:pPr>
            <a:r>
              <a:rPr lang="en-US" altLang="ko-KR" sz="2000"/>
              <a:t>   different interrupt service routines, how can </a:t>
            </a:r>
          </a:p>
          <a:p>
            <a:pPr lvl="1">
              <a:lnSpc>
                <a:spcPct val="91000"/>
              </a:lnSpc>
              <a:spcBef>
                <a:spcPct val="27000"/>
              </a:spcBef>
            </a:pPr>
            <a:r>
              <a:rPr lang="en-US" altLang="ko-KR" sz="2000"/>
              <a:t>   the CPU obtain the starting address of the </a:t>
            </a:r>
          </a:p>
          <a:p>
            <a:pPr lvl="1">
              <a:lnSpc>
                <a:spcPct val="91000"/>
              </a:lnSpc>
              <a:spcBef>
                <a:spcPct val="27000"/>
              </a:spcBef>
            </a:pPr>
            <a:r>
              <a:rPr lang="en-US" altLang="ko-KR" sz="2000"/>
              <a:t>   appropriate routine in each case ?</a:t>
            </a:r>
          </a:p>
          <a:p>
            <a:pPr lvl="1">
              <a:lnSpc>
                <a:spcPct val="91000"/>
              </a:lnSpc>
              <a:spcBef>
                <a:spcPct val="27000"/>
              </a:spcBef>
            </a:pPr>
            <a:endParaRPr lang="en-US" altLang="ko-KR" sz="2000"/>
          </a:p>
          <a:p>
            <a:pPr lvl="1">
              <a:lnSpc>
                <a:spcPct val="91000"/>
              </a:lnSpc>
              <a:spcBef>
                <a:spcPct val="27000"/>
              </a:spcBef>
            </a:pPr>
            <a:r>
              <a:rPr lang="en-US" altLang="ko-KR" sz="2000"/>
              <a:t>Should any device be allowed to interrupt the </a:t>
            </a:r>
          </a:p>
          <a:p>
            <a:pPr lvl="1">
              <a:lnSpc>
                <a:spcPct val="91000"/>
              </a:lnSpc>
              <a:spcBef>
                <a:spcPct val="27000"/>
              </a:spcBef>
            </a:pPr>
            <a:r>
              <a:rPr lang="en-US" altLang="ko-KR" sz="2000"/>
              <a:t>   CPU while another interrupt is being serviced ?</a:t>
            </a:r>
          </a:p>
          <a:p>
            <a:pPr lvl="1">
              <a:lnSpc>
                <a:spcPct val="91000"/>
              </a:lnSpc>
              <a:spcBef>
                <a:spcPct val="27000"/>
              </a:spcBef>
            </a:pPr>
            <a:endParaRPr lang="en-US" altLang="ko-KR" sz="2000"/>
          </a:p>
          <a:p>
            <a:pPr lvl="1">
              <a:lnSpc>
                <a:spcPct val="91000"/>
              </a:lnSpc>
              <a:spcBef>
                <a:spcPct val="27000"/>
              </a:spcBef>
            </a:pPr>
            <a:r>
              <a:rPr lang="en-US" altLang="ko-KR" sz="2000"/>
              <a:t>How can the situation be handled when two or </a:t>
            </a:r>
          </a:p>
          <a:p>
            <a:pPr lvl="1">
              <a:lnSpc>
                <a:spcPct val="91000"/>
              </a:lnSpc>
              <a:spcBef>
                <a:spcPct val="27000"/>
              </a:spcBef>
            </a:pPr>
            <a:r>
              <a:rPr lang="en-US" altLang="ko-KR" sz="2000"/>
              <a:t>   more interrupt requests occur simultaneously ?</a:t>
            </a:r>
          </a:p>
          <a:p>
            <a:pPr latinLnBrk="1">
              <a:lnSpc>
                <a:spcPct val="90000"/>
              </a:lnSpc>
            </a:pPr>
            <a:endParaRPr lang="en-US" altLang="ko-KR" sz="2000"/>
          </a:p>
        </p:txBody>
      </p:sp>
      <p:sp>
        <p:nvSpPr>
          <p:cNvPr id="36869" name="Rectangle 6">
            <a:extLst>
              <a:ext uri="{FF2B5EF4-FFF2-40B4-BE49-F238E27FC236}">
                <a16:creationId xmlns:a16="http://schemas.microsoft.com/office/drawing/2014/main" id="{8352D909-648B-4B73-A721-F9C1AB10F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0"/>
            <a:ext cx="15589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I/O and Interrupt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9721FE9-7E1F-4850-8628-656E27927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5538" y="246063"/>
            <a:ext cx="6959600" cy="541337"/>
          </a:xfrm>
        </p:spPr>
        <p:txBody>
          <a:bodyPr wrap="none"/>
          <a:lstStyle/>
          <a:p>
            <a:pPr>
              <a:lnSpc>
                <a:spcPct val="67000"/>
              </a:lnSpc>
            </a:pPr>
            <a:r>
              <a:rPr lang="en-US" altLang="ko-KR" sz="2800">
                <a:cs typeface="굴림" panose="020B0600000101010101" pitchFamily="34" charset="-127"/>
              </a:rPr>
              <a:t>COMPLETE  COMPUTER  DESCRIPTION</a:t>
            </a:r>
            <a:br>
              <a:rPr lang="en-US" altLang="ko-KR" sz="2800">
                <a:cs typeface="굴림" panose="020B0600000101010101" pitchFamily="34" charset="-127"/>
              </a:rPr>
            </a:br>
            <a:r>
              <a:rPr lang="en-US" altLang="ko-KR" sz="2000">
                <a:cs typeface="굴림" panose="020B0600000101010101" pitchFamily="34" charset="-127"/>
              </a:rPr>
              <a:t>Flowchart  of  Operations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D24E44D-0FA0-4808-B60F-733E7CD0C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300" y="0"/>
            <a:ext cx="1155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Description</a:t>
            </a:r>
          </a:p>
        </p:txBody>
      </p:sp>
      <p:sp>
        <p:nvSpPr>
          <p:cNvPr id="37892" name="Rectangle 82">
            <a:extLst>
              <a:ext uri="{FF2B5EF4-FFF2-40B4-BE49-F238E27FC236}">
                <a16:creationId xmlns:a16="http://schemas.microsoft.com/office/drawing/2014/main" id="{58052B0D-BFE6-4A90-8CFF-9624A6055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4097338"/>
            <a:ext cx="52990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=1 (I/O)       =0 (Register)                            =1(Indir)         =0(Dir)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C9977DE4-B567-4B26-8BBE-62CB52422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835025"/>
            <a:ext cx="1833562" cy="327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A3BE113A-DE16-47B8-8607-77A9FBE30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782638"/>
            <a:ext cx="18208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start</a:t>
            </a:r>
          </a:p>
          <a:p>
            <a:pPr algn="ctr">
              <a:lnSpc>
                <a:spcPct val="90000"/>
              </a:lnSpc>
            </a:pPr>
            <a:r>
              <a:rPr lang="en-US" altLang="ko-KR"/>
              <a:t>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/>
              <a:t> 0</a:t>
            </a:r>
          </a:p>
        </p:txBody>
      </p:sp>
      <p:sp>
        <p:nvSpPr>
          <p:cNvPr id="37895" name="AutoShape 6">
            <a:extLst>
              <a:ext uri="{FF2B5EF4-FFF2-40B4-BE49-F238E27FC236}">
                <a16:creationId xmlns:a16="http://schemas.microsoft.com/office/drawing/2014/main" id="{1F2BFF61-BE45-4505-BE35-3D0EF4AD4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1366838"/>
            <a:ext cx="428625" cy="339725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E7C90A49-2874-478C-800C-080790D32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1404938"/>
            <a:ext cx="30956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R</a:t>
            </a:r>
          </a:p>
        </p:txBody>
      </p:sp>
      <p:sp>
        <p:nvSpPr>
          <p:cNvPr id="37897" name="Rectangle 8">
            <a:extLst>
              <a:ext uri="{FF2B5EF4-FFF2-40B4-BE49-F238E27FC236}">
                <a16:creationId xmlns:a16="http://schemas.microsoft.com/office/drawing/2014/main" id="{479A2E02-4376-458D-A7CF-E6C14D3A0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1919288"/>
            <a:ext cx="1079500" cy="2174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898" name="Rectangle 9">
            <a:extLst>
              <a:ext uri="{FF2B5EF4-FFF2-40B4-BE49-F238E27FC236}">
                <a16:creationId xmlns:a16="http://schemas.microsoft.com/office/drawing/2014/main" id="{B51CF926-F0F6-495F-8633-4FB471AF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0" y="1898650"/>
            <a:ext cx="93503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AR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PC</a:t>
            </a:r>
          </a:p>
        </p:txBody>
      </p:sp>
      <p:sp>
        <p:nvSpPr>
          <p:cNvPr id="37899" name="Rectangle 10">
            <a:extLst>
              <a:ext uri="{FF2B5EF4-FFF2-40B4-BE49-F238E27FC236}">
                <a16:creationId xmlns:a16="http://schemas.microsoft.com/office/drawing/2014/main" id="{4509CBFE-6E15-42F0-9A41-AADDF752C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1693863"/>
            <a:ext cx="5381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FF0000"/>
                </a:solidFill>
              </a:rPr>
              <a:t>R’T</a:t>
            </a:r>
            <a:r>
              <a:rPr lang="en-US" altLang="ko-KR" sz="14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900" name="Rectangle 11">
            <a:extLst>
              <a:ext uri="{FF2B5EF4-FFF2-40B4-BE49-F238E27FC236}">
                <a16:creationId xmlns:a16="http://schemas.microsoft.com/office/drawing/2014/main" id="{EA9002EB-6B5C-483D-B704-6BC16EFD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2239963"/>
            <a:ext cx="2249487" cy="24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901" name="Rectangle 12">
            <a:extLst>
              <a:ext uri="{FF2B5EF4-FFF2-40B4-BE49-F238E27FC236}">
                <a16:creationId xmlns:a16="http://schemas.microsoft.com/office/drawing/2014/main" id="{01EAD333-E801-45E9-9F9F-356657103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232025"/>
            <a:ext cx="2266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IR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/>
              <a:t> </a:t>
            </a:r>
            <a:r>
              <a:rPr lang="en-US" altLang="ko-KR" sz="1400"/>
              <a:t>M[AR], 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PC + 1</a:t>
            </a:r>
          </a:p>
        </p:txBody>
      </p:sp>
      <p:sp>
        <p:nvSpPr>
          <p:cNvPr id="37902" name="Rectangle 13">
            <a:extLst>
              <a:ext uri="{FF2B5EF4-FFF2-40B4-BE49-F238E27FC236}">
                <a16:creationId xmlns:a16="http://schemas.microsoft.com/office/drawing/2014/main" id="{D1DA3911-B931-4F63-8D26-F8B3E088E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2012950"/>
            <a:ext cx="5381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FF0000"/>
                </a:solidFill>
              </a:rPr>
              <a:t>R’T</a:t>
            </a:r>
            <a:r>
              <a:rPr lang="en-US" altLang="ko-KR" sz="14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903" name="Rectangle 14">
            <a:extLst>
              <a:ext uri="{FF2B5EF4-FFF2-40B4-BE49-F238E27FC236}">
                <a16:creationId xmlns:a16="http://schemas.microsoft.com/office/drawing/2014/main" id="{1CB9475F-A2D0-4E5F-8772-628A2F8D2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2674938"/>
            <a:ext cx="2540000" cy="415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904" name="Rectangle 15">
            <a:extLst>
              <a:ext uri="{FF2B5EF4-FFF2-40B4-BE49-F238E27FC236}">
                <a16:creationId xmlns:a16="http://schemas.microsoft.com/office/drawing/2014/main" id="{C1AAF2DF-F144-43C2-A273-6EA3F3E1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2665413"/>
            <a:ext cx="25415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AR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IR(0~11), I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IR(15)</a:t>
            </a:r>
          </a:p>
          <a:p>
            <a:pPr algn="ctr"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0</a:t>
            </a:r>
            <a:r>
              <a:rPr lang="en-US" altLang="ko-KR" sz="1400"/>
              <a:t>...D</a:t>
            </a:r>
            <a:r>
              <a:rPr lang="en-US" altLang="ko-KR" sz="1400" baseline="-25000"/>
              <a:t>7</a:t>
            </a:r>
            <a:r>
              <a:rPr lang="en-US" altLang="ko-KR" sz="1400"/>
              <a:t>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Decode IR(12 ~ 14)</a:t>
            </a:r>
          </a:p>
        </p:txBody>
      </p:sp>
      <p:sp>
        <p:nvSpPr>
          <p:cNvPr id="37905" name="Rectangle 16">
            <a:extLst>
              <a:ext uri="{FF2B5EF4-FFF2-40B4-BE49-F238E27FC236}">
                <a16:creationId xmlns:a16="http://schemas.microsoft.com/office/drawing/2014/main" id="{FF4F5DDD-D07B-43F3-ABA1-E4F303823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2449513"/>
            <a:ext cx="5810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FF0000"/>
                </a:solidFill>
              </a:rPr>
              <a:t>R’T</a:t>
            </a:r>
            <a:r>
              <a:rPr lang="en-US" altLang="ko-KR" sz="14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7906" name="Rectangle 17">
            <a:extLst>
              <a:ext uri="{FF2B5EF4-FFF2-40B4-BE49-F238E27FC236}">
                <a16:creationId xmlns:a16="http://schemas.microsoft.com/office/drawing/2014/main" id="{739AAF9E-2EC2-423E-9F61-8AD3BC73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1919288"/>
            <a:ext cx="1604962" cy="196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907" name="Rectangle 18">
            <a:extLst>
              <a:ext uri="{FF2B5EF4-FFF2-40B4-BE49-F238E27FC236}">
                <a16:creationId xmlns:a16="http://schemas.microsoft.com/office/drawing/2014/main" id="{C70B6CB3-CD9A-46E0-80CA-4224B008F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1890713"/>
            <a:ext cx="161766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AR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0, TR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PC</a:t>
            </a:r>
          </a:p>
        </p:txBody>
      </p:sp>
      <p:sp>
        <p:nvSpPr>
          <p:cNvPr id="37908" name="Rectangle 19">
            <a:extLst>
              <a:ext uri="{FF2B5EF4-FFF2-40B4-BE49-F238E27FC236}">
                <a16:creationId xmlns:a16="http://schemas.microsoft.com/office/drawing/2014/main" id="{BBE77F83-DB4E-4ED6-AE3C-7C411465B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1654175"/>
            <a:ext cx="4810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RT</a:t>
            </a:r>
            <a:r>
              <a:rPr lang="en-US" altLang="ko-KR" sz="1400" baseline="-25000"/>
              <a:t>0</a:t>
            </a:r>
          </a:p>
        </p:txBody>
      </p:sp>
      <p:sp>
        <p:nvSpPr>
          <p:cNvPr id="37909" name="Rectangle 20">
            <a:extLst>
              <a:ext uri="{FF2B5EF4-FFF2-40B4-BE49-F238E27FC236}">
                <a16:creationId xmlns:a16="http://schemas.microsoft.com/office/drawing/2014/main" id="{58C9830F-EE15-4EDF-8F8E-C415B925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2262188"/>
            <a:ext cx="2119312" cy="2428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910" name="Rectangle 21">
            <a:extLst>
              <a:ext uri="{FF2B5EF4-FFF2-40B4-BE49-F238E27FC236}">
                <a16:creationId xmlns:a16="http://schemas.microsoft.com/office/drawing/2014/main" id="{532411D7-B7DD-403D-8B3C-2EF22C62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2251075"/>
            <a:ext cx="18827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M[AR]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TR, 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</p:txBody>
      </p:sp>
      <p:sp>
        <p:nvSpPr>
          <p:cNvPr id="37911" name="Rectangle 22">
            <a:extLst>
              <a:ext uri="{FF2B5EF4-FFF2-40B4-BE49-F238E27FC236}">
                <a16:creationId xmlns:a16="http://schemas.microsoft.com/office/drawing/2014/main" id="{FE4C8F20-A705-4BAC-B15F-3D4C7A7FE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2014538"/>
            <a:ext cx="4810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RT</a:t>
            </a:r>
            <a:r>
              <a:rPr lang="en-US" altLang="ko-KR" sz="1400" baseline="-25000"/>
              <a:t>1</a:t>
            </a:r>
          </a:p>
        </p:txBody>
      </p:sp>
      <p:sp>
        <p:nvSpPr>
          <p:cNvPr id="37912" name="Rectangle 23">
            <a:extLst>
              <a:ext uri="{FF2B5EF4-FFF2-40B4-BE49-F238E27FC236}">
                <a16:creationId xmlns:a16="http://schemas.microsoft.com/office/drawing/2014/main" id="{C2083C5C-3E2E-46DA-AF5C-7DF9D6995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2706688"/>
            <a:ext cx="2132012" cy="373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913" name="Rectangle 24">
            <a:extLst>
              <a:ext uri="{FF2B5EF4-FFF2-40B4-BE49-F238E27FC236}">
                <a16:creationId xmlns:a16="http://schemas.microsoft.com/office/drawing/2014/main" id="{4E00F348-6AD6-4025-9FB8-6E235EAA0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2676525"/>
            <a:ext cx="1968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PC + 1, IEN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algn="ctr">
              <a:lnSpc>
                <a:spcPct val="90000"/>
              </a:lnSpc>
            </a:pPr>
            <a:r>
              <a:rPr lang="en-US" altLang="ko-KR" sz="1400"/>
              <a:t>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0, 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</p:txBody>
      </p:sp>
      <p:sp>
        <p:nvSpPr>
          <p:cNvPr id="37914" name="Rectangle 25">
            <a:extLst>
              <a:ext uri="{FF2B5EF4-FFF2-40B4-BE49-F238E27FC236}">
                <a16:creationId xmlns:a16="http://schemas.microsoft.com/office/drawing/2014/main" id="{22E229EC-8535-4433-8F61-4431A1DEA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2462213"/>
            <a:ext cx="4810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RT</a:t>
            </a:r>
            <a:r>
              <a:rPr lang="en-US" altLang="ko-KR" sz="1400" baseline="-25000"/>
              <a:t>2</a:t>
            </a:r>
          </a:p>
        </p:txBody>
      </p:sp>
      <p:sp>
        <p:nvSpPr>
          <p:cNvPr id="37915" name="AutoShape 26">
            <a:extLst>
              <a:ext uri="{FF2B5EF4-FFF2-40B4-BE49-F238E27FC236}">
                <a16:creationId xmlns:a16="http://schemas.microsoft.com/office/drawing/2014/main" id="{44290541-3B0E-4C79-B3BA-76E97A751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3462338"/>
            <a:ext cx="527050" cy="352425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916" name="Rectangle 27">
            <a:extLst>
              <a:ext uri="{FF2B5EF4-FFF2-40B4-BE49-F238E27FC236}">
                <a16:creationId xmlns:a16="http://schemas.microsoft.com/office/drawing/2014/main" id="{F23E617C-E05F-4657-B0BE-D81F89B7F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3497263"/>
            <a:ext cx="37306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7</a:t>
            </a:r>
          </a:p>
        </p:txBody>
      </p:sp>
      <p:sp>
        <p:nvSpPr>
          <p:cNvPr id="37917" name="AutoShape 28">
            <a:extLst>
              <a:ext uri="{FF2B5EF4-FFF2-40B4-BE49-F238E27FC236}">
                <a16:creationId xmlns:a16="http://schemas.microsoft.com/office/drawing/2014/main" id="{E2710BE8-E0AB-4CFA-BAB2-9373FAE9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738" y="4219575"/>
            <a:ext cx="315912" cy="24765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918" name="Rectangle 29">
            <a:extLst>
              <a:ext uri="{FF2B5EF4-FFF2-40B4-BE49-F238E27FC236}">
                <a16:creationId xmlns:a16="http://schemas.microsoft.com/office/drawing/2014/main" id="{33755B3C-4548-4613-8F13-68E4C94C9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4222750"/>
            <a:ext cx="2301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I</a:t>
            </a:r>
          </a:p>
        </p:txBody>
      </p:sp>
      <p:sp>
        <p:nvSpPr>
          <p:cNvPr id="37919" name="AutoShape 30">
            <a:extLst>
              <a:ext uri="{FF2B5EF4-FFF2-40B4-BE49-F238E27FC236}">
                <a16:creationId xmlns:a16="http://schemas.microsoft.com/office/drawing/2014/main" id="{FB3FD2CD-1F04-4ED1-B1F1-BADFF03DF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4230688"/>
            <a:ext cx="315912" cy="24765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920" name="Rectangle 31">
            <a:extLst>
              <a:ext uri="{FF2B5EF4-FFF2-40B4-BE49-F238E27FC236}">
                <a16:creationId xmlns:a16="http://schemas.microsoft.com/office/drawing/2014/main" id="{18678AB8-07C4-487B-A618-AC67937C5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4233863"/>
            <a:ext cx="230187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I</a:t>
            </a:r>
          </a:p>
        </p:txBody>
      </p:sp>
      <p:sp>
        <p:nvSpPr>
          <p:cNvPr id="37921" name="Rectangle 32">
            <a:extLst>
              <a:ext uri="{FF2B5EF4-FFF2-40B4-BE49-F238E27FC236}">
                <a16:creationId xmlns:a16="http://schemas.microsoft.com/office/drawing/2014/main" id="{6F2A796B-9FD6-4A32-8D03-8BDEFBB51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5068888"/>
            <a:ext cx="1000125" cy="6365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922" name="Rectangle 33">
            <a:extLst>
              <a:ext uri="{FF2B5EF4-FFF2-40B4-BE49-F238E27FC236}">
                <a16:creationId xmlns:a16="http://schemas.microsoft.com/office/drawing/2014/main" id="{1CE7CD31-853C-4099-9ED7-09D0950FE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5060950"/>
            <a:ext cx="10953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Execute</a:t>
            </a:r>
          </a:p>
          <a:p>
            <a:pPr algn="ctr">
              <a:lnSpc>
                <a:spcPct val="90000"/>
              </a:lnSpc>
            </a:pPr>
            <a:r>
              <a:rPr lang="en-US" altLang="ko-KR" sz="1400"/>
              <a:t>I/O</a:t>
            </a:r>
          </a:p>
          <a:p>
            <a:pPr algn="ctr">
              <a:lnSpc>
                <a:spcPct val="90000"/>
              </a:lnSpc>
            </a:pPr>
            <a:r>
              <a:rPr lang="en-US" altLang="ko-KR" sz="1400"/>
              <a:t>Instruction</a:t>
            </a:r>
          </a:p>
        </p:txBody>
      </p:sp>
      <p:sp>
        <p:nvSpPr>
          <p:cNvPr id="37923" name="Rectangle 34">
            <a:extLst>
              <a:ext uri="{FF2B5EF4-FFF2-40B4-BE49-F238E27FC236}">
                <a16:creationId xmlns:a16="http://schemas.microsoft.com/office/drawing/2014/main" id="{6A50A9BB-5CCB-4F65-87FE-0C078275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5068888"/>
            <a:ext cx="1039812" cy="6365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924" name="Rectangle 35">
            <a:extLst>
              <a:ext uri="{FF2B5EF4-FFF2-40B4-BE49-F238E27FC236}">
                <a16:creationId xmlns:a16="http://schemas.microsoft.com/office/drawing/2014/main" id="{AB537EBC-82FB-4E2F-B859-ED48380CB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25" y="5049838"/>
            <a:ext cx="109537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Execute</a:t>
            </a:r>
          </a:p>
          <a:p>
            <a:pPr algn="ctr">
              <a:lnSpc>
                <a:spcPct val="90000"/>
              </a:lnSpc>
            </a:pPr>
            <a:r>
              <a:rPr lang="en-US" altLang="ko-KR" sz="1400"/>
              <a:t>RR</a:t>
            </a:r>
          </a:p>
          <a:p>
            <a:pPr algn="ctr">
              <a:lnSpc>
                <a:spcPct val="90000"/>
              </a:lnSpc>
            </a:pPr>
            <a:r>
              <a:rPr lang="en-US" altLang="ko-KR" sz="1400"/>
              <a:t>Instruction</a:t>
            </a:r>
          </a:p>
        </p:txBody>
      </p:sp>
      <p:sp>
        <p:nvSpPr>
          <p:cNvPr id="37925" name="Rectangle 36">
            <a:extLst>
              <a:ext uri="{FF2B5EF4-FFF2-40B4-BE49-F238E27FC236}">
                <a16:creationId xmlns:a16="http://schemas.microsoft.com/office/drawing/2014/main" id="{8EFB276B-3B34-4B9B-97B1-18B53958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5080000"/>
            <a:ext cx="1117600" cy="215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926" name="Rectangle 37">
            <a:extLst>
              <a:ext uri="{FF2B5EF4-FFF2-40B4-BE49-F238E27FC236}">
                <a16:creationId xmlns:a16="http://schemas.microsoft.com/office/drawing/2014/main" id="{F361ADC7-4B5E-44E5-AED3-1271DB1B7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525" y="5041900"/>
            <a:ext cx="12207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AR &lt;- M[AR]</a:t>
            </a:r>
          </a:p>
        </p:txBody>
      </p:sp>
      <p:sp>
        <p:nvSpPr>
          <p:cNvPr id="37927" name="Rectangle 38">
            <a:extLst>
              <a:ext uri="{FF2B5EF4-FFF2-40B4-BE49-F238E27FC236}">
                <a16:creationId xmlns:a16="http://schemas.microsoft.com/office/drawing/2014/main" id="{CCE5C1F9-66E5-4F31-9141-871A4AED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5091113"/>
            <a:ext cx="1052512" cy="195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928" name="Rectangle 39">
            <a:extLst>
              <a:ext uri="{FF2B5EF4-FFF2-40B4-BE49-F238E27FC236}">
                <a16:creationId xmlns:a16="http://schemas.microsoft.com/office/drawing/2014/main" id="{63F3D778-CE34-4202-8CC6-8D61CD3B0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5053013"/>
            <a:ext cx="4857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Idle</a:t>
            </a:r>
          </a:p>
        </p:txBody>
      </p:sp>
      <p:sp>
        <p:nvSpPr>
          <p:cNvPr id="37929" name="Rectangle 40">
            <a:extLst>
              <a:ext uri="{FF2B5EF4-FFF2-40B4-BE49-F238E27FC236}">
                <a16:creationId xmlns:a16="http://schemas.microsoft.com/office/drawing/2014/main" id="{BA0A0FD3-FBC4-46EB-A0DE-1FB17916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4832350"/>
            <a:ext cx="26622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7</a:t>
            </a:r>
            <a:r>
              <a:rPr lang="en-US" altLang="ko-KR" sz="1400"/>
              <a:t>IT</a:t>
            </a:r>
            <a:r>
              <a:rPr lang="en-US" altLang="ko-KR" sz="1400" baseline="-25000"/>
              <a:t>3 </a:t>
            </a:r>
            <a:r>
              <a:rPr lang="en-US" altLang="ko-KR" sz="1400"/>
              <a:t>                                D</a:t>
            </a:r>
            <a:r>
              <a:rPr lang="en-US" altLang="ko-KR" sz="1400" baseline="-25000"/>
              <a:t>7</a:t>
            </a:r>
            <a:r>
              <a:rPr lang="en-US" altLang="ko-KR" sz="1400"/>
              <a:t>I’T</a:t>
            </a:r>
            <a:r>
              <a:rPr lang="en-US" altLang="ko-KR" sz="1400" baseline="-25000"/>
              <a:t>3</a:t>
            </a:r>
          </a:p>
        </p:txBody>
      </p:sp>
      <p:sp>
        <p:nvSpPr>
          <p:cNvPr id="37930" name="Rectangle 41">
            <a:extLst>
              <a:ext uri="{FF2B5EF4-FFF2-40B4-BE49-F238E27FC236}">
                <a16:creationId xmlns:a16="http://schemas.microsoft.com/office/drawing/2014/main" id="{70DA8C8A-B42F-4F5C-BD45-2E73251B6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4841875"/>
            <a:ext cx="25844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7</a:t>
            </a:r>
            <a:r>
              <a:rPr lang="en-US" altLang="ko-KR" sz="1400"/>
              <a:t>’IT3</a:t>
            </a:r>
            <a:r>
              <a:rPr lang="en-US" altLang="ko-KR" sz="1400" baseline="-25000"/>
              <a:t> </a:t>
            </a:r>
            <a:r>
              <a:rPr lang="en-US" altLang="ko-KR" sz="1400"/>
              <a:t>                           D</a:t>
            </a:r>
            <a:r>
              <a:rPr lang="en-US" altLang="ko-KR" sz="1400" baseline="-25000"/>
              <a:t>7</a:t>
            </a:r>
            <a:r>
              <a:rPr lang="en-US" altLang="ko-KR" sz="1400"/>
              <a:t>’I’T3</a:t>
            </a:r>
          </a:p>
        </p:txBody>
      </p:sp>
      <p:sp>
        <p:nvSpPr>
          <p:cNvPr id="37931" name="Rectangle 42">
            <a:extLst>
              <a:ext uri="{FF2B5EF4-FFF2-40B4-BE49-F238E27FC236}">
                <a16:creationId xmlns:a16="http://schemas.microsoft.com/office/drawing/2014/main" id="{75B9F3B5-655D-4814-AD58-32B4C60D7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5638800"/>
            <a:ext cx="1577975" cy="4857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932" name="Rectangle 43">
            <a:extLst>
              <a:ext uri="{FF2B5EF4-FFF2-40B4-BE49-F238E27FC236}">
                <a16:creationId xmlns:a16="http://schemas.microsoft.com/office/drawing/2014/main" id="{D2076A36-71FC-4715-9B27-A766A11BB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5648325"/>
            <a:ext cx="12350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/>
              <a:t>Execute  MR</a:t>
            </a:r>
          </a:p>
          <a:p>
            <a:pPr algn="ctr">
              <a:lnSpc>
                <a:spcPct val="90000"/>
              </a:lnSpc>
            </a:pPr>
            <a:r>
              <a:rPr lang="en-US" altLang="ko-KR" sz="1400"/>
              <a:t>Instruction</a:t>
            </a:r>
          </a:p>
        </p:txBody>
      </p:sp>
      <p:sp>
        <p:nvSpPr>
          <p:cNvPr id="37933" name="Line 44">
            <a:extLst>
              <a:ext uri="{FF2B5EF4-FFF2-40B4-BE49-F238E27FC236}">
                <a16:creationId xmlns:a16="http://schemas.microsoft.com/office/drawing/2014/main" id="{BD5E5057-E47E-4593-BC1C-6B93214B3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1173163"/>
            <a:ext cx="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Line 45">
            <a:extLst>
              <a:ext uri="{FF2B5EF4-FFF2-40B4-BE49-F238E27FC236}">
                <a16:creationId xmlns:a16="http://schemas.microsoft.com/office/drawing/2014/main" id="{E93F5C51-90AC-4875-BD8C-50CD94F43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5363" y="1536700"/>
            <a:ext cx="1368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5" name="Line 46">
            <a:extLst>
              <a:ext uri="{FF2B5EF4-FFF2-40B4-BE49-F238E27FC236}">
                <a16:creationId xmlns:a16="http://schemas.microsoft.com/office/drawing/2014/main" id="{A3113CC9-4F4E-448A-945B-617808819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1544638"/>
            <a:ext cx="0" cy="354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6" name="Line 47">
            <a:extLst>
              <a:ext uri="{FF2B5EF4-FFF2-40B4-BE49-F238E27FC236}">
                <a16:creationId xmlns:a16="http://schemas.microsoft.com/office/drawing/2014/main" id="{04CA21DB-EE31-43CD-B4F0-DEA3F868B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425" y="1536700"/>
            <a:ext cx="1493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7" name="Line 48">
            <a:extLst>
              <a:ext uri="{FF2B5EF4-FFF2-40B4-BE49-F238E27FC236}">
                <a16:creationId xmlns:a16="http://schemas.microsoft.com/office/drawing/2014/main" id="{CD3C71E9-D9D1-4814-B419-01E1CF186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975" y="1524000"/>
            <a:ext cx="0" cy="39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8" name="Line 49">
            <a:extLst>
              <a:ext uri="{FF2B5EF4-FFF2-40B4-BE49-F238E27FC236}">
                <a16:creationId xmlns:a16="http://schemas.microsoft.com/office/drawing/2014/main" id="{FA4C98C8-D83F-467C-8890-A816B85B2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5363" y="2147888"/>
            <a:ext cx="0" cy="71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9" name="Line 50">
            <a:extLst>
              <a:ext uri="{FF2B5EF4-FFF2-40B4-BE49-F238E27FC236}">
                <a16:creationId xmlns:a16="http://schemas.microsoft.com/office/drawing/2014/main" id="{83478357-BBC4-42D6-98D2-62FF4C5DD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5363" y="2487613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Line 51">
            <a:extLst>
              <a:ext uri="{FF2B5EF4-FFF2-40B4-BE49-F238E27FC236}">
                <a16:creationId xmlns:a16="http://schemas.microsoft.com/office/drawing/2014/main" id="{708AF376-C338-4418-8E07-A3FA6FBC9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975" y="212725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1" name="Line 52">
            <a:extLst>
              <a:ext uri="{FF2B5EF4-FFF2-40B4-BE49-F238E27FC236}">
                <a16:creationId xmlns:a16="http://schemas.microsoft.com/office/drawing/2014/main" id="{C749F7BA-64A1-49F0-B34C-E612646B7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2508250"/>
            <a:ext cx="0" cy="187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53">
            <a:extLst>
              <a:ext uri="{FF2B5EF4-FFF2-40B4-BE49-F238E27FC236}">
                <a16:creationId xmlns:a16="http://schemas.microsoft.com/office/drawing/2014/main" id="{7F2F414D-973F-473D-9794-D8A12E211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5363" y="3094038"/>
            <a:ext cx="0" cy="88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Line 54">
            <a:extLst>
              <a:ext uri="{FF2B5EF4-FFF2-40B4-BE49-F238E27FC236}">
                <a16:creationId xmlns:a16="http://schemas.microsoft.com/office/drawing/2014/main" id="{07B3E0BD-5F00-407D-8E40-A6064D0B9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9013" y="3182938"/>
            <a:ext cx="163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4" name="Line 55">
            <a:extLst>
              <a:ext uri="{FF2B5EF4-FFF2-40B4-BE49-F238E27FC236}">
                <a16:creationId xmlns:a16="http://schemas.microsoft.com/office/drawing/2014/main" id="{01B732D0-51D1-4F5B-8878-C45F3DACD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7313" y="319405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5" name="Line 56">
            <a:extLst>
              <a:ext uri="{FF2B5EF4-FFF2-40B4-BE49-F238E27FC236}">
                <a16:creationId xmlns:a16="http://schemas.microsoft.com/office/drawing/2014/main" id="{D9EC6827-2AD2-425C-BB25-ECACDB170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925" y="3079750"/>
            <a:ext cx="0" cy="207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6" name="Line 57">
            <a:extLst>
              <a:ext uri="{FF2B5EF4-FFF2-40B4-BE49-F238E27FC236}">
                <a16:creationId xmlns:a16="http://schemas.microsoft.com/office/drawing/2014/main" id="{B01EBC8F-448C-4A77-A67F-997EB685E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276600"/>
            <a:ext cx="1573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7" name="Line 58">
            <a:extLst>
              <a:ext uri="{FF2B5EF4-FFF2-40B4-BE49-F238E27FC236}">
                <a16:creationId xmlns:a16="http://schemas.microsoft.com/office/drawing/2014/main" id="{B8775873-A182-4E58-B48B-5593AF4ED7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4538" y="1287463"/>
            <a:ext cx="0" cy="200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8" name="Line 59">
            <a:extLst>
              <a:ext uri="{FF2B5EF4-FFF2-40B4-BE49-F238E27FC236}">
                <a16:creationId xmlns:a16="http://schemas.microsoft.com/office/drawing/2014/main" id="{1F2A0354-C4AA-4001-8EBC-C9E786DF15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0950" y="1296988"/>
            <a:ext cx="3316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9" name="Line 60">
            <a:extLst>
              <a:ext uri="{FF2B5EF4-FFF2-40B4-BE49-F238E27FC236}">
                <a16:creationId xmlns:a16="http://schemas.microsoft.com/office/drawing/2014/main" id="{03E7E2AE-927D-4685-AEE8-2CA482812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0838" y="3644900"/>
            <a:ext cx="1525587" cy="46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0" name="Line 61">
            <a:extLst>
              <a:ext uri="{FF2B5EF4-FFF2-40B4-BE49-F238E27FC236}">
                <a16:creationId xmlns:a16="http://schemas.microsoft.com/office/drawing/2014/main" id="{E2D59002-B681-48FE-A9DE-5DAE4E9DB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5788" y="3643313"/>
            <a:ext cx="0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Line 62">
            <a:extLst>
              <a:ext uri="{FF2B5EF4-FFF2-40B4-BE49-F238E27FC236}">
                <a16:creationId xmlns:a16="http://schemas.microsoft.com/office/drawing/2014/main" id="{55A064CC-1D4D-4943-83E6-C9B8400E7D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649663"/>
            <a:ext cx="1500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2" name="Line 63">
            <a:extLst>
              <a:ext uri="{FF2B5EF4-FFF2-40B4-BE49-F238E27FC236}">
                <a16:creationId xmlns:a16="http://schemas.microsoft.com/office/drawing/2014/main" id="{35899BD5-947E-426D-B3BE-13E9BD8E0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0" y="3659188"/>
            <a:ext cx="0" cy="560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3" name="Line 64">
            <a:extLst>
              <a:ext uri="{FF2B5EF4-FFF2-40B4-BE49-F238E27FC236}">
                <a16:creationId xmlns:a16="http://schemas.microsoft.com/office/drawing/2014/main" id="{E5260247-79EC-49FC-A1AF-0360D74A3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6475" y="4343400"/>
            <a:ext cx="573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Line 65">
            <a:extLst>
              <a:ext uri="{FF2B5EF4-FFF2-40B4-BE49-F238E27FC236}">
                <a16:creationId xmlns:a16="http://schemas.microsoft.com/office/drawing/2014/main" id="{A8422A1B-7826-4A13-A734-03D8775C5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4352925"/>
            <a:ext cx="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5" name="Line 66">
            <a:extLst>
              <a:ext uri="{FF2B5EF4-FFF2-40B4-BE49-F238E27FC236}">
                <a16:creationId xmlns:a16="http://schemas.microsoft.com/office/drawing/2014/main" id="{81204BFA-52B4-410B-B417-A7AAA79A95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9700" y="4343400"/>
            <a:ext cx="579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6" name="Line 68">
            <a:extLst>
              <a:ext uri="{FF2B5EF4-FFF2-40B4-BE49-F238E27FC236}">
                <a16:creationId xmlns:a16="http://schemas.microsoft.com/office/drawing/2014/main" id="{E75977FD-F0F3-4F53-A53E-07E66F7C32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352925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Line 69">
            <a:extLst>
              <a:ext uri="{FF2B5EF4-FFF2-40B4-BE49-F238E27FC236}">
                <a16:creationId xmlns:a16="http://schemas.microsoft.com/office/drawing/2014/main" id="{AB2E1E0E-A806-4E5C-B9F6-257BDBFC5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900" y="4364038"/>
            <a:ext cx="0" cy="695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8" name="Line 70">
            <a:extLst>
              <a:ext uri="{FF2B5EF4-FFF2-40B4-BE49-F238E27FC236}">
                <a16:creationId xmlns:a16="http://schemas.microsoft.com/office/drawing/2014/main" id="{8788B804-93A6-4A95-9F77-226FAEA9E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588" y="4364038"/>
            <a:ext cx="3413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59" name="Line 71">
            <a:extLst>
              <a:ext uri="{FF2B5EF4-FFF2-40B4-BE49-F238E27FC236}">
                <a16:creationId xmlns:a16="http://schemas.microsoft.com/office/drawing/2014/main" id="{A972C86B-170D-4175-8914-B9ABB454B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188" y="4373563"/>
            <a:ext cx="0" cy="695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Line 72">
            <a:extLst>
              <a:ext uri="{FF2B5EF4-FFF2-40B4-BE49-F238E27FC236}">
                <a16:creationId xmlns:a16="http://schemas.microsoft.com/office/drawing/2014/main" id="{1F8F1AAF-64D9-4C23-B9FD-657B665A4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600" y="5295900"/>
            <a:ext cx="0" cy="333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61" name="Line 73">
            <a:extLst>
              <a:ext uri="{FF2B5EF4-FFF2-40B4-BE49-F238E27FC236}">
                <a16:creationId xmlns:a16="http://schemas.microsoft.com/office/drawing/2014/main" id="{19B9D15F-99EA-49EC-8E36-67A3E8A74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188" y="5295900"/>
            <a:ext cx="0" cy="333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62" name="Line 75">
            <a:extLst>
              <a:ext uri="{FF2B5EF4-FFF2-40B4-BE49-F238E27FC236}">
                <a16:creationId xmlns:a16="http://schemas.microsoft.com/office/drawing/2014/main" id="{A15FB086-F7F2-480F-9999-16051DEAFA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2150" y="6423025"/>
            <a:ext cx="7880350" cy="46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Line 76">
            <a:extLst>
              <a:ext uri="{FF2B5EF4-FFF2-40B4-BE49-F238E27FC236}">
                <a16:creationId xmlns:a16="http://schemas.microsoft.com/office/drawing/2014/main" id="{A84C1264-D936-4C68-A309-DAADCBC87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6213" y="5667375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64" name="Line 77">
            <a:extLst>
              <a:ext uri="{FF2B5EF4-FFF2-40B4-BE49-F238E27FC236}">
                <a16:creationId xmlns:a16="http://schemas.microsoft.com/office/drawing/2014/main" id="{B59F568B-3472-437C-B5F2-8E4FA61DF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5695950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65" name="Line 79">
            <a:extLst>
              <a:ext uri="{FF2B5EF4-FFF2-40B4-BE49-F238E27FC236}">
                <a16:creationId xmlns:a16="http://schemas.microsoft.com/office/drawing/2014/main" id="{0F9F5E15-69FD-49BB-BBF5-F6B6F8DBDF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8650" y="954088"/>
            <a:ext cx="2295525" cy="46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80">
            <a:extLst>
              <a:ext uri="{FF2B5EF4-FFF2-40B4-BE49-F238E27FC236}">
                <a16:creationId xmlns:a16="http://schemas.microsoft.com/office/drawing/2014/main" id="{CC67F98A-CAD0-4EF8-89CC-F144F4102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1312863"/>
            <a:ext cx="32131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=0(Instruction              =1 (interrupt 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 Cycle)                            Cycle)</a:t>
            </a:r>
          </a:p>
        </p:txBody>
      </p:sp>
      <p:sp>
        <p:nvSpPr>
          <p:cNvPr id="37967" name="Rectangle 81">
            <a:extLst>
              <a:ext uri="{FF2B5EF4-FFF2-40B4-BE49-F238E27FC236}">
                <a16:creationId xmlns:a16="http://schemas.microsoft.com/office/drawing/2014/main" id="{BD0C8D4A-7389-40D1-A622-487C2050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3424238"/>
            <a:ext cx="37465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=1(Register or I/O)              =0(Memory Ref)</a:t>
            </a:r>
          </a:p>
        </p:txBody>
      </p:sp>
      <p:sp>
        <p:nvSpPr>
          <p:cNvPr id="37968" name="Rectangle 83">
            <a:extLst>
              <a:ext uri="{FF2B5EF4-FFF2-40B4-BE49-F238E27FC236}">
                <a16:creationId xmlns:a16="http://schemas.microsoft.com/office/drawing/2014/main" id="{BE44CF93-E237-422E-B0D5-C1B014ED1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5619750"/>
            <a:ext cx="6778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 D</a:t>
            </a:r>
            <a:r>
              <a:rPr lang="en-US" altLang="ko-KR" sz="1400" baseline="-25000"/>
              <a:t>7</a:t>
            </a:r>
            <a:r>
              <a:rPr lang="en-US" altLang="ko-KR" sz="1400"/>
              <a:t>’T4</a:t>
            </a:r>
          </a:p>
        </p:txBody>
      </p:sp>
      <p:sp>
        <p:nvSpPr>
          <p:cNvPr id="37969" name="Line 85">
            <a:extLst>
              <a:ext uri="{FF2B5EF4-FFF2-40B4-BE49-F238E27FC236}">
                <a16:creationId xmlns:a16="http://schemas.microsoft.com/office/drawing/2014/main" id="{E9F3C5BE-146D-4E69-BA28-E95968816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5" y="4362450"/>
            <a:ext cx="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70" name="Line 86">
            <a:extLst>
              <a:ext uri="{FF2B5EF4-FFF2-40B4-BE49-F238E27FC236}">
                <a16:creationId xmlns:a16="http://schemas.microsoft.com/office/drawing/2014/main" id="{86EA5489-9ECE-4F31-9EB1-0DE6A73458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8650" y="971550"/>
            <a:ext cx="65088" cy="5468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71" name="Group 32">
            <a:extLst>
              <a:ext uri="{FF2B5EF4-FFF2-40B4-BE49-F238E27FC236}">
                <a16:creationId xmlns:a16="http://schemas.microsoft.com/office/drawing/2014/main" id="{54E05923-1679-4F86-90F3-AA96D6089D7E}"/>
              </a:ext>
            </a:extLst>
          </p:cNvPr>
          <p:cNvGrpSpPr>
            <a:grpSpLocks/>
          </p:cNvGrpSpPr>
          <p:nvPr/>
        </p:nvGrpSpPr>
        <p:grpSpPr bwMode="auto">
          <a:xfrm>
            <a:off x="7824788" y="4522788"/>
            <a:ext cx="479425" cy="333375"/>
            <a:chOff x="1704" y="2409"/>
            <a:chExt cx="268" cy="236"/>
          </a:xfrm>
        </p:grpSpPr>
        <p:sp>
          <p:nvSpPr>
            <p:cNvPr id="38012" name="Line 28">
              <a:extLst>
                <a:ext uri="{FF2B5EF4-FFF2-40B4-BE49-F238E27FC236}">
                  <a16:creationId xmlns:a16="http://schemas.microsoft.com/office/drawing/2014/main" id="{3944C07D-1E92-4DD7-9C35-1B7B79567B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4" y="2409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3" name="Line 29">
              <a:extLst>
                <a:ext uri="{FF2B5EF4-FFF2-40B4-BE49-F238E27FC236}">
                  <a16:creationId xmlns:a16="http://schemas.microsoft.com/office/drawing/2014/main" id="{0F6CDF3F-95D1-4366-853C-7B5A0C3FD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7" y="2531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4" name="Line 30">
              <a:extLst>
                <a:ext uri="{FF2B5EF4-FFF2-40B4-BE49-F238E27FC236}">
                  <a16:creationId xmlns:a16="http://schemas.microsoft.com/office/drawing/2014/main" id="{A9A8EE56-F0F2-450F-A937-07C8705BD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" y="2409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5" name="Line 31">
              <a:extLst>
                <a:ext uri="{FF2B5EF4-FFF2-40B4-BE49-F238E27FC236}">
                  <a16:creationId xmlns:a16="http://schemas.microsoft.com/office/drawing/2014/main" id="{87C50DE5-1B8E-4B65-8409-610218ABA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0" y="2531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72" name="Rectangle 35">
            <a:extLst>
              <a:ext uri="{FF2B5EF4-FFF2-40B4-BE49-F238E27FC236}">
                <a16:creationId xmlns:a16="http://schemas.microsoft.com/office/drawing/2014/main" id="{F15C2556-FF1E-46E7-8FAE-A201727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4586288"/>
            <a:ext cx="41433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IEN</a:t>
            </a:r>
          </a:p>
        </p:txBody>
      </p:sp>
      <p:grpSp>
        <p:nvGrpSpPr>
          <p:cNvPr id="37973" name="Group 40">
            <a:extLst>
              <a:ext uri="{FF2B5EF4-FFF2-40B4-BE49-F238E27FC236}">
                <a16:creationId xmlns:a16="http://schemas.microsoft.com/office/drawing/2014/main" id="{D42CC11B-B6F3-4BBA-B675-98F523D3F83E}"/>
              </a:ext>
            </a:extLst>
          </p:cNvPr>
          <p:cNvGrpSpPr>
            <a:grpSpLocks/>
          </p:cNvGrpSpPr>
          <p:nvPr/>
        </p:nvGrpSpPr>
        <p:grpSpPr bwMode="auto">
          <a:xfrm>
            <a:off x="7824788" y="5041900"/>
            <a:ext cx="479425" cy="333375"/>
            <a:chOff x="1704" y="2776"/>
            <a:chExt cx="268" cy="236"/>
          </a:xfrm>
        </p:grpSpPr>
        <p:sp>
          <p:nvSpPr>
            <p:cNvPr id="38008" name="Line 36">
              <a:extLst>
                <a:ext uri="{FF2B5EF4-FFF2-40B4-BE49-F238E27FC236}">
                  <a16:creationId xmlns:a16="http://schemas.microsoft.com/office/drawing/2014/main" id="{677FAC0D-556A-4FB3-AA82-B72F26CF49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4" y="2776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9" name="Line 37">
              <a:extLst>
                <a:ext uri="{FF2B5EF4-FFF2-40B4-BE49-F238E27FC236}">
                  <a16:creationId xmlns:a16="http://schemas.microsoft.com/office/drawing/2014/main" id="{7AF4E91B-7D3C-4FA5-B51A-CCBB187AF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7" y="2898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0" name="Line 38">
              <a:extLst>
                <a:ext uri="{FF2B5EF4-FFF2-40B4-BE49-F238E27FC236}">
                  <a16:creationId xmlns:a16="http://schemas.microsoft.com/office/drawing/2014/main" id="{96755842-F70E-4EEB-AF48-683F7D789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" y="2776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1" name="Line 39">
              <a:extLst>
                <a:ext uri="{FF2B5EF4-FFF2-40B4-BE49-F238E27FC236}">
                  <a16:creationId xmlns:a16="http://schemas.microsoft.com/office/drawing/2014/main" id="{C3C689D9-C108-4A56-A814-5E2AC8CF4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0" y="2898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74" name="Line 42">
            <a:extLst>
              <a:ext uri="{FF2B5EF4-FFF2-40B4-BE49-F238E27FC236}">
                <a16:creationId xmlns:a16="http://schemas.microsoft.com/office/drawing/2014/main" id="{BAC3EC0A-EDA7-43C2-A281-E3C7D5318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9738" y="485775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43">
            <a:extLst>
              <a:ext uri="{FF2B5EF4-FFF2-40B4-BE49-F238E27FC236}">
                <a16:creationId xmlns:a16="http://schemas.microsoft.com/office/drawing/2014/main" id="{31557A79-239D-46CD-95E2-2D344342A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713" y="5099050"/>
            <a:ext cx="4127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FGI</a:t>
            </a:r>
          </a:p>
        </p:txBody>
      </p:sp>
      <p:grpSp>
        <p:nvGrpSpPr>
          <p:cNvPr id="37976" name="Group 48">
            <a:extLst>
              <a:ext uri="{FF2B5EF4-FFF2-40B4-BE49-F238E27FC236}">
                <a16:creationId xmlns:a16="http://schemas.microsoft.com/office/drawing/2014/main" id="{3264558F-2443-4959-B50B-DCAA6F2E6BD8}"/>
              </a:ext>
            </a:extLst>
          </p:cNvPr>
          <p:cNvGrpSpPr>
            <a:grpSpLocks/>
          </p:cNvGrpSpPr>
          <p:nvPr/>
        </p:nvGrpSpPr>
        <p:grpSpPr bwMode="auto">
          <a:xfrm>
            <a:off x="7824788" y="5562600"/>
            <a:ext cx="479425" cy="333375"/>
            <a:chOff x="1704" y="3143"/>
            <a:chExt cx="268" cy="236"/>
          </a:xfrm>
        </p:grpSpPr>
        <p:sp>
          <p:nvSpPr>
            <p:cNvPr id="38004" name="Line 44">
              <a:extLst>
                <a:ext uri="{FF2B5EF4-FFF2-40B4-BE49-F238E27FC236}">
                  <a16:creationId xmlns:a16="http://schemas.microsoft.com/office/drawing/2014/main" id="{55C821AA-1319-4266-B257-BC72524E2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4" y="3143"/>
              <a:ext cx="146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5" name="Line 45">
              <a:extLst>
                <a:ext uri="{FF2B5EF4-FFF2-40B4-BE49-F238E27FC236}">
                  <a16:creationId xmlns:a16="http://schemas.microsoft.com/office/drawing/2014/main" id="{23B13838-D4D3-4CB0-BAF4-D2B04441B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7" y="3266"/>
              <a:ext cx="145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6" name="Line 46">
              <a:extLst>
                <a:ext uri="{FF2B5EF4-FFF2-40B4-BE49-F238E27FC236}">
                  <a16:creationId xmlns:a16="http://schemas.microsoft.com/office/drawing/2014/main" id="{9CBC3883-9B2E-4238-B9B2-270019998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" y="3143"/>
              <a:ext cx="113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7" name="Line 47">
              <a:extLst>
                <a:ext uri="{FF2B5EF4-FFF2-40B4-BE49-F238E27FC236}">
                  <a16:creationId xmlns:a16="http://schemas.microsoft.com/office/drawing/2014/main" id="{00F3982C-F2E0-4AD3-90EF-20DC5E345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0" y="3266"/>
              <a:ext cx="114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77" name="Line 50">
            <a:extLst>
              <a:ext uri="{FF2B5EF4-FFF2-40B4-BE49-F238E27FC236}">
                <a16:creationId xmlns:a16="http://schemas.microsoft.com/office/drawing/2014/main" id="{C8F49D71-9436-49EB-9FCF-E58A1F0D8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9738" y="5387975"/>
            <a:ext cx="0" cy="1762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51">
            <a:extLst>
              <a:ext uri="{FF2B5EF4-FFF2-40B4-BE49-F238E27FC236}">
                <a16:creationId xmlns:a16="http://schemas.microsoft.com/office/drawing/2014/main" id="{3886E2CD-3162-426E-BFA6-266045C9C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675" y="5626100"/>
            <a:ext cx="4826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FGO</a:t>
            </a:r>
          </a:p>
        </p:txBody>
      </p:sp>
      <p:sp>
        <p:nvSpPr>
          <p:cNvPr id="37979" name="Line 52">
            <a:extLst>
              <a:ext uri="{FF2B5EF4-FFF2-40B4-BE49-F238E27FC236}">
                <a16:creationId xmlns:a16="http://schemas.microsoft.com/office/drawing/2014/main" id="{D05AC49D-5801-47D5-B34D-6B18DA13A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3500" y="5729288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80" name="Arc 53">
            <a:extLst>
              <a:ext uri="{FF2B5EF4-FFF2-40B4-BE49-F238E27FC236}">
                <a16:creationId xmlns:a16="http://schemas.microsoft.com/office/drawing/2014/main" id="{45A79903-B40A-4D6D-8680-EA2137E40CD2}"/>
              </a:ext>
            </a:extLst>
          </p:cNvPr>
          <p:cNvSpPr>
            <a:spLocks/>
          </p:cNvSpPr>
          <p:nvPr/>
        </p:nvSpPr>
        <p:spPr bwMode="auto">
          <a:xfrm>
            <a:off x="7637463" y="5910263"/>
            <a:ext cx="96837" cy="95250"/>
          </a:xfrm>
          <a:custGeom>
            <a:avLst/>
            <a:gdLst>
              <a:gd name="T0" fmla="*/ 0 w 17282"/>
              <a:gd name="T1" fmla="*/ 159667 h 21600"/>
              <a:gd name="T2" fmla="*/ 3040436 w 17282"/>
              <a:gd name="T3" fmla="*/ 149710 h 21600"/>
              <a:gd name="T4" fmla="*/ 1543436 w 17282"/>
              <a:gd name="T5" fmla="*/ 1852198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Line 54">
            <a:extLst>
              <a:ext uri="{FF2B5EF4-FFF2-40B4-BE49-F238E27FC236}">
                <a16:creationId xmlns:a16="http://schemas.microsoft.com/office/drawing/2014/main" id="{3D529439-9CFF-44BE-A619-0507803F0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1438" y="573563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82" name="Line 55">
            <a:extLst>
              <a:ext uri="{FF2B5EF4-FFF2-40B4-BE49-F238E27FC236}">
                <a16:creationId xmlns:a16="http://schemas.microsoft.com/office/drawing/2014/main" id="{728A123B-1B53-4A9E-98BA-1F888E86CE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4425" y="5210175"/>
            <a:ext cx="387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83" name="Arc 56">
            <a:extLst>
              <a:ext uri="{FF2B5EF4-FFF2-40B4-BE49-F238E27FC236}">
                <a16:creationId xmlns:a16="http://schemas.microsoft.com/office/drawing/2014/main" id="{DB32D6F4-B9DE-4A39-9977-FE2CF731DA57}"/>
              </a:ext>
            </a:extLst>
          </p:cNvPr>
          <p:cNvSpPr>
            <a:spLocks/>
          </p:cNvSpPr>
          <p:nvPr/>
        </p:nvSpPr>
        <p:spPr bwMode="auto">
          <a:xfrm>
            <a:off x="7435850" y="5910263"/>
            <a:ext cx="95250" cy="95250"/>
          </a:xfrm>
          <a:custGeom>
            <a:avLst/>
            <a:gdLst>
              <a:gd name="T0" fmla="*/ 0 w 17282"/>
              <a:gd name="T1" fmla="*/ 159667 h 21600"/>
              <a:gd name="T2" fmla="*/ 2893391 w 17282"/>
              <a:gd name="T3" fmla="*/ 149710 h 21600"/>
              <a:gd name="T4" fmla="*/ 1468808 w 17282"/>
              <a:gd name="T5" fmla="*/ 1852198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Line 57">
            <a:extLst>
              <a:ext uri="{FF2B5EF4-FFF2-40B4-BE49-F238E27FC236}">
                <a16:creationId xmlns:a16="http://schemas.microsoft.com/office/drawing/2014/main" id="{87432778-688B-4292-8344-CB032C29C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8713" y="5214938"/>
            <a:ext cx="0" cy="701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85" name="Rectangle 66">
            <a:extLst>
              <a:ext uri="{FF2B5EF4-FFF2-40B4-BE49-F238E27FC236}">
                <a16:creationId xmlns:a16="http://schemas.microsoft.com/office/drawing/2014/main" id="{11A3FB7F-3206-46F0-A53C-C68A8B63D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6019800"/>
            <a:ext cx="627063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7986" name="Rectangle 67">
            <a:extLst>
              <a:ext uri="{FF2B5EF4-FFF2-40B4-BE49-F238E27FC236}">
                <a16:creationId xmlns:a16="http://schemas.microsoft.com/office/drawing/2014/main" id="{59FE4CF9-CC6E-4C77-8E2B-307B2BC0B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4786313"/>
            <a:ext cx="3397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37987" name="Rectangle 68">
            <a:extLst>
              <a:ext uri="{FF2B5EF4-FFF2-40B4-BE49-F238E27FC236}">
                <a16:creationId xmlns:a16="http://schemas.microsoft.com/office/drawing/2014/main" id="{A1D46BEA-4475-4DD3-81F7-8B8F843B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5022850"/>
            <a:ext cx="3397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37988" name="Rectangle 69">
            <a:extLst>
              <a:ext uri="{FF2B5EF4-FFF2-40B4-BE49-F238E27FC236}">
                <a16:creationId xmlns:a16="http://schemas.microsoft.com/office/drawing/2014/main" id="{A1511F6F-9879-4601-B9EC-17226D0E9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5541963"/>
            <a:ext cx="3397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37989" name="Rectangle 70">
            <a:extLst>
              <a:ext uri="{FF2B5EF4-FFF2-40B4-BE49-F238E27FC236}">
                <a16:creationId xmlns:a16="http://schemas.microsoft.com/office/drawing/2014/main" id="{EB627E1B-1679-4402-BC37-1CA98B49A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4514850"/>
            <a:ext cx="3397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37990" name="Rectangle 71">
            <a:extLst>
              <a:ext uri="{FF2B5EF4-FFF2-40B4-BE49-F238E27FC236}">
                <a16:creationId xmlns:a16="http://schemas.microsoft.com/office/drawing/2014/main" id="{33D78E4E-3446-41F8-8113-1A103DA4C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5307013"/>
            <a:ext cx="3397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37991" name="Rectangle 72">
            <a:extLst>
              <a:ext uri="{FF2B5EF4-FFF2-40B4-BE49-F238E27FC236}">
                <a16:creationId xmlns:a16="http://schemas.microsoft.com/office/drawing/2014/main" id="{9413AE98-14FC-4017-8A06-BDB3B1492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5827713"/>
            <a:ext cx="3397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37992" name="Arc 73">
            <a:extLst>
              <a:ext uri="{FF2B5EF4-FFF2-40B4-BE49-F238E27FC236}">
                <a16:creationId xmlns:a16="http://schemas.microsoft.com/office/drawing/2014/main" id="{7FA804CC-A2A3-4EC6-AC59-94F88FB1CD05}"/>
              </a:ext>
            </a:extLst>
          </p:cNvPr>
          <p:cNvSpPr>
            <a:spLocks/>
          </p:cNvSpPr>
          <p:nvPr/>
        </p:nvSpPr>
        <p:spPr bwMode="auto">
          <a:xfrm>
            <a:off x="8013700" y="6200775"/>
            <a:ext cx="96838" cy="95250"/>
          </a:xfrm>
          <a:custGeom>
            <a:avLst/>
            <a:gdLst>
              <a:gd name="T0" fmla="*/ 0 w 17282"/>
              <a:gd name="T1" fmla="*/ 159667 h 21600"/>
              <a:gd name="T2" fmla="*/ 3040529 w 17282"/>
              <a:gd name="T3" fmla="*/ 149710 h 21600"/>
              <a:gd name="T4" fmla="*/ 1543502 w 17282"/>
              <a:gd name="T5" fmla="*/ 1852198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93" name="Line 74">
            <a:extLst>
              <a:ext uri="{FF2B5EF4-FFF2-40B4-BE49-F238E27FC236}">
                <a16:creationId xmlns:a16="http://schemas.microsoft.com/office/drawing/2014/main" id="{BB11D9E8-A7A1-4A48-9962-5D8A9FC58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9738" y="5903913"/>
            <a:ext cx="0" cy="525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94" name="Line 94">
            <a:extLst>
              <a:ext uri="{FF2B5EF4-FFF2-40B4-BE49-F238E27FC236}">
                <a16:creationId xmlns:a16="http://schemas.microsoft.com/office/drawing/2014/main" id="{D8964B46-C53C-44BA-8F66-F9EBA9B97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1513" y="4689475"/>
            <a:ext cx="314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95" name="Arc 95">
            <a:extLst>
              <a:ext uri="{FF2B5EF4-FFF2-40B4-BE49-F238E27FC236}">
                <a16:creationId xmlns:a16="http://schemas.microsoft.com/office/drawing/2014/main" id="{6D4088CA-46D1-413B-AA42-B89509B10531}"/>
              </a:ext>
            </a:extLst>
          </p:cNvPr>
          <p:cNvSpPr>
            <a:spLocks/>
          </p:cNvSpPr>
          <p:nvPr/>
        </p:nvSpPr>
        <p:spPr bwMode="auto">
          <a:xfrm>
            <a:off x="8529638" y="6200775"/>
            <a:ext cx="96837" cy="95250"/>
          </a:xfrm>
          <a:custGeom>
            <a:avLst/>
            <a:gdLst>
              <a:gd name="T0" fmla="*/ 0 w 17282"/>
              <a:gd name="T1" fmla="*/ 159667 h 21600"/>
              <a:gd name="T2" fmla="*/ 3040436 w 17282"/>
              <a:gd name="T3" fmla="*/ 149710 h 21600"/>
              <a:gd name="T4" fmla="*/ 1543436 w 17282"/>
              <a:gd name="T5" fmla="*/ 1852198 h 21600"/>
              <a:gd name="T6" fmla="*/ 0 60000 65536"/>
              <a:gd name="T7" fmla="*/ 0 60000 65536"/>
              <a:gd name="T8" fmla="*/ 0 60000 65536"/>
              <a:gd name="T9" fmla="*/ 0 w 17282"/>
              <a:gd name="T10" fmla="*/ 0 h 21600"/>
              <a:gd name="T11" fmla="*/ 17282 w 172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96" name="Line 96">
            <a:extLst>
              <a:ext uri="{FF2B5EF4-FFF2-40B4-BE49-F238E27FC236}">
                <a16:creationId xmlns:a16="http://schemas.microsoft.com/office/drawing/2014/main" id="{7C03200F-BCB5-457B-BE3A-8E6C20A7C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2025" y="4694238"/>
            <a:ext cx="0" cy="1741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97" name="Rectangle 125">
            <a:extLst>
              <a:ext uri="{FF2B5EF4-FFF2-40B4-BE49-F238E27FC236}">
                <a16:creationId xmlns:a16="http://schemas.microsoft.com/office/drawing/2014/main" id="{A23278FC-3C4B-46E3-9D94-7B9D5ABFF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5986463"/>
            <a:ext cx="6191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7998" name="Line 71">
            <a:extLst>
              <a:ext uri="{FF2B5EF4-FFF2-40B4-BE49-F238E27FC236}">
                <a16:creationId xmlns:a16="http://schemas.microsoft.com/office/drawing/2014/main" id="{27AFEC77-19D4-4AEC-9D6A-33E02593F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5063" y="6192838"/>
            <a:ext cx="0" cy="274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99" name="Line 60">
            <a:extLst>
              <a:ext uri="{FF2B5EF4-FFF2-40B4-BE49-F238E27FC236}">
                <a16:creationId xmlns:a16="http://schemas.microsoft.com/office/drawing/2014/main" id="{087AC9DD-22B6-4778-9C6C-7E6A16F40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6213" y="6197600"/>
            <a:ext cx="5649912" cy="60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00" name="Line 72">
            <a:extLst>
              <a:ext uri="{FF2B5EF4-FFF2-40B4-BE49-F238E27FC236}">
                <a16:creationId xmlns:a16="http://schemas.microsoft.com/office/drawing/2014/main" id="{D443CC98-92AD-4591-AD17-9664E340F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0850" y="6096000"/>
            <a:ext cx="0" cy="182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01" name="Line 58">
            <a:extLst>
              <a:ext uri="{FF2B5EF4-FFF2-40B4-BE49-F238E27FC236}">
                <a16:creationId xmlns:a16="http://schemas.microsoft.com/office/drawing/2014/main" id="{EB3BB8B6-8404-4FE5-B426-957AE43C00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5650" y="3790950"/>
            <a:ext cx="46038" cy="2465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02" name="Line 71">
            <a:extLst>
              <a:ext uri="{FF2B5EF4-FFF2-40B4-BE49-F238E27FC236}">
                <a16:creationId xmlns:a16="http://schemas.microsoft.com/office/drawing/2014/main" id="{7CE24F50-CCAE-4A86-8393-46A4951B8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5613" y="3849688"/>
            <a:ext cx="0" cy="695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03" name="Line 57">
            <a:extLst>
              <a:ext uri="{FF2B5EF4-FFF2-40B4-BE49-F238E27FC236}">
                <a16:creationId xmlns:a16="http://schemas.microsoft.com/office/drawing/2014/main" id="{92BD18F7-6D1D-4F70-9CE6-7FF845ABD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3275" y="3817938"/>
            <a:ext cx="923925" cy="46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F84E495-320B-49E2-A009-AA7564DF8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233363"/>
            <a:ext cx="8291512" cy="577850"/>
          </a:xfrm>
        </p:spPr>
        <p:txBody>
          <a:bodyPr anchor="ctr"/>
          <a:lstStyle/>
          <a:p>
            <a:pPr>
              <a:lnSpc>
                <a:spcPct val="60000"/>
              </a:lnSpc>
            </a:pPr>
            <a:r>
              <a:rPr lang="en-US" altLang="ko-KR" sz="2800">
                <a:cs typeface="굴림" panose="020B0600000101010101" pitchFamily="34" charset="-127"/>
              </a:rPr>
              <a:t>COMPLETE  COMPUTER  DESCRIPTION        </a:t>
            </a:r>
            <a:r>
              <a:rPr lang="en-US" altLang="ko-KR" sz="2000">
                <a:cs typeface="굴림" panose="020B0600000101010101" pitchFamily="34" charset="-127"/>
              </a:rPr>
              <a:t>Microoperations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080168B-06D9-4889-92A5-A0A30B81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713" y="0"/>
            <a:ext cx="1155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Description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284E6E1D-6B09-4821-8500-CB82D4014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1011238"/>
            <a:ext cx="177800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Fetch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Decode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Indirect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Interrupt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                          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Memory-Reference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AND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    ADD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    LDA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    STA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BUN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BSA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    ISZ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 latinLnBrk="1">
              <a:lnSpc>
                <a:spcPct val="90000"/>
              </a:lnSpc>
            </a:pPr>
            <a:endParaRPr lang="en-US" altLang="ko-KR" sz="1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AA3EF1F8-BF8A-47FD-9A15-333F8C15E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50" y="1011238"/>
            <a:ext cx="1184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R</a:t>
            </a:r>
            <a:r>
              <a:rPr lang="en-US" altLang="ko-KR" sz="1400">
                <a:sym typeface="Symbol" panose="05050102010706020507" pitchFamily="18" charset="2"/>
              </a:rPr>
              <a:t></a:t>
            </a:r>
            <a:r>
              <a:rPr lang="en-US" altLang="ko-KR" sz="1400"/>
              <a:t>T</a:t>
            </a:r>
            <a:r>
              <a:rPr lang="en-US" altLang="ko-KR" sz="1400" baseline="-25000"/>
              <a:t>0</a:t>
            </a:r>
            <a:r>
              <a:rPr lang="en-US" altLang="ko-KR" sz="1400"/>
              <a:t>:      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R</a:t>
            </a:r>
            <a:r>
              <a:rPr lang="en-US" altLang="ko-KR" sz="1400">
                <a:sym typeface="Symbol" panose="05050102010706020507" pitchFamily="18" charset="2"/>
              </a:rPr>
              <a:t></a:t>
            </a:r>
            <a:r>
              <a:rPr lang="en-US" altLang="ko-KR" sz="1400"/>
              <a:t>T</a:t>
            </a:r>
            <a:r>
              <a:rPr lang="en-US" altLang="ko-KR" sz="1400" baseline="-25000"/>
              <a:t>1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R</a:t>
            </a:r>
            <a:r>
              <a:rPr lang="en-US" altLang="ko-KR" sz="1400">
                <a:sym typeface="Symbol" panose="05050102010706020507" pitchFamily="18" charset="2"/>
              </a:rPr>
              <a:t></a:t>
            </a:r>
            <a:r>
              <a:rPr lang="en-US" altLang="ko-KR" sz="1400"/>
              <a:t>T</a:t>
            </a:r>
            <a:r>
              <a:rPr lang="en-US" altLang="ko-KR" sz="1400" baseline="-25000"/>
              <a:t>2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7</a:t>
            </a:r>
            <a:r>
              <a:rPr lang="en-US" altLang="ko-KR" sz="1400">
                <a:sym typeface="Symbol" panose="05050102010706020507" pitchFamily="18" charset="2"/>
              </a:rPr>
              <a:t></a:t>
            </a:r>
            <a:r>
              <a:rPr lang="en-US" altLang="ko-KR" sz="1400"/>
              <a:t>IT</a:t>
            </a:r>
            <a:r>
              <a:rPr lang="en-US" altLang="ko-KR" sz="1400" baseline="-25000"/>
              <a:t>3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RT</a:t>
            </a:r>
            <a:r>
              <a:rPr lang="en-US" altLang="ko-KR" sz="1400" baseline="-25000"/>
              <a:t>0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RT</a:t>
            </a:r>
            <a:r>
              <a:rPr lang="en-US" altLang="ko-KR" sz="1400" baseline="-25000"/>
              <a:t>1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RT</a:t>
            </a:r>
            <a:r>
              <a:rPr lang="en-US" altLang="ko-KR" sz="1400" baseline="-25000"/>
              <a:t>2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0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0</a:t>
            </a:r>
            <a:r>
              <a:rPr lang="en-US" altLang="ko-KR" sz="1400"/>
              <a:t>T</a:t>
            </a:r>
            <a:r>
              <a:rPr lang="en-US" altLang="ko-KR" sz="1400" baseline="-25000"/>
              <a:t>5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1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1</a:t>
            </a:r>
            <a:r>
              <a:rPr lang="en-US" altLang="ko-KR" sz="1400"/>
              <a:t>T</a:t>
            </a:r>
            <a:r>
              <a:rPr lang="en-US" altLang="ko-KR" sz="1400" baseline="-25000"/>
              <a:t>5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2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2</a:t>
            </a:r>
            <a:r>
              <a:rPr lang="en-US" altLang="ko-KR" sz="1400"/>
              <a:t>T</a:t>
            </a:r>
            <a:r>
              <a:rPr lang="en-US" altLang="ko-KR" sz="1400" baseline="-25000"/>
              <a:t>5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3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4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5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5</a:t>
            </a:r>
            <a:r>
              <a:rPr lang="en-US" altLang="ko-KR" sz="1400"/>
              <a:t>T</a:t>
            </a:r>
            <a:r>
              <a:rPr lang="en-US" altLang="ko-KR" sz="1400" baseline="-25000"/>
              <a:t>5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6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6</a:t>
            </a:r>
            <a:r>
              <a:rPr lang="en-US" altLang="ko-KR" sz="1400"/>
              <a:t>T</a:t>
            </a:r>
            <a:r>
              <a:rPr lang="en-US" altLang="ko-KR" sz="1400" baseline="-25000"/>
              <a:t>5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6</a:t>
            </a:r>
            <a:r>
              <a:rPr lang="en-US" altLang="ko-KR" sz="1400"/>
              <a:t>T</a:t>
            </a:r>
            <a:r>
              <a:rPr lang="en-US" altLang="ko-KR" sz="1400" baseline="-25000"/>
              <a:t>6</a:t>
            </a:r>
            <a:r>
              <a:rPr lang="en-US" altLang="ko-KR" sz="1400"/>
              <a:t>: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3EB1ACA0-BD7C-42C6-A660-1957866AC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1011238"/>
            <a:ext cx="3773488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AR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PC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IR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M[AR], 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PC + 1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D0, ..., D7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Decode IR(12 ~ 14), 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	AR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IR(0 ~ 11), I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IR(15)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AR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M[AR]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/>
              <a:t> </a:t>
            </a:r>
            <a:r>
              <a:rPr lang="en-US" altLang="ko-KR" sz="1400"/>
              <a:t>1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AR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0, TR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/>
              <a:t> </a:t>
            </a:r>
            <a:r>
              <a:rPr lang="en-US" altLang="ko-KR" sz="1400"/>
              <a:t>PC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M[AR]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TR, 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PC + 1, IEN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0, 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0, 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DR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M[AR]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AC </a:t>
            </a:r>
            <a:r>
              <a:rPr lang="en-US" altLang="ko-KR" sz="1400">
                <a:sym typeface="Symbol" panose="05050102010706020507" pitchFamily="18" charset="2"/>
              </a:rPr>
              <a:t></a:t>
            </a:r>
            <a:r>
              <a:rPr lang="en-US" altLang="ko-KR" sz="1400"/>
              <a:t> DR, 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M[AR]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AC + DR, E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C</a:t>
            </a:r>
            <a:r>
              <a:rPr lang="en-US" altLang="ko-KR" sz="1400" baseline="-25000"/>
              <a:t>out</a:t>
            </a:r>
            <a:r>
              <a:rPr lang="en-US" altLang="ko-KR" sz="1400"/>
              <a:t>, 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M[AR]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DR, 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M[AR]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AC, 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AR, 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M[AR]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PC, AR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AR + 1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AR, 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M[AR]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DR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DR + 1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M[AR]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DR,  if(DR=0) then (PC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PC + 1), 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243D180F-4D60-4D49-A734-7A85A166F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2163763"/>
            <a:ext cx="230028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T</a:t>
            </a:r>
            <a:r>
              <a:rPr lang="en-US" altLang="ko-KR" sz="1400" baseline="-25000"/>
              <a:t>0</a:t>
            </a:r>
            <a:r>
              <a:rPr lang="en-US" altLang="ko-KR" sz="1400">
                <a:sym typeface="Symbol" panose="05050102010706020507" pitchFamily="18" charset="2"/>
              </a:rPr>
              <a:t></a:t>
            </a:r>
            <a:r>
              <a:rPr lang="en-US" altLang="ko-KR" sz="1400"/>
              <a:t>T</a:t>
            </a:r>
            <a:r>
              <a:rPr lang="en-US" altLang="ko-KR" sz="1400" baseline="-25000"/>
              <a:t>1</a:t>
            </a:r>
            <a:r>
              <a:rPr lang="en-US" altLang="ko-KR" sz="1400">
                <a:sym typeface="Symbol" panose="05050102010706020507" pitchFamily="18" charset="2"/>
              </a:rPr>
              <a:t></a:t>
            </a:r>
            <a:r>
              <a:rPr lang="en-US" altLang="ko-KR" sz="1400"/>
              <a:t>T</a:t>
            </a:r>
            <a:r>
              <a:rPr lang="en-US" altLang="ko-KR" sz="1400" baseline="-25000"/>
              <a:t>2</a:t>
            </a:r>
            <a:r>
              <a:rPr lang="en-US" altLang="ko-KR" sz="1400">
                <a:sym typeface="Symbol" panose="05050102010706020507" pitchFamily="18" charset="2"/>
              </a:rPr>
              <a:t></a:t>
            </a:r>
            <a:r>
              <a:rPr lang="en-US" altLang="ko-KR" sz="1400"/>
              <a:t>(IEN)(FGI + FGO):</a:t>
            </a:r>
          </a:p>
        </p:txBody>
      </p:sp>
      <p:sp>
        <p:nvSpPr>
          <p:cNvPr id="38920" name="Rectangle 9">
            <a:extLst>
              <a:ext uri="{FF2B5EF4-FFF2-40B4-BE49-F238E27FC236}">
                <a16:creationId xmlns:a16="http://schemas.microsoft.com/office/drawing/2014/main" id="{5E93E216-4A97-49A7-9E2B-09045A865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923925"/>
            <a:ext cx="7038975" cy="501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0F4D9CCD-FD59-4C08-9E38-F007CFB9B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1060450"/>
            <a:ext cx="1806575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Register-Reference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    CLA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CLE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CMA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CME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CIR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CIL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INC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SPA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SNA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SZA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SZE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HLT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Input-Output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    INP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OUT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SKI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SKO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ION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  IOF</a:t>
            </a: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8F93CCB6-BF2C-47E1-978C-F4D4CF4D9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1060450"/>
            <a:ext cx="1330325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7</a:t>
            </a:r>
            <a:r>
              <a:rPr lang="en-US" altLang="ko-KR" sz="1400"/>
              <a:t>I</a:t>
            </a:r>
            <a:r>
              <a:rPr lang="en-US" altLang="ko-KR" sz="1400">
                <a:sym typeface="Symbol" panose="05050102010706020507" pitchFamily="18" charset="2"/>
              </a:rPr>
              <a:t></a:t>
            </a:r>
            <a:r>
              <a:rPr lang="en-US" altLang="ko-KR" sz="1400"/>
              <a:t>T</a:t>
            </a:r>
            <a:r>
              <a:rPr lang="en-US" altLang="ko-KR" sz="1400" baseline="-25000"/>
              <a:t>3</a:t>
            </a:r>
            <a:r>
              <a:rPr lang="en-US" altLang="ko-KR" sz="1400"/>
              <a:t> = r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IR(i) = B</a:t>
            </a:r>
            <a:r>
              <a:rPr lang="en-US" altLang="ko-KR" sz="1400" baseline="-25000"/>
              <a:t>i</a:t>
            </a:r>
            <a:r>
              <a:rPr lang="en-US" altLang="ko-KR" sz="1400"/>
              <a:t>       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r: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11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10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9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8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7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6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5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4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3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2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1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rB</a:t>
            </a:r>
            <a:r>
              <a:rPr lang="en-US" altLang="ko-KR" sz="1400" baseline="-25000"/>
              <a:t>0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7</a:t>
            </a:r>
            <a:r>
              <a:rPr lang="en-US" altLang="ko-KR" sz="1400"/>
              <a:t>IT</a:t>
            </a:r>
            <a:r>
              <a:rPr lang="en-US" altLang="ko-KR" sz="1400" baseline="-25000"/>
              <a:t>3</a:t>
            </a:r>
            <a:r>
              <a:rPr lang="en-US" altLang="ko-KR" sz="1400"/>
              <a:t> = p 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IR(i) = B</a:t>
            </a:r>
            <a:r>
              <a:rPr lang="en-US" altLang="ko-KR" sz="1400" baseline="-25000"/>
              <a:t>i</a:t>
            </a:r>
            <a:r>
              <a:rPr lang="en-US" altLang="ko-KR" sz="1400"/>
              <a:t>         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p: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pB</a:t>
            </a:r>
            <a:r>
              <a:rPr lang="en-US" altLang="ko-KR" sz="1400" baseline="-25000"/>
              <a:t>11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pB</a:t>
            </a:r>
            <a:r>
              <a:rPr lang="en-US" altLang="ko-KR" sz="1400" baseline="-25000"/>
              <a:t>10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pB</a:t>
            </a:r>
            <a:r>
              <a:rPr lang="en-US" altLang="ko-KR" sz="1400" baseline="-25000"/>
              <a:t>9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pB</a:t>
            </a:r>
            <a:r>
              <a:rPr lang="en-US" altLang="ko-KR" sz="1400" baseline="-25000"/>
              <a:t>8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pB</a:t>
            </a:r>
            <a:r>
              <a:rPr lang="en-US" altLang="ko-KR" sz="1400" baseline="-25000"/>
              <a:t>7</a:t>
            </a:r>
            <a:r>
              <a:rPr lang="en-US" altLang="ko-KR" sz="1400"/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  pB</a:t>
            </a:r>
            <a:r>
              <a:rPr lang="en-US" altLang="ko-KR" sz="1400" baseline="-25000"/>
              <a:t>6</a:t>
            </a:r>
            <a:r>
              <a:rPr lang="en-US" altLang="ko-KR" sz="1400"/>
              <a:t>:</a:t>
            </a:r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E96A8FE4-44DE-4B13-B383-1FFCCE998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1060450"/>
            <a:ext cx="3681412" cy="527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(Common to all register-reference instr)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(i = 0,1,2, ..., 11)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E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AC</a:t>
            </a:r>
            <a:r>
              <a:rPr lang="en-US" altLang="ko-KR" sz="1400">
                <a:sym typeface="Symbol" panose="05050102010706020507" pitchFamily="18" charset="2"/>
              </a:rPr>
              <a:t>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E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E</a:t>
            </a:r>
            <a:r>
              <a:rPr lang="en-US" altLang="ko-KR" sz="1400">
                <a:sym typeface="Symbol" panose="05050102010706020507" pitchFamily="18" charset="2"/>
              </a:rPr>
              <a:t>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shr AC, AC(15)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E, E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AC(0)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shl AC, AC(0)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E, E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AC(15)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AC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AC + 1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If(AC(15) =0) then  (PC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PC + 1)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If(AC(15) =1) then  (PC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PC + 1)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If(AC = 0) then (PC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PC + 1)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If(E=0) then (PC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PC + 1)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S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(Common to all input-output instructions)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(i = 6,7,8,9,10,11)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SC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AC(0-7)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INPR, FGI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OUTR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AC(0-7), FGO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If(FGI=1) then (PC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/>
              <a:t> </a:t>
            </a:r>
            <a:r>
              <a:rPr lang="en-US" altLang="ko-KR" sz="1400"/>
              <a:t>PC + 1)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If(FGO=1) then (PC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PC + 1)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IEN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1</a:t>
            </a:r>
          </a:p>
          <a:p>
            <a:pPr>
              <a:lnSpc>
                <a:spcPct val="90000"/>
              </a:lnSpc>
            </a:pPr>
            <a:r>
              <a:rPr lang="en-US" altLang="ko-KR" sz="1400"/>
              <a:t>IEN </a:t>
            </a:r>
            <a:r>
              <a:rPr lang="en-US" altLang="ko-KR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400"/>
              <a:t> 0</a:t>
            </a:r>
          </a:p>
          <a:p>
            <a:pPr eaLnBrk="1" hangingPunct="1">
              <a:lnSpc>
                <a:spcPct val="90000"/>
              </a:lnSpc>
            </a:pPr>
            <a:endParaRPr lang="en-US" altLang="ko-KR" sz="1400"/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E382518F-EE06-4252-AC75-4DD6B2C9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0"/>
            <a:ext cx="1155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Description</a:t>
            </a:r>
          </a:p>
        </p:txBody>
      </p:sp>
      <p:sp>
        <p:nvSpPr>
          <p:cNvPr id="39942" name="Rectangle 10">
            <a:extLst>
              <a:ext uri="{FF2B5EF4-FFF2-40B4-BE49-F238E27FC236}">
                <a16:creationId xmlns:a16="http://schemas.microsoft.com/office/drawing/2014/main" id="{62978B9F-B06B-4272-B412-C85449881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0688" y="225425"/>
            <a:ext cx="8291512" cy="576263"/>
          </a:xfrm>
        </p:spPr>
        <p:txBody>
          <a:bodyPr anchor="ctr"/>
          <a:lstStyle/>
          <a:p>
            <a:pPr>
              <a:lnSpc>
                <a:spcPct val="70000"/>
              </a:lnSpc>
            </a:pPr>
            <a:r>
              <a:rPr lang="en-US" altLang="ko-KR" sz="2800">
                <a:cs typeface="굴림" panose="020B0600000101010101" pitchFamily="34" charset="-127"/>
              </a:rPr>
              <a:t>COMPLETE  COMPUTER  DESCRIPTION        </a:t>
            </a:r>
            <a:r>
              <a:rPr lang="en-US" altLang="ko-KR" sz="2000">
                <a:cs typeface="굴림" panose="020B0600000101010101" pitchFamily="34" charset="-127"/>
              </a:rPr>
              <a:t>Microoperations</a:t>
            </a:r>
          </a:p>
        </p:txBody>
      </p:sp>
      <p:sp>
        <p:nvSpPr>
          <p:cNvPr id="39943" name="Rectangle 13">
            <a:extLst>
              <a:ext uri="{FF2B5EF4-FFF2-40B4-BE49-F238E27FC236}">
                <a16:creationId xmlns:a16="http://schemas.microsoft.com/office/drawing/2014/main" id="{2D5C4D90-7DF3-4809-8238-4F170A08A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1019175"/>
            <a:ext cx="6553200" cy="5191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FA0B47D-0D05-4A7E-BC24-60F12EC95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1588" y="293688"/>
            <a:ext cx="6467475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DESIGN  OF  BASIC  COMPUTER(BC)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F01E9A7-3D39-48A1-9BAB-150CF4FF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876300"/>
            <a:ext cx="3365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/>
              <a:t>Hardware Components of BC 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1D4A6CFC-7744-4976-82EF-A09CD0457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1157288"/>
            <a:ext cx="56642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/>
              <a:t>A memory unit:     4096 x 16.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Registers:  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           AR, PC, DR, AC, IR, TR, OUTR, INPR, and SC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Flip-Flops(Status):  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           I, S, E, R, IEN, FGI, and FGO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Decoders:         a 3x8 Opcode decoder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                           a 4x16 timing decoder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Common bus:   16 bits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Control logic gates: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Adder and Logic circuit:   Connected to AC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B8300326-9A3C-49EF-A8AC-D98E33CE9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4032250"/>
            <a:ext cx="2311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/>
              <a:t>Control Logic Gates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DD99243E-8873-4709-99E6-BA6566BC8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3" y="3962400"/>
            <a:ext cx="7010400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3EABED28-89D8-431F-B9C7-F14FC81D4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4371975"/>
            <a:ext cx="646747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5715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altLang="ko-KR" sz="1800"/>
              <a:t>- Input Controls of the nine registers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altLang="ko-KR" sz="1800"/>
              <a:t>- Read and Write Controls of memory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altLang="ko-KR" sz="1800"/>
              <a:t>- Set, Clear, or Complement Controls of the flip-flops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altLang="ko-KR" sz="1800"/>
              <a:t>- S</a:t>
            </a:r>
            <a:r>
              <a:rPr lang="en-US" altLang="ko-KR" sz="1800" baseline="-25000"/>
              <a:t>2</a:t>
            </a:r>
            <a:r>
              <a:rPr lang="en-US" altLang="ko-KR" sz="1800"/>
              <a:t>, S</a:t>
            </a:r>
            <a:r>
              <a:rPr lang="en-US" altLang="ko-KR" sz="1800" baseline="-25000"/>
              <a:t>1</a:t>
            </a:r>
            <a:r>
              <a:rPr lang="en-US" altLang="ko-KR" sz="1800"/>
              <a:t>, S</a:t>
            </a:r>
            <a:r>
              <a:rPr lang="en-US" altLang="ko-KR" sz="1800" baseline="-25000"/>
              <a:t>0</a:t>
            </a:r>
            <a:r>
              <a:rPr lang="en-US" altLang="ko-KR" sz="1800"/>
              <a:t>  Controls to select a register for the bus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altLang="ko-KR" sz="1800"/>
              <a:t>- AC, and Adder and Logic circuit</a:t>
            </a:r>
          </a:p>
          <a:p>
            <a:pPr eaLnBrk="1">
              <a:lnSpc>
                <a:spcPct val="90000"/>
              </a:lnSpc>
            </a:pPr>
            <a:endParaRPr lang="en-US" altLang="ko-KR" sz="1800"/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5E45E145-2D7E-4D6D-AA1E-A2081B76C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0"/>
            <a:ext cx="2397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Design of Basic Computer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7E59FC-3936-4B34-85A3-06C184023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6275" y="301625"/>
            <a:ext cx="2794000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INSTRUCTIONS</a:t>
            </a:r>
          </a:p>
        </p:txBody>
      </p:sp>
      <p:sp>
        <p:nvSpPr>
          <p:cNvPr id="5123" name="Rectangle 34">
            <a:extLst>
              <a:ext uri="{FF2B5EF4-FFF2-40B4-BE49-F238E27FC236}">
                <a16:creationId xmlns:a16="http://schemas.microsoft.com/office/drawing/2014/main" id="{80F37004-42D0-4BB5-B839-CCB6EC160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0" y="0"/>
            <a:ext cx="16557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Instruction codes</a:t>
            </a:r>
          </a:p>
        </p:txBody>
      </p:sp>
      <p:sp>
        <p:nvSpPr>
          <p:cNvPr id="5124" name="Rectangle 37">
            <a:extLst>
              <a:ext uri="{FF2B5EF4-FFF2-40B4-BE49-F238E27FC236}">
                <a16:creationId xmlns:a16="http://schemas.microsoft.com/office/drawing/2014/main" id="{93734006-A976-49F0-A23C-635BDC941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171575"/>
            <a:ext cx="7677150" cy="4930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Program</a:t>
            </a:r>
          </a:p>
          <a:p>
            <a:pPr lvl="1">
              <a:lnSpc>
                <a:spcPct val="100000"/>
              </a:lnSpc>
            </a:pPr>
            <a:r>
              <a:rPr lang="en-US" altLang="ko-KR" sz="1600">
                <a:cs typeface="굴림" panose="020B0600000101010101" pitchFamily="34" charset="-127"/>
              </a:rPr>
              <a:t>A sequence of (machine) instructions </a:t>
            </a:r>
          </a:p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(Machine) Instruction</a:t>
            </a:r>
          </a:p>
          <a:p>
            <a:pPr lvl="1">
              <a:lnSpc>
                <a:spcPct val="100000"/>
              </a:lnSpc>
            </a:pPr>
            <a:r>
              <a:rPr lang="en-US" altLang="ko-KR" sz="1600">
                <a:cs typeface="굴림" panose="020B0600000101010101" pitchFamily="34" charset="-127"/>
              </a:rPr>
              <a:t>A group of bits that tell the computer to </a:t>
            </a:r>
            <a:r>
              <a:rPr lang="en-US" altLang="ko-KR" sz="1600" i="1">
                <a:cs typeface="굴림" panose="020B0600000101010101" pitchFamily="34" charset="-127"/>
              </a:rPr>
              <a:t>perform a specific operation</a:t>
            </a:r>
            <a:r>
              <a:rPr lang="en-US" altLang="ko-KR" sz="1600">
                <a:cs typeface="굴림" panose="020B0600000101010101" pitchFamily="34" charset="-127"/>
              </a:rPr>
              <a:t> (a sequence of micro-operation) </a:t>
            </a:r>
          </a:p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The instructions of a program, along with any needed data are stored in memory</a:t>
            </a:r>
          </a:p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The CPU reads the next instruction from memory</a:t>
            </a:r>
          </a:p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It is placed in an </a:t>
            </a:r>
            <a:r>
              <a:rPr lang="en-US" altLang="ko-KR" sz="2000" i="1">
                <a:cs typeface="굴림" panose="020B0600000101010101" pitchFamily="34" charset="-127"/>
              </a:rPr>
              <a:t>Instruction Register</a:t>
            </a:r>
            <a:r>
              <a:rPr lang="en-US" altLang="ko-KR" sz="2000">
                <a:cs typeface="굴림" panose="020B0600000101010101" pitchFamily="34" charset="-127"/>
              </a:rPr>
              <a:t> (</a:t>
            </a:r>
            <a:r>
              <a:rPr lang="en-US" altLang="ko-KR" sz="2000">
                <a:solidFill>
                  <a:schemeClr val="tx2"/>
                </a:solidFill>
                <a:cs typeface="굴림" panose="020B0600000101010101" pitchFamily="34" charset="-127"/>
              </a:rPr>
              <a:t>IR</a:t>
            </a:r>
            <a:r>
              <a:rPr lang="en-US" altLang="ko-KR" sz="2000">
                <a:cs typeface="굴림" panose="020B0600000101010101" pitchFamily="34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Control circuitry in control unit then translates the instruction into the sequence of microoperations necessary to implement it</a:t>
            </a:r>
          </a:p>
          <a:p>
            <a:pPr>
              <a:lnSpc>
                <a:spcPct val="100000"/>
              </a:lnSpc>
            </a:pPr>
            <a:endParaRPr lang="en-US" altLang="ko-KR" sz="1800">
              <a:cs typeface="굴림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C789D93-0F4D-44EF-A53B-675869D18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296863"/>
            <a:ext cx="7591425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CONTROL  OF  REGISTERS  AND  MEMORY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51DDC1F-8EE8-4953-943C-55494C4FE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1143000"/>
            <a:ext cx="81534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/>
              <a:t>Scan all of the register transfer statements that change the content of AR: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916CE7C5-0BDB-4CC5-B3DB-2366A7EA3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2276475"/>
            <a:ext cx="349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F82ADFE9-1D5A-404F-959A-883A70EC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3181350"/>
            <a:ext cx="3171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800"/>
              <a:t>LD(AR) = R'T</a:t>
            </a:r>
            <a:r>
              <a:rPr lang="en-US" altLang="ko-KR" sz="1800" baseline="-25000"/>
              <a:t>0</a:t>
            </a:r>
            <a:r>
              <a:rPr lang="en-US" altLang="ko-KR" sz="1800"/>
              <a:t> + R'T</a:t>
            </a:r>
            <a:r>
              <a:rPr lang="en-US" altLang="ko-KR" sz="1800" baseline="-25000"/>
              <a:t>2</a:t>
            </a:r>
            <a:r>
              <a:rPr lang="en-US" altLang="ko-KR" sz="1800"/>
              <a:t> + D'</a:t>
            </a:r>
            <a:r>
              <a:rPr lang="en-US" altLang="ko-KR" sz="1800" baseline="-25000"/>
              <a:t>7</a:t>
            </a:r>
            <a:r>
              <a:rPr lang="en-US" altLang="ko-KR" sz="1800"/>
              <a:t>IT</a:t>
            </a:r>
            <a:r>
              <a:rPr lang="en-US" altLang="ko-KR" sz="1800" baseline="-25000"/>
              <a:t>3</a:t>
            </a:r>
            <a:endParaRPr lang="en-US" altLang="ko-KR" sz="1800"/>
          </a:p>
          <a:p>
            <a:pPr>
              <a:lnSpc>
                <a:spcPct val="80000"/>
              </a:lnSpc>
            </a:pPr>
            <a:r>
              <a:rPr lang="en-US" altLang="ko-KR" sz="1800"/>
              <a:t>CLR(AR) = RT</a:t>
            </a:r>
            <a:r>
              <a:rPr lang="en-US" altLang="ko-KR" sz="1800" baseline="-25000"/>
              <a:t>0</a:t>
            </a:r>
            <a:endParaRPr lang="en-US" altLang="ko-KR" sz="1800"/>
          </a:p>
          <a:p>
            <a:pPr>
              <a:lnSpc>
                <a:spcPct val="80000"/>
              </a:lnSpc>
            </a:pPr>
            <a:r>
              <a:rPr lang="en-US" altLang="ko-KR" sz="1800"/>
              <a:t>INR(AR) = D</a:t>
            </a:r>
            <a:r>
              <a:rPr lang="en-US" altLang="ko-KR" sz="1800" baseline="-25000"/>
              <a:t>5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</a:p>
        </p:txBody>
      </p:sp>
      <p:sp>
        <p:nvSpPr>
          <p:cNvPr id="41990" name="Rectangle 100">
            <a:extLst>
              <a:ext uri="{FF2B5EF4-FFF2-40B4-BE49-F238E27FC236}">
                <a16:creationId xmlns:a16="http://schemas.microsoft.com/office/drawing/2014/main" id="{FCC32F56-BED9-445F-B842-506DC75CC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850900"/>
            <a:ext cx="2543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/>
              <a:t>Address Register; AR</a:t>
            </a:r>
          </a:p>
        </p:txBody>
      </p:sp>
      <p:sp>
        <p:nvSpPr>
          <p:cNvPr id="41991" name="Rectangle 101">
            <a:extLst>
              <a:ext uri="{FF2B5EF4-FFF2-40B4-BE49-F238E27FC236}">
                <a16:creationId xmlns:a16="http://schemas.microsoft.com/office/drawing/2014/main" id="{D41E15CF-DA35-4C67-A26C-57E16E57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1458913"/>
            <a:ext cx="3883025" cy="13144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1992" name="Rectangle 102">
            <a:extLst>
              <a:ext uri="{FF2B5EF4-FFF2-40B4-BE49-F238E27FC236}">
                <a16:creationId xmlns:a16="http://schemas.microsoft.com/office/drawing/2014/main" id="{78A0D5CC-5E20-415D-80F8-1C9F1D10F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3144838"/>
            <a:ext cx="3887788" cy="773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1993" name="AutoShape 103">
            <a:extLst>
              <a:ext uri="{FF2B5EF4-FFF2-40B4-BE49-F238E27FC236}">
                <a16:creationId xmlns:a16="http://schemas.microsoft.com/office/drawing/2014/main" id="{439978EA-6499-4BA7-A68C-0E3018653CDB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3659188" y="2844800"/>
            <a:ext cx="228600" cy="193675"/>
          </a:xfrm>
          <a:prstGeom prst="rightArrow">
            <a:avLst>
              <a:gd name="adj1" fmla="val 50000"/>
              <a:gd name="adj2" fmla="val 59022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1994" name="Rectangle 104">
            <a:extLst>
              <a:ext uri="{FF2B5EF4-FFF2-40B4-BE49-F238E27FC236}">
                <a16:creationId xmlns:a16="http://schemas.microsoft.com/office/drawing/2014/main" id="{D90284EC-6412-452B-A9CC-CF1AA4B58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1447800"/>
            <a:ext cx="3833813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/>
              <a:t>R’T</a:t>
            </a:r>
            <a:r>
              <a:rPr lang="en-US" altLang="ko-KR" sz="1800" baseline="-25000"/>
              <a:t>0</a:t>
            </a:r>
            <a:r>
              <a:rPr lang="en-US" altLang="ko-KR" sz="1800"/>
              <a:t>:      AR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800"/>
              <a:t> PC            LD(AR)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R’T</a:t>
            </a:r>
            <a:r>
              <a:rPr lang="en-US" altLang="ko-KR" sz="1800" baseline="-25000"/>
              <a:t>2</a:t>
            </a:r>
            <a:r>
              <a:rPr lang="en-US" altLang="ko-KR" sz="1800"/>
              <a:t>:      AR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800"/>
              <a:t> IR(0-11)    LD(AR)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D’</a:t>
            </a:r>
            <a:r>
              <a:rPr lang="en-US" altLang="ko-KR" sz="1800" baseline="-25000"/>
              <a:t>7</a:t>
            </a:r>
            <a:r>
              <a:rPr lang="en-US" altLang="ko-KR" sz="1800"/>
              <a:t>IT</a:t>
            </a:r>
            <a:r>
              <a:rPr lang="en-US" altLang="ko-KR" sz="1800" baseline="-25000"/>
              <a:t>3</a:t>
            </a:r>
            <a:r>
              <a:rPr lang="en-US" altLang="ko-KR" sz="1800"/>
              <a:t>:   AR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800"/>
              <a:t> M[AR]       LD(AR)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RT</a:t>
            </a:r>
            <a:r>
              <a:rPr lang="en-US" altLang="ko-KR" sz="1800" baseline="-25000"/>
              <a:t>0</a:t>
            </a:r>
            <a:r>
              <a:rPr lang="en-US" altLang="ko-KR" sz="1800"/>
              <a:t>:       AR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800"/>
              <a:t> 0               CLR(AR)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D</a:t>
            </a:r>
            <a:r>
              <a:rPr lang="en-US" altLang="ko-KR" sz="1800" baseline="-25000"/>
              <a:t>5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     AR </a:t>
            </a:r>
            <a:r>
              <a:rPr lang="en-US" altLang="ko-KR" sz="180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800"/>
              <a:t> AR + 1      INR(AR)</a:t>
            </a:r>
          </a:p>
        </p:txBody>
      </p:sp>
      <p:sp>
        <p:nvSpPr>
          <p:cNvPr id="41995" name="Rectangle 105">
            <a:extLst>
              <a:ext uri="{FF2B5EF4-FFF2-40B4-BE49-F238E27FC236}">
                <a16:creationId xmlns:a16="http://schemas.microsoft.com/office/drawing/2014/main" id="{17512D13-72DE-4D5B-B4C9-534C6ABE1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0"/>
            <a:ext cx="2397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Design of Basic Computer</a:t>
            </a:r>
          </a:p>
        </p:txBody>
      </p:sp>
      <p:grpSp>
        <p:nvGrpSpPr>
          <p:cNvPr id="41996" name="Group 109">
            <a:extLst>
              <a:ext uri="{FF2B5EF4-FFF2-40B4-BE49-F238E27FC236}">
                <a16:creationId xmlns:a16="http://schemas.microsoft.com/office/drawing/2014/main" id="{9CF8BD0E-CDFA-4072-8A9F-6FE07B08EF49}"/>
              </a:ext>
            </a:extLst>
          </p:cNvPr>
          <p:cNvGrpSpPr>
            <a:grpSpLocks/>
          </p:cNvGrpSpPr>
          <p:nvPr/>
        </p:nvGrpSpPr>
        <p:grpSpPr bwMode="auto">
          <a:xfrm>
            <a:off x="1770063" y="4171950"/>
            <a:ext cx="5222875" cy="2357438"/>
            <a:chOff x="1115" y="2628"/>
            <a:chExt cx="3290" cy="1485"/>
          </a:xfrm>
        </p:grpSpPr>
        <p:sp>
          <p:nvSpPr>
            <p:cNvPr id="41997" name="Rectangle 6">
              <a:extLst>
                <a:ext uri="{FF2B5EF4-FFF2-40B4-BE49-F238E27FC236}">
                  <a16:creationId xmlns:a16="http://schemas.microsoft.com/office/drawing/2014/main" id="{15F9661F-DBC8-4408-BD83-19BDDB15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4005"/>
              <a:ext cx="1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grpSp>
          <p:nvGrpSpPr>
            <p:cNvPr id="41998" name="Group 11">
              <a:extLst>
                <a:ext uri="{FF2B5EF4-FFF2-40B4-BE49-F238E27FC236}">
                  <a16:creationId xmlns:a16="http://schemas.microsoft.com/office/drawing/2014/main" id="{B82B85F8-C687-43F5-AE92-3B1AD21F4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2891"/>
              <a:ext cx="218" cy="167"/>
              <a:chOff x="1392" y="4468"/>
              <a:chExt cx="217" cy="185"/>
            </a:xfrm>
          </p:grpSpPr>
          <p:sp>
            <p:nvSpPr>
              <p:cNvPr id="42087" name="Arc 7">
                <a:extLst>
                  <a:ext uri="{FF2B5EF4-FFF2-40B4-BE49-F238E27FC236}">
                    <a16:creationId xmlns:a16="http://schemas.microsoft.com/office/drawing/2014/main" id="{BCCF93A0-D0DE-4A3B-AE36-F04A52931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4477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8" name="Arc 8">
                <a:extLst>
                  <a:ext uri="{FF2B5EF4-FFF2-40B4-BE49-F238E27FC236}">
                    <a16:creationId xmlns:a16="http://schemas.microsoft.com/office/drawing/2014/main" id="{082732BA-DC10-465F-9DD5-7A7D92D3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4560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9" name="Line 9">
                <a:extLst>
                  <a:ext uri="{FF2B5EF4-FFF2-40B4-BE49-F238E27FC236}">
                    <a16:creationId xmlns:a16="http://schemas.microsoft.com/office/drawing/2014/main" id="{685AF913-A464-47A3-8E4F-2AEE9008C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0" y="4472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0" name="Freeform 10">
                <a:extLst>
                  <a:ext uri="{FF2B5EF4-FFF2-40B4-BE49-F238E27FC236}">
                    <a16:creationId xmlns:a16="http://schemas.microsoft.com/office/drawing/2014/main" id="{BFD81802-E3AA-4F5E-A200-23EC3AE71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4468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99" name="Group 18">
              <a:extLst>
                <a:ext uri="{FF2B5EF4-FFF2-40B4-BE49-F238E27FC236}">
                  <a16:creationId xmlns:a16="http://schemas.microsoft.com/office/drawing/2014/main" id="{FB800E5F-47DE-488A-A55F-ABF92B5C77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" y="3105"/>
              <a:ext cx="305" cy="245"/>
              <a:chOff x="1848" y="4704"/>
              <a:chExt cx="304" cy="272"/>
            </a:xfrm>
          </p:grpSpPr>
          <p:sp>
            <p:nvSpPr>
              <p:cNvPr id="42081" name="Arc 12">
                <a:extLst>
                  <a:ext uri="{FF2B5EF4-FFF2-40B4-BE49-F238E27FC236}">
                    <a16:creationId xmlns:a16="http://schemas.microsoft.com/office/drawing/2014/main" id="{DE7A9D4F-F005-4AD3-A7A5-B104DEBCC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4709"/>
                <a:ext cx="253" cy="128"/>
              </a:xfrm>
              <a:custGeom>
                <a:avLst/>
                <a:gdLst>
                  <a:gd name="T0" fmla="*/ 0 w 21686"/>
                  <a:gd name="T1" fmla="*/ 0 h 21600"/>
                  <a:gd name="T2" fmla="*/ 0 w 21686"/>
                  <a:gd name="T3" fmla="*/ 0 h 21600"/>
                  <a:gd name="T4" fmla="*/ 0 w 2168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86"/>
                  <a:gd name="T10" fmla="*/ 0 h 21600"/>
                  <a:gd name="T11" fmla="*/ 21686 w 2168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86" h="21600" fill="none" extrusionOk="0">
                    <a:moveTo>
                      <a:pt x="0" y="0"/>
                    </a:moveTo>
                    <a:cubicBezTo>
                      <a:pt x="28" y="0"/>
                      <a:pt x="57" y="-1"/>
                      <a:pt x="86" y="0"/>
                    </a:cubicBezTo>
                    <a:cubicBezTo>
                      <a:pt x="12015" y="0"/>
                      <a:pt x="21686" y="9670"/>
                      <a:pt x="21686" y="21600"/>
                    </a:cubicBezTo>
                  </a:path>
                  <a:path w="21686" h="21600" stroke="0" extrusionOk="0">
                    <a:moveTo>
                      <a:pt x="0" y="0"/>
                    </a:moveTo>
                    <a:cubicBezTo>
                      <a:pt x="28" y="0"/>
                      <a:pt x="57" y="-1"/>
                      <a:pt x="86" y="0"/>
                    </a:cubicBezTo>
                    <a:cubicBezTo>
                      <a:pt x="12015" y="0"/>
                      <a:pt x="21686" y="9670"/>
                      <a:pt x="21686" y="21600"/>
                    </a:cubicBezTo>
                    <a:lnTo>
                      <a:pt x="86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2" name="Arc 13">
                <a:extLst>
                  <a:ext uri="{FF2B5EF4-FFF2-40B4-BE49-F238E27FC236}">
                    <a16:creationId xmlns:a16="http://schemas.microsoft.com/office/drawing/2014/main" id="{FF535844-24A1-4A12-8A68-495E6E1B3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6" y="4836"/>
                <a:ext cx="256" cy="1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3" name="Arc 14">
                <a:extLst>
                  <a:ext uri="{FF2B5EF4-FFF2-40B4-BE49-F238E27FC236}">
                    <a16:creationId xmlns:a16="http://schemas.microsoft.com/office/drawing/2014/main" id="{2574642B-8842-4C06-B9AA-A2207419F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" y="4709"/>
                <a:ext cx="73" cy="128"/>
              </a:xfrm>
              <a:custGeom>
                <a:avLst/>
                <a:gdLst>
                  <a:gd name="T0" fmla="*/ 0 w 21900"/>
                  <a:gd name="T1" fmla="*/ 0 h 21600"/>
                  <a:gd name="T2" fmla="*/ 0 w 21900"/>
                  <a:gd name="T3" fmla="*/ 0 h 21600"/>
                  <a:gd name="T4" fmla="*/ 0 w 219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900"/>
                  <a:gd name="T10" fmla="*/ 0 h 21600"/>
                  <a:gd name="T11" fmla="*/ 21900 w 219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00" h="21600" fill="none" extrusionOk="0">
                    <a:moveTo>
                      <a:pt x="0" y="2"/>
                    </a:moveTo>
                    <a:cubicBezTo>
                      <a:pt x="99" y="0"/>
                      <a:pt x="199" y="-1"/>
                      <a:pt x="300" y="0"/>
                    </a:cubicBezTo>
                    <a:cubicBezTo>
                      <a:pt x="12229" y="0"/>
                      <a:pt x="21900" y="9670"/>
                      <a:pt x="21900" y="21600"/>
                    </a:cubicBezTo>
                  </a:path>
                  <a:path w="21900" h="21600" stroke="0" extrusionOk="0">
                    <a:moveTo>
                      <a:pt x="0" y="2"/>
                    </a:moveTo>
                    <a:cubicBezTo>
                      <a:pt x="99" y="0"/>
                      <a:pt x="199" y="-1"/>
                      <a:pt x="300" y="0"/>
                    </a:cubicBezTo>
                    <a:cubicBezTo>
                      <a:pt x="12229" y="0"/>
                      <a:pt x="21900" y="9670"/>
                      <a:pt x="21900" y="21600"/>
                    </a:cubicBezTo>
                    <a:lnTo>
                      <a:pt x="3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4" name="Arc 15">
                <a:extLst>
                  <a:ext uri="{FF2B5EF4-FFF2-40B4-BE49-F238E27FC236}">
                    <a16:creationId xmlns:a16="http://schemas.microsoft.com/office/drawing/2014/main" id="{368D5135-1921-420E-919E-BEB3C3D33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" y="4836"/>
                <a:ext cx="72" cy="1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5" name="Line 16">
                <a:extLst>
                  <a:ext uri="{FF2B5EF4-FFF2-40B4-BE49-F238E27FC236}">
                    <a16:creationId xmlns:a16="http://schemas.microsoft.com/office/drawing/2014/main" id="{4546675D-B41C-4AA3-BA15-2DEED4EE2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6" y="470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6" name="Line 17">
                <a:extLst>
                  <a:ext uri="{FF2B5EF4-FFF2-40B4-BE49-F238E27FC236}">
                    <a16:creationId xmlns:a16="http://schemas.microsoft.com/office/drawing/2014/main" id="{656F782D-F731-47C5-83DC-660195C3F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6" y="4976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00" name="Line 19">
              <a:extLst>
                <a:ext uri="{FF2B5EF4-FFF2-40B4-BE49-F238E27FC236}">
                  <a16:creationId xmlns:a16="http://schemas.microsoft.com/office/drawing/2014/main" id="{4AF8138D-E908-491F-A8D0-D468B41C3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0" y="2935"/>
              <a:ext cx="277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20">
              <a:extLst>
                <a:ext uri="{FF2B5EF4-FFF2-40B4-BE49-F238E27FC236}">
                  <a16:creationId xmlns:a16="http://schemas.microsoft.com/office/drawing/2014/main" id="{9EAA52F9-0CA7-42AA-B525-27D515293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2981"/>
              <a:ext cx="4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21">
              <a:extLst>
                <a:ext uri="{FF2B5EF4-FFF2-40B4-BE49-F238E27FC236}">
                  <a16:creationId xmlns:a16="http://schemas.microsoft.com/office/drawing/2014/main" id="{97EE3249-C0A6-4F14-89EA-9E8898C4B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8" y="3017"/>
              <a:ext cx="27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003" name="Group 26">
              <a:extLst>
                <a:ext uri="{FF2B5EF4-FFF2-40B4-BE49-F238E27FC236}">
                  <a16:creationId xmlns:a16="http://schemas.microsoft.com/office/drawing/2014/main" id="{B9FB86F8-B6D5-43DC-BA95-13A1A61378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3137"/>
              <a:ext cx="218" cy="168"/>
              <a:chOff x="1392" y="4740"/>
              <a:chExt cx="217" cy="185"/>
            </a:xfrm>
          </p:grpSpPr>
          <p:sp>
            <p:nvSpPr>
              <p:cNvPr id="42077" name="Arc 22">
                <a:extLst>
                  <a:ext uri="{FF2B5EF4-FFF2-40B4-BE49-F238E27FC236}">
                    <a16:creationId xmlns:a16="http://schemas.microsoft.com/office/drawing/2014/main" id="{F2C4AAEF-AF25-4DDE-9C3A-EDC7D8F4F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4749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8" name="Arc 23">
                <a:extLst>
                  <a:ext uri="{FF2B5EF4-FFF2-40B4-BE49-F238E27FC236}">
                    <a16:creationId xmlns:a16="http://schemas.microsoft.com/office/drawing/2014/main" id="{B55C4E69-485C-4854-9B12-522F5812F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4832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9" name="Line 24">
                <a:extLst>
                  <a:ext uri="{FF2B5EF4-FFF2-40B4-BE49-F238E27FC236}">
                    <a16:creationId xmlns:a16="http://schemas.microsoft.com/office/drawing/2014/main" id="{00D7D754-54E0-4E4D-AA56-5D6EDA7CD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0" y="4744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0" name="Freeform 25">
                <a:extLst>
                  <a:ext uri="{FF2B5EF4-FFF2-40B4-BE49-F238E27FC236}">
                    <a16:creationId xmlns:a16="http://schemas.microsoft.com/office/drawing/2014/main" id="{A711A049-221C-43A9-83D2-5219554C5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4740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04" name="Line 27">
              <a:extLst>
                <a:ext uri="{FF2B5EF4-FFF2-40B4-BE49-F238E27FC236}">
                  <a16:creationId xmlns:a16="http://schemas.microsoft.com/office/drawing/2014/main" id="{2A6CE876-BCE9-4983-ADE3-FD65F7BEB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0" y="3184"/>
              <a:ext cx="6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28">
              <a:extLst>
                <a:ext uri="{FF2B5EF4-FFF2-40B4-BE49-F238E27FC236}">
                  <a16:creationId xmlns:a16="http://schemas.microsoft.com/office/drawing/2014/main" id="{EB7AB450-486F-4449-8705-B3EDA696D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7" y="326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006" name="Group 33">
              <a:extLst>
                <a:ext uri="{FF2B5EF4-FFF2-40B4-BE49-F238E27FC236}">
                  <a16:creationId xmlns:a16="http://schemas.microsoft.com/office/drawing/2014/main" id="{F56E9543-ED12-4A27-A633-B7194285B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3383"/>
              <a:ext cx="218" cy="167"/>
              <a:chOff x="1392" y="5012"/>
              <a:chExt cx="217" cy="185"/>
            </a:xfrm>
          </p:grpSpPr>
          <p:sp>
            <p:nvSpPr>
              <p:cNvPr id="42073" name="Arc 29">
                <a:extLst>
                  <a:ext uri="{FF2B5EF4-FFF2-40B4-BE49-F238E27FC236}">
                    <a16:creationId xmlns:a16="http://schemas.microsoft.com/office/drawing/2014/main" id="{35ECC391-087E-46B1-9C88-A9A809ED5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5021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4" name="Arc 30">
                <a:extLst>
                  <a:ext uri="{FF2B5EF4-FFF2-40B4-BE49-F238E27FC236}">
                    <a16:creationId xmlns:a16="http://schemas.microsoft.com/office/drawing/2014/main" id="{AD850C51-9952-4ECA-9B53-125816BAA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5104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5" name="Line 31">
                <a:extLst>
                  <a:ext uri="{FF2B5EF4-FFF2-40B4-BE49-F238E27FC236}">
                    <a16:creationId xmlns:a16="http://schemas.microsoft.com/office/drawing/2014/main" id="{17FF2BFE-8C97-45D0-93D4-11CB7C44D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0" y="5016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6" name="Freeform 32">
                <a:extLst>
                  <a:ext uri="{FF2B5EF4-FFF2-40B4-BE49-F238E27FC236}">
                    <a16:creationId xmlns:a16="http://schemas.microsoft.com/office/drawing/2014/main" id="{8C1C75A8-F863-4205-85BB-011B71BEA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5012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07" name="Line 34">
              <a:extLst>
                <a:ext uri="{FF2B5EF4-FFF2-40B4-BE49-F238E27FC236}">
                  <a16:creationId xmlns:a16="http://schemas.microsoft.com/office/drawing/2014/main" id="{1BBF113D-C827-433D-9304-0A9C067C0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5" y="3427"/>
              <a:ext cx="222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35">
              <a:extLst>
                <a:ext uri="{FF2B5EF4-FFF2-40B4-BE49-F238E27FC236}">
                  <a16:creationId xmlns:a16="http://schemas.microsoft.com/office/drawing/2014/main" id="{BF4A2CD7-1881-4327-AF76-58152E783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0" y="3510"/>
              <a:ext cx="6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009" name="Group 40">
              <a:extLst>
                <a:ext uri="{FF2B5EF4-FFF2-40B4-BE49-F238E27FC236}">
                  <a16:creationId xmlns:a16="http://schemas.microsoft.com/office/drawing/2014/main" id="{F7648837-DA71-4F33-9492-ADFAFF7E08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3628"/>
              <a:ext cx="218" cy="168"/>
              <a:chOff x="1392" y="5284"/>
              <a:chExt cx="217" cy="185"/>
            </a:xfrm>
          </p:grpSpPr>
          <p:sp>
            <p:nvSpPr>
              <p:cNvPr id="42069" name="Arc 36">
                <a:extLst>
                  <a:ext uri="{FF2B5EF4-FFF2-40B4-BE49-F238E27FC236}">
                    <a16:creationId xmlns:a16="http://schemas.microsoft.com/office/drawing/2014/main" id="{E25CD6F8-9CDD-4ADA-AD7F-B2DFCA27F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5293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0" name="Arc 37">
                <a:extLst>
                  <a:ext uri="{FF2B5EF4-FFF2-40B4-BE49-F238E27FC236}">
                    <a16:creationId xmlns:a16="http://schemas.microsoft.com/office/drawing/2014/main" id="{0F0FB57C-A145-43A6-8CD3-87E280DD5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5376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1" name="Line 38">
                <a:extLst>
                  <a:ext uri="{FF2B5EF4-FFF2-40B4-BE49-F238E27FC236}">
                    <a16:creationId xmlns:a16="http://schemas.microsoft.com/office/drawing/2014/main" id="{D25328C7-79DE-4D82-8AEE-5FD03FA2F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0" y="5288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2" name="Freeform 39">
                <a:extLst>
                  <a:ext uri="{FF2B5EF4-FFF2-40B4-BE49-F238E27FC236}">
                    <a16:creationId xmlns:a16="http://schemas.microsoft.com/office/drawing/2014/main" id="{F924FAB7-FCD6-4351-A50D-E63089FD8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5284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10" name="Line 41">
              <a:extLst>
                <a:ext uri="{FF2B5EF4-FFF2-40B4-BE49-F238E27FC236}">
                  <a16:creationId xmlns:a16="http://schemas.microsoft.com/office/drawing/2014/main" id="{7528AB78-95BA-4867-95B8-1068A6BE0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0" y="3675"/>
              <a:ext cx="6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Line 42">
              <a:extLst>
                <a:ext uri="{FF2B5EF4-FFF2-40B4-BE49-F238E27FC236}">
                  <a16:creationId xmlns:a16="http://schemas.microsoft.com/office/drawing/2014/main" id="{E0EE76C5-FDA8-408C-93E2-1E5511651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0" y="3755"/>
              <a:ext cx="6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012" name="Group 47">
              <a:extLst>
                <a:ext uri="{FF2B5EF4-FFF2-40B4-BE49-F238E27FC236}">
                  <a16:creationId xmlns:a16="http://schemas.microsoft.com/office/drawing/2014/main" id="{B2229182-28C2-4D18-BE0C-2B265D2FC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3874"/>
              <a:ext cx="218" cy="168"/>
              <a:chOff x="1392" y="5556"/>
              <a:chExt cx="217" cy="185"/>
            </a:xfrm>
          </p:grpSpPr>
          <p:sp>
            <p:nvSpPr>
              <p:cNvPr id="42065" name="Arc 43">
                <a:extLst>
                  <a:ext uri="{FF2B5EF4-FFF2-40B4-BE49-F238E27FC236}">
                    <a16:creationId xmlns:a16="http://schemas.microsoft.com/office/drawing/2014/main" id="{557DEE62-FB04-43BE-9DBF-9FE01D786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5565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6" name="Arc 44">
                <a:extLst>
                  <a:ext uri="{FF2B5EF4-FFF2-40B4-BE49-F238E27FC236}">
                    <a16:creationId xmlns:a16="http://schemas.microsoft.com/office/drawing/2014/main" id="{D967E321-C41E-4072-99E0-3D98AC61F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5648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7" name="Line 45">
                <a:extLst>
                  <a:ext uri="{FF2B5EF4-FFF2-40B4-BE49-F238E27FC236}">
                    <a16:creationId xmlns:a16="http://schemas.microsoft.com/office/drawing/2014/main" id="{571EDC7A-96A9-484B-80C8-A7B6203B4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0" y="5560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8" name="Freeform 46">
                <a:extLst>
                  <a:ext uri="{FF2B5EF4-FFF2-40B4-BE49-F238E27FC236}">
                    <a16:creationId xmlns:a16="http://schemas.microsoft.com/office/drawing/2014/main" id="{283C0C03-BC02-4242-B9B7-E8860CFEC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5556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13" name="Line 48">
              <a:extLst>
                <a:ext uri="{FF2B5EF4-FFF2-40B4-BE49-F238E27FC236}">
                  <a16:creationId xmlns:a16="http://schemas.microsoft.com/office/drawing/2014/main" id="{2DC34196-FF33-4062-B014-52D11A4C3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4" y="3921"/>
              <a:ext cx="1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Line 49">
              <a:extLst>
                <a:ext uri="{FF2B5EF4-FFF2-40B4-BE49-F238E27FC236}">
                  <a16:creationId xmlns:a16="http://schemas.microsoft.com/office/drawing/2014/main" id="{833E56D0-24AA-436E-8BB0-054A1CA0F8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5" y="4001"/>
              <a:ext cx="5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50">
              <a:extLst>
                <a:ext uri="{FF2B5EF4-FFF2-40B4-BE49-F238E27FC236}">
                  <a16:creationId xmlns:a16="http://schemas.microsoft.com/office/drawing/2014/main" id="{A4A436C0-6049-44A6-8CE8-A1E0A1C58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2" y="3227"/>
              <a:ext cx="3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Freeform 51">
              <a:extLst>
                <a:ext uri="{FF2B5EF4-FFF2-40B4-BE49-F238E27FC236}">
                  <a16:creationId xmlns:a16="http://schemas.microsoft.com/office/drawing/2014/main" id="{64A4DC70-6F53-4D38-A837-1A0A589AB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2978"/>
              <a:ext cx="273" cy="159"/>
            </a:xfrm>
            <a:custGeom>
              <a:avLst/>
              <a:gdLst>
                <a:gd name="T0" fmla="*/ 0 w 273"/>
                <a:gd name="T1" fmla="*/ 0 h 177"/>
                <a:gd name="T2" fmla="*/ 136 w 273"/>
                <a:gd name="T3" fmla="*/ 0 h 177"/>
                <a:gd name="T4" fmla="*/ 136 w 273"/>
                <a:gd name="T5" fmla="*/ 142 h 177"/>
                <a:gd name="T6" fmla="*/ 272 w 273"/>
                <a:gd name="T7" fmla="*/ 142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"/>
                <a:gd name="T13" fmla="*/ 0 h 177"/>
                <a:gd name="T14" fmla="*/ 273 w 273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" h="177">
                  <a:moveTo>
                    <a:pt x="0" y="0"/>
                  </a:moveTo>
                  <a:lnTo>
                    <a:pt x="136" y="0"/>
                  </a:lnTo>
                  <a:lnTo>
                    <a:pt x="136" y="176"/>
                  </a:lnTo>
                  <a:lnTo>
                    <a:pt x="272" y="17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7" name="Freeform 52">
              <a:extLst>
                <a:ext uri="{FF2B5EF4-FFF2-40B4-BE49-F238E27FC236}">
                  <a16:creationId xmlns:a16="http://schemas.microsoft.com/office/drawing/2014/main" id="{889FB4C2-CC00-4DEB-BDDE-8C772D28C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3303"/>
              <a:ext cx="273" cy="167"/>
            </a:xfrm>
            <a:custGeom>
              <a:avLst/>
              <a:gdLst>
                <a:gd name="T0" fmla="*/ 0 w 273"/>
                <a:gd name="T1" fmla="*/ 150 h 185"/>
                <a:gd name="T2" fmla="*/ 136 w 273"/>
                <a:gd name="T3" fmla="*/ 150 h 185"/>
                <a:gd name="T4" fmla="*/ 136 w 273"/>
                <a:gd name="T5" fmla="*/ 0 h 185"/>
                <a:gd name="T6" fmla="*/ 272 w 273"/>
                <a:gd name="T7" fmla="*/ 0 h 1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"/>
                <a:gd name="T13" fmla="*/ 0 h 185"/>
                <a:gd name="T14" fmla="*/ 273 w 273"/>
                <a:gd name="T15" fmla="*/ 185 h 1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" h="185">
                  <a:moveTo>
                    <a:pt x="0" y="184"/>
                  </a:moveTo>
                  <a:lnTo>
                    <a:pt x="136" y="184"/>
                  </a:lnTo>
                  <a:lnTo>
                    <a:pt x="136" y="0"/>
                  </a:lnTo>
                  <a:lnTo>
                    <a:pt x="272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Rectangle 53">
              <a:extLst>
                <a:ext uri="{FF2B5EF4-FFF2-40B4-BE49-F238E27FC236}">
                  <a16:creationId xmlns:a16="http://schemas.microsoft.com/office/drawing/2014/main" id="{E032DA05-7260-4890-8083-FA5F1FE3B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2696"/>
              <a:ext cx="986" cy="1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42019" name="Rectangle 54">
              <a:extLst>
                <a:ext uri="{FF2B5EF4-FFF2-40B4-BE49-F238E27FC236}">
                  <a16:creationId xmlns:a16="http://schemas.microsoft.com/office/drawing/2014/main" id="{64777200-6D52-4ACB-849A-18A36E7A6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712"/>
              <a:ext cx="25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AR</a:t>
              </a:r>
            </a:p>
          </p:txBody>
        </p:sp>
        <p:sp>
          <p:nvSpPr>
            <p:cNvPr id="42020" name="Freeform 55">
              <a:extLst>
                <a:ext uri="{FF2B5EF4-FFF2-40B4-BE49-F238E27FC236}">
                  <a16:creationId xmlns:a16="http://schemas.microsoft.com/office/drawing/2014/main" id="{10605BB3-E129-4B13-B784-8ACEA357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" y="2891"/>
              <a:ext cx="96" cy="334"/>
            </a:xfrm>
            <a:custGeom>
              <a:avLst/>
              <a:gdLst>
                <a:gd name="T0" fmla="*/ 0 w 97"/>
                <a:gd name="T1" fmla="*/ 301 h 369"/>
                <a:gd name="T2" fmla="*/ 94 w 97"/>
                <a:gd name="T3" fmla="*/ 301 h 369"/>
                <a:gd name="T4" fmla="*/ 94 w 97"/>
                <a:gd name="T5" fmla="*/ 0 h 369"/>
                <a:gd name="T6" fmla="*/ 0 60000 65536"/>
                <a:gd name="T7" fmla="*/ 0 60000 65536"/>
                <a:gd name="T8" fmla="*/ 0 60000 65536"/>
                <a:gd name="T9" fmla="*/ 0 w 97"/>
                <a:gd name="T10" fmla="*/ 0 h 369"/>
                <a:gd name="T11" fmla="*/ 97 w 97"/>
                <a:gd name="T12" fmla="*/ 369 h 3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369">
                  <a:moveTo>
                    <a:pt x="0" y="368"/>
                  </a:moveTo>
                  <a:lnTo>
                    <a:pt x="96" y="368"/>
                  </a:lnTo>
                  <a:lnTo>
                    <a:pt x="96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Freeform 56">
              <a:extLst>
                <a:ext uri="{FF2B5EF4-FFF2-40B4-BE49-F238E27FC236}">
                  <a16:creationId xmlns:a16="http://schemas.microsoft.com/office/drawing/2014/main" id="{6051082E-7E94-4BC8-A7F3-16394F161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2891"/>
              <a:ext cx="866" cy="825"/>
            </a:xfrm>
            <a:custGeom>
              <a:avLst/>
              <a:gdLst>
                <a:gd name="T0" fmla="*/ 0 w 865"/>
                <a:gd name="T1" fmla="*/ 745 h 913"/>
                <a:gd name="T2" fmla="*/ 866 w 865"/>
                <a:gd name="T3" fmla="*/ 745 h 913"/>
                <a:gd name="T4" fmla="*/ 866 w 865"/>
                <a:gd name="T5" fmla="*/ 0 h 913"/>
                <a:gd name="T6" fmla="*/ 0 60000 65536"/>
                <a:gd name="T7" fmla="*/ 0 60000 65536"/>
                <a:gd name="T8" fmla="*/ 0 60000 65536"/>
                <a:gd name="T9" fmla="*/ 0 w 865"/>
                <a:gd name="T10" fmla="*/ 0 h 913"/>
                <a:gd name="T11" fmla="*/ 865 w 865"/>
                <a:gd name="T12" fmla="*/ 913 h 9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5" h="913">
                  <a:moveTo>
                    <a:pt x="0" y="912"/>
                  </a:moveTo>
                  <a:lnTo>
                    <a:pt x="864" y="912"/>
                  </a:lnTo>
                  <a:lnTo>
                    <a:pt x="864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Freeform 57">
              <a:extLst>
                <a:ext uri="{FF2B5EF4-FFF2-40B4-BE49-F238E27FC236}">
                  <a16:creationId xmlns:a16="http://schemas.microsoft.com/office/drawing/2014/main" id="{A9B5685E-487F-4135-AD5D-3CA783C30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2891"/>
              <a:ext cx="1098" cy="1072"/>
            </a:xfrm>
            <a:custGeom>
              <a:avLst/>
              <a:gdLst>
                <a:gd name="T0" fmla="*/ 0 w 1097"/>
                <a:gd name="T1" fmla="*/ 969 h 1185"/>
                <a:gd name="T2" fmla="*/ 1098 w 1097"/>
                <a:gd name="T3" fmla="*/ 969 h 1185"/>
                <a:gd name="T4" fmla="*/ 1098 w 1097"/>
                <a:gd name="T5" fmla="*/ 0 h 1185"/>
                <a:gd name="T6" fmla="*/ 0 60000 65536"/>
                <a:gd name="T7" fmla="*/ 0 60000 65536"/>
                <a:gd name="T8" fmla="*/ 0 60000 65536"/>
                <a:gd name="T9" fmla="*/ 0 w 1097"/>
                <a:gd name="T10" fmla="*/ 0 h 1185"/>
                <a:gd name="T11" fmla="*/ 1097 w 1097"/>
                <a:gd name="T12" fmla="*/ 1185 h 1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7" h="1185">
                  <a:moveTo>
                    <a:pt x="0" y="1184"/>
                  </a:moveTo>
                  <a:lnTo>
                    <a:pt x="1096" y="1184"/>
                  </a:lnTo>
                  <a:lnTo>
                    <a:pt x="1096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Freeform 58">
              <a:extLst>
                <a:ext uri="{FF2B5EF4-FFF2-40B4-BE49-F238E27FC236}">
                  <a16:creationId xmlns:a16="http://schemas.microsoft.com/office/drawing/2014/main" id="{B4B4000A-7992-4652-AA21-F560561E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2838"/>
              <a:ext cx="97" cy="37"/>
            </a:xfrm>
            <a:custGeom>
              <a:avLst/>
              <a:gdLst>
                <a:gd name="T0" fmla="*/ 0 w 97"/>
                <a:gd name="T1" fmla="*/ 32 h 41"/>
                <a:gd name="T2" fmla="*/ 48 w 97"/>
                <a:gd name="T3" fmla="*/ 0 h 41"/>
                <a:gd name="T4" fmla="*/ 96 w 97"/>
                <a:gd name="T5" fmla="*/ 32 h 41"/>
                <a:gd name="T6" fmla="*/ 0 60000 65536"/>
                <a:gd name="T7" fmla="*/ 0 60000 65536"/>
                <a:gd name="T8" fmla="*/ 0 60000 65536"/>
                <a:gd name="T9" fmla="*/ 0 w 97"/>
                <a:gd name="T10" fmla="*/ 0 h 41"/>
                <a:gd name="T11" fmla="*/ 97 w 97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41">
                  <a:moveTo>
                    <a:pt x="0" y="40"/>
                  </a:moveTo>
                  <a:lnTo>
                    <a:pt x="48" y="0"/>
                  </a:lnTo>
                  <a:lnTo>
                    <a:pt x="96" y="4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Freeform 59">
              <a:extLst>
                <a:ext uri="{FF2B5EF4-FFF2-40B4-BE49-F238E27FC236}">
                  <a16:creationId xmlns:a16="http://schemas.microsoft.com/office/drawing/2014/main" id="{62A89824-1AAE-4556-9D0E-197516008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" y="2891"/>
              <a:ext cx="362" cy="124"/>
            </a:xfrm>
            <a:custGeom>
              <a:avLst/>
              <a:gdLst>
                <a:gd name="T0" fmla="*/ 0 w 361"/>
                <a:gd name="T1" fmla="*/ 0 h 137"/>
                <a:gd name="T2" fmla="*/ 0 w 361"/>
                <a:gd name="T3" fmla="*/ 111 h 137"/>
                <a:gd name="T4" fmla="*/ 362 w 361"/>
                <a:gd name="T5" fmla="*/ 111 h 137"/>
                <a:gd name="T6" fmla="*/ 0 60000 65536"/>
                <a:gd name="T7" fmla="*/ 0 60000 65536"/>
                <a:gd name="T8" fmla="*/ 0 60000 65536"/>
                <a:gd name="T9" fmla="*/ 0 w 361"/>
                <a:gd name="T10" fmla="*/ 0 h 137"/>
                <a:gd name="T11" fmla="*/ 361 w 361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" h="137">
                  <a:moveTo>
                    <a:pt x="0" y="0"/>
                  </a:moveTo>
                  <a:lnTo>
                    <a:pt x="0" y="136"/>
                  </a:lnTo>
                  <a:lnTo>
                    <a:pt x="360" y="13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Rectangle 60">
              <a:extLst>
                <a:ext uri="{FF2B5EF4-FFF2-40B4-BE49-F238E27FC236}">
                  <a16:creationId xmlns:a16="http://schemas.microsoft.com/office/drawing/2014/main" id="{D6AC079C-7589-46A5-A180-DADA0C9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969"/>
              <a:ext cx="24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LD</a:t>
              </a:r>
            </a:p>
          </p:txBody>
        </p:sp>
        <p:sp>
          <p:nvSpPr>
            <p:cNvPr id="42026" name="Rectangle 61">
              <a:extLst>
                <a:ext uri="{FF2B5EF4-FFF2-40B4-BE49-F238E27FC236}">
                  <a16:creationId xmlns:a16="http://schemas.microsoft.com/office/drawing/2014/main" id="{62254859-9E66-4B8A-8752-771D131F0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98"/>
              <a:ext cx="27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INR</a:t>
              </a:r>
            </a:p>
          </p:txBody>
        </p:sp>
        <p:sp>
          <p:nvSpPr>
            <p:cNvPr id="42027" name="Rectangle 62">
              <a:extLst>
                <a:ext uri="{FF2B5EF4-FFF2-40B4-BE49-F238E27FC236}">
                  <a16:creationId xmlns:a16="http://schemas.microsoft.com/office/drawing/2014/main" id="{A4F7A32D-BCF6-4405-BCEF-D6442C6A9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3222"/>
              <a:ext cx="31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CLR</a:t>
              </a:r>
            </a:p>
          </p:txBody>
        </p:sp>
        <p:sp>
          <p:nvSpPr>
            <p:cNvPr id="42028" name="Rectangle 63">
              <a:extLst>
                <a:ext uri="{FF2B5EF4-FFF2-40B4-BE49-F238E27FC236}">
                  <a16:creationId xmlns:a16="http://schemas.microsoft.com/office/drawing/2014/main" id="{06741C0D-9B8F-464B-9A1A-56CE9D73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2945"/>
              <a:ext cx="375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Clock</a:t>
              </a:r>
            </a:p>
          </p:txBody>
        </p:sp>
        <p:sp>
          <p:nvSpPr>
            <p:cNvPr id="42029" name="Arc 64">
              <a:extLst>
                <a:ext uri="{FF2B5EF4-FFF2-40B4-BE49-F238E27FC236}">
                  <a16:creationId xmlns:a16="http://schemas.microsoft.com/office/drawing/2014/main" id="{930516E9-9D98-4BB4-870C-9F934B3EC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" y="2748"/>
              <a:ext cx="76" cy="55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Line 65">
              <a:extLst>
                <a:ext uri="{FF2B5EF4-FFF2-40B4-BE49-F238E27FC236}">
                  <a16:creationId xmlns:a16="http://schemas.microsoft.com/office/drawing/2014/main" id="{1EB1FB2B-BEE8-4665-B088-7EDEC461E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" y="2772"/>
              <a:ext cx="25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Rectangle 66">
              <a:extLst>
                <a:ext uri="{FF2B5EF4-FFF2-40B4-BE49-F238E27FC236}">
                  <a16:creationId xmlns:a16="http://schemas.microsoft.com/office/drawing/2014/main" id="{46B0A287-A14F-4FCE-AF6B-CED315C8A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706"/>
              <a:ext cx="43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To bus</a:t>
              </a:r>
            </a:p>
          </p:txBody>
        </p:sp>
        <p:sp>
          <p:nvSpPr>
            <p:cNvPr id="42032" name="Line 67">
              <a:extLst>
                <a:ext uri="{FF2B5EF4-FFF2-40B4-BE49-F238E27FC236}">
                  <a16:creationId xmlns:a16="http://schemas.microsoft.com/office/drawing/2014/main" id="{872E4594-01FA-411A-AEF9-2AC81ECA7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2" y="2739"/>
              <a:ext cx="72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3" name="Rectangle 68">
              <a:extLst>
                <a:ext uri="{FF2B5EF4-FFF2-40B4-BE49-F238E27FC236}">
                  <a16:creationId xmlns:a16="http://schemas.microsoft.com/office/drawing/2014/main" id="{56E3FC0D-788C-4065-91AF-2BE1786A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2628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42034" name="Arc 69">
              <a:extLst>
                <a:ext uri="{FF2B5EF4-FFF2-40B4-BE49-F238E27FC236}">
                  <a16:creationId xmlns:a16="http://schemas.microsoft.com/office/drawing/2014/main" id="{1729538D-D82E-4B8A-BA62-9BA212F78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9" y="2743"/>
              <a:ext cx="76" cy="55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5" name="Line 70">
              <a:extLst>
                <a:ext uri="{FF2B5EF4-FFF2-40B4-BE49-F238E27FC236}">
                  <a16:creationId xmlns:a16="http://schemas.microsoft.com/office/drawing/2014/main" id="{E7E520F4-CE89-40F2-A16B-972289E26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8" y="2772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6" name="Rectangle 71">
              <a:extLst>
                <a:ext uri="{FF2B5EF4-FFF2-40B4-BE49-F238E27FC236}">
                  <a16:creationId xmlns:a16="http://schemas.microsoft.com/office/drawing/2014/main" id="{23B13777-F89F-4F0A-975A-85618526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2687"/>
              <a:ext cx="55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From bus</a:t>
              </a:r>
            </a:p>
          </p:txBody>
        </p:sp>
        <p:sp>
          <p:nvSpPr>
            <p:cNvPr id="42037" name="Line 72">
              <a:extLst>
                <a:ext uri="{FF2B5EF4-FFF2-40B4-BE49-F238E27FC236}">
                  <a16:creationId xmlns:a16="http://schemas.microsoft.com/office/drawing/2014/main" id="{039F115B-DE7A-4223-972B-B4D8E848CC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8" y="2739"/>
              <a:ext cx="64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Rectangle 73">
              <a:extLst>
                <a:ext uri="{FF2B5EF4-FFF2-40B4-BE49-F238E27FC236}">
                  <a16:creationId xmlns:a16="http://schemas.microsoft.com/office/drawing/2014/main" id="{8D188A92-0473-4B35-976F-89B85B70D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628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42039" name="Line 74">
              <a:extLst>
                <a:ext uri="{FF2B5EF4-FFF2-40B4-BE49-F238E27FC236}">
                  <a16:creationId xmlns:a16="http://schemas.microsoft.com/office/drawing/2014/main" id="{49D605FF-2C47-404A-9D3E-4920B244F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0" y="2854"/>
              <a:ext cx="0" cy="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0" name="Line 75">
              <a:extLst>
                <a:ext uri="{FF2B5EF4-FFF2-40B4-BE49-F238E27FC236}">
                  <a16:creationId xmlns:a16="http://schemas.microsoft.com/office/drawing/2014/main" id="{9DEF6AE6-53AE-4FE0-8917-D1BF359BC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2858"/>
              <a:ext cx="1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1" name="Line 76">
              <a:extLst>
                <a:ext uri="{FF2B5EF4-FFF2-40B4-BE49-F238E27FC236}">
                  <a16:creationId xmlns:a16="http://schemas.microsoft.com/office/drawing/2014/main" id="{61A84BA0-72E3-4433-82A0-DB3F5D95D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3" y="3020"/>
              <a:ext cx="0" cy="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Line 77">
              <a:extLst>
                <a:ext uri="{FF2B5EF4-FFF2-40B4-BE49-F238E27FC236}">
                  <a16:creationId xmlns:a16="http://schemas.microsoft.com/office/drawing/2014/main" id="{13BA7E95-FA2C-4D06-A255-3D3A0B0594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3105"/>
              <a:ext cx="1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3" name="Rectangle 78">
              <a:extLst>
                <a:ext uri="{FF2B5EF4-FFF2-40B4-BE49-F238E27FC236}">
                  <a16:creationId xmlns:a16="http://schemas.microsoft.com/office/drawing/2014/main" id="{AD1B4AF3-4D58-4B7E-933B-57DE2487E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2773"/>
              <a:ext cx="20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D'</a:t>
              </a:r>
            </a:p>
          </p:txBody>
        </p:sp>
        <p:sp>
          <p:nvSpPr>
            <p:cNvPr id="42044" name="Rectangle 79">
              <a:extLst>
                <a:ext uri="{FF2B5EF4-FFF2-40B4-BE49-F238E27FC236}">
                  <a16:creationId xmlns:a16="http://schemas.microsoft.com/office/drawing/2014/main" id="{F83D2C77-144E-41EE-9CD7-A2F3A7584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2896"/>
              <a:ext cx="14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42045" name="Rectangle 80">
              <a:extLst>
                <a:ext uri="{FF2B5EF4-FFF2-40B4-BE49-F238E27FC236}">
                  <a16:creationId xmlns:a16="http://schemas.microsoft.com/office/drawing/2014/main" id="{947BD47B-F3C4-41D3-B376-468BF3A06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3020"/>
              <a:ext cx="17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42046" name="Line 81">
              <a:extLst>
                <a:ext uri="{FF2B5EF4-FFF2-40B4-BE49-F238E27FC236}">
                  <a16:creationId xmlns:a16="http://schemas.microsoft.com/office/drawing/2014/main" id="{9E72F9F0-0CAE-4251-B4AB-E33B0A6CD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7" y="3267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7" name="Line 82">
              <a:extLst>
                <a:ext uri="{FF2B5EF4-FFF2-40B4-BE49-F238E27FC236}">
                  <a16:creationId xmlns:a16="http://schemas.microsoft.com/office/drawing/2014/main" id="{041E303A-636C-4D7A-A8D1-D23F2F9B4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3514"/>
              <a:ext cx="0" cy="4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8" name="Line 88">
              <a:extLst>
                <a:ext uri="{FF2B5EF4-FFF2-40B4-BE49-F238E27FC236}">
                  <a16:creationId xmlns:a16="http://schemas.microsoft.com/office/drawing/2014/main" id="{8E86998F-CBD3-4817-8301-6DBCA3287A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00" y="3430"/>
              <a:ext cx="313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9" name="Line 89">
              <a:extLst>
                <a:ext uri="{FF2B5EF4-FFF2-40B4-BE49-F238E27FC236}">
                  <a16:creationId xmlns:a16="http://schemas.microsoft.com/office/drawing/2014/main" id="{6F370729-04A3-44DF-9814-3ECCCE7EC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6" y="3434"/>
              <a:ext cx="0" cy="5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0" name="Rectangle 90">
              <a:extLst>
                <a:ext uri="{FF2B5EF4-FFF2-40B4-BE49-F238E27FC236}">
                  <a16:creationId xmlns:a16="http://schemas.microsoft.com/office/drawing/2014/main" id="{04403AF3-AB43-4463-803D-60377CCCA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098"/>
              <a:ext cx="17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42051" name="Rectangle 91">
              <a:extLst>
                <a:ext uri="{FF2B5EF4-FFF2-40B4-BE49-F238E27FC236}">
                  <a16:creationId xmlns:a16="http://schemas.microsoft.com/office/drawing/2014/main" id="{2666A274-50B3-49CC-9A03-27B7D37F3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345"/>
              <a:ext cx="18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42052" name="Rectangle 92">
              <a:extLst>
                <a:ext uri="{FF2B5EF4-FFF2-40B4-BE49-F238E27FC236}">
                  <a16:creationId xmlns:a16="http://schemas.microsoft.com/office/drawing/2014/main" id="{E12B4910-FCA7-4AE1-98A5-5487556E9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468"/>
              <a:ext cx="17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42053" name="Rectangle 93">
              <a:extLst>
                <a:ext uri="{FF2B5EF4-FFF2-40B4-BE49-F238E27FC236}">
                  <a16:creationId xmlns:a16="http://schemas.microsoft.com/office/drawing/2014/main" id="{4C6FC166-D82A-4041-8759-B58C5684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91"/>
              <a:ext cx="18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2054" name="Rectangle 94">
              <a:extLst>
                <a:ext uri="{FF2B5EF4-FFF2-40B4-BE49-F238E27FC236}">
                  <a16:creationId xmlns:a16="http://schemas.microsoft.com/office/drawing/2014/main" id="{1C09CC37-EE33-407F-87D8-D3DEB5DE8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713"/>
              <a:ext cx="17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42055" name="Rectangle 95">
              <a:extLst>
                <a:ext uri="{FF2B5EF4-FFF2-40B4-BE49-F238E27FC236}">
                  <a16:creationId xmlns:a16="http://schemas.microsoft.com/office/drawing/2014/main" id="{165F5C8B-7352-405C-B835-729315784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2816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2056" name="Rectangle 96">
              <a:extLst>
                <a:ext uri="{FF2B5EF4-FFF2-40B4-BE49-F238E27FC236}">
                  <a16:creationId xmlns:a16="http://schemas.microsoft.com/office/drawing/2014/main" id="{FCCEDAB5-6CE3-42D3-931C-BABB6B8F8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3049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2057" name="Rectangle 97">
              <a:extLst>
                <a:ext uri="{FF2B5EF4-FFF2-40B4-BE49-F238E27FC236}">
                  <a16:creationId xmlns:a16="http://schemas.microsoft.com/office/drawing/2014/main" id="{C3A7BC55-F150-4CBC-86C4-1E034FCB7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135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2058" name="Rectangle 98">
              <a:extLst>
                <a:ext uri="{FF2B5EF4-FFF2-40B4-BE49-F238E27FC236}">
                  <a16:creationId xmlns:a16="http://schemas.microsoft.com/office/drawing/2014/main" id="{0FEBAC31-4C6C-4EEA-8A07-05F12F90F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3490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2059" name="Rectangle 99">
              <a:extLst>
                <a:ext uri="{FF2B5EF4-FFF2-40B4-BE49-F238E27FC236}">
                  <a16:creationId xmlns:a16="http://schemas.microsoft.com/office/drawing/2014/main" id="{454F4B8F-0DE0-49AC-B558-42B10C3A3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3736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grpSp>
          <p:nvGrpSpPr>
            <p:cNvPr id="42060" name="Group 107">
              <a:extLst>
                <a:ext uri="{FF2B5EF4-FFF2-40B4-BE49-F238E27FC236}">
                  <a16:creationId xmlns:a16="http://schemas.microsoft.com/office/drawing/2014/main" id="{C1A69B06-C39D-4FC5-BD0E-8E43D0E04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5" y="3372"/>
              <a:ext cx="164" cy="94"/>
              <a:chOff x="499" y="4191"/>
              <a:chExt cx="163" cy="104"/>
            </a:xfrm>
          </p:grpSpPr>
          <p:sp>
            <p:nvSpPr>
              <p:cNvPr id="42061" name="Line 83">
                <a:extLst>
                  <a:ext uri="{FF2B5EF4-FFF2-40B4-BE49-F238E27FC236}">
                    <a16:creationId xmlns:a16="http://schemas.microsoft.com/office/drawing/2014/main" id="{B4C7BB3F-5AEC-4B8A-BECA-5C0A7F06A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9" y="4191"/>
                <a:ext cx="120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2" name="Line 84">
                <a:extLst>
                  <a:ext uri="{FF2B5EF4-FFF2-40B4-BE49-F238E27FC236}">
                    <a16:creationId xmlns:a16="http://schemas.microsoft.com/office/drawing/2014/main" id="{43C2D871-E0E9-4949-B6C0-99A18A4A3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" y="4255"/>
                <a:ext cx="120" cy="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3" name="Line 85">
                <a:extLst>
                  <a:ext uri="{FF2B5EF4-FFF2-40B4-BE49-F238E27FC236}">
                    <a16:creationId xmlns:a16="http://schemas.microsoft.com/office/drawing/2014/main" id="{700E7C0C-6ED9-4ED4-AC14-08CBD94A0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4198"/>
                <a:ext cx="0" cy="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4" name="Oval 106">
                <a:extLst>
                  <a:ext uri="{FF2B5EF4-FFF2-40B4-BE49-F238E27FC236}">
                    <a16:creationId xmlns:a16="http://schemas.microsoft.com/office/drawing/2014/main" id="{6FE98239-A8E9-4F97-8A94-E31D44A33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4234"/>
                <a:ext cx="47" cy="4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n-US" altLang="en-US"/>
              </a:p>
            </p:txBody>
          </p:sp>
        </p:grpSp>
      </p:grp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EA198EF-BC84-456D-8810-DCB018EAC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3513" y="306388"/>
            <a:ext cx="3978275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CONTROL  OF  FLAGS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3E6F300-595F-4803-B25E-D09EB8D6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1241425"/>
            <a:ext cx="39179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ko-KR" sz="1800"/>
              <a:t>pB</a:t>
            </a:r>
            <a:r>
              <a:rPr lang="en-US" altLang="ko-KR" sz="1800" baseline="-25000"/>
              <a:t>7</a:t>
            </a:r>
            <a:r>
              <a:rPr lang="en-US" altLang="ko-KR" sz="1800"/>
              <a:t>:    IEN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1  (I/O Instruction)</a:t>
            </a:r>
          </a:p>
          <a:p>
            <a:pPr>
              <a:lnSpc>
                <a:spcPct val="96000"/>
              </a:lnSpc>
            </a:pPr>
            <a:r>
              <a:rPr lang="en-US" altLang="ko-KR" sz="1800"/>
              <a:t>pB</a:t>
            </a:r>
            <a:r>
              <a:rPr lang="en-US" altLang="ko-KR" sz="1800" baseline="-25000"/>
              <a:t>6</a:t>
            </a:r>
            <a:r>
              <a:rPr lang="en-US" altLang="ko-KR" sz="1800"/>
              <a:t>:    IEN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0  (I/O Instruction)</a:t>
            </a:r>
          </a:p>
          <a:p>
            <a:pPr>
              <a:lnSpc>
                <a:spcPct val="96000"/>
              </a:lnSpc>
            </a:pPr>
            <a:r>
              <a:rPr lang="en-US" altLang="ko-KR" sz="1800"/>
              <a:t>RT</a:t>
            </a:r>
            <a:r>
              <a:rPr lang="en-US" altLang="ko-KR" sz="1800" baseline="-25000"/>
              <a:t>2</a:t>
            </a:r>
            <a:r>
              <a:rPr lang="en-US" altLang="ko-KR" sz="1800"/>
              <a:t>:    IEN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0  (Interrupt)</a:t>
            </a:r>
          </a:p>
          <a:p>
            <a:pPr>
              <a:lnSpc>
                <a:spcPct val="96000"/>
              </a:lnSpc>
            </a:pPr>
            <a:endParaRPr lang="en-US" altLang="ko-KR" sz="1800"/>
          </a:p>
          <a:p>
            <a:pPr>
              <a:lnSpc>
                <a:spcPct val="96000"/>
              </a:lnSpc>
            </a:pPr>
            <a:r>
              <a:rPr lang="en-US" altLang="ko-KR" sz="1800"/>
              <a:t>p = D</a:t>
            </a:r>
            <a:r>
              <a:rPr lang="en-US" altLang="ko-KR" sz="1800" baseline="-25000"/>
              <a:t>7</a:t>
            </a:r>
            <a:r>
              <a:rPr lang="en-US" altLang="ko-KR" sz="1800"/>
              <a:t>IT</a:t>
            </a:r>
            <a:r>
              <a:rPr lang="en-US" altLang="ko-KR" sz="1800" baseline="-25000"/>
              <a:t>3  </a:t>
            </a:r>
            <a:r>
              <a:rPr lang="en-US" altLang="ko-KR" sz="1800"/>
              <a:t>(Input/Output Instruction)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1C025AA5-9C6C-4C30-8C54-AF6573D24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901700"/>
            <a:ext cx="2987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/>
              <a:t>IEN: Interrupt Enable Flag</a:t>
            </a:r>
          </a:p>
        </p:txBody>
      </p:sp>
      <p:sp>
        <p:nvSpPr>
          <p:cNvPr id="43013" name="Rectangle 74">
            <a:extLst>
              <a:ext uri="{FF2B5EF4-FFF2-40B4-BE49-F238E27FC236}">
                <a16:creationId xmlns:a16="http://schemas.microsoft.com/office/drawing/2014/main" id="{8C30306C-F8B1-460C-A786-CB39CC77F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0"/>
            <a:ext cx="2397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Design of Basic Computer</a:t>
            </a:r>
          </a:p>
        </p:txBody>
      </p:sp>
      <p:grpSp>
        <p:nvGrpSpPr>
          <p:cNvPr id="43014" name="Group 78">
            <a:extLst>
              <a:ext uri="{FF2B5EF4-FFF2-40B4-BE49-F238E27FC236}">
                <a16:creationId xmlns:a16="http://schemas.microsoft.com/office/drawing/2014/main" id="{CEB6DDDC-1492-48A8-89B9-11235D7E527F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3094038"/>
            <a:ext cx="4773613" cy="2343150"/>
            <a:chOff x="990" y="1949"/>
            <a:chExt cx="3007" cy="1476"/>
          </a:xfrm>
        </p:grpSpPr>
        <p:grpSp>
          <p:nvGrpSpPr>
            <p:cNvPr id="43015" name="Group 9">
              <a:extLst>
                <a:ext uri="{FF2B5EF4-FFF2-40B4-BE49-F238E27FC236}">
                  <a16:creationId xmlns:a16="http://schemas.microsoft.com/office/drawing/2014/main" id="{99D4B13A-9FC4-4CAA-AF04-CDC85429F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7" y="2212"/>
              <a:ext cx="174" cy="217"/>
              <a:chOff x="1240" y="3464"/>
              <a:chExt cx="217" cy="185"/>
            </a:xfrm>
          </p:grpSpPr>
          <p:sp>
            <p:nvSpPr>
              <p:cNvPr id="43080" name="Arc 5">
                <a:extLst>
                  <a:ext uri="{FF2B5EF4-FFF2-40B4-BE49-F238E27FC236}">
                    <a16:creationId xmlns:a16="http://schemas.microsoft.com/office/drawing/2014/main" id="{320CA61F-DDB9-4316-8F77-D000B2F58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" y="3473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1" name="Arc 6">
                <a:extLst>
                  <a:ext uri="{FF2B5EF4-FFF2-40B4-BE49-F238E27FC236}">
                    <a16:creationId xmlns:a16="http://schemas.microsoft.com/office/drawing/2014/main" id="{BEF67A57-CBD3-44BD-A40F-3148252C2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" y="3556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2" name="Line 7">
                <a:extLst>
                  <a:ext uri="{FF2B5EF4-FFF2-40B4-BE49-F238E27FC236}">
                    <a16:creationId xmlns:a16="http://schemas.microsoft.com/office/drawing/2014/main" id="{9378763D-2452-473C-8000-C12665B95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468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3" name="Freeform 8">
                <a:extLst>
                  <a:ext uri="{FF2B5EF4-FFF2-40B4-BE49-F238E27FC236}">
                    <a16:creationId xmlns:a16="http://schemas.microsoft.com/office/drawing/2014/main" id="{07E2B257-2887-430C-8913-1A565173D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0" y="3464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16" name="Group 16">
              <a:extLst>
                <a:ext uri="{FF2B5EF4-FFF2-40B4-BE49-F238E27FC236}">
                  <a16:creationId xmlns:a16="http://schemas.microsoft.com/office/drawing/2014/main" id="{E373D401-2A81-449C-A4A6-D65254B405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1" y="2695"/>
              <a:ext cx="245" cy="321"/>
              <a:chOff x="2376" y="3876"/>
              <a:chExt cx="304" cy="272"/>
            </a:xfrm>
          </p:grpSpPr>
          <p:sp>
            <p:nvSpPr>
              <p:cNvPr id="43074" name="Arc 10">
                <a:extLst>
                  <a:ext uri="{FF2B5EF4-FFF2-40B4-BE49-F238E27FC236}">
                    <a16:creationId xmlns:a16="http://schemas.microsoft.com/office/drawing/2014/main" id="{C9754142-7063-4A9F-B9A8-BE83949FD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" y="3881"/>
                <a:ext cx="253" cy="128"/>
              </a:xfrm>
              <a:custGeom>
                <a:avLst/>
                <a:gdLst>
                  <a:gd name="T0" fmla="*/ 0 w 21686"/>
                  <a:gd name="T1" fmla="*/ 0 h 21600"/>
                  <a:gd name="T2" fmla="*/ 0 w 21686"/>
                  <a:gd name="T3" fmla="*/ 0 h 21600"/>
                  <a:gd name="T4" fmla="*/ 0 w 2168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86"/>
                  <a:gd name="T10" fmla="*/ 0 h 21600"/>
                  <a:gd name="T11" fmla="*/ 21686 w 2168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86" h="21600" fill="none" extrusionOk="0">
                    <a:moveTo>
                      <a:pt x="0" y="0"/>
                    </a:moveTo>
                    <a:cubicBezTo>
                      <a:pt x="28" y="0"/>
                      <a:pt x="57" y="-1"/>
                      <a:pt x="86" y="0"/>
                    </a:cubicBezTo>
                    <a:cubicBezTo>
                      <a:pt x="12015" y="0"/>
                      <a:pt x="21686" y="9670"/>
                      <a:pt x="21686" y="21600"/>
                    </a:cubicBezTo>
                  </a:path>
                  <a:path w="21686" h="21600" stroke="0" extrusionOk="0">
                    <a:moveTo>
                      <a:pt x="0" y="0"/>
                    </a:moveTo>
                    <a:cubicBezTo>
                      <a:pt x="28" y="0"/>
                      <a:pt x="57" y="-1"/>
                      <a:pt x="86" y="0"/>
                    </a:cubicBezTo>
                    <a:cubicBezTo>
                      <a:pt x="12015" y="0"/>
                      <a:pt x="21686" y="9670"/>
                      <a:pt x="21686" y="21600"/>
                    </a:cubicBezTo>
                    <a:lnTo>
                      <a:pt x="86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5" name="Arc 11">
                <a:extLst>
                  <a:ext uri="{FF2B5EF4-FFF2-40B4-BE49-F238E27FC236}">
                    <a16:creationId xmlns:a16="http://schemas.microsoft.com/office/drawing/2014/main" id="{F68CCC61-421A-4B8E-B43A-BDDC9087D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4" y="4008"/>
                <a:ext cx="256" cy="1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6" name="Arc 12">
                <a:extLst>
                  <a:ext uri="{FF2B5EF4-FFF2-40B4-BE49-F238E27FC236}">
                    <a16:creationId xmlns:a16="http://schemas.microsoft.com/office/drawing/2014/main" id="{CF70EFA4-0F46-42B4-B014-879774412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6" y="3881"/>
                <a:ext cx="73" cy="128"/>
              </a:xfrm>
              <a:custGeom>
                <a:avLst/>
                <a:gdLst>
                  <a:gd name="T0" fmla="*/ 0 w 21900"/>
                  <a:gd name="T1" fmla="*/ 0 h 21600"/>
                  <a:gd name="T2" fmla="*/ 0 w 21900"/>
                  <a:gd name="T3" fmla="*/ 0 h 21600"/>
                  <a:gd name="T4" fmla="*/ 0 w 219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900"/>
                  <a:gd name="T10" fmla="*/ 0 h 21600"/>
                  <a:gd name="T11" fmla="*/ 21900 w 219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00" h="21600" fill="none" extrusionOk="0">
                    <a:moveTo>
                      <a:pt x="0" y="2"/>
                    </a:moveTo>
                    <a:cubicBezTo>
                      <a:pt x="99" y="0"/>
                      <a:pt x="199" y="-1"/>
                      <a:pt x="300" y="0"/>
                    </a:cubicBezTo>
                    <a:cubicBezTo>
                      <a:pt x="12229" y="0"/>
                      <a:pt x="21900" y="9670"/>
                      <a:pt x="21900" y="21600"/>
                    </a:cubicBezTo>
                  </a:path>
                  <a:path w="21900" h="21600" stroke="0" extrusionOk="0">
                    <a:moveTo>
                      <a:pt x="0" y="2"/>
                    </a:moveTo>
                    <a:cubicBezTo>
                      <a:pt x="99" y="0"/>
                      <a:pt x="199" y="-1"/>
                      <a:pt x="300" y="0"/>
                    </a:cubicBezTo>
                    <a:cubicBezTo>
                      <a:pt x="12229" y="0"/>
                      <a:pt x="21900" y="9670"/>
                      <a:pt x="21900" y="21600"/>
                    </a:cubicBezTo>
                    <a:lnTo>
                      <a:pt x="3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7" name="Arc 13">
                <a:extLst>
                  <a:ext uri="{FF2B5EF4-FFF2-40B4-BE49-F238E27FC236}">
                    <a16:creationId xmlns:a16="http://schemas.microsoft.com/office/drawing/2014/main" id="{39ABF260-2A45-4BCD-AA5D-EE90783D6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6" y="4008"/>
                <a:ext cx="72" cy="1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8" name="Line 14">
                <a:extLst>
                  <a:ext uri="{FF2B5EF4-FFF2-40B4-BE49-F238E27FC236}">
                    <a16:creationId xmlns:a16="http://schemas.microsoft.com/office/drawing/2014/main" id="{0A1082CA-D818-4453-ADF7-21C3A0A80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4" y="3876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9" name="Line 15">
                <a:extLst>
                  <a:ext uri="{FF2B5EF4-FFF2-40B4-BE49-F238E27FC236}">
                    <a16:creationId xmlns:a16="http://schemas.microsoft.com/office/drawing/2014/main" id="{25E9A058-8D1E-46B4-B79E-59A08245F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4" y="4148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7" name="Line 17">
              <a:extLst>
                <a:ext uri="{FF2B5EF4-FFF2-40B4-BE49-F238E27FC236}">
                  <a16:creationId xmlns:a16="http://schemas.microsoft.com/office/drawing/2014/main" id="{9019FD4D-3D4B-4E5A-8B08-D62EDB72D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2273"/>
              <a:ext cx="23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Line 18">
              <a:extLst>
                <a:ext uri="{FF2B5EF4-FFF2-40B4-BE49-F238E27FC236}">
                  <a16:creationId xmlns:a16="http://schemas.microsoft.com/office/drawing/2014/main" id="{9D9BC065-C5E8-4FF6-AAA0-4A8E1019D1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2" y="2321"/>
              <a:ext cx="3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9" name="Line 19">
              <a:extLst>
                <a:ext uri="{FF2B5EF4-FFF2-40B4-BE49-F238E27FC236}">
                  <a16:creationId xmlns:a16="http://schemas.microsoft.com/office/drawing/2014/main" id="{726C60F7-042A-42ED-8202-F864766CD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9" y="2377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20" name="Group 24">
              <a:extLst>
                <a:ext uri="{FF2B5EF4-FFF2-40B4-BE49-F238E27FC236}">
                  <a16:creationId xmlns:a16="http://schemas.microsoft.com/office/drawing/2014/main" id="{BF9A4AAE-54D3-4136-83E2-23C6A099D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2268"/>
              <a:ext cx="174" cy="209"/>
              <a:chOff x="1968" y="3512"/>
              <a:chExt cx="217" cy="177"/>
            </a:xfrm>
          </p:grpSpPr>
          <p:sp>
            <p:nvSpPr>
              <p:cNvPr id="43070" name="Arc 20">
                <a:extLst>
                  <a:ext uri="{FF2B5EF4-FFF2-40B4-BE49-F238E27FC236}">
                    <a16:creationId xmlns:a16="http://schemas.microsoft.com/office/drawing/2014/main" id="{04E191AF-D9E6-47E0-BF4F-847D1C8A3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3521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1" name="Arc 21">
                <a:extLst>
                  <a:ext uri="{FF2B5EF4-FFF2-40B4-BE49-F238E27FC236}">
                    <a16:creationId xmlns:a16="http://schemas.microsoft.com/office/drawing/2014/main" id="{933B3516-BD08-4363-A7B3-A33A0E981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3600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2" name="Line 22">
                <a:extLst>
                  <a:ext uri="{FF2B5EF4-FFF2-40B4-BE49-F238E27FC236}">
                    <a16:creationId xmlns:a16="http://schemas.microsoft.com/office/drawing/2014/main" id="{11264B8F-B81E-429F-8474-F15F13039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3516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3" name="Freeform 23">
                <a:extLst>
                  <a:ext uri="{FF2B5EF4-FFF2-40B4-BE49-F238E27FC236}">
                    <a16:creationId xmlns:a16="http://schemas.microsoft.com/office/drawing/2014/main" id="{31A5E59C-3647-44E8-B431-0E8FCECA9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3512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77"/>
                  <a:gd name="T11" fmla="*/ 113 w 113"/>
                  <a:gd name="T12" fmla="*/ 177 h 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21" name="Line 25">
              <a:extLst>
                <a:ext uri="{FF2B5EF4-FFF2-40B4-BE49-F238E27FC236}">
                  <a16:creationId xmlns:a16="http://schemas.microsoft.com/office/drawing/2014/main" id="{A81CFDCE-C76D-44E1-91E6-28ECAA87D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1" y="2164"/>
              <a:ext cx="0" cy="1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Line 26">
              <a:extLst>
                <a:ext uri="{FF2B5EF4-FFF2-40B4-BE49-F238E27FC236}">
                  <a16:creationId xmlns:a16="http://schemas.microsoft.com/office/drawing/2014/main" id="{2EC23204-116B-43EC-BFBF-F4EAB7C1E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2" y="2161"/>
              <a:ext cx="1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Line 27">
              <a:extLst>
                <a:ext uri="{FF2B5EF4-FFF2-40B4-BE49-F238E27FC236}">
                  <a16:creationId xmlns:a16="http://schemas.microsoft.com/office/drawing/2014/main" id="{4B5080DD-2BCF-4CAE-B759-91C27C570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1" y="2377"/>
              <a:ext cx="0" cy="1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28">
              <a:extLst>
                <a:ext uri="{FF2B5EF4-FFF2-40B4-BE49-F238E27FC236}">
                  <a16:creationId xmlns:a16="http://schemas.microsoft.com/office/drawing/2014/main" id="{FA851453-7A40-40F6-84C1-511D873A7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2" y="2480"/>
              <a:ext cx="1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Rectangle 29">
              <a:extLst>
                <a:ext uri="{FF2B5EF4-FFF2-40B4-BE49-F238E27FC236}">
                  <a16:creationId xmlns:a16="http://schemas.microsoft.com/office/drawing/2014/main" id="{38A2AA2D-9070-42BD-81D9-15FF320B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2059"/>
              <a:ext cx="18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3026" name="Rectangle 30">
              <a:extLst>
                <a:ext uri="{FF2B5EF4-FFF2-40B4-BE49-F238E27FC236}">
                  <a16:creationId xmlns:a16="http://schemas.microsoft.com/office/drawing/2014/main" id="{64FB084C-9473-4384-9A7B-7398C1A19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2219"/>
              <a:ext cx="14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43027" name="Rectangle 31">
              <a:extLst>
                <a:ext uri="{FF2B5EF4-FFF2-40B4-BE49-F238E27FC236}">
                  <a16:creationId xmlns:a16="http://schemas.microsoft.com/office/drawing/2014/main" id="{E28A7A8B-4BE2-45E2-A6C8-5FF891565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2378"/>
              <a:ext cx="22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T</a:t>
              </a:r>
              <a:r>
                <a:rPr lang="en-US" altLang="ko-KR" sz="1800" baseline="-25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3028" name="Rectangle 32">
              <a:extLst>
                <a:ext uri="{FF2B5EF4-FFF2-40B4-BE49-F238E27FC236}">
                  <a16:creationId xmlns:a16="http://schemas.microsoft.com/office/drawing/2014/main" id="{44D3B1DA-9BCE-4781-8875-C5B67885C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2115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3029" name="Rectangle 33">
              <a:extLst>
                <a:ext uri="{FF2B5EF4-FFF2-40B4-BE49-F238E27FC236}">
                  <a16:creationId xmlns:a16="http://schemas.microsoft.com/office/drawing/2014/main" id="{245D32AA-3080-4766-BF8B-DA1327EF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24"/>
              <a:ext cx="1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43030" name="Line 34">
              <a:extLst>
                <a:ext uri="{FF2B5EF4-FFF2-40B4-BE49-F238E27FC236}">
                  <a16:creationId xmlns:a16="http://schemas.microsoft.com/office/drawing/2014/main" id="{2E774CD4-0B2C-4C5C-A248-A80F40617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2321"/>
              <a:ext cx="3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35">
              <a:extLst>
                <a:ext uri="{FF2B5EF4-FFF2-40B4-BE49-F238E27FC236}">
                  <a16:creationId xmlns:a16="http://schemas.microsoft.com/office/drawing/2014/main" id="{46F25C83-F5DC-4B5A-B392-171C30C3A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" y="2433"/>
              <a:ext cx="23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32" name="Group 40">
              <a:extLst>
                <a:ext uri="{FF2B5EF4-FFF2-40B4-BE49-F238E27FC236}">
                  <a16:creationId xmlns:a16="http://schemas.microsoft.com/office/drawing/2014/main" id="{6CC667C3-C21E-49DC-8801-FFB1D94A9B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2634"/>
              <a:ext cx="174" cy="218"/>
              <a:chOff x="1968" y="3824"/>
              <a:chExt cx="217" cy="185"/>
            </a:xfrm>
          </p:grpSpPr>
          <p:sp>
            <p:nvSpPr>
              <p:cNvPr id="43066" name="Arc 36">
                <a:extLst>
                  <a:ext uri="{FF2B5EF4-FFF2-40B4-BE49-F238E27FC236}">
                    <a16:creationId xmlns:a16="http://schemas.microsoft.com/office/drawing/2014/main" id="{B343C486-97D3-4A4A-85FA-C3D3ECE01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3833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7" name="Arc 37">
                <a:extLst>
                  <a:ext uri="{FF2B5EF4-FFF2-40B4-BE49-F238E27FC236}">
                    <a16:creationId xmlns:a16="http://schemas.microsoft.com/office/drawing/2014/main" id="{CE041434-2F90-4922-B31C-13AB337F6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3916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8" name="Line 38">
                <a:extLst>
                  <a:ext uri="{FF2B5EF4-FFF2-40B4-BE49-F238E27FC236}">
                    <a16:creationId xmlns:a16="http://schemas.microsoft.com/office/drawing/2014/main" id="{B2052EDF-783C-476E-AE60-6EACCFBC5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3828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9" name="Freeform 39">
                <a:extLst>
                  <a:ext uri="{FF2B5EF4-FFF2-40B4-BE49-F238E27FC236}">
                    <a16:creationId xmlns:a16="http://schemas.microsoft.com/office/drawing/2014/main" id="{C56E804E-8805-40F6-8C76-060580CDF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3824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33" name="Line 41">
              <a:extLst>
                <a:ext uri="{FF2B5EF4-FFF2-40B4-BE49-F238E27FC236}">
                  <a16:creationId xmlns:a16="http://schemas.microsoft.com/office/drawing/2014/main" id="{6D08D92C-B7DF-4791-B49D-73FD8A710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2695"/>
              <a:ext cx="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42">
              <a:extLst>
                <a:ext uri="{FF2B5EF4-FFF2-40B4-BE49-F238E27FC236}">
                  <a16:creationId xmlns:a16="http://schemas.microsoft.com/office/drawing/2014/main" id="{4C5B0BB4-A207-43DA-9EF6-B410A600A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" y="2799"/>
              <a:ext cx="23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35" name="Group 47">
              <a:extLst>
                <a:ext uri="{FF2B5EF4-FFF2-40B4-BE49-F238E27FC236}">
                  <a16:creationId xmlns:a16="http://schemas.microsoft.com/office/drawing/2014/main" id="{FD24C813-608F-4EAE-8114-BC6ABC456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3011"/>
              <a:ext cx="174" cy="217"/>
              <a:chOff x="1968" y="4144"/>
              <a:chExt cx="217" cy="185"/>
            </a:xfrm>
          </p:grpSpPr>
          <p:sp>
            <p:nvSpPr>
              <p:cNvPr id="43062" name="Arc 43">
                <a:extLst>
                  <a:ext uri="{FF2B5EF4-FFF2-40B4-BE49-F238E27FC236}">
                    <a16:creationId xmlns:a16="http://schemas.microsoft.com/office/drawing/2014/main" id="{8C1936B5-E4D8-4F78-9C7B-AA6A7A929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4153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3" name="Arc 44">
                <a:extLst>
                  <a:ext uri="{FF2B5EF4-FFF2-40B4-BE49-F238E27FC236}">
                    <a16:creationId xmlns:a16="http://schemas.microsoft.com/office/drawing/2014/main" id="{06DC70BF-5FDD-4382-9823-1F547FEF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4236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4" name="Line 45">
                <a:extLst>
                  <a:ext uri="{FF2B5EF4-FFF2-40B4-BE49-F238E27FC236}">
                    <a16:creationId xmlns:a16="http://schemas.microsoft.com/office/drawing/2014/main" id="{99EFDAE4-03EB-4655-9EB6-C6A9FDB99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4148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5" name="Freeform 46">
                <a:extLst>
                  <a:ext uri="{FF2B5EF4-FFF2-40B4-BE49-F238E27FC236}">
                    <a16:creationId xmlns:a16="http://schemas.microsoft.com/office/drawing/2014/main" id="{05B5A145-00E2-410F-ABF7-3239235C0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4144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36" name="Line 48">
              <a:extLst>
                <a:ext uri="{FF2B5EF4-FFF2-40B4-BE49-F238E27FC236}">
                  <a16:creationId xmlns:a16="http://schemas.microsoft.com/office/drawing/2014/main" id="{C84D3BA8-B063-4754-BC57-6DDF7F774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" y="3072"/>
              <a:ext cx="2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Line 49">
              <a:extLst>
                <a:ext uri="{FF2B5EF4-FFF2-40B4-BE49-F238E27FC236}">
                  <a16:creationId xmlns:a16="http://schemas.microsoft.com/office/drawing/2014/main" id="{14277210-9133-4E5B-92B9-9333DD4EF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" y="3176"/>
              <a:ext cx="23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Line 51">
              <a:extLst>
                <a:ext uri="{FF2B5EF4-FFF2-40B4-BE49-F238E27FC236}">
                  <a16:creationId xmlns:a16="http://schemas.microsoft.com/office/drawing/2014/main" id="{165319D6-4DEC-4ED9-85D2-EB6884C60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753"/>
              <a:ext cx="19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Line 52">
              <a:extLst>
                <a:ext uri="{FF2B5EF4-FFF2-40B4-BE49-F238E27FC236}">
                  <a16:creationId xmlns:a16="http://schemas.microsoft.com/office/drawing/2014/main" id="{FDB2F136-1244-47CD-86CF-7B9688768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2958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Line 53">
              <a:extLst>
                <a:ext uri="{FF2B5EF4-FFF2-40B4-BE49-F238E27FC236}">
                  <a16:creationId xmlns:a16="http://schemas.microsoft.com/office/drawing/2014/main" id="{3291C2F1-8DC2-46E0-8D85-58F3BEE47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3120"/>
              <a:ext cx="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Line 54">
              <a:extLst>
                <a:ext uri="{FF2B5EF4-FFF2-40B4-BE49-F238E27FC236}">
                  <a16:creationId xmlns:a16="http://schemas.microsoft.com/office/drawing/2014/main" id="{E268D068-582A-4236-AB6B-1C302EEF8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2964"/>
              <a:ext cx="0" cy="1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Line 55">
              <a:extLst>
                <a:ext uri="{FF2B5EF4-FFF2-40B4-BE49-F238E27FC236}">
                  <a16:creationId xmlns:a16="http://schemas.microsoft.com/office/drawing/2014/main" id="{28EA97D9-04EA-4487-9F9B-A975290A3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857"/>
              <a:ext cx="11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Line 56">
              <a:extLst>
                <a:ext uri="{FF2B5EF4-FFF2-40B4-BE49-F238E27FC236}">
                  <a16:creationId xmlns:a16="http://schemas.microsoft.com/office/drawing/2014/main" id="{92D3B52F-BB74-45B6-9162-1ADF92E90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3" y="2377"/>
              <a:ext cx="507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Rectangle 57">
              <a:extLst>
                <a:ext uri="{FF2B5EF4-FFF2-40B4-BE49-F238E27FC236}">
                  <a16:creationId xmlns:a16="http://schemas.microsoft.com/office/drawing/2014/main" id="{C5E4A969-1D28-4112-B8CF-2745F3A4E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164"/>
              <a:ext cx="502" cy="9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43045" name="Line 58">
              <a:extLst>
                <a:ext uri="{FF2B5EF4-FFF2-40B4-BE49-F238E27FC236}">
                  <a16:creationId xmlns:a16="http://schemas.microsoft.com/office/drawing/2014/main" id="{80F588FB-FCF8-4D5B-96CE-62F1587BF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6" y="2592"/>
              <a:ext cx="1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Freeform 59">
              <a:extLst>
                <a:ext uri="{FF2B5EF4-FFF2-40B4-BE49-F238E27FC236}">
                  <a16:creationId xmlns:a16="http://schemas.microsoft.com/office/drawing/2014/main" id="{A96A3B20-98B4-419A-990A-B4C8D06DF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" y="2531"/>
              <a:ext cx="78" cy="105"/>
            </a:xfrm>
            <a:custGeom>
              <a:avLst/>
              <a:gdLst>
                <a:gd name="T0" fmla="*/ 0 w 97"/>
                <a:gd name="T1" fmla="*/ 0 h 89"/>
                <a:gd name="T2" fmla="*/ 62 w 97"/>
                <a:gd name="T3" fmla="*/ 67 h 89"/>
                <a:gd name="T4" fmla="*/ 0 w 97"/>
                <a:gd name="T5" fmla="*/ 123 h 89"/>
                <a:gd name="T6" fmla="*/ 0 60000 65536"/>
                <a:gd name="T7" fmla="*/ 0 60000 65536"/>
                <a:gd name="T8" fmla="*/ 0 60000 65536"/>
                <a:gd name="T9" fmla="*/ 0 w 97"/>
                <a:gd name="T10" fmla="*/ 0 h 89"/>
                <a:gd name="T11" fmla="*/ 97 w 97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89">
                  <a:moveTo>
                    <a:pt x="0" y="0"/>
                  </a:moveTo>
                  <a:lnTo>
                    <a:pt x="96" y="48"/>
                  </a:lnTo>
                  <a:lnTo>
                    <a:pt x="0" y="8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Rectangle 60">
              <a:extLst>
                <a:ext uri="{FF2B5EF4-FFF2-40B4-BE49-F238E27FC236}">
                  <a16:creationId xmlns:a16="http://schemas.microsoft.com/office/drawing/2014/main" id="{139E84E3-1DAD-4767-B072-1E0DD7A97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2266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43048" name="Rectangle 61">
              <a:extLst>
                <a:ext uri="{FF2B5EF4-FFF2-40B4-BE49-F238E27FC236}">
                  <a16:creationId xmlns:a16="http://schemas.microsoft.com/office/drawing/2014/main" id="{75381FFF-7B00-49B7-B3CF-7D4073F24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2802"/>
              <a:ext cx="18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3049" name="Rectangle 62">
              <a:extLst>
                <a:ext uri="{FF2B5EF4-FFF2-40B4-BE49-F238E27FC236}">
                  <a16:creationId xmlns:a16="http://schemas.microsoft.com/office/drawing/2014/main" id="{AFC1EA83-8B4A-4973-B357-B6B2B3EE3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2272"/>
              <a:ext cx="18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3050" name="Line 63">
              <a:extLst>
                <a:ext uri="{FF2B5EF4-FFF2-40B4-BE49-F238E27FC236}">
                  <a16:creationId xmlns:a16="http://schemas.microsoft.com/office/drawing/2014/main" id="{DE6D3E6E-8469-425E-BC84-E648150D7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" y="2377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1" name="Rectangle 64">
              <a:extLst>
                <a:ext uri="{FF2B5EF4-FFF2-40B4-BE49-F238E27FC236}">
                  <a16:creationId xmlns:a16="http://schemas.microsoft.com/office/drawing/2014/main" id="{C31C16B5-708C-4D92-A204-9B7ED8182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2266"/>
              <a:ext cx="2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IEN</a:t>
              </a:r>
            </a:p>
          </p:txBody>
        </p:sp>
        <p:sp>
          <p:nvSpPr>
            <p:cNvPr id="43052" name="Rectangle 65">
              <a:extLst>
                <a:ext uri="{FF2B5EF4-FFF2-40B4-BE49-F238E27FC236}">
                  <a16:creationId xmlns:a16="http://schemas.microsoft.com/office/drawing/2014/main" id="{0CB1D445-F2FF-48A3-8FB9-CB4487D32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2169"/>
              <a:ext cx="17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43053" name="Rectangle 66">
              <a:extLst>
                <a:ext uri="{FF2B5EF4-FFF2-40B4-BE49-F238E27FC236}">
                  <a16:creationId xmlns:a16="http://schemas.microsoft.com/office/drawing/2014/main" id="{B8E4C25F-AE3F-4512-B9B0-F3CCD3A7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328"/>
              <a:ext cx="18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3054" name="Rectangle 67">
              <a:extLst>
                <a:ext uri="{FF2B5EF4-FFF2-40B4-BE49-F238E27FC236}">
                  <a16:creationId xmlns:a16="http://schemas.microsoft.com/office/drawing/2014/main" id="{F856A287-B093-4CF5-92A0-FE1F17061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2372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3055" name="Rectangle 68">
              <a:extLst>
                <a:ext uri="{FF2B5EF4-FFF2-40B4-BE49-F238E27FC236}">
                  <a16:creationId xmlns:a16="http://schemas.microsoft.com/office/drawing/2014/main" id="{5D2AE58F-EA6B-4F94-8952-C3B66A98F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699"/>
              <a:ext cx="18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3056" name="Rectangle 69">
              <a:extLst>
                <a:ext uri="{FF2B5EF4-FFF2-40B4-BE49-F238E27FC236}">
                  <a16:creationId xmlns:a16="http://schemas.microsoft.com/office/drawing/2014/main" id="{693AAC08-A9A8-486C-BE0C-78A909299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736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43057" name="Rectangle 70">
              <a:extLst>
                <a:ext uri="{FF2B5EF4-FFF2-40B4-BE49-F238E27FC236}">
                  <a16:creationId xmlns:a16="http://schemas.microsoft.com/office/drawing/2014/main" id="{119919E0-22DA-478C-B26E-0253E68C1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3077"/>
              <a:ext cx="17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43058" name="Rectangle 71">
              <a:extLst>
                <a:ext uri="{FF2B5EF4-FFF2-40B4-BE49-F238E27FC236}">
                  <a16:creationId xmlns:a16="http://schemas.microsoft.com/office/drawing/2014/main" id="{AD415DBF-04F5-4177-AD13-0456FB44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3115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3059" name="Rectangle 72">
              <a:extLst>
                <a:ext uri="{FF2B5EF4-FFF2-40B4-BE49-F238E27FC236}">
                  <a16:creationId xmlns:a16="http://schemas.microsoft.com/office/drawing/2014/main" id="{225BF725-97AC-4438-AFD4-C3E026238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2974"/>
              <a:ext cx="18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43060" name="Rectangle 73">
              <a:extLst>
                <a:ext uri="{FF2B5EF4-FFF2-40B4-BE49-F238E27FC236}">
                  <a16:creationId xmlns:a16="http://schemas.microsoft.com/office/drawing/2014/main" id="{FC19E3B5-9642-4EF7-A658-07DE1D697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1949"/>
              <a:ext cx="3007" cy="14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43061" name="Line 77">
              <a:extLst>
                <a:ext uri="{FF2B5EF4-FFF2-40B4-BE49-F238E27FC236}">
                  <a16:creationId xmlns:a16="http://schemas.microsoft.com/office/drawing/2014/main" id="{668F86A8-C819-4695-BF8E-1C7B3F8A0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" y="2328"/>
              <a:ext cx="0" cy="3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D1B5515-C795-48CF-9E51-ECC506140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013" y="312738"/>
            <a:ext cx="7710487" cy="415925"/>
          </a:xfrm>
        </p:spPr>
        <p:txBody>
          <a:bodyPr anchor="ctr"/>
          <a:lstStyle/>
          <a:p>
            <a:r>
              <a:rPr lang="en-US" altLang="ko-KR" sz="2800">
                <a:cs typeface="굴림" panose="020B0600000101010101" pitchFamily="34" charset="-127"/>
              </a:rPr>
              <a:t>CONTROL  OF  COMMON  BUS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8FB7A14-D128-4857-83E8-39624D63A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0" y="4740275"/>
            <a:ext cx="30559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/>
              <a:t>x1 for placing AR onto bus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AF476B09-4EC3-42A8-B533-F454A6D0D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675" y="5200650"/>
            <a:ext cx="14414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4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:  PC </a:t>
            </a:r>
            <a:r>
              <a:rPr lang="en-US" altLang="ko-KR" sz="1400">
                <a:solidFill>
                  <a:srgbClr val="FF0000"/>
                </a:solidFill>
                <a:latin typeface="Symbol" panose="05050102010706020507" pitchFamily="18" charset="2"/>
              </a:rPr>
              <a:t></a:t>
            </a:r>
            <a:r>
              <a:rPr lang="en-US" altLang="ko-KR" sz="1400">
                <a:solidFill>
                  <a:srgbClr val="FF0000"/>
                </a:solidFill>
              </a:rPr>
              <a:t> AR</a:t>
            </a:r>
          </a:p>
          <a:p>
            <a:pPr>
              <a:lnSpc>
                <a:spcPct val="96000"/>
              </a:lnSpc>
            </a:pPr>
            <a:r>
              <a:rPr lang="en-US" altLang="ko-KR" sz="1400"/>
              <a:t>D</a:t>
            </a:r>
            <a:r>
              <a:rPr lang="en-US" altLang="ko-KR" sz="1400" baseline="-25000"/>
              <a:t>5</a:t>
            </a:r>
            <a:r>
              <a:rPr lang="en-US" altLang="ko-KR" sz="1400"/>
              <a:t>T</a:t>
            </a:r>
            <a:r>
              <a:rPr lang="en-US" altLang="ko-KR" sz="1400" baseline="-25000"/>
              <a:t>5</a:t>
            </a:r>
            <a:r>
              <a:rPr lang="en-US" altLang="ko-KR" sz="1400"/>
              <a:t>:  PC </a:t>
            </a:r>
            <a:r>
              <a:rPr lang="en-US" altLang="ko-KR" sz="1400">
                <a:solidFill>
                  <a:srgbClr val="FF0000"/>
                </a:solidFill>
                <a:latin typeface="Symbol" panose="05050102010706020507" pitchFamily="18" charset="2"/>
              </a:rPr>
              <a:t></a:t>
            </a:r>
            <a:r>
              <a:rPr lang="en-US" altLang="ko-KR" sz="1400">
                <a:solidFill>
                  <a:srgbClr val="FF0000"/>
                </a:solidFill>
              </a:rPr>
              <a:t> AR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D5D86E45-CF02-40E9-9211-0576B557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63" y="6156325"/>
            <a:ext cx="150336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 x1 = D</a:t>
            </a:r>
            <a:r>
              <a:rPr lang="en-US" altLang="ko-KR" sz="1400" baseline="-25000"/>
              <a:t>4</a:t>
            </a:r>
            <a:r>
              <a:rPr lang="en-US" altLang="ko-KR" sz="1400"/>
              <a:t>T</a:t>
            </a:r>
            <a:r>
              <a:rPr lang="en-US" altLang="ko-KR" sz="1400" baseline="-25000"/>
              <a:t>4</a:t>
            </a:r>
            <a:r>
              <a:rPr lang="en-US" altLang="ko-KR" sz="1400"/>
              <a:t> + D</a:t>
            </a:r>
            <a:r>
              <a:rPr lang="en-US" altLang="ko-KR" sz="1400" baseline="-25000"/>
              <a:t>5</a:t>
            </a:r>
            <a:r>
              <a:rPr lang="en-US" altLang="ko-KR" sz="1400"/>
              <a:t>T</a:t>
            </a:r>
            <a:r>
              <a:rPr lang="en-US" altLang="ko-KR" sz="1400" baseline="-25000"/>
              <a:t>5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B39966FE-FC70-4851-9387-3B3D0706C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5191125"/>
            <a:ext cx="2106613" cy="498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120C29F5-0271-402E-B0B9-E54CC6004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6092825"/>
            <a:ext cx="2124075" cy="3540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4040" name="AutoShape 8">
            <a:extLst>
              <a:ext uri="{FF2B5EF4-FFF2-40B4-BE49-F238E27FC236}">
                <a16:creationId xmlns:a16="http://schemas.microsoft.com/office/drawing/2014/main" id="{5EB0891B-ABBF-4F03-A77D-2624EC81DDE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4115594" y="5801519"/>
            <a:ext cx="319088" cy="158750"/>
          </a:xfrm>
          <a:prstGeom prst="rightArrow">
            <a:avLst>
              <a:gd name="adj1" fmla="val 50000"/>
              <a:gd name="adj2" fmla="val 10050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1FEBDA9A-4722-4159-9C35-43232490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0"/>
            <a:ext cx="2397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Design of Basic Computer</a:t>
            </a:r>
          </a:p>
        </p:txBody>
      </p:sp>
      <p:grpSp>
        <p:nvGrpSpPr>
          <p:cNvPr id="44042" name="Group 58">
            <a:extLst>
              <a:ext uri="{FF2B5EF4-FFF2-40B4-BE49-F238E27FC236}">
                <a16:creationId xmlns:a16="http://schemas.microsoft.com/office/drawing/2014/main" id="{93D165F5-2F7E-4637-B56A-D9B13343488E}"/>
              </a:ext>
            </a:extLst>
          </p:cNvPr>
          <p:cNvGrpSpPr>
            <a:grpSpLocks/>
          </p:cNvGrpSpPr>
          <p:nvPr/>
        </p:nvGrpSpPr>
        <p:grpSpPr bwMode="auto">
          <a:xfrm>
            <a:off x="1941513" y="1062038"/>
            <a:ext cx="4532312" cy="1423987"/>
            <a:chOff x="1223" y="669"/>
            <a:chExt cx="2855" cy="897"/>
          </a:xfrm>
        </p:grpSpPr>
        <p:sp>
          <p:nvSpPr>
            <p:cNvPr id="44051" name="Rectangle 10">
              <a:extLst>
                <a:ext uri="{FF2B5EF4-FFF2-40B4-BE49-F238E27FC236}">
                  <a16:creationId xmlns:a16="http://schemas.microsoft.com/office/drawing/2014/main" id="{41BE5ACE-F1BE-45D0-9748-0BC7C728D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669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x1</a:t>
              </a:r>
            </a:p>
          </p:txBody>
        </p:sp>
        <p:sp>
          <p:nvSpPr>
            <p:cNvPr id="44052" name="Arc 11">
              <a:extLst>
                <a:ext uri="{FF2B5EF4-FFF2-40B4-BE49-F238E27FC236}">
                  <a16:creationId xmlns:a16="http://schemas.microsoft.com/office/drawing/2014/main" id="{FD7270E1-DEC6-4840-9BAE-1B820E72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" y="685"/>
              <a:ext cx="90" cy="83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3" name="Line 12">
              <a:extLst>
                <a:ext uri="{FF2B5EF4-FFF2-40B4-BE49-F238E27FC236}">
                  <a16:creationId xmlns:a16="http://schemas.microsoft.com/office/drawing/2014/main" id="{334F42C8-A798-411C-B6CE-6609890F0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736"/>
              <a:ext cx="2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Rectangle 13">
              <a:extLst>
                <a:ext uri="{FF2B5EF4-FFF2-40B4-BE49-F238E27FC236}">
                  <a16:creationId xmlns:a16="http://schemas.microsoft.com/office/drawing/2014/main" id="{48FEE0CF-F35B-4C57-80B1-B342F9D3E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789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44055" name="Arc 14">
              <a:extLst>
                <a:ext uri="{FF2B5EF4-FFF2-40B4-BE49-F238E27FC236}">
                  <a16:creationId xmlns:a16="http://schemas.microsoft.com/office/drawing/2014/main" id="{73108738-AD50-431A-8083-72925872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" y="815"/>
              <a:ext cx="90" cy="8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6" name="Line 15">
              <a:extLst>
                <a:ext uri="{FF2B5EF4-FFF2-40B4-BE49-F238E27FC236}">
                  <a16:creationId xmlns:a16="http://schemas.microsoft.com/office/drawing/2014/main" id="{6F2FC88C-0FEC-4317-8650-FF3E46B4B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866"/>
              <a:ext cx="2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7" name="Rectangle 16">
              <a:extLst>
                <a:ext uri="{FF2B5EF4-FFF2-40B4-BE49-F238E27FC236}">
                  <a16:creationId xmlns:a16="http://schemas.microsoft.com/office/drawing/2014/main" id="{BC4842FB-1FC2-46BC-A084-B7E205982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918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44058" name="Arc 17">
              <a:extLst>
                <a:ext uri="{FF2B5EF4-FFF2-40B4-BE49-F238E27FC236}">
                  <a16:creationId xmlns:a16="http://schemas.microsoft.com/office/drawing/2014/main" id="{A09AF9A3-2ECA-4797-A07D-38E47B3E5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" y="935"/>
              <a:ext cx="90" cy="8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9" name="Line 18">
              <a:extLst>
                <a:ext uri="{FF2B5EF4-FFF2-40B4-BE49-F238E27FC236}">
                  <a16:creationId xmlns:a16="http://schemas.microsoft.com/office/drawing/2014/main" id="{586D04A8-233F-4192-BCF4-7C779CDD3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986"/>
              <a:ext cx="2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Rectangle 19">
              <a:extLst>
                <a:ext uri="{FF2B5EF4-FFF2-40B4-BE49-F238E27FC236}">
                  <a16:creationId xmlns:a16="http://schemas.microsoft.com/office/drawing/2014/main" id="{4E337287-304A-4CC2-BD33-F4EBBA215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1038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x4</a:t>
              </a:r>
            </a:p>
          </p:txBody>
        </p:sp>
        <p:sp>
          <p:nvSpPr>
            <p:cNvPr id="44061" name="Arc 20">
              <a:extLst>
                <a:ext uri="{FF2B5EF4-FFF2-40B4-BE49-F238E27FC236}">
                  <a16:creationId xmlns:a16="http://schemas.microsoft.com/office/drawing/2014/main" id="{5BE4BE2C-E0F0-4376-9682-11848BAB7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" y="1054"/>
              <a:ext cx="90" cy="83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Line 21">
              <a:extLst>
                <a:ext uri="{FF2B5EF4-FFF2-40B4-BE49-F238E27FC236}">
                  <a16:creationId xmlns:a16="http://schemas.microsoft.com/office/drawing/2014/main" id="{47903E4E-0895-4828-93BF-5F8DC2A6C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1105"/>
              <a:ext cx="2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Rectangle 22">
              <a:extLst>
                <a:ext uri="{FF2B5EF4-FFF2-40B4-BE49-F238E27FC236}">
                  <a16:creationId xmlns:a16="http://schemas.microsoft.com/office/drawing/2014/main" id="{5C0C15F0-B405-4437-B0AC-910132065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1157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x5</a:t>
              </a:r>
            </a:p>
          </p:txBody>
        </p:sp>
        <p:sp>
          <p:nvSpPr>
            <p:cNvPr id="44064" name="Arc 23">
              <a:extLst>
                <a:ext uri="{FF2B5EF4-FFF2-40B4-BE49-F238E27FC236}">
                  <a16:creationId xmlns:a16="http://schemas.microsoft.com/office/drawing/2014/main" id="{5853BFE0-30E2-4775-9AE8-E38B8C9E9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" y="1184"/>
              <a:ext cx="90" cy="84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Line 24">
              <a:extLst>
                <a:ext uri="{FF2B5EF4-FFF2-40B4-BE49-F238E27FC236}">
                  <a16:creationId xmlns:a16="http://schemas.microsoft.com/office/drawing/2014/main" id="{1F15BBF7-CD22-4FB8-A046-55F437FBD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1237"/>
              <a:ext cx="2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6" name="Rectangle 25">
              <a:extLst>
                <a:ext uri="{FF2B5EF4-FFF2-40B4-BE49-F238E27FC236}">
                  <a16:creationId xmlns:a16="http://schemas.microsoft.com/office/drawing/2014/main" id="{E8235EDA-752F-422E-8576-934C36A02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1287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x6</a:t>
              </a:r>
            </a:p>
          </p:txBody>
        </p:sp>
        <p:sp>
          <p:nvSpPr>
            <p:cNvPr id="44067" name="Arc 26">
              <a:extLst>
                <a:ext uri="{FF2B5EF4-FFF2-40B4-BE49-F238E27FC236}">
                  <a16:creationId xmlns:a16="http://schemas.microsoft.com/office/drawing/2014/main" id="{978F681B-BF15-40B0-B11D-176A973CD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" y="1303"/>
              <a:ext cx="90" cy="83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Line 27">
              <a:extLst>
                <a:ext uri="{FF2B5EF4-FFF2-40B4-BE49-F238E27FC236}">
                  <a16:creationId xmlns:a16="http://schemas.microsoft.com/office/drawing/2014/main" id="{572D3B6E-438D-4164-92AE-423344DD0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1356"/>
              <a:ext cx="2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9" name="Rectangle 28">
              <a:extLst>
                <a:ext uri="{FF2B5EF4-FFF2-40B4-BE49-F238E27FC236}">
                  <a16:creationId xmlns:a16="http://schemas.microsoft.com/office/drawing/2014/main" id="{E6950880-7E8E-473B-82DC-B3972B263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1406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x7</a:t>
              </a:r>
            </a:p>
          </p:txBody>
        </p:sp>
        <p:sp>
          <p:nvSpPr>
            <p:cNvPr id="44070" name="Arc 29">
              <a:extLst>
                <a:ext uri="{FF2B5EF4-FFF2-40B4-BE49-F238E27FC236}">
                  <a16:creationId xmlns:a16="http://schemas.microsoft.com/office/drawing/2014/main" id="{6623736D-916C-4C37-A5D0-86E26C34D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" y="1423"/>
              <a:ext cx="90" cy="8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1" name="Line 30">
              <a:extLst>
                <a:ext uri="{FF2B5EF4-FFF2-40B4-BE49-F238E27FC236}">
                  <a16:creationId xmlns:a16="http://schemas.microsoft.com/office/drawing/2014/main" id="{806E5984-4514-4609-900B-EEB04BB30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1474"/>
              <a:ext cx="2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Rectangle 31">
              <a:extLst>
                <a:ext uri="{FF2B5EF4-FFF2-40B4-BE49-F238E27FC236}">
                  <a16:creationId xmlns:a16="http://schemas.microsoft.com/office/drawing/2014/main" id="{9C4E49D3-F2A4-49C8-83FA-C29F5B091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687"/>
              <a:ext cx="793" cy="83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44073" name="Rectangle 32">
              <a:extLst>
                <a:ext uri="{FF2B5EF4-FFF2-40B4-BE49-F238E27FC236}">
                  <a16:creationId xmlns:a16="http://schemas.microsoft.com/office/drawing/2014/main" id="{DFAA55A2-A735-4009-BA3A-250BF0AE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" y="978"/>
              <a:ext cx="49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Encoder</a:t>
              </a:r>
            </a:p>
          </p:txBody>
        </p:sp>
        <p:sp>
          <p:nvSpPr>
            <p:cNvPr id="44074" name="Arc 33">
              <a:extLst>
                <a:ext uri="{FF2B5EF4-FFF2-40B4-BE49-F238E27FC236}">
                  <a16:creationId xmlns:a16="http://schemas.microsoft.com/office/drawing/2014/main" id="{BCD83F3D-034F-4298-A948-6329F6286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833"/>
              <a:ext cx="91" cy="8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5" name="Line 34">
              <a:extLst>
                <a:ext uri="{FF2B5EF4-FFF2-40B4-BE49-F238E27FC236}">
                  <a16:creationId xmlns:a16="http://schemas.microsoft.com/office/drawing/2014/main" id="{4ED42B9E-3542-4E81-9FB3-722FE877F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" y="878"/>
              <a:ext cx="4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Arc 35">
              <a:extLst>
                <a:ext uri="{FF2B5EF4-FFF2-40B4-BE49-F238E27FC236}">
                  <a16:creationId xmlns:a16="http://schemas.microsoft.com/office/drawing/2014/main" id="{059CED49-9625-4E39-8BED-E49A4313B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1072"/>
              <a:ext cx="91" cy="83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7" name="Line 36">
              <a:extLst>
                <a:ext uri="{FF2B5EF4-FFF2-40B4-BE49-F238E27FC236}">
                  <a16:creationId xmlns:a16="http://schemas.microsoft.com/office/drawing/2014/main" id="{999F70D4-7740-42A6-B60D-3DCEB39F4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2" y="1117"/>
              <a:ext cx="4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8" name="Arc 37">
              <a:extLst>
                <a:ext uri="{FF2B5EF4-FFF2-40B4-BE49-F238E27FC236}">
                  <a16:creationId xmlns:a16="http://schemas.microsoft.com/office/drawing/2014/main" id="{A2DD9E5B-258D-4D16-84BD-B96113FFD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1321"/>
              <a:ext cx="91" cy="83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Line 38">
              <a:extLst>
                <a:ext uri="{FF2B5EF4-FFF2-40B4-BE49-F238E27FC236}">
                  <a16:creationId xmlns:a16="http://schemas.microsoft.com/office/drawing/2014/main" id="{DB8E9D4C-A260-4F51-BC53-A4389C95E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0" y="1362"/>
              <a:ext cx="4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Rectangle 39">
              <a:extLst>
                <a:ext uri="{FF2B5EF4-FFF2-40B4-BE49-F238E27FC236}">
                  <a16:creationId xmlns:a16="http://schemas.microsoft.com/office/drawing/2014/main" id="{30ECF4F8-BFA1-4B7E-9F16-B181F5382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687"/>
              <a:ext cx="966" cy="83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44081" name="Rectangle 40">
              <a:extLst>
                <a:ext uri="{FF2B5EF4-FFF2-40B4-BE49-F238E27FC236}">
                  <a16:creationId xmlns:a16="http://schemas.microsoft.com/office/drawing/2014/main" id="{AB0D87C9-5471-4C7F-8CFC-ED0F5BAFD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768"/>
              <a:ext cx="17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44082" name="Rectangle 41">
              <a:extLst>
                <a:ext uri="{FF2B5EF4-FFF2-40B4-BE49-F238E27FC236}">
                  <a16:creationId xmlns:a16="http://schemas.microsoft.com/office/drawing/2014/main" id="{E913EF91-8CBB-4C5F-B46B-34623A0AF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811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4083" name="Rectangle 42">
              <a:extLst>
                <a:ext uri="{FF2B5EF4-FFF2-40B4-BE49-F238E27FC236}">
                  <a16:creationId xmlns:a16="http://schemas.microsoft.com/office/drawing/2014/main" id="{21ECAB73-1D6C-4A83-AB86-7449DBCF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1017"/>
              <a:ext cx="17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44084" name="Rectangle 43">
              <a:extLst>
                <a:ext uri="{FF2B5EF4-FFF2-40B4-BE49-F238E27FC236}">
                  <a16:creationId xmlns:a16="http://schemas.microsoft.com/office/drawing/2014/main" id="{DEBFDBA1-4C2B-40FC-B672-58016D070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1060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4085" name="Rectangle 44">
              <a:extLst>
                <a:ext uri="{FF2B5EF4-FFF2-40B4-BE49-F238E27FC236}">
                  <a16:creationId xmlns:a16="http://schemas.microsoft.com/office/drawing/2014/main" id="{654E877C-A86D-47D7-8820-235EF7E8A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1257"/>
              <a:ext cx="17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44086" name="Rectangle 45">
              <a:extLst>
                <a:ext uri="{FF2B5EF4-FFF2-40B4-BE49-F238E27FC236}">
                  <a16:creationId xmlns:a16="http://schemas.microsoft.com/office/drawing/2014/main" id="{1B4E17D1-989B-45BA-8C8B-77B6405B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1300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4087" name="Rectangle 46">
              <a:extLst>
                <a:ext uri="{FF2B5EF4-FFF2-40B4-BE49-F238E27FC236}">
                  <a16:creationId xmlns:a16="http://schemas.microsoft.com/office/drawing/2014/main" id="{A4A2AAF9-ADFB-49A7-8BB9-298856E64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858"/>
              <a:ext cx="62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Multiplexer</a:t>
              </a:r>
            </a:p>
            <a:p>
              <a:pPr eaLnBrk="1">
                <a:lnSpc>
                  <a:spcPct val="90000"/>
                </a:lnSpc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44088" name="Rectangle 47">
              <a:extLst>
                <a:ext uri="{FF2B5EF4-FFF2-40B4-BE49-F238E27FC236}">
                  <a16:creationId xmlns:a16="http://schemas.microsoft.com/office/drawing/2014/main" id="{04682F8C-2334-4BCE-9801-89BF66CDB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11"/>
              <a:ext cx="58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bus select</a:t>
              </a:r>
            </a:p>
            <a:p>
              <a:pPr eaLnBrk="1">
                <a:lnSpc>
                  <a:spcPct val="90000"/>
                </a:lnSpc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44089" name="Rectangle 48">
              <a:extLst>
                <a:ext uri="{FF2B5EF4-FFF2-40B4-BE49-F238E27FC236}">
                  <a16:creationId xmlns:a16="http://schemas.microsoft.com/office/drawing/2014/main" id="{7465A85E-5018-4419-AD6E-470A2DE5C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" y="1162"/>
              <a:ext cx="40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inputs</a:t>
              </a:r>
            </a:p>
          </p:txBody>
        </p:sp>
      </p:grpSp>
      <p:sp>
        <p:nvSpPr>
          <p:cNvPr id="44043" name="Rectangle 49">
            <a:extLst>
              <a:ext uri="{FF2B5EF4-FFF2-40B4-BE49-F238E27FC236}">
                <a16:creationId xmlns:a16="http://schemas.microsoft.com/office/drawing/2014/main" id="{90E25407-8B9F-4BA8-8C0C-6C323EED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2686050"/>
            <a:ext cx="4037012" cy="184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4044" name="Line 50">
            <a:extLst>
              <a:ext uri="{FF2B5EF4-FFF2-40B4-BE49-F238E27FC236}">
                <a16:creationId xmlns:a16="http://schemas.microsoft.com/office/drawing/2014/main" id="{91EE44A9-1614-4C77-9A10-AD153D6CC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863" y="2676525"/>
            <a:ext cx="0" cy="1857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51">
            <a:extLst>
              <a:ext uri="{FF2B5EF4-FFF2-40B4-BE49-F238E27FC236}">
                <a16:creationId xmlns:a16="http://schemas.microsoft.com/office/drawing/2014/main" id="{812126AD-0018-4F6D-B488-C6B393225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2705100"/>
            <a:ext cx="0" cy="183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52">
            <a:extLst>
              <a:ext uri="{FF2B5EF4-FFF2-40B4-BE49-F238E27FC236}">
                <a16:creationId xmlns:a16="http://schemas.microsoft.com/office/drawing/2014/main" id="{CEDD2C07-61E5-4F3C-8917-C49C4559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2786063"/>
            <a:ext cx="19034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x1 x2  x3 x4 x5 x6 x7</a:t>
            </a:r>
          </a:p>
        </p:txBody>
      </p:sp>
      <p:sp>
        <p:nvSpPr>
          <p:cNvPr id="44047" name="Rectangle 53">
            <a:extLst>
              <a:ext uri="{FF2B5EF4-FFF2-40B4-BE49-F238E27FC236}">
                <a16:creationId xmlns:a16="http://schemas.microsoft.com/office/drawing/2014/main" id="{E1B648F7-E671-421D-8F39-5EA28A6B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2809875"/>
            <a:ext cx="9096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S2  S1  S0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4048" name="Rectangle 54">
            <a:extLst>
              <a:ext uri="{FF2B5EF4-FFF2-40B4-BE49-F238E27FC236}">
                <a16:creationId xmlns:a16="http://schemas.microsoft.com/office/drawing/2014/main" id="{4479F09F-1C96-4D64-9CB1-8E484A12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2676525"/>
            <a:ext cx="788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selected</a:t>
            </a:r>
          </a:p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register</a:t>
            </a:r>
          </a:p>
          <a:p>
            <a:pPr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4049" name="Rectangle 55">
            <a:extLst>
              <a:ext uri="{FF2B5EF4-FFF2-40B4-BE49-F238E27FC236}">
                <a16:creationId xmlns:a16="http://schemas.microsoft.com/office/drawing/2014/main" id="{060B98BA-E792-43C8-8517-F73B4B5BE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8" y="3062288"/>
            <a:ext cx="383381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/>
              <a:t>0    0    0    0    0    0    0       0     0     0           none</a:t>
            </a:r>
          </a:p>
          <a:p>
            <a:pPr>
              <a:lnSpc>
                <a:spcPct val="90000"/>
              </a:lnSpc>
            </a:pPr>
            <a:r>
              <a:rPr lang="en-US" altLang="ko-KR"/>
              <a:t>1    0    0    0    0    0    0       0     0     1           AR</a:t>
            </a:r>
          </a:p>
          <a:p>
            <a:pPr>
              <a:lnSpc>
                <a:spcPct val="90000"/>
              </a:lnSpc>
            </a:pPr>
            <a:r>
              <a:rPr lang="en-US" altLang="ko-KR"/>
              <a:t>0    1    0    0    0    0    0       0     1     0           PC</a:t>
            </a:r>
          </a:p>
          <a:p>
            <a:pPr>
              <a:lnSpc>
                <a:spcPct val="90000"/>
              </a:lnSpc>
            </a:pPr>
            <a:r>
              <a:rPr lang="en-US" altLang="ko-KR"/>
              <a:t>0    0    1    0    0    0    0       0     1     1           DR</a:t>
            </a:r>
          </a:p>
          <a:p>
            <a:pPr>
              <a:lnSpc>
                <a:spcPct val="90000"/>
              </a:lnSpc>
            </a:pPr>
            <a:r>
              <a:rPr lang="en-US" altLang="ko-KR"/>
              <a:t>0    0    0    1    0    0    0       1     0     0           AC</a:t>
            </a:r>
          </a:p>
          <a:p>
            <a:pPr>
              <a:lnSpc>
                <a:spcPct val="90000"/>
              </a:lnSpc>
            </a:pPr>
            <a:r>
              <a:rPr lang="en-US" altLang="ko-KR"/>
              <a:t>0    0    0    0    1    0    0       1     0     1           IR</a:t>
            </a:r>
          </a:p>
          <a:p>
            <a:pPr>
              <a:lnSpc>
                <a:spcPct val="90000"/>
              </a:lnSpc>
            </a:pPr>
            <a:r>
              <a:rPr lang="en-US" altLang="ko-KR"/>
              <a:t>0    0    0    0    0    1    0       1     1     0           TR</a:t>
            </a:r>
          </a:p>
          <a:p>
            <a:pPr>
              <a:lnSpc>
                <a:spcPct val="90000"/>
              </a:lnSpc>
            </a:pPr>
            <a:r>
              <a:rPr lang="en-US" altLang="ko-KR"/>
              <a:t>0    0    0    0    0    0    1       1     1     1           Memory</a:t>
            </a:r>
          </a:p>
        </p:txBody>
      </p:sp>
      <p:sp>
        <p:nvSpPr>
          <p:cNvPr id="44050" name="Line 56">
            <a:extLst>
              <a:ext uri="{FF2B5EF4-FFF2-40B4-BE49-F238E27FC236}">
                <a16:creationId xmlns:a16="http://schemas.microsoft.com/office/drawing/2014/main" id="{5804A816-6DC9-4336-BA39-D4A72A398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0938" y="3074988"/>
            <a:ext cx="4037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EA300ED-0910-44C5-AAE9-6855B4766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3975" y="285750"/>
            <a:ext cx="6507163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DESIGN  OF  ACCUMULATOR  LOGIC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085C829-C9F3-4828-A92C-F435A72DF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909638"/>
            <a:ext cx="3136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/>
              <a:t>Circuits associated with AC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78B181F2-0D55-4282-9B86-7EA0B8EFD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3768725"/>
            <a:ext cx="54102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/>
              <a:t>All the statements that change the content of AC</a:t>
            </a:r>
          </a:p>
        </p:txBody>
      </p:sp>
      <p:sp>
        <p:nvSpPr>
          <p:cNvPr id="45061" name="Rectangle 95">
            <a:extLst>
              <a:ext uri="{FF2B5EF4-FFF2-40B4-BE49-F238E27FC236}">
                <a16:creationId xmlns:a16="http://schemas.microsoft.com/office/drawing/2014/main" id="{AC3FD32F-64B8-4C72-A788-2A6BEC7CF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3" y="0"/>
            <a:ext cx="1814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Design of AC Logic</a:t>
            </a:r>
          </a:p>
        </p:txBody>
      </p:sp>
      <p:grpSp>
        <p:nvGrpSpPr>
          <p:cNvPr id="45062" name="Group 103">
            <a:extLst>
              <a:ext uri="{FF2B5EF4-FFF2-40B4-BE49-F238E27FC236}">
                <a16:creationId xmlns:a16="http://schemas.microsoft.com/office/drawing/2014/main" id="{BE445A93-D8EE-408E-B548-121DEC235247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889000"/>
            <a:ext cx="5953125" cy="2559050"/>
            <a:chOff x="1856" y="560"/>
            <a:chExt cx="3750" cy="1612"/>
          </a:xfrm>
        </p:grpSpPr>
        <p:sp>
          <p:nvSpPr>
            <p:cNvPr id="45067" name="Arc 6">
              <a:extLst>
                <a:ext uri="{FF2B5EF4-FFF2-40B4-BE49-F238E27FC236}">
                  <a16:creationId xmlns:a16="http://schemas.microsoft.com/office/drawing/2014/main" id="{712DB316-388A-4DE4-AC05-A918846E8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5" y="786"/>
              <a:ext cx="79" cy="74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7">
              <a:extLst>
                <a:ext uri="{FF2B5EF4-FFF2-40B4-BE49-F238E27FC236}">
                  <a16:creationId xmlns:a16="http://schemas.microsoft.com/office/drawing/2014/main" id="{E7901E78-A8D6-4498-BCBE-CC0C56F81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832"/>
              <a:ext cx="3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8">
              <a:extLst>
                <a:ext uri="{FF2B5EF4-FFF2-40B4-BE49-F238E27FC236}">
                  <a16:creationId xmlns:a16="http://schemas.microsoft.com/office/drawing/2014/main" id="{345A3D9A-0FF0-429C-B23C-DBBBBBF00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6" y="789"/>
              <a:ext cx="117" cy="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Rectangle 9">
              <a:extLst>
                <a:ext uri="{FF2B5EF4-FFF2-40B4-BE49-F238E27FC236}">
                  <a16:creationId xmlns:a16="http://schemas.microsoft.com/office/drawing/2014/main" id="{19AEA3D5-16F3-4483-B06D-1B363366B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662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45071" name="Arc 10">
              <a:extLst>
                <a:ext uri="{FF2B5EF4-FFF2-40B4-BE49-F238E27FC236}">
                  <a16:creationId xmlns:a16="http://schemas.microsoft.com/office/drawing/2014/main" id="{B9101916-FBAE-4B65-BB2C-B710F02E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5" y="1006"/>
              <a:ext cx="79" cy="7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Line 11">
              <a:extLst>
                <a:ext uri="{FF2B5EF4-FFF2-40B4-BE49-F238E27FC236}">
                  <a16:creationId xmlns:a16="http://schemas.microsoft.com/office/drawing/2014/main" id="{6B2EEFB3-C025-4F13-BA67-BBC06C765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3" y="1051"/>
              <a:ext cx="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Line 12">
              <a:extLst>
                <a:ext uri="{FF2B5EF4-FFF2-40B4-BE49-F238E27FC236}">
                  <a16:creationId xmlns:a16="http://schemas.microsoft.com/office/drawing/2014/main" id="{6FBB2B8C-5B35-4B4A-A780-A2D3409C7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6" y="999"/>
              <a:ext cx="117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Rectangle 13">
              <a:extLst>
                <a:ext uri="{FF2B5EF4-FFF2-40B4-BE49-F238E27FC236}">
                  <a16:creationId xmlns:a16="http://schemas.microsoft.com/office/drawing/2014/main" id="{825B2E01-F9EC-4FF4-B851-2DDB29E7D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882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45075" name="Arc 14">
              <a:extLst>
                <a:ext uri="{FF2B5EF4-FFF2-40B4-BE49-F238E27FC236}">
                  <a16:creationId xmlns:a16="http://schemas.microsoft.com/office/drawing/2014/main" id="{6BE21206-C18B-4A21-BEC3-0661EAF58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5" y="1225"/>
              <a:ext cx="79" cy="7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15">
              <a:extLst>
                <a:ext uri="{FF2B5EF4-FFF2-40B4-BE49-F238E27FC236}">
                  <a16:creationId xmlns:a16="http://schemas.microsoft.com/office/drawing/2014/main" id="{17E09417-5418-4F3E-8B59-40E5B8117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3" y="1270"/>
              <a:ext cx="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Line 16">
              <a:extLst>
                <a:ext uri="{FF2B5EF4-FFF2-40B4-BE49-F238E27FC236}">
                  <a16:creationId xmlns:a16="http://schemas.microsoft.com/office/drawing/2014/main" id="{751C5FB0-EA34-4DD0-B1D4-B88AEFF31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6" y="1218"/>
              <a:ext cx="117" cy="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8" name="Rectangle 17">
              <a:extLst>
                <a:ext uri="{FF2B5EF4-FFF2-40B4-BE49-F238E27FC236}">
                  <a16:creationId xmlns:a16="http://schemas.microsoft.com/office/drawing/2014/main" id="{FD673510-0E67-4C66-8C82-A79DEBFFE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137"/>
              <a:ext cx="4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 8</a:t>
              </a:r>
            </a:p>
          </p:txBody>
        </p:sp>
        <p:sp>
          <p:nvSpPr>
            <p:cNvPr id="45079" name="Rectangle 18">
              <a:extLst>
                <a:ext uri="{FF2B5EF4-FFF2-40B4-BE49-F238E27FC236}">
                  <a16:creationId xmlns:a16="http://schemas.microsoft.com/office/drawing/2014/main" id="{019E2BF4-CC27-444F-BD21-4015DAABF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732"/>
              <a:ext cx="594" cy="62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45080" name="Rectangle 19">
              <a:extLst>
                <a:ext uri="{FF2B5EF4-FFF2-40B4-BE49-F238E27FC236}">
                  <a16:creationId xmlns:a16="http://schemas.microsoft.com/office/drawing/2014/main" id="{F6EAE236-773B-4F07-9EF8-E9E27D322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820"/>
              <a:ext cx="58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Adder and</a:t>
              </a:r>
            </a:p>
            <a:p>
              <a:pPr eaLnBrk="1">
                <a:lnSpc>
                  <a:spcPct val="90000"/>
                </a:lnSpc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45081" name="Rectangle 20">
              <a:extLst>
                <a:ext uri="{FF2B5EF4-FFF2-40B4-BE49-F238E27FC236}">
                  <a16:creationId xmlns:a16="http://schemas.microsoft.com/office/drawing/2014/main" id="{11EF5E5B-2D6D-44DE-AAD4-DBA67E00C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958"/>
              <a:ext cx="36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logic </a:t>
              </a:r>
            </a:p>
            <a:p>
              <a:pPr eaLnBrk="1">
                <a:lnSpc>
                  <a:spcPct val="90000"/>
                </a:lnSpc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45082" name="Rectangle 21">
              <a:extLst>
                <a:ext uri="{FF2B5EF4-FFF2-40B4-BE49-F238E27FC236}">
                  <a16:creationId xmlns:a16="http://schemas.microsoft.com/office/drawing/2014/main" id="{D37331A5-D3AA-4495-B39C-D71E35517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1092"/>
              <a:ext cx="40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circuit</a:t>
              </a:r>
            </a:p>
            <a:p>
              <a:pPr eaLnBrk="1">
                <a:lnSpc>
                  <a:spcPct val="90000"/>
                </a:lnSpc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45083" name="Arc 22">
              <a:extLst>
                <a:ext uri="{FF2B5EF4-FFF2-40B4-BE49-F238E27FC236}">
                  <a16:creationId xmlns:a16="http://schemas.microsoft.com/office/drawing/2014/main" id="{B9BC5E30-C0DC-41BE-8099-89DAB50F5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" y="1006"/>
              <a:ext cx="80" cy="7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Line 23">
              <a:extLst>
                <a:ext uri="{FF2B5EF4-FFF2-40B4-BE49-F238E27FC236}">
                  <a16:creationId xmlns:a16="http://schemas.microsoft.com/office/drawing/2014/main" id="{BF3B3F29-025A-4409-B478-918640E29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" y="1051"/>
              <a:ext cx="3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5" name="Line 24">
              <a:extLst>
                <a:ext uri="{FF2B5EF4-FFF2-40B4-BE49-F238E27FC236}">
                  <a16:creationId xmlns:a16="http://schemas.microsoft.com/office/drawing/2014/main" id="{9B0EEEEB-9E95-4754-9E75-824FF30D7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3" y="999"/>
              <a:ext cx="117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6" name="Rectangle 25">
              <a:extLst>
                <a:ext uri="{FF2B5EF4-FFF2-40B4-BE49-F238E27FC236}">
                  <a16:creationId xmlns:a16="http://schemas.microsoft.com/office/drawing/2014/main" id="{4147F1AD-F4B9-455B-82A9-368DFB0B8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882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45087" name="Rectangle 26">
              <a:extLst>
                <a:ext uri="{FF2B5EF4-FFF2-40B4-BE49-F238E27FC236}">
                  <a16:creationId xmlns:a16="http://schemas.microsoft.com/office/drawing/2014/main" id="{F5328589-4983-4B94-9CA9-7708FCE7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939"/>
              <a:ext cx="25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AC</a:t>
              </a:r>
            </a:p>
          </p:txBody>
        </p:sp>
        <p:sp>
          <p:nvSpPr>
            <p:cNvPr id="45088" name="Rectangle 27">
              <a:extLst>
                <a:ext uri="{FF2B5EF4-FFF2-40B4-BE49-F238E27FC236}">
                  <a16:creationId xmlns:a16="http://schemas.microsoft.com/office/drawing/2014/main" id="{5CAC6058-2268-480B-BA91-9ABC9094B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836"/>
              <a:ext cx="1170" cy="4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45089" name="Rectangle 28">
              <a:extLst>
                <a:ext uri="{FF2B5EF4-FFF2-40B4-BE49-F238E27FC236}">
                  <a16:creationId xmlns:a16="http://schemas.microsoft.com/office/drawing/2014/main" id="{0B9DEE96-4CBF-4EDD-BF0A-0D211395A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975"/>
              <a:ext cx="51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From DR</a:t>
              </a:r>
            </a:p>
          </p:txBody>
        </p:sp>
        <p:sp>
          <p:nvSpPr>
            <p:cNvPr id="45090" name="Rectangle 29">
              <a:extLst>
                <a:ext uri="{FF2B5EF4-FFF2-40B4-BE49-F238E27FC236}">
                  <a16:creationId xmlns:a16="http://schemas.microsoft.com/office/drawing/2014/main" id="{C3B2517B-1E60-4EC9-B9A8-2FEB2F96D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1182"/>
              <a:ext cx="61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From INPR</a:t>
              </a:r>
            </a:p>
          </p:txBody>
        </p:sp>
        <p:sp>
          <p:nvSpPr>
            <p:cNvPr id="45091" name="Arc 30">
              <a:extLst>
                <a:ext uri="{FF2B5EF4-FFF2-40B4-BE49-F238E27FC236}">
                  <a16:creationId xmlns:a16="http://schemas.microsoft.com/office/drawing/2014/main" id="{8C81B327-27F4-4025-BF88-2A765EC86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" y="1366"/>
              <a:ext cx="64" cy="90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Line 31">
              <a:extLst>
                <a:ext uri="{FF2B5EF4-FFF2-40B4-BE49-F238E27FC236}">
                  <a16:creationId xmlns:a16="http://schemas.microsoft.com/office/drawing/2014/main" id="{055F9384-A2FC-422E-ACC6-575C8EDC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1456"/>
              <a:ext cx="0" cy="3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Rectangle 32">
              <a:extLst>
                <a:ext uri="{FF2B5EF4-FFF2-40B4-BE49-F238E27FC236}">
                  <a16:creationId xmlns:a16="http://schemas.microsoft.com/office/drawing/2014/main" id="{94C21DCC-59F5-490D-8E77-8C30D7778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1807"/>
              <a:ext cx="45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Control</a:t>
              </a:r>
            </a:p>
            <a:p>
              <a:pPr eaLnBrk="1">
                <a:lnSpc>
                  <a:spcPct val="90000"/>
                </a:lnSpc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45094" name="Rectangle 33">
              <a:extLst>
                <a:ext uri="{FF2B5EF4-FFF2-40B4-BE49-F238E27FC236}">
                  <a16:creationId xmlns:a16="http://schemas.microsoft.com/office/drawing/2014/main" id="{53159866-DA23-4292-A0CD-E06A2C08C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1941"/>
              <a:ext cx="36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gates</a:t>
              </a:r>
            </a:p>
          </p:txBody>
        </p:sp>
        <p:sp>
          <p:nvSpPr>
            <p:cNvPr id="45095" name="Rectangle 34">
              <a:extLst>
                <a:ext uri="{FF2B5EF4-FFF2-40B4-BE49-F238E27FC236}">
                  <a16:creationId xmlns:a16="http://schemas.microsoft.com/office/drawing/2014/main" id="{640A9748-3514-422C-BEA1-7A71DD406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1762"/>
              <a:ext cx="552" cy="4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45096" name="Arc 35">
              <a:extLst>
                <a:ext uri="{FF2B5EF4-FFF2-40B4-BE49-F238E27FC236}">
                  <a16:creationId xmlns:a16="http://schemas.microsoft.com/office/drawing/2014/main" id="{A7730679-97AD-4C91-970E-334C40057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1261"/>
              <a:ext cx="64" cy="91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Arc 37">
              <a:extLst>
                <a:ext uri="{FF2B5EF4-FFF2-40B4-BE49-F238E27FC236}">
                  <a16:creationId xmlns:a16="http://schemas.microsoft.com/office/drawing/2014/main" id="{C7D3C831-372E-43C4-A885-10F4BC9D1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1261"/>
              <a:ext cx="65" cy="91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8" name="Line 38">
              <a:extLst>
                <a:ext uri="{FF2B5EF4-FFF2-40B4-BE49-F238E27FC236}">
                  <a16:creationId xmlns:a16="http://schemas.microsoft.com/office/drawing/2014/main" id="{5132DE54-C254-492E-84B3-8512C2F8F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7" y="1352"/>
              <a:ext cx="0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Arc 39">
              <a:extLst>
                <a:ext uri="{FF2B5EF4-FFF2-40B4-BE49-F238E27FC236}">
                  <a16:creationId xmlns:a16="http://schemas.microsoft.com/office/drawing/2014/main" id="{134D2C4E-D313-4F0E-A104-376E8286B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" y="1261"/>
              <a:ext cx="63" cy="91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0" name="Line 40">
              <a:extLst>
                <a:ext uri="{FF2B5EF4-FFF2-40B4-BE49-F238E27FC236}">
                  <a16:creationId xmlns:a16="http://schemas.microsoft.com/office/drawing/2014/main" id="{E634322A-CC8E-4DF3-930C-C65B7B931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2" y="1352"/>
              <a:ext cx="0" cy="7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1" name="Freeform 41">
              <a:extLst>
                <a:ext uri="{FF2B5EF4-FFF2-40B4-BE49-F238E27FC236}">
                  <a16:creationId xmlns:a16="http://schemas.microsoft.com/office/drawing/2014/main" id="{DD4DE286-F1D9-4130-A056-BB19F2860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" y="1199"/>
              <a:ext cx="93" cy="59"/>
            </a:xfrm>
            <a:custGeom>
              <a:avLst/>
              <a:gdLst>
                <a:gd name="T0" fmla="*/ 0 w 89"/>
                <a:gd name="T1" fmla="*/ 70 h 49"/>
                <a:gd name="T2" fmla="*/ 44 w 89"/>
                <a:gd name="T3" fmla="*/ 0 h 49"/>
                <a:gd name="T4" fmla="*/ 96 w 89"/>
                <a:gd name="T5" fmla="*/ 70 h 49"/>
                <a:gd name="T6" fmla="*/ 0 60000 65536"/>
                <a:gd name="T7" fmla="*/ 0 60000 65536"/>
                <a:gd name="T8" fmla="*/ 0 60000 65536"/>
                <a:gd name="T9" fmla="*/ 0 w 89"/>
                <a:gd name="T10" fmla="*/ 0 h 49"/>
                <a:gd name="T11" fmla="*/ 89 w 8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" h="49">
                  <a:moveTo>
                    <a:pt x="0" y="48"/>
                  </a:moveTo>
                  <a:lnTo>
                    <a:pt x="40" y="0"/>
                  </a:lnTo>
                  <a:lnTo>
                    <a:pt x="88" y="4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Line 42">
              <a:extLst>
                <a:ext uri="{FF2B5EF4-FFF2-40B4-BE49-F238E27FC236}">
                  <a16:creationId xmlns:a16="http://schemas.microsoft.com/office/drawing/2014/main" id="{9F929488-863A-492B-A7A9-DE404A810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6" y="1261"/>
              <a:ext cx="0" cy="1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Rectangle 43">
              <a:extLst>
                <a:ext uri="{FF2B5EF4-FFF2-40B4-BE49-F238E27FC236}">
                  <a16:creationId xmlns:a16="http://schemas.microsoft.com/office/drawing/2014/main" id="{07A7361D-EF5A-4410-BDA9-6A79E0AF9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1425"/>
              <a:ext cx="24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LD</a:t>
              </a:r>
            </a:p>
          </p:txBody>
        </p:sp>
        <p:sp>
          <p:nvSpPr>
            <p:cNvPr id="45104" name="Rectangle 44">
              <a:extLst>
                <a:ext uri="{FF2B5EF4-FFF2-40B4-BE49-F238E27FC236}">
                  <a16:creationId xmlns:a16="http://schemas.microsoft.com/office/drawing/2014/main" id="{8F615B32-9519-4D93-8F2B-2AF74C6B6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425"/>
              <a:ext cx="27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INR</a:t>
              </a:r>
            </a:p>
          </p:txBody>
        </p:sp>
        <p:sp>
          <p:nvSpPr>
            <p:cNvPr id="45105" name="Rectangle 45">
              <a:extLst>
                <a:ext uri="{FF2B5EF4-FFF2-40B4-BE49-F238E27FC236}">
                  <a16:creationId xmlns:a16="http://schemas.microsoft.com/office/drawing/2014/main" id="{7EFD49A1-4CAF-425C-8BF3-BA4137008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1425"/>
              <a:ext cx="31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CLR</a:t>
              </a:r>
            </a:p>
          </p:txBody>
        </p:sp>
        <p:sp>
          <p:nvSpPr>
            <p:cNvPr id="45106" name="Arc 46">
              <a:extLst>
                <a:ext uri="{FF2B5EF4-FFF2-40B4-BE49-F238E27FC236}">
                  <a16:creationId xmlns:a16="http://schemas.microsoft.com/office/drawing/2014/main" id="{F38CD439-FAAE-4634-A163-00CABF0A2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6" y="1006"/>
              <a:ext cx="79" cy="7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7" name="Line 47">
              <a:extLst>
                <a:ext uri="{FF2B5EF4-FFF2-40B4-BE49-F238E27FC236}">
                  <a16:creationId xmlns:a16="http://schemas.microsoft.com/office/drawing/2014/main" id="{D91D0FBA-9584-4B0D-A824-33136D8A4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5" y="1051"/>
              <a:ext cx="3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8" name="Line 48">
              <a:extLst>
                <a:ext uri="{FF2B5EF4-FFF2-40B4-BE49-F238E27FC236}">
                  <a16:creationId xmlns:a16="http://schemas.microsoft.com/office/drawing/2014/main" id="{070F977D-DB60-4E96-AB7B-1CE4E0FB4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8" y="999"/>
              <a:ext cx="117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9" name="Rectangle 49">
              <a:extLst>
                <a:ext uri="{FF2B5EF4-FFF2-40B4-BE49-F238E27FC236}">
                  <a16:creationId xmlns:a16="http://schemas.microsoft.com/office/drawing/2014/main" id="{6477D065-EB95-4102-AC80-9EAA2682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882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45110" name="Rectangle 50">
              <a:extLst>
                <a:ext uri="{FF2B5EF4-FFF2-40B4-BE49-F238E27FC236}">
                  <a16:creationId xmlns:a16="http://schemas.microsoft.com/office/drawing/2014/main" id="{A8C914E3-6EA9-4A61-BCC7-BB303A182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" y="1101"/>
              <a:ext cx="43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To bus</a:t>
              </a:r>
            </a:p>
          </p:txBody>
        </p:sp>
        <p:sp>
          <p:nvSpPr>
            <p:cNvPr id="45111" name="Freeform 51">
              <a:extLst>
                <a:ext uri="{FF2B5EF4-FFF2-40B4-BE49-F238E27FC236}">
                  <a16:creationId xmlns:a16="http://schemas.microsoft.com/office/drawing/2014/main" id="{9086179C-F6F8-4F0F-9DE8-23FE0E808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2" y="560"/>
              <a:ext cx="2803" cy="487"/>
            </a:xfrm>
            <a:custGeom>
              <a:avLst/>
              <a:gdLst>
                <a:gd name="T0" fmla="*/ 0 w 2681"/>
                <a:gd name="T1" fmla="*/ 318 h 409"/>
                <a:gd name="T2" fmla="*/ 0 w 2681"/>
                <a:gd name="T3" fmla="*/ 0 h 409"/>
                <a:gd name="T4" fmla="*/ 2930 w 2681"/>
                <a:gd name="T5" fmla="*/ 0 h 409"/>
                <a:gd name="T6" fmla="*/ 2930 w 2681"/>
                <a:gd name="T7" fmla="*/ 579 h 4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1"/>
                <a:gd name="T13" fmla="*/ 0 h 409"/>
                <a:gd name="T14" fmla="*/ 2681 w 2681"/>
                <a:gd name="T15" fmla="*/ 409 h 4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1" h="409">
                  <a:moveTo>
                    <a:pt x="0" y="224"/>
                  </a:moveTo>
                  <a:lnTo>
                    <a:pt x="0" y="0"/>
                  </a:lnTo>
                  <a:lnTo>
                    <a:pt x="2680" y="0"/>
                  </a:lnTo>
                  <a:lnTo>
                    <a:pt x="2680" y="40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2" name="Line 52">
              <a:extLst>
                <a:ext uri="{FF2B5EF4-FFF2-40B4-BE49-F238E27FC236}">
                  <a16:creationId xmlns:a16="http://schemas.microsoft.com/office/drawing/2014/main" id="{DD4EF3ED-69C7-4748-A1F8-6716D354D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6" y="1805"/>
              <a:ext cx="6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3" name="Line 53">
              <a:extLst>
                <a:ext uri="{FF2B5EF4-FFF2-40B4-BE49-F238E27FC236}">
                  <a16:creationId xmlns:a16="http://schemas.microsoft.com/office/drawing/2014/main" id="{FD58C3E8-06ED-4DE7-BA56-F2BC0258C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1967"/>
              <a:ext cx="96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4" name="Line 54">
              <a:extLst>
                <a:ext uri="{FF2B5EF4-FFF2-40B4-BE49-F238E27FC236}">
                  <a16:creationId xmlns:a16="http://schemas.microsoft.com/office/drawing/2014/main" id="{8F265F24-5F32-48CE-9F7A-32BF0E8A0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2129"/>
              <a:ext cx="12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5" name="Rectangle 55">
              <a:extLst>
                <a:ext uri="{FF2B5EF4-FFF2-40B4-BE49-F238E27FC236}">
                  <a16:creationId xmlns:a16="http://schemas.microsoft.com/office/drawing/2014/main" id="{E3EA3D2C-2218-4336-9790-061F88A9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425"/>
              <a:ext cx="375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Clock</a:t>
              </a:r>
            </a:p>
          </p:txBody>
        </p:sp>
        <p:sp>
          <p:nvSpPr>
            <p:cNvPr id="45116" name="Line 97">
              <a:extLst>
                <a:ext uri="{FF2B5EF4-FFF2-40B4-BE49-F238E27FC236}">
                  <a16:creationId xmlns:a16="http://schemas.microsoft.com/office/drawing/2014/main" id="{CA223610-8234-4541-AC97-FD7D8B9B3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1338"/>
              <a:ext cx="0" cy="4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3" name="Rectangle 99">
            <a:extLst>
              <a:ext uri="{FF2B5EF4-FFF2-40B4-BE49-F238E27FC236}">
                <a16:creationId xmlns:a16="http://schemas.microsoft.com/office/drawing/2014/main" id="{CBDA299C-7588-43F9-B22C-7506AC18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4167188"/>
            <a:ext cx="5495925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ko-KR" sz="1600"/>
              <a:t>D</a:t>
            </a:r>
            <a:r>
              <a:rPr lang="en-US" altLang="ko-KR" sz="1600" baseline="-25000"/>
              <a:t>0</a:t>
            </a:r>
            <a:r>
              <a:rPr lang="en-US" altLang="ko-KR" sz="1600"/>
              <a:t>T</a:t>
            </a:r>
            <a:r>
              <a:rPr lang="en-US" altLang="ko-KR" sz="1600" baseline="-25000"/>
              <a:t>5</a:t>
            </a:r>
            <a:r>
              <a:rPr lang="en-US" altLang="ko-KR" sz="1600"/>
              <a:t>:	AC </a:t>
            </a:r>
            <a:r>
              <a:rPr lang="en-US" altLang="ko-KR" sz="1600">
                <a:latin typeface="Symbol" panose="05050102010706020507" pitchFamily="18" charset="2"/>
              </a:rPr>
              <a:t></a:t>
            </a:r>
            <a:r>
              <a:rPr lang="en-US" altLang="ko-KR" sz="1600"/>
              <a:t> AC </a:t>
            </a:r>
            <a:r>
              <a:rPr lang="en-US" altLang="ko-KR" sz="1600">
                <a:sym typeface="Symbol" panose="05050102010706020507" pitchFamily="18" charset="2"/>
              </a:rPr>
              <a:t> DR		       AND with DR</a:t>
            </a:r>
          </a:p>
          <a:p>
            <a:pPr>
              <a:lnSpc>
                <a:spcPct val="96000"/>
              </a:lnSpc>
            </a:pPr>
            <a:r>
              <a:rPr lang="en-US" altLang="ko-KR" sz="1600"/>
              <a:t>D</a:t>
            </a:r>
            <a:r>
              <a:rPr lang="en-US" altLang="ko-KR" sz="1600" baseline="-25000"/>
              <a:t>1</a:t>
            </a:r>
            <a:r>
              <a:rPr lang="en-US" altLang="ko-KR" sz="1600"/>
              <a:t>T</a:t>
            </a:r>
            <a:r>
              <a:rPr lang="en-US" altLang="ko-KR" sz="1600" baseline="-25000"/>
              <a:t>5</a:t>
            </a:r>
            <a:r>
              <a:rPr lang="en-US" altLang="ko-KR" sz="1600"/>
              <a:t>:	AC </a:t>
            </a:r>
            <a:r>
              <a:rPr lang="en-US" altLang="ko-KR" sz="1600">
                <a:latin typeface="Symbol" panose="05050102010706020507" pitchFamily="18" charset="2"/>
              </a:rPr>
              <a:t></a:t>
            </a:r>
            <a:r>
              <a:rPr lang="en-US" altLang="ko-KR" sz="1600"/>
              <a:t> AC </a:t>
            </a:r>
            <a:r>
              <a:rPr lang="en-US" altLang="ko-KR" sz="1600">
                <a:sym typeface="Symbol" panose="05050102010706020507" pitchFamily="18" charset="2"/>
              </a:rPr>
              <a:t>+ DR		       Add with DR</a:t>
            </a:r>
          </a:p>
          <a:p>
            <a:pPr>
              <a:lnSpc>
                <a:spcPct val="96000"/>
              </a:lnSpc>
            </a:pPr>
            <a:r>
              <a:rPr lang="en-US" altLang="ko-KR" sz="1600"/>
              <a:t>D</a:t>
            </a:r>
            <a:r>
              <a:rPr lang="en-US" altLang="ko-KR" sz="1600" baseline="-25000"/>
              <a:t>2</a:t>
            </a:r>
            <a:r>
              <a:rPr lang="en-US" altLang="ko-KR" sz="1600"/>
              <a:t>T</a:t>
            </a:r>
            <a:r>
              <a:rPr lang="en-US" altLang="ko-KR" sz="1600" baseline="-25000"/>
              <a:t>5</a:t>
            </a:r>
            <a:r>
              <a:rPr lang="en-US" altLang="ko-KR" sz="1600"/>
              <a:t>:	AC </a:t>
            </a:r>
            <a:r>
              <a:rPr lang="en-US" altLang="ko-KR" sz="1600">
                <a:latin typeface="Symbol" panose="05050102010706020507" pitchFamily="18" charset="2"/>
              </a:rPr>
              <a:t></a:t>
            </a:r>
            <a:r>
              <a:rPr lang="en-US" altLang="ko-KR" sz="1600">
                <a:sym typeface="Symbol" panose="05050102010706020507" pitchFamily="18" charset="2"/>
              </a:rPr>
              <a:t> DR		       Transfer from DR</a:t>
            </a:r>
          </a:p>
          <a:p>
            <a:pPr>
              <a:lnSpc>
                <a:spcPct val="96000"/>
              </a:lnSpc>
            </a:pPr>
            <a:r>
              <a:rPr lang="en-US" altLang="ko-KR" sz="1600"/>
              <a:t>pB</a:t>
            </a:r>
            <a:r>
              <a:rPr lang="en-US" altLang="ko-KR" sz="1600" baseline="-25000"/>
              <a:t>11</a:t>
            </a:r>
            <a:r>
              <a:rPr lang="en-US" altLang="ko-KR" sz="1600"/>
              <a:t>:	AC(0-7) </a:t>
            </a:r>
            <a:r>
              <a:rPr lang="en-US" altLang="ko-KR" sz="1600">
                <a:latin typeface="Symbol" panose="05050102010706020507" pitchFamily="18" charset="2"/>
              </a:rPr>
              <a:t></a:t>
            </a:r>
            <a:r>
              <a:rPr lang="en-US" altLang="ko-KR" sz="1600"/>
              <a:t> INPR</a:t>
            </a:r>
            <a:r>
              <a:rPr lang="en-US" altLang="ko-KR" sz="1600">
                <a:sym typeface="Symbol" panose="05050102010706020507" pitchFamily="18" charset="2"/>
              </a:rPr>
              <a:t>		       Transfer from INPR</a:t>
            </a:r>
          </a:p>
          <a:p>
            <a:pPr>
              <a:lnSpc>
                <a:spcPct val="96000"/>
              </a:lnSpc>
            </a:pPr>
            <a:r>
              <a:rPr lang="en-US" altLang="ko-KR" sz="1600"/>
              <a:t>rB</a:t>
            </a:r>
            <a:r>
              <a:rPr lang="en-US" altLang="ko-KR" sz="1600" baseline="-25000"/>
              <a:t>9</a:t>
            </a:r>
            <a:r>
              <a:rPr lang="en-US" altLang="ko-KR" sz="1600"/>
              <a:t>:	AC </a:t>
            </a:r>
            <a:r>
              <a:rPr lang="en-US" altLang="ko-KR" sz="1600">
                <a:latin typeface="Symbol" panose="05050102010706020507" pitchFamily="18" charset="2"/>
              </a:rPr>
              <a:t></a:t>
            </a:r>
            <a:r>
              <a:rPr lang="en-US" altLang="ko-KR" sz="1600"/>
              <a:t> AC</a:t>
            </a:r>
            <a:r>
              <a:rPr lang="en-US" altLang="ko-KR" sz="1600">
                <a:sym typeface="Symbol" panose="05050102010706020507" pitchFamily="18" charset="2"/>
              </a:rPr>
              <a:t>		       Complement</a:t>
            </a:r>
          </a:p>
          <a:p>
            <a:pPr>
              <a:lnSpc>
                <a:spcPct val="96000"/>
              </a:lnSpc>
            </a:pPr>
            <a:r>
              <a:rPr lang="en-US" altLang="ko-KR" sz="1600"/>
              <a:t>rB</a:t>
            </a:r>
            <a:r>
              <a:rPr lang="en-US" altLang="ko-KR" sz="1600" baseline="-25000"/>
              <a:t>7</a:t>
            </a:r>
            <a:r>
              <a:rPr lang="en-US" altLang="ko-KR" sz="1600"/>
              <a:t> :	AC </a:t>
            </a:r>
            <a:r>
              <a:rPr lang="en-US" altLang="ko-KR" sz="1600">
                <a:latin typeface="Symbol" panose="05050102010706020507" pitchFamily="18" charset="2"/>
              </a:rPr>
              <a:t></a:t>
            </a:r>
            <a:r>
              <a:rPr lang="en-US" altLang="ko-KR" sz="1600"/>
              <a:t> shr AC, AC(15) </a:t>
            </a:r>
            <a:r>
              <a:rPr lang="en-US" altLang="ko-KR" sz="1600">
                <a:latin typeface="Symbol" panose="05050102010706020507" pitchFamily="18" charset="2"/>
              </a:rPr>
              <a:t></a:t>
            </a:r>
            <a:r>
              <a:rPr lang="en-US" altLang="ko-KR" sz="1600"/>
              <a:t> E</a:t>
            </a:r>
            <a:r>
              <a:rPr lang="en-US" altLang="ko-KR" sz="1600">
                <a:sym typeface="Symbol" panose="05050102010706020507" pitchFamily="18" charset="2"/>
              </a:rPr>
              <a:t>   Shift right</a:t>
            </a:r>
          </a:p>
          <a:p>
            <a:pPr>
              <a:lnSpc>
                <a:spcPct val="96000"/>
              </a:lnSpc>
            </a:pPr>
            <a:r>
              <a:rPr lang="en-US" altLang="ko-KR" sz="1600"/>
              <a:t>rB</a:t>
            </a:r>
            <a:r>
              <a:rPr lang="en-US" altLang="ko-KR" sz="1600" baseline="-25000"/>
              <a:t>6</a:t>
            </a:r>
            <a:r>
              <a:rPr lang="en-US" altLang="ko-KR" sz="1600"/>
              <a:t> :	AC </a:t>
            </a:r>
            <a:r>
              <a:rPr lang="en-US" altLang="ko-KR" sz="1600">
                <a:latin typeface="Symbol" panose="05050102010706020507" pitchFamily="18" charset="2"/>
              </a:rPr>
              <a:t></a:t>
            </a:r>
            <a:r>
              <a:rPr lang="en-US" altLang="ko-KR" sz="1600"/>
              <a:t> shl AC, AC(0) </a:t>
            </a:r>
            <a:r>
              <a:rPr lang="en-US" altLang="ko-KR" sz="1600">
                <a:latin typeface="Symbol" panose="05050102010706020507" pitchFamily="18" charset="2"/>
              </a:rPr>
              <a:t></a:t>
            </a:r>
            <a:r>
              <a:rPr lang="en-US" altLang="ko-KR" sz="1600"/>
              <a:t> E </a:t>
            </a:r>
            <a:r>
              <a:rPr lang="en-US" altLang="ko-KR" sz="1600">
                <a:sym typeface="Symbol" panose="05050102010706020507" pitchFamily="18" charset="2"/>
              </a:rPr>
              <a:t>     Shift left</a:t>
            </a:r>
          </a:p>
          <a:p>
            <a:pPr>
              <a:lnSpc>
                <a:spcPct val="96000"/>
              </a:lnSpc>
            </a:pPr>
            <a:r>
              <a:rPr lang="en-US" altLang="ko-KR" sz="1600"/>
              <a:t>rB</a:t>
            </a:r>
            <a:r>
              <a:rPr lang="en-US" altLang="ko-KR" sz="1600" baseline="-25000"/>
              <a:t>11</a:t>
            </a:r>
            <a:r>
              <a:rPr lang="en-US" altLang="ko-KR" sz="1600"/>
              <a:t> :	AC </a:t>
            </a:r>
            <a:r>
              <a:rPr lang="en-US" altLang="ko-KR" sz="1600">
                <a:latin typeface="Symbol" panose="05050102010706020507" pitchFamily="18" charset="2"/>
              </a:rPr>
              <a:t></a:t>
            </a:r>
            <a:r>
              <a:rPr lang="en-US" altLang="ko-KR" sz="1600"/>
              <a:t> 0	</a:t>
            </a:r>
            <a:r>
              <a:rPr lang="en-US" altLang="ko-KR" sz="1600">
                <a:sym typeface="Symbol" panose="05050102010706020507" pitchFamily="18" charset="2"/>
              </a:rPr>
              <a:t>		       Clear</a:t>
            </a:r>
          </a:p>
          <a:p>
            <a:pPr>
              <a:lnSpc>
                <a:spcPct val="96000"/>
              </a:lnSpc>
            </a:pPr>
            <a:r>
              <a:rPr lang="en-US" altLang="ko-KR" sz="1600"/>
              <a:t>rB</a:t>
            </a:r>
            <a:r>
              <a:rPr lang="en-US" altLang="ko-KR" sz="1600" baseline="-25000"/>
              <a:t>5</a:t>
            </a:r>
            <a:r>
              <a:rPr lang="en-US" altLang="ko-KR" sz="1600"/>
              <a:t> :	AC </a:t>
            </a:r>
            <a:r>
              <a:rPr lang="en-US" altLang="ko-KR" sz="1600">
                <a:latin typeface="Symbol" panose="05050102010706020507" pitchFamily="18" charset="2"/>
              </a:rPr>
              <a:t></a:t>
            </a:r>
            <a:r>
              <a:rPr lang="en-US" altLang="ko-KR" sz="1600"/>
              <a:t> AC </a:t>
            </a:r>
            <a:r>
              <a:rPr lang="en-US" altLang="ko-KR" sz="1600">
                <a:sym typeface="Symbol" panose="05050102010706020507" pitchFamily="18" charset="2"/>
              </a:rPr>
              <a:t>+ 1		       Increment</a:t>
            </a:r>
          </a:p>
        </p:txBody>
      </p:sp>
      <p:sp>
        <p:nvSpPr>
          <p:cNvPr id="45064" name="Rectangle 100">
            <a:extLst>
              <a:ext uri="{FF2B5EF4-FFF2-40B4-BE49-F238E27FC236}">
                <a16:creationId xmlns:a16="http://schemas.microsoft.com/office/drawing/2014/main" id="{FD90F010-D88A-4D0B-B5B0-CD472FBC8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200525"/>
            <a:ext cx="5553075" cy="22574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45065" name="Line 101">
            <a:extLst>
              <a:ext uri="{FF2B5EF4-FFF2-40B4-BE49-F238E27FC236}">
                <a16:creationId xmlns:a16="http://schemas.microsoft.com/office/drawing/2014/main" id="{B9FA29D6-D4B0-49CD-A332-0176B565B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075" y="4200525"/>
            <a:ext cx="0" cy="2257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2">
            <a:extLst>
              <a:ext uri="{FF2B5EF4-FFF2-40B4-BE49-F238E27FC236}">
                <a16:creationId xmlns:a16="http://schemas.microsoft.com/office/drawing/2014/main" id="{58A705BF-A8F0-489F-BB57-D18174D87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4219575"/>
            <a:ext cx="0" cy="2257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4F9D1EF-C308-4369-88A9-75E21DF69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3900" y="304800"/>
            <a:ext cx="5300663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CONTROL  OF  AC  REGISTER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A415EA1-B5F6-40BA-A3AF-2328657B9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322388"/>
            <a:ext cx="3492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/>
              <a:t>Gate structures for controlling </a:t>
            </a:r>
          </a:p>
          <a:p>
            <a:pPr>
              <a:lnSpc>
                <a:spcPct val="85000"/>
              </a:lnSpc>
            </a:pPr>
            <a:r>
              <a:rPr lang="en-US" altLang="ko-KR" sz="1800"/>
              <a:t>the LD, INR, and CLR of AC</a:t>
            </a:r>
          </a:p>
        </p:txBody>
      </p:sp>
      <p:grpSp>
        <p:nvGrpSpPr>
          <p:cNvPr id="46084" name="Group 151">
            <a:extLst>
              <a:ext uri="{FF2B5EF4-FFF2-40B4-BE49-F238E27FC236}">
                <a16:creationId xmlns:a16="http://schemas.microsoft.com/office/drawing/2014/main" id="{391BE890-5DAD-4BD7-AD4D-032253223B42}"/>
              </a:ext>
            </a:extLst>
          </p:cNvPr>
          <p:cNvGrpSpPr>
            <a:grpSpLocks/>
          </p:cNvGrpSpPr>
          <p:nvPr/>
        </p:nvGrpSpPr>
        <p:grpSpPr bwMode="auto">
          <a:xfrm>
            <a:off x="1709738" y="2136775"/>
            <a:ext cx="5969000" cy="4416425"/>
            <a:chOff x="1077" y="1346"/>
            <a:chExt cx="3760" cy="2782"/>
          </a:xfrm>
        </p:grpSpPr>
        <p:grpSp>
          <p:nvGrpSpPr>
            <p:cNvPr id="46086" name="Group 8">
              <a:extLst>
                <a:ext uri="{FF2B5EF4-FFF2-40B4-BE49-F238E27FC236}">
                  <a16:creationId xmlns:a16="http://schemas.microsoft.com/office/drawing/2014/main" id="{A798BB57-D12E-4437-B32D-61C11CFD96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" y="1734"/>
              <a:ext cx="258" cy="172"/>
              <a:chOff x="1152" y="2456"/>
              <a:chExt cx="217" cy="177"/>
            </a:xfrm>
          </p:grpSpPr>
          <p:sp>
            <p:nvSpPr>
              <p:cNvPr id="46227" name="Arc 4">
                <a:extLst>
                  <a:ext uri="{FF2B5EF4-FFF2-40B4-BE49-F238E27FC236}">
                    <a16:creationId xmlns:a16="http://schemas.microsoft.com/office/drawing/2014/main" id="{65B9ACA0-FF51-42C6-AC03-60926BE89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2465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8" name="Arc 5">
                <a:extLst>
                  <a:ext uri="{FF2B5EF4-FFF2-40B4-BE49-F238E27FC236}">
                    <a16:creationId xmlns:a16="http://schemas.microsoft.com/office/drawing/2014/main" id="{73658B72-CB2F-4ADC-B3E2-E1CC544D0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2544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9" name="Line 6">
                <a:extLst>
                  <a:ext uri="{FF2B5EF4-FFF2-40B4-BE49-F238E27FC236}">
                    <a16:creationId xmlns:a16="http://schemas.microsoft.com/office/drawing/2014/main" id="{63E66E45-5E4A-415A-8705-5867FF12E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0" y="2460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0" name="Freeform 7">
                <a:extLst>
                  <a:ext uri="{FF2B5EF4-FFF2-40B4-BE49-F238E27FC236}">
                    <a16:creationId xmlns:a16="http://schemas.microsoft.com/office/drawing/2014/main" id="{3C945402-BDA6-4924-B9ED-4818D6413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2456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77"/>
                  <a:gd name="T11" fmla="*/ 113 w 113"/>
                  <a:gd name="T12" fmla="*/ 177 h 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87" name="Group 150">
              <a:extLst>
                <a:ext uri="{FF2B5EF4-FFF2-40B4-BE49-F238E27FC236}">
                  <a16:creationId xmlns:a16="http://schemas.microsoft.com/office/drawing/2014/main" id="{12EB8DA9-EDBB-40E2-800C-8B26C4FC66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8" y="2013"/>
              <a:ext cx="341" cy="322"/>
              <a:chOff x="2652" y="2085"/>
              <a:chExt cx="257" cy="178"/>
            </a:xfrm>
          </p:grpSpPr>
          <p:sp>
            <p:nvSpPr>
              <p:cNvPr id="46225" name="Arc 9">
                <a:extLst>
                  <a:ext uri="{FF2B5EF4-FFF2-40B4-BE49-F238E27FC236}">
                    <a16:creationId xmlns:a16="http://schemas.microsoft.com/office/drawing/2014/main" id="{2DECE411-01F8-4DEC-9EAB-C7E5E3F3F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2" y="2085"/>
                <a:ext cx="257" cy="90"/>
              </a:xfrm>
              <a:custGeom>
                <a:avLst/>
                <a:gdLst>
                  <a:gd name="T0" fmla="*/ 0 w 21700"/>
                  <a:gd name="T1" fmla="*/ 0 h 21600"/>
                  <a:gd name="T2" fmla="*/ 0 w 21700"/>
                  <a:gd name="T3" fmla="*/ 0 h 21600"/>
                  <a:gd name="T4" fmla="*/ 0 w 217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00"/>
                  <a:gd name="T10" fmla="*/ 0 h 21600"/>
                  <a:gd name="T11" fmla="*/ 21700 w 217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00" h="21600" fill="none" extrusionOk="0">
                    <a:moveTo>
                      <a:pt x="0" y="0"/>
                    </a:moveTo>
                    <a:cubicBezTo>
                      <a:pt x="33" y="0"/>
                      <a:pt x="66" y="-1"/>
                      <a:pt x="100" y="0"/>
                    </a:cubicBezTo>
                    <a:cubicBezTo>
                      <a:pt x="12029" y="0"/>
                      <a:pt x="21700" y="9670"/>
                      <a:pt x="21700" y="21600"/>
                    </a:cubicBezTo>
                  </a:path>
                  <a:path w="21700" h="21600" stroke="0" extrusionOk="0">
                    <a:moveTo>
                      <a:pt x="0" y="0"/>
                    </a:moveTo>
                    <a:cubicBezTo>
                      <a:pt x="33" y="0"/>
                      <a:pt x="66" y="-1"/>
                      <a:pt x="100" y="0"/>
                    </a:cubicBezTo>
                    <a:cubicBezTo>
                      <a:pt x="12029" y="0"/>
                      <a:pt x="21700" y="9670"/>
                      <a:pt x="21700" y="21600"/>
                    </a:cubicBezTo>
                    <a:lnTo>
                      <a:pt x="1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6" name="Arc 10">
                <a:extLst>
                  <a:ext uri="{FF2B5EF4-FFF2-40B4-BE49-F238E27FC236}">
                    <a16:creationId xmlns:a16="http://schemas.microsoft.com/office/drawing/2014/main" id="{0B7A4317-6C9C-471D-B991-A08A43BBB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2" y="2173"/>
                <a:ext cx="256" cy="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088" name="Group 13">
              <a:extLst>
                <a:ext uri="{FF2B5EF4-FFF2-40B4-BE49-F238E27FC236}">
                  <a16:creationId xmlns:a16="http://schemas.microsoft.com/office/drawing/2014/main" id="{E213AB0F-2AD2-4A68-A597-0049A3723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007"/>
              <a:ext cx="100" cy="333"/>
              <a:chOff x="1876" y="2737"/>
              <a:chExt cx="85" cy="343"/>
            </a:xfrm>
          </p:grpSpPr>
          <p:sp>
            <p:nvSpPr>
              <p:cNvPr id="46223" name="Arc 11">
                <a:extLst>
                  <a:ext uri="{FF2B5EF4-FFF2-40B4-BE49-F238E27FC236}">
                    <a16:creationId xmlns:a16="http://schemas.microsoft.com/office/drawing/2014/main" id="{EF3C37F0-BC4F-447C-9141-A8B46AF0F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" y="2737"/>
                <a:ext cx="85" cy="172"/>
              </a:xfrm>
              <a:custGeom>
                <a:avLst/>
                <a:gdLst>
                  <a:gd name="T0" fmla="*/ 0 w 21857"/>
                  <a:gd name="T1" fmla="*/ 0 h 21600"/>
                  <a:gd name="T2" fmla="*/ 0 w 21857"/>
                  <a:gd name="T3" fmla="*/ 0 h 21600"/>
                  <a:gd name="T4" fmla="*/ 0 w 2185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57"/>
                  <a:gd name="T10" fmla="*/ 0 h 21600"/>
                  <a:gd name="T11" fmla="*/ 21857 w 2185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57" h="21600" fill="none" extrusionOk="0">
                    <a:moveTo>
                      <a:pt x="-1" y="1"/>
                    </a:moveTo>
                    <a:cubicBezTo>
                      <a:pt x="85" y="0"/>
                      <a:pt x="171" y="-1"/>
                      <a:pt x="257" y="0"/>
                    </a:cubicBezTo>
                    <a:cubicBezTo>
                      <a:pt x="12186" y="0"/>
                      <a:pt x="21857" y="9670"/>
                      <a:pt x="21857" y="21600"/>
                    </a:cubicBezTo>
                  </a:path>
                  <a:path w="21857" h="21600" stroke="0" extrusionOk="0">
                    <a:moveTo>
                      <a:pt x="-1" y="1"/>
                    </a:moveTo>
                    <a:cubicBezTo>
                      <a:pt x="85" y="0"/>
                      <a:pt x="171" y="-1"/>
                      <a:pt x="257" y="0"/>
                    </a:cubicBezTo>
                    <a:cubicBezTo>
                      <a:pt x="12186" y="0"/>
                      <a:pt x="21857" y="9670"/>
                      <a:pt x="21857" y="21600"/>
                    </a:cubicBezTo>
                    <a:lnTo>
                      <a:pt x="257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4" name="Arc 12">
                <a:extLst>
                  <a:ext uri="{FF2B5EF4-FFF2-40B4-BE49-F238E27FC236}">
                    <a16:creationId xmlns:a16="http://schemas.microsoft.com/office/drawing/2014/main" id="{DB1A0442-13E9-4544-A5DA-324935AEE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" y="2908"/>
                <a:ext cx="84" cy="1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089" name="Line 14">
              <a:extLst>
                <a:ext uri="{FF2B5EF4-FFF2-40B4-BE49-F238E27FC236}">
                  <a16:creationId xmlns:a16="http://schemas.microsoft.com/office/drawing/2014/main" id="{C13FFDED-8DED-47DD-98BE-100BE065E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777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Line 15">
              <a:extLst>
                <a:ext uri="{FF2B5EF4-FFF2-40B4-BE49-F238E27FC236}">
                  <a16:creationId xmlns:a16="http://schemas.microsoft.com/office/drawing/2014/main" id="{CCC5705A-22FA-4BC4-BD91-068D5E84C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870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091" name="Group 20">
              <a:extLst>
                <a:ext uri="{FF2B5EF4-FFF2-40B4-BE49-F238E27FC236}">
                  <a16:creationId xmlns:a16="http://schemas.microsoft.com/office/drawing/2014/main" id="{D42D4B80-A6B7-45B9-A422-077294107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" y="1999"/>
              <a:ext cx="258" cy="171"/>
              <a:chOff x="1152" y="2728"/>
              <a:chExt cx="217" cy="177"/>
            </a:xfrm>
          </p:grpSpPr>
          <p:sp>
            <p:nvSpPr>
              <p:cNvPr id="46219" name="Arc 16">
                <a:extLst>
                  <a:ext uri="{FF2B5EF4-FFF2-40B4-BE49-F238E27FC236}">
                    <a16:creationId xmlns:a16="http://schemas.microsoft.com/office/drawing/2014/main" id="{9C6318E3-3A6A-49FB-8544-39F720FA9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2737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0" name="Arc 17">
                <a:extLst>
                  <a:ext uri="{FF2B5EF4-FFF2-40B4-BE49-F238E27FC236}">
                    <a16:creationId xmlns:a16="http://schemas.microsoft.com/office/drawing/2014/main" id="{B33A4597-10AF-4EB6-AD3C-632E38DF1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2816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1" name="Line 18">
                <a:extLst>
                  <a:ext uri="{FF2B5EF4-FFF2-40B4-BE49-F238E27FC236}">
                    <a16:creationId xmlns:a16="http://schemas.microsoft.com/office/drawing/2014/main" id="{AD8503D1-C460-4F18-B3EC-183F7D8A7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0" y="2732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2" name="Freeform 19">
                <a:extLst>
                  <a:ext uri="{FF2B5EF4-FFF2-40B4-BE49-F238E27FC236}">
                    <a16:creationId xmlns:a16="http://schemas.microsoft.com/office/drawing/2014/main" id="{672EA169-4929-4F77-93FC-B345C4F20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2728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77"/>
                  <a:gd name="T11" fmla="*/ 113 w 113"/>
                  <a:gd name="T12" fmla="*/ 177 h 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92" name="Group 25">
              <a:extLst>
                <a:ext uri="{FF2B5EF4-FFF2-40B4-BE49-F238E27FC236}">
                  <a16:creationId xmlns:a16="http://schemas.microsoft.com/office/drawing/2014/main" id="{45705135-9041-4606-9A2C-55E7C70D29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" y="2263"/>
              <a:ext cx="258" cy="171"/>
              <a:chOff x="1152" y="3000"/>
              <a:chExt cx="217" cy="177"/>
            </a:xfrm>
          </p:grpSpPr>
          <p:sp>
            <p:nvSpPr>
              <p:cNvPr id="46215" name="Arc 21">
                <a:extLst>
                  <a:ext uri="{FF2B5EF4-FFF2-40B4-BE49-F238E27FC236}">
                    <a16:creationId xmlns:a16="http://schemas.microsoft.com/office/drawing/2014/main" id="{F33D9B46-8CFE-44CA-A704-DA5166F76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3009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6" name="Arc 22">
                <a:extLst>
                  <a:ext uri="{FF2B5EF4-FFF2-40B4-BE49-F238E27FC236}">
                    <a16:creationId xmlns:a16="http://schemas.microsoft.com/office/drawing/2014/main" id="{4AD89205-84F8-460F-AAD7-CE0BFF618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3088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7" name="Line 23">
                <a:extLst>
                  <a:ext uri="{FF2B5EF4-FFF2-40B4-BE49-F238E27FC236}">
                    <a16:creationId xmlns:a16="http://schemas.microsoft.com/office/drawing/2014/main" id="{6BD26152-E4DC-4535-B4F4-085F51E0B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0" y="3004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8" name="Freeform 24">
                <a:extLst>
                  <a:ext uri="{FF2B5EF4-FFF2-40B4-BE49-F238E27FC236}">
                    <a16:creationId xmlns:a16="http://schemas.microsoft.com/office/drawing/2014/main" id="{AA3D398F-EAC2-4BE1-B8A1-142CCCF4D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3000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77"/>
                  <a:gd name="T11" fmla="*/ 113 w 113"/>
                  <a:gd name="T12" fmla="*/ 177 h 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93" name="Group 30">
              <a:extLst>
                <a:ext uri="{FF2B5EF4-FFF2-40B4-BE49-F238E27FC236}">
                  <a16:creationId xmlns:a16="http://schemas.microsoft.com/office/drawing/2014/main" id="{FCDBEA52-0DEB-45FB-B214-15478949D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" y="2527"/>
              <a:ext cx="258" cy="173"/>
              <a:chOff x="1152" y="3272"/>
              <a:chExt cx="217" cy="177"/>
            </a:xfrm>
          </p:grpSpPr>
          <p:sp>
            <p:nvSpPr>
              <p:cNvPr id="46211" name="Arc 26">
                <a:extLst>
                  <a:ext uri="{FF2B5EF4-FFF2-40B4-BE49-F238E27FC236}">
                    <a16:creationId xmlns:a16="http://schemas.microsoft.com/office/drawing/2014/main" id="{F0410F30-C5A0-4776-ABC3-2107BBFBB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3281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2" name="Arc 27">
                <a:extLst>
                  <a:ext uri="{FF2B5EF4-FFF2-40B4-BE49-F238E27FC236}">
                    <a16:creationId xmlns:a16="http://schemas.microsoft.com/office/drawing/2014/main" id="{23A26128-A3BA-4255-93C4-40ED95CD6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3360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3" name="Line 28">
                <a:extLst>
                  <a:ext uri="{FF2B5EF4-FFF2-40B4-BE49-F238E27FC236}">
                    <a16:creationId xmlns:a16="http://schemas.microsoft.com/office/drawing/2014/main" id="{2624E0D0-A111-4312-B1B9-0FB6D01CE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0" y="3276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4" name="Freeform 29">
                <a:extLst>
                  <a:ext uri="{FF2B5EF4-FFF2-40B4-BE49-F238E27FC236}">
                    <a16:creationId xmlns:a16="http://schemas.microsoft.com/office/drawing/2014/main" id="{580EEA20-6694-4C79-8800-DBB5C560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3272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77"/>
                  <a:gd name="T11" fmla="*/ 113 w 113"/>
                  <a:gd name="T12" fmla="*/ 177 h 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94" name="Group 35">
              <a:extLst>
                <a:ext uri="{FF2B5EF4-FFF2-40B4-BE49-F238E27FC236}">
                  <a16:creationId xmlns:a16="http://schemas.microsoft.com/office/drawing/2014/main" id="{4C46384D-935E-4C96-B8FA-404E5D3D6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" y="2792"/>
              <a:ext cx="258" cy="172"/>
              <a:chOff x="1152" y="3544"/>
              <a:chExt cx="217" cy="177"/>
            </a:xfrm>
          </p:grpSpPr>
          <p:sp>
            <p:nvSpPr>
              <p:cNvPr id="46207" name="Arc 31">
                <a:extLst>
                  <a:ext uri="{FF2B5EF4-FFF2-40B4-BE49-F238E27FC236}">
                    <a16:creationId xmlns:a16="http://schemas.microsoft.com/office/drawing/2014/main" id="{DDC53FD6-575D-401D-A716-4D01484FF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3553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8" name="Arc 32">
                <a:extLst>
                  <a:ext uri="{FF2B5EF4-FFF2-40B4-BE49-F238E27FC236}">
                    <a16:creationId xmlns:a16="http://schemas.microsoft.com/office/drawing/2014/main" id="{10DB0491-060F-45D8-B342-AAE6E1379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3632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9" name="Line 33">
                <a:extLst>
                  <a:ext uri="{FF2B5EF4-FFF2-40B4-BE49-F238E27FC236}">
                    <a16:creationId xmlns:a16="http://schemas.microsoft.com/office/drawing/2014/main" id="{A3D45645-0A91-4DEA-A9D5-8B16BC5D9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0" y="3548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0" name="Freeform 34">
                <a:extLst>
                  <a:ext uri="{FF2B5EF4-FFF2-40B4-BE49-F238E27FC236}">
                    <a16:creationId xmlns:a16="http://schemas.microsoft.com/office/drawing/2014/main" id="{2D765579-8348-4698-AFAF-6B092A4BD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3544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77"/>
                  <a:gd name="T11" fmla="*/ 113 w 113"/>
                  <a:gd name="T12" fmla="*/ 177 h 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95" name="Line 36">
              <a:extLst>
                <a:ext uri="{FF2B5EF4-FFF2-40B4-BE49-F238E27FC236}">
                  <a16:creationId xmlns:a16="http://schemas.microsoft.com/office/drawing/2014/main" id="{E5CDAAFA-DE37-4DCE-929D-E003F92E5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2087"/>
              <a:ext cx="68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Freeform 37">
              <a:extLst>
                <a:ext uri="{FF2B5EF4-FFF2-40B4-BE49-F238E27FC236}">
                  <a16:creationId xmlns:a16="http://schemas.microsoft.com/office/drawing/2014/main" id="{BA5DCFF2-3BC3-43CB-A2B1-8A1A29200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819"/>
              <a:ext cx="486" cy="219"/>
            </a:xfrm>
            <a:custGeom>
              <a:avLst/>
              <a:gdLst>
                <a:gd name="T0" fmla="*/ 0 w 409"/>
                <a:gd name="T1" fmla="*/ 0 h 225"/>
                <a:gd name="T2" fmla="*/ 576 w 409"/>
                <a:gd name="T3" fmla="*/ 0 h 225"/>
                <a:gd name="T4" fmla="*/ 576 w 409"/>
                <a:gd name="T5" fmla="*/ 212 h 225"/>
                <a:gd name="T6" fmla="*/ 0 60000 65536"/>
                <a:gd name="T7" fmla="*/ 0 60000 65536"/>
                <a:gd name="T8" fmla="*/ 0 60000 65536"/>
                <a:gd name="T9" fmla="*/ 0 w 409"/>
                <a:gd name="T10" fmla="*/ 0 h 225"/>
                <a:gd name="T11" fmla="*/ 409 w 409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" h="225">
                  <a:moveTo>
                    <a:pt x="0" y="0"/>
                  </a:moveTo>
                  <a:lnTo>
                    <a:pt x="408" y="0"/>
                  </a:lnTo>
                  <a:lnTo>
                    <a:pt x="408" y="22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Freeform 38">
              <a:extLst>
                <a:ext uri="{FF2B5EF4-FFF2-40B4-BE49-F238E27FC236}">
                  <a16:creationId xmlns:a16="http://schemas.microsoft.com/office/drawing/2014/main" id="{D35053FA-8D8A-4E4C-999F-0C93EB908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2131"/>
              <a:ext cx="277" cy="219"/>
            </a:xfrm>
            <a:custGeom>
              <a:avLst/>
              <a:gdLst>
                <a:gd name="T0" fmla="*/ 0 w 233"/>
                <a:gd name="T1" fmla="*/ 212 h 225"/>
                <a:gd name="T2" fmla="*/ 328 w 233"/>
                <a:gd name="T3" fmla="*/ 212 h 225"/>
                <a:gd name="T4" fmla="*/ 328 w 233"/>
                <a:gd name="T5" fmla="*/ 0 h 225"/>
                <a:gd name="T6" fmla="*/ 0 60000 65536"/>
                <a:gd name="T7" fmla="*/ 0 60000 65536"/>
                <a:gd name="T8" fmla="*/ 0 60000 65536"/>
                <a:gd name="T9" fmla="*/ 0 w 233"/>
                <a:gd name="T10" fmla="*/ 0 h 225"/>
                <a:gd name="T11" fmla="*/ 233 w 233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25">
                  <a:moveTo>
                    <a:pt x="0" y="224"/>
                  </a:moveTo>
                  <a:lnTo>
                    <a:pt x="232" y="224"/>
                  </a:lnTo>
                  <a:lnTo>
                    <a:pt x="232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Rectangle 39">
              <a:extLst>
                <a:ext uri="{FF2B5EF4-FFF2-40B4-BE49-F238E27FC236}">
                  <a16:creationId xmlns:a16="http://schemas.microsoft.com/office/drawing/2014/main" id="{FE6D4267-9DB0-4F69-AA07-83A934CE1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1430"/>
              <a:ext cx="1166" cy="20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46099" name="Rectangle 40">
              <a:extLst>
                <a:ext uri="{FF2B5EF4-FFF2-40B4-BE49-F238E27FC236}">
                  <a16:creationId xmlns:a16="http://schemas.microsoft.com/office/drawing/2014/main" id="{6A0BA4C0-DDA3-4E7D-BB63-588F61F8F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1456"/>
              <a:ext cx="2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AC</a:t>
              </a:r>
            </a:p>
          </p:txBody>
        </p:sp>
        <p:sp>
          <p:nvSpPr>
            <p:cNvPr id="46100" name="Freeform 41">
              <a:extLst>
                <a:ext uri="{FF2B5EF4-FFF2-40B4-BE49-F238E27FC236}">
                  <a16:creationId xmlns:a16="http://schemas.microsoft.com/office/drawing/2014/main" id="{C24C12D5-504E-4FDF-8F1E-1F4D587B0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1641"/>
              <a:ext cx="114" cy="529"/>
            </a:xfrm>
            <a:custGeom>
              <a:avLst/>
              <a:gdLst>
                <a:gd name="T0" fmla="*/ 0 w 97"/>
                <a:gd name="T1" fmla="*/ 512 h 545"/>
                <a:gd name="T2" fmla="*/ 133 w 97"/>
                <a:gd name="T3" fmla="*/ 512 h 545"/>
                <a:gd name="T4" fmla="*/ 133 w 97"/>
                <a:gd name="T5" fmla="*/ 0 h 545"/>
                <a:gd name="T6" fmla="*/ 0 60000 65536"/>
                <a:gd name="T7" fmla="*/ 0 60000 65536"/>
                <a:gd name="T8" fmla="*/ 0 60000 65536"/>
                <a:gd name="T9" fmla="*/ 0 w 97"/>
                <a:gd name="T10" fmla="*/ 0 h 545"/>
                <a:gd name="T11" fmla="*/ 97 w 97"/>
                <a:gd name="T12" fmla="*/ 545 h 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545">
                  <a:moveTo>
                    <a:pt x="0" y="544"/>
                  </a:moveTo>
                  <a:lnTo>
                    <a:pt x="96" y="544"/>
                  </a:lnTo>
                  <a:lnTo>
                    <a:pt x="96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42">
              <a:extLst>
                <a:ext uri="{FF2B5EF4-FFF2-40B4-BE49-F238E27FC236}">
                  <a16:creationId xmlns:a16="http://schemas.microsoft.com/office/drawing/2014/main" id="{CB2722D3-CFD1-4A92-8AC6-B694E99F7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2" y="1632"/>
              <a:ext cx="0" cy="20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43">
              <a:extLst>
                <a:ext uri="{FF2B5EF4-FFF2-40B4-BE49-F238E27FC236}">
                  <a16:creationId xmlns:a16="http://schemas.microsoft.com/office/drawing/2014/main" id="{441D3C19-B330-4736-B012-119D203CC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7" y="1632"/>
              <a:ext cx="0" cy="23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Freeform 44">
              <a:extLst>
                <a:ext uri="{FF2B5EF4-FFF2-40B4-BE49-F238E27FC236}">
                  <a16:creationId xmlns:a16="http://schemas.microsoft.com/office/drawing/2014/main" id="{3218797E-F9AA-478C-ABE2-BE0A6D883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" y="1586"/>
              <a:ext cx="114" cy="39"/>
            </a:xfrm>
            <a:custGeom>
              <a:avLst/>
              <a:gdLst>
                <a:gd name="T0" fmla="*/ 0 w 97"/>
                <a:gd name="T1" fmla="*/ 36 h 41"/>
                <a:gd name="T2" fmla="*/ 66 w 97"/>
                <a:gd name="T3" fmla="*/ 0 h 41"/>
                <a:gd name="T4" fmla="*/ 133 w 97"/>
                <a:gd name="T5" fmla="*/ 36 h 41"/>
                <a:gd name="T6" fmla="*/ 0 60000 65536"/>
                <a:gd name="T7" fmla="*/ 0 60000 65536"/>
                <a:gd name="T8" fmla="*/ 0 60000 65536"/>
                <a:gd name="T9" fmla="*/ 0 w 97"/>
                <a:gd name="T10" fmla="*/ 0 h 41"/>
                <a:gd name="T11" fmla="*/ 97 w 97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41">
                  <a:moveTo>
                    <a:pt x="0" y="40"/>
                  </a:moveTo>
                  <a:lnTo>
                    <a:pt x="48" y="0"/>
                  </a:lnTo>
                  <a:lnTo>
                    <a:pt x="96" y="4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Freeform 45">
              <a:extLst>
                <a:ext uri="{FF2B5EF4-FFF2-40B4-BE49-F238E27FC236}">
                  <a16:creationId xmlns:a16="http://schemas.microsoft.com/office/drawing/2014/main" id="{E6CD7368-07E4-47FC-9862-2E7E4E6DA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" y="1641"/>
              <a:ext cx="427" cy="133"/>
            </a:xfrm>
            <a:custGeom>
              <a:avLst/>
              <a:gdLst>
                <a:gd name="T0" fmla="*/ 0 w 361"/>
                <a:gd name="T1" fmla="*/ 0 h 137"/>
                <a:gd name="T2" fmla="*/ 0 w 361"/>
                <a:gd name="T3" fmla="*/ 128 h 137"/>
                <a:gd name="T4" fmla="*/ 504 w 361"/>
                <a:gd name="T5" fmla="*/ 128 h 137"/>
                <a:gd name="T6" fmla="*/ 0 60000 65536"/>
                <a:gd name="T7" fmla="*/ 0 60000 65536"/>
                <a:gd name="T8" fmla="*/ 0 60000 65536"/>
                <a:gd name="T9" fmla="*/ 0 w 361"/>
                <a:gd name="T10" fmla="*/ 0 h 137"/>
                <a:gd name="T11" fmla="*/ 361 w 361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" h="137">
                  <a:moveTo>
                    <a:pt x="0" y="0"/>
                  </a:moveTo>
                  <a:lnTo>
                    <a:pt x="0" y="136"/>
                  </a:lnTo>
                  <a:lnTo>
                    <a:pt x="360" y="13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Rectangle 46">
              <a:extLst>
                <a:ext uri="{FF2B5EF4-FFF2-40B4-BE49-F238E27FC236}">
                  <a16:creationId xmlns:a16="http://schemas.microsoft.com/office/drawing/2014/main" id="{60CB23C8-2717-4855-81B9-E778D99B3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711"/>
              <a:ext cx="26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LD</a:t>
              </a:r>
            </a:p>
          </p:txBody>
        </p:sp>
        <p:sp>
          <p:nvSpPr>
            <p:cNvPr id="46106" name="Rectangle 47">
              <a:extLst>
                <a:ext uri="{FF2B5EF4-FFF2-40B4-BE49-F238E27FC236}">
                  <a16:creationId xmlns:a16="http://schemas.microsoft.com/office/drawing/2014/main" id="{87A3B6FE-4A42-408A-A49D-8DB129C61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1852"/>
              <a:ext cx="30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INR</a:t>
              </a:r>
            </a:p>
          </p:txBody>
        </p:sp>
        <p:sp>
          <p:nvSpPr>
            <p:cNvPr id="46107" name="Rectangle 48">
              <a:extLst>
                <a:ext uri="{FF2B5EF4-FFF2-40B4-BE49-F238E27FC236}">
                  <a16:creationId xmlns:a16="http://schemas.microsoft.com/office/drawing/2014/main" id="{00E01284-C115-41E0-B50E-D709AD9C1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977"/>
              <a:ext cx="344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CLR</a:t>
              </a:r>
            </a:p>
          </p:txBody>
        </p:sp>
        <p:sp>
          <p:nvSpPr>
            <p:cNvPr id="46108" name="Rectangle 49">
              <a:extLst>
                <a:ext uri="{FF2B5EF4-FFF2-40B4-BE49-F238E27FC236}">
                  <a16:creationId xmlns:a16="http://schemas.microsoft.com/office/drawing/2014/main" id="{D653DD9F-5C6A-4CCE-AA68-DD00A2979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1673"/>
              <a:ext cx="41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Clock</a:t>
              </a:r>
            </a:p>
          </p:txBody>
        </p:sp>
        <p:sp>
          <p:nvSpPr>
            <p:cNvPr id="46109" name="Arc 50">
              <a:extLst>
                <a:ext uri="{FF2B5EF4-FFF2-40B4-BE49-F238E27FC236}">
                  <a16:creationId xmlns:a16="http://schemas.microsoft.com/office/drawing/2014/main" id="{4BA2FB53-B546-4A06-96E4-530A614E3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1475"/>
              <a:ext cx="90" cy="59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Line 51">
              <a:extLst>
                <a:ext uri="{FF2B5EF4-FFF2-40B4-BE49-F238E27FC236}">
                  <a16:creationId xmlns:a16="http://schemas.microsoft.com/office/drawing/2014/main" id="{EC7288C9-0D5B-4580-AEAD-CA735AB8D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1512"/>
              <a:ext cx="2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Rectangle 52">
              <a:extLst>
                <a:ext uri="{FF2B5EF4-FFF2-40B4-BE49-F238E27FC236}">
                  <a16:creationId xmlns:a16="http://schemas.microsoft.com/office/drawing/2014/main" id="{72AEB547-005D-47B1-8C2B-D27A760BB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1401"/>
              <a:ext cx="47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To bus</a:t>
              </a:r>
            </a:p>
          </p:txBody>
        </p:sp>
        <p:sp>
          <p:nvSpPr>
            <p:cNvPr id="46112" name="Line 53">
              <a:extLst>
                <a:ext uri="{FF2B5EF4-FFF2-40B4-BE49-F238E27FC236}">
                  <a16:creationId xmlns:a16="http://schemas.microsoft.com/office/drawing/2014/main" id="{12A3F989-A94A-46B1-9984-77659D2CDA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4" y="1478"/>
              <a:ext cx="85" cy="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Rectangle 54">
              <a:extLst>
                <a:ext uri="{FF2B5EF4-FFF2-40B4-BE49-F238E27FC236}">
                  <a16:creationId xmlns:a16="http://schemas.microsoft.com/office/drawing/2014/main" id="{C646770D-EE07-480E-A019-BF769DB38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" y="1346"/>
              <a:ext cx="23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46114" name="Arc 55">
              <a:extLst>
                <a:ext uri="{FF2B5EF4-FFF2-40B4-BE49-F238E27FC236}">
                  <a16:creationId xmlns:a16="http://schemas.microsoft.com/office/drawing/2014/main" id="{C45FE098-18B8-41B9-8AE9-CE9CA9326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1475"/>
              <a:ext cx="90" cy="59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Line 56">
              <a:extLst>
                <a:ext uri="{FF2B5EF4-FFF2-40B4-BE49-F238E27FC236}">
                  <a16:creationId xmlns:a16="http://schemas.microsoft.com/office/drawing/2014/main" id="{D6ECD9E9-D928-4FA8-BE79-770780E69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3" y="1512"/>
              <a:ext cx="2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Rectangle 57">
              <a:extLst>
                <a:ext uri="{FF2B5EF4-FFF2-40B4-BE49-F238E27FC236}">
                  <a16:creationId xmlns:a16="http://schemas.microsoft.com/office/drawing/2014/main" id="{30BCFF62-2AAA-47AD-AC54-20C524841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" y="1376"/>
              <a:ext cx="74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From Adder</a:t>
              </a:r>
            </a:p>
            <a:p>
              <a:pPr eaLnBrk="1">
                <a:lnSpc>
                  <a:spcPct val="90000"/>
                </a:lnSpc>
              </a:pPr>
              <a:endParaRPr lang="en-US" altLang="ko-KR" sz="1400">
                <a:solidFill>
                  <a:srgbClr val="000000"/>
                </a:solidFill>
              </a:endParaRPr>
            </a:p>
          </p:txBody>
        </p:sp>
        <p:sp>
          <p:nvSpPr>
            <p:cNvPr id="46117" name="Rectangle 58">
              <a:extLst>
                <a:ext uri="{FF2B5EF4-FFF2-40B4-BE49-F238E27FC236}">
                  <a16:creationId xmlns:a16="http://schemas.microsoft.com/office/drawing/2014/main" id="{FDA57134-4A03-4BAB-85F7-20E4B8890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1469"/>
              <a:ext cx="70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  and Logic</a:t>
              </a:r>
            </a:p>
          </p:txBody>
        </p:sp>
        <p:sp>
          <p:nvSpPr>
            <p:cNvPr id="46118" name="Line 59">
              <a:extLst>
                <a:ext uri="{FF2B5EF4-FFF2-40B4-BE49-F238E27FC236}">
                  <a16:creationId xmlns:a16="http://schemas.microsoft.com/office/drawing/2014/main" id="{42E893EE-D329-4EC6-894A-DA1C99DFC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" y="1478"/>
              <a:ext cx="77" cy="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Rectangle 60">
              <a:extLst>
                <a:ext uri="{FF2B5EF4-FFF2-40B4-BE49-F238E27FC236}">
                  <a16:creationId xmlns:a16="http://schemas.microsoft.com/office/drawing/2014/main" id="{502528AD-3C61-4810-AAC7-FC068FEAD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1346"/>
              <a:ext cx="23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16</a:t>
              </a:r>
            </a:p>
          </p:txBody>
        </p:sp>
        <p:grpSp>
          <p:nvGrpSpPr>
            <p:cNvPr id="46120" name="Group 65">
              <a:extLst>
                <a:ext uri="{FF2B5EF4-FFF2-40B4-BE49-F238E27FC236}">
                  <a16:creationId xmlns:a16="http://schemas.microsoft.com/office/drawing/2014/main" id="{53A46A19-AA10-4A48-A058-9C44F952A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" y="3056"/>
              <a:ext cx="258" cy="172"/>
              <a:chOff x="1152" y="3816"/>
              <a:chExt cx="217" cy="177"/>
            </a:xfrm>
          </p:grpSpPr>
          <p:sp>
            <p:nvSpPr>
              <p:cNvPr id="46203" name="Arc 61">
                <a:extLst>
                  <a:ext uri="{FF2B5EF4-FFF2-40B4-BE49-F238E27FC236}">
                    <a16:creationId xmlns:a16="http://schemas.microsoft.com/office/drawing/2014/main" id="{F6900650-4FAB-4037-BC86-823106245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3825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4" name="Arc 62">
                <a:extLst>
                  <a:ext uri="{FF2B5EF4-FFF2-40B4-BE49-F238E27FC236}">
                    <a16:creationId xmlns:a16="http://schemas.microsoft.com/office/drawing/2014/main" id="{B70541C9-8F67-4BD7-B8B7-12B811693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3904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5" name="Line 63">
                <a:extLst>
                  <a:ext uri="{FF2B5EF4-FFF2-40B4-BE49-F238E27FC236}">
                    <a16:creationId xmlns:a16="http://schemas.microsoft.com/office/drawing/2014/main" id="{104550F9-55AE-46DE-B143-B3A7DDFCE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0" y="3820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6" name="Freeform 64">
                <a:extLst>
                  <a:ext uri="{FF2B5EF4-FFF2-40B4-BE49-F238E27FC236}">
                    <a16:creationId xmlns:a16="http://schemas.microsoft.com/office/drawing/2014/main" id="{013C5E46-4C90-47B8-8841-8AB690B44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3816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77"/>
                  <a:gd name="T11" fmla="*/ 113 w 113"/>
                  <a:gd name="T12" fmla="*/ 177 h 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1" name="Group 70">
              <a:extLst>
                <a:ext uri="{FF2B5EF4-FFF2-40B4-BE49-F238E27FC236}">
                  <a16:creationId xmlns:a16="http://schemas.microsoft.com/office/drawing/2014/main" id="{7135CE43-F877-45D2-B404-509BBDD52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" y="3321"/>
              <a:ext cx="258" cy="172"/>
              <a:chOff x="1152" y="4088"/>
              <a:chExt cx="217" cy="177"/>
            </a:xfrm>
          </p:grpSpPr>
          <p:sp>
            <p:nvSpPr>
              <p:cNvPr id="46199" name="Arc 66">
                <a:extLst>
                  <a:ext uri="{FF2B5EF4-FFF2-40B4-BE49-F238E27FC236}">
                    <a16:creationId xmlns:a16="http://schemas.microsoft.com/office/drawing/2014/main" id="{E20BCD55-D40A-41CD-ADF7-A43D1E8DA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4097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0" name="Arc 67">
                <a:extLst>
                  <a:ext uri="{FF2B5EF4-FFF2-40B4-BE49-F238E27FC236}">
                    <a16:creationId xmlns:a16="http://schemas.microsoft.com/office/drawing/2014/main" id="{F1CA2707-D25B-441D-9F02-E5D968108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4176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1" name="Line 68">
                <a:extLst>
                  <a:ext uri="{FF2B5EF4-FFF2-40B4-BE49-F238E27FC236}">
                    <a16:creationId xmlns:a16="http://schemas.microsoft.com/office/drawing/2014/main" id="{6E2FB97D-5A92-472E-9DDD-71A1248DF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0" y="4092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2" name="Freeform 69">
                <a:extLst>
                  <a:ext uri="{FF2B5EF4-FFF2-40B4-BE49-F238E27FC236}">
                    <a16:creationId xmlns:a16="http://schemas.microsoft.com/office/drawing/2014/main" id="{B15C8766-8E26-4F7F-AD8C-D2AB3929A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4088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77"/>
                  <a:gd name="T11" fmla="*/ 113 w 113"/>
                  <a:gd name="T12" fmla="*/ 177 h 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2" name="Group 75">
              <a:extLst>
                <a:ext uri="{FF2B5EF4-FFF2-40B4-BE49-F238E27FC236}">
                  <a16:creationId xmlns:a16="http://schemas.microsoft.com/office/drawing/2014/main" id="{3453868D-37EC-4778-A605-9F74A424F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" y="3585"/>
              <a:ext cx="258" cy="181"/>
              <a:chOff x="1152" y="4360"/>
              <a:chExt cx="217" cy="185"/>
            </a:xfrm>
          </p:grpSpPr>
          <p:sp>
            <p:nvSpPr>
              <p:cNvPr id="46195" name="Arc 71">
                <a:extLst>
                  <a:ext uri="{FF2B5EF4-FFF2-40B4-BE49-F238E27FC236}">
                    <a16:creationId xmlns:a16="http://schemas.microsoft.com/office/drawing/2014/main" id="{3B9E2F5C-B19F-458F-86DE-8A9B91BE3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4369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6" name="Arc 72">
                <a:extLst>
                  <a:ext uri="{FF2B5EF4-FFF2-40B4-BE49-F238E27FC236}">
                    <a16:creationId xmlns:a16="http://schemas.microsoft.com/office/drawing/2014/main" id="{67E5AF03-38D2-41B7-A6BA-7ED0F3045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4452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7" name="Line 73">
                <a:extLst>
                  <a:ext uri="{FF2B5EF4-FFF2-40B4-BE49-F238E27FC236}">
                    <a16:creationId xmlns:a16="http://schemas.microsoft.com/office/drawing/2014/main" id="{F1F603C2-D949-4C33-94FB-23A58DE37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0" y="4364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8" name="Freeform 74">
                <a:extLst>
                  <a:ext uri="{FF2B5EF4-FFF2-40B4-BE49-F238E27FC236}">
                    <a16:creationId xmlns:a16="http://schemas.microsoft.com/office/drawing/2014/main" id="{34286E79-358E-4443-9234-88371FEE2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4360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3" name="Group 80">
              <a:extLst>
                <a:ext uri="{FF2B5EF4-FFF2-40B4-BE49-F238E27FC236}">
                  <a16:creationId xmlns:a16="http://schemas.microsoft.com/office/drawing/2014/main" id="{94975C3B-6FF4-46E3-8A32-3356D89D4E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" y="3850"/>
              <a:ext cx="258" cy="180"/>
              <a:chOff x="1152" y="4632"/>
              <a:chExt cx="217" cy="185"/>
            </a:xfrm>
          </p:grpSpPr>
          <p:sp>
            <p:nvSpPr>
              <p:cNvPr id="46191" name="Arc 76">
                <a:extLst>
                  <a:ext uri="{FF2B5EF4-FFF2-40B4-BE49-F238E27FC236}">
                    <a16:creationId xmlns:a16="http://schemas.microsoft.com/office/drawing/2014/main" id="{CB0868D0-B7BE-4B12-BEE7-3EFB78B85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4641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2" name="Arc 77">
                <a:extLst>
                  <a:ext uri="{FF2B5EF4-FFF2-40B4-BE49-F238E27FC236}">
                    <a16:creationId xmlns:a16="http://schemas.microsoft.com/office/drawing/2014/main" id="{17C143BF-7EEA-4F2F-8491-A2D3744CF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4724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3" name="Line 78">
                <a:extLst>
                  <a:ext uri="{FF2B5EF4-FFF2-40B4-BE49-F238E27FC236}">
                    <a16:creationId xmlns:a16="http://schemas.microsoft.com/office/drawing/2014/main" id="{2D49DF30-795A-42F5-8F0A-305BBFC98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0" y="4636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4" name="Freeform 79">
                <a:extLst>
                  <a:ext uri="{FF2B5EF4-FFF2-40B4-BE49-F238E27FC236}">
                    <a16:creationId xmlns:a16="http://schemas.microsoft.com/office/drawing/2014/main" id="{327F8CBD-F9F1-48DE-98D2-771CBB32A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4632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24" name="Rectangle 81">
              <a:extLst>
                <a:ext uri="{FF2B5EF4-FFF2-40B4-BE49-F238E27FC236}">
                  <a16:creationId xmlns:a16="http://schemas.microsoft.com/office/drawing/2014/main" id="{98206E9C-0D91-4232-8B4A-149DB6EC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673"/>
              <a:ext cx="35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AND</a:t>
              </a:r>
            </a:p>
          </p:txBody>
        </p:sp>
        <p:sp>
          <p:nvSpPr>
            <p:cNvPr id="46125" name="Line 82">
              <a:extLst>
                <a:ext uri="{FF2B5EF4-FFF2-40B4-BE49-F238E27FC236}">
                  <a16:creationId xmlns:a16="http://schemas.microsoft.com/office/drawing/2014/main" id="{4AD1E7DB-5C6D-4A6A-92CC-46EB7F6AE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3" y="2041"/>
              <a:ext cx="1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Line 83">
              <a:extLst>
                <a:ext uri="{FF2B5EF4-FFF2-40B4-BE49-F238E27FC236}">
                  <a16:creationId xmlns:a16="http://schemas.microsoft.com/office/drawing/2014/main" id="{EBD727B4-49B4-4EBC-BCA1-341A7546C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2135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Line 84">
              <a:extLst>
                <a:ext uri="{FF2B5EF4-FFF2-40B4-BE49-F238E27FC236}">
                  <a16:creationId xmlns:a16="http://schemas.microsoft.com/office/drawing/2014/main" id="{0B5208CF-26D0-479C-8D8C-71F904301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2" y="2173"/>
              <a:ext cx="36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Line 85">
              <a:extLst>
                <a:ext uri="{FF2B5EF4-FFF2-40B4-BE49-F238E27FC236}">
                  <a16:creationId xmlns:a16="http://schemas.microsoft.com/office/drawing/2014/main" id="{A77256D4-1442-4024-AEA2-193E2F76E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2220"/>
              <a:ext cx="2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Line 86">
              <a:extLst>
                <a:ext uri="{FF2B5EF4-FFF2-40B4-BE49-F238E27FC236}">
                  <a16:creationId xmlns:a16="http://schemas.microsoft.com/office/drawing/2014/main" id="{5DCE954B-D69A-4EB3-B5C1-1064CC1CE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6" y="2267"/>
              <a:ext cx="2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Line 87">
              <a:extLst>
                <a:ext uri="{FF2B5EF4-FFF2-40B4-BE49-F238E27FC236}">
                  <a16:creationId xmlns:a16="http://schemas.microsoft.com/office/drawing/2014/main" id="{D068BA32-8F1E-4D80-A18E-4F81D507D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3" y="2305"/>
              <a:ext cx="1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Rectangle 88">
              <a:extLst>
                <a:ext uri="{FF2B5EF4-FFF2-40B4-BE49-F238E27FC236}">
                  <a16:creationId xmlns:a16="http://schemas.microsoft.com/office/drawing/2014/main" id="{06597C09-BE32-4403-889F-9FA86A977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937"/>
              <a:ext cx="35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ADD</a:t>
              </a:r>
            </a:p>
          </p:txBody>
        </p:sp>
        <p:sp>
          <p:nvSpPr>
            <p:cNvPr id="46132" name="Rectangle 89">
              <a:extLst>
                <a:ext uri="{FF2B5EF4-FFF2-40B4-BE49-F238E27FC236}">
                  <a16:creationId xmlns:a16="http://schemas.microsoft.com/office/drawing/2014/main" id="{2ACE5DF3-F75E-40CB-9A1A-336525757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201"/>
              <a:ext cx="2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DR</a:t>
              </a:r>
            </a:p>
          </p:txBody>
        </p:sp>
        <p:sp>
          <p:nvSpPr>
            <p:cNvPr id="46133" name="Line 90">
              <a:extLst>
                <a:ext uri="{FF2B5EF4-FFF2-40B4-BE49-F238E27FC236}">
                  <a16:creationId xmlns:a16="http://schemas.microsoft.com/office/drawing/2014/main" id="{21650132-AE3A-4A0F-810B-752CEA1B7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2617"/>
              <a:ext cx="32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Line 91">
              <a:extLst>
                <a:ext uri="{FF2B5EF4-FFF2-40B4-BE49-F238E27FC236}">
                  <a16:creationId xmlns:a16="http://schemas.microsoft.com/office/drawing/2014/main" id="{8AC50D8F-1486-45D5-962B-1A26A6410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7" y="2177"/>
              <a:ext cx="0" cy="4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Line 92">
              <a:extLst>
                <a:ext uri="{FF2B5EF4-FFF2-40B4-BE49-F238E27FC236}">
                  <a16:creationId xmlns:a16="http://schemas.microsoft.com/office/drawing/2014/main" id="{1AD4FB52-9F89-4235-9F07-39AB0748A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224"/>
              <a:ext cx="0" cy="66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Line 93">
              <a:extLst>
                <a:ext uri="{FF2B5EF4-FFF2-40B4-BE49-F238E27FC236}">
                  <a16:creationId xmlns:a16="http://schemas.microsoft.com/office/drawing/2014/main" id="{8FC7B0B5-9897-4387-893E-152198845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270"/>
              <a:ext cx="0" cy="8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Line 94">
              <a:extLst>
                <a:ext uri="{FF2B5EF4-FFF2-40B4-BE49-F238E27FC236}">
                  <a16:creationId xmlns:a16="http://schemas.microsoft.com/office/drawing/2014/main" id="{12D39C9C-42E0-4A9B-B1CB-95A834F54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9" y="2309"/>
              <a:ext cx="0" cy="10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8" name="Line 95">
              <a:extLst>
                <a:ext uri="{FF2B5EF4-FFF2-40B4-BE49-F238E27FC236}">
                  <a16:creationId xmlns:a16="http://schemas.microsoft.com/office/drawing/2014/main" id="{93EF7060-6548-4031-B524-C374845CB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2881"/>
              <a:ext cx="3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Line 96">
              <a:extLst>
                <a:ext uri="{FF2B5EF4-FFF2-40B4-BE49-F238E27FC236}">
                  <a16:creationId xmlns:a16="http://schemas.microsoft.com/office/drawing/2014/main" id="{75B71153-7C79-4E60-B86E-390BA1119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5" y="3146"/>
              <a:ext cx="436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Line 97">
              <a:extLst>
                <a:ext uri="{FF2B5EF4-FFF2-40B4-BE49-F238E27FC236}">
                  <a16:creationId xmlns:a16="http://schemas.microsoft.com/office/drawing/2014/main" id="{42EECDBF-F7A7-4738-AF8B-0728D2A80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3406"/>
              <a:ext cx="4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Line 98">
              <a:extLst>
                <a:ext uri="{FF2B5EF4-FFF2-40B4-BE49-F238E27FC236}">
                  <a16:creationId xmlns:a16="http://schemas.microsoft.com/office/drawing/2014/main" id="{416A4C88-1ACA-4F9B-8067-E9CFCE06B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3674"/>
              <a:ext cx="13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Line 99">
              <a:extLst>
                <a:ext uri="{FF2B5EF4-FFF2-40B4-BE49-F238E27FC236}">
                  <a16:creationId xmlns:a16="http://schemas.microsoft.com/office/drawing/2014/main" id="{9E3ACEE6-5848-44ED-89B1-8F312B8D4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3938"/>
              <a:ext cx="16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Rectangle 100">
              <a:extLst>
                <a:ext uri="{FF2B5EF4-FFF2-40B4-BE49-F238E27FC236}">
                  <a16:creationId xmlns:a16="http://schemas.microsoft.com/office/drawing/2014/main" id="{80D4658F-84AE-4752-947E-DB8BDBC4D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2467"/>
              <a:ext cx="38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INPR</a:t>
              </a:r>
            </a:p>
          </p:txBody>
        </p:sp>
        <p:sp>
          <p:nvSpPr>
            <p:cNvPr id="46144" name="Rectangle 101">
              <a:extLst>
                <a:ext uri="{FF2B5EF4-FFF2-40B4-BE49-F238E27FC236}">
                  <a16:creationId xmlns:a16="http://schemas.microsoft.com/office/drawing/2014/main" id="{614C2815-0CD7-4F9A-934E-AA926D78D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2731"/>
              <a:ext cx="37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COM</a:t>
              </a:r>
            </a:p>
          </p:txBody>
        </p:sp>
        <p:sp>
          <p:nvSpPr>
            <p:cNvPr id="46145" name="Rectangle 102">
              <a:extLst>
                <a:ext uri="{FF2B5EF4-FFF2-40B4-BE49-F238E27FC236}">
                  <a16:creationId xmlns:a16="http://schemas.microsoft.com/office/drawing/2014/main" id="{FB0ED590-40E9-4BFB-9BFE-B348EF762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2993"/>
              <a:ext cx="35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SHR</a:t>
              </a:r>
            </a:p>
          </p:txBody>
        </p:sp>
        <p:sp>
          <p:nvSpPr>
            <p:cNvPr id="46146" name="Rectangle 103">
              <a:extLst>
                <a:ext uri="{FF2B5EF4-FFF2-40B4-BE49-F238E27FC236}">
                  <a16:creationId xmlns:a16="http://schemas.microsoft.com/office/drawing/2014/main" id="{135F7BCA-3047-43BE-8005-48F57D6D4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3260"/>
              <a:ext cx="33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SHL</a:t>
              </a:r>
            </a:p>
          </p:txBody>
        </p:sp>
        <p:sp>
          <p:nvSpPr>
            <p:cNvPr id="46147" name="Rectangle 104">
              <a:extLst>
                <a:ext uri="{FF2B5EF4-FFF2-40B4-BE49-F238E27FC236}">
                  <a16:creationId xmlns:a16="http://schemas.microsoft.com/office/drawing/2014/main" id="{85A67D8D-3E4C-4CC7-B51A-492E0573C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3519"/>
              <a:ext cx="30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INC</a:t>
              </a:r>
            </a:p>
          </p:txBody>
        </p:sp>
        <p:sp>
          <p:nvSpPr>
            <p:cNvPr id="46148" name="Rectangle 105">
              <a:extLst>
                <a:ext uri="{FF2B5EF4-FFF2-40B4-BE49-F238E27FC236}">
                  <a16:creationId xmlns:a16="http://schemas.microsoft.com/office/drawing/2014/main" id="{AAE9F4BA-0A82-4C50-BD5F-99DD5206B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3785"/>
              <a:ext cx="344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CLR</a:t>
              </a:r>
            </a:p>
          </p:txBody>
        </p:sp>
        <p:sp>
          <p:nvSpPr>
            <p:cNvPr id="46149" name="Line 106">
              <a:extLst>
                <a:ext uri="{FF2B5EF4-FFF2-40B4-BE49-F238E27FC236}">
                  <a16:creationId xmlns:a16="http://schemas.microsoft.com/office/drawing/2014/main" id="{BB2B2B0B-AA79-466C-9081-CA54EEB04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041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0" name="Line 107">
              <a:extLst>
                <a:ext uri="{FF2B5EF4-FFF2-40B4-BE49-F238E27FC236}">
                  <a16:creationId xmlns:a16="http://schemas.microsoft.com/office/drawing/2014/main" id="{E5EB113E-0D29-4CF4-9030-20868C0A77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2135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1" name="Line 108">
              <a:extLst>
                <a:ext uri="{FF2B5EF4-FFF2-40B4-BE49-F238E27FC236}">
                  <a16:creationId xmlns:a16="http://schemas.microsoft.com/office/drawing/2014/main" id="{3A9A5B7A-B604-4689-A3CC-3EE11C55AB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305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2" name="Line 109">
              <a:extLst>
                <a:ext uri="{FF2B5EF4-FFF2-40B4-BE49-F238E27FC236}">
                  <a16:creationId xmlns:a16="http://schemas.microsoft.com/office/drawing/2014/main" id="{6171EA8B-0F7C-467F-A241-8DB747C88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399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3" name="Line 110">
              <a:extLst>
                <a:ext uri="{FF2B5EF4-FFF2-40B4-BE49-F238E27FC236}">
                  <a16:creationId xmlns:a16="http://schemas.microsoft.com/office/drawing/2014/main" id="{02BB4261-B747-4905-BD70-F767558D3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571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4" name="Line 111">
              <a:extLst>
                <a:ext uri="{FF2B5EF4-FFF2-40B4-BE49-F238E27FC236}">
                  <a16:creationId xmlns:a16="http://schemas.microsoft.com/office/drawing/2014/main" id="{7999B7B3-768F-4992-9997-7013C59A3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663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5" name="Line 112">
              <a:extLst>
                <a:ext uri="{FF2B5EF4-FFF2-40B4-BE49-F238E27FC236}">
                  <a16:creationId xmlns:a16="http://schemas.microsoft.com/office/drawing/2014/main" id="{467FD835-D2F2-4DC3-B2F9-6D9C1F5750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835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6" name="Line 113">
              <a:extLst>
                <a:ext uri="{FF2B5EF4-FFF2-40B4-BE49-F238E27FC236}">
                  <a16:creationId xmlns:a16="http://schemas.microsoft.com/office/drawing/2014/main" id="{FFEF15EF-9A88-49B3-B770-D1631CA22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927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7" name="Line 114">
              <a:extLst>
                <a:ext uri="{FF2B5EF4-FFF2-40B4-BE49-F238E27FC236}">
                  <a16:creationId xmlns:a16="http://schemas.microsoft.com/office/drawing/2014/main" id="{659ABD6E-DCAE-43BC-9E7F-D7CCE0EAC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3099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8" name="Line 115">
              <a:extLst>
                <a:ext uri="{FF2B5EF4-FFF2-40B4-BE49-F238E27FC236}">
                  <a16:creationId xmlns:a16="http://schemas.microsoft.com/office/drawing/2014/main" id="{9FDDA02C-1404-451C-A286-FE9BB9D9A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193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9" name="Line 116">
              <a:extLst>
                <a:ext uri="{FF2B5EF4-FFF2-40B4-BE49-F238E27FC236}">
                  <a16:creationId xmlns:a16="http://schemas.microsoft.com/office/drawing/2014/main" id="{B76DCF53-EDD7-478B-B66B-B3A405DE6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3364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0" name="Line 117">
              <a:extLst>
                <a:ext uri="{FF2B5EF4-FFF2-40B4-BE49-F238E27FC236}">
                  <a16:creationId xmlns:a16="http://schemas.microsoft.com/office/drawing/2014/main" id="{7039E5F9-9054-407E-A056-13250035B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457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1" name="Line 118">
              <a:extLst>
                <a:ext uri="{FF2B5EF4-FFF2-40B4-BE49-F238E27FC236}">
                  <a16:creationId xmlns:a16="http://schemas.microsoft.com/office/drawing/2014/main" id="{4061D9E8-B67C-4602-AFAE-E5D0F4EF8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3635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2" name="Line 119">
              <a:extLst>
                <a:ext uri="{FF2B5EF4-FFF2-40B4-BE49-F238E27FC236}">
                  <a16:creationId xmlns:a16="http://schemas.microsoft.com/office/drawing/2014/main" id="{F0ACF20C-1F17-4F57-BFAE-6ED42B915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721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3" name="Line 120">
              <a:extLst>
                <a:ext uri="{FF2B5EF4-FFF2-40B4-BE49-F238E27FC236}">
                  <a16:creationId xmlns:a16="http://schemas.microsoft.com/office/drawing/2014/main" id="{406667CC-54BF-4DC8-97A1-50076C1B1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3900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4" name="Line 121">
              <a:extLst>
                <a:ext uri="{FF2B5EF4-FFF2-40B4-BE49-F238E27FC236}">
                  <a16:creationId xmlns:a16="http://schemas.microsoft.com/office/drawing/2014/main" id="{F77E91C1-63F5-4CD9-A57B-AD78DA417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986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5" name="Line 122">
              <a:extLst>
                <a:ext uri="{FF2B5EF4-FFF2-40B4-BE49-F238E27FC236}">
                  <a16:creationId xmlns:a16="http://schemas.microsoft.com/office/drawing/2014/main" id="{35F106C4-8194-4C95-B074-576D771F5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1874"/>
              <a:ext cx="0" cy="2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Line 123">
              <a:extLst>
                <a:ext uri="{FF2B5EF4-FFF2-40B4-BE49-F238E27FC236}">
                  <a16:creationId xmlns:a16="http://schemas.microsoft.com/office/drawing/2014/main" id="{B6601B61-69FE-4404-8746-07504ABC4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843"/>
              <a:ext cx="0" cy="10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7" name="Rectangle 124">
              <a:extLst>
                <a:ext uri="{FF2B5EF4-FFF2-40B4-BE49-F238E27FC236}">
                  <a16:creationId xmlns:a16="http://schemas.microsoft.com/office/drawing/2014/main" id="{A53241B7-44BA-44F8-AD97-35C32CE55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1673"/>
              <a:ext cx="19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168" name="Rectangle 125">
              <a:extLst>
                <a:ext uri="{FF2B5EF4-FFF2-40B4-BE49-F238E27FC236}">
                  <a16:creationId xmlns:a16="http://schemas.microsoft.com/office/drawing/2014/main" id="{21651377-F210-4ADE-92C4-03BD6D605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1704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6169" name="Rectangle 126">
              <a:extLst>
                <a:ext uri="{FF2B5EF4-FFF2-40B4-BE49-F238E27FC236}">
                  <a16:creationId xmlns:a16="http://schemas.microsoft.com/office/drawing/2014/main" id="{D90A2B6A-71C5-45AE-90A1-1F2D436BF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1937"/>
              <a:ext cx="19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170" name="Rectangle 127">
              <a:extLst>
                <a:ext uri="{FF2B5EF4-FFF2-40B4-BE49-F238E27FC236}">
                  <a16:creationId xmlns:a16="http://schemas.microsoft.com/office/drawing/2014/main" id="{6AD987E2-CDAE-4643-889A-2145EC121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1968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6171" name="Rectangle 128">
              <a:extLst>
                <a:ext uri="{FF2B5EF4-FFF2-40B4-BE49-F238E27FC236}">
                  <a16:creationId xmlns:a16="http://schemas.microsoft.com/office/drawing/2014/main" id="{478A6A02-384D-4168-8C4E-495E7176D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2201"/>
              <a:ext cx="19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172" name="Rectangle 129">
              <a:extLst>
                <a:ext uri="{FF2B5EF4-FFF2-40B4-BE49-F238E27FC236}">
                  <a16:creationId xmlns:a16="http://schemas.microsoft.com/office/drawing/2014/main" id="{26863F88-02CA-41A5-B4EA-C392CE8E0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232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6173" name="Rectangle 130">
              <a:extLst>
                <a:ext uri="{FF2B5EF4-FFF2-40B4-BE49-F238E27FC236}">
                  <a16:creationId xmlns:a16="http://schemas.microsoft.com/office/drawing/2014/main" id="{328F35F9-735D-467B-8135-FD6958807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2599"/>
              <a:ext cx="19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6174" name="Rectangle 131">
              <a:extLst>
                <a:ext uri="{FF2B5EF4-FFF2-40B4-BE49-F238E27FC236}">
                  <a16:creationId xmlns:a16="http://schemas.microsoft.com/office/drawing/2014/main" id="{51C9AC93-9A86-4ED4-9BBB-99F7A97D8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630"/>
              <a:ext cx="23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46175" name="Rectangle 132">
              <a:extLst>
                <a:ext uri="{FF2B5EF4-FFF2-40B4-BE49-F238E27FC236}">
                  <a16:creationId xmlns:a16="http://schemas.microsoft.com/office/drawing/2014/main" id="{0E122512-2760-4B7A-B81C-96765F00A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2863"/>
              <a:ext cx="19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6176" name="Rectangle 133">
              <a:extLst>
                <a:ext uri="{FF2B5EF4-FFF2-40B4-BE49-F238E27FC236}">
                  <a16:creationId xmlns:a16="http://schemas.microsoft.com/office/drawing/2014/main" id="{63A7D590-FDEA-4B6E-8DA7-4824D62D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894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46177" name="Rectangle 134">
              <a:extLst>
                <a:ext uri="{FF2B5EF4-FFF2-40B4-BE49-F238E27FC236}">
                  <a16:creationId xmlns:a16="http://schemas.microsoft.com/office/drawing/2014/main" id="{F004FA9F-FD26-45D3-B78F-3DA212016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3127"/>
              <a:ext cx="19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6178" name="Rectangle 135">
              <a:extLst>
                <a:ext uri="{FF2B5EF4-FFF2-40B4-BE49-F238E27FC236}">
                  <a16:creationId xmlns:a16="http://schemas.microsoft.com/office/drawing/2014/main" id="{022A35D0-728C-48F7-BBCC-7F3537B7D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159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6179" name="Rectangle 136">
              <a:extLst>
                <a:ext uri="{FF2B5EF4-FFF2-40B4-BE49-F238E27FC236}">
                  <a16:creationId xmlns:a16="http://schemas.microsoft.com/office/drawing/2014/main" id="{0809EC2A-3E5D-4188-B727-41022BC10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3392"/>
              <a:ext cx="19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6180" name="Rectangle 137">
              <a:extLst>
                <a:ext uri="{FF2B5EF4-FFF2-40B4-BE49-F238E27FC236}">
                  <a16:creationId xmlns:a16="http://schemas.microsoft.com/office/drawing/2014/main" id="{9D3B076A-7155-43EA-B517-897A793E2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423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46181" name="Rectangle 138">
              <a:extLst>
                <a:ext uri="{FF2B5EF4-FFF2-40B4-BE49-F238E27FC236}">
                  <a16:creationId xmlns:a16="http://schemas.microsoft.com/office/drawing/2014/main" id="{B01454CC-F6E4-4E51-AE50-C2D3D2400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3656"/>
              <a:ext cx="19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6182" name="Rectangle 139">
              <a:extLst>
                <a:ext uri="{FF2B5EF4-FFF2-40B4-BE49-F238E27FC236}">
                  <a16:creationId xmlns:a16="http://schemas.microsoft.com/office/drawing/2014/main" id="{B94F9353-506D-4D8B-83AF-F99EC5300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686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6183" name="Rectangle 140">
              <a:extLst>
                <a:ext uri="{FF2B5EF4-FFF2-40B4-BE49-F238E27FC236}">
                  <a16:creationId xmlns:a16="http://schemas.microsoft.com/office/drawing/2014/main" id="{4D36ACDB-5970-41CB-80FF-0463736A7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3920"/>
              <a:ext cx="19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6184" name="Rectangle 141">
              <a:extLst>
                <a:ext uri="{FF2B5EF4-FFF2-40B4-BE49-F238E27FC236}">
                  <a16:creationId xmlns:a16="http://schemas.microsoft.com/office/drawing/2014/main" id="{E82C7CD3-3FAD-491E-8095-E823DD8EC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951"/>
              <a:ext cx="23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46185" name="Rectangle 142">
              <a:extLst>
                <a:ext uri="{FF2B5EF4-FFF2-40B4-BE49-F238E27FC236}">
                  <a16:creationId xmlns:a16="http://schemas.microsoft.com/office/drawing/2014/main" id="{25948904-38EB-4FF7-BD27-595360C44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2731"/>
              <a:ext cx="15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46186" name="Rectangle 143">
              <a:extLst>
                <a:ext uri="{FF2B5EF4-FFF2-40B4-BE49-F238E27FC236}">
                  <a16:creationId xmlns:a16="http://schemas.microsoft.com/office/drawing/2014/main" id="{05CB9EE8-FEAA-429C-9E81-D676DFCE1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2467"/>
              <a:ext cx="18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46187" name="Rectangle 144">
              <a:extLst>
                <a:ext uri="{FF2B5EF4-FFF2-40B4-BE49-F238E27FC236}">
                  <a16:creationId xmlns:a16="http://schemas.microsoft.com/office/drawing/2014/main" id="{E8AEB9E6-A644-44AA-9DD1-FE7E4F96E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1805"/>
              <a:ext cx="18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46188" name="Rectangle 145">
              <a:extLst>
                <a:ext uri="{FF2B5EF4-FFF2-40B4-BE49-F238E27FC236}">
                  <a16:creationId xmlns:a16="http://schemas.microsoft.com/office/drawing/2014/main" id="{DA8A722A-9429-4819-9566-A73D03B5B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1836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6189" name="Rectangle 146">
              <a:extLst>
                <a:ext uri="{FF2B5EF4-FFF2-40B4-BE49-F238E27FC236}">
                  <a16:creationId xmlns:a16="http://schemas.microsoft.com/office/drawing/2014/main" id="{CA28305E-1E0B-4535-A7CA-5030142E5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2333"/>
              <a:ext cx="18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46190" name="Rectangle 147">
              <a:extLst>
                <a:ext uri="{FF2B5EF4-FFF2-40B4-BE49-F238E27FC236}">
                  <a16:creationId xmlns:a16="http://schemas.microsoft.com/office/drawing/2014/main" id="{3C7F088A-2F32-4C34-A290-9A4820175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366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5</a:t>
              </a:r>
            </a:p>
          </p:txBody>
        </p:sp>
      </p:grpSp>
      <p:sp>
        <p:nvSpPr>
          <p:cNvPr id="46085" name="Rectangle 148">
            <a:extLst>
              <a:ext uri="{FF2B5EF4-FFF2-40B4-BE49-F238E27FC236}">
                <a16:creationId xmlns:a16="http://schemas.microsoft.com/office/drawing/2014/main" id="{9BFCC676-7DC8-4EAC-946B-B83EF6DE6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8" y="0"/>
            <a:ext cx="1814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Design of AC Logic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C849ABD-8AD2-4C24-A229-52B2BBB2F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3913" y="304800"/>
            <a:ext cx="5100637" cy="425450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ALU (Adder &amp; Logic Circuits)</a:t>
            </a:r>
          </a:p>
        </p:txBody>
      </p:sp>
      <p:sp>
        <p:nvSpPr>
          <p:cNvPr id="47107" name="Rectangle 148">
            <a:extLst>
              <a:ext uri="{FF2B5EF4-FFF2-40B4-BE49-F238E27FC236}">
                <a16:creationId xmlns:a16="http://schemas.microsoft.com/office/drawing/2014/main" id="{C1D9848E-F75F-41E0-A023-B8E2F7230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8" y="0"/>
            <a:ext cx="1814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Design of AC Logic</a:t>
            </a:r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6CF14B9D-750F-4406-8642-DA5F8A9C5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89000"/>
            <a:ext cx="788193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>
            <a:extLst>
              <a:ext uri="{FF2B5EF4-FFF2-40B4-BE49-F238E27FC236}">
                <a16:creationId xmlns:a16="http://schemas.microsoft.com/office/drawing/2014/main" id="{37A13282-14C7-4399-B824-CC83D2D21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600325"/>
            <a:ext cx="15875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6C8DB75-3728-409D-A9BF-E4EB414C2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5713" y="301625"/>
            <a:ext cx="4178300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INSTRUCTION FORMAT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42335E7-3A13-47E5-B496-9789F69BC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0" y="0"/>
            <a:ext cx="16557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Instruction codes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9D631AF-2522-4815-90E1-CC4BE75C8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5325" y="933450"/>
            <a:ext cx="7677150" cy="4102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cs typeface="굴림" panose="020B0600000101010101" pitchFamily="34" charset="-127"/>
              </a:rPr>
              <a:t>A computer instruction is often divided into two parts</a:t>
            </a:r>
          </a:p>
          <a:p>
            <a:pPr lvl="1"/>
            <a:r>
              <a:rPr lang="en-US" altLang="ko-KR" sz="1600">
                <a:cs typeface="굴림" panose="020B0600000101010101" pitchFamily="34" charset="-127"/>
              </a:rPr>
              <a:t>An </a:t>
            </a:r>
            <a:r>
              <a:rPr lang="en-US" altLang="ko-KR" sz="1600" i="1">
                <a:cs typeface="굴림" panose="020B0600000101010101" pitchFamily="34" charset="-127"/>
              </a:rPr>
              <a:t>opcode</a:t>
            </a:r>
            <a:r>
              <a:rPr lang="en-US" altLang="ko-KR" sz="1600">
                <a:cs typeface="굴림" panose="020B0600000101010101" pitchFamily="34" charset="-127"/>
              </a:rPr>
              <a:t> (Operation Code) that specifies the operation for that instruction</a:t>
            </a:r>
          </a:p>
          <a:p>
            <a:pPr lvl="1"/>
            <a:r>
              <a:rPr lang="en-US" altLang="ko-KR" sz="1600">
                <a:cs typeface="굴림" panose="020B0600000101010101" pitchFamily="34" charset="-127"/>
              </a:rPr>
              <a:t>An </a:t>
            </a:r>
            <a:r>
              <a:rPr lang="en-US" altLang="ko-KR" sz="1600" i="1">
                <a:cs typeface="굴림" panose="020B0600000101010101" pitchFamily="34" charset="-127"/>
              </a:rPr>
              <a:t>address</a:t>
            </a:r>
            <a:r>
              <a:rPr lang="en-US" altLang="ko-KR" sz="1600">
                <a:cs typeface="굴림" panose="020B0600000101010101" pitchFamily="34" charset="-127"/>
              </a:rPr>
              <a:t> that specifies the registers and/or locations in memory to use for that operation</a:t>
            </a:r>
          </a:p>
          <a:p>
            <a:r>
              <a:rPr lang="en-US" altLang="ko-KR" sz="2000">
                <a:cs typeface="굴림" panose="020B0600000101010101" pitchFamily="34" charset="-127"/>
              </a:rPr>
              <a:t>In the Basic Computer, since the memory contains 4096 (= 2</a:t>
            </a:r>
            <a:r>
              <a:rPr lang="en-US" altLang="ko-KR" sz="2000" baseline="30000">
                <a:cs typeface="굴림" panose="020B0600000101010101" pitchFamily="34" charset="-127"/>
              </a:rPr>
              <a:t>12</a:t>
            </a:r>
            <a:r>
              <a:rPr lang="en-US" altLang="ko-KR" sz="2000">
                <a:cs typeface="굴림" panose="020B0600000101010101" pitchFamily="34" charset="-127"/>
              </a:rPr>
              <a:t>) words, we needs 12 bit to specify which memory address this instruction will use </a:t>
            </a:r>
          </a:p>
          <a:p>
            <a:r>
              <a:rPr lang="en-US" altLang="ko-KR" sz="2000">
                <a:cs typeface="굴림" panose="020B0600000101010101" pitchFamily="34" charset="-127"/>
              </a:rPr>
              <a:t>In the Basic Computer, bit 15 of the instruction specifies the </a:t>
            </a:r>
            <a:r>
              <a:rPr lang="en-US" altLang="ko-KR" sz="2000" i="1">
                <a:solidFill>
                  <a:schemeClr val="tx2"/>
                </a:solidFill>
                <a:cs typeface="굴림" panose="020B0600000101010101" pitchFamily="34" charset="-127"/>
              </a:rPr>
              <a:t>addressing mode</a:t>
            </a:r>
            <a:r>
              <a:rPr lang="en-US" altLang="ko-KR" sz="2000">
                <a:cs typeface="굴림" panose="020B0600000101010101" pitchFamily="34" charset="-127"/>
              </a:rPr>
              <a:t> (0: direct addressing, 1: indirect addressing)</a:t>
            </a:r>
          </a:p>
          <a:p>
            <a:r>
              <a:rPr lang="en-US" altLang="ko-KR" sz="2000">
                <a:cs typeface="굴림" panose="020B0600000101010101" pitchFamily="34" charset="-127"/>
              </a:rPr>
              <a:t>Since the memory words, and hence the instructions, are 16 bits long, that leaves 3 bits for the instruction’s opcode</a:t>
            </a:r>
          </a:p>
        </p:txBody>
      </p:sp>
      <p:grpSp>
        <p:nvGrpSpPr>
          <p:cNvPr id="6149" name="Group 20">
            <a:extLst>
              <a:ext uri="{FF2B5EF4-FFF2-40B4-BE49-F238E27FC236}">
                <a16:creationId xmlns:a16="http://schemas.microsoft.com/office/drawing/2014/main" id="{29E29AC6-FFB5-4759-9124-8A296B343494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5024438"/>
            <a:ext cx="2641600" cy="1474787"/>
            <a:chOff x="1368" y="3165"/>
            <a:chExt cx="1664" cy="929"/>
          </a:xfrm>
        </p:grpSpPr>
        <p:sp>
          <p:nvSpPr>
            <p:cNvPr id="6150" name="Rectangle 5">
              <a:extLst>
                <a:ext uri="{FF2B5EF4-FFF2-40B4-BE49-F238E27FC236}">
                  <a16:creationId xmlns:a16="http://schemas.microsoft.com/office/drawing/2014/main" id="{1E77596D-1576-4AB2-A315-9D5B462A0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3549"/>
              <a:ext cx="1568" cy="15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6151" name="Rectangle 6">
              <a:extLst>
                <a:ext uri="{FF2B5EF4-FFF2-40B4-BE49-F238E27FC236}">
                  <a16:creationId xmlns:a16="http://schemas.microsoft.com/office/drawing/2014/main" id="{28915664-AF15-4DE5-8F1C-642A4D78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3543"/>
              <a:ext cx="52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Opcode</a:t>
              </a:r>
            </a:p>
          </p:txBody>
        </p:sp>
        <p:sp>
          <p:nvSpPr>
            <p:cNvPr id="6152" name="Rectangle 7">
              <a:extLst>
                <a:ext uri="{FF2B5EF4-FFF2-40B4-BE49-F238E27FC236}">
                  <a16:creationId xmlns:a16="http://schemas.microsoft.com/office/drawing/2014/main" id="{97305F8E-5F4B-4E5E-9ECB-6197E97E3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3546"/>
              <a:ext cx="49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6153" name="Rectangle 8">
              <a:extLst>
                <a:ext uri="{FF2B5EF4-FFF2-40B4-BE49-F238E27FC236}">
                  <a16:creationId xmlns:a16="http://schemas.microsoft.com/office/drawing/2014/main" id="{C724F1BA-2468-4007-B8CB-6EAD8739C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3165"/>
              <a:ext cx="124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600">
                  <a:solidFill>
                    <a:srgbClr val="000000"/>
                  </a:solidFill>
                </a:rPr>
                <a:t>Instruction Format</a:t>
              </a:r>
            </a:p>
          </p:txBody>
        </p:sp>
        <p:sp>
          <p:nvSpPr>
            <p:cNvPr id="6154" name="Line 9">
              <a:extLst>
                <a:ext uri="{FF2B5EF4-FFF2-40B4-BE49-F238E27FC236}">
                  <a16:creationId xmlns:a16="http://schemas.microsoft.com/office/drawing/2014/main" id="{D49A2594-383F-41CA-9CA4-012C54E8B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3549"/>
              <a:ext cx="0" cy="1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0">
              <a:extLst>
                <a:ext uri="{FF2B5EF4-FFF2-40B4-BE49-F238E27FC236}">
                  <a16:creationId xmlns:a16="http://schemas.microsoft.com/office/drawing/2014/main" id="{BA280A72-5AB7-4635-B64C-654E6728F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3420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6156" name="Rectangle 11">
              <a:extLst>
                <a:ext uri="{FF2B5EF4-FFF2-40B4-BE49-F238E27FC236}">
                  <a16:creationId xmlns:a16="http://schemas.microsoft.com/office/drawing/2014/main" id="{2B73D410-2D35-432D-A65B-4A9BB2B7C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420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6157" name="Rectangle 12">
              <a:extLst>
                <a:ext uri="{FF2B5EF4-FFF2-40B4-BE49-F238E27FC236}">
                  <a16:creationId xmlns:a16="http://schemas.microsoft.com/office/drawing/2014/main" id="{62FCD456-F9AC-47EC-A5BE-D8EEE2828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420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6158" name="Rectangle 13">
              <a:extLst>
                <a:ext uri="{FF2B5EF4-FFF2-40B4-BE49-F238E27FC236}">
                  <a16:creationId xmlns:a16="http://schemas.microsoft.com/office/drawing/2014/main" id="{B21133C5-8E97-4CF3-A3B6-4F1D127BC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3420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159" name="Rectangle 14">
              <a:extLst>
                <a:ext uri="{FF2B5EF4-FFF2-40B4-BE49-F238E27FC236}">
                  <a16:creationId xmlns:a16="http://schemas.microsoft.com/office/drawing/2014/main" id="{7FF1A310-BD0D-42E8-8049-DDEAED8CE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" y="3553"/>
              <a:ext cx="14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6160" name="Line 15">
              <a:extLst>
                <a:ext uri="{FF2B5EF4-FFF2-40B4-BE49-F238E27FC236}">
                  <a16:creationId xmlns:a16="http://schemas.microsoft.com/office/drawing/2014/main" id="{5792797E-17A4-470C-B32C-EAD2C7F6A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3549"/>
              <a:ext cx="0" cy="1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Rectangle 16">
              <a:extLst>
                <a:ext uri="{FF2B5EF4-FFF2-40B4-BE49-F238E27FC236}">
                  <a16:creationId xmlns:a16="http://schemas.microsoft.com/office/drawing/2014/main" id="{36343E08-06DE-4565-9608-5B790D148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3420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6162" name="Text Box 18">
              <a:extLst>
                <a:ext uri="{FF2B5EF4-FFF2-40B4-BE49-F238E27FC236}">
                  <a16:creationId xmlns:a16="http://schemas.microsoft.com/office/drawing/2014/main" id="{5AA7F8D7-15B4-46D9-A3E7-6EC09A079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" y="3828"/>
              <a:ext cx="67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ko-KR"/>
                <a:t>Addressing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/>
                <a:t>mode</a:t>
              </a:r>
            </a:p>
          </p:txBody>
        </p:sp>
        <p:sp>
          <p:nvSpPr>
            <p:cNvPr id="6163" name="Line 19">
              <a:extLst>
                <a:ext uri="{FF2B5EF4-FFF2-40B4-BE49-F238E27FC236}">
                  <a16:creationId xmlns:a16="http://schemas.microsoft.com/office/drawing/2014/main" id="{616BC7AD-3C51-4BD3-80AF-CFEB42150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94" y="3708"/>
              <a:ext cx="72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26C73AA-53DB-40F5-B7BE-A9A27075A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0175" y="301625"/>
            <a:ext cx="3898900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ADDRESSING MODES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AC72208-F249-4AA9-BA3B-1F1A563DD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0" y="0"/>
            <a:ext cx="16557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Instruction codes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BC3AFD3-7F26-4558-B65B-9DCECC92D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828675"/>
            <a:ext cx="8639175" cy="5835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ko-KR" sz="2000">
                <a:cs typeface="굴림" panose="020B0600000101010101" pitchFamily="34" charset="-127"/>
              </a:rPr>
              <a:t>The address field of an instruction can represent either</a:t>
            </a:r>
          </a:p>
          <a:p>
            <a:pPr lvl="1">
              <a:lnSpc>
                <a:spcPct val="80000"/>
              </a:lnSpc>
            </a:pPr>
            <a:r>
              <a:rPr lang="en-US" altLang="ko-KR" sz="1600">
                <a:cs typeface="굴림" panose="020B0600000101010101" pitchFamily="34" charset="-127"/>
              </a:rPr>
              <a:t>Direct address: the address in memory of the data to use (the address of the operand), or</a:t>
            </a:r>
          </a:p>
          <a:p>
            <a:pPr lvl="1">
              <a:lnSpc>
                <a:spcPct val="80000"/>
              </a:lnSpc>
            </a:pPr>
            <a:r>
              <a:rPr lang="en-US" altLang="ko-KR" sz="1600">
                <a:cs typeface="굴림" panose="020B0600000101010101" pitchFamily="34" charset="-127"/>
              </a:rPr>
              <a:t>Indirect address: the address in memory of the address in memory of the data to use </a:t>
            </a:r>
          </a:p>
          <a:p>
            <a:pPr lvl="1">
              <a:lnSpc>
                <a:spcPct val="80000"/>
              </a:lnSpc>
            </a:pPr>
            <a:endParaRPr lang="en-US" altLang="ko-KR" sz="1600">
              <a:cs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>
              <a:cs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>
              <a:cs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>
              <a:cs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>
              <a:cs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>
              <a:cs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>
              <a:cs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>
              <a:cs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>
              <a:cs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>
              <a:cs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>
              <a:cs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>
              <a:cs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600">
              <a:cs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>
                <a:cs typeface="굴림" panose="020B0600000101010101" pitchFamily="34" charset="-127"/>
              </a:rPr>
              <a:t>Effective Address (EA)</a:t>
            </a:r>
          </a:p>
          <a:p>
            <a:pPr lvl="1">
              <a:lnSpc>
                <a:spcPct val="80000"/>
              </a:lnSpc>
            </a:pPr>
            <a:r>
              <a:rPr lang="en-US" altLang="ko-KR" sz="1600">
                <a:cs typeface="굴림" panose="020B0600000101010101" pitchFamily="34" charset="-127"/>
              </a:rPr>
              <a:t>The address, that can be directly used without modification to access an operand for a computation-type instruction, or as the target address for a branch-type instruction</a:t>
            </a:r>
          </a:p>
        </p:txBody>
      </p:sp>
      <p:grpSp>
        <p:nvGrpSpPr>
          <p:cNvPr id="7173" name="Group 80">
            <a:extLst>
              <a:ext uri="{FF2B5EF4-FFF2-40B4-BE49-F238E27FC236}">
                <a16:creationId xmlns:a16="http://schemas.microsoft.com/office/drawing/2014/main" id="{0EEFDCA9-141C-41B5-90FE-A00405BC2DDE}"/>
              </a:ext>
            </a:extLst>
          </p:cNvPr>
          <p:cNvGrpSpPr>
            <a:grpSpLocks/>
          </p:cNvGrpSpPr>
          <p:nvPr/>
        </p:nvGrpSpPr>
        <p:grpSpPr bwMode="auto">
          <a:xfrm>
            <a:off x="3394075" y="2020888"/>
            <a:ext cx="5083175" cy="3398837"/>
            <a:chOff x="830" y="1165"/>
            <a:chExt cx="3202" cy="2141"/>
          </a:xfrm>
        </p:grpSpPr>
        <p:sp>
          <p:nvSpPr>
            <p:cNvPr id="7174" name="Line 20">
              <a:extLst>
                <a:ext uri="{FF2B5EF4-FFF2-40B4-BE49-F238E27FC236}">
                  <a16:creationId xmlns:a16="http://schemas.microsoft.com/office/drawing/2014/main" id="{89F990C9-FE2D-4E6E-AE63-C9A6A4D4E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1521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Rectangle 21">
              <a:extLst>
                <a:ext uri="{FF2B5EF4-FFF2-40B4-BE49-F238E27FC236}">
                  <a16:creationId xmlns:a16="http://schemas.microsoft.com/office/drawing/2014/main" id="{4020CC03-CA82-4DDF-9701-1DAF0C84E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1384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176" name="Line 22">
              <a:extLst>
                <a:ext uri="{FF2B5EF4-FFF2-40B4-BE49-F238E27FC236}">
                  <a16:creationId xmlns:a16="http://schemas.microsoft.com/office/drawing/2014/main" id="{D320D96F-41A8-460E-A646-9B9A9D5B3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" y="1416"/>
              <a:ext cx="0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Rectangle 23">
              <a:extLst>
                <a:ext uri="{FF2B5EF4-FFF2-40B4-BE49-F238E27FC236}">
                  <a16:creationId xmlns:a16="http://schemas.microsoft.com/office/drawing/2014/main" id="{4EFEF009-A7CA-4010-A021-DF99DF6A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1384"/>
              <a:ext cx="32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ADD</a:t>
              </a:r>
            </a:p>
          </p:txBody>
        </p:sp>
        <p:sp>
          <p:nvSpPr>
            <p:cNvPr id="7178" name="Rectangle 24">
              <a:extLst>
                <a:ext uri="{FF2B5EF4-FFF2-40B4-BE49-F238E27FC236}">
                  <a16:creationId xmlns:a16="http://schemas.microsoft.com/office/drawing/2014/main" id="{3830F871-8713-45B9-8334-8C53F2296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390"/>
              <a:ext cx="27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457</a:t>
              </a:r>
            </a:p>
          </p:txBody>
        </p:sp>
        <p:sp>
          <p:nvSpPr>
            <p:cNvPr id="7179" name="Line 25">
              <a:extLst>
                <a:ext uri="{FF2B5EF4-FFF2-40B4-BE49-F238E27FC236}">
                  <a16:creationId xmlns:a16="http://schemas.microsoft.com/office/drawing/2014/main" id="{335DE40F-4799-4BE4-8A96-D1275AA58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416"/>
              <a:ext cx="0" cy="1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Rectangle 26">
              <a:extLst>
                <a:ext uri="{FF2B5EF4-FFF2-40B4-BE49-F238E27FC236}">
                  <a16:creationId xmlns:a16="http://schemas.microsoft.com/office/drawing/2014/main" id="{F687A3CD-ED73-4525-90E7-0B2B0B19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" y="1414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22</a:t>
              </a:r>
            </a:p>
          </p:txBody>
        </p:sp>
        <p:sp>
          <p:nvSpPr>
            <p:cNvPr id="7181" name="Line 27">
              <a:extLst>
                <a:ext uri="{FF2B5EF4-FFF2-40B4-BE49-F238E27FC236}">
                  <a16:creationId xmlns:a16="http://schemas.microsoft.com/office/drawing/2014/main" id="{6C39D1CA-D5A4-4166-BFB4-2915EBBA6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1957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28">
              <a:extLst>
                <a:ext uri="{FF2B5EF4-FFF2-40B4-BE49-F238E27FC236}">
                  <a16:creationId xmlns:a16="http://schemas.microsoft.com/office/drawing/2014/main" id="{16C7E56B-26D0-42C6-A6C3-83E664EB0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2065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29">
              <a:extLst>
                <a:ext uri="{FF2B5EF4-FFF2-40B4-BE49-F238E27FC236}">
                  <a16:creationId xmlns:a16="http://schemas.microsoft.com/office/drawing/2014/main" id="{F8F26822-E0A8-429D-AB52-073A9423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1934"/>
              <a:ext cx="50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Operand</a:t>
              </a:r>
            </a:p>
          </p:txBody>
        </p:sp>
        <p:sp>
          <p:nvSpPr>
            <p:cNvPr id="7184" name="Rectangle 30">
              <a:extLst>
                <a:ext uri="{FF2B5EF4-FFF2-40B4-BE49-F238E27FC236}">
                  <a16:creationId xmlns:a16="http://schemas.microsoft.com/office/drawing/2014/main" id="{7AA7C5E8-D6D1-4C70-A02C-CC0DB71E0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" y="1958"/>
              <a:ext cx="27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457</a:t>
              </a:r>
            </a:p>
          </p:txBody>
        </p:sp>
        <p:grpSp>
          <p:nvGrpSpPr>
            <p:cNvPr id="7185" name="Group 31">
              <a:extLst>
                <a:ext uri="{FF2B5EF4-FFF2-40B4-BE49-F238E27FC236}">
                  <a16:creationId xmlns:a16="http://schemas.microsoft.com/office/drawing/2014/main" id="{C0461D87-771F-4F5A-87E7-2E398E7EB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8" y="2472"/>
              <a:ext cx="1115" cy="57"/>
              <a:chOff x="937" y="3785"/>
              <a:chExt cx="1119" cy="71"/>
            </a:xfrm>
          </p:grpSpPr>
          <p:sp>
            <p:nvSpPr>
              <p:cNvPr id="7230" name="Arc 32">
                <a:extLst>
                  <a:ext uri="{FF2B5EF4-FFF2-40B4-BE49-F238E27FC236}">
                    <a16:creationId xmlns:a16="http://schemas.microsoft.com/office/drawing/2014/main" id="{1D302F02-38BF-40EB-BECE-6DE9918D4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" y="3785"/>
                <a:ext cx="312" cy="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7"/>
                      <a:pt x="9628" y="38"/>
                      <a:pt x="2153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7"/>
                      <a:pt x="9628" y="38"/>
                      <a:pt x="2153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1" name="Arc 33">
                <a:extLst>
                  <a:ext uri="{FF2B5EF4-FFF2-40B4-BE49-F238E27FC236}">
                    <a16:creationId xmlns:a16="http://schemas.microsoft.com/office/drawing/2014/main" id="{31F5FCD6-02D7-4D6F-BC74-CFF55407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3785"/>
                <a:ext cx="265" cy="36"/>
              </a:xfrm>
              <a:custGeom>
                <a:avLst/>
                <a:gdLst>
                  <a:gd name="T0" fmla="*/ 0 w 21682"/>
                  <a:gd name="T1" fmla="*/ 0 h 21600"/>
                  <a:gd name="T2" fmla="*/ 0 w 21682"/>
                  <a:gd name="T3" fmla="*/ 0 h 21600"/>
                  <a:gd name="T4" fmla="*/ 0 w 2168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82"/>
                  <a:gd name="T10" fmla="*/ 0 h 21600"/>
                  <a:gd name="T11" fmla="*/ 21682 w 2168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82" h="21600" fill="none" extrusionOk="0">
                    <a:moveTo>
                      <a:pt x="0" y="0"/>
                    </a:moveTo>
                    <a:cubicBezTo>
                      <a:pt x="27" y="0"/>
                      <a:pt x="54" y="-1"/>
                      <a:pt x="82" y="0"/>
                    </a:cubicBezTo>
                    <a:cubicBezTo>
                      <a:pt x="12011" y="0"/>
                      <a:pt x="21682" y="9670"/>
                      <a:pt x="21682" y="21600"/>
                    </a:cubicBezTo>
                  </a:path>
                  <a:path w="21682" h="21600" stroke="0" extrusionOk="0">
                    <a:moveTo>
                      <a:pt x="0" y="0"/>
                    </a:moveTo>
                    <a:cubicBezTo>
                      <a:pt x="27" y="0"/>
                      <a:pt x="54" y="-1"/>
                      <a:pt x="82" y="0"/>
                    </a:cubicBezTo>
                    <a:cubicBezTo>
                      <a:pt x="12011" y="0"/>
                      <a:pt x="21682" y="9670"/>
                      <a:pt x="21682" y="21600"/>
                    </a:cubicBezTo>
                    <a:lnTo>
                      <a:pt x="82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2" name="Arc 34">
                <a:extLst>
                  <a:ext uri="{FF2B5EF4-FFF2-40B4-BE49-F238E27FC236}">
                    <a16:creationId xmlns:a16="http://schemas.microsoft.com/office/drawing/2014/main" id="{77DF7C3A-99F8-4FFD-86F7-2613116B1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" y="3820"/>
                <a:ext cx="264" cy="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3" name="Arc 35">
                <a:extLst>
                  <a:ext uri="{FF2B5EF4-FFF2-40B4-BE49-F238E27FC236}">
                    <a16:creationId xmlns:a16="http://schemas.microsoft.com/office/drawing/2014/main" id="{713DF2EE-DE00-4608-9F83-27900B4CB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" y="3820"/>
                <a:ext cx="264" cy="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6" name="Line 36">
              <a:extLst>
                <a:ext uri="{FF2B5EF4-FFF2-40B4-BE49-F238E27FC236}">
                  <a16:creationId xmlns:a16="http://schemas.microsoft.com/office/drawing/2014/main" id="{51DDCE1E-BB6B-4B98-9F41-3ACE9EDB0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" y="1416"/>
              <a:ext cx="0" cy="10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Freeform 37">
              <a:extLst>
                <a:ext uri="{FF2B5EF4-FFF2-40B4-BE49-F238E27FC236}">
                  <a16:creationId xmlns:a16="http://schemas.microsoft.com/office/drawing/2014/main" id="{082211F4-87DA-4F20-9CC0-90AED2D8C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" y="1409"/>
              <a:ext cx="1131" cy="1089"/>
            </a:xfrm>
            <a:custGeom>
              <a:avLst/>
              <a:gdLst>
                <a:gd name="T0" fmla="*/ 0 w 1137"/>
                <a:gd name="T1" fmla="*/ 0 h 1361"/>
                <a:gd name="T2" fmla="*/ 1124 w 1137"/>
                <a:gd name="T3" fmla="*/ 0 h 1361"/>
                <a:gd name="T4" fmla="*/ 1124 w 1137"/>
                <a:gd name="T5" fmla="*/ 871 h 1361"/>
                <a:gd name="T6" fmla="*/ 0 60000 65536"/>
                <a:gd name="T7" fmla="*/ 0 60000 65536"/>
                <a:gd name="T8" fmla="*/ 0 60000 65536"/>
                <a:gd name="T9" fmla="*/ 0 w 1137"/>
                <a:gd name="T10" fmla="*/ 0 h 1361"/>
                <a:gd name="T11" fmla="*/ 1137 w 1137"/>
                <a:gd name="T12" fmla="*/ 1361 h 13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7" h="1361">
                  <a:moveTo>
                    <a:pt x="0" y="0"/>
                  </a:moveTo>
                  <a:lnTo>
                    <a:pt x="1136" y="0"/>
                  </a:lnTo>
                  <a:lnTo>
                    <a:pt x="1136" y="136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38">
              <a:extLst>
                <a:ext uri="{FF2B5EF4-FFF2-40B4-BE49-F238E27FC236}">
                  <a16:creationId xmlns:a16="http://schemas.microsoft.com/office/drawing/2014/main" id="{229FCEB5-1DD8-4E05-84A5-E6CB0A5F4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1521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Rectangle 39">
              <a:extLst>
                <a:ext uri="{FF2B5EF4-FFF2-40B4-BE49-F238E27FC236}">
                  <a16:creationId xmlns:a16="http://schemas.microsoft.com/office/drawing/2014/main" id="{3C412184-BAC0-4341-9567-1742BC144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384"/>
              <a:ext cx="16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90" name="Line 40">
              <a:extLst>
                <a:ext uri="{FF2B5EF4-FFF2-40B4-BE49-F238E27FC236}">
                  <a16:creationId xmlns:a16="http://schemas.microsoft.com/office/drawing/2014/main" id="{DC816689-6141-48F0-817F-458D7164B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9" y="1404"/>
              <a:ext cx="0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Rectangle 41">
              <a:extLst>
                <a:ext uri="{FF2B5EF4-FFF2-40B4-BE49-F238E27FC236}">
                  <a16:creationId xmlns:a16="http://schemas.microsoft.com/office/drawing/2014/main" id="{A9502C15-0E8E-4091-ACD8-A7756C8F6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1384"/>
              <a:ext cx="32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ADD</a:t>
              </a:r>
            </a:p>
          </p:txBody>
        </p:sp>
        <p:sp>
          <p:nvSpPr>
            <p:cNvPr id="7192" name="Rectangle 42">
              <a:extLst>
                <a:ext uri="{FF2B5EF4-FFF2-40B4-BE49-F238E27FC236}">
                  <a16:creationId xmlns:a16="http://schemas.microsoft.com/office/drawing/2014/main" id="{47479EDC-E778-45D1-9FFF-EA1517C4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1390"/>
              <a:ext cx="27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300</a:t>
              </a:r>
            </a:p>
          </p:txBody>
        </p:sp>
        <p:sp>
          <p:nvSpPr>
            <p:cNvPr id="7193" name="Line 43">
              <a:extLst>
                <a:ext uri="{FF2B5EF4-FFF2-40B4-BE49-F238E27FC236}">
                  <a16:creationId xmlns:a16="http://schemas.microsoft.com/office/drawing/2014/main" id="{9F98E08B-1C44-4587-8A1A-349B48CBD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1404"/>
              <a:ext cx="0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Rectangle 44">
              <a:extLst>
                <a:ext uri="{FF2B5EF4-FFF2-40B4-BE49-F238E27FC236}">
                  <a16:creationId xmlns:a16="http://schemas.microsoft.com/office/drawing/2014/main" id="{E7550E4D-FFCA-46D5-A0DF-F3D516F27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1390"/>
              <a:ext cx="22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35</a:t>
              </a:r>
            </a:p>
          </p:txBody>
        </p:sp>
        <p:sp>
          <p:nvSpPr>
            <p:cNvPr id="7195" name="Line 45">
              <a:extLst>
                <a:ext uri="{FF2B5EF4-FFF2-40B4-BE49-F238E27FC236}">
                  <a16:creationId xmlns:a16="http://schemas.microsoft.com/office/drawing/2014/main" id="{FC092342-7568-4A86-B581-E0CC7F1C0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1740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46">
              <a:extLst>
                <a:ext uri="{FF2B5EF4-FFF2-40B4-BE49-F238E27FC236}">
                  <a16:creationId xmlns:a16="http://schemas.microsoft.com/office/drawing/2014/main" id="{AB89EBE5-6695-437C-B8BD-0811E8980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1848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Rectangle 47">
              <a:extLst>
                <a:ext uri="{FF2B5EF4-FFF2-40B4-BE49-F238E27FC236}">
                  <a16:creationId xmlns:a16="http://schemas.microsoft.com/office/drawing/2014/main" id="{687A5BA8-3398-4429-B9A3-4F5643775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717"/>
              <a:ext cx="32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1350</a:t>
              </a:r>
            </a:p>
          </p:txBody>
        </p:sp>
        <p:sp>
          <p:nvSpPr>
            <p:cNvPr id="7198" name="Rectangle 48">
              <a:extLst>
                <a:ext uri="{FF2B5EF4-FFF2-40B4-BE49-F238E27FC236}">
                  <a16:creationId xmlns:a16="http://schemas.microsoft.com/office/drawing/2014/main" id="{DB3ECACB-4DBE-4E5C-8139-3C630BE4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723"/>
              <a:ext cx="27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300</a:t>
              </a:r>
            </a:p>
          </p:txBody>
        </p:sp>
        <p:grpSp>
          <p:nvGrpSpPr>
            <p:cNvPr id="7199" name="Group 49">
              <a:extLst>
                <a:ext uri="{FF2B5EF4-FFF2-40B4-BE49-F238E27FC236}">
                  <a16:creationId xmlns:a16="http://schemas.microsoft.com/office/drawing/2014/main" id="{F8D4D505-1353-4998-8937-990A982FF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9" y="2472"/>
              <a:ext cx="1114" cy="57"/>
              <a:chOff x="2665" y="3785"/>
              <a:chExt cx="1119" cy="71"/>
            </a:xfrm>
          </p:grpSpPr>
          <p:sp>
            <p:nvSpPr>
              <p:cNvPr id="7226" name="Arc 50">
                <a:extLst>
                  <a:ext uri="{FF2B5EF4-FFF2-40B4-BE49-F238E27FC236}">
                    <a16:creationId xmlns:a16="http://schemas.microsoft.com/office/drawing/2014/main" id="{64D3F434-ABAA-48A0-BEE8-A28A9A407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" y="3785"/>
                <a:ext cx="308" cy="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7"/>
                      <a:pt x="9628" y="38"/>
                      <a:pt x="21530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7"/>
                      <a:pt x="9628" y="38"/>
                      <a:pt x="2153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7" name="Arc 51">
                <a:extLst>
                  <a:ext uri="{FF2B5EF4-FFF2-40B4-BE49-F238E27FC236}">
                    <a16:creationId xmlns:a16="http://schemas.microsoft.com/office/drawing/2014/main" id="{34A038B5-4842-4A2C-A0CA-3E1B57DD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" y="3785"/>
                <a:ext cx="265" cy="36"/>
              </a:xfrm>
              <a:custGeom>
                <a:avLst/>
                <a:gdLst>
                  <a:gd name="T0" fmla="*/ 0 w 21682"/>
                  <a:gd name="T1" fmla="*/ 0 h 21600"/>
                  <a:gd name="T2" fmla="*/ 0 w 21682"/>
                  <a:gd name="T3" fmla="*/ 0 h 21600"/>
                  <a:gd name="T4" fmla="*/ 0 w 2168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82"/>
                  <a:gd name="T10" fmla="*/ 0 h 21600"/>
                  <a:gd name="T11" fmla="*/ 21682 w 2168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82" h="21600" fill="none" extrusionOk="0">
                    <a:moveTo>
                      <a:pt x="0" y="0"/>
                    </a:moveTo>
                    <a:cubicBezTo>
                      <a:pt x="27" y="0"/>
                      <a:pt x="54" y="-1"/>
                      <a:pt x="82" y="0"/>
                    </a:cubicBezTo>
                    <a:cubicBezTo>
                      <a:pt x="12011" y="0"/>
                      <a:pt x="21682" y="9670"/>
                      <a:pt x="21682" y="21600"/>
                    </a:cubicBezTo>
                  </a:path>
                  <a:path w="21682" h="21600" stroke="0" extrusionOk="0">
                    <a:moveTo>
                      <a:pt x="0" y="0"/>
                    </a:moveTo>
                    <a:cubicBezTo>
                      <a:pt x="27" y="0"/>
                      <a:pt x="54" y="-1"/>
                      <a:pt x="82" y="0"/>
                    </a:cubicBezTo>
                    <a:cubicBezTo>
                      <a:pt x="12011" y="0"/>
                      <a:pt x="21682" y="9670"/>
                      <a:pt x="21682" y="21600"/>
                    </a:cubicBezTo>
                    <a:lnTo>
                      <a:pt x="82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8" name="Arc 52">
                <a:extLst>
                  <a:ext uri="{FF2B5EF4-FFF2-40B4-BE49-F238E27FC236}">
                    <a16:creationId xmlns:a16="http://schemas.microsoft.com/office/drawing/2014/main" id="{2F1B59F5-13A0-44E4-8135-C565F3D44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9" y="3820"/>
                <a:ext cx="268" cy="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" name="Arc 53">
                <a:extLst>
                  <a:ext uri="{FF2B5EF4-FFF2-40B4-BE49-F238E27FC236}">
                    <a16:creationId xmlns:a16="http://schemas.microsoft.com/office/drawing/2014/main" id="{60CB472B-52DD-4B3B-8E4F-193560ED7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820"/>
                <a:ext cx="268" cy="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00" name="Line 54">
              <a:extLst>
                <a:ext uri="{FF2B5EF4-FFF2-40B4-BE49-F238E27FC236}">
                  <a16:creationId xmlns:a16="http://schemas.microsoft.com/office/drawing/2014/main" id="{737D436C-1502-45C3-86B2-B59BF662E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1416"/>
              <a:ext cx="0" cy="10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Freeform 55">
              <a:extLst>
                <a:ext uri="{FF2B5EF4-FFF2-40B4-BE49-F238E27FC236}">
                  <a16:creationId xmlns:a16="http://schemas.microsoft.com/office/drawing/2014/main" id="{8F239D1E-4B53-4A9D-B7E0-4D37D7E9E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1409"/>
              <a:ext cx="1132" cy="1089"/>
            </a:xfrm>
            <a:custGeom>
              <a:avLst/>
              <a:gdLst>
                <a:gd name="T0" fmla="*/ 0 w 1137"/>
                <a:gd name="T1" fmla="*/ 0 h 1361"/>
                <a:gd name="T2" fmla="*/ 1126 w 1137"/>
                <a:gd name="T3" fmla="*/ 0 h 1361"/>
                <a:gd name="T4" fmla="*/ 1126 w 1137"/>
                <a:gd name="T5" fmla="*/ 871 h 1361"/>
                <a:gd name="T6" fmla="*/ 0 60000 65536"/>
                <a:gd name="T7" fmla="*/ 0 60000 65536"/>
                <a:gd name="T8" fmla="*/ 0 60000 65536"/>
                <a:gd name="T9" fmla="*/ 0 w 1137"/>
                <a:gd name="T10" fmla="*/ 0 h 1361"/>
                <a:gd name="T11" fmla="*/ 1137 w 1137"/>
                <a:gd name="T12" fmla="*/ 1361 h 13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7" h="1361">
                  <a:moveTo>
                    <a:pt x="0" y="0"/>
                  </a:moveTo>
                  <a:lnTo>
                    <a:pt x="1136" y="0"/>
                  </a:lnTo>
                  <a:lnTo>
                    <a:pt x="1136" y="136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Line 56">
              <a:extLst>
                <a:ext uri="{FF2B5EF4-FFF2-40B4-BE49-F238E27FC236}">
                  <a16:creationId xmlns:a16="http://schemas.microsoft.com/office/drawing/2014/main" id="{E1073F13-0444-4EFA-9B35-C519AE493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2141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57">
              <a:extLst>
                <a:ext uri="{FF2B5EF4-FFF2-40B4-BE49-F238E27FC236}">
                  <a16:creationId xmlns:a16="http://schemas.microsoft.com/office/drawing/2014/main" id="{DB32FF7B-952F-4829-B181-0513ABE80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2251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Rectangle 58">
              <a:extLst>
                <a:ext uri="{FF2B5EF4-FFF2-40B4-BE49-F238E27FC236}">
                  <a16:creationId xmlns:a16="http://schemas.microsoft.com/office/drawing/2014/main" id="{2804354A-6F4D-4A6F-B2EA-E59ED3854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" y="2125"/>
              <a:ext cx="50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Operand</a:t>
              </a:r>
            </a:p>
          </p:txBody>
        </p:sp>
        <p:sp>
          <p:nvSpPr>
            <p:cNvPr id="7205" name="Rectangle 59">
              <a:extLst>
                <a:ext uri="{FF2B5EF4-FFF2-40B4-BE49-F238E27FC236}">
                  <a16:creationId xmlns:a16="http://schemas.microsoft.com/office/drawing/2014/main" id="{4F78F0D5-1D3B-4F92-BA57-33689DF7F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2125"/>
              <a:ext cx="32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1350</a:t>
              </a:r>
            </a:p>
          </p:txBody>
        </p:sp>
        <p:sp>
          <p:nvSpPr>
            <p:cNvPr id="7206" name="Oval 60">
              <a:extLst>
                <a:ext uri="{FF2B5EF4-FFF2-40B4-BE49-F238E27FC236}">
                  <a16:creationId xmlns:a16="http://schemas.microsoft.com/office/drawing/2014/main" id="{AB5745EA-2AFF-4AB9-80C3-4651766B5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2689"/>
              <a:ext cx="207" cy="16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7207" name="Rectangle 61">
              <a:extLst>
                <a:ext uri="{FF2B5EF4-FFF2-40B4-BE49-F238E27FC236}">
                  <a16:creationId xmlns:a16="http://schemas.microsoft.com/office/drawing/2014/main" id="{31E555EA-D9A2-47EC-A484-074DEC345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2659"/>
              <a:ext cx="22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240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7208" name="Rectangle 62">
              <a:extLst>
                <a:ext uri="{FF2B5EF4-FFF2-40B4-BE49-F238E27FC236}">
                  <a16:creationId xmlns:a16="http://schemas.microsoft.com/office/drawing/2014/main" id="{341FD764-DF8B-4217-ADAD-DBBCA7D5D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3054"/>
              <a:ext cx="1115" cy="1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7209" name="Rectangle 63">
              <a:extLst>
                <a:ext uri="{FF2B5EF4-FFF2-40B4-BE49-F238E27FC236}">
                  <a16:creationId xmlns:a16="http://schemas.microsoft.com/office/drawing/2014/main" id="{30026DE5-8FD3-4410-8E62-5CDF904D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3028"/>
              <a:ext cx="25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AC</a:t>
              </a:r>
            </a:p>
          </p:txBody>
        </p:sp>
        <p:sp>
          <p:nvSpPr>
            <p:cNvPr id="7210" name="Freeform 64">
              <a:extLst>
                <a:ext uri="{FF2B5EF4-FFF2-40B4-BE49-F238E27FC236}">
                  <a16:creationId xmlns:a16="http://schemas.microsoft.com/office/drawing/2014/main" id="{B2D7DB5C-1E45-4F70-BD0F-BA81E63FB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" y="3179"/>
              <a:ext cx="766" cy="110"/>
            </a:xfrm>
            <a:custGeom>
              <a:avLst/>
              <a:gdLst>
                <a:gd name="T0" fmla="*/ 762 w 769"/>
                <a:gd name="T1" fmla="*/ 0 h 137"/>
                <a:gd name="T2" fmla="*/ 762 w 769"/>
                <a:gd name="T3" fmla="*/ 88 h 137"/>
                <a:gd name="T4" fmla="*/ 0 w 769"/>
                <a:gd name="T5" fmla="*/ 88 h 137"/>
                <a:gd name="T6" fmla="*/ 0 60000 65536"/>
                <a:gd name="T7" fmla="*/ 0 60000 65536"/>
                <a:gd name="T8" fmla="*/ 0 60000 65536"/>
                <a:gd name="T9" fmla="*/ 0 w 769"/>
                <a:gd name="T10" fmla="*/ 0 h 137"/>
                <a:gd name="T11" fmla="*/ 769 w 769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9" h="137">
                  <a:moveTo>
                    <a:pt x="768" y="0"/>
                  </a:moveTo>
                  <a:lnTo>
                    <a:pt x="768" y="136"/>
                  </a:lnTo>
                  <a:lnTo>
                    <a:pt x="0" y="13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Line 65">
              <a:extLst>
                <a:ext uri="{FF2B5EF4-FFF2-40B4-BE49-F238E27FC236}">
                  <a16:creationId xmlns:a16="http://schemas.microsoft.com/office/drawing/2014/main" id="{CACF97C7-E73F-4165-8343-8A86BD69E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" y="2797"/>
              <a:ext cx="0" cy="5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Line 66">
              <a:extLst>
                <a:ext uri="{FF2B5EF4-FFF2-40B4-BE49-F238E27FC236}">
                  <a16:creationId xmlns:a16="http://schemas.microsoft.com/office/drawing/2014/main" id="{5E4EF01F-D718-4E0C-BFFD-7FB4003CC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2794"/>
              <a:ext cx="66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Oval 67">
              <a:extLst>
                <a:ext uri="{FF2B5EF4-FFF2-40B4-BE49-F238E27FC236}">
                  <a16:creationId xmlns:a16="http://schemas.microsoft.com/office/drawing/2014/main" id="{9D9DAF84-0D61-4431-BB1D-4BEBE86E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689"/>
              <a:ext cx="215" cy="16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7214" name="Rectangle 68">
              <a:extLst>
                <a:ext uri="{FF2B5EF4-FFF2-40B4-BE49-F238E27FC236}">
                  <a16:creationId xmlns:a16="http://schemas.microsoft.com/office/drawing/2014/main" id="{644D85A2-0BC7-4D11-A461-067AF50F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2659"/>
              <a:ext cx="22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240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7215" name="Rectangle 69">
              <a:extLst>
                <a:ext uri="{FF2B5EF4-FFF2-40B4-BE49-F238E27FC236}">
                  <a16:creationId xmlns:a16="http://schemas.microsoft.com/office/drawing/2014/main" id="{63D79033-28F4-4455-8BC4-8BAC55398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3054"/>
              <a:ext cx="1115" cy="1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7216" name="Rectangle 70">
              <a:extLst>
                <a:ext uri="{FF2B5EF4-FFF2-40B4-BE49-F238E27FC236}">
                  <a16:creationId xmlns:a16="http://schemas.microsoft.com/office/drawing/2014/main" id="{2244EEC6-67A5-4C4B-8627-7132DBB95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3028"/>
              <a:ext cx="25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AC</a:t>
              </a:r>
            </a:p>
          </p:txBody>
        </p:sp>
        <p:sp>
          <p:nvSpPr>
            <p:cNvPr id="7217" name="Freeform 71">
              <a:extLst>
                <a:ext uri="{FF2B5EF4-FFF2-40B4-BE49-F238E27FC236}">
                  <a16:creationId xmlns:a16="http://schemas.microsoft.com/office/drawing/2014/main" id="{4D385411-5FB4-4A56-887B-A016B9183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" y="3173"/>
              <a:ext cx="773" cy="110"/>
            </a:xfrm>
            <a:custGeom>
              <a:avLst/>
              <a:gdLst>
                <a:gd name="T0" fmla="*/ 768 w 777"/>
                <a:gd name="T1" fmla="*/ 0 h 137"/>
                <a:gd name="T2" fmla="*/ 768 w 777"/>
                <a:gd name="T3" fmla="*/ 88 h 137"/>
                <a:gd name="T4" fmla="*/ 0 w 777"/>
                <a:gd name="T5" fmla="*/ 88 h 137"/>
                <a:gd name="T6" fmla="*/ 0 60000 65536"/>
                <a:gd name="T7" fmla="*/ 0 60000 65536"/>
                <a:gd name="T8" fmla="*/ 0 60000 65536"/>
                <a:gd name="T9" fmla="*/ 0 w 777"/>
                <a:gd name="T10" fmla="*/ 0 h 137"/>
                <a:gd name="T11" fmla="*/ 777 w 777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7">
                  <a:moveTo>
                    <a:pt x="776" y="0"/>
                  </a:moveTo>
                  <a:lnTo>
                    <a:pt x="776" y="136"/>
                  </a:lnTo>
                  <a:lnTo>
                    <a:pt x="0" y="13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Line 72">
              <a:extLst>
                <a:ext uri="{FF2B5EF4-FFF2-40B4-BE49-F238E27FC236}">
                  <a16:creationId xmlns:a16="http://schemas.microsoft.com/office/drawing/2014/main" id="{B1D69202-8E78-4DA3-BA46-F291EB14C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" y="2797"/>
              <a:ext cx="0" cy="4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Rectangle 73">
              <a:extLst>
                <a:ext uri="{FF2B5EF4-FFF2-40B4-BE49-F238E27FC236}">
                  <a16:creationId xmlns:a16="http://schemas.microsoft.com/office/drawing/2014/main" id="{6FFDA6D5-07BE-4641-805A-3FBB2100E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1178"/>
              <a:ext cx="105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Direct addressing</a:t>
              </a:r>
            </a:p>
          </p:txBody>
        </p:sp>
        <p:sp>
          <p:nvSpPr>
            <p:cNvPr id="7220" name="Rectangle 74">
              <a:extLst>
                <a:ext uri="{FF2B5EF4-FFF2-40B4-BE49-F238E27FC236}">
                  <a16:creationId xmlns:a16="http://schemas.microsoft.com/office/drawing/2014/main" id="{35848F9D-CDCC-4111-984B-739700F03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165"/>
              <a:ext cx="114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>
                  <a:solidFill>
                    <a:srgbClr val="000000"/>
                  </a:solidFill>
                </a:rPr>
                <a:t>Indirect addressing</a:t>
              </a:r>
            </a:p>
          </p:txBody>
        </p:sp>
        <p:sp>
          <p:nvSpPr>
            <p:cNvPr id="7221" name="Line 75">
              <a:extLst>
                <a:ext uri="{FF2B5EF4-FFF2-40B4-BE49-F238E27FC236}">
                  <a16:creationId xmlns:a16="http://schemas.microsoft.com/office/drawing/2014/main" id="{74BF126B-F3FA-4924-B2F1-670968D51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1" y="2800"/>
              <a:ext cx="66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Line 76">
              <a:extLst>
                <a:ext uri="{FF2B5EF4-FFF2-40B4-BE49-F238E27FC236}">
                  <a16:creationId xmlns:a16="http://schemas.microsoft.com/office/drawing/2014/main" id="{2F44478D-DB6B-4DF8-AB7E-7C363F543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250"/>
              <a:ext cx="0" cy="4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Line 77">
              <a:extLst>
                <a:ext uri="{FF2B5EF4-FFF2-40B4-BE49-F238E27FC236}">
                  <a16:creationId xmlns:a16="http://schemas.microsoft.com/office/drawing/2014/main" id="{0D5E910C-B648-4DEC-A986-271735AC6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8" y="2076"/>
              <a:ext cx="0" cy="5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Line 78">
              <a:extLst>
                <a:ext uri="{FF2B5EF4-FFF2-40B4-BE49-F238E27FC236}">
                  <a16:creationId xmlns:a16="http://schemas.microsoft.com/office/drawing/2014/main" id="{593BB6AB-B2FE-43C5-8DC5-D2994FAE3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2856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Line 79">
              <a:extLst>
                <a:ext uri="{FF2B5EF4-FFF2-40B4-BE49-F238E27FC236}">
                  <a16:creationId xmlns:a16="http://schemas.microsoft.com/office/drawing/2014/main" id="{018A58DA-112A-4E02-8FF0-725DFAD20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2862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4CFB2A-4563-4A63-ABF0-B69A9CAEB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301625"/>
            <a:ext cx="4548187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PROCESSOR REGISTERS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BE68DB6-F1C1-4DB8-8530-F53D9DB5B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0" y="0"/>
            <a:ext cx="16557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Instruction codes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5B405BF-FD58-404B-A909-A0ABECD16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009650"/>
            <a:ext cx="8115300" cy="537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A processor has many registers to hold instructions, addresses, data, etc</a:t>
            </a:r>
          </a:p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The processor has a register, the </a:t>
            </a:r>
            <a:r>
              <a:rPr lang="en-US" altLang="ko-KR" sz="2000" i="1">
                <a:cs typeface="굴림" panose="020B0600000101010101" pitchFamily="34" charset="-127"/>
              </a:rPr>
              <a:t>Program Counter</a:t>
            </a:r>
            <a:r>
              <a:rPr lang="en-US" altLang="ko-KR" sz="2000">
                <a:cs typeface="굴림" panose="020B0600000101010101" pitchFamily="34" charset="-127"/>
              </a:rPr>
              <a:t> (</a:t>
            </a:r>
            <a:r>
              <a:rPr lang="en-US" altLang="ko-KR" sz="2000">
                <a:solidFill>
                  <a:schemeClr val="tx2"/>
                </a:solidFill>
                <a:cs typeface="굴림" panose="020B0600000101010101" pitchFamily="34" charset="-127"/>
              </a:rPr>
              <a:t>PC</a:t>
            </a:r>
            <a:r>
              <a:rPr lang="en-US" altLang="ko-KR" sz="2000">
                <a:cs typeface="굴림" panose="020B0600000101010101" pitchFamily="34" charset="-127"/>
              </a:rPr>
              <a:t>) that holds the memory address of the next instruction </a:t>
            </a:r>
          </a:p>
          <a:p>
            <a:pPr lvl="1">
              <a:lnSpc>
                <a:spcPct val="100000"/>
              </a:lnSpc>
            </a:pPr>
            <a:r>
              <a:rPr lang="en-US" altLang="ko-KR" sz="1600">
                <a:cs typeface="굴림" panose="020B0600000101010101" pitchFamily="34" charset="-127"/>
              </a:rPr>
              <a:t>Since the memory in the Basic Computer only has 4096 locations, the PC only needs 12 bits</a:t>
            </a:r>
          </a:p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In a direct or indirect addressing, the processor needs to keep track of what locations in memory it is addressing: The </a:t>
            </a:r>
            <a:r>
              <a:rPr lang="en-US" altLang="ko-KR" sz="2000" i="1">
                <a:cs typeface="굴림" panose="020B0600000101010101" pitchFamily="34" charset="-127"/>
              </a:rPr>
              <a:t>Address Register</a:t>
            </a:r>
            <a:r>
              <a:rPr lang="en-US" altLang="ko-KR" sz="2000">
                <a:cs typeface="굴림" panose="020B0600000101010101" pitchFamily="34" charset="-127"/>
              </a:rPr>
              <a:t> (</a:t>
            </a:r>
            <a:r>
              <a:rPr lang="en-US" altLang="ko-KR" sz="2000">
                <a:solidFill>
                  <a:schemeClr val="tx2"/>
                </a:solidFill>
                <a:cs typeface="굴림" panose="020B0600000101010101" pitchFamily="34" charset="-127"/>
              </a:rPr>
              <a:t>AR</a:t>
            </a:r>
            <a:r>
              <a:rPr lang="en-US" altLang="ko-KR" sz="2000">
                <a:cs typeface="굴림" panose="020B0600000101010101" pitchFamily="34" charset="-127"/>
              </a:rPr>
              <a:t>) is used for this</a:t>
            </a:r>
          </a:p>
          <a:p>
            <a:pPr lvl="1">
              <a:lnSpc>
                <a:spcPct val="100000"/>
              </a:lnSpc>
            </a:pPr>
            <a:r>
              <a:rPr lang="en-US" altLang="ko-KR" sz="1600">
                <a:cs typeface="굴림" panose="020B0600000101010101" pitchFamily="34" charset="-127"/>
              </a:rPr>
              <a:t>The AR is a 12 bit register in the Basic Computer</a:t>
            </a:r>
          </a:p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When an operand is found, using either direct or indirect addressing, it is placed in the </a:t>
            </a:r>
            <a:r>
              <a:rPr lang="en-US" altLang="ko-KR" sz="2000" i="1">
                <a:cs typeface="굴림" panose="020B0600000101010101" pitchFamily="34" charset="-127"/>
              </a:rPr>
              <a:t>Data Register</a:t>
            </a:r>
            <a:r>
              <a:rPr lang="en-US" altLang="ko-KR" sz="2000">
                <a:cs typeface="굴림" panose="020B0600000101010101" pitchFamily="34" charset="-127"/>
              </a:rPr>
              <a:t> (</a:t>
            </a:r>
            <a:r>
              <a:rPr lang="en-US" altLang="ko-KR" sz="2000">
                <a:solidFill>
                  <a:schemeClr val="tx2"/>
                </a:solidFill>
                <a:cs typeface="굴림" panose="020B0600000101010101" pitchFamily="34" charset="-127"/>
              </a:rPr>
              <a:t>DR</a:t>
            </a:r>
            <a:r>
              <a:rPr lang="en-US" altLang="ko-KR" sz="2000">
                <a:cs typeface="굴림" panose="020B0600000101010101" pitchFamily="34" charset="-127"/>
              </a:rPr>
              <a:t>). The processor then uses this value as data for its operation</a:t>
            </a:r>
          </a:p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The Basic Computer has a single </a:t>
            </a:r>
            <a:r>
              <a:rPr lang="en-US" altLang="ko-KR" sz="2000" i="1">
                <a:cs typeface="굴림" panose="020B0600000101010101" pitchFamily="34" charset="-127"/>
              </a:rPr>
              <a:t>general purpose register</a:t>
            </a:r>
            <a:r>
              <a:rPr lang="en-US" altLang="ko-KR" sz="2000">
                <a:cs typeface="굴림" panose="020B0600000101010101" pitchFamily="34" charset="-127"/>
              </a:rPr>
              <a:t> – the </a:t>
            </a:r>
            <a:r>
              <a:rPr lang="en-US" altLang="ko-KR" sz="2000" i="1">
                <a:cs typeface="굴림" panose="020B0600000101010101" pitchFamily="34" charset="-127"/>
              </a:rPr>
              <a:t>Accumulator</a:t>
            </a:r>
            <a:r>
              <a:rPr lang="en-US" altLang="ko-KR" sz="2000">
                <a:cs typeface="굴림" panose="020B0600000101010101" pitchFamily="34" charset="-127"/>
              </a:rPr>
              <a:t> (</a:t>
            </a:r>
            <a:r>
              <a:rPr lang="en-US" altLang="ko-KR" sz="2000">
                <a:solidFill>
                  <a:schemeClr val="tx2"/>
                </a:solidFill>
                <a:cs typeface="굴림" panose="020B0600000101010101" pitchFamily="34" charset="-127"/>
              </a:rPr>
              <a:t>AC</a:t>
            </a:r>
            <a:r>
              <a:rPr lang="en-US" altLang="ko-KR" sz="2000">
                <a:cs typeface="굴림" panose="020B0600000101010101" pitchFamily="34" charset="-127"/>
              </a:rPr>
              <a:t>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58631DE-F13A-4E54-B0CC-04D8733D2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301625"/>
            <a:ext cx="4548187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PROCESSOR REGISTERS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E098CD4-D6AE-49CD-8AA4-A721930BC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0" y="0"/>
            <a:ext cx="16557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Instruction codes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F8DD517-93D6-46A5-8ADD-9B3789111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009650"/>
            <a:ext cx="8401050" cy="537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The significance of a general purpose register is that it can be used for loading operands and storing results</a:t>
            </a:r>
          </a:p>
          <a:p>
            <a:pPr lvl="1">
              <a:lnSpc>
                <a:spcPct val="100000"/>
              </a:lnSpc>
            </a:pPr>
            <a:r>
              <a:rPr lang="en-US" altLang="ko-KR" sz="1600">
                <a:cs typeface="굴림" panose="020B0600000101010101" pitchFamily="34" charset="-127"/>
              </a:rPr>
              <a:t>e.g. load AC with the contents of a specific memory location; store the contents of AC into a specified memory location</a:t>
            </a:r>
          </a:p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Often a processor will need a scratch register to store intermediate results or other temporary data; in the Basic Computer this is the </a:t>
            </a:r>
            <a:r>
              <a:rPr lang="en-US" altLang="ko-KR" sz="2000" i="1">
                <a:cs typeface="굴림" panose="020B0600000101010101" pitchFamily="34" charset="-127"/>
              </a:rPr>
              <a:t>Temporary Register</a:t>
            </a:r>
            <a:r>
              <a:rPr lang="en-US" altLang="ko-KR" sz="2000">
                <a:cs typeface="굴림" panose="020B0600000101010101" pitchFamily="34" charset="-127"/>
              </a:rPr>
              <a:t> (</a:t>
            </a:r>
            <a:r>
              <a:rPr lang="en-US" altLang="ko-KR" sz="2000">
                <a:solidFill>
                  <a:schemeClr val="tx2"/>
                </a:solidFill>
                <a:cs typeface="굴림" panose="020B0600000101010101" pitchFamily="34" charset="-127"/>
              </a:rPr>
              <a:t>TR</a:t>
            </a:r>
            <a:r>
              <a:rPr lang="en-US" altLang="ko-KR" sz="2000">
                <a:cs typeface="굴림" panose="020B0600000101010101" pitchFamily="34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The Basic Computer uses a very simple model of input/output (I/O) operations</a:t>
            </a:r>
          </a:p>
          <a:p>
            <a:pPr lvl="1">
              <a:lnSpc>
                <a:spcPct val="100000"/>
              </a:lnSpc>
            </a:pPr>
            <a:r>
              <a:rPr lang="en-US" altLang="ko-KR" sz="1600">
                <a:cs typeface="굴림" panose="020B0600000101010101" pitchFamily="34" charset="-127"/>
              </a:rPr>
              <a:t>Input devices are considered to send 8 bits of character data to the processor</a:t>
            </a:r>
          </a:p>
          <a:p>
            <a:pPr lvl="1">
              <a:lnSpc>
                <a:spcPct val="100000"/>
              </a:lnSpc>
            </a:pPr>
            <a:r>
              <a:rPr lang="en-US" altLang="ko-KR" sz="1600">
                <a:cs typeface="굴림" panose="020B0600000101010101" pitchFamily="34" charset="-127"/>
              </a:rPr>
              <a:t>The processor can send 8 bits of character data to output devices</a:t>
            </a:r>
          </a:p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The </a:t>
            </a:r>
            <a:r>
              <a:rPr lang="en-US" altLang="ko-KR" sz="2000" i="1">
                <a:cs typeface="굴림" panose="020B0600000101010101" pitchFamily="34" charset="-127"/>
              </a:rPr>
              <a:t>Input Register</a:t>
            </a:r>
            <a:r>
              <a:rPr lang="en-US" altLang="ko-KR" sz="2000">
                <a:cs typeface="굴림" panose="020B0600000101010101" pitchFamily="34" charset="-127"/>
              </a:rPr>
              <a:t> (</a:t>
            </a:r>
            <a:r>
              <a:rPr lang="en-US" altLang="ko-KR" sz="2000">
                <a:solidFill>
                  <a:schemeClr val="tx2"/>
                </a:solidFill>
                <a:cs typeface="굴림" panose="020B0600000101010101" pitchFamily="34" charset="-127"/>
              </a:rPr>
              <a:t>INPR</a:t>
            </a:r>
            <a:r>
              <a:rPr lang="en-US" altLang="ko-KR" sz="2000">
                <a:cs typeface="굴림" panose="020B0600000101010101" pitchFamily="34" charset="-127"/>
              </a:rPr>
              <a:t>) holds an 8 bit character gotten from an input device</a:t>
            </a:r>
          </a:p>
          <a:p>
            <a:pPr>
              <a:lnSpc>
                <a:spcPct val="100000"/>
              </a:lnSpc>
            </a:pPr>
            <a:r>
              <a:rPr lang="en-US" altLang="ko-KR" sz="2000">
                <a:cs typeface="굴림" panose="020B0600000101010101" pitchFamily="34" charset="-127"/>
              </a:rPr>
              <a:t>The </a:t>
            </a:r>
            <a:r>
              <a:rPr lang="en-US" altLang="ko-KR" sz="2000" i="1">
                <a:cs typeface="굴림" panose="020B0600000101010101" pitchFamily="34" charset="-127"/>
              </a:rPr>
              <a:t>Output Register</a:t>
            </a:r>
            <a:r>
              <a:rPr lang="en-US" altLang="ko-KR" sz="2000">
                <a:cs typeface="굴림" panose="020B0600000101010101" pitchFamily="34" charset="-127"/>
              </a:rPr>
              <a:t> (</a:t>
            </a:r>
            <a:r>
              <a:rPr lang="en-US" altLang="ko-KR" sz="2000">
                <a:solidFill>
                  <a:schemeClr val="tx2"/>
                </a:solidFill>
                <a:cs typeface="굴림" panose="020B0600000101010101" pitchFamily="34" charset="-127"/>
              </a:rPr>
              <a:t>OUTR</a:t>
            </a:r>
            <a:r>
              <a:rPr lang="en-US" altLang="ko-KR" sz="2000">
                <a:cs typeface="굴림" panose="020B0600000101010101" pitchFamily="34" charset="-127"/>
              </a:rPr>
              <a:t>) holds an 8 bit character to be send to an output device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958E60C-D0EB-4854-A093-E3E4BE73B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7388" y="315913"/>
            <a:ext cx="5616575" cy="422275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>
                <a:cs typeface="굴림" panose="020B0600000101010101" pitchFamily="34" charset="-127"/>
              </a:rPr>
              <a:t>BASIC COMPUTER  REGISTERS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4D54894-B9B0-4F2E-BFBD-8A40FAA7B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86263"/>
            <a:ext cx="20002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/>
              <a:t>List of Registers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8C5D6E99-6D43-4A3A-BAD0-A1645BDB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52963"/>
            <a:ext cx="5902325" cy="18843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07AA974-15CA-4139-949B-C3FD7D76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638675"/>
            <a:ext cx="6440488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5715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lvl="1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DR           16        Data Register	 Holds memory operand</a:t>
            </a:r>
          </a:p>
          <a:p>
            <a:pPr lvl="1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AR           12        Address Register         Holds address for memory</a:t>
            </a:r>
          </a:p>
          <a:p>
            <a:pPr lvl="1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AC           16        Accumulator	 	 Processor register</a:t>
            </a:r>
          </a:p>
          <a:p>
            <a:pPr lvl="1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IR	            16        Instruction Register     Holds instruction code</a:t>
            </a:r>
          </a:p>
          <a:p>
            <a:pPr lvl="1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PC           12        Program Counter	 Holds address of instruction</a:t>
            </a:r>
          </a:p>
          <a:p>
            <a:pPr lvl="1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TR           16        Temporary Register     Holds temporary data</a:t>
            </a:r>
          </a:p>
          <a:p>
            <a:pPr lvl="1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INPR         8         Input Register              Holds input character</a:t>
            </a:r>
          </a:p>
          <a:p>
            <a:pPr lvl="1">
              <a:lnSpc>
                <a:spcPct val="91000"/>
              </a:lnSpc>
              <a:spcBef>
                <a:spcPct val="18000"/>
              </a:spcBef>
            </a:pPr>
            <a:r>
              <a:rPr lang="en-US" altLang="ko-KR" sz="1400"/>
              <a:t>OUTR       8	         Output Register           Holds output character</a:t>
            </a:r>
          </a:p>
          <a:p>
            <a:pPr latinLnBrk="1">
              <a:lnSpc>
                <a:spcPct val="90000"/>
              </a:lnSpc>
            </a:pPr>
            <a:endParaRPr lang="en-US" altLang="ko-KR" sz="1400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277668CA-8995-441D-8395-32D30AC6A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0"/>
            <a:ext cx="9890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ko-KR" sz="1400" i="1"/>
              <a:t>Registers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9AC7514-BCDF-415C-ABE0-2073F894B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792163"/>
            <a:ext cx="3711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/>
              <a:t>Registers in the Basic Computer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5A844BF5-0C8E-4E73-A86C-039F92F68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1538288"/>
            <a:ext cx="1582738" cy="2238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7F5E7A2C-D8F1-4761-A793-DEAC73C2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1335088"/>
            <a:ext cx="349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238C94CA-AD9C-4A98-B7F5-9AC92F4DC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1335088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79CC3A17-6E72-40A8-A14A-17F082A72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1519238"/>
            <a:ext cx="4286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7D480BA-E41C-4D0F-B310-002E6B11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2624138"/>
            <a:ext cx="2152650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4BB131EC-430C-4567-906A-CF405E701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2430463"/>
            <a:ext cx="349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DF5D3464-0AFF-454F-8F7F-D2F0BB17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430463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BA943D50-A2D9-4399-AA47-52D36DFD9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25" y="2605088"/>
            <a:ext cx="3587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17092E84-B8AD-4EAB-AF60-3202232EE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3165475"/>
            <a:ext cx="2152650" cy="22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50366645-AE6B-4E4D-94DD-8C764E6B2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2952750"/>
            <a:ext cx="349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E30BAF8E-4D47-4D54-BD37-CECF110AF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952750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9" name="Rectangle 19">
            <a:extLst>
              <a:ext uri="{FF2B5EF4-FFF2-40B4-BE49-F238E27FC236}">
                <a16:creationId xmlns:a16="http://schemas.microsoft.com/office/drawing/2014/main" id="{01FFE2A9-37E6-4956-ADB8-AE3092D82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25" y="3146425"/>
            <a:ext cx="4175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TR</a:t>
            </a:r>
          </a:p>
        </p:txBody>
      </p:sp>
      <p:sp>
        <p:nvSpPr>
          <p:cNvPr id="10260" name="Rectangle 20">
            <a:extLst>
              <a:ext uri="{FF2B5EF4-FFF2-40B4-BE49-F238E27FC236}">
                <a16:creationId xmlns:a16="http://schemas.microsoft.com/office/drawing/2014/main" id="{D503A06C-C38C-42AA-B6FD-239253DB9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3709988"/>
            <a:ext cx="941387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261" name="Rectangle 21">
            <a:extLst>
              <a:ext uri="{FF2B5EF4-FFF2-40B4-BE49-F238E27FC236}">
                <a16:creationId xmlns:a16="http://schemas.microsoft.com/office/drawing/2014/main" id="{077D4AE8-DFA0-402E-8B53-7D591068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3486150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62" name="Rectangle 22">
            <a:extLst>
              <a:ext uri="{FF2B5EF4-FFF2-40B4-BE49-F238E27FC236}">
                <a16:creationId xmlns:a16="http://schemas.microsoft.com/office/drawing/2014/main" id="{5FC3B9C0-9129-483F-A39B-4975A2DFF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3486150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3" name="Rectangle 23">
            <a:extLst>
              <a:ext uri="{FF2B5EF4-FFF2-40B4-BE49-F238E27FC236}">
                <a16:creationId xmlns:a16="http://schemas.microsoft.com/office/drawing/2014/main" id="{E0548484-3275-4DD0-905A-616A51A43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3687763"/>
            <a:ext cx="6842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OUTR</a:t>
            </a:r>
          </a:p>
        </p:txBody>
      </p:sp>
      <p:sp>
        <p:nvSpPr>
          <p:cNvPr id="10264" name="Rectangle 24">
            <a:extLst>
              <a:ext uri="{FF2B5EF4-FFF2-40B4-BE49-F238E27FC236}">
                <a16:creationId xmlns:a16="http://schemas.microsoft.com/office/drawing/2014/main" id="{968DBA37-8BBA-4125-9A2C-EB62CED59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3165475"/>
            <a:ext cx="2154238" cy="22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265" name="Rectangle 25">
            <a:extLst>
              <a:ext uri="{FF2B5EF4-FFF2-40B4-BE49-F238E27FC236}">
                <a16:creationId xmlns:a16="http://schemas.microsoft.com/office/drawing/2014/main" id="{2C47ECF5-8A3C-4531-8999-E8F861214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88" y="2943225"/>
            <a:ext cx="349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0266" name="Rectangle 26">
            <a:extLst>
              <a:ext uri="{FF2B5EF4-FFF2-40B4-BE49-F238E27FC236}">
                <a16:creationId xmlns:a16="http://schemas.microsoft.com/office/drawing/2014/main" id="{23A4D858-89E5-4B33-AAF9-57DFA4EF1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2943225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7" name="Rectangle 27">
            <a:extLst>
              <a:ext uri="{FF2B5EF4-FFF2-40B4-BE49-F238E27FC236}">
                <a16:creationId xmlns:a16="http://schemas.microsoft.com/office/drawing/2014/main" id="{21B02439-334A-4F22-8703-641F2C8F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3146425"/>
            <a:ext cx="4381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DR</a:t>
            </a:r>
          </a:p>
        </p:txBody>
      </p:sp>
      <p:sp>
        <p:nvSpPr>
          <p:cNvPr id="10268" name="Rectangle 28">
            <a:extLst>
              <a:ext uri="{FF2B5EF4-FFF2-40B4-BE49-F238E27FC236}">
                <a16:creationId xmlns:a16="http://schemas.microsoft.com/office/drawing/2014/main" id="{EAE122E7-C084-46F7-B1BC-258C32E65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3709988"/>
            <a:ext cx="2154238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269" name="Rectangle 29">
            <a:extLst>
              <a:ext uri="{FF2B5EF4-FFF2-40B4-BE49-F238E27FC236}">
                <a16:creationId xmlns:a16="http://schemas.microsoft.com/office/drawing/2014/main" id="{2EB0478C-5B5C-4AEB-94D5-6E3FA43CE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88" y="3505200"/>
            <a:ext cx="349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0270" name="Rectangle 30">
            <a:extLst>
              <a:ext uri="{FF2B5EF4-FFF2-40B4-BE49-F238E27FC236}">
                <a16:creationId xmlns:a16="http://schemas.microsoft.com/office/drawing/2014/main" id="{2D27263C-146A-4E8F-B9D0-4625A29E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3505200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1" name="Rectangle 31">
            <a:extLst>
              <a:ext uri="{FF2B5EF4-FFF2-40B4-BE49-F238E27FC236}">
                <a16:creationId xmlns:a16="http://schemas.microsoft.com/office/drawing/2014/main" id="{7CA6E2FD-B33F-4D22-B01E-EBAAF72D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3687763"/>
            <a:ext cx="4381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AC</a:t>
            </a:r>
          </a:p>
        </p:txBody>
      </p:sp>
      <p:sp>
        <p:nvSpPr>
          <p:cNvPr id="10272" name="Rectangle 32">
            <a:extLst>
              <a:ext uri="{FF2B5EF4-FFF2-40B4-BE49-F238E27FC236}">
                <a16:creationId xmlns:a16="http://schemas.microsoft.com/office/drawing/2014/main" id="{810C118D-1DCA-46E9-8C9B-4CB67C03F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079625"/>
            <a:ext cx="1582738" cy="22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273" name="Rectangle 33">
            <a:extLst>
              <a:ext uri="{FF2B5EF4-FFF2-40B4-BE49-F238E27FC236}">
                <a16:creationId xmlns:a16="http://schemas.microsoft.com/office/drawing/2014/main" id="{3C21F2B5-8D93-4A0F-8FD0-9B5CDF28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1866900"/>
            <a:ext cx="3492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0274" name="Rectangle 34">
            <a:extLst>
              <a:ext uri="{FF2B5EF4-FFF2-40B4-BE49-F238E27FC236}">
                <a16:creationId xmlns:a16="http://schemas.microsoft.com/office/drawing/2014/main" id="{BE482AE5-29B7-4801-B2A1-894393AB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1866900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5" name="Rectangle 35">
            <a:extLst>
              <a:ext uri="{FF2B5EF4-FFF2-40B4-BE49-F238E27FC236}">
                <a16:creationId xmlns:a16="http://schemas.microsoft.com/office/drawing/2014/main" id="{710BB469-18E5-4867-9725-BD37C00D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2060575"/>
            <a:ext cx="4381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0276" name="Rectangle 36">
            <a:extLst>
              <a:ext uri="{FF2B5EF4-FFF2-40B4-BE49-F238E27FC236}">
                <a16:creationId xmlns:a16="http://schemas.microsoft.com/office/drawing/2014/main" id="{0CF55CCA-FDE0-49B8-8504-5735B7FAB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709988"/>
            <a:ext cx="941388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277" name="Rectangle 37">
            <a:extLst>
              <a:ext uri="{FF2B5EF4-FFF2-40B4-BE49-F238E27FC236}">
                <a16:creationId xmlns:a16="http://schemas.microsoft.com/office/drawing/2014/main" id="{99E325BC-EA69-4CCC-BD27-8E2EB7058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013" y="3687763"/>
            <a:ext cx="6064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INPR</a:t>
            </a:r>
          </a:p>
        </p:txBody>
      </p:sp>
      <p:sp>
        <p:nvSpPr>
          <p:cNvPr id="10278" name="Rectangle 38">
            <a:extLst>
              <a:ext uri="{FF2B5EF4-FFF2-40B4-BE49-F238E27FC236}">
                <a16:creationId xmlns:a16="http://schemas.microsoft.com/office/drawing/2014/main" id="{19660F7D-48A7-4EA4-8C5F-C0DB5DE02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25" y="3486150"/>
            <a:ext cx="265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7C706A29-772B-446F-BA59-969E92FF7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3" y="3486150"/>
            <a:ext cx="265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A1264798-BBE7-49B7-B583-35AF9CDB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1439863"/>
            <a:ext cx="2154238" cy="1063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04A2A192-7693-462E-9CFD-B29E0DFB1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1663700"/>
            <a:ext cx="8620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Memory</a:t>
            </a:r>
          </a:p>
          <a:p>
            <a:pPr eaLnBrk="1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10282" name="Rectangle 42">
            <a:extLst>
              <a:ext uri="{FF2B5EF4-FFF2-40B4-BE49-F238E27FC236}">
                <a16:creationId xmlns:a16="http://schemas.microsoft.com/office/drawing/2014/main" id="{6AF6C535-EFC7-4405-B1F8-079F9B7E1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2166938"/>
            <a:ext cx="1809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  <a:p>
            <a:pPr eaLnBrk="1">
              <a:lnSpc>
                <a:spcPct val="90000"/>
              </a:lnSpc>
            </a:pPr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10283" name="Rectangle 43">
            <a:extLst>
              <a:ext uri="{FF2B5EF4-FFF2-40B4-BE49-F238E27FC236}">
                <a16:creationId xmlns:a16="http://schemas.microsoft.com/office/drawing/2014/main" id="{00FC2ECE-6CD7-4F69-B373-E1622575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1957388"/>
            <a:ext cx="9683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4096 x 16</a:t>
            </a:r>
          </a:p>
        </p:txBody>
      </p:sp>
      <p:sp>
        <p:nvSpPr>
          <p:cNvPr id="10284" name="Line 46">
            <a:extLst>
              <a:ext uri="{FF2B5EF4-FFF2-40B4-BE49-F238E27FC236}">
                <a16:creationId xmlns:a16="http://schemas.microsoft.com/office/drawing/2014/main" id="{E986240A-71D2-4A48-AE7E-4CA1F6F7A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1575" y="1200150"/>
            <a:ext cx="0" cy="29432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5" name="Line 47">
            <a:extLst>
              <a:ext uri="{FF2B5EF4-FFF2-40B4-BE49-F238E27FC236}">
                <a16:creationId xmlns:a16="http://schemas.microsoft.com/office/drawing/2014/main" id="{79310FEF-E708-4E11-85F4-5BD9067F6B6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078288" y="1316038"/>
            <a:ext cx="0" cy="5791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6" name="Line 48">
            <a:extLst>
              <a:ext uri="{FF2B5EF4-FFF2-40B4-BE49-F238E27FC236}">
                <a16:creationId xmlns:a16="http://schemas.microsoft.com/office/drawing/2014/main" id="{3E819BC6-4272-40E2-BF7A-96F533031ED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584450" y="-168275"/>
            <a:ext cx="0" cy="27622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7" name="Line 49">
            <a:extLst>
              <a:ext uri="{FF2B5EF4-FFF2-40B4-BE49-F238E27FC236}">
                <a16:creationId xmlns:a16="http://schemas.microsoft.com/office/drawing/2014/main" id="{11D21CC8-C332-4305-B8D6-1263230DB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8750" y="1254125"/>
            <a:ext cx="0" cy="16192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8" name="Line 50">
            <a:extLst>
              <a:ext uri="{FF2B5EF4-FFF2-40B4-BE49-F238E27FC236}">
                <a16:creationId xmlns:a16="http://schemas.microsoft.com/office/drawing/2014/main" id="{8FA36D1D-70C0-4986-BC5F-8C2CD3C976C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456238" y="1417638"/>
            <a:ext cx="0" cy="29337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9" name="Line 51">
            <a:extLst>
              <a:ext uri="{FF2B5EF4-FFF2-40B4-BE49-F238E27FC236}">
                <a16:creationId xmlns:a16="http://schemas.microsoft.com/office/drawing/2014/main" id="{16A24A43-CED7-4B7E-8661-8D282B809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0550" y="2892425"/>
            <a:ext cx="0" cy="12287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0" name="Text Box 52">
            <a:extLst>
              <a:ext uri="{FF2B5EF4-FFF2-40B4-BE49-F238E27FC236}">
                <a16:creationId xmlns:a16="http://schemas.microsoft.com/office/drawing/2014/main" id="{3673FBE5-9A11-45FC-84F9-C0DE45D9A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2676525"/>
            <a:ext cx="5603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400"/>
              <a:t>CPU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6714</TotalTime>
  <Words>3723</Words>
  <Application>Microsoft Office PowerPoint</Application>
  <PresentationFormat>On-screen Show (4:3)</PresentationFormat>
  <Paragraphs>1289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기본 디자인</vt:lpstr>
      <vt:lpstr>BASIC  COMPUTER  ORGANIZATION  AND  DESIGN</vt:lpstr>
      <vt:lpstr>INTRODUCTION</vt:lpstr>
      <vt:lpstr>THE BASIC COMPUTER</vt:lpstr>
      <vt:lpstr>INSTRUCTIONS</vt:lpstr>
      <vt:lpstr>INSTRUCTION FORMAT</vt:lpstr>
      <vt:lpstr>ADDRESSING MODES</vt:lpstr>
      <vt:lpstr>PROCESSOR REGISTERS</vt:lpstr>
      <vt:lpstr>PROCESSOR REGISTERS</vt:lpstr>
      <vt:lpstr>BASIC COMPUTER  REGISTERS</vt:lpstr>
      <vt:lpstr>COMMON  BUS  SYSTEM</vt:lpstr>
      <vt:lpstr>COMMON  BUS  SYSTEM</vt:lpstr>
      <vt:lpstr>COMMON  BUS  SYSTEM</vt:lpstr>
      <vt:lpstr>COMMON  BUS  SYSTEM</vt:lpstr>
      <vt:lpstr>BASIC COMPUTER  INSTRUCTIONS</vt:lpstr>
      <vt:lpstr>BASIC  COMPUTER  INSTRUCTIONS</vt:lpstr>
      <vt:lpstr>INSTRUCTION  SET  COMPLETENESS</vt:lpstr>
      <vt:lpstr>CONTROL UNIT</vt:lpstr>
      <vt:lpstr>TIMING  AND  CONTROL</vt:lpstr>
      <vt:lpstr>TIMING  SIGNALS</vt:lpstr>
      <vt:lpstr>INSTRUCTION  CYCLE</vt:lpstr>
      <vt:lpstr>FETCH and DECODE</vt:lpstr>
      <vt:lpstr>DETERMINE  THE  TYPE  OF  INSTRUCTION</vt:lpstr>
      <vt:lpstr>REGISTER  REFERENCE  INSTRUCTIONS</vt:lpstr>
      <vt:lpstr>MEMORY  REFERENCE  INSTRUCTIONS</vt:lpstr>
      <vt:lpstr>MEMORY  REFERENCE  INSTRUCTIONS</vt:lpstr>
      <vt:lpstr>MEMORY  REFERENCE  INSTRUCTIONS</vt:lpstr>
      <vt:lpstr>FLOWCHART FOR MEMORY REFERENCE INSTRUCTIONS</vt:lpstr>
      <vt:lpstr>INPUT-OUTPUT  AND  INTERRUPT</vt:lpstr>
      <vt:lpstr>PROGRAM  CONTROLLED  DATA  TRANSFER</vt:lpstr>
      <vt:lpstr>INPUT-OUTPUT  INSTRUCTIONS</vt:lpstr>
      <vt:lpstr>PROGRAM-CONTROLLED  INPUT/OUTPUT</vt:lpstr>
      <vt:lpstr>INTERRUPT  INITIATED  INPUT/OUTPUT</vt:lpstr>
      <vt:lpstr>FLOWCHART  FOR  INTERRUPT  CYCLE</vt:lpstr>
      <vt:lpstr>REGISTER  TRANSFER  OPERATIONS  IN  INTERRUPT CYCLE</vt:lpstr>
      <vt:lpstr>FURTHER  QUESTIONS  ON  INTERRUPT</vt:lpstr>
      <vt:lpstr>COMPLETE  COMPUTER  DESCRIPTION Flowchart  of  Operations</vt:lpstr>
      <vt:lpstr>COMPLETE  COMPUTER  DESCRIPTION        Microoperations</vt:lpstr>
      <vt:lpstr>COMPLETE  COMPUTER  DESCRIPTION        Microoperations</vt:lpstr>
      <vt:lpstr>DESIGN  OF  BASIC  COMPUTER(BC)</vt:lpstr>
      <vt:lpstr>CONTROL  OF  REGISTERS  AND  MEMORY</vt:lpstr>
      <vt:lpstr>CONTROL  OF  FLAGS</vt:lpstr>
      <vt:lpstr>CONTROL  OF  COMMON  BUS</vt:lpstr>
      <vt:lpstr>DESIGN  OF  ACCUMULATOR  LOGIC</vt:lpstr>
      <vt:lpstr>CONTROL  OF  AC  REGISTER</vt:lpstr>
      <vt:lpstr>ALU (Adder &amp; Logic Circuits)</vt:lpstr>
      <vt:lpstr>PowerPoint Presentation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COMPUTER ORGANIZATION  AND  DESIGN</dc:title>
  <dc:creator>Archilab</dc:creator>
  <cp:lastModifiedBy>Unknown User</cp:lastModifiedBy>
  <cp:revision>178</cp:revision>
  <dcterms:created xsi:type="dcterms:W3CDTF">1998-03-02T08:57:48Z</dcterms:created>
  <dcterms:modified xsi:type="dcterms:W3CDTF">2020-09-08T07:47:14Z</dcterms:modified>
</cp:coreProperties>
</file>