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8"/>
  </p:notesMasterIdLst>
  <p:sldIdLst>
    <p:sldId id="277" r:id="rId2"/>
    <p:sldId id="278" r:id="rId3"/>
    <p:sldId id="260" r:id="rId4"/>
    <p:sldId id="261" r:id="rId5"/>
    <p:sldId id="279" r:id="rId6"/>
    <p:sldId id="263" r:id="rId7"/>
    <p:sldId id="265" r:id="rId8"/>
    <p:sldId id="266" r:id="rId9"/>
    <p:sldId id="267" r:id="rId10"/>
    <p:sldId id="268" r:id="rId11"/>
    <p:sldId id="281" r:id="rId12"/>
    <p:sldId id="270" r:id="rId13"/>
    <p:sldId id="271" r:id="rId14"/>
    <p:sldId id="280" r:id="rId15"/>
    <p:sldId id="258"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A44A8-4806-4909-A39E-CE9C1FEA2112}" v="400" dt="2021-12-21T16:12:08.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7D5D5-7484-4138-990E-197F2928BB42}" type="datetimeFigureOut">
              <a:rPr lang="en-GB" smtClean="0"/>
              <a:t>23/12/2021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58870-2163-4517-B515-84741136C9F8}" type="slidenum">
              <a:rPr lang="en-GB" smtClean="0"/>
              <a:t>‹#›</a:t>
            </a:fld>
            <a:endParaRPr lang="en-GB"/>
          </a:p>
        </p:txBody>
      </p:sp>
    </p:spTree>
    <p:extLst>
      <p:ext uri="{BB962C8B-B14F-4D97-AF65-F5344CB8AC3E}">
        <p14:creationId xmlns:p14="http://schemas.microsoft.com/office/powerpoint/2010/main" val="2859558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9089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2681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3992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1838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6029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12/23/2021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20599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12/23/2021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18397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12/23/2021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0741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12/23/2021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6974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12/23/2021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8294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12/23/2021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0357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12/23/2021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119789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Mean_value_theorem#cite_note-1"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en.wikipedia.org/wiki/Mean_value_theorem#cite_note-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33655-E4DB-4873-8986-161152AA8B4F}"/>
              </a:ext>
            </a:extLst>
          </p:cNvPr>
          <p:cNvSpPr>
            <a:spLocks noGrp="1"/>
          </p:cNvSpPr>
          <p:nvPr>
            <p:ph type="title"/>
          </p:nvPr>
        </p:nvSpPr>
        <p:spPr>
          <a:xfrm>
            <a:off x="994537" y="-60339"/>
            <a:ext cx="9315654" cy="5811866"/>
          </a:xfrm>
        </p:spPr>
        <p:txBody>
          <a:bodyPr anchor="ctr">
            <a:normAutofit/>
          </a:bodyPr>
          <a:lstStyle/>
          <a:p>
            <a:pPr algn="l"/>
            <a:r>
              <a:rPr lang="en-US" sz="4800" dirty="0">
                <a:latin typeface="Lucida Sans Unicode"/>
                <a:cs typeface="Calibri Light"/>
              </a:rPr>
              <a:t>Rolle's Theorem </a:t>
            </a:r>
            <a:br>
              <a:rPr lang="en-US" sz="4800" dirty="0">
                <a:latin typeface="Lucida Sans Unicode"/>
                <a:cs typeface="Calibri Light"/>
              </a:rPr>
            </a:br>
            <a:r>
              <a:rPr lang="en-US" sz="4800" dirty="0">
                <a:latin typeface="Lucida Sans Unicode"/>
                <a:cs typeface="Calibri Light"/>
              </a:rPr>
              <a:t>and </a:t>
            </a:r>
            <a:br>
              <a:rPr lang="en-US" sz="4800" dirty="0">
                <a:latin typeface="Lucida Sans Unicode"/>
                <a:cs typeface="Calibri Light"/>
              </a:rPr>
            </a:br>
            <a:r>
              <a:rPr lang="en-US" sz="4800" dirty="0">
                <a:latin typeface="Lucida Sans Unicode"/>
                <a:cs typeface="Calibri Light"/>
              </a:rPr>
              <a:t>Lagrange Mean Value Theorem</a:t>
            </a:r>
            <a:endParaRPr lang="en-US" dirty="0"/>
          </a:p>
        </p:txBody>
      </p:sp>
      <p:sp>
        <p:nvSpPr>
          <p:cNvPr id="3" name="Content Placeholder 2">
            <a:extLst>
              <a:ext uri="{FF2B5EF4-FFF2-40B4-BE49-F238E27FC236}">
                <a16:creationId xmlns:a16="http://schemas.microsoft.com/office/drawing/2014/main" id="{6803254D-A03B-47A9-B460-09F7C0904D3E}"/>
              </a:ext>
            </a:extLst>
          </p:cNvPr>
          <p:cNvSpPr>
            <a:spLocks noGrp="1"/>
          </p:cNvSpPr>
          <p:nvPr>
            <p:ph idx="1"/>
          </p:nvPr>
        </p:nvSpPr>
        <p:spPr>
          <a:xfrm>
            <a:off x="8264238" y="4190191"/>
            <a:ext cx="5329250" cy="2668617"/>
          </a:xfrm>
        </p:spPr>
        <p:txBody>
          <a:bodyPr anchor="ctr">
            <a:normAutofit/>
          </a:bodyPr>
          <a:lstStyle/>
          <a:p>
            <a:pPr marL="344170" indent="-344170">
              <a:lnSpc>
                <a:spcPct val="100000"/>
              </a:lnSpc>
            </a:pPr>
            <a:r>
              <a:rPr lang="en-US" sz="2400" dirty="0">
                <a:cs typeface="Arial"/>
              </a:rPr>
              <a:t> Aditya Maharjan</a:t>
            </a:r>
            <a:endParaRPr lang="en-US" dirty="0"/>
          </a:p>
          <a:p>
            <a:pPr marL="344170" indent="-344170">
              <a:lnSpc>
                <a:spcPct val="100000"/>
              </a:lnSpc>
            </a:pPr>
            <a:r>
              <a:rPr lang="en-US" sz="2400" dirty="0">
                <a:cs typeface="Arial"/>
              </a:rPr>
              <a:t> Saimon Ghimire</a:t>
            </a:r>
          </a:p>
          <a:p>
            <a:pPr marL="344170" indent="-344170">
              <a:lnSpc>
                <a:spcPct val="100000"/>
              </a:lnSpc>
            </a:pPr>
            <a:r>
              <a:rPr lang="en-US" sz="2400" dirty="0">
                <a:cs typeface="Arial"/>
              </a:rPr>
              <a:t>Lisah Manandhar</a:t>
            </a:r>
          </a:p>
          <a:p>
            <a:pPr marL="344170" indent="-344170">
              <a:lnSpc>
                <a:spcPct val="100000"/>
              </a:lnSpc>
            </a:pPr>
            <a:r>
              <a:rPr lang="en-US" sz="2400" dirty="0">
                <a:cs typeface="Arial"/>
              </a:rPr>
              <a:t>Ujjwal Bista</a:t>
            </a:r>
          </a:p>
        </p:txBody>
      </p:sp>
    </p:spTree>
    <p:extLst>
      <p:ext uri="{BB962C8B-B14F-4D97-AF65-F5344CB8AC3E}">
        <p14:creationId xmlns:p14="http://schemas.microsoft.com/office/powerpoint/2010/main" val="3737988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892B62-9359-4C48-A938-2BEECFF00C3B}"/>
              </a:ext>
            </a:extLst>
          </p:cNvPr>
          <p:cNvPicPr>
            <a:picLocks noChangeAspect="1"/>
          </p:cNvPicPr>
          <p:nvPr/>
        </p:nvPicPr>
        <p:blipFill>
          <a:blip r:embed="rId2"/>
          <a:stretch>
            <a:fillRect/>
          </a:stretch>
        </p:blipFill>
        <p:spPr>
          <a:xfrm>
            <a:off x="1976707" y="643631"/>
            <a:ext cx="800100" cy="338146"/>
          </a:xfrm>
          <a:prstGeom prst="rect">
            <a:avLst/>
          </a:prstGeom>
        </p:spPr>
      </p:pic>
      <p:sp>
        <p:nvSpPr>
          <p:cNvPr id="2" name="Title 1"/>
          <p:cNvSpPr>
            <a:spLocks noGrp="1"/>
          </p:cNvSpPr>
          <p:nvPr>
            <p:ph type="title"/>
          </p:nvPr>
        </p:nvSpPr>
        <p:spPr>
          <a:xfrm>
            <a:off x="874643" y="328278"/>
            <a:ext cx="7103166" cy="835214"/>
          </a:xfrm>
        </p:spPr>
        <p:txBody>
          <a:bodyPr>
            <a:normAutofit fontScale="90000"/>
          </a:bodyPr>
          <a:lstStyle/>
          <a:p>
            <a:r>
              <a:rPr lang="en-US" b="1" u="sng" dirty="0"/>
              <a:t>PROOF OF MEAN VALUE 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07165" y="848139"/>
                <a:ext cx="10310192" cy="5897218"/>
              </a:xfrm>
            </p:spPr>
            <p:txBody>
              <a:bodyPr anchor="t">
                <a:noAutofit/>
              </a:bodyPr>
              <a:lstStyle/>
              <a:p>
                <a:pPr marL="0" indent="0">
                  <a:buNone/>
                </a:pPr>
                <a:r>
                  <a:rPr lang="en-US" sz="1600" dirty="0"/>
                  <a:t>Let </a:t>
                </a:r>
                <a:r>
                  <a:rPr lang="en-US" sz="1600" i="1" dirty="0"/>
                  <a:t>f(x) </a:t>
                </a:r>
                <a:r>
                  <a:rPr lang="en-US" sz="1600" dirty="0"/>
                  <a:t>be a curve between the points </a:t>
                </a:r>
                <a:r>
                  <a:rPr lang="en-US" sz="1600" i="1" dirty="0"/>
                  <a:t>(</a:t>
                </a:r>
                <a:r>
                  <a:rPr lang="en-US" sz="1600" i="1" dirty="0" err="1"/>
                  <a:t>a,b</a:t>
                </a:r>
                <a:r>
                  <a:rPr lang="en-US" sz="1600" i="1" dirty="0"/>
                  <a:t>). </a:t>
                </a:r>
                <a:r>
                  <a:rPr lang="en-US" sz="1600" dirty="0"/>
                  <a:t>Let </a:t>
                </a:r>
                <a:r>
                  <a:rPr lang="en-US" sz="1600" i="1" dirty="0"/>
                  <a:t>g(x) </a:t>
                </a:r>
                <a:r>
                  <a:rPr lang="en-US" sz="1600" dirty="0"/>
                  <a:t>be the function representing the secant joining </a:t>
                </a:r>
                <a:r>
                  <a:rPr lang="en-US" sz="1600" i="1" dirty="0"/>
                  <a:t>f(a) </a:t>
                </a:r>
                <a:r>
                  <a:rPr lang="en-US" sz="1600" dirty="0"/>
                  <a:t>and </a:t>
                </a:r>
                <a:r>
                  <a:rPr lang="en-US" sz="1600" i="1" dirty="0"/>
                  <a:t>f(b). </a:t>
                </a:r>
                <a:endParaRPr lang="en-US" sz="1600" dirty="0"/>
              </a:p>
              <a:p>
                <a:pPr marL="0" indent="0">
                  <a:buNone/>
                </a:pPr>
                <a:r>
                  <a:rPr lang="en-US" sz="1600" dirty="0"/>
                  <a:t>For </a:t>
                </a:r>
                <a:r>
                  <a:rPr lang="en-US" sz="1600" i="1" dirty="0"/>
                  <a:t>g(x):</a:t>
                </a:r>
              </a:p>
              <a:p>
                <a:pPr marL="0" indent="0">
                  <a:buNone/>
                </a:pPr>
                <a:r>
                  <a:rPr lang="en-US" sz="1600" i="1" dirty="0"/>
                  <a:t> </a:t>
                </a:r>
                <a14:m>
                  <m:oMath xmlns:m="http://schemas.openxmlformats.org/officeDocument/2006/math">
                    <m:r>
                      <a:rPr lang="en-US" sz="1800" i="1" smtClean="0">
                        <a:latin typeface="Cambria Math" panose="02040503050406030204" pitchFamily="18" charset="0"/>
                      </a:rPr>
                      <m:t>𝑔</m:t>
                    </m:r>
                    <m:d>
                      <m:dPr>
                        <m:ctrlPr>
                          <a:rPr lang="en-US" sz="1800" i="1" smtClean="0">
                            <a:latin typeface="Cambria Math" panose="02040503050406030204" pitchFamily="18" charset="0"/>
                          </a:rPr>
                        </m:ctrlPr>
                      </m:dPr>
                      <m:e>
                        <m:r>
                          <a:rPr lang="en-US" sz="1800" i="1" smtClean="0">
                            <a:latin typeface="Cambria Math" panose="02040503050406030204" pitchFamily="18" charset="0"/>
                          </a:rPr>
                          <m:t>𝑥</m:t>
                        </m:r>
                      </m:e>
                    </m:d>
                    <m:r>
                      <a:rPr lang="en-US" sz="1800" i="0" smtClean="0">
                        <a:latin typeface="Cambria Math" panose="02040503050406030204" pitchFamily="18" charset="0"/>
                      </a:rPr>
                      <m:t>−</m:t>
                    </m:r>
                    <m:r>
                      <a:rPr lang="en-US" sz="1800" i="1" smtClean="0">
                        <a:latin typeface="Cambria Math" panose="02040503050406030204" pitchFamily="18" charset="0"/>
                      </a:rPr>
                      <m:t>𝑓</m:t>
                    </m:r>
                    <m:d>
                      <m:dPr>
                        <m:ctrlPr>
                          <a:rPr lang="en-US" sz="1800" i="1" smtClean="0">
                            <a:latin typeface="Cambria Math" panose="02040503050406030204" pitchFamily="18" charset="0"/>
                          </a:rPr>
                        </m:ctrlPr>
                      </m:dPr>
                      <m:e>
                        <m:r>
                          <a:rPr lang="en-US" sz="1800" i="1" smtClean="0">
                            <a:latin typeface="Cambria Math" panose="02040503050406030204" pitchFamily="18" charset="0"/>
                          </a:rPr>
                          <m:t>𝑎</m:t>
                        </m:r>
                      </m:e>
                    </m:d>
                    <m:r>
                      <a:rPr lang="en-US" sz="1800" i="0" smtClean="0">
                        <a:latin typeface="Cambria Math" panose="02040503050406030204" pitchFamily="18" charset="0"/>
                      </a:rPr>
                      <m:t>=</m:t>
                    </m:r>
                    <m:f>
                      <m:fPr>
                        <m:ctrlPr>
                          <a:rPr lang="en-US" sz="1800" i="1" smtClean="0">
                            <a:latin typeface="Cambria Math" panose="02040503050406030204" pitchFamily="18" charset="0"/>
                          </a:rPr>
                        </m:ctrlPr>
                      </m:fPr>
                      <m:num>
                        <m:r>
                          <a:rPr lang="en-US" sz="1800" i="1" smtClean="0">
                            <a:latin typeface="Cambria Math" panose="02040503050406030204" pitchFamily="18" charset="0"/>
                          </a:rPr>
                          <m:t>𝑓</m:t>
                        </m:r>
                        <m:d>
                          <m:dPr>
                            <m:ctrlPr>
                              <a:rPr lang="en-US" sz="1800" i="1" smtClean="0">
                                <a:latin typeface="Cambria Math" panose="02040503050406030204" pitchFamily="18" charset="0"/>
                              </a:rPr>
                            </m:ctrlPr>
                          </m:dPr>
                          <m:e>
                            <m:r>
                              <a:rPr lang="en-US" sz="1800" i="1" smtClean="0">
                                <a:latin typeface="Cambria Math" panose="02040503050406030204" pitchFamily="18" charset="0"/>
                              </a:rPr>
                              <m:t>𝑏</m:t>
                            </m:r>
                          </m:e>
                        </m:d>
                        <m:r>
                          <a:rPr lang="en-US" sz="1800" i="0" smtClean="0">
                            <a:latin typeface="Cambria Math" panose="02040503050406030204" pitchFamily="18" charset="0"/>
                          </a:rPr>
                          <m:t>−</m:t>
                        </m:r>
                        <m:r>
                          <a:rPr lang="en-US" sz="1800" i="1" smtClean="0">
                            <a:latin typeface="Cambria Math" panose="02040503050406030204" pitchFamily="18" charset="0"/>
                          </a:rPr>
                          <m:t>𝑓</m:t>
                        </m:r>
                        <m:d>
                          <m:dPr>
                            <m:ctrlPr>
                              <a:rPr lang="en-US" sz="1800" i="1" smtClean="0">
                                <a:latin typeface="Cambria Math" panose="02040503050406030204" pitchFamily="18" charset="0"/>
                              </a:rPr>
                            </m:ctrlPr>
                          </m:dPr>
                          <m:e>
                            <m:r>
                              <a:rPr lang="en-US" sz="1800" i="1" smtClean="0">
                                <a:latin typeface="Cambria Math" panose="02040503050406030204" pitchFamily="18" charset="0"/>
                              </a:rPr>
                              <m:t>𝑎</m:t>
                            </m:r>
                          </m:e>
                        </m:d>
                      </m:num>
                      <m:den>
                        <m:r>
                          <a:rPr lang="en-US" sz="1800" i="1" smtClean="0">
                            <a:latin typeface="Cambria Math" panose="02040503050406030204" pitchFamily="18" charset="0"/>
                          </a:rPr>
                          <m:t>𝑏</m:t>
                        </m:r>
                        <m:r>
                          <a:rPr lang="en-US" sz="1800" i="0" smtClean="0">
                            <a:latin typeface="Cambria Math" panose="02040503050406030204" pitchFamily="18" charset="0"/>
                          </a:rPr>
                          <m:t>−</m:t>
                        </m:r>
                        <m:r>
                          <a:rPr lang="en-US" sz="1800" i="1" smtClean="0">
                            <a:latin typeface="Cambria Math" panose="02040503050406030204" pitchFamily="18" charset="0"/>
                          </a:rPr>
                          <m:t>𝑎</m:t>
                        </m:r>
                      </m:den>
                    </m:f>
                    <m:d>
                      <m:dPr>
                        <m:ctrlPr>
                          <a:rPr lang="en-US" sz="1800" i="1" smtClean="0">
                            <a:latin typeface="Cambria Math" panose="02040503050406030204" pitchFamily="18" charset="0"/>
                          </a:rPr>
                        </m:ctrlPr>
                      </m:dPr>
                      <m:e>
                        <m:r>
                          <a:rPr lang="en-US" sz="1800" i="1" smtClean="0">
                            <a:latin typeface="Cambria Math" panose="02040503050406030204" pitchFamily="18" charset="0"/>
                          </a:rPr>
                          <m:t>𝑥</m:t>
                        </m:r>
                        <m:r>
                          <a:rPr lang="en-US" sz="1800" i="0" smtClean="0">
                            <a:latin typeface="Cambria Math" panose="02040503050406030204" pitchFamily="18" charset="0"/>
                          </a:rPr>
                          <m:t>−</m:t>
                        </m:r>
                        <m:r>
                          <a:rPr lang="en-US" sz="1800" i="1" smtClean="0">
                            <a:latin typeface="Cambria Math" panose="02040503050406030204" pitchFamily="18" charset="0"/>
                          </a:rPr>
                          <m:t>𝑎</m:t>
                        </m:r>
                      </m:e>
                    </m:d>
                  </m:oMath>
                </a14:m>
                <a:r>
                  <a:rPr lang="en-US" sz="1600" dirty="0"/>
                  <a:t>  </a:t>
                </a:r>
              </a:p>
              <a:p>
                <a:pPr marL="0" indent="0">
                  <a:buNone/>
                </a:pPr>
                <a:r>
                  <a:rPr lang="en-US" sz="1600" dirty="0"/>
                  <a:t>Now, let </a:t>
                </a:r>
                <a:r>
                  <a:rPr lang="en-US" sz="1600" i="1" dirty="0"/>
                  <a:t>h(x) = f(x) – g(x)</a:t>
                </a:r>
              </a:p>
              <a:p>
                <a:pPr marL="0" indent="0">
                  <a:buNone/>
                </a:pPr>
                <a:r>
                  <a:rPr lang="en-US" sz="1600" dirty="0"/>
                  <a:t>So,  </a:t>
                </a:r>
                <a:r>
                  <a:rPr lang="en-US" sz="1600" i="1" dirty="0"/>
                  <a:t>h(x) = f(x) - </a:t>
                </a:r>
                <a14:m>
                  <m:oMath xmlns:m="http://schemas.openxmlformats.org/officeDocument/2006/math">
                    <m:d>
                      <m:dPr>
                        <m:begChr m:val="["/>
                        <m:endChr m:val="]"/>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 </m:t>
                        </m:r>
                        <m:r>
                          <a:rPr lang="en-US" sz="1800" dirty="0" smtClean="0">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i="1">
                                    <a:latin typeface="Cambria Math" panose="02040503050406030204" pitchFamily="18" charset="0"/>
                                  </a:rPr>
                                  <m:t>𝑏</m:t>
                                </m:r>
                              </m:e>
                            </m:d>
                            <m:r>
                              <a:rPr lang="en-US" sz="1800">
                                <a:latin typeface="Cambria Math" panose="02040503050406030204" pitchFamily="18" charset="0"/>
                              </a:rPr>
                              <m:t>−</m:t>
                            </m:r>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i="1">
                                    <a:latin typeface="Cambria Math" panose="02040503050406030204" pitchFamily="18" charset="0"/>
                                  </a:rPr>
                                  <m:t>𝑎</m:t>
                                </m:r>
                              </m:e>
                            </m:d>
                          </m:num>
                          <m:den>
                            <m:r>
                              <a:rPr lang="en-US" sz="1800" i="1">
                                <a:latin typeface="Cambria Math" panose="02040503050406030204" pitchFamily="18" charset="0"/>
                              </a:rPr>
                              <m:t>𝑏</m:t>
                            </m:r>
                            <m:r>
                              <a:rPr lang="en-US" sz="1800">
                                <a:latin typeface="Cambria Math" panose="02040503050406030204" pitchFamily="18" charset="0"/>
                              </a:rPr>
                              <m:t>−</m:t>
                            </m:r>
                            <m:r>
                              <a:rPr lang="en-US" sz="1800" i="1">
                                <a:latin typeface="Cambria Math" panose="02040503050406030204" pitchFamily="18" charset="0"/>
                              </a:rPr>
                              <m:t>𝑎</m:t>
                            </m:r>
                          </m:den>
                        </m:f>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a:latin typeface="Cambria Math" panose="02040503050406030204" pitchFamily="18" charset="0"/>
                              </a:rPr>
                              <m:t>−</m:t>
                            </m:r>
                            <m:r>
                              <a:rPr lang="en-US" sz="1800" i="1">
                                <a:latin typeface="Cambria Math" panose="02040503050406030204" pitchFamily="18" charset="0"/>
                              </a:rPr>
                              <m:t>𝑎</m:t>
                            </m:r>
                          </m:e>
                        </m:d>
                        <m:r>
                          <a:rPr lang="en-US" sz="1800" b="0" i="1" smtClean="0">
                            <a:latin typeface="Cambria Math" panose="02040503050406030204" pitchFamily="18" charset="0"/>
                          </a:rPr>
                          <m:t>+</m:t>
                        </m:r>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i="1">
                                <a:latin typeface="Cambria Math" panose="02040503050406030204" pitchFamily="18" charset="0"/>
                              </a:rPr>
                              <m:t>𝑎</m:t>
                            </m:r>
                          </m:e>
                        </m:d>
                        <m:r>
                          <a:rPr lang="en-US" sz="1800" b="0" i="1" smtClean="0">
                            <a:latin typeface="Cambria Math" panose="02040503050406030204" pitchFamily="18" charset="0"/>
                          </a:rPr>
                          <m:t> </m:t>
                        </m:r>
                      </m:e>
                    </m:d>
                  </m:oMath>
                </a14:m>
                <a:endParaRPr lang="en-US" sz="1800" b="0" i="1" dirty="0"/>
              </a:p>
              <a:p>
                <a:pPr marL="0" indent="0">
                  <a:buNone/>
                </a:pPr>
                <a:r>
                  <a:rPr lang="en-US" sz="1600" dirty="0"/>
                  <a:t>Which is a continuous function</a:t>
                </a:r>
              </a:p>
              <a:p>
                <a:pPr marL="0" indent="0">
                  <a:buNone/>
                </a:pPr>
                <a:r>
                  <a:rPr lang="en-US" sz="1600" dirty="0"/>
                  <a:t>Then, calculating it’s derivative,</a:t>
                </a:r>
              </a:p>
              <a:p>
                <a:pPr marL="0" indent="0">
                  <a:buNone/>
                </a:pPr>
                <a:r>
                  <a:rPr lang="en-US" sz="1600" i="1" dirty="0"/>
                  <a:t>h’(x) = f’(x)  -  </a:t>
                </a:r>
                <a14:m>
                  <m:oMath xmlns:m="http://schemas.openxmlformats.org/officeDocument/2006/math">
                    <m:f>
                      <m:fPr>
                        <m:ctrlPr>
                          <a:rPr lang="en-US" i="1"/>
                        </m:ctrlPr>
                      </m:fPr>
                      <m:num>
                        <m:r>
                          <a:rPr lang="en-US" i="1"/>
                          <m:t>𝑓</m:t>
                        </m:r>
                        <m:d>
                          <m:dPr>
                            <m:ctrlPr>
                              <a:rPr lang="en-US" i="1"/>
                            </m:ctrlPr>
                          </m:dPr>
                          <m:e>
                            <m:r>
                              <a:rPr lang="en-US" i="1"/>
                              <m:t>𝑏</m:t>
                            </m:r>
                          </m:e>
                        </m:d>
                        <m:r>
                          <a:rPr lang="en-US"/>
                          <m:t>−</m:t>
                        </m:r>
                        <m:r>
                          <a:rPr lang="en-US" i="1"/>
                          <m:t>𝑓</m:t>
                        </m:r>
                        <m:d>
                          <m:dPr>
                            <m:ctrlPr>
                              <a:rPr lang="en-US" i="1"/>
                            </m:ctrlPr>
                          </m:dPr>
                          <m:e>
                            <m:r>
                              <a:rPr lang="en-US" i="1"/>
                              <m:t>𝑎</m:t>
                            </m:r>
                          </m:e>
                        </m:d>
                      </m:num>
                      <m:den>
                        <m:r>
                          <a:rPr lang="en-US" i="1"/>
                          <m:t>𝑏</m:t>
                        </m:r>
                        <m:r>
                          <a:rPr lang="en-US"/>
                          <m:t>−</m:t>
                        </m:r>
                        <m:r>
                          <a:rPr lang="en-US" i="1"/>
                          <m:t>𝑎</m:t>
                        </m:r>
                      </m:den>
                    </m:f>
                  </m:oMath>
                </a14:m>
                <a:endParaRPr lang="en-US" i="1" dirty="0"/>
              </a:p>
              <a:p>
                <a:pPr marL="0" indent="0">
                  <a:buNone/>
                </a:pPr>
                <a:r>
                  <a:rPr lang="en-US" sz="1600" dirty="0"/>
                  <a:t>this proves that </a:t>
                </a:r>
                <a:r>
                  <a:rPr lang="en-US" sz="1600" i="1" dirty="0"/>
                  <a:t>h(x) </a:t>
                </a:r>
                <a:r>
                  <a:rPr lang="en-US" sz="1600" dirty="0"/>
                  <a:t>is differentiable in </a:t>
                </a:r>
                <a:r>
                  <a:rPr lang="en-US" sz="1600" i="1" dirty="0"/>
                  <a:t>(</a:t>
                </a:r>
                <a:r>
                  <a:rPr lang="en-US" sz="1600" i="1" dirty="0" err="1"/>
                  <a:t>a,b</a:t>
                </a:r>
                <a:r>
                  <a:rPr lang="en-US" sz="1600" i="1" dirty="0"/>
                  <a:t>).</a:t>
                </a:r>
                <a:endParaRPr lang="en-US" sz="1600" dirty="0"/>
              </a:p>
              <a:p>
                <a:pPr marL="0" indent="0">
                  <a:buNone/>
                </a:pPr>
                <a:r>
                  <a:rPr lang="en-US" sz="1600" dirty="0"/>
                  <a:t>Clearly at points </a:t>
                </a:r>
                <a:r>
                  <a:rPr lang="en-US" sz="1600" i="1" dirty="0"/>
                  <a:t>f(a) </a:t>
                </a:r>
                <a:r>
                  <a:rPr lang="en-US" sz="1600" dirty="0"/>
                  <a:t>and </a:t>
                </a:r>
                <a:r>
                  <a:rPr lang="en-US" sz="1600" i="1" dirty="0"/>
                  <a:t>f(b), </a:t>
                </a:r>
                <a:r>
                  <a:rPr lang="en-US" sz="1600" dirty="0"/>
                  <a:t>the value of </a:t>
                </a:r>
                <a:r>
                  <a:rPr lang="en-US" sz="1600" i="1" dirty="0"/>
                  <a:t>h(x) </a:t>
                </a:r>
                <a:r>
                  <a:rPr lang="en-US" sz="1600" dirty="0"/>
                  <a:t>is zero. Hence </a:t>
                </a:r>
                <a:r>
                  <a:rPr lang="en-US" sz="1600" i="1" dirty="0"/>
                  <a:t>h(x) </a:t>
                </a:r>
                <a:r>
                  <a:rPr lang="en-US" sz="1600" dirty="0"/>
                  <a:t>satisfies all conditions of Rolle’s theorem.</a:t>
                </a:r>
              </a:p>
              <a:p>
                <a:pPr marL="0" indent="0">
                  <a:buNone/>
                </a:pPr>
                <a:endParaRPr lang="en-U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07165" y="848139"/>
                <a:ext cx="10310192" cy="5897218"/>
              </a:xfrm>
              <a:blipFill>
                <a:blip r:embed="rId3"/>
                <a:stretch>
                  <a:fillRect l="-296"/>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92A07ECC-3316-409A-A00B-4F8B83A7ED9E}"/>
              </a:ext>
            </a:extLst>
          </p:cNvPr>
          <p:cNvPicPr>
            <a:picLocks noChangeAspect="1"/>
          </p:cNvPicPr>
          <p:nvPr/>
        </p:nvPicPr>
        <p:blipFill>
          <a:blip r:embed="rId4"/>
          <a:stretch>
            <a:fillRect/>
          </a:stretch>
        </p:blipFill>
        <p:spPr>
          <a:xfrm>
            <a:off x="6693484" y="1870051"/>
            <a:ext cx="3495675" cy="2514600"/>
          </a:xfrm>
          <a:prstGeom prst="rect">
            <a:avLst/>
          </a:prstGeom>
        </p:spPr>
      </p:pic>
    </p:spTree>
    <p:extLst>
      <p:ext uri="{BB962C8B-B14F-4D97-AF65-F5344CB8AC3E}">
        <p14:creationId xmlns:p14="http://schemas.microsoft.com/office/powerpoint/2010/main" val="1401707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6D0FC2-3C11-4239-9381-9CBDE736DAA0}"/>
              </a:ext>
            </a:extLst>
          </p:cNvPr>
          <p:cNvPicPr>
            <a:picLocks noChangeAspect="1"/>
          </p:cNvPicPr>
          <p:nvPr/>
        </p:nvPicPr>
        <p:blipFill>
          <a:blip r:embed="rId2"/>
          <a:stretch>
            <a:fillRect/>
          </a:stretch>
        </p:blipFill>
        <p:spPr>
          <a:xfrm>
            <a:off x="1890304" y="697365"/>
            <a:ext cx="800100" cy="238125"/>
          </a:xfrm>
          <a:prstGeom prst="rect">
            <a:avLst/>
          </a:pr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061AD1F-5A22-4AC5-871D-756489CFB81A}"/>
                  </a:ext>
                </a:extLst>
              </p:cNvPr>
              <p:cNvSpPr>
                <a:spLocks noGrp="1"/>
              </p:cNvSpPr>
              <p:nvPr>
                <p:ph idx="1"/>
              </p:nvPr>
            </p:nvSpPr>
            <p:spPr>
              <a:xfrm>
                <a:off x="1240889" y="935490"/>
                <a:ext cx="7796540" cy="3997828"/>
              </a:xfrm>
            </p:spPr>
            <p:txBody>
              <a:bodyPr anchor="t"/>
              <a:lstStyle/>
              <a:p>
                <a:r>
                  <a:rPr lang="en-US" dirty="0"/>
                  <a:t>Hence, we can say there exists a point </a:t>
                </a:r>
                <a:r>
                  <a:rPr lang="en-US" i="1" dirty="0"/>
                  <a:t>c </a:t>
                </a:r>
                <a:r>
                  <a:rPr lang="en-US" dirty="0"/>
                  <a:t>such that </a:t>
                </a:r>
                <a:r>
                  <a:rPr lang="en-US" i="1" dirty="0"/>
                  <a:t>h’(c) = 0</a:t>
                </a:r>
              </a:p>
              <a:p>
                <a:r>
                  <a:rPr lang="en-US" dirty="0"/>
                  <a:t>So,</a:t>
                </a:r>
              </a:p>
              <a:p>
                <a:r>
                  <a:rPr lang="en-US" i="1" dirty="0"/>
                  <a:t>h’(c) = f’(c) - </a:t>
                </a:r>
                <a14:m>
                  <m:oMath xmlns:m="http://schemas.openxmlformats.org/officeDocument/2006/math">
                    <m:f>
                      <m:fPr>
                        <m:ctrlPr>
                          <a:rPr lang="en-US" i="1"/>
                        </m:ctrlPr>
                      </m:fPr>
                      <m:num>
                        <m:r>
                          <a:rPr lang="en-US" i="1"/>
                          <m:t>𝑓</m:t>
                        </m:r>
                        <m:d>
                          <m:dPr>
                            <m:ctrlPr>
                              <a:rPr lang="en-US" i="1"/>
                            </m:ctrlPr>
                          </m:dPr>
                          <m:e>
                            <m:r>
                              <a:rPr lang="en-US" i="1"/>
                              <m:t>𝑏</m:t>
                            </m:r>
                          </m:e>
                        </m:d>
                        <m:r>
                          <a:rPr lang="en-US" i="1"/>
                          <m:t>−</m:t>
                        </m:r>
                        <m:r>
                          <a:rPr lang="en-US" i="1"/>
                          <m:t>𝑓</m:t>
                        </m:r>
                        <m:d>
                          <m:dPr>
                            <m:ctrlPr>
                              <a:rPr lang="en-US" i="1"/>
                            </m:ctrlPr>
                          </m:dPr>
                          <m:e>
                            <m:r>
                              <a:rPr lang="en-US" i="1"/>
                              <m:t>𝑎</m:t>
                            </m:r>
                          </m:e>
                        </m:d>
                      </m:num>
                      <m:den>
                        <m:r>
                          <a:rPr lang="en-US" i="1"/>
                          <m:t>𝑏</m:t>
                        </m:r>
                        <m:r>
                          <a:rPr lang="en-US" i="1"/>
                          <m:t>−</m:t>
                        </m:r>
                        <m:r>
                          <a:rPr lang="en-US" i="1"/>
                          <m:t>𝑎</m:t>
                        </m:r>
                      </m:den>
                    </m:f>
                  </m:oMath>
                </a14:m>
                <a:endParaRPr lang="en-GB" i="1" dirty="0"/>
              </a:p>
              <a:p>
                <a:r>
                  <a:rPr lang="en-US" i="1" dirty="0"/>
                  <a:t>0</a:t>
                </a:r>
                <a:r>
                  <a:rPr lang="en-GB" i="1" dirty="0"/>
                  <a:t> = </a:t>
                </a:r>
                <a:r>
                  <a:rPr lang="en-US" i="1" dirty="0"/>
                  <a:t>f’(c)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𝑏</m:t>
                            </m:r>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𝑎</m:t>
                            </m:r>
                          </m:e>
                        </m:d>
                      </m:num>
                      <m:den>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𝑎</m:t>
                        </m:r>
                      </m:den>
                    </m:f>
                  </m:oMath>
                </a14:m>
                <a:endParaRPr lang="en-GB" i="1" dirty="0"/>
              </a:p>
              <a:p>
                <a:r>
                  <a:rPr lang="en-US" i="1" dirty="0"/>
                  <a:t>T</a:t>
                </a:r>
                <a:r>
                  <a:rPr lang="en-GB" i="1" dirty="0" err="1"/>
                  <a:t>herefore</a:t>
                </a:r>
                <a:r>
                  <a:rPr lang="en-GB" i="1" dirty="0"/>
                  <a:t>, f’(c)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𝑏</m:t>
                            </m:r>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𝑎</m:t>
                            </m:r>
                          </m:e>
                        </m:d>
                      </m:num>
                      <m:den>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𝑎</m:t>
                        </m:r>
                      </m:den>
                    </m:f>
                  </m:oMath>
                </a14:m>
                <a:endParaRPr lang="en-GB" i="1" dirty="0"/>
              </a:p>
              <a:p>
                <a:r>
                  <a:rPr lang="en-US" i="1" dirty="0"/>
                  <a:t>H</a:t>
                </a:r>
                <a:r>
                  <a:rPr lang="en-GB" i="1" dirty="0" err="1"/>
                  <a:t>ence</a:t>
                </a:r>
                <a:r>
                  <a:rPr lang="en-GB" i="1" dirty="0"/>
                  <a:t>, the theorem is proved</a:t>
                </a:r>
              </a:p>
            </p:txBody>
          </p:sp>
        </mc:Choice>
        <mc:Fallback>
          <p:sp>
            <p:nvSpPr>
              <p:cNvPr id="3" name="Content Placeholder 2">
                <a:extLst>
                  <a:ext uri="{FF2B5EF4-FFF2-40B4-BE49-F238E27FC236}">
                    <a16:creationId xmlns:a16="http://schemas.microsoft.com/office/drawing/2014/main" id="{1061AD1F-5A22-4AC5-871D-756489CFB81A}"/>
                  </a:ext>
                </a:extLst>
              </p:cNvPr>
              <p:cNvSpPr>
                <a:spLocks noGrp="1" noRot="1" noChangeAspect="1" noMove="1" noResize="1" noEditPoints="1" noAdjustHandles="1" noChangeArrowheads="1" noChangeShapeType="1" noTextEdit="1"/>
              </p:cNvSpPr>
              <p:nvPr>
                <p:ph idx="1"/>
              </p:nvPr>
            </p:nvSpPr>
            <p:spPr>
              <a:xfrm>
                <a:off x="1240889" y="935490"/>
                <a:ext cx="7796540" cy="3997828"/>
              </a:xfrm>
              <a:blipFill>
                <a:blip r:embed="rId3"/>
                <a:stretch>
                  <a:fillRect l="-547"/>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1F131A4B-7C4C-482E-9CB5-6D9DE720275E}"/>
              </a:ext>
            </a:extLst>
          </p:cNvPr>
          <p:cNvPicPr>
            <a:picLocks noChangeAspect="1"/>
          </p:cNvPicPr>
          <p:nvPr/>
        </p:nvPicPr>
        <p:blipFill>
          <a:blip r:embed="rId4"/>
          <a:stretch>
            <a:fillRect/>
          </a:stretch>
        </p:blipFill>
        <p:spPr>
          <a:xfrm>
            <a:off x="6693484" y="1870051"/>
            <a:ext cx="3495675" cy="2514600"/>
          </a:xfrm>
          <a:prstGeom prst="rect">
            <a:avLst/>
          </a:prstGeom>
        </p:spPr>
      </p:pic>
    </p:spTree>
    <p:extLst>
      <p:ext uri="{BB962C8B-B14F-4D97-AF65-F5344CB8AC3E}">
        <p14:creationId xmlns:p14="http://schemas.microsoft.com/office/powerpoint/2010/main" val="2364919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57D9E7-C061-463B-8575-51EAE147C49A}"/>
              </a:ext>
            </a:extLst>
          </p:cNvPr>
          <p:cNvPicPr>
            <a:picLocks noChangeAspect="1"/>
          </p:cNvPicPr>
          <p:nvPr/>
        </p:nvPicPr>
        <p:blipFill>
          <a:blip r:embed="rId2"/>
          <a:stretch>
            <a:fillRect/>
          </a:stretch>
        </p:blipFill>
        <p:spPr>
          <a:xfrm>
            <a:off x="2168978" y="671398"/>
            <a:ext cx="800100" cy="238125"/>
          </a:xfrm>
          <a:prstGeom prst="rect">
            <a:avLst/>
          </a:prstGeom>
        </p:spPr>
      </p:pic>
      <p:sp>
        <p:nvSpPr>
          <p:cNvPr id="2" name="Title 1"/>
          <p:cNvSpPr>
            <a:spLocks noGrp="1"/>
          </p:cNvSpPr>
          <p:nvPr>
            <p:ph type="title"/>
          </p:nvPr>
        </p:nvSpPr>
        <p:spPr>
          <a:xfrm>
            <a:off x="914400" y="181424"/>
            <a:ext cx="7217339" cy="596674"/>
          </a:xfrm>
        </p:spPr>
        <p:txBody>
          <a:bodyPr>
            <a:normAutofit fontScale="90000"/>
          </a:bodyPr>
          <a:lstStyle/>
          <a:p>
            <a:r>
              <a:rPr lang="en-US" b="1" u="sng" dirty="0"/>
              <a:t>Corollaries of Mean Value Theorem</a:t>
            </a:r>
          </a:p>
        </p:txBody>
      </p:sp>
      <p:sp>
        <p:nvSpPr>
          <p:cNvPr id="3" name="Content Placeholder 2"/>
          <p:cNvSpPr>
            <a:spLocks noGrp="1"/>
          </p:cNvSpPr>
          <p:nvPr>
            <p:ph idx="1"/>
          </p:nvPr>
        </p:nvSpPr>
        <p:spPr>
          <a:xfrm>
            <a:off x="1075373" y="684324"/>
            <a:ext cx="10041253" cy="5731565"/>
          </a:xfrm>
        </p:spPr>
        <p:txBody>
          <a:bodyPr anchor="t">
            <a:normAutofit/>
          </a:bodyPr>
          <a:lstStyle/>
          <a:p>
            <a:pPr marL="0" indent="0">
              <a:buNone/>
            </a:pPr>
            <a:endParaRPr lang="en-US" dirty="0"/>
          </a:p>
          <a:p>
            <a:r>
              <a:rPr lang="en-US" b="1" dirty="0"/>
              <a:t>Corollary 1:</a:t>
            </a:r>
            <a:r>
              <a:rPr lang="en-US" dirty="0"/>
              <a:t> If f'(x) = 0 at each point of x of an open interval (a, b), then f(x) = C for all x in (a, b) where C is a constant.</a:t>
            </a:r>
          </a:p>
          <a:p>
            <a:r>
              <a:rPr lang="en-US" b="1" dirty="0"/>
              <a:t>Corollary 2:</a:t>
            </a:r>
            <a:r>
              <a:rPr lang="en-US" dirty="0"/>
              <a:t> If f'(x) = g'(x) at each point x in an open interval (a, b), then there exists a constant C such that f(x) = g(x) + C.</a:t>
            </a:r>
          </a:p>
          <a:p>
            <a:pPr marL="0" indent="0">
              <a:buNone/>
            </a:pPr>
            <a:r>
              <a:rPr lang="en-US" dirty="0"/>
              <a:t>The first corollary confirms that if the derivative of a function is zero then the function is a constant function. The second corollary says that the graphs of functions with identical derivatives differ only by a vertical shift. This property is used in solving initial value problems in integral calculus.</a:t>
            </a:r>
          </a:p>
          <a:p>
            <a:pPr marL="0" indent="0">
              <a:buNone/>
            </a:pPr>
            <a:endParaRPr lang="en-US" dirty="0"/>
          </a:p>
        </p:txBody>
      </p:sp>
    </p:spTree>
    <p:extLst>
      <p:ext uri="{BB962C8B-B14F-4D97-AF65-F5344CB8AC3E}">
        <p14:creationId xmlns:p14="http://schemas.microsoft.com/office/powerpoint/2010/main" val="354999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9A0B5B-608F-4C7A-AFAC-A071CC58457A}"/>
              </a:ext>
            </a:extLst>
          </p:cNvPr>
          <p:cNvPicPr>
            <a:picLocks noChangeAspect="1"/>
          </p:cNvPicPr>
          <p:nvPr/>
        </p:nvPicPr>
        <p:blipFill>
          <a:blip r:embed="rId2"/>
          <a:stretch>
            <a:fillRect/>
          </a:stretch>
        </p:blipFill>
        <p:spPr>
          <a:xfrm>
            <a:off x="2168978" y="671398"/>
            <a:ext cx="800100" cy="238125"/>
          </a:xfrm>
          <a:prstGeom prst="rect">
            <a:avLst/>
          </a:prstGeom>
        </p:spPr>
      </p:pic>
      <p:sp>
        <p:nvSpPr>
          <p:cNvPr id="2" name="Title 1"/>
          <p:cNvSpPr>
            <a:spLocks noGrp="1"/>
          </p:cNvSpPr>
          <p:nvPr>
            <p:ph type="title"/>
          </p:nvPr>
        </p:nvSpPr>
        <p:spPr>
          <a:xfrm>
            <a:off x="477077" y="312099"/>
            <a:ext cx="7243845" cy="570171"/>
          </a:xfrm>
        </p:spPr>
        <p:txBody>
          <a:bodyPr>
            <a:normAutofit fontScale="90000"/>
          </a:bodyPr>
          <a:lstStyle/>
          <a:p>
            <a:r>
              <a:rPr lang="en-US" b="1" u="sng" dirty="0"/>
              <a:t>M.V.T AND NATURE OF FUNCTION</a:t>
            </a:r>
            <a:br>
              <a:rPr lang="en-US" b="1" u="sng" dirty="0"/>
            </a:br>
            <a:endParaRPr lang="en-US" b="1" u="sng" dirty="0"/>
          </a:p>
        </p:txBody>
      </p:sp>
      <p:sp>
        <p:nvSpPr>
          <p:cNvPr id="3" name="Content Placeholder 2"/>
          <p:cNvSpPr>
            <a:spLocks noGrp="1"/>
          </p:cNvSpPr>
          <p:nvPr>
            <p:ph idx="1"/>
          </p:nvPr>
        </p:nvSpPr>
        <p:spPr>
          <a:xfrm>
            <a:off x="1073426" y="522970"/>
            <a:ext cx="10045148" cy="5910796"/>
          </a:xfrm>
        </p:spPr>
        <p:txBody>
          <a:bodyPr>
            <a:noAutofit/>
          </a:bodyPr>
          <a:lstStyle/>
          <a:p>
            <a:pPr marL="0" indent="0">
              <a:buNone/>
            </a:pPr>
            <a:endParaRPr lang="en-US" sz="1600" dirty="0"/>
          </a:p>
          <a:p>
            <a:pPr marL="0" indent="0">
              <a:buNone/>
            </a:pPr>
            <a:r>
              <a:rPr lang="en-US" sz="1600" dirty="0"/>
              <a:t>Mean value theorem is the relationship between the derivative of a function and increasing or decreasing nature of function. It basically defines the derivative of a differential and continuous function. Below are few important results used in mean value theorem.</a:t>
            </a:r>
          </a:p>
          <a:p>
            <a:pPr marL="0" indent="0">
              <a:buNone/>
            </a:pPr>
            <a:r>
              <a:rPr lang="en-US" sz="1600" b="1" dirty="0"/>
              <a:t>1.</a:t>
            </a:r>
            <a:r>
              <a:rPr lang="en-US" sz="1600" dirty="0"/>
              <a:t> Let the function be f such that it is, continuous in interval </a:t>
            </a:r>
            <a:r>
              <a:rPr lang="en-US" sz="1600" i="1" dirty="0"/>
              <a:t>[</a:t>
            </a:r>
            <a:r>
              <a:rPr lang="en-US" sz="1600" i="1" dirty="0" err="1"/>
              <a:t>a,b</a:t>
            </a:r>
            <a:r>
              <a:rPr lang="en-US" sz="1600" i="1" dirty="0"/>
              <a:t>] </a:t>
            </a:r>
            <a:r>
              <a:rPr lang="en-US" sz="1600" dirty="0"/>
              <a:t>and differentiable on interval </a:t>
            </a:r>
            <a:r>
              <a:rPr lang="en-US" sz="1600" i="1" dirty="0"/>
              <a:t>(</a:t>
            </a:r>
            <a:r>
              <a:rPr lang="en-US" sz="1600" i="1" dirty="0" err="1"/>
              <a:t>a,b</a:t>
            </a:r>
            <a:r>
              <a:rPr lang="en-US" sz="1600" i="1" dirty="0"/>
              <a:t>), </a:t>
            </a:r>
            <a:r>
              <a:rPr lang="en-US" sz="1600" dirty="0"/>
              <a:t>then</a:t>
            </a:r>
          </a:p>
          <a:p>
            <a:pPr marL="0" indent="0">
              <a:buNone/>
            </a:pPr>
            <a:r>
              <a:rPr lang="en-US" sz="1600" i="1" dirty="0"/>
              <a:t>f'(x) = 0, x ∈ (</a:t>
            </a:r>
            <a:r>
              <a:rPr lang="en-US" sz="1600" i="1" dirty="0" err="1"/>
              <a:t>a,b</a:t>
            </a:r>
            <a:r>
              <a:rPr lang="en-US" sz="1600" i="1" dirty="0"/>
              <a:t>), </a:t>
            </a:r>
            <a:r>
              <a:rPr lang="en-US" sz="1600" dirty="0"/>
              <a:t>then </a:t>
            </a:r>
            <a:r>
              <a:rPr lang="en-US" sz="1600" i="1" dirty="0"/>
              <a:t>f(x)</a:t>
            </a:r>
            <a:r>
              <a:rPr lang="en-US" sz="1600" dirty="0"/>
              <a:t> is constant in </a:t>
            </a:r>
            <a:r>
              <a:rPr lang="en-US" sz="1600" i="1" dirty="0"/>
              <a:t>[</a:t>
            </a:r>
            <a:r>
              <a:rPr lang="en-US" sz="1600" i="1" dirty="0" err="1"/>
              <a:t>a,b</a:t>
            </a:r>
            <a:r>
              <a:rPr lang="en-US" sz="1600" i="1" dirty="0"/>
              <a:t>].</a:t>
            </a:r>
          </a:p>
          <a:p>
            <a:pPr marL="0" indent="0">
              <a:buNone/>
            </a:pPr>
            <a:r>
              <a:rPr lang="en-US" sz="1600" b="1" dirty="0"/>
              <a:t>2.</a:t>
            </a:r>
            <a:r>
              <a:rPr lang="en-US" sz="1600" dirty="0"/>
              <a:t> Strictly Increasing Function</a:t>
            </a:r>
          </a:p>
          <a:p>
            <a:pPr marL="0" indent="0">
              <a:buNone/>
            </a:pPr>
            <a:r>
              <a:rPr lang="en-US" sz="1600" dirty="0"/>
              <a:t>Let the function be f such that, continuous in interval  </a:t>
            </a:r>
            <a:r>
              <a:rPr lang="en-US" sz="1600" i="1" dirty="0"/>
              <a:t>[a, b] </a:t>
            </a:r>
            <a:r>
              <a:rPr lang="en-US" sz="1600" dirty="0"/>
              <a:t>and differentiable in interval </a:t>
            </a:r>
            <a:r>
              <a:rPr lang="en-US" sz="1600" i="1" dirty="0"/>
              <a:t>(</a:t>
            </a:r>
            <a:r>
              <a:rPr lang="en-US" sz="1600" i="1" dirty="0" err="1"/>
              <a:t>a,b</a:t>
            </a:r>
            <a:r>
              <a:rPr lang="en-US" sz="1600" i="1" dirty="0"/>
              <a:t>)</a:t>
            </a:r>
          </a:p>
          <a:p>
            <a:pPr marL="0" indent="0">
              <a:buNone/>
            </a:pPr>
            <a:r>
              <a:rPr lang="en-US" sz="1600" i="1" dirty="0"/>
              <a:t>f'(x) &gt; 0, x ∈ (</a:t>
            </a:r>
            <a:r>
              <a:rPr lang="en-US" sz="1600" i="1" dirty="0" err="1"/>
              <a:t>a,b</a:t>
            </a:r>
            <a:r>
              <a:rPr lang="en-US" sz="1600" i="1" dirty="0"/>
              <a:t>), </a:t>
            </a:r>
            <a:r>
              <a:rPr lang="en-US" sz="1600" dirty="0"/>
              <a:t>then </a:t>
            </a:r>
            <a:r>
              <a:rPr lang="en-US" sz="1600" i="1" dirty="0"/>
              <a:t>f(x) </a:t>
            </a:r>
            <a:r>
              <a:rPr lang="en-US" sz="1600" dirty="0"/>
              <a:t>is strictly increasing function in </a:t>
            </a:r>
            <a:r>
              <a:rPr lang="en-US" sz="1600" i="1" dirty="0"/>
              <a:t>[</a:t>
            </a:r>
            <a:r>
              <a:rPr lang="en-US" sz="1600" i="1" dirty="0" err="1"/>
              <a:t>a,b</a:t>
            </a:r>
            <a:r>
              <a:rPr lang="en-US" sz="1600" i="1" dirty="0"/>
              <a:t>]</a:t>
            </a:r>
          </a:p>
          <a:p>
            <a:pPr marL="0" indent="0">
              <a:buNone/>
            </a:pPr>
            <a:r>
              <a:rPr lang="en-US" sz="1600" b="1" dirty="0"/>
              <a:t>3.</a:t>
            </a:r>
            <a:r>
              <a:rPr lang="en-US" sz="1600" dirty="0"/>
              <a:t> Strictly Decreasing Function</a:t>
            </a:r>
          </a:p>
          <a:p>
            <a:pPr marL="0" indent="0">
              <a:buNone/>
            </a:pPr>
            <a:r>
              <a:rPr lang="en-US" sz="1600" dirty="0"/>
              <a:t>Let the function be f such that, continuous in interval </a:t>
            </a:r>
            <a:r>
              <a:rPr lang="en-US" sz="1600" i="1" dirty="0"/>
              <a:t>[</a:t>
            </a:r>
            <a:r>
              <a:rPr lang="en-US" sz="1600" i="1" dirty="0" err="1"/>
              <a:t>a,b</a:t>
            </a:r>
            <a:r>
              <a:rPr lang="en-US" sz="1600" i="1" dirty="0"/>
              <a:t>]</a:t>
            </a:r>
            <a:r>
              <a:rPr lang="en-US" sz="1600" dirty="0"/>
              <a:t> and differentiable in interval </a:t>
            </a:r>
            <a:r>
              <a:rPr lang="en-US" sz="1600" i="1" dirty="0"/>
              <a:t>(a, b)</a:t>
            </a:r>
          </a:p>
          <a:p>
            <a:pPr marL="0" indent="0">
              <a:buNone/>
            </a:pPr>
            <a:r>
              <a:rPr lang="en-US" sz="1600" dirty="0"/>
              <a:t>f'(x) &lt; 0, x ∈ (</a:t>
            </a:r>
            <a:r>
              <a:rPr lang="en-US" sz="1600" dirty="0" err="1"/>
              <a:t>a,b</a:t>
            </a:r>
            <a:r>
              <a:rPr lang="en-US" sz="1600" dirty="0"/>
              <a:t>), then f(x) is strictly decreasing function in [</a:t>
            </a:r>
            <a:r>
              <a:rPr lang="en-US" sz="1600" dirty="0" err="1"/>
              <a:t>a,b</a:t>
            </a:r>
            <a:r>
              <a:rPr lang="en-US" sz="1600" dirty="0"/>
              <a:t>].</a:t>
            </a:r>
          </a:p>
        </p:txBody>
      </p:sp>
    </p:spTree>
    <p:extLst>
      <p:ext uri="{BB962C8B-B14F-4D97-AF65-F5344CB8AC3E}">
        <p14:creationId xmlns:p14="http://schemas.microsoft.com/office/powerpoint/2010/main" val="897674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4913-A8EB-4C4E-9CC7-9A839575D03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A336090-11AD-45CC-A6B1-94DEA14DB04D}"/>
              </a:ext>
            </a:extLst>
          </p:cNvPr>
          <p:cNvSpPr>
            <a:spLocks noGrp="1"/>
          </p:cNvSpPr>
          <p:nvPr>
            <p:ph idx="1"/>
          </p:nvPr>
        </p:nvSpPr>
        <p:spPr/>
        <p:txBody>
          <a:bodyPr/>
          <a:lstStyle/>
          <a:p>
            <a:endParaRPr lang="en-US"/>
          </a:p>
        </p:txBody>
      </p:sp>
      <p:graphicFrame>
        <p:nvGraphicFramePr>
          <p:cNvPr id="4" name="Object 3">
            <a:extLst>
              <a:ext uri="{FF2B5EF4-FFF2-40B4-BE49-F238E27FC236}">
                <a16:creationId xmlns:a16="http://schemas.microsoft.com/office/drawing/2014/main" id="{505496A1-67CF-4AD8-B44E-DCCF30D5B321}"/>
              </a:ext>
            </a:extLst>
          </p:cNvPr>
          <p:cNvGraphicFramePr>
            <a:graphicFrameLocks noChangeAspect="1"/>
          </p:cNvGraphicFramePr>
          <p:nvPr>
            <p:extLst>
              <p:ext uri="{D42A27DB-BD31-4B8C-83A1-F6EECF244321}">
                <p14:modId xmlns:p14="http://schemas.microsoft.com/office/powerpoint/2010/main" val="552489281"/>
              </p:ext>
            </p:extLst>
          </p:nvPr>
        </p:nvGraphicFramePr>
        <p:xfrm>
          <a:off x="1190625" y="6350"/>
          <a:ext cx="9810750" cy="6845300"/>
        </p:xfrm>
        <a:graphic>
          <a:graphicData uri="http://schemas.openxmlformats.org/presentationml/2006/ole">
            <mc:AlternateContent xmlns:mc="http://schemas.openxmlformats.org/markup-compatibility/2006">
              <mc:Choice xmlns:v="urn:schemas-microsoft-com:vml" Requires="v">
                <p:oleObj spid="_x0000_s1032" r:id="rId3" imgW="9811080" imgH="6845400" progId="">
                  <p:embed/>
                </p:oleObj>
              </mc:Choice>
              <mc:Fallback>
                <p:oleObj r:id="rId3" imgW="9811080" imgH="6845400" progId="">
                  <p:embed/>
                  <p:pic>
                    <p:nvPicPr>
                      <p:cNvPr id="0" name=""/>
                      <p:cNvPicPr/>
                      <p:nvPr/>
                    </p:nvPicPr>
                    <p:blipFill>
                      <a:blip r:embed="rId4"/>
                      <a:stretch>
                        <a:fillRect/>
                      </a:stretch>
                    </p:blipFill>
                    <p:spPr>
                      <a:xfrm>
                        <a:off x="1190625" y="6350"/>
                        <a:ext cx="9810750" cy="6845300"/>
                      </a:xfrm>
                      <a:prstGeom prst="rect">
                        <a:avLst/>
                      </a:prstGeom>
                    </p:spPr>
                  </p:pic>
                </p:oleObj>
              </mc:Fallback>
            </mc:AlternateContent>
          </a:graphicData>
        </a:graphic>
      </p:graphicFrame>
    </p:spTree>
    <p:extLst>
      <p:ext uri="{BB962C8B-B14F-4D97-AF65-F5344CB8AC3E}">
        <p14:creationId xmlns:p14="http://schemas.microsoft.com/office/powerpoint/2010/main" val="92310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261ED1-BF73-4AD3-BA7F-449C44DF8188}"/>
              </a:ext>
            </a:extLst>
          </p:cNvPr>
          <p:cNvPicPr>
            <a:picLocks noChangeAspect="1"/>
          </p:cNvPicPr>
          <p:nvPr/>
        </p:nvPicPr>
        <p:blipFill>
          <a:blip r:embed="rId2"/>
          <a:stretch>
            <a:fillRect/>
          </a:stretch>
        </p:blipFill>
        <p:spPr>
          <a:xfrm>
            <a:off x="2168978" y="671398"/>
            <a:ext cx="800100" cy="238125"/>
          </a:xfrm>
          <a:prstGeom prst="rect">
            <a:avLst/>
          </a:prstGeom>
        </p:spPr>
      </p:pic>
      <p:sp>
        <p:nvSpPr>
          <p:cNvPr id="2" name="Title 1"/>
          <p:cNvSpPr>
            <a:spLocks noGrp="1"/>
          </p:cNvSpPr>
          <p:nvPr>
            <p:ph type="title"/>
          </p:nvPr>
        </p:nvSpPr>
        <p:spPr>
          <a:xfrm>
            <a:off x="431276" y="287181"/>
            <a:ext cx="10515020" cy="768433"/>
          </a:xfrm>
        </p:spPr>
        <p:txBody>
          <a:bodyPr>
            <a:noAutofit/>
          </a:bodyPr>
          <a:lstStyle/>
          <a:p>
            <a:r>
              <a:rPr lang="en-US" sz="2800" b="1" u="sng" dirty="0"/>
              <a:t>Application of Rolle’s theorem and Mean Value Theorem</a:t>
            </a:r>
          </a:p>
        </p:txBody>
      </p:sp>
      <p:sp>
        <p:nvSpPr>
          <p:cNvPr id="3" name="Content Placeholder 2"/>
          <p:cNvSpPr>
            <a:spLocks noGrp="1"/>
          </p:cNvSpPr>
          <p:nvPr>
            <p:ph idx="1"/>
          </p:nvPr>
        </p:nvSpPr>
        <p:spPr>
          <a:xfrm>
            <a:off x="1095478" y="1159078"/>
            <a:ext cx="10001044" cy="5777528"/>
          </a:xfrm>
        </p:spPr>
        <p:txBody>
          <a:bodyPr>
            <a:normAutofit lnSpcReduction="10000"/>
          </a:bodyPr>
          <a:lstStyle/>
          <a:p>
            <a:r>
              <a:rPr lang="en-US" dirty="0"/>
              <a:t>Rolle’s Theorem and Mean Value Theorem are important theorems in the field of differential and integral calculus and calculus, without doubt can be applied in practical life as well. Some of it’s applications are:</a:t>
            </a:r>
            <a:br>
              <a:rPr lang="en-US" dirty="0"/>
            </a:br>
            <a:br>
              <a:rPr lang="en-US" dirty="0"/>
            </a:br>
            <a:r>
              <a:rPr lang="en-US" dirty="0"/>
              <a:t>1) Rolle’s theorem helps a lot in finding the maximum height of the projectile trajectory.</a:t>
            </a:r>
            <a:br>
              <a:rPr lang="en-US" dirty="0"/>
            </a:br>
            <a:br>
              <a:rPr lang="en-US" dirty="0"/>
            </a:br>
            <a:r>
              <a:rPr lang="en-US" dirty="0"/>
              <a:t>2) Rolle’s theorem also applies in the construction of domes that amplify the strength of sound and light.</a:t>
            </a:r>
          </a:p>
          <a:p>
            <a:pPr marL="0" indent="0">
              <a:buNone/>
            </a:pPr>
            <a:r>
              <a:rPr lang="en-US" dirty="0"/>
              <a:t>     3) The Mean Value Theorem is the basis for several other important theorems in                .    mathematics (</a:t>
            </a:r>
            <a:r>
              <a:rPr lang="en-US" dirty="0" err="1"/>
              <a:t>e.g</a:t>
            </a:r>
            <a:r>
              <a:rPr lang="en-US" dirty="0"/>
              <a:t> Taylor’s theorem, </a:t>
            </a:r>
            <a:r>
              <a:rPr lang="en-US" dirty="0" err="1"/>
              <a:t>Broyden’s</a:t>
            </a:r>
            <a:r>
              <a:rPr lang="en-US" dirty="0"/>
              <a:t> method </a:t>
            </a:r>
            <a:r>
              <a:rPr lang="en-US" dirty="0" err="1"/>
              <a:t>etc</a:t>
            </a:r>
            <a:r>
              <a:rPr lang="en-US" dirty="0"/>
              <a:t>)</a:t>
            </a:r>
          </a:p>
          <a:p>
            <a:pPr marL="0" indent="0">
              <a:buNone/>
            </a:pPr>
            <a:r>
              <a:rPr lang="en-US" dirty="0"/>
              <a:t>     4) Mean Value Theorem is also an important theorem in the field of real analysis. It .    .    can be used to practically analyze various kinds of data as well.</a:t>
            </a:r>
          </a:p>
          <a:p>
            <a:pPr marL="0" indent="0">
              <a:buNone/>
            </a:pPr>
            <a:r>
              <a:rPr lang="en-US" dirty="0"/>
              <a:t>          </a:t>
            </a:r>
          </a:p>
          <a:p>
            <a:endParaRPr lang="en-US" dirty="0"/>
          </a:p>
        </p:txBody>
      </p:sp>
      <p:pic>
        <p:nvPicPr>
          <p:cNvPr id="5" name="Picture 4">
            <a:extLst>
              <a:ext uri="{FF2B5EF4-FFF2-40B4-BE49-F238E27FC236}">
                <a16:creationId xmlns:a16="http://schemas.microsoft.com/office/drawing/2014/main" id="{64B651B3-341A-48A4-8828-2318C3FB40D4}"/>
              </a:ext>
            </a:extLst>
          </p:cNvPr>
          <p:cNvPicPr>
            <a:picLocks noChangeAspect="1"/>
          </p:cNvPicPr>
          <p:nvPr/>
        </p:nvPicPr>
        <p:blipFill>
          <a:blip r:embed="rId2"/>
          <a:stretch>
            <a:fillRect/>
          </a:stretch>
        </p:blipFill>
        <p:spPr>
          <a:xfrm>
            <a:off x="1017100" y="4490105"/>
            <a:ext cx="437231" cy="1978158"/>
          </a:xfrm>
          <a:prstGeom prst="rect">
            <a:avLst/>
          </a:prstGeom>
        </p:spPr>
      </p:pic>
    </p:spTree>
    <p:extLst>
      <p:ext uri="{BB962C8B-B14F-4D97-AF65-F5344CB8AC3E}">
        <p14:creationId xmlns:p14="http://schemas.microsoft.com/office/powerpoint/2010/main" val="18879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E527-6174-490B-AD16-E9318B57F90E}"/>
              </a:ext>
            </a:extLst>
          </p:cNvPr>
          <p:cNvSpPr>
            <a:spLocks noGrp="1"/>
          </p:cNvSpPr>
          <p:nvPr>
            <p:ph type="title"/>
          </p:nvPr>
        </p:nvSpPr>
        <p:spPr>
          <a:xfrm>
            <a:off x="-583475" y="1008355"/>
            <a:ext cx="10197737" cy="4138412"/>
          </a:xfrm>
        </p:spPr>
        <p:txBody>
          <a:bodyPr>
            <a:noAutofit/>
          </a:bodyPr>
          <a:lstStyle/>
          <a:p>
            <a:r>
              <a:rPr lang="en-US" sz="9600" b="1" u="sng" dirty="0">
                <a:latin typeface="Monotype Corsiva" panose="03010101010201010101" pitchFamily="66" charset="0"/>
              </a:rPr>
              <a:t>THANK YOU</a:t>
            </a:r>
            <a:endParaRPr lang="en-GB" sz="9600" b="1" u="sng" dirty="0">
              <a:latin typeface="Monotype Corsiva" panose="03010101010201010101" pitchFamily="66" charset="0"/>
            </a:endParaRPr>
          </a:p>
        </p:txBody>
      </p:sp>
    </p:spTree>
    <p:extLst>
      <p:ext uri="{BB962C8B-B14F-4D97-AF65-F5344CB8AC3E}">
        <p14:creationId xmlns:p14="http://schemas.microsoft.com/office/powerpoint/2010/main" val="16867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7F76AE-387C-4BAB-A15D-9D98A03B6A7D}"/>
              </a:ext>
            </a:extLst>
          </p:cNvPr>
          <p:cNvPicPr>
            <a:picLocks noChangeAspect="1"/>
          </p:cNvPicPr>
          <p:nvPr/>
        </p:nvPicPr>
        <p:blipFill>
          <a:blip r:embed="rId2"/>
          <a:stretch>
            <a:fillRect/>
          </a:stretch>
        </p:blipFill>
        <p:spPr>
          <a:xfrm>
            <a:off x="2168978" y="671398"/>
            <a:ext cx="800100" cy="238125"/>
          </a:xfrm>
          <a:prstGeom prst="rect">
            <a:avLst/>
          </a:prstGeom>
        </p:spPr>
      </p:pic>
      <p:sp>
        <p:nvSpPr>
          <p:cNvPr id="4" name="Title 1">
            <a:extLst>
              <a:ext uri="{FF2B5EF4-FFF2-40B4-BE49-F238E27FC236}">
                <a16:creationId xmlns:a16="http://schemas.microsoft.com/office/drawing/2014/main" id="{290C8478-EF22-45A0-9377-84ACF4DFBE3C}"/>
              </a:ext>
            </a:extLst>
          </p:cNvPr>
          <p:cNvSpPr txBox="1">
            <a:spLocks/>
          </p:cNvSpPr>
          <p:nvPr/>
        </p:nvSpPr>
        <p:spPr>
          <a:xfrm>
            <a:off x="3581854" y="-277825"/>
            <a:ext cx="7710140" cy="1077229"/>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4000" b="1" u="sng" dirty="0"/>
              <a:t>ROLLE’S THEOREM</a:t>
            </a:r>
            <a:endParaRPr lang="en-US" b="1" u="sng" dirty="0">
              <a:cs typeface="Arial"/>
            </a:endParaRPr>
          </a:p>
        </p:txBody>
      </p:sp>
      <p:sp>
        <p:nvSpPr>
          <p:cNvPr id="5" name="Subtitle 2">
            <a:extLst>
              <a:ext uri="{FF2B5EF4-FFF2-40B4-BE49-F238E27FC236}">
                <a16:creationId xmlns:a16="http://schemas.microsoft.com/office/drawing/2014/main" id="{6B3CE63F-F147-4811-A834-50BCE1AE890A}"/>
              </a:ext>
            </a:extLst>
          </p:cNvPr>
          <p:cNvSpPr txBox="1">
            <a:spLocks/>
          </p:cNvSpPr>
          <p:nvPr/>
        </p:nvSpPr>
        <p:spPr>
          <a:xfrm>
            <a:off x="1077459" y="508558"/>
            <a:ext cx="10313351" cy="6580219"/>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lnSpc>
                <a:spcPct val="110000"/>
              </a:lnSpc>
              <a:buNone/>
            </a:pPr>
            <a:r>
              <a:rPr lang="en-US" b="1" u="sng" dirty="0">
                <a:latin typeface="Arial (Body)"/>
                <a:cs typeface="Arial"/>
              </a:rPr>
              <a:t>Introduction</a:t>
            </a:r>
          </a:p>
          <a:p>
            <a:pPr>
              <a:lnSpc>
                <a:spcPct val="110000"/>
              </a:lnSpc>
            </a:pPr>
            <a:endParaRPr lang="en-US" dirty="0">
              <a:latin typeface="Arial (Body)"/>
              <a:cs typeface="Arial"/>
            </a:endParaRPr>
          </a:p>
          <a:p>
            <a:pPr>
              <a:lnSpc>
                <a:spcPct val="110000"/>
              </a:lnSpc>
            </a:pPr>
            <a:endParaRPr lang="en-US" dirty="0">
              <a:latin typeface="Arial (Body)"/>
              <a:cs typeface="Arial"/>
            </a:endParaRPr>
          </a:p>
          <a:p>
            <a:pPr>
              <a:lnSpc>
                <a:spcPct val="110000"/>
              </a:lnSpc>
            </a:pPr>
            <a:endParaRPr lang="en-US" dirty="0">
              <a:latin typeface="Arial (Body)"/>
              <a:cs typeface="Arial"/>
            </a:endParaRPr>
          </a:p>
          <a:p>
            <a:pPr>
              <a:lnSpc>
                <a:spcPct val="110000"/>
              </a:lnSpc>
            </a:pPr>
            <a:endParaRPr lang="en-US" dirty="0">
              <a:latin typeface="Arial (Body)"/>
              <a:cs typeface="Arial"/>
            </a:endParaRPr>
          </a:p>
          <a:p>
            <a:pPr>
              <a:lnSpc>
                <a:spcPct val="110000"/>
              </a:lnSpc>
            </a:pPr>
            <a:endParaRPr lang="en-US" dirty="0">
              <a:latin typeface="Arial (Body)"/>
              <a:cs typeface="Arial"/>
            </a:endParaRPr>
          </a:p>
          <a:p>
            <a:pPr>
              <a:lnSpc>
                <a:spcPct val="110000"/>
              </a:lnSpc>
            </a:pPr>
            <a:endParaRPr lang="en-US" dirty="0">
              <a:latin typeface="Arial (Body)"/>
            </a:endParaRPr>
          </a:p>
          <a:p>
            <a:pPr>
              <a:lnSpc>
                <a:spcPct val="110000"/>
              </a:lnSpc>
            </a:pPr>
            <a:r>
              <a:rPr lang="en-US" dirty="0">
                <a:latin typeface="Arial (Body)"/>
              </a:rPr>
              <a:t>Rolle’s theorem states that if a function </a:t>
            </a:r>
            <a:r>
              <a:rPr lang="en-US" i="1" dirty="0">
                <a:latin typeface="Arial (Body)"/>
              </a:rPr>
              <a:t>f(x)</a:t>
            </a:r>
            <a:r>
              <a:rPr lang="en-US" dirty="0">
                <a:latin typeface="Arial (Body)"/>
              </a:rPr>
              <a:t> is continuous in the closed interval [</a:t>
            </a:r>
            <a:r>
              <a:rPr lang="en-US" i="1" dirty="0">
                <a:latin typeface="Arial (Body)"/>
              </a:rPr>
              <a:t>a</a:t>
            </a:r>
            <a:r>
              <a:rPr lang="en-US" dirty="0">
                <a:latin typeface="Arial (Body)"/>
              </a:rPr>
              <a:t>, </a:t>
            </a:r>
            <a:r>
              <a:rPr lang="en-US" i="1" dirty="0">
                <a:latin typeface="Arial (Body)"/>
              </a:rPr>
              <a:t>b</a:t>
            </a:r>
            <a:r>
              <a:rPr lang="en-US" dirty="0">
                <a:latin typeface="Arial (Body)"/>
              </a:rPr>
              <a:t>] and differentiable in the open interval </a:t>
            </a:r>
            <a:r>
              <a:rPr lang="en-US" i="1" dirty="0">
                <a:latin typeface="Arial (Body)"/>
              </a:rPr>
              <a:t>(a, b)</a:t>
            </a:r>
            <a:r>
              <a:rPr lang="en-US" dirty="0">
                <a:latin typeface="Arial (Body)"/>
              </a:rPr>
              <a:t> such that </a:t>
            </a:r>
            <a:r>
              <a:rPr lang="en-US" i="1" dirty="0">
                <a:latin typeface="Arial (Body)"/>
              </a:rPr>
              <a:t>f(a) = f(b), </a:t>
            </a:r>
            <a:r>
              <a:rPr lang="en-US" dirty="0">
                <a:latin typeface="Arial (Body)"/>
              </a:rPr>
              <a:t>then</a:t>
            </a:r>
            <a:r>
              <a:rPr lang="en-US" i="1" dirty="0">
                <a:latin typeface="Arial (Body)"/>
              </a:rPr>
              <a:t> f′(c) = 0 </a:t>
            </a:r>
            <a:r>
              <a:rPr lang="en-US" dirty="0">
                <a:latin typeface="Arial (Body)"/>
              </a:rPr>
              <a:t>for some </a:t>
            </a:r>
            <a:r>
              <a:rPr lang="en-US" i="1" dirty="0">
                <a:latin typeface="Arial (Body)"/>
              </a:rPr>
              <a:t>c</a:t>
            </a:r>
            <a:r>
              <a:rPr lang="en-US" dirty="0">
                <a:latin typeface="Arial (Body)"/>
              </a:rPr>
              <a:t> with </a:t>
            </a:r>
            <a:r>
              <a:rPr lang="en-US" i="1" dirty="0">
                <a:latin typeface="Arial (Body)"/>
              </a:rPr>
              <a:t>a ≤ c ≤ b.</a:t>
            </a:r>
          </a:p>
          <a:p>
            <a:pPr>
              <a:lnSpc>
                <a:spcPct val="110000"/>
              </a:lnSpc>
            </a:pPr>
            <a:r>
              <a:rPr lang="en-US" dirty="0">
                <a:latin typeface="Arial (Body)"/>
              </a:rPr>
              <a:t>In other words, if a continuous curve passes through the same </a:t>
            </a:r>
            <a:r>
              <a:rPr lang="en-US" i="1" dirty="0">
                <a:latin typeface="Arial (Body)"/>
              </a:rPr>
              <a:t>y</a:t>
            </a:r>
            <a:r>
              <a:rPr lang="en-US" dirty="0">
                <a:latin typeface="Arial (Body)"/>
              </a:rPr>
              <a:t>-value (such as the </a:t>
            </a:r>
            <a:r>
              <a:rPr lang="en-US" i="1" dirty="0">
                <a:latin typeface="Arial (Body)"/>
              </a:rPr>
              <a:t>x</a:t>
            </a:r>
            <a:r>
              <a:rPr lang="en-US" dirty="0">
                <a:latin typeface="Arial (Body)"/>
              </a:rPr>
              <a:t>-axis) twice and has a unique tangent line (derivative) at every point of the interval, then somewhere between the endpoints it has a tangent parallel to the </a:t>
            </a:r>
            <a:r>
              <a:rPr lang="en-US" i="1" dirty="0">
                <a:latin typeface="Arial (Body)"/>
              </a:rPr>
              <a:t>x</a:t>
            </a:r>
            <a:r>
              <a:rPr lang="en-US" dirty="0">
                <a:latin typeface="Arial (Body)"/>
              </a:rPr>
              <a:t>-axis. </a:t>
            </a:r>
            <a:endParaRPr lang="en-US" dirty="0">
              <a:latin typeface="Arial (Body)"/>
              <a:cs typeface="Arial"/>
            </a:endParaRPr>
          </a:p>
        </p:txBody>
      </p:sp>
      <p:pic>
        <p:nvPicPr>
          <p:cNvPr id="6" name="Picture 2" descr="Rolle&amp;#39;s theorem | Definition, Equation, &amp;amp; Facts | Britannica">
            <a:extLst>
              <a:ext uri="{FF2B5EF4-FFF2-40B4-BE49-F238E27FC236}">
                <a16:creationId xmlns:a16="http://schemas.microsoft.com/office/drawing/2014/main" id="{BF03487C-DEF7-4214-849C-3A34E38A2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430" y="1410891"/>
            <a:ext cx="6815033" cy="2891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995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343" y="132783"/>
            <a:ext cx="4667794" cy="1077229"/>
          </a:xfrm>
        </p:spPr>
        <p:txBody>
          <a:bodyPr/>
          <a:lstStyle/>
          <a:p>
            <a:r>
              <a:rPr lang="en-US" b="1" u="sng" dirty="0"/>
              <a:t>Rolle’s theorem proof</a:t>
            </a:r>
          </a:p>
        </p:txBody>
      </p:sp>
      <p:sp>
        <p:nvSpPr>
          <p:cNvPr id="3" name="Content Placeholder 2"/>
          <p:cNvSpPr>
            <a:spLocks noGrp="1"/>
          </p:cNvSpPr>
          <p:nvPr>
            <p:ph idx="1"/>
          </p:nvPr>
        </p:nvSpPr>
        <p:spPr>
          <a:xfrm>
            <a:off x="1108166" y="1329235"/>
            <a:ext cx="10515600" cy="3074621"/>
          </a:xfrm>
        </p:spPr>
        <p:txBody>
          <a:bodyPr vert="horz" lIns="91440" tIns="45720" rIns="91440" bIns="45720" rtlCol="0" anchor="t">
            <a:normAutofit/>
          </a:bodyPr>
          <a:lstStyle/>
          <a:p>
            <a:pPr marL="0" indent="0">
              <a:buNone/>
            </a:pPr>
            <a:r>
              <a:rPr lang="en-US" dirty="0"/>
              <a:t>Let's actually prove the theorem itself. Rolle's Theorem says that if a function </a:t>
            </a:r>
            <a:r>
              <a:rPr lang="en-US" i="1" dirty="0"/>
              <a:t>f(x)</a:t>
            </a:r>
            <a:r>
              <a:rPr lang="en-US" dirty="0"/>
              <a:t> satisfies all three conditions, then there must be a number c such at </a:t>
            </a:r>
            <a:r>
              <a:rPr lang="en-US" i="1" dirty="0"/>
              <a:t>a &lt; c &lt; b </a:t>
            </a:r>
            <a:r>
              <a:rPr lang="en-US" dirty="0"/>
              <a:t>and </a:t>
            </a:r>
            <a:r>
              <a:rPr lang="en-US" i="1" dirty="0"/>
              <a:t>f'(c) = 0</a:t>
            </a:r>
            <a:r>
              <a:rPr lang="en-US" dirty="0"/>
              <a:t>. We can show that this is always true if we prove that it is true for each of these cases:</a:t>
            </a:r>
          </a:p>
          <a:p>
            <a:r>
              <a:rPr lang="en-US" dirty="0"/>
              <a:t>A function with only a constant at</a:t>
            </a:r>
            <a:r>
              <a:rPr lang="en-US" i="1" dirty="0"/>
              <a:t> [</a:t>
            </a:r>
            <a:r>
              <a:rPr lang="en-US" i="1" dirty="0" err="1"/>
              <a:t>a,b</a:t>
            </a:r>
            <a:r>
              <a:rPr lang="en-US" i="1" dirty="0"/>
              <a:t>]</a:t>
            </a:r>
          </a:p>
          <a:p>
            <a:r>
              <a:rPr lang="en-US" dirty="0"/>
              <a:t>A function with a maximum at </a:t>
            </a:r>
            <a:r>
              <a:rPr lang="en-US" i="1" dirty="0"/>
              <a:t>[</a:t>
            </a:r>
            <a:r>
              <a:rPr lang="en-US" i="1" dirty="0" err="1"/>
              <a:t>a,b</a:t>
            </a:r>
            <a:r>
              <a:rPr lang="en-US" i="1" dirty="0"/>
              <a:t>]</a:t>
            </a:r>
          </a:p>
          <a:p>
            <a:r>
              <a:rPr lang="en-US" dirty="0"/>
              <a:t>A function with a minimum at </a:t>
            </a:r>
            <a:r>
              <a:rPr lang="en-US" i="1" dirty="0"/>
              <a:t>[</a:t>
            </a:r>
            <a:r>
              <a:rPr lang="en-US" i="1" dirty="0" err="1"/>
              <a:t>a,b</a:t>
            </a:r>
            <a:r>
              <a:rPr lang="en-US" i="1" dirty="0"/>
              <a:t>]</a:t>
            </a:r>
          </a:p>
          <a:p>
            <a:pPr marL="0" indent="0">
              <a:buNone/>
            </a:pPr>
            <a:endParaRPr lang="en-US" dirty="0"/>
          </a:p>
        </p:txBody>
      </p:sp>
      <p:pic>
        <p:nvPicPr>
          <p:cNvPr id="4" name="Picture 3">
            <a:extLst>
              <a:ext uri="{FF2B5EF4-FFF2-40B4-BE49-F238E27FC236}">
                <a16:creationId xmlns:a16="http://schemas.microsoft.com/office/drawing/2014/main" id="{2424E06F-B534-423B-9E4B-BBEED9A54A85}"/>
              </a:ext>
            </a:extLst>
          </p:cNvPr>
          <p:cNvPicPr>
            <a:picLocks noChangeAspect="1"/>
          </p:cNvPicPr>
          <p:nvPr/>
        </p:nvPicPr>
        <p:blipFill>
          <a:blip r:embed="rId2"/>
          <a:stretch>
            <a:fillRect/>
          </a:stretch>
        </p:blipFill>
        <p:spPr>
          <a:xfrm>
            <a:off x="2168978" y="671398"/>
            <a:ext cx="800100" cy="238125"/>
          </a:xfrm>
          <a:prstGeom prst="rect">
            <a:avLst/>
          </a:prstGeom>
        </p:spPr>
      </p:pic>
    </p:spTree>
    <p:extLst>
      <p:ext uri="{BB962C8B-B14F-4D97-AF65-F5344CB8AC3E}">
        <p14:creationId xmlns:p14="http://schemas.microsoft.com/office/powerpoint/2010/main" val="74575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0CE34C-9FB8-4812-BE2F-909DBD2A4E26}"/>
              </a:ext>
            </a:extLst>
          </p:cNvPr>
          <p:cNvPicPr>
            <a:picLocks noChangeAspect="1"/>
          </p:cNvPicPr>
          <p:nvPr/>
        </p:nvPicPr>
        <p:blipFill>
          <a:blip r:embed="rId2"/>
          <a:stretch>
            <a:fillRect/>
          </a:stretch>
        </p:blipFill>
        <p:spPr>
          <a:xfrm>
            <a:off x="2168978" y="671398"/>
            <a:ext cx="800100" cy="238125"/>
          </a:xfrm>
          <a:prstGeom prst="rect">
            <a:avLst/>
          </a:prstGeom>
        </p:spPr>
      </p:pic>
      <p:sp>
        <p:nvSpPr>
          <p:cNvPr id="3" name="Content Placeholder 2"/>
          <p:cNvSpPr>
            <a:spLocks noGrp="1"/>
          </p:cNvSpPr>
          <p:nvPr>
            <p:ph idx="1"/>
          </p:nvPr>
        </p:nvSpPr>
        <p:spPr>
          <a:xfrm>
            <a:off x="1117600" y="133900"/>
            <a:ext cx="10210800" cy="6000730"/>
          </a:xfrm>
        </p:spPr>
        <p:txBody>
          <a:bodyPr vert="horz" lIns="91440" tIns="45720" rIns="91440" bIns="45720" rtlCol="0" anchor="t">
            <a:normAutofit/>
          </a:bodyPr>
          <a:lstStyle/>
          <a:p>
            <a:pPr>
              <a:lnSpc>
                <a:spcPct val="120000"/>
              </a:lnSpc>
            </a:pPr>
            <a:r>
              <a:rPr lang="en-US" b="1" dirty="0"/>
              <a:t>A Function with Only a Constant</a:t>
            </a:r>
            <a:endParaRPr lang="en-US" dirty="0">
              <a:cs typeface="Calibri"/>
            </a:endParaRPr>
          </a:p>
          <a:p>
            <a:pPr marL="0" indent="0">
              <a:lnSpc>
                <a:spcPct val="120000"/>
              </a:lnSpc>
              <a:buNone/>
            </a:pPr>
            <a:r>
              <a:rPr lang="en-US" dirty="0"/>
              <a:t>    Consider the function </a:t>
            </a:r>
            <a:r>
              <a:rPr lang="en-US" i="1" dirty="0"/>
              <a:t>f(x) = k </a:t>
            </a:r>
            <a:r>
              <a:rPr lang="en-US" dirty="0"/>
              <a:t>within the interval </a:t>
            </a:r>
            <a:r>
              <a:rPr lang="en-US" i="1" dirty="0"/>
              <a:t>[</a:t>
            </a:r>
            <a:r>
              <a:rPr lang="en-US" i="1" dirty="0" err="1"/>
              <a:t>a,b</a:t>
            </a:r>
            <a:r>
              <a:rPr lang="en-US" i="1" dirty="0"/>
              <a:t>]</a:t>
            </a:r>
            <a:r>
              <a:rPr lang="en-US" dirty="0"/>
              <a:t>, where k is a constant. Differentiating the function, it gives:</a:t>
            </a:r>
            <a:endParaRPr lang="en-US" dirty="0">
              <a:cs typeface="Calibri" panose="020F0502020204030204"/>
            </a:endParaRPr>
          </a:p>
          <a:p>
            <a:pPr marL="0" indent="0">
              <a:lnSpc>
                <a:spcPct val="120000"/>
              </a:lnSpc>
              <a:buNone/>
            </a:pPr>
            <a:r>
              <a:rPr lang="en-US" dirty="0"/>
              <a:t>                                                </a:t>
            </a:r>
            <a:r>
              <a:rPr lang="en-US" i="1" dirty="0"/>
              <a:t> f'(x)=0</a:t>
            </a:r>
            <a:endParaRPr lang="en-US" i="1" dirty="0">
              <a:cs typeface="Calibri" panose="020F0502020204030204"/>
            </a:endParaRPr>
          </a:p>
          <a:p>
            <a:pPr marL="0" indent="0">
              <a:lnSpc>
                <a:spcPct val="120000"/>
              </a:lnSpc>
              <a:buNone/>
            </a:pPr>
            <a:r>
              <a:rPr lang="en-US" dirty="0"/>
              <a:t>Here, the derivative is always 0 since </a:t>
            </a:r>
            <a:r>
              <a:rPr lang="en-US" i="1" dirty="0"/>
              <a:t>f'(x) = 0 </a:t>
            </a:r>
            <a:r>
              <a:rPr lang="en-US" dirty="0"/>
              <a:t>for all </a:t>
            </a:r>
            <a:r>
              <a:rPr lang="en-US" i="1" dirty="0"/>
              <a:t>x,</a:t>
            </a:r>
            <a:r>
              <a:rPr lang="en-US" dirty="0"/>
              <a:t> then we can pick any number within the interval </a:t>
            </a:r>
            <a:r>
              <a:rPr lang="en-US" i="1" dirty="0"/>
              <a:t>[</a:t>
            </a:r>
            <a:r>
              <a:rPr lang="en-US" i="1" dirty="0" err="1"/>
              <a:t>a,b</a:t>
            </a:r>
            <a:r>
              <a:rPr lang="en-US" i="1" dirty="0"/>
              <a:t>] </a:t>
            </a:r>
            <a:r>
              <a:rPr lang="en-US" dirty="0"/>
              <a:t>as </a:t>
            </a:r>
            <a:r>
              <a:rPr lang="en-US" i="1" dirty="0"/>
              <a:t>c</a:t>
            </a:r>
            <a:r>
              <a:rPr lang="en-US" dirty="0"/>
              <a:t>. Thus, we found a number c such that </a:t>
            </a:r>
            <a:r>
              <a:rPr lang="en-US" i="1" dirty="0"/>
              <a:t>a &lt; c &lt; b </a:t>
            </a:r>
            <a:r>
              <a:rPr lang="en-US" dirty="0"/>
              <a:t>and </a:t>
            </a:r>
            <a:r>
              <a:rPr lang="en-US" i="1" dirty="0"/>
              <a:t>f'(c) = 0</a:t>
            </a:r>
            <a:r>
              <a:rPr lang="en-US" dirty="0"/>
              <a:t>. </a:t>
            </a:r>
          </a:p>
          <a:p>
            <a:pPr marL="0" indent="0">
              <a:buNone/>
            </a:pPr>
            <a:endParaRPr lang="en-US" sz="1800" dirty="0"/>
          </a:p>
        </p:txBody>
      </p:sp>
      <p:pic>
        <p:nvPicPr>
          <p:cNvPr id="2" name="Picture 1">
            <a:extLst>
              <a:ext uri="{FF2B5EF4-FFF2-40B4-BE49-F238E27FC236}">
                <a16:creationId xmlns:a16="http://schemas.microsoft.com/office/drawing/2014/main" id="{5F05C7DE-6E4F-471C-86C5-596500BF9DC3}"/>
              </a:ext>
            </a:extLst>
          </p:cNvPr>
          <p:cNvPicPr>
            <a:picLocks noChangeAspect="1"/>
          </p:cNvPicPr>
          <p:nvPr/>
        </p:nvPicPr>
        <p:blipFill>
          <a:blip r:embed="rId3"/>
          <a:stretch>
            <a:fillRect/>
          </a:stretch>
        </p:blipFill>
        <p:spPr>
          <a:xfrm>
            <a:off x="1117600" y="3429000"/>
            <a:ext cx="4535213" cy="2999874"/>
          </a:xfrm>
          <a:prstGeom prst="rect">
            <a:avLst/>
          </a:prstGeom>
        </p:spPr>
      </p:pic>
      <p:pic>
        <p:nvPicPr>
          <p:cNvPr id="5" name="Picture 4">
            <a:extLst>
              <a:ext uri="{FF2B5EF4-FFF2-40B4-BE49-F238E27FC236}">
                <a16:creationId xmlns:a16="http://schemas.microsoft.com/office/drawing/2014/main" id="{7280F31F-B596-42B3-98D6-4F06BCFFFF0F}"/>
              </a:ext>
            </a:extLst>
          </p:cNvPr>
          <p:cNvPicPr>
            <a:picLocks noChangeAspect="1"/>
          </p:cNvPicPr>
          <p:nvPr/>
        </p:nvPicPr>
        <p:blipFill>
          <a:blip r:embed="rId4"/>
          <a:stretch>
            <a:fillRect/>
          </a:stretch>
        </p:blipFill>
        <p:spPr>
          <a:xfrm>
            <a:off x="6539189" y="3429000"/>
            <a:ext cx="4299228" cy="2999874"/>
          </a:xfrm>
          <a:prstGeom prst="rect">
            <a:avLst/>
          </a:prstGeom>
        </p:spPr>
      </p:pic>
    </p:spTree>
    <p:extLst>
      <p:ext uri="{BB962C8B-B14F-4D97-AF65-F5344CB8AC3E}">
        <p14:creationId xmlns:p14="http://schemas.microsoft.com/office/powerpoint/2010/main" val="359225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4EA7C-0F91-4671-BCEF-F8FAB8C9CF5A}"/>
              </a:ext>
            </a:extLst>
          </p:cNvPr>
          <p:cNvPicPr>
            <a:picLocks noChangeAspect="1"/>
          </p:cNvPicPr>
          <p:nvPr/>
        </p:nvPicPr>
        <p:blipFill>
          <a:blip r:embed="rId2"/>
          <a:stretch>
            <a:fillRect/>
          </a:stretch>
        </p:blipFill>
        <p:spPr>
          <a:xfrm>
            <a:off x="2168978" y="671398"/>
            <a:ext cx="800100" cy="238125"/>
          </a:xfrm>
          <a:prstGeom prst="rect">
            <a:avLst/>
          </a:prstGeom>
        </p:spPr>
      </p:pic>
      <p:sp>
        <p:nvSpPr>
          <p:cNvPr id="3" name="Content Placeholder 2">
            <a:extLst>
              <a:ext uri="{FF2B5EF4-FFF2-40B4-BE49-F238E27FC236}">
                <a16:creationId xmlns:a16="http://schemas.microsoft.com/office/drawing/2014/main" id="{7503B1A3-B029-4364-ABAA-1DFB456660A6}"/>
              </a:ext>
            </a:extLst>
          </p:cNvPr>
          <p:cNvSpPr>
            <a:spLocks noGrp="1"/>
          </p:cNvSpPr>
          <p:nvPr>
            <p:ph idx="1"/>
          </p:nvPr>
        </p:nvSpPr>
        <p:spPr>
          <a:xfrm>
            <a:off x="1048310" y="293571"/>
            <a:ext cx="10348002" cy="6737684"/>
          </a:xfrm>
        </p:spPr>
        <p:txBody>
          <a:bodyPr>
            <a:normAutofit lnSpcReduction="10000"/>
          </a:bodyPr>
          <a:lstStyle/>
          <a:p>
            <a:pPr marL="0" indent="0">
              <a:buNone/>
            </a:pPr>
            <a:r>
              <a:rPr lang="en-US" sz="1600" b="1" dirty="0"/>
              <a:t>A Function with a Maximum</a:t>
            </a:r>
            <a:endParaRPr lang="en-US" sz="1600" b="1" dirty="0">
              <a:cs typeface="Calibri" panose="020F0502020204030204"/>
            </a:endParaRPr>
          </a:p>
          <a:p>
            <a:pPr marL="0" indent="0">
              <a:lnSpc>
                <a:spcPct val="100000"/>
              </a:lnSpc>
              <a:buNone/>
            </a:pPr>
            <a:r>
              <a:rPr lang="en-US" sz="1600" b="1" dirty="0"/>
              <a:t>     </a:t>
            </a:r>
            <a:r>
              <a:rPr lang="en-US" sz="1600" dirty="0"/>
              <a:t>Consider some number k in the interval </a:t>
            </a:r>
            <a:r>
              <a:rPr lang="en-US" sz="1600" i="1" dirty="0"/>
              <a:t>[</a:t>
            </a:r>
            <a:r>
              <a:rPr lang="en-US" sz="1600" i="1" dirty="0" err="1"/>
              <a:t>a,b</a:t>
            </a:r>
            <a:r>
              <a:rPr lang="en-US" sz="1600" i="1" dirty="0"/>
              <a:t>] </a:t>
            </a:r>
            <a:r>
              <a:rPr lang="en-US" sz="1600" dirty="0"/>
              <a:t>such that </a:t>
            </a:r>
          </a:p>
          <a:p>
            <a:pPr marL="0" indent="0">
              <a:lnSpc>
                <a:spcPct val="100000"/>
              </a:lnSpc>
              <a:buNone/>
            </a:pPr>
            <a:r>
              <a:rPr lang="en-US" sz="1600" i="1" dirty="0"/>
              <a:t>f (k) &gt; (f(a) = f(b).</a:t>
            </a:r>
            <a:r>
              <a:rPr lang="en-US" sz="1600" dirty="0"/>
              <a:t> If </a:t>
            </a:r>
            <a:r>
              <a:rPr lang="en-US" sz="1600" i="1" dirty="0"/>
              <a:t>f(x)</a:t>
            </a:r>
            <a:r>
              <a:rPr lang="en-US" sz="1600" dirty="0"/>
              <a:t> is continuous, then that means there exists</a:t>
            </a:r>
          </a:p>
          <a:p>
            <a:pPr marL="0" indent="0">
              <a:lnSpc>
                <a:spcPct val="100000"/>
              </a:lnSpc>
              <a:buNone/>
            </a:pPr>
            <a:r>
              <a:rPr lang="en-US" sz="1600" dirty="0"/>
              <a:t>a maximum at point </a:t>
            </a:r>
            <a:r>
              <a:rPr lang="en-US" sz="1600" i="1" dirty="0"/>
              <a:t>c</a:t>
            </a:r>
            <a:r>
              <a:rPr lang="en-US" sz="1600" dirty="0"/>
              <a:t>. Since we know </a:t>
            </a:r>
            <a:r>
              <a:rPr lang="en-US" sz="1600" i="1" dirty="0"/>
              <a:t>f(x) </a:t>
            </a:r>
            <a:r>
              <a:rPr lang="en-US" sz="1600" dirty="0"/>
              <a:t>is differentiable (from the 2</a:t>
            </a:r>
            <a:r>
              <a:rPr lang="en-US" sz="1600" baseline="30000" dirty="0"/>
              <a:t>nd</a:t>
            </a:r>
          </a:p>
          <a:p>
            <a:pPr marL="0" indent="0">
              <a:lnSpc>
                <a:spcPct val="100000"/>
              </a:lnSpc>
              <a:buNone/>
            </a:pPr>
            <a:r>
              <a:rPr lang="en-US" sz="1600" dirty="0"/>
              <a:t>condition), then we know that </a:t>
            </a:r>
            <a:r>
              <a:rPr lang="en-US" sz="1600" i="1" dirty="0"/>
              <a:t>f'(x) </a:t>
            </a:r>
            <a:r>
              <a:rPr lang="en-US" sz="1600" dirty="0"/>
              <a:t>exists. Since </a:t>
            </a:r>
            <a:r>
              <a:rPr lang="en-US" sz="1600" i="1" dirty="0"/>
              <a:t>f'(x) </a:t>
            </a:r>
            <a:r>
              <a:rPr lang="en-US" sz="1600" dirty="0"/>
              <a:t>exists and there is</a:t>
            </a:r>
          </a:p>
          <a:p>
            <a:pPr marL="0" indent="0">
              <a:lnSpc>
                <a:spcPct val="100000"/>
              </a:lnSpc>
              <a:buNone/>
            </a:pPr>
            <a:r>
              <a:rPr lang="en-US" sz="1600" dirty="0"/>
              <a:t>a maximum within the interval </a:t>
            </a:r>
            <a:r>
              <a:rPr lang="en-US" sz="1600" i="1" dirty="0"/>
              <a:t>[</a:t>
            </a:r>
            <a:r>
              <a:rPr lang="en-US" sz="1600" i="1" dirty="0" err="1"/>
              <a:t>a,b</a:t>
            </a:r>
            <a:r>
              <a:rPr lang="en-US" sz="1600" i="1" dirty="0"/>
              <a:t>]</a:t>
            </a:r>
            <a:r>
              <a:rPr lang="en-US" sz="1600" dirty="0"/>
              <a:t>, then we know that </a:t>
            </a:r>
            <a:r>
              <a:rPr lang="en-US" sz="1600" i="1" dirty="0"/>
              <a:t>f'(c) = 0 </a:t>
            </a:r>
            <a:r>
              <a:rPr lang="en-US" sz="1600" dirty="0"/>
              <a:t>within</a:t>
            </a:r>
          </a:p>
          <a:p>
            <a:pPr marL="0" indent="0">
              <a:lnSpc>
                <a:spcPct val="100000"/>
              </a:lnSpc>
              <a:buNone/>
            </a:pPr>
            <a:r>
              <a:rPr lang="en-US" sz="1600" i="1" dirty="0"/>
              <a:t>[</a:t>
            </a:r>
            <a:r>
              <a:rPr lang="en-US" sz="1600" i="1" dirty="0" err="1"/>
              <a:t>a,b</a:t>
            </a:r>
            <a:r>
              <a:rPr lang="en-US" sz="1600" i="1" dirty="0"/>
              <a:t>]. </a:t>
            </a:r>
            <a:r>
              <a:rPr lang="en-US" sz="1600" dirty="0"/>
              <a:t>Hence, there exists a number c such that </a:t>
            </a:r>
            <a:r>
              <a:rPr lang="en-US" sz="1600" i="1" dirty="0"/>
              <a:t>a&lt; c &lt; b </a:t>
            </a:r>
            <a:r>
              <a:rPr lang="en-US" sz="1600" dirty="0"/>
              <a:t>and </a:t>
            </a:r>
            <a:r>
              <a:rPr lang="en-US" sz="1600" i="1" dirty="0"/>
              <a:t>f'(c) = 0</a:t>
            </a:r>
            <a:r>
              <a:rPr lang="en-US" sz="1600" dirty="0"/>
              <a:t>. </a:t>
            </a:r>
          </a:p>
          <a:p>
            <a:pPr marL="0" indent="0">
              <a:lnSpc>
                <a:spcPct val="100000"/>
              </a:lnSpc>
              <a:buNone/>
            </a:pPr>
            <a:endParaRPr lang="en-US" sz="1600" dirty="0">
              <a:cs typeface="Calibri" panose="020F0502020204030204"/>
            </a:endParaRPr>
          </a:p>
          <a:p>
            <a:r>
              <a:rPr lang="en-US" sz="1600" b="1" dirty="0"/>
              <a:t>A Function with a Minimum</a:t>
            </a:r>
            <a:endParaRPr lang="en-US" sz="1600" b="1" dirty="0">
              <a:cs typeface="Calibri" panose="020F0502020204030204"/>
            </a:endParaRPr>
          </a:p>
          <a:p>
            <a:pPr marL="0" indent="0">
              <a:lnSpc>
                <a:spcPct val="100000"/>
              </a:lnSpc>
              <a:buNone/>
            </a:pPr>
            <a:r>
              <a:rPr lang="en-US" sz="1600" dirty="0"/>
              <a:t>     Consider some number k in the interval </a:t>
            </a:r>
            <a:r>
              <a:rPr lang="en-US" sz="1600" i="1" dirty="0"/>
              <a:t>[</a:t>
            </a:r>
            <a:r>
              <a:rPr lang="en-US" sz="1600" i="1" dirty="0" err="1"/>
              <a:t>a,b</a:t>
            </a:r>
            <a:r>
              <a:rPr lang="en-US" sz="1600" i="1" dirty="0"/>
              <a:t>] </a:t>
            </a:r>
            <a:r>
              <a:rPr lang="en-US" sz="1600" dirty="0"/>
              <a:t>such that </a:t>
            </a:r>
            <a:r>
              <a:rPr lang="en-US" sz="1600" i="1" dirty="0"/>
              <a:t>f (k) &lt; f(a) = f(b). </a:t>
            </a:r>
            <a:r>
              <a:rPr lang="en-US" sz="1600" dirty="0"/>
              <a:t>If </a:t>
            </a:r>
            <a:r>
              <a:rPr lang="en-US" sz="1600" i="1" dirty="0"/>
              <a:t>f(x)</a:t>
            </a:r>
            <a:r>
              <a:rPr lang="en-US" sz="1600" dirty="0"/>
              <a:t> is continuous, then that means</a:t>
            </a:r>
          </a:p>
          <a:p>
            <a:pPr marL="0" indent="0">
              <a:lnSpc>
                <a:spcPct val="100000"/>
              </a:lnSpc>
              <a:buNone/>
            </a:pPr>
            <a:r>
              <a:rPr lang="en-US" sz="1600" dirty="0"/>
              <a:t> there exists a minimum at point </a:t>
            </a:r>
            <a:r>
              <a:rPr lang="en-US" sz="1600" i="1" dirty="0"/>
              <a:t>c</a:t>
            </a:r>
            <a:r>
              <a:rPr lang="en-US" sz="1600" dirty="0"/>
              <a:t>. Since we know </a:t>
            </a:r>
            <a:r>
              <a:rPr lang="en-US" sz="1600" i="1" dirty="0"/>
              <a:t>f(x) </a:t>
            </a:r>
            <a:r>
              <a:rPr lang="en-US" sz="1600" dirty="0"/>
              <a:t>is differentiable</a:t>
            </a:r>
            <a:r>
              <a:rPr lang="en-US" sz="1600" i="1" dirty="0"/>
              <a:t>, f'(x) </a:t>
            </a:r>
            <a:r>
              <a:rPr lang="en-US" sz="1600" dirty="0"/>
              <a:t>exists. Since </a:t>
            </a:r>
            <a:r>
              <a:rPr lang="en-US" sz="1600" i="1" dirty="0"/>
              <a:t>f'(x) </a:t>
            </a:r>
            <a:r>
              <a:rPr lang="en-US" sz="1600" dirty="0"/>
              <a:t>exists and there is</a:t>
            </a:r>
          </a:p>
          <a:p>
            <a:pPr marL="0" indent="0">
              <a:lnSpc>
                <a:spcPct val="100000"/>
              </a:lnSpc>
              <a:buNone/>
            </a:pPr>
            <a:r>
              <a:rPr lang="en-US" sz="1600" dirty="0"/>
              <a:t> a minimum within the interval </a:t>
            </a:r>
            <a:r>
              <a:rPr lang="en-US" sz="1600" i="1" dirty="0"/>
              <a:t>[</a:t>
            </a:r>
            <a:r>
              <a:rPr lang="en-US" sz="1600" i="1" dirty="0" err="1"/>
              <a:t>a,b</a:t>
            </a:r>
            <a:r>
              <a:rPr lang="en-US" sz="1600" i="1" dirty="0"/>
              <a:t>]</a:t>
            </a:r>
            <a:r>
              <a:rPr lang="en-US" sz="1600" dirty="0"/>
              <a:t>, then we know that </a:t>
            </a:r>
            <a:r>
              <a:rPr lang="en-US" sz="1600" i="1" dirty="0"/>
              <a:t>f'(c) = 0 </a:t>
            </a:r>
            <a:r>
              <a:rPr lang="en-US" sz="1600" dirty="0"/>
              <a:t>within </a:t>
            </a:r>
          </a:p>
          <a:p>
            <a:pPr marL="0" indent="0">
              <a:lnSpc>
                <a:spcPct val="100000"/>
              </a:lnSpc>
              <a:buNone/>
            </a:pPr>
            <a:r>
              <a:rPr lang="en-US" sz="1600" i="1" dirty="0"/>
              <a:t>[</a:t>
            </a:r>
            <a:r>
              <a:rPr lang="en-US" sz="1600" i="1" dirty="0" err="1"/>
              <a:t>a,b</a:t>
            </a:r>
            <a:r>
              <a:rPr lang="en-US" sz="1600" i="1" dirty="0"/>
              <a:t>]. </a:t>
            </a:r>
            <a:r>
              <a:rPr lang="en-US" sz="1600" dirty="0"/>
              <a:t>In other words, there exists a number </a:t>
            </a:r>
            <a:r>
              <a:rPr lang="en-US" sz="1600" i="1" dirty="0"/>
              <a:t>c</a:t>
            </a:r>
            <a:r>
              <a:rPr lang="en-US" sz="1600" dirty="0"/>
              <a:t> such that </a:t>
            </a:r>
            <a:r>
              <a:rPr lang="en-US" sz="1600" i="1" dirty="0"/>
              <a:t>a &lt; c &lt; b </a:t>
            </a:r>
            <a:r>
              <a:rPr lang="en-US" sz="1600" dirty="0"/>
              <a:t>and </a:t>
            </a:r>
            <a:r>
              <a:rPr lang="en-US" sz="1600" i="1" dirty="0"/>
              <a:t>f'(c) = 0.</a:t>
            </a:r>
          </a:p>
          <a:p>
            <a:pPr marL="0" indent="0">
              <a:lnSpc>
                <a:spcPct val="100000"/>
              </a:lnSpc>
              <a:buNone/>
            </a:pPr>
            <a:endParaRPr lang="en-US" sz="1600" dirty="0">
              <a:cs typeface="Calibri" panose="020F0502020204030204"/>
            </a:endParaRPr>
          </a:p>
          <a:p>
            <a:pPr marL="0" indent="0">
              <a:lnSpc>
                <a:spcPct val="100000"/>
              </a:lnSpc>
              <a:buNone/>
            </a:pPr>
            <a:r>
              <a:rPr lang="en-US" sz="1600" dirty="0"/>
              <a:t>Since all cases are true, then Rolle's Theorem is proved. Now let's look at some examples of Rolle's Theorem.</a:t>
            </a:r>
            <a:endParaRPr lang="en-US" sz="1600" dirty="0">
              <a:cs typeface="Calibri" panose="020F0502020204030204"/>
            </a:endParaRPr>
          </a:p>
          <a:p>
            <a:endParaRPr lang="en-GB" sz="1600" dirty="0"/>
          </a:p>
        </p:txBody>
      </p:sp>
      <p:pic>
        <p:nvPicPr>
          <p:cNvPr id="2050" name="Picture 2" descr="How do you find the Minimum and Maximum Values of a Function? - A Plus  Topper">
            <a:extLst>
              <a:ext uri="{FF2B5EF4-FFF2-40B4-BE49-F238E27FC236}">
                <a16:creationId xmlns:a16="http://schemas.microsoft.com/office/drawing/2014/main" id="{D5F515ED-6404-420A-83B8-F360BB2EED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66" y="514952"/>
            <a:ext cx="3600450" cy="2686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6452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100DDA-ECAD-462B-A91E-18FC8CEDABF6}"/>
              </a:ext>
            </a:extLst>
          </p:cNvPr>
          <p:cNvPicPr>
            <a:picLocks noChangeAspect="1"/>
          </p:cNvPicPr>
          <p:nvPr/>
        </p:nvPicPr>
        <p:blipFill>
          <a:blip r:embed="rId2"/>
          <a:stretch>
            <a:fillRect/>
          </a:stretch>
        </p:blipFill>
        <p:spPr>
          <a:xfrm>
            <a:off x="1571191" y="1163389"/>
            <a:ext cx="800100" cy="238125"/>
          </a:xfrm>
          <a:prstGeom prst="rect">
            <a:avLst/>
          </a:prstGeom>
        </p:spPr>
      </p:pic>
      <p:sp>
        <p:nvSpPr>
          <p:cNvPr id="2" name="Title 1"/>
          <p:cNvSpPr>
            <a:spLocks noGrp="1"/>
          </p:cNvSpPr>
          <p:nvPr>
            <p:ph type="title"/>
          </p:nvPr>
        </p:nvSpPr>
        <p:spPr>
          <a:xfrm>
            <a:off x="1194406" y="192174"/>
            <a:ext cx="7278637" cy="500514"/>
          </a:xfrm>
        </p:spPr>
        <p:txBody>
          <a:bodyPr>
            <a:normAutofit fontScale="90000"/>
          </a:bodyPr>
          <a:lstStyle/>
          <a:p>
            <a:r>
              <a:rPr lang="en-US" b="1" u="sng" dirty="0"/>
              <a:t>EXAMPLES OF ROLLE’S THEOREM</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1085716" y="1282451"/>
                <a:ext cx="7442267" cy="5328849"/>
              </a:xfrm>
            </p:spPr>
            <p:txBody>
              <a:bodyPr>
                <a:normAutofit fontScale="92500"/>
              </a:bodyPr>
              <a:lstStyle/>
              <a:p>
                <a:r>
                  <a:rPr lang="en-US" dirty="0"/>
                  <a:t>FIRST EXAMPLE.</a:t>
                </a:r>
              </a:p>
              <a:p>
                <a:endParaRPr lang="en-US" dirty="0"/>
              </a:p>
              <a:p>
                <a:r>
                  <a:rPr lang="en-US" dirty="0"/>
                  <a:t>Consider a function</a:t>
                </a:r>
              </a:p>
              <a:p>
                <a:r>
                  <a:rPr lang="en-US" dirty="0"/>
                  <a:t>                              </a:t>
                </a:r>
                <a:r>
                  <a:rPr lang="en-US" i="1" dirty="0"/>
                  <a:t>f(x)</a:t>
                </a:r>
                <a14:m>
                  <m:oMath xmlns:m="http://schemas.openxmlformats.org/officeDocument/2006/math">
                    <m:r>
                      <a:rPr lang="en-US" i="0" dirty="0" smtClean="0">
                        <a:latin typeface="Cambria Math" panose="02040503050406030204" pitchFamily="18" charset="0"/>
                      </a:rPr>
                      <m:t>=</m:t>
                    </m:r>
                    <m:rad>
                      <m:radPr>
                        <m:degHide m:val="on"/>
                        <m:ctrlPr>
                          <a:rPr lang="en-US" i="1" dirty="0" smtClean="0">
                            <a:latin typeface="Cambria Math" panose="02040503050406030204" pitchFamily="18" charset="0"/>
                          </a:rPr>
                        </m:ctrlPr>
                      </m:radPr>
                      <m:deg/>
                      <m:e>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𝑟</m:t>
                            </m:r>
                          </m:e>
                          <m:sup>
                            <m:r>
                              <a:rPr lang="en-US" i="0" dirty="0" smtClean="0">
                                <a:latin typeface="Cambria Math" panose="02040503050406030204" pitchFamily="18" charset="0"/>
                              </a:rPr>
                              <m:t>2</m:t>
                            </m:r>
                          </m:sup>
                        </m:sSup>
                        <m:r>
                          <a:rPr lang="en-US" i="0"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i="0" dirty="0" smtClean="0">
                                <a:latin typeface="Cambria Math" panose="02040503050406030204" pitchFamily="18" charset="0"/>
                              </a:rPr>
                              <m:t>2</m:t>
                            </m:r>
                          </m:sup>
                        </m:sSup>
                        <m:r>
                          <a:rPr lang="en-US" b="0" i="1" dirty="0" smtClean="0">
                            <a:latin typeface="Cambria Math" panose="02040503050406030204" pitchFamily="18" charset="0"/>
                          </a:rPr>
                          <m:t> , </m:t>
                        </m:r>
                      </m:e>
                    </m:rad>
                    <m:r>
                      <a:rPr lang="en-US" i="1" dirty="0" smtClean="0">
                        <a:latin typeface="Cambria Math" panose="02040503050406030204" pitchFamily="18" charset="0"/>
                      </a:rPr>
                      <m:t>𝑥</m:t>
                    </m:r>
                    <m:r>
                      <a:rPr lang="en-US" i="0"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r>
                          <a:rPr lang="en-US" i="0" dirty="0" smtClean="0">
                            <a:latin typeface="Cambria Math" panose="02040503050406030204" pitchFamily="18" charset="0"/>
                          </a:rPr>
                          <m:t>−</m:t>
                        </m:r>
                        <m:r>
                          <a:rPr lang="en-US" i="1" dirty="0" smtClean="0">
                            <a:latin typeface="Cambria Math" panose="02040503050406030204" pitchFamily="18" charset="0"/>
                          </a:rPr>
                          <m:t>𝑟</m:t>
                        </m:r>
                        <m:r>
                          <a:rPr lang="en-US" i="0" dirty="0" smtClean="0">
                            <a:latin typeface="Cambria Math" panose="02040503050406030204" pitchFamily="18" charset="0"/>
                          </a:rPr>
                          <m:t>,</m:t>
                        </m:r>
                        <m:r>
                          <a:rPr lang="en-US" i="1" dirty="0" smtClean="0">
                            <a:latin typeface="Cambria Math" panose="02040503050406030204" pitchFamily="18" charset="0"/>
                          </a:rPr>
                          <m:t>𝑟</m:t>
                        </m:r>
                      </m:e>
                    </m:d>
                  </m:oMath>
                </a14:m>
                <a:endParaRPr lang="en-US" dirty="0"/>
              </a:p>
              <a:p>
                <a:r>
                  <a:rPr lang="en-US" dirty="0"/>
                  <a:t>Here, </a:t>
                </a:r>
                <a:r>
                  <a:rPr lang="en-US" i="1" dirty="0"/>
                  <a:t>r </a:t>
                </a:r>
                <a:r>
                  <a:rPr lang="en-US" dirty="0"/>
                  <a:t>is the radius of the formed semi-circle with center at the origin. Clearly, this function is continuous in the closed interval [−</a:t>
                </a:r>
                <a:r>
                  <a:rPr lang="en-US" i="1" dirty="0"/>
                  <a:t>r</a:t>
                </a:r>
                <a:r>
                  <a:rPr lang="en-US" dirty="0"/>
                  <a:t>, </a:t>
                </a:r>
                <a:r>
                  <a:rPr lang="en-US" i="1" dirty="0"/>
                  <a:t>r</a:t>
                </a:r>
                <a:r>
                  <a:rPr lang="en-US" dirty="0"/>
                  <a:t>] and differentiable in the open interval (−</a:t>
                </a:r>
                <a:r>
                  <a:rPr lang="en-US" i="1" dirty="0"/>
                  <a:t>r</a:t>
                </a:r>
                <a:r>
                  <a:rPr lang="en-US" dirty="0"/>
                  <a:t>, </a:t>
                </a:r>
                <a:r>
                  <a:rPr lang="en-US" i="1" dirty="0"/>
                  <a:t>r</a:t>
                </a:r>
                <a:r>
                  <a:rPr lang="en-US" dirty="0"/>
                  <a:t>). However, it is not differentiable at the endpoints −</a:t>
                </a:r>
                <a:r>
                  <a:rPr lang="en-US" i="1" dirty="0"/>
                  <a:t>r</a:t>
                </a:r>
                <a:r>
                  <a:rPr lang="en-US" dirty="0"/>
                  <a:t> and </a:t>
                </a:r>
                <a:r>
                  <a:rPr lang="en-US" i="1" dirty="0"/>
                  <a:t>r</a:t>
                </a:r>
                <a:r>
                  <a:rPr lang="en-US" dirty="0"/>
                  <a:t>. But since </a:t>
                </a:r>
                <a:r>
                  <a:rPr lang="en-US" i="1" dirty="0"/>
                  <a:t>f </a:t>
                </a:r>
                <a:r>
                  <a:rPr lang="en-US" dirty="0"/>
                  <a:t>(−</a:t>
                </a:r>
                <a:r>
                  <a:rPr lang="en-US" i="1" dirty="0"/>
                  <a:t>r</a:t>
                </a:r>
                <a:r>
                  <a:rPr lang="en-US" dirty="0"/>
                  <a:t>) = </a:t>
                </a:r>
                <a:r>
                  <a:rPr lang="en-US" i="1" dirty="0"/>
                  <a:t>f </a:t>
                </a:r>
                <a:r>
                  <a:rPr lang="en-US" dirty="0"/>
                  <a:t>(</a:t>
                </a:r>
                <a:r>
                  <a:rPr lang="en-US" i="1" dirty="0"/>
                  <a:t>r</a:t>
                </a:r>
                <a:r>
                  <a:rPr lang="en-US" dirty="0"/>
                  <a:t>), Rolle's theorem applies and there is a point where the derivative of </a:t>
                </a:r>
                <a:r>
                  <a:rPr lang="en-US" i="1" dirty="0"/>
                  <a:t>f</a:t>
                </a:r>
                <a:r>
                  <a:rPr lang="en-US" dirty="0"/>
                  <a:t> is zero. The theorem applies even when the function cannot be differentiated at the endpoints because it only requires the function to be differentiable in the open interval.</a:t>
                </a:r>
              </a:p>
              <a:p>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1085716" y="1282451"/>
                <a:ext cx="7442267" cy="5328849"/>
              </a:xfrm>
              <a:blipFill>
                <a:blip r:embed="rId3"/>
                <a:stretch>
                  <a:fillRect l="-737" t="-114" r="-1720"/>
                </a:stretch>
              </a:blipFill>
            </p:spPr>
            <p:txBody>
              <a:bodyPr/>
              <a:lstStyle/>
              <a:p>
                <a:r>
                  <a:rPr lang="en-GB">
                    <a:noFill/>
                  </a:rPr>
                  <a:t> </a:t>
                </a:r>
              </a:p>
            </p:txBody>
          </p:sp>
        </mc:Fallback>
      </mc:AlternateContent>
      <p:pic>
        <p:nvPicPr>
          <p:cNvPr id="11266" name="Picture 2" descr="https://upload.wikimedia.org/wikipedia/commons/thumb/e/e9/Semicircle.svg/300px-Semicircl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8271" y="885193"/>
            <a:ext cx="4501055" cy="3831021"/>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 descr="f(x)={\sqrt {r^{2}-x^{2}}},\quad x\in [-r,r]."/>
          <p:cNvSpPr>
            <a:spLocks noChangeAspect="1" noChangeArrowheads="1"/>
          </p:cNvSpPr>
          <p:nvPr/>
        </p:nvSpPr>
        <p:spPr bwMode="auto">
          <a:xfrm>
            <a:off x="497871" y="33239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019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8D624D-E8E2-423C-BB44-E9B2AB7E8FCA}"/>
              </a:ext>
            </a:extLst>
          </p:cNvPr>
          <p:cNvPicPr>
            <a:picLocks noChangeAspect="1"/>
          </p:cNvPicPr>
          <p:nvPr/>
        </p:nvPicPr>
        <p:blipFill>
          <a:blip r:embed="rId2"/>
          <a:stretch>
            <a:fillRect/>
          </a:stretch>
        </p:blipFill>
        <p:spPr>
          <a:xfrm>
            <a:off x="2168978" y="671398"/>
            <a:ext cx="800100" cy="238125"/>
          </a:xfrm>
          <a:prstGeom prst="rect">
            <a:avLst/>
          </a:prstGeom>
        </p:spPr>
      </p:pic>
      <p:sp>
        <p:nvSpPr>
          <p:cNvPr id="2" name="Title 1"/>
          <p:cNvSpPr>
            <a:spLocks noGrp="1"/>
          </p:cNvSpPr>
          <p:nvPr>
            <p:ph type="title"/>
          </p:nvPr>
        </p:nvSpPr>
        <p:spPr>
          <a:xfrm>
            <a:off x="826695" y="158934"/>
            <a:ext cx="2684565" cy="571995"/>
          </a:xfrm>
        </p:spPr>
        <p:txBody>
          <a:bodyPr>
            <a:normAutofit fontScale="90000"/>
          </a:bodyPr>
          <a:lstStyle/>
          <a:p>
            <a:r>
              <a:rPr lang="en-US" b="1" u="sng" dirty="0"/>
              <a:t>EXAMPLE 2:</a:t>
            </a:r>
          </a:p>
        </p:txBody>
      </p:sp>
      <p:sp>
        <p:nvSpPr>
          <p:cNvPr id="3" name="Content Placeholder 2"/>
          <p:cNvSpPr>
            <a:spLocks noGrp="1"/>
          </p:cNvSpPr>
          <p:nvPr>
            <p:ph idx="1"/>
          </p:nvPr>
        </p:nvSpPr>
        <p:spPr>
          <a:xfrm>
            <a:off x="1001026" y="790460"/>
            <a:ext cx="10338212" cy="5806910"/>
          </a:xfrm>
        </p:spPr>
        <p:txBody>
          <a:bodyPr>
            <a:normAutofit fontScale="92500" lnSpcReduction="20000"/>
          </a:bodyPr>
          <a:lstStyle/>
          <a:p>
            <a:pPr marL="0" indent="0">
              <a:lnSpc>
                <a:spcPct val="110000"/>
              </a:lnSpc>
              <a:buNone/>
            </a:pPr>
            <a:r>
              <a:rPr lang="en-US" dirty="0"/>
              <a:t>The graph of </a:t>
            </a:r>
            <a:r>
              <a:rPr lang="en-US" i="1" dirty="0"/>
              <a:t>f(x) = sin (x) + 2 for  0 ≤ x ≤ 2</a:t>
            </a:r>
            <a:r>
              <a:rPr lang="el-GR" i="1" dirty="0"/>
              <a:t>π</a:t>
            </a:r>
            <a:r>
              <a:rPr lang="en-US" i="1" dirty="0"/>
              <a:t> is shown </a:t>
            </a:r>
          </a:p>
          <a:p>
            <a:pPr marL="0" indent="0">
              <a:lnSpc>
                <a:spcPct val="110000"/>
              </a:lnSpc>
              <a:buNone/>
            </a:pPr>
            <a:r>
              <a:rPr lang="en-US" i="1" dirty="0"/>
              <a:t>alongside.</a:t>
            </a:r>
          </a:p>
          <a:p>
            <a:pPr marL="0" indent="0">
              <a:lnSpc>
                <a:spcPct val="110000"/>
              </a:lnSpc>
              <a:buNone/>
            </a:pPr>
            <a:r>
              <a:rPr lang="en-US" dirty="0"/>
              <a:t>Here, clearly the function exists for all </a:t>
            </a:r>
            <a:r>
              <a:rPr lang="en-US" i="1" dirty="0"/>
              <a:t>x </a:t>
            </a:r>
            <a:r>
              <a:rPr lang="en-US" dirty="0"/>
              <a:t>in</a:t>
            </a:r>
            <a:r>
              <a:rPr lang="en-US" i="1" dirty="0"/>
              <a:t> [0, 2</a:t>
            </a:r>
            <a:r>
              <a:rPr lang="el-GR" i="1" dirty="0"/>
              <a:t>π</a:t>
            </a:r>
            <a:r>
              <a:rPr lang="en-US" i="1" dirty="0"/>
              <a:t>]. </a:t>
            </a:r>
          </a:p>
          <a:p>
            <a:pPr marL="0" indent="0">
              <a:lnSpc>
                <a:spcPct val="110000"/>
              </a:lnSpc>
              <a:buNone/>
            </a:pPr>
            <a:r>
              <a:rPr lang="en-US" dirty="0"/>
              <a:t>So f is continuous in the interval </a:t>
            </a:r>
            <a:r>
              <a:rPr lang="en-US" i="1" dirty="0"/>
              <a:t>[0,2</a:t>
            </a:r>
            <a:r>
              <a:rPr lang="el-GR" i="1" dirty="0"/>
              <a:t>π</a:t>
            </a:r>
            <a:r>
              <a:rPr lang="en-US" i="1" dirty="0"/>
              <a:t>]</a:t>
            </a:r>
          </a:p>
          <a:p>
            <a:pPr marL="0" indent="0">
              <a:lnSpc>
                <a:spcPct val="110000"/>
              </a:lnSpc>
              <a:buNone/>
            </a:pPr>
            <a:r>
              <a:rPr lang="en-US" dirty="0"/>
              <a:t>And, the function is differentiable in the closed interval </a:t>
            </a:r>
            <a:r>
              <a:rPr lang="en-US" i="1" dirty="0"/>
              <a:t>(0, 2</a:t>
            </a:r>
            <a:r>
              <a:rPr lang="el-GR" i="1" dirty="0"/>
              <a:t>π</a:t>
            </a:r>
            <a:r>
              <a:rPr lang="en-US" i="1" dirty="0"/>
              <a:t>), </a:t>
            </a:r>
            <a:r>
              <a:rPr lang="en-US" dirty="0"/>
              <a:t>since</a:t>
            </a:r>
            <a:r>
              <a:rPr lang="en-US" i="1" dirty="0"/>
              <a:t> f’(x)=cos (x).</a:t>
            </a:r>
          </a:p>
          <a:p>
            <a:pPr marL="0" indent="0">
              <a:lnSpc>
                <a:spcPct val="110000"/>
              </a:lnSpc>
              <a:buNone/>
            </a:pPr>
            <a:r>
              <a:rPr lang="en-US" dirty="0"/>
              <a:t>Finally, </a:t>
            </a:r>
            <a:r>
              <a:rPr lang="en-US" i="1" dirty="0"/>
              <a:t>f(0) = f(2</a:t>
            </a:r>
            <a:r>
              <a:rPr lang="el-GR" i="1" dirty="0"/>
              <a:t>π</a:t>
            </a:r>
            <a:r>
              <a:rPr lang="en-US" i="1" dirty="0"/>
              <a:t>) = 2</a:t>
            </a:r>
          </a:p>
          <a:p>
            <a:pPr marL="0" indent="0">
              <a:lnSpc>
                <a:spcPct val="110000"/>
              </a:lnSpc>
              <a:buNone/>
            </a:pPr>
            <a:r>
              <a:rPr lang="en-US" dirty="0"/>
              <a:t>Hence, according to Rolle’s theorem, there exists at least one point x=c such that </a:t>
            </a:r>
            <a:r>
              <a:rPr lang="en-US" i="1" dirty="0"/>
              <a:t>f’(c) = 0</a:t>
            </a:r>
          </a:p>
          <a:p>
            <a:pPr marL="0" indent="0">
              <a:lnSpc>
                <a:spcPct val="110000"/>
              </a:lnSpc>
              <a:buNone/>
            </a:pPr>
            <a:r>
              <a:rPr lang="en-US" i="1" dirty="0"/>
              <a:t>f’(c) = 0</a:t>
            </a:r>
          </a:p>
          <a:p>
            <a:pPr marL="0" indent="0">
              <a:lnSpc>
                <a:spcPct val="110000"/>
              </a:lnSpc>
              <a:buNone/>
            </a:pPr>
            <a:r>
              <a:rPr lang="en-US" i="1" dirty="0"/>
              <a:t>cos(c) = 0</a:t>
            </a:r>
          </a:p>
          <a:p>
            <a:pPr marL="0" indent="0">
              <a:lnSpc>
                <a:spcPct val="110000"/>
              </a:lnSpc>
              <a:buNone/>
            </a:pPr>
            <a:r>
              <a:rPr lang="en-US" dirty="0"/>
              <a:t>The above equation has two solutions in the interval </a:t>
            </a:r>
            <a:r>
              <a:rPr lang="en-US" i="1" dirty="0"/>
              <a:t>[0,2</a:t>
            </a:r>
            <a:r>
              <a:rPr lang="el-GR" i="1" dirty="0"/>
              <a:t>π</a:t>
            </a:r>
            <a:r>
              <a:rPr lang="en-US" i="1" dirty="0"/>
              <a:t>]</a:t>
            </a:r>
          </a:p>
          <a:p>
            <a:pPr marL="0" indent="0">
              <a:lnSpc>
                <a:spcPct val="110000"/>
              </a:lnSpc>
              <a:buNone/>
            </a:pPr>
            <a:r>
              <a:rPr lang="en-US" i="1" dirty="0"/>
              <a:t>c1= </a:t>
            </a:r>
            <a:r>
              <a:rPr lang="el-GR" i="1" dirty="0"/>
              <a:t>π</a:t>
            </a:r>
            <a:r>
              <a:rPr lang="en-US" i="1" dirty="0"/>
              <a:t>/r </a:t>
            </a:r>
            <a:r>
              <a:rPr lang="en-US" dirty="0"/>
              <a:t>and </a:t>
            </a:r>
            <a:r>
              <a:rPr lang="en-US" i="1" dirty="0"/>
              <a:t>c2 =3</a:t>
            </a:r>
            <a:r>
              <a:rPr lang="el-GR" i="1" dirty="0"/>
              <a:t>π</a:t>
            </a:r>
            <a:r>
              <a:rPr lang="en-US" i="1" dirty="0"/>
              <a:t>/2</a:t>
            </a:r>
          </a:p>
          <a:p>
            <a:pPr marL="0" indent="0">
              <a:lnSpc>
                <a:spcPct val="110000"/>
              </a:lnSpc>
              <a:buNone/>
            </a:pPr>
            <a:r>
              <a:rPr lang="en-US" dirty="0"/>
              <a:t>At points </a:t>
            </a:r>
            <a:r>
              <a:rPr lang="en-US" i="1" dirty="0"/>
              <a:t>c1</a:t>
            </a:r>
            <a:r>
              <a:rPr lang="en-US" dirty="0"/>
              <a:t> and </a:t>
            </a:r>
            <a:r>
              <a:rPr lang="en-US" i="1" dirty="0"/>
              <a:t>c2</a:t>
            </a:r>
            <a:r>
              <a:rPr lang="en-US" dirty="0"/>
              <a:t>, the tangents are parallel to x-axis (</a:t>
            </a:r>
            <a:r>
              <a:rPr lang="en-US" dirty="0" err="1"/>
              <a:t>i.e</a:t>
            </a:r>
            <a:r>
              <a:rPr lang="en-US" dirty="0"/>
              <a:t>, slope is zero) as shown in the figure.</a:t>
            </a:r>
          </a:p>
        </p:txBody>
      </p:sp>
      <p:pic>
        <p:nvPicPr>
          <p:cNvPr id="14338" name="Picture 2" descr="use of Rolle's theorem example 2, two tang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3137" y="260630"/>
            <a:ext cx="3667837" cy="2262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61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CDF21A-C911-439A-9942-9625C866F27A}"/>
              </a:ext>
            </a:extLst>
          </p:cNvPr>
          <p:cNvPicPr>
            <a:picLocks noChangeAspect="1"/>
          </p:cNvPicPr>
          <p:nvPr/>
        </p:nvPicPr>
        <p:blipFill>
          <a:blip r:embed="rId2"/>
          <a:stretch>
            <a:fillRect/>
          </a:stretch>
        </p:blipFill>
        <p:spPr>
          <a:xfrm>
            <a:off x="2168978" y="671398"/>
            <a:ext cx="800100" cy="238125"/>
          </a:xfrm>
          <a:prstGeom prst="rect">
            <a:avLst/>
          </a:prstGeom>
        </p:spPr>
      </p:pic>
      <p:sp>
        <p:nvSpPr>
          <p:cNvPr id="2" name="Title 1"/>
          <p:cNvSpPr>
            <a:spLocks noGrp="1"/>
          </p:cNvSpPr>
          <p:nvPr>
            <p:ph type="title"/>
          </p:nvPr>
        </p:nvSpPr>
        <p:spPr>
          <a:xfrm>
            <a:off x="1116531" y="173511"/>
            <a:ext cx="7364926" cy="606858"/>
          </a:xfrm>
        </p:spPr>
        <p:txBody>
          <a:bodyPr>
            <a:normAutofit fontScale="90000"/>
          </a:bodyPr>
          <a:lstStyle/>
          <a:p>
            <a:r>
              <a:rPr lang="en-US" b="1" u="sng" dirty="0"/>
              <a:t>LAGRANGE MEAN VALUE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9692" y="909523"/>
                <a:ext cx="10385703" cy="6186602"/>
              </a:xfrm>
            </p:spPr>
            <p:txBody>
              <a:bodyPr>
                <a:normAutofit fontScale="92500" lnSpcReduction="10000"/>
              </a:bodyPr>
              <a:lstStyle/>
              <a:p>
                <a:pPr marL="0" indent="0">
                  <a:spcBef>
                    <a:spcPts val="600"/>
                  </a:spcBef>
                  <a:spcAft>
                    <a:spcPts val="0"/>
                  </a:spcAft>
                  <a:buNone/>
                </a:pPr>
                <a:r>
                  <a:rPr lang="en-US" dirty="0"/>
                  <a:t>       The mean value theorem  states that the slope </a:t>
                </a:r>
              </a:p>
              <a:p>
                <a:pPr marL="0" indent="0">
                  <a:spcBef>
                    <a:spcPts val="600"/>
                  </a:spcBef>
                  <a:spcAft>
                    <a:spcPts val="0"/>
                  </a:spcAft>
                  <a:buNone/>
                </a:pPr>
                <a:r>
                  <a:rPr lang="en-US" dirty="0"/>
                  <a:t> of a line connecting any two points of a curve is the </a:t>
                </a:r>
              </a:p>
              <a:p>
                <a:pPr marL="0" indent="0">
                  <a:spcBef>
                    <a:spcPts val="600"/>
                  </a:spcBef>
                  <a:spcAft>
                    <a:spcPts val="0"/>
                  </a:spcAft>
                  <a:buNone/>
                </a:pPr>
                <a:r>
                  <a:rPr lang="en-US" dirty="0"/>
                  <a:t>same as the slope of the tangent to the curve at some </a:t>
                </a:r>
              </a:p>
              <a:p>
                <a:pPr marL="0" indent="0">
                  <a:spcBef>
                    <a:spcPts val="600"/>
                  </a:spcBef>
                  <a:spcAft>
                    <a:spcPts val="0"/>
                  </a:spcAft>
                  <a:buNone/>
                </a:pPr>
                <a:r>
                  <a:rPr lang="en-US" dirty="0"/>
                  <a:t>Point  between the two points. In  symbols, if the </a:t>
                </a:r>
              </a:p>
              <a:p>
                <a:pPr marL="0" indent="0">
                  <a:spcBef>
                    <a:spcPts val="600"/>
                  </a:spcBef>
                  <a:spcAft>
                    <a:spcPts val="0"/>
                  </a:spcAft>
                  <a:buNone/>
                </a:pPr>
                <a:r>
                  <a:rPr lang="en-US" dirty="0"/>
                  <a:t>function </a:t>
                </a:r>
                <a:r>
                  <a:rPr lang="en-US" i="1" dirty="0"/>
                  <a:t>f</a:t>
                </a:r>
                <a:r>
                  <a:rPr lang="en-US" dirty="0"/>
                  <a:t>(</a:t>
                </a:r>
                <a:r>
                  <a:rPr lang="en-US" i="1" dirty="0"/>
                  <a:t>x</a:t>
                </a:r>
                <a:r>
                  <a:rPr lang="en-US" dirty="0"/>
                  <a:t>)  represents the curve, </a:t>
                </a:r>
                <a:r>
                  <a:rPr lang="en-US" i="1" dirty="0"/>
                  <a:t>a</a:t>
                </a:r>
                <a:r>
                  <a:rPr lang="en-US" dirty="0"/>
                  <a:t> and </a:t>
                </a:r>
                <a:r>
                  <a:rPr lang="en-US" i="1" dirty="0"/>
                  <a:t>b</a:t>
                </a:r>
                <a:r>
                  <a:rPr lang="en-US" dirty="0"/>
                  <a:t> the two </a:t>
                </a:r>
              </a:p>
              <a:p>
                <a:pPr marL="0" indent="0">
                  <a:spcBef>
                    <a:spcPts val="600"/>
                  </a:spcBef>
                  <a:spcAft>
                    <a:spcPts val="0"/>
                  </a:spcAft>
                  <a:buNone/>
                </a:pPr>
                <a:r>
                  <a:rPr lang="en-US" dirty="0"/>
                  <a:t>endpoints, and </a:t>
                </a:r>
                <a:r>
                  <a:rPr lang="en-US" i="1" dirty="0"/>
                  <a:t>c</a:t>
                </a:r>
                <a:r>
                  <a:rPr lang="en-US" dirty="0"/>
                  <a:t> is point in between, then </a:t>
                </a:r>
              </a:p>
              <a:p>
                <a:pPr marL="0" indent="0" algn="just">
                  <a:spcBef>
                    <a:spcPts val="600"/>
                  </a:spcBef>
                  <a:spcAft>
                    <a:spcPts val="0"/>
                  </a:spcAft>
                  <a:buNone/>
                </a:pP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𝑓</m:t>
                        </m:r>
                      </m:e>
                      <m:sup>
                        <m:r>
                          <a:rPr lang="en-US" b="0" i="0" dirty="0" smtClean="0">
                            <a:latin typeface="Cambria Math" panose="02040503050406030204" pitchFamily="18" charset="0"/>
                          </a:rPr>
                          <m:t>′</m:t>
                        </m:r>
                      </m:sup>
                    </m:sSup>
                    <m:d>
                      <m:dPr>
                        <m:ctrlPr>
                          <a:rPr lang="en-US" b="0" i="1" dirty="0" smtClean="0">
                            <a:latin typeface="Cambria Math" panose="02040503050406030204" pitchFamily="18" charset="0"/>
                          </a:rPr>
                        </m:ctrlPr>
                      </m:dPr>
                      <m:e>
                        <m:r>
                          <a:rPr lang="en-US" i="1" dirty="0" smtClean="0">
                            <a:latin typeface="Cambria Math" panose="02040503050406030204" pitchFamily="18" charset="0"/>
                          </a:rPr>
                          <m:t>𝑐</m:t>
                        </m:r>
                      </m:e>
                    </m:d>
                    <m:r>
                      <a:rPr lang="en-US" i="0"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𝑏</m:t>
                            </m:r>
                          </m:e>
                        </m:d>
                        <m:r>
                          <a:rPr lang="en-US" i="0" dirty="0" smtClean="0">
                            <a:latin typeface="Cambria Math" panose="02040503050406030204" pitchFamily="18" charset="0"/>
                          </a:rPr>
                          <m:t>−</m:t>
                        </m:r>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𝑎</m:t>
                            </m:r>
                          </m:e>
                        </m:d>
                      </m:num>
                      <m:den>
                        <m:r>
                          <a:rPr lang="en-US" i="1" dirty="0" smtClean="0">
                            <a:latin typeface="Cambria Math" panose="02040503050406030204" pitchFamily="18" charset="0"/>
                          </a:rPr>
                          <m:t>𝑏</m:t>
                        </m:r>
                        <m:r>
                          <a:rPr lang="en-US" i="0" dirty="0" smtClean="0">
                            <a:latin typeface="Cambria Math" panose="02040503050406030204" pitchFamily="18" charset="0"/>
                          </a:rPr>
                          <m:t>−</m:t>
                        </m:r>
                        <m:r>
                          <a:rPr lang="en-US" i="1" dirty="0" smtClean="0">
                            <a:latin typeface="Cambria Math" panose="02040503050406030204" pitchFamily="18" charset="0"/>
                          </a:rPr>
                          <m:t>𝑎</m:t>
                        </m:r>
                      </m:den>
                    </m:f>
                  </m:oMath>
                </a14:m>
                <a:r>
                  <a:rPr lang="en-US" dirty="0"/>
                  <a:t> in which </a:t>
                </a:r>
                <a:r>
                  <a:rPr lang="en-US" i="1" dirty="0"/>
                  <a:t>f’(c)</a:t>
                </a:r>
                <a:r>
                  <a:rPr lang="en-US" dirty="0"/>
                  <a:t> represents the slope of</a:t>
                </a:r>
              </a:p>
              <a:p>
                <a:pPr marL="0" indent="0" algn="just">
                  <a:spcBef>
                    <a:spcPts val="600"/>
                  </a:spcBef>
                  <a:spcAft>
                    <a:spcPts val="0"/>
                  </a:spcAft>
                  <a:buNone/>
                </a:pPr>
                <a:r>
                  <a:rPr lang="en-US" dirty="0"/>
                  <a:t>the tangent line at </a:t>
                </a:r>
                <a:r>
                  <a:rPr lang="en-US" i="1" dirty="0"/>
                  <a:t>c</a:t>
                </a:r>
                <a:r>
                  <a:rPr lang="en-US" dirty="0"/>
                  <a:t>, given by it’s derivative.</a:t>
                </a:r>
              </a:p>
              <a:p>
                <a:pPr marL="0" indent="0" algn="just">
                  <a:spcBef>
                    <a:spcPts val="600"/>
                  </a:spcBef>
                  <a:spcAft>
                    <a:spcPts val="0"/>
                  </a:spcAft>
                  <a:buNone/>
                </a:pPr>
                <a:r>
                  <a:rPr lang="en-US" dirty="0"/>
                  <a:t>Conditions to be satisfied:</a:t>
                </a:r>
              </a:p>
              <a:p>
                <a:pPr marL="457200" indent="-457200" algn="just">
                  <a:spcBef>
                    <a:spcPts val="600"/>
                  </a:spcBef>
                  <a:spcAft>
                    <a:spcPts val="0"/>
                  </a:spcAft>
                  <a:buFont typeface="+mj-lt"/>
                  <a:buAutoNum type="arabicPeriod"/>
                </a:pPr>
                <a:r>
                  <a:rPr lang="en-US" i="1" dirty="0"/>
                  <a:t>f(x)</a:t>
                </a:r>
                <a:r>
                  <a:rPr lang="en-US" dirty="0"/>
                  <a:t> is continuous in the interval </a:t>
                </a:r>
                <a:r>
                  <a:rPr lang="en-US" i="1" dirty="0"/>
                  <a:t>[</a:t>
                </a:r>
                <a:r>
                  <a:rPr lang="en-US" i="1" dirty="0" err="1"/>
                  <a:t>a,b</a:t>
                </a:r>
                <a:r>
                  <a:rPr lang="en-US" i="1" dirty="0"/>
                  <a:t>]</a:t>
                </a:r>
              </a:p>
              <a:p>
                <a:pPr marL="457200" indent="-457200" algn="just">
                  <a:spcBef>
                    <a:spcPts val="600"/>
                  </a:spcBef>
                  <a:spcAft>
                    <a:spcPts val="0"/>
                  </a:spcAft>
                  <a:buFont typeface="+mj-lt"/>
                  <a:buAutoNum type="arabicPeriod"/>
                </a:pPr>
                <a:r>
                  <a:rPr lang="en-US" i="1" dirty="0"/>
                  <a:t>f(x)</a:t>
                </a:r>
                <a:r>
                  <a:rPr lang="en-US" dirty="0"/>
                  <a:t> is differentiable in the interval </a:t>
                </a:r>
                <a:r>
                  <a:rPr lang="en-US" i="1" dirty="0"/>
                  <a:t>(</a:t>
                </a:r>
                <a:r>
                  <a:rPr lang="en-US" i="1" dirty="0" err="1"/>
                  <a:t>a,b</a:t>
                </a:r>
                <a:r>
                  <a:rPr lang="en-US" i="1" dirty="0"/>
                  <a:t>)</a:t>
                </a:r>
              </a:p>
              <a:p>
                <a:pPr marL="0" indent="0" algn="just">
                  <a:spcBef>
                    <a:spcPts val="600"/>
                  </a:spcBef>
                  <a:spcAft>
                    <a:spcPts val="0"/>
                  </a:spcAft>
                  <a:buNone/>
                </a:pPr>
                <a:r>
                  <a:rPr lang="en-US" dirty="0"/>
                  <a:t>If the curve satisfies the condition, there exists at least one point ‘c’ such that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𝑓</m:t>
                        </m:r>
                      </m:e>
                      <m:sup>
                        <m:r>
                          <a:rPr lang="en-US" dirty="0">
                            <a:latin typeface="Cambria Math" panose="02040503050406030204" pitchFamily="18" charset="0"/>
                          </a:rPr>
                          <m:t>′</m:t>
                        </m:r>
                      </m:sup>
                    </m:sSup>
                    <m:d>
                      <m:dPr>
                        <m:ctrlPr>
                          <a:rPr lang="en-US" i="1" dirty="0">
                            <a:latin typeface="Cambria Math" panose="02040503050406030204" pitchFamily="18" charset="0"/>
                          </a:rPr>
                        </m:ctrlPr>
                      </m:dPr>
                      <m:e>
                        <m:r>
                          <a:rPr lang="en-US" i="1" dirty="0">
                            <a:latin typeface="Cambria Math" panose="02040503050406030204" pitchFamily="18" charset="0"/>
                          </a:rPr>
                          <m:t>𝑐</m:t>
                        </m:r>
                      </m:e>
                    </m:d>
                    <m:r>
                      <a:rPr lang="en-US"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𝑏</m:t>
                            </m:r>
                          </m:e>
                        </m:d>
                        <m:r>
                          <a:rPr lang="en-US" dirty="0">
                            <a:latin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𝑎</m:t>
                            </m:r>
                          </m:e>
                        </m:d>
                      </m:num>
                      <m:den>
                        <m:r>
                          <a:rPr lang="en-US" i="1" dirty="0">
                            <a:latin typeface="Cambria Math" panose="02040503050406030204" pitchFamily="18" charset="0"/>
                          </a:rPr>
                          <m:t>𝑏</m:t>
                        </m:r>
                        <m:r>
                          <a:rPr lang="en-US" dirty="0">
                            <a:latin typeface="Cambria Math" panose="02040503050406030204" pitchFamily="18" charset="0"/>
                          </a:rPr>
                          <m:t>−</m:t>
                        </m:r>
                        <m:r>
                          <a:rPr lang="en-US" i="1" dirty="0">
                            <a:latin typeface="Cambria Math" panose="02040503050406030204" pitchFamily="18" charset="0"/>
                          </a:rPr>
                          <m:t>𝑎</m:t>
                        </m:r>
                      </m:den>
                    </m:f>
                  </m:oMath>
                </a14:m>
                <a:r>
                  <a:rPr lang="en-US" dirty="0"/>
                  <a:t> </a:t>
                </a:r>
              </a:p>
              <a:p>
                <a:pPr marL="0" indent="0" algn="just">
                  <a:spcBef>
                    <a:spcPts val="600"/>
                  </a:spcBef>
                  <a:spcAft>
                    <a:spcPts val="0"/>
                  </a:spcAft>
                  <a:buNone/>
                </a:pPr>
                <a:r>
                  <a:rPr lang="en-US" dirty="0"/>
                  <a:t>The conditions are same as that of Rolle’s theorem except here the value of </a:t>
                </a:r>
                <a:r>
                  <a:rPr lang="en-US" i="1" dirty="0"/>
                  <a:t>f(a) </a:t>
                </a:r>
                <a:r>
                  <a:rPr lang="en-US" dirty="0"/>
                  <a:t>and </a:t>
                </a:r>
                <a:r>
                  <a:rPr lang="en-US" i="1" dirty="0"/>
                  <a:t> f(b) </a:t>
                </a:r>
                <a:r>
                  <a:rPr lang="en-US" dirty="0"/>
                  <a:t>need </a:t>
                </a:r>
              </a:p>
              <a:p>
                <a:pPr marL="0" indent="0" algn="just">
                  <a:spcBef>
                    <a:spcPts val="600"/>
                  </a:spcBef>
                  <a:spcAft>
                    <a:spcPts val="0"/>
                  </a:spcAft>
                  <a:buNone/>
                </a:pPr>
                <a:r>
                  <a:rPr lang="en-US" dirty="0"/>
                  <a:t>not be equal. In fact, Rolle’s theorem is a special case of Mean Value Theorem.</a:t>
                </a:r>
              </a:p>
              <a:p>
                <a:pPr marL="0" indent="0" algn="just">
                  <a:spcBef>
                    <a:spcPts val="600"/>
                  </a:spcBef>
                  <a:spcAft>
                    <a:spcPts val="0"/>
                  </a:spcAf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9692" y="909523"/>
                <a:ext cx="10385703" cy="6186602"/>
              </a:xfrm>
              <a:blipFill>
                <a:blip r:embed="rId3"/>
                <a:stretch>
                  <a:fillRect l="-587" t="-788"/>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8E90446A-C45C-4472-B5D2-AA6832697016}"/>
              </a:ext>
            </a:extLst>
          </p:cNvPr>
          <p:cNvPicPr>
            <a:picLocks noChangeAspect="1"/>
          </p:cNvPicPr>
          <p:nvPr/>
        </p:nvPicPr>
        <p:blipFill>
          <a:blip r:embed="rId4"/>
          <a:stretch>
            <a:fillRect/>
          </a:stretch>
        </p:blipFill>
        <p:spPr>
          <a:xfrm>
            <a:off x="6824312" y="909523"/>
            <a:ext cx="4511083" cy="4287640"/>
          </a:xfrm>
          <a:prstGeom prst="rect">
            <a:avLst/>
          </a:prstGeom>
        </p:spPr>
      </p:pic>
    </p:spTree>
    <p:extLst>
      <p:ext uri="{BB962C8B-B14F-4D97-AF65-F5344CB8AC3E}">
        <p14:creationId xmlns:p14="http://schemas.microsoft.com/office/powerpoint/2010/main" val="1843926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D17B1C-6D60-4FED-AFC1-44E1B5730D84}"/>
              </a:ext>
            </a:extLst>
          </p:cNvPr>
          <p:cNvPicPr>
            <a:picLocks noChangeAspect="1"/>
          </p:cNvPicPr>
          <p:nvPr/>
        </p:nvPicPr>
        <p:blipFill>
          <a:blip r:embed="rId2"/>
          <a:stretch>
            <a:fillRect/>
          </a:stretch>
        </p:blipFill>
        <p:spPr>
          <a:xfrm>
            <a:off x="2076851" y="708136"/>
            <a:ext cx="800100" cy="238125"/>
          </a:xfrm>
          <a:prstGeom prst="rect">
            <a:avLst/>
          </a:prstGeom>
        </p:spPr>
      </p:pic>
      <p:sp>
        <p:nvSpPr>
          <p:cNvPr id="2" name="Title 1"/>
          <p:cNvSpPr>
            <a:spLocks noGrp="1"/>
          </p:cNvSpPr>
          <p:nvPr>
            <p:ph type="title"/>
          </p:nvPr>
        </p:nvSpPr>
        <p:spPr>
          <a:xfrm>
            <a:off x="939185" y="404707"/>
            <a:ext cx="2109533" cy="606858"/>
          </a:xfrm>
        </p:spPr>
        <p:txBody>
          <a:bodyPr/>
          <a:lstStyle/>
          <a:p>
            <a:r>
              <a:rPr lang="en-US" b="1" u="sng" dirty="0"/>
              <a:t>History:</a:t>
            </a:r>
          </a:p>
        </p:txBody>
      </p:sp>
      <p:sp>
        <p:nvSpPr>
          <p:cNvPr id="3" name="Content Placeholder 2"/>
          <p:cNvSpPr>
            <a:spLocks noGrp="1"/>
          </p:cNvSpPr>
          <p:nvPr>
            <p:ph idx="1"/>
          </p:nvPr>
        </p:nvSpPr>
        <p:spPr>
          <a:xfrm>
            <a:off x="1024247" y="520102"/>
            <a:ext cx="10372064" cy="5422690"/>
          </a:xfrm>
        </p:spPr>
        <p:txBody>
          <a:bodyPr anchor="ctr">
            <a:normAutofit/>
          </a:bodyPr>
          <a:lstStyle/>
          <a:p>
            <a:pPr marL="0" indent="0">
              <a:buNone/>
            </a:pPr>
            <a:r>
              <a:rPr lang="en-US" dirty="0"/>
              <a:t>    A special case of this theorem was first described by </a:t>
            </a:r>
            <a:r>
              <a:rPr lang="en-US" dirty="0" err="1"/>
              <a:t>Parameshvara</a:t>
            </a:r>
            <a:r>
              <a:rPr lang="en-US" dirty="0"/>
              <a:t> (1370–1460), from the </a:t>
            </a:r>
            <a:r>
              <a:rPr lang="en-US" dirty="0" err="1"/>
              <a:t>Kerela</a:t>
            </a:r>
            <a:r>
              <a:rPr lang="en-US" dirty="0"/>
              <a:t> School of Astronomy and Mathematics in India, in his commentaries on </a:t>
            </a:r>
            <a:r>
              <a:rPr lang="en-US" dirty="0" err="1"/>
              <a:t>Govindaswami</a:t>
            </a:r>
            <a:r>
              <a:rPr lang="en-US" dirty="0"/>
              <a:t> and </a:t>
            </a:r>
            <a:r>
              <a:rPr lang="en-US" dirty="0" err="1"/>
              <a:t>Bhaskara</a:t>
            </a:r>
            <a:r>
              <a:rPr lang="en-US" dirty="0"/>
              <a:t> II.</a:t>
            </a:r>
            <a:r>
              <a:rPr lang="en-US" baseline="30000" dirty="0">
                <a:hlinkClick r:id="rId3">
                  <a:extLst>
                    <a:ext uri="{A12FA001-AC4F-418D-AE19-62706E023703}">
                      <ahyp:hlinkClr xmlns:ahyp="http://schemas.microsoft.com/office/drawing/2018/hyperlinkcolor" val="tx"/>
                    </a:ext>
                  </a:extLst>
                </a:hlinkClick>
              </a:rPr>
              <a:t>[1]</a:t>
            </a:r>
            <a:r>
              <a:rPr lang="en-US" dirty="0"/>
              <a:t> A restricted form of the theorem was proved by Michel Rolle in 1691; the result was what is now known as Rolle's theorem, and was proved only for polynomials, without the techniques of calculus. The mean value theorem in its modern form was stated and proved by </a:t>
            </a:r>
            <a:r>
              <a:rPr lang="en-US" u="sng" dirty="0"/>
              <a:t>Augustin Louis Cauchy</a:t>
            </a:r>
            <a:r>
              <a:rPr lang="en-US" dirty="0"/>
              <a:t> in 1823.</a:t>
            </a:r>
            <a:r>
              <a:rPr lang="en-US" baseline="30000" dirty="0">
                <a:hlinkClick r:id="rId4">
                  <a:extLst>
                    <a:ext uri="{A12FA001-AC4F-418D-AE19-62706E023703}">
                      <ahyp:hlinkClr xmlns:ahyp="http://schemas.microsoft.com/office/drawing/2018/hyperlinkcolor" val="tx"/>
                    </a:ext>
                  </a:extLst>
                </a:hlinkClick>
              </a:rPr>
              <a:t>[2]</a:t>
            </a:r>
            <a:r>
              <a:rPr lang="en-US" dirty="0"/>
              <a:t> Many variations of this theorem have been proved since then.</a:t>
            </a:r>
          </a:p>
        </p:txBody>
      </p:sp>
    </p:spTree>
    <p:extLst>
      <p:ext uri="{BB962C8B-B14F-4D97-AF65-F5344CB8AC3E}">
        <p14:creationId xmlns:p14="http://schemas.microsoft.com/office/powerpoint/2010/main" val="4031081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2112</Words>
  <Application>Microsoft Office PowerPoint</Application>
  <PresentationFormat>Widescreen</PresentationFormat>
  <Paragraphs>114</Paragraphs>
  <Slides>16</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0</vt:i4>
      </vt:variant>
      <vt:variant>
        <vt:lpstr>Slide Titles</vt:lpstr>
      </vt:variant>
      <vt:variant>
        <vt:i4>16</vt:i4>
      </vt:variant>
    </vt:vector>
  </HeadingPairs>
  <TitlesOfParts>
    <vt:vector size="27" baseType="lpstr">
      <vt:lpstr>Arial</vt:lpstr>
      <vt:lpstr>Arial (Body)</vt:lpstr>
      <vt:lpstr>Calibri</vt:lpstr>
      <vt:lpstr>Calibri Light</vt:lpstr>
      <vt:lpstr>Cambria Math</vt:lpstr>
      <vt:lpstr>Lucida Sans Unicode</vt:lpstr>
      <vt:lpstr>Monotype Corsiva</vt:lpstr>
      <vt:lpstr>MS Shell Dlg 2</vt:lpstr>
      <vt:lpstr>Wingdings</vt:lpstr>
      <vt:lpstr>Wingdings 3</vt:lpstr>
      <vt:lpstr>Madison</vt:lpstr>
      <vt:lpstr>Rolle's Theorem  and  Lagrange Mean Value Theorem</vt:lpstr>
      <vt:lpstr>PowerPoint Presentation</vt:lpstr>
      <vt:lpstr>Rolle’s theorem proof</vt:lpstr>
      <vt:lpstr>PowerPoint Presentation</vt:lpstr>
      <vt:lpstr>PowerPoint Presentation</vt:lpstr>
      <vt:lpstr>EXAMPLES OF ROLLE’S THEOREM</vt:lpstr>
      <vt:lpstr>EXAMPLE 2:</vt:lpstr>
      <vt:lpstr>LAGRANGE MEAN VALUE THEOREM</vt:lpstr>
      <vt:lpstr>History:</vt:lpstr>
      <vt:lpstr>PROOF OF MEAN VALUE THEOREM</vt:lpstr>
      <vt:lpstr>PowerPoint Presentation</vt:lpstr>
      <vt:lpstr>Corollaries of Mean Value Theorem</vt:lpstr>
      <vt:lpstr>M.V.T AND NATURE OF FUNCTION </vt:lpstr>
      <vt:lpstr>PowerPoint Presentation</vt:lpstr>
      <vt:lpstr>Application of Rolle’s theorem and Mean Value Theorem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ROLLE’S THEOREM</dc:title>
  <dc:creator>DEll</dc:creator>
  <cp:lastModifiedBy>Saimon Ghimire</cp:lastModifiedBy>
  <cp:revision>173</cp:revision>
  <dcterms:created xsi:type="dcterms:W3CDTF">2021-12-21T10:45:09Z</dcterms:created>
  <dcterms:modified xsi:type="dcterms:W3CDTF">2021-12-23T15:42:52Z</dcterms:modified>
</cp:coreProperties>
</file>